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4" r:id="rId3"/>
    <p:sldId id="320" r:id="rId4"/>
    <p:sldId id="286" r:id="rId5"/>
    <p:sldId id="287" r:id="rId6"/>
    <p:sldId id="321" r:id="rId7"/>
    <p:sldId id="289" r:id="rId8"/>
    <p:sldId id="323" r:id="rId9"/>
    <p:sldId id="322" r:id="rId10"/>
    <p:sldId id="340" r:id="rId11"/>
    <p:sldId id="324" r:id="rId12"/>
    <p:sldId id="325" r:id="rId13"/>
    <p:sldId id="326" r:id="rId14"/>
    <p:sldId id="341" r:id="rId15"/>
    <p:sldId id="293" r:id="rId16"/>
    <p:sldId id="327" r:id="rId17"/>
    <p:sldId id="329" r:id="rId18"/>
    <p:sldId id="330" r:id="rId19"/>
    <p:sldId id="299" r:id="rId20"/>
    <p:sldId id="331" r:id="rId21"/>
    <p:sldId id="332" r:id="rId22"/>
    <p:sldId id="333" r:id="rId23"/>
    <p:sldId id="334" r:id="rId24"/>
    <p:sldId id="335" r:id="rId25"/>
    <p:sldId id="336" r:id="rId26"/>
    <p:sldId id="337" r:id="rId27"/>
    <p:sldId id="338" r:id="rId28"/>
    <p:sldId id="339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4" clrIdx="0">
    <p:extLst>
      <p:ext uri="{19B8F6BF-5375-455C-9EA6-DF929625EA0E}">
        <p15:presenceInfo xmlns:p15="http://schemas.microsoft.com/office/powerpoint/2012/main" userId="d04bd998b37e06c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0509"/>
    <a:srgbClr val="843C0C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84" y="20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010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992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812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705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613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333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0968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434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4237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754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7250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9363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9391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88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3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9" r:id="rId14"/>
    <p:sldLayoutId id="2147483675" r:id="rId15"/>
    <p:sldLayoutId id="2147483678" r:id="rId16"/>
    <p:sldLayoutId id="2147483683" r:id="rId17"/>
    <p:sldLayoutId id="2147483685" r:id="rId18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25 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购物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93" y="176270"/>
            <a:ext cx="12091907" cy="62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图片 4" descr="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3889" y="143219"/>
            <a:ext cx="841871" cy="84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7" name="八边形 10268"/>
          <p:cNvSpPr>
            <a:spLocks noChangeArrowheads="1"/>
          </p:cNvSpPr>
          <p:nvPr/>
        </p:nvSpPr>
        <p:spPr bwMode="auto">
          <a:xfrm>
            <a:off x="4672734" y="2396224"/>
            <a:ext cx="2819400" cy="1617907"/>
          </a:xfrm>
          <a:prstGeom prst="octagon">
            <a:avLst>
              <a:gd name="adj" fmla="val 29287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8" name="文本框 10267"/>
          <p:cNvSpPr txBox="1">
            <a:spLocks noChangeArrowheads="1"/>
          </p:cNvSpPr>
          <p:nvPr/>
        </p:nvSpPr>
        <p:spPr bwMode="auto">
          <a:xfrm>
            <a:off x="4944555" y="2841757"/>
            <a:ext cx="232158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shopping</a:t>
            </a:r>
          </a:p>
        </p:txBody>
      </p:sp>
      <p:sp>
        <p:nvSpPr>
          <p:cNvPr id="11" name="椭圆 10271"/>
          <p:cNvSpPr>
            <a:spLocks noChangeArrowheads="1"/>
          </p:cNvSpPr>
          <p:nvPr/>
        </p:nvSpPr>
        <p:spPr bwMode="auto">
          <a:xfrm>
            <a:off x="2454545" y="754335"/>
            <a:ext cx="2861307" cy="1328729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椭圆 10273"/>
          <p:cNvSpPr>
            <a:spLocks noChangeArrowheads="1"/>
          </p:cNvSpPr>
          <p:nvPr/>
        </p:nvSpPr>
        <p:spPr bwMode="auto">
          <a:xfrm>
            <a:off x="7135930" y="775834"/>
            <a:ext cx="3027573" cy="1531166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4" name="文本框 10277"/>
          <p:cNvSpPr txBox="1">
            <a:spLocks noChangeArrowheads="1"/>
          </p:cNvSpPr>
          <p:nvPr/>
        </p:nvSpPr>
        <p:spPr bwMode="auto">
          <a:xfrm>
            <a:off x="2620039" y="1000143"/>
            <a:ext cx="26584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</a:t>
            </a:r>
          </a:p>
        </p:txBody>
      </p:sp>
      <p:sp>
        <p:nvSpPr>
          <p:cNvPr id="16" name="文本框 10280"/>
          <p:cNvSpPr txBox="1">
            <a:spLocks noChangeArrowheads="1"/>
          </p:cNvSpPr>
          <p:nvPr/>
        </p:nvSpPr>
        <p:spPr bwMode="auto">
          <a:xfrm>
            <a:off x="7093262" y="1171492"/>
            <a:ext cx="31619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online shopping</a:t>
            </a:r>
          </a:p>
        </p:txBody>
      </p:sp>
      <p:sp>
        <p:nvSpPr>
          <p:cNvPr id="18" name="直接连接符 199730"/>
          <p:cNvSpPr>
            <a:spLocks noChangeShapeType="1"/>
          </p:cNvSpPr>
          <p:nvPr/>
        </p:nvSpPr>
        <p:spPr bwMode="auto">
          <a:xfrm>
            <a:off x="4587999" y="1851894"/>
            <a:ext cx="572579" cy="54433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直接连接符 199730"/>
          <p:cNvSpPr>
            <a:spLocks noChangeShapeType="1"/>
          </p:cNvSpPr>
          <p:nvPr/>
        </p:nvSpPr>
        <p:spPr bwMode="auto">
          <a:xfrm rot="780000" flipV="1">
            <a:off x="7090314" y="1968979"/>
            <a:ext cx="387792" cy="48895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直接连接符 199730"/>
          <p:cNvSpPr>
            <a:spLocks noChangeShapeType="1"/>
          </p:cNvSpPr>
          <p:nvPr/>
        </p:nvSpPr>
        <p:spPr bwMode="auto">
          <a:xfrm flipH="1" flipV="1">
            <a:off x="2711668" y="456809"/>
            <a:ext cx="365156" cy="41232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直接连接符 199730"/>
          <p:cNvSpPr>
            <a:spLocks noChangeShapeType="1"/>
          </p:cNvSpPr>
          <p:nvPr/>
        </p:nvSpPr>
        <p:spPr bwMode="auto">
          <a:xfrm flipV="1">
            <a:off x="8938920" y="548227"/>
            <a:ext cx="489283" cy="27884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椭圆 10271"/>
          <p:cNvSpPr>
            <a:spLocks noChangeArrowheads="1"/>
          </p:cNvSpPr>
          <p:nvPr/>
        </p:nvSpPr>
        <p:spPr bwMode="auto">
          <a:xfrm>
            <a:off x="1739735" y="4415110"/>
            <a:ext cx="2931189" cy="127137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7" name="文本框 10277"/>
          <p:cNvSpPr txBox="1">
            <a:spLocks noChangeArrowheads="1"/>
          </p:cNvSpPr>
          <p:nvPr/>
        </p:nvSpPr>
        <p:spPr bwMode="auto">
          <a:xfrm>
            <a:off x="2257984" y="4456533"/>
            <a:ext cx="19924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shopping places</a:t>
            </a:r>
          </a:p>
        </p:txBody>
      </p:sp>
      <p:sp>
        <p:nvSpPr>
          <p:cNvPr id="29" name="直接连接符 199730"/>
          <p:cNvSpPr>
            <a:spLocks noChangeShapeType="1"/>
          </p:cNvSpPr>
          <p:nvPr/>
        </p:nvSpPr>
        <p:spPr bwMode="auto">
          <a:xfrm flipV="1">
            <a:off x="1345579" y="5373327"/>
            <a:ext cx="64770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直接连接符 199730"/>
          <p:cNvSpPr>
            <a:spLocks noChangeShapeType="1"/>
          </p:cNvSpPr>
          <p:nvPr/>
        </p:nvSpPr>
        <p:spPr bwMode="auto">
          <a:xfrm flipH="1">
            <a:off x="4471396" y="3896110"/>
            <a:ext cx="593684" cy="85299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椭圆 10273"/>
          <p:cNvSpPr>
            <a:spLocks noChangeArrowheads="1"/>
          </p:cNvSpPr>
          <p:nvPr/>
        </p:nvSpPr>
        <p:spPr bwMode="auto">
          <a:xfrm>
            <a:off x="6736727" y="4638555"/>
            <a:ext cx="2911093" cy="1234125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36" name="直接连接符 199730"/>
          <p:cNvSpPr>
            <a:spLocks noChangeShapeType="1"/>
          </p:cNvSpPr>
          <p:nvPr/>
        </p:nvSpPr>
        <p:spPr bwMode="auto">
          <a:xfrm>
            <a:off x="6982107" y="3933596"/>
            <a:ext cx="814634" cy="74182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直接连接符 199730"/>
          <p:cNvSpPr>
            <a:spLocks noChangeShapeType="1"/>
          </p:cNvSpPr>
          <p:nvPr/>
        </p:nvSpPr>
        <p:spPr bwMode="auto">
          <a:xfrm>
            <a:off x="8760020" y="5776968"/>
            <a:ext cx="515805" cy="3569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文本框 10280"/>
          <p:cNvSpPr txBox="1">
            <a:spLocks noChangeArrowheads="1"/>
          </p:cNvSpPr>
          <p:nvPr/>
        </p:nvSpPr>
        <p:spPr bwMode="auto">
          <a:xfrm>
            <a:off x="7111034" y="4903030"/>
            <a:ext cx="23572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payment</a:t>
            </a:r>
          </a:p>
        </p:txBody>
      </p:sp>
    </p:spTree>
    <p:extLst>
      <p:ext uri="{BB962C8B-B14F-4D97-AF65-F5344CB8AC3E}">
        <p14:creationId xmlns:p14="http://schemas.microsoft.com/office/powerpoint/2010/main" val="252429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43"/>
          <p:cNvSpPr txBox="1"/>
          <p:nvPr/>
        </p:nvSpPr>
        <p:spPr>
          <a:xfrm>
            <a:off x="470685" y="3948989"/>
            <a:ext cx="111190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Besides traditional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marketing promotions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like coupon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优惠券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distribution and 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特价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this year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e-commerce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giants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巨头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are adopting cutting-edge technology to create an eye-opening online shopping experience for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消费者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39" name="矩形 38"/>
          <p:cNvSpPr/>
          <p:nvPr/>
        </p:nvSpPr>
        <p:spPr>
          <a:xfrm>
            <a:off x="325869" y="150460"/>
            <a:ext cx="1092235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adds luster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光辉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11.11 shopping festival</a:t>
            </a:r>
          </a:p>
          <a:p>
            <a:pPr algn="ctr"/>
            <a:endParaRPr lang="en-US" altLang="zh-CN" sz="4800" b="1" dirty="0">
              <a:solidFill>
                <a:srgbClr val="4905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401172" y="1574860"/>
            <a:ext cx="8254673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day of November 11, nicknamed Singles Day in China has become the country’s biggest annual _______________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网上购物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spree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狂欢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since it was created on Nov 11, 2009.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441674" y="2925611"/>
            <a:ext cx="3024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online shopping</a:t>
            </a:r>
            <a:endParaRPr lang="zh-CN" altLang="en-US" sz="32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2861493" y="4622102"/>
            <a:ext cx="3024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special sales</a:t>
            </a:r>
            <a:endParaRPr lang="zh-CN" altLang="en-US" sz="32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3924973" y="5955927"/>
            <a:ext cx="20792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consumers</a:t>
            </a:r>
            <a:endParaRPr lang="zh-CN" altLang="en-US" sz="32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169" y="1435744"/>
            <a:ext cx="3256230" cy="26569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60110525"/>
              </p:ext>
            </p:extLst>
          </p:nvPr>
        </p:nvGraphicFramePr>
        <p:xfrm>
          <a:off x="0" y="4"/>
          <a:ext cx="12192000" cy="68579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8745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74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16161">
                <a:tc gridSpan="2">
                  <a:txBody>
                    <a:bodyPr/>
                    <a:lstStyle/>
                    <a:p>
                      <a:pPr marL="0" indent="0" algn="ctr"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86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72757">
                <a:tc>
                  <a:txBody>
                    <a:bodyPr/>
                    <a:lstStyle/>
                    <a:p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pay</a:t>
                      </a:r>
                      <a:endParaRPr lang="zh-CN" alt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输出表达；辨析义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2858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guarantee, sell, special offer, pay </a:t>
                      </a:r>
                      <a:r>
                        <a:rPr lang="en-US" altLang="zh-CN" sz="2400" b="1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sb</a:t>
                      </a: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back, express, exchange, hit the shops, make an offer, pick up, afford, reasonable price, rob Peter to pay Paul, cost / pay an arm and a leg, (great / good) value (for money)</a:t>
                      </a:r>
                    </a:p>
                    <a:p>
                      <a:pPr marL="0" algn="l" defTabSz="914400" rtl="0" eaLnBrk="1" latinLnBrk="0" hangingPunct="1"/>
                      <a:endParaRPr lang="en-US" altLang="zh-CN" sz="24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220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afford, be of + 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抽象名词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, offer, give away, pick out, offer a discount, on sale, free of charge, at </a:t>
                      </a: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sb’s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 expense, pay off, in exchange for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词块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497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purchase, charge, change, exchange, reasonable, fair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同义异构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2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280727" y="2736667"/>
            <a:ext cx="160404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pay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pay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zh-CN" altLang="en-US" sz="3200" b="1" noProof="1" smtClean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still hasn’t _________________________________.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他还没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还欠我的钱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呢。</a:t>
            </a:r>
          </a:p>
          <a:p>
            <a:pPr algn="just"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pay for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have to ________________________________.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我不得不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为丢失的书支付赔偿金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 algn="just"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③ 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for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didn’t even offer to ______________________.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他甚至没有提出要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给我买票的钱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508374" y="2074138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paid me the money he owes me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094682" y="3597669"/>
            <a:ext cx="55828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pay for the book lost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2808494" y="5214962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me for the ticket</a:t>
            </a:r>
          </a:p>
        </p:txBody>
      </p:sp>
      <p:pic>
        <p:nvPicPr>
          <p:cNvPr id="8" name="图片 7" descr="src=http-%2F%2F5b0988e595225.cdn.sohucs.com%2Fimages%2F20170724%2F02a0a94419c04d84bf5b3b017d591fe2.jpeg&amp;refer=http-%2F%2F5b0988e595225.cdn.sohucs_副本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4121" y="2929477"/>
            <a:ext cx="3220676" cy="3244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022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526297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_____________________________________.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以其人之道还治其人之身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I’ll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 first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我先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还清所有的债务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-168624" y="1001178"/>
            <a:ext cx="7919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somebody back in his own coin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439677" y="3176668"/>
            <a:ext cx="76235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off all my debts 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1574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45243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— Are you ________________________________________? 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— I’ll pay cash. 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——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用现金支付还是刷信用卡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？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——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我付现金。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270974" y="1696408"/>
            <a:ext cx="76235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paying in cash or by credit card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055" y="3667735"/>
            <a:ext cx="4295004" cy="28465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380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23224" y="348779"/>
            <a:ext cx="11529253" cy="65556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这四个词都经常译为 “花费”，但用法各不相同。</a:t>
            </a:r>
          </a:p>
          <a:p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cost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用于 “事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cost +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钱数” 结构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book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cost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me 8 dollars. 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这本书花了我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美元。</a:t>
            </a:r>
          </a:p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spend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用于 “人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spend +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时间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(in) doing / on </a:t>
            </a:r>
            <a:r>
              <a:rPr lang="en-US" altLang="zh-CN" sz="3200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 “人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spend +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钱数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(on) doing / on </a:t>
            </a:r>
            <a:r>
              <a:rPr lang="en-US" altLang="zh-CN" sz="3200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spc="-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</a:t>
            </a:r>
            <a:r>
              <a:rPr lang="en-US" altLang="zh-CN" sz="3200" b="1" spc="-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spent </a:t>
            </a:r>
            <a:r>
              <a:rPr lang="en-US" altLang="zh-CN" sz="3200" spc="-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two years (in) writing the book. </a:t>
            </a:r>
            <a:r>
              <a:rPr lang="zh-CN" altLang="en-US" sz="3200" spc="-3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他花了两年时间写成这本书。</a:t>
            </a: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4860" y="137678"/>
            <a:ext cx="11551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cost, pay, spend, take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18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97247" y="182156"/>
            <a:ext cx="12192000" cy="60631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pay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用于 “人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pay +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钱数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for +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 ” 结构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Can you believe I had to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pay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30 dollars for a haircut?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你能相信剪了一个头居然花了我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美元吗？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                              2010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天津</a:t>
            </a:r>
          </a:p>
          <a:p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take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用于 “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 takes (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+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时间、金钱或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努力等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 to do </a:t>
            </a:r>
            <a:r>
              <a:rPr lang="en-US" altLang="zh-CN" sz="3200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It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took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us three months to finish the job.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我们花了三个月的时间来完成这项工作。</a:t>
            </a: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275" y="1813694"/>
            <a:ext cx="3394075" cy="3321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345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214491" y="862263"/>
            <a:ext cx="11706576" cy="526297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&amp; vi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付（钱）；支付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给予（注意）；进行（访问）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pay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back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偿还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；报答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报复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pay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down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先支付（部分货款）作为定金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pay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off 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还清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（债务等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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取得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成功；得到好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结果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❸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付清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工资后解雇；遣散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pay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（尤指不情愿或延迟）付清欠款；偿还欠款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i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n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工资；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薪水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448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214491" y="862263"/>
            <a:ext cx="11706576" cy="403187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payment 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</a:p>
          <a:p>
            <a:pPr>
              <a:defRPr/>
            </a:pP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付款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[C] 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将付或应付的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款项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pay for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及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 off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>
              <a:buFont typeface="Wingdings 2" pitchFamily="18" charset="2"/>
              <a:buChar char="è"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pay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在高考各题型中均有出现，为完形词汇，在写作中考频也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很高；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payment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主要在高考阅读中出现，在完形中也有考查。</a:t>
            </a:r>
          </a:p>
        </p:txBody>
      </p:sp>
    </p:spTree>
    <p:extLst>
      <p:ext uri="{BB962C8B-B14F-4D97-AF65-F5344CB8AC3E}">
        <p14:creationId xmlns:p14="http://schemas.microsoft.com/office/powerpoint/2010/main" val="347463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strips/>
      </p:transition>
    </mc:Choice>
    <mc:Fallback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802865" y="2736667"/>
            <a:ext cx="2559764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afford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63094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afford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</a:p>
          <a:p>
            <a:pPr marL="457200" indent="-457200">
              <a:buFont typeface="Wingdings" panose="05000000000000000000" pitchFamily="2" charset="2"/>
              <a:buChar char=""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[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常与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can, could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或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able to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连用；常用于否定句</a:t>
            </a: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] 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买得起；承担得起 </a:t>
            </a: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时间、后果等</a:t>
            </a: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)</a:t>
            </a:r>
          </a:p>
          <a:p>
            <a:pPr algn="just">
              <a:defRPr/>
            </a:pP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_____________________________________for a long journey.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没时间也没钱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去长途旅行。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 to do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__________________________________or we’ll miss the plane.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不能再等下去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了，否则会赶不上飞机。</a:t>
            </a:r>
          </a:p>
          <a:p>
            <a:pPr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875814" y="2571854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can’t afford the time and money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997766" y="4816301"/>
            <a:ext cx="63322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can’t afford to wait any longer </a:t>
            </a:r>
          </a:p>
        </p:txBody>
      </p:sp>
    </p:spTree>
    <p:extLst>
      <p:ext uri="{BB962C8B-B14F-4D97-AF65-F5344CB8AC3E}">
        <p14:creationId xmlns:p14="http://schemas.microsoft.com/office/powerpoint/2010/main" val="17440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26744" y="575097"/>
            <a:ext cx="11847690" cy="535531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 </a:t>
            </a: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[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正式用语</a:t>
            </a:r>
            <a:r>
              <a:rPr lang="en-US" altLang="zh-CN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] </a:t>
            </a:r>
            <a:r>
              <a:rPr lang="zh-CN" altLang="en-US" sz="32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提供；给予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room was cold, but it ________________________________. 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这个房间很冷，但是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能让我们将城市的美景尽收眼底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6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【</a:t>
            </a:r>
            <a:r>
              <a:rPr lang="zh-CN" altLang="en-US" sz="36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拓展</a:t>
            </a:r>
            <a:r>
              <a:rPr lang="en-US" altLang="zh-CN" sz="36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】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affordable  </a:t>
            </a:r>
            <a:r>
              <a:rPr lang="en-US" altLang="zh-CN" sz="3200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支付得起的</a:t>
            </a:r>
          </a:p>
          <a:p>
            <a:pPr algn="just">
              <a:lnSpc>
                <a:spcPct val="15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524778" y="2143534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afforded us a fine view of the city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566" y="3807589"/>
            <a:ext cx="4343327" cy="24987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4357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214491" y="862263"/>
            <a:ext cx="11706576" cy="37856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</a:t>
            </a:r>
            <a:r>
              <a:rPr lang="en-US" altLang="zh-CN" sz="3200" b="1" i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常与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can, could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或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be able to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连用；常用于否定句］买得起；承担得起（时间、后果等）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正式用语］提供；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给予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及其搭配在高考各题型中均有出现，其中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afford to do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考频较高。</a:t>
            </a:r>
          </a:p>
        </p:txBody>
      </p:sp>
    </p:spTree>
    <p:extLst>
      <p:ext uri="{BB962C8B-B14F-4D97-AF65-F5344CB8AC3E}">
        <p14:creationId xmlns:p14="http://schemas.microsoft.com/office/powerpoint/2010/main" val="38446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932972" y="2736667"/>
            <a:ext cx="629954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be of + </a:t>
            </a:r>
            <a:r>
              <a:rPr lang="zh-CN" altLang="en-US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抽象名词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3AEECB7-AA66-44E6-A351-2231B99C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08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8283564" y="1759926"/>
            <a:ext cx="3075842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of </a:t>
            </a: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poor quality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of + quality, help,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importance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结构完成句子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6618328" y="4280915"/>
            <a:ext cx="4014807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of much help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42500" y="4290356"/>
            <a:ext cx="8729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This </a:t>
            </a: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book </a:t>
            </a:r>
            <a:r>
              <a:rPr lang="en-US" altLang="zh-CN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is ______________  </a:t>
            </a: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to both teachers and students. </a:t>
            </a:r>
            <a:endParaRPr lang="en-US" altLang="zh-CN" sz="3600" b="1" dirty="0" smtClean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这本</a:t>
            </a:r>
            <a:r>
              <a:rPr lang="zh-CN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书对师生都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很有帮助</a:t>
            </a:r>
            <a:r>
              <a:rPr lang="zh-CN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52973" y="1758795"/>
            <a:ext cx="90119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Much of the land was </a:t>
            </a:r>
            <a:r>
              <a:rPr lang="en-US" altLang="zh-CN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________________</a:t>
            </a:r>
            <a:r>
              <a:rPr lang="en-US" altLang="zh-CN" sz="4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zh-CN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大多数的土地都是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贫瘠的</a:t>
            </a:r>
            <a:r>
              <a:rPr lang="zh-CN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83" y="1279469"/>
            <a:ext cx="2775826" cy="19746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83" y="4153381"/>
            <a:ext cx="2775826" cy="2088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25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09939" y="2399101"/>
            <a:ext cx="90119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meeting to be held next week will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_________ great </a:t>
            </a:r>
            <a:r>
              <a:rPr lang="en-US" altLang="zh-CN" sz="40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_____________.</a:t>
            </a:r>
          </a:p>
          <a:p>
            <a:pPr>
              <a:spcBef>
                <a:spcPct val="50000"/>
              </a:spcBef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下周举行的会议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非常重要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文本框 339972"/>
          <p:cNvSpPr txBox="1">
            <a:spLocks noChangeArrowheads="1"/>
          </p:cNvSpPr>
          <p:nvPr/>
        </p:nvSpPr>
        <p:spPr bwMode="auto">
          <a:xfrm>
            <a:off x="7742082" y="3038936"/>
            <a:ext cx="3404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importance</a:t>
            </a:r>
          </a:p>
        </p:txBody>
      </p:sp>
      <p:sp>
        <p:nvSpPr>
          <p:cNvPr id="17" name="文本框 339972"/>
          <p:cNvSpPr txBox="1">
            <a:spLocks noChangeArrowheads="1"/>
          </p:cNvSpPr>
          <p:nvPr/>
        </p:nvSpPr>
        <p:spPr bwMode="auto">
          <a:xfrm>
            <a:off x="4304035" y="3099359"/>
            <a:ext cx="147927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be of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80" y="2182319"/>
            <a:ext cx="2874881" cy="2219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文本框 254978"/>
          <p:cNvSpPr txBox="1">
            <a:spLocks noChangeArrowheads="1"/>
          </p:cNvSpPr>
          <p:nvPr/>
        </p:nvSpPr>
        <p:spPr bwMode="auto">
          <a:xfrm>
            <a:off x="332645" y="197567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be of + quality, help, importance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77076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065813" y="2736667"/>
            <a:ext cx="2033868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prstClr val="white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+mn-ea"/>
              </a:rPr>
              <a:t>offer</a:t>
            </a:r>
            <a:endParaRPr lang="en-US" altLang="zh-CN" sz="6600" b="1" noProof="1">
              <a:solidFill>
                <a:prstClr val="white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3AEECB7-AA66-44E6-A351-2231B99C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224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offer</a:t>
            </a:r>
            <a:r>
              <a:rPr lang="zh-CN" altLang="en-US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■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offer sb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offer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to sb:</a:t>
            </a: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offered me a cup of coffee. / She __________________________.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给我端上了一杯咖啡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offer to do </a:t>
            </a:r>
            <a:r>
              <a:rPr lang="en-US" altLang="zh-CN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newspaper __________________________</a:t>
            </a: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这家报纸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主动提出为那篇文章道歉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647509" y="2658032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spc="-1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offered a cup of coffee to me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814608" y="4596567"/>
            <a:ext cx="57159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offered to apologize for the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849" y="4048410"/>
            <a:ext cx="3675151" cy="24501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385853" y="5130931"/>
            <a:ext cx="1801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article</a:t>
            </a:r>
          </a:p>
        </p:txBody>
      </p:sp>
      <p:sp>
        <p:nvSpPr>
          <p:cNvPr id="8" name="文本框 2"/>
          <p:cNvSpPr txBox="1"/>
          <p:nvPr/>
        </p:nvSpPr>
        <p:spPr>
          <a:xfrm>
            <a:off x="1979673" y="223905"/>
            <a:ext cx="11706576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"/>
              <a:defRPr/>
            </a:pP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&amp; vi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主动提出；给予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提供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东西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机会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；供应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  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价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；出售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4740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18647" y="345133"/>
            <a:ext cx="11202334" cy="56619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Working in a team _____________________________how to get along with others. </a:t>
            </a:r>
          </a:p>
          <a:p>
            <a:pPr algn="just">
              <a:lnSpc>
                <a:spcPct val="150000"/>
              </a:lnSpc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团队工作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给我提供了一个学习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如何与他人相处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的机会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                                                                   2008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浙江改</a:t>
            </a: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endParaRPr lang="zh-CN" altLang="en-US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__________________________________________________. </a:t>
            </a:r>
          </a:p>
          <a:p>
            <a:pPr algn="just">
              <a:lnSpc>
                <a:spcPct val="150000"/>
              </a:lnSpc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出价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1000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美元购买那幅画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250525" y="941223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offers me a chance to learn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553194" y="4497993"/>
            <a:ext cx="86098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offered 1,000 dollars for that painting</a:t>
            </a:r>
          </a:p>
        </p:txBody>
      </p:sp>
    </p:spTree>
    <p:extLst>
      <p:ext uri="{BB962C8B-B14F-4D97-AF65-F5344CB8AC3E}">
        <p14:creationId xmlns:p14="http://schemas.microsoft.com/office/powerpoint/2010/main" val="35746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33453" y="186586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offer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__________________________ help.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主动提供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帮助。</a:t>
            </a: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This camera ______________________.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这款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相机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特价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出售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2010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浙江改</a:t>
            </a: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接受提议</a:t>
            </a:r>
            <a:endParaRPr lang="en-US" altLang="zh-CN" sz="3200" b="1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拒绝提议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0" y="1605544"/>
            <a:ext cx="691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made an offer of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143022" y="3128443"/>
            <a:ext cx="70288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was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is on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special offer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-842377" y="4585323"/>
            <a:ext cx="70288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accept /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take up 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an offer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994" y="2492924"/>
            <a:ext cx="3723239" cy="209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文本框 2"/>
          <p:cNvSpPr txBox="1"/>
          <p:nvPr/>
        </p:nvSpPr>
        <p:spPr>
          <a:xfrm>
            <a:off x="1133606" y="741806"/>
            <a:ext cx="11706576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提供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物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；提议  开价；报价  减价；特价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-689088" y="5499662"/>
            <a:ext cx="8860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turn down / refuse / decline an offer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960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434410" y="626059"/>
            <a:ext cx="11059250" cy="575542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offer 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提供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物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；提议       开价；报价       减价；特价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&amp; vi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主动提出；给予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提供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东西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机会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；供应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  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价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；出售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buFont typeface="Wingdings 2" pitchFamily="18" charset="2"/>
              <a:buChar char="è"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offer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的动词和名词在高考各题型中均有考查，但动词释义 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考频较高，为完形词汇，在写作中也有考查。</a:t>
            </a:r>
          </a:p>
        </p:txBody>
      </p:sp>
    </p:spTree>
    <p:extLst>
      <p:ext uri="{BB962C8B-B14F-4D97-AF65-F5344CB8AC3E}">
        <p14:creationId xmlns:p14="http://schemas.microsoft.com/office/powerpoint/2010/main" val="344708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分发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奖品等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；输掉；出卖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挑出；区别出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提供折扣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出售；廉价出售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免费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7289223" y="1263768"/>
            <a:ext cx="29443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give (...) away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3397432" y="3431887"/>
            <a:ext cx="57151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offer a discount </a:t>
            </a:r>
            <a:endParaRPr lang="zh-CN" altLang="en-US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5432145" y="4453873"/>
            <a:ext cx="520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on sale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4803998" y="2276687"/>
            <a:ext cx="20597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pick out</a:t>
            </a: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339972"/>
          <p:cNvSpPr txBox="1">
            <a:spLocks noChangeArrowheads="1"/>
          </p:cNvSpPr>
          <p:nvPr/>
        </p:nvSpPr>
        <p:spPr bwMode="auto">
          <a:xfrm>
            <a:off x="2364634" y="5563804"/>
            <a:ext cx="29927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free of charge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014" y="3137226"/>
            <a:ext cx="2650336" cy="32499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2647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由某人付费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负担费用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交换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还清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债务等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；取得成功；遣散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6435792" y="1299867"/>
            <a:ext cx="42244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at </a:t>
            </a:r>
            <a:r>
              <a:rPr lang="en-US" altLang="zh-CN" sz="36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sb’s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expense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8147922" y="3345025"/>
            <a:ext cx="22924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pay off</a:t>
            </a:r>
            <a:endParaRPr lang="zh-CN" altLang="en-US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2469329" y="2255917"/>
            <a:ext cx="55714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exchange for </a:t>
            </a: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8768" y="4153543"/>
            <a:ext cx="3551275" cy="23694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382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1467</Words>
  <Application>Microsoft Office PowerPoint</Application>
  <PresentationFormat>宽屏</PresentationFormat>
  <Paragraphs>222</Paragraphs>
  <Slides>28</Slides>
  <Notes>18</Notes>
  <HiddenSlides>6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等线</vt:lpstr>
      <vt:lpstr>等线 Light</vt:lpstr>
      <vt:lpstr>黑体</vt:lpstr>
      <vt:lpstr>迷你简卡通</vt:lpstr>
      <vt:lpstr>宋体</vt:lpstr>
      <vt:lpstr>微软雅黑</vt:lpstr>
      <vt:lpstr>Arial</vt:lpstr>
      <vt:lpstr>Calibri</vt:lpstr>
      <vt:lpstr>Times New Roman</vt:lpstr>
      <vt:lpstr>Wingdings</vt:lpstr>
      <vt:lpstr>Wingdings 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个人用户</cp:lastModifiedBy>
  <cp:revision>306</cp:revision>
  <dcterms:created xsi:type="dcterms:W3CDTF">2017-08-21T08:41:36Z</dcterms:created>
  <dcterms:modified xsi:type="dcterms:W3CDTF">2021-03-05T09:01:00Z</dcterms:modified>
</cp:coreProperties>
</file>