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6"/>
  </p:notesMasterIdLst>
  <p:sldIdLst>
    <p:sldId id="758" r:id="rId2"/>
    <p:sldId id="749" r:id="rId3"/>
    <p:sldId id="790" r:id="rId4"/>
    <p:sldId id="762" r:id="rId5"/>
    <p:sldId id="764" r:id="rId6"/>
    <p:sldId id="767" r:id="rId7"/>
    <p:sldId id="765" r:id="rId8"/>
    <p:sldId id="766" r:id="rId9"/>
    <p:sldId id="768" r:id="rId10"/>
    <p:sldId id="769" r:id="rId11"/>
    <p:sldId id="791" r:id="rId12"/>
    <p:sldId id="792" r:id="rId13"/>
    <p:sldId id="793" r:id="rId14"/>
    <p:sldId id="794" r:id="rId15"/>
    <p:sldId id="795" r:id="rId16"/>
    <p:sldId id="796" r:id="rId17"/>
    <p:sldId id="797" r:id="rId18"/>
    <p:sldId id="809" r:id="rId19"/>
    <p:sldId id="798" r:id="rId20"/>
    <p:sldId id="799" r:id="rId21"/>
    <p:sldId id="810" r:id="rId22"/>
    <p:sldId id="811" r:id="rId23"/>
    <p:sldId id="800" r:id="rId24"/>
    <p:sldId id="801" r:id="rId25"/>
    <p:sldId id="802" r:id="rId26"/>
    <p:sldId id="812" r:id="rId27"/>
    <p:sldId id="813" r:id="rId28"/>
    <p:sldId id="803" r:id="rId29"/>
    <p:sldId id="804" r:id="rId30"/>
    <p:sldId id="805" r:id="rId31"/>
    <p:sldId id="806" r:id="rId32"/>
    <p:sldId id="807" r:id="rId33"/>
    <p:sldId id="808" r:id="rId34"/>
    <p:sldId id="735" r:id="rId35"/>
  </p:sldIdLst>
  <p:sldSz cx="11522075" cy="6480175"/>
  <p:notesSz cx="6858000" cy="9144000"/>
  <p:defaultTextStyle>
    <a:defPPr>
      <a:defRPr lang="zh-CN"/>
    </a:defPPr>
    <a:lvl1pPr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1pPr>
    <a:lvl2pPr marL="4572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2pPr>
    <a:lvl3pPr marL="9144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3pPr>
    <a:lvl4pPr marL="13716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4pPr>
    <a:lvl5pPr marL="1828800" algn="l" rtl="0" fontAlgn="base">
      <a:spcBef>
        <a:spcPct val="0"/>
      </a:spcBef>
      <a:spcAft>
        <a:spcPct val="0"/>
      </a:spcAft>
      <a:buFont typeface="Arial" panose="020B0604020202020204" pitchFamily="34" charset="0"/>
      <a:defRPr sz="3200" b="1" kern="1200">
        <a:solidFill>
          <a:srgbClr val="FF0000"/>
        </a:solidFill>
        <a:latin typeface="Times New Roman" panose="02020603050405020304" pitchFamily="18" charset="0"/>
        <a:ea typeface="黑体" panose="02010609060101010101" pitchFamily="49" charset="-122"/>
        <a:cs typeface="+mn-cs"/>
      </a:defRPr>
    </a:lvl5pPr>
    <a:lvl6pPr marL="22860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6pPr>
    <a:lvl7pPr marL="27432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7pPr>
    <a:lvl8pPr marL="32004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8pPr>
    <a:lvl9pPr marL="3657600" algn="l" defTabSz="914400" rtl="0" eaLnBrk="1" latinLnBrk="0" hangingPunct="1">
      <a:defRPr sz="3200" b="1" kern="1200">
        <a:solidFill>
          <a:srgbClr val="FF0000"/>
        </a:solidFill>
        <a:latin typeface="Times New Roman" panose="02020603050405020304" pitchFamily="18" charset="0"/>
        <a:ea typeface="黑体" panose="02010609060101010101" pitchFamily="49" charset="-122"/>
        <a:cs typeface="+mn-cs"/>
      </a:defRPr>
    </a:lvl9pPr>
  </p:defaultTextStyle>
  <p:extLst>
    <p:ext uri="{EFAFB233-063F-42B5-8137-9DF3F51BA10A}">
      <p15:sldGuideLst xmlns:p15="http://schemas.microsoft.com/office/powerpoint/2012/main">
        <p15:guide id="1" orient="horz" pos="726" userDrawn="1">
          <p15:clr>
            <a:srgbClr val="A4A3A4"/>
          </p15:clr>
        </p15:guide>
        <p15:guide id="2" pos="227" userDrawn="1">
          <p15:clr>
            <a:srgbClr val="A4A3A4"/>
          </p15:clr>
        </p15:guide>
        <p15:guide id="3" orient="horz" pos="27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1E9"/>
    <a:srgbClr val="FF6600"/>
    <a:srgbClr val="FF9933"/>
    <a:srgbClr val="FF3399"/>
    <a:srgbClr val="FF7C80"/>
    <a:srgbClr val="FFFFFF"/>
    <a:srgbClr val="C6A7DD"/>
    <a:srgbClr val="9E5ECE"/>
    <a:srgbClr val="D60093"/>
    <a:srgbClr val="934B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591" autoAdjust="0"/>
  </p:normalViewPr>
  <p:slideViewPr>
    <p:cSldViewPr>
      <p:cViewPr varScale="1">
        <p:scale>
          <a:sx n="97" d="100"/>
          <a:sy n="97" d="100"/>
        </p:scale>
        <p:origin x="498" y="90"/>
      </p:cViewPr>
      <p:guideLst>
        <p:guide orient="horz" pos="726"/>
        <p:guide pos="227"/>
        <p:guide orient="horz" pos="272"/>
      </p:guideLst>
    </p:cSldViewPr>
  </p:slideViewPr>
  <p:outlineViewPr>
    <p:cViewPr>
      <p:scale>
        <a:sx n="33" d="100"/>
        <a:sy n="33" d="100"/>
      </p:scale>
      <p:origin x="0" y="0"/>
    </p:cViewPr>
  </p:outlineViewPr>
  <p:notesTextViewPr>
    <p:cViewPr>
      <p:scale>
        <a:sx n="3" d="2"/>
        <a:sy n="3" d="2"/>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5124" name="幻灯片图像占位符 3"/>
          <p:cNvSpPr>
            <a:spLocks noGrp="1" noRot="1" noChangeAspect="1" noChangeArrowheads="1"/>
          </p:cNvSpPr>
          <p:nvPr>
            <p:ph type="sldImg" idx="4294967295"/>
          </p:nvPr>
        </p:nvSpPr>
        <p:spPr bwMode="auto">
          <a:xfrm>
            <a:off x="381000" y="685800"/>
            <a:ext cx="6096000" cy="3429000"/>
          </a:xfrm>
          <a:prstGeom prst="rect">
            <a:avLst/>
          </a:prstGeom>
          <a:noFill/>
          <a:ln w="12700">
            <a:solidFill>
              <a:srgbClr val="000000"/>
            </a:solidFill>
            <a:miter lim="800000"/>
          </a:ln>
          <a:extLst>
            <a:ext uri="{909E8E84-426E-40DD-AFC4-6F175D3DCCD1}">
              <a14:hiddenFill xmlns:a14="http://schemas.microsoft.com/office/drawing/2010/main">
                <a:solidFill>
                  <a:srgbClr val="FFFFFF"/>
                </a:solidFill>
              </a14:hiddenFill>
            </a:ext>
          </a:extLst>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b="0">
                <a:solidFill>
                  <a:schemeClr val="tx1"/>
                </a:solidFill>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noProof="1" dirty="0">
                <a:ea typeface="黑体" panose="02010609060101010101" pitchFamily="49" charset="-122"/>
              </a:defRPr>
            </a:lvl1pPr>
          </a:lstStyle>
          <a:p>
            <a:fld id="{A64CA497-71E0-4184-919F-D45F39379D11}" type="slidenum">
              <a:rPr lang="zh-CN" altLang="en-US"/>
              <a:pPr/>
              <a:t>‹#›</a:t>
            </a:fld>
            <a:endParaRPr lang="zh-CN" altLang="en-US">
              <a:ea typeface="黑体" panose="02010609060101010101" pitchFamily="49" charset="-122"/>
            </a:endParaRPr>
          </a:p>
        </p:txBody>
      </p:sp>
    </p:spTree>
    <p:extLst>
      <p:ext uri="{BB962C8B-B14F-4D97-AF65-F5344CB8AC3E}">
        <p14:creationId xmlns:p14="http://schemas.microsoft.com/office/powerpoint/2010/main" val="1747822530"/>
      </p:ext>
    </p:extLst>
  </p:cSld>
  <p:clrMap bg1="lt1" tx1="dk1" bg2="lt2" tx2="dk2" accent1="accent1" accent2="accent2" accent3="accent3" accent4="accent4" accent5="accent5" accent6="accent6" hlink="hlink" folHlink="folHlink"/>
  <p:notesStyle>
    <a:lvl1pPr algn="l" rtl="0" fontAlgn="base">
      <a:spcBef>
        <a:spcPct val="0"/>
      </a:spcBef>
      <a:spcAft>
        <a:spcPct val="0"/>
      </a:spcAft>
      <a:defRPr sz="1200" kern="1200">
        <a:solidFill>
          <a:schemeClr val="tx1"/>
        </a:solidFill>
        <a:latin typeface="+mn-lt"/>
        <a:ea typeface="+mn-ea"/>
        <a:cs typeface="+mn-cs"/>
      </a:defRPr>
    </a:lvl1pPr>
    <a:lvl2pPr marL="457200" algn="l" rtl="0" fontAlgn="base">
      <a:spcBef>
        <a:spcPct val="0"/>
      </a:spcBef>
      <a:spcAft>
        <a:spcPct val="0"/>
      </a:spcAft>
      <a:defRPr sz="1200" kern="1200">
        <a:solidFill>
          <a:schemeClr val="tx1"/>
        </a:solidFill>
        <a:latin typeface="+mn-lt"/>
        <a:ea typeface="+mn-ea"/>
        <a:cs typeface="+mn-cs"/>
      </a:defRPr>
    </a:lvl2pPr>
    <a:lvl3pPr marL="914400" algn="l" rtl="0" fontAlgn="base">
      <a:spcBef>
        <a:spcPct val="0"/>
      </a:spcBef>
      <a:spcAft>
        <a:spcPct val="0"/>
      </a:spcAft>
      <a:defRPr sz="1200" kern="1200">
        <a:solidFill>
          <a:schemeClr val="tx1"/>
        </a:solidFill>
        <a:latin typeface="+mn-lt"/>
        <a:ea typeface="+mn-ea"/>
        <a:cs typeface="+mn-cs"/>
      </a:defRPr>
    </a:lvl3pPr>
    <a:lvl4pPr marL="1371600" algn="l" rtl="0" fontAlgn="base">
      <a:spcBef>
        <a:spcPct val="0"/>
      </a:spcBef>
      <a:spcAft>
        <a:spcPct val="0"/>
      </a:spcAft>
      <a:defRPr sz="1200" kern="1200">
        <a:solidFill>
          <a:schemeClr val="tx1"/>
        </a:solidFill>
        <a:latin typeface="+mn-lt"/>
        <a:ea typeface="+mn-ea"/>
        <a:cs typeface="+mn-cs"/>
      </a:defRPr>
    </a:lvl4pPr>
    <a:lvl5pPr marL="1828800" algn="l" rtl="0" fontAlgn="base">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64CA497-71E0-4184-919F-D45F39379D11}" type="slidenum">
              <a:rPr lang="zh-CN" altLang="en-US" smtClean="0"/>
              <a:pPr/>
              <a:t>34</a:t>
            </a:fld>
            <a:endParaRPr lang="zh-CN" altLang="en-US">
              <a:ea typeface="黑体" panose="02010609060101010101" pitchFamily="49" charset="-122"/>
            </a:endParaRPr>
          </a:p>
        </p:txBody>
      </p:sp>
    </p:spTree>
    <p:extLst>
      <p:ext uri="{BB962C8B-B14F-4D97-AF65-F5344CB8AC3E}">
        <p14:creationId xmlns:p14="http://schemas.microsoft.com/office/powerpoint/2010/main" val="8581476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3_标题幻灯片">
    <p:bg>
      <p:bgPr>
        <a:pattFill prst="pct5">
          <a:fgClr>
            <a:schemeClr val="bg2">
              <a:lumMod val="75000"/>
            </a:schemeClr>
          </a:fgClr>
          <a:bgClr>
            <a:schemeClr val="bg1"/>
          </a:bgClr>
        </a:patt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5108201"/>
      </p:ext>
    </p:extLst>
  </p:cSld>
  <p:clrMapOvr>
    <a:masterClrMapping/>
  </p:clrMapOvr>
  <p:transition>
    <p:fad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84103702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17128942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标题幻灯片">
    <p:bg>
      <p:bgPr>
        <a:gradFill>
          <a:gsLst>
            <a:gs pos="61000">
              <a:schemeClr val="bg2">
                <a:lumMod val="90000"/>
              </a:schemeClr>
            </a:gs>
            <a:gs pos="100000">
              <a:schemeClr val="bg2">
                <a:lumMod val="50000"/>
              </a:schemeClr>
            </a:gs>
            <a:gs pos="0">
              <a:schemeClr val="bg2">
                <a:lumMod val="50000"/>
              </a:schemeClr>
            </a:gs>
            <a:gs pos="40000">
              <a:schemeClr val="bg2">
                <a:lumMod val="90000"/>
              </a:schemeClr>
            </a:gs>
          </a:gsLst>
          <a:lin ang="5400000" scaled="1"/>
        </a:gradFill>
        <a:effectLst/>
      </p:bgPr>
    </p:bg>
    <p:spTree>
      <p:nvGrpSpPr>
        <p:cNvPr id="1" name=""/>
        <p:cNvGrpSpPr/>
        <p:nvPr/>
      </p:nvGrpSpPr>
      <p:grpSpPr>
        <a:xfrm>
          <a:off x="0" y="0"/>
          <a:ext cx="0" cy="0"/>
          <a:chOff x="0" y="0"/>
          <a:chExt cx="0" cy="0"/>
        </a:xfrm>
      </p:grpSpPr>
      <p:sp>
        <p:nvSpPr>
          <p:cNvPr id="2" name="矩形 1"/>
          <p:cNvSpPr/>
          <p:nvPr userDrawn="1"/>
        </p:nvSpPr>
        <p:spPr>
          <a:xfrm>
            <a:off x="3201636" y="1583903"/>
            <a:ext cx="5128327" cy="3046988"/>
          </a:xfrm>
          <a:prstGeom prst="rect">
            <a:avLst/>
          </a:prstGeom>
          <a:noFill/>
        </p:spPr>
        <p:txBody>
          <a:bodyPr wrap="none" lIns="91440" tIns="45720" rIns="91440" bIns="45720">
            <a:spAutoFit/>
          </a:bodyPr>
          <a:lstStyle/>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本课结束</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a:p>
            <a:pPr algn="ctr"/>
            <a:r>
              <a:rPr lang="zh-CN" altLang="en-US"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rPr>
              <a:t>谢谢观看</a:t>
            </a:r>
            <a:endParaRPr lang="en-US" altLang="zh-CN" sz="9600" dirty="0" smtClean="0">
              <a:solidFill>
                <a:schemeClr val="accent2"/>
              </a:solidFill>
              <a:effectLst>
                <a:outerShdw dist="50800" dir="5400000" algn="ctr" rotWithShape="0">
                  <a:srgbClr val="000000">
                    <a:alpha val="60000"/>
                  </a:srgbClr>
                </a:outerShdw>
              </a:effectLst>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42607902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章节">
    <p:bg>
      <p:bgPr>
        <a:solidFill>
          <a:schemeClr val="bg1"/>
        </a:solidFill>
        <a:effectLst/>
      </p:bgPr>
    </p:bg>
    <p:spTree>
      <p:nvGrpSpPr>
        <p:cNvPr id="1" name=""/>
        <p:cNvGrpSpPr/>
        <p:nvPr/>
      </p:nvGrpSpPr>
      <p:grpSpPr>
        <a:xfrm>
          <a:off x="0" y="0"/>
          <a:ext cx="0" cy="0"/>
          <a:chOff x="0" y="0"/>
          <a:chExt cx="0" cy="0"/>
        </a:xfrm>
      </p:grpSpPr>
      <p:sp>
        <p:nvSpPr>
          <p:cNvPr id="53" name="矩形 52">
            <a:extLst>
              <a:ext uri="{FF2B5EF4-FFF2-40B4-BE49-F238E27FC236}">
                <a16:creationId xmlns:a16="http://schemas.microsoft.com/office/drawing/2014/main" xmlns="" id="{BA1ED049-C14D-4A1F-97F9-8FC803A6313A}"/>
              </a:ext>
            </a:extLst>
          </p:cNvPr>
          <p:cNvSpPr/>
          <p:nvPr userDrawn="1"/>
        </p:nvSpPr>
        <p:spPr>
          <a:xfrm>
            <a:off x="0" y="2256061"/>
            <a:ext cx="11522075" cy="1740047"/>
          </a:xfrm>
          <a:prstGeom prst="rect">
            <a:avLst/>
          </a:prstGeom>
          <a:solidFill>
            <a:srgbClr val="00A1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024"/>
          </a:p>
        </p:txBody>
      </p:sp>
      <p:sp>
        <p:nvSpPr>
          <p:cNvPr id="54" name="标题 1">
            <a:extLst>
              <a:ext uri="{FF2B5EF4-FFF2-40B4-BE49-F238E27FC236}">
                <a16:creationId xmlns:a16="http://schemas.microsoft.com/office/drawing/2014/main" xmlns="" id="{AA99C4E3-901A-413A-864D-39738AA96B93}"/>
              </a:ext>
            </a:extLst>
          </p:cNvPr>
          <p:cNvSpPr>
            <a:spLocks noGrp="1"/>
          </p:cNvSpPr>
          <p:nvPr>
            <p:ph type="ctrTitle"/>
          </p:nvPr>
        </p:nvSpPr>
        <p:spPr>
          <a:xfrm>
            <a:off x="0" y="2256061"/>
            <a:ext cx="11522075" cy="1740047"/>
          </a:xfrm>
          <a:prstGeom prst="rect">
            <a:avLst/>
          </a:prstGeom>
        </p:spPr>
        <p:txBody>
          <a:bodyPr anchor="ctr"/>
          <a:lstStyle>
            <a:lvl1pPr algn="ctr">
              <a:defRPr sz="4158">
                <a:solidFill>
                  <a:schemeClr val="bg1"/>
                </a:solidFill>
                <a:latin typeface="微软雅黑" panose="020B0503020204020204" pitchFamily="34" charset="-122"/>
                <a:ea typeface="微软雅黑" panose="020B0503020204020204" pitchFamily="34" charset="-122"/>
              </a:defRPr>
            </a:lvl1pPr>
          </a:lstStyle>
          <a:p>
            <a:r>
              <a:rPr lang="zh-CN" altLang="en-US" smtClean="0"/>
              <a:t>单击此处编辑母版标题样式</a:t>
            </a:r>
            <a:endParaRPr lang="zh-CN" altLang="en-US" dirty="0"/>
          </a:p>
        </p:txBody>
      </p:sp>
    </p:spTree>
    <p:extLst>
      <p:ext uri="{BB962C8B-B14F-4D97-AF65-F5344CB8AC3E}">
        <p14:creationId xmlns:p14="http://schemas.microsoft.com/office/powerpoint/2010/main" val="356416666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 y="172927"/>
            <a:ext cx="11522075" cy="288032"/>
          </a:xfrm>
          <a:prstGeom prst="rect">
            <a:avLst/>
          </a:prstGeom>
          <a:gradFill flip="none" rotWithShape="1">
            <a:gsLst>
              <a:gs pos="65000">
                <a:schemeClr val="bg2">
                  <a:lumMod val="90000"/>
                </a:schemeClr>
              </a:gs>
              <a:gs pos="38000">
                <a:schemeClr val="bg2">
                  <a:lumMod val="75000"/>
                </a:schemeClr>
              </a:gs>
              <a:gs pos="1000">
                <a:srgbClr val="0070C0"/>
              </a:gs>
              <a:gs pos="100000">
                <a:schemeClr val="bg1"/>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userDrawn="1"/>
        </p:nvSpPr>
        <p:spPr>
          <a:xfrm>
            <a:off x="-9728" y="6404527"/>
            <a:ext cx="11522074" cy="72008"/>
          </a:xfrm>
          <a:prstGeom prst="rect">
            <a:avLst/>
          </a:prstGeom>
          <a:solidFill>
            <a:schemeClr val="bg2">
              <a:lumMod val="5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n>
                <a:solidFill>
                  <a:schemeClr val="bg2">
                    <a:lumMod val="50000"/>
                  </a:schemeClr>
                </a:solidFill>
              </a:ln>
              <a:solidFill>
                <a:schemeClr val="bg2">
                  <a:lumMod val="50000"/>
                </a:schemeClr>
              </a:solidFill>
            </a:endParaRPr>
          </a:p>
        </p:txBody>
      </p:sp>
    </p:spTree>
    <p:extLst>
      <p:ext uri="{BB962C8B-B14F-4D97-AF65-F5344CB8AC3E}">
        <p14:creationId xmlns:p14="http://schemas.microsoft.com/office/powerpoint/2010/main" val="1345586147"/>
      </p:ext>
    </p:extLst>
  </p:cSld>
  <p:clrMap bg1="lt1" tx1="dk1" bg2="lt2" tx2="dk2" accent1="accent1" accent2="accent2" accent3="accent3" accent4="accent4" accent5="accent5" accent6="accent6" hlink="hlink" folHlink="folHlink"/>
  <p:sldLayoutIdLst>
    <p:sldLayoutId id="2147483697" r:id="rId1"/>
    <p:sldLayoutId id="2147483691" r:id="rId2"/>
    <p:sldLayoutId id="2147483692" r:id="rId3"/>
    <p:sldLayoutId id="2147483694" r:id="rId4"/>
    <p:sldLayoutId id="2147483698" r:id="rId5"/>
  </p:sldLayoutIdLst>
  <p:timing>
    <p:tnLst>
      <p:par>
        <p:cTn id="1" dur="indefinite" restart="never" nodeType="tmRoot"/>
      </p:par>
    </p:tnLst>
  </p:timing>
  <p:txStyles>
    <p:titleStyle>
      <a:lvl1pPr algn="ctr" rtl="0" eaLnBrk="1" fontAlgn="base" hangingPunct="1">
        <a:spcBef>
          <a:spcPct val="0"/>
        </a:spcBef>
        <a:spcAft>
          <a:spcPct val="0"/>
        </a:spcAft>
        <a:defRPr sz="4158" kern="1200">
          <a:solidFill>
            <a:schemeClr val="tx1"/>
          </a:solidFill>
          <a:latin typeface="+mj-lt"/>
          <a:ea typeface="+mj-ea"/>
          <a:cs typeface="+mj-cs"/>
        </a:defRPr>
      </a:lvl1pPr>
      <a:lvl2pPr algn="ctr" rtl="0" eaLnBrk="1" fontAlgn="base" hangingPunct="1">
        <a:spcBef>
          <a:spcPct val="0"/>
        </a:spcBef>
        <a:spcAft>
          <a:spcPct val="0"/>
        </a:spcAft>
        <a:defRPr sz="4158">
          <a:solidFill>
            <a:schemeClr val="tx1"/>
          </a:solidFill>
          <a:latin typeface="Arial" charset="0"/>
          <a:ea typeface="黑体" pitchFamily="2" charset="-122"/>
        </a:defRPr>
      </a:lvl2pPr>
      <a:lvl3pPr algn="ctr" rtl="0" eaLnBrk="1" fontAlgn="base" hangingPunct="1">
        <a:spcBef>
          <a:spcPct val="0"/>
        </a:spcBef>
        <a:spcAft>
          <a:spcPct val="0"/>
        </a:spcAft>
        <a:defRPr sz="4158">
          <a:solidFill>
            <a:schemeClr val="tx1"/>
          </a:solidFill>
          <a:latin typeface="Arial" charset="0"/>
          <a:ea typeface="黑体" pitchFamily="2" charset="-122"/>
        </a:defRPr>
      </a:lvl3pPr>
      <a:lvl4pPr algn="ctr" rtl="0" eaLnBrk="1" fontAlgn="base" hangingPunct="1">
        <a:spcBef>
          <a:spcPct val="0"/>
        </a:spcBef>
        <a:spcAft>
          <a:spcPct val="0"/>
        </a:spcAft>
        <a:defRPr sz="4158">
          <a:solidFill>
            <a:schemeClr val="tx1"/>
          </a:solidFill>
          <a:latin typeface="Arial" charset="0"/>
          <a:ea typeface="黑体" pitchFamily="2" charset="-122"/>
        </a:defRPr>
      </a:lvl4pPr>
      <a:lvl5pPr algn="ctr" rtl="0" eaLnBrk="1" fontAlgn="base" hangingPunct="1">
        <a:spcBef>
          <a:spcPct val="0"/>
        </a:spcBef>
        <a:spcAft>
          <a:spcPct val="0"/>
        </a:spcAft>
        <a:defRPr sz="4158">
          <a:solidFill>
            <a:schemeClr val="tx1"/>
          </a:solidFill>
          <a:latin typeface="Arial" charset="0"/>
          <a:ea typeface="黑体" pitchFamily="2" charset="-122"/>
        </a:defRPr>
      </a:lvl5pPr>
      <a:lvl6pPr marL="432008" algn="ctr" rtl="0" eaLnBrk="1" fontAlgn="base" hangingPunct="1">
        <a:spcBef>
          <a:spcPct val="0"/>
        </a:spcBef>
        <a:spcAft>
          <a:spcPct val="0"/>
        </a:spcAft>
        <a:defRPr sz="4158">
          <a:solidFill>
            <a:schemeClr val="tx1"/>
          </a:solidFill>
          <a:latin typeface="Arial" charset="0"/>
          <a:ea typeface="黑体" pitchFamily="2" charset="-122"/>
        </a:defRPr>
      </a:lvl6pPr>
      <a:lvl7pPr marL="864017" algn="ctr" rtl="0" eaLnBrk="1" fontAlgn="base" hangingPunct="1">
        <a:spcBef>
          <a:spcPct val="0"/>
        </a:spcBef>
        <a:spcAft>
          <a:spcPct val="0"/>
        </a:spcAft>
        <a:defRPr sz="4158">
          <a:solidFill>
            <a:schemeClr val="tx1"/>
          </a:solidFill>
          <a:latin typeface="Arial" charset="0"/>
          <a:ea typeface="黑体" pitchFamily="2" charset="-122"/>
        </a:defRPr>
      </a:lvl7pPr>
      <a:lvl8pPr marL="1296025" algn="ctr" rtl="0" eaLnBrk="1" fontAlgn="base" hangingPunct="1">
        <a:spcBef>
          <a:spcPct val="0"/>
        </a:spcBef>
        <a:spcAft>
          <a:spcPct val="0"/>
        </a:spcAft>
        <a:defRPr sz="4158">
          <a:solidFill>
            <a:schemeClr val="tx1"/>
          </a:solidFill>
          <a:latin typeface="Arial" charset="0"/>
          <a:ea typeface="黑体" pitchFamily="2" charset="-122"/>
        </a:defRPr>
      </a:lvl8pPr>
      <a:lvl9pPr marL="1728033" algn="ctr" rtl="0" eaLnBrk="1" fontAlgn="base" hangingPunct="1">
        <a:spcBef>
          <a:spcPct val="0"/>
        </a:spcBef>
        <a:spcAft>
          <a:spcPct val="0"/>
        </a:spcAft>
        <a:defRPr sz="4158">
          <a:solidFill>
            <a:schemeClr val="tx1"/>
          </a:solidFill>
          <a:latin typeface="Arial" charset="0"/>
          <a:ea typeface="黑体" pitchFamily="2" charset="-122"/>
        </a:defRPr>
      </a:lvl9pPr>
    </p:titleStyle>
    <p:bodyStyle>
      <a:lvl1pPr marL="324006" indent="-324006" algn="l" rtl="0" eaLnBrk="1" fontAlgn="base" hangingPunct="1">
        <a:spcBef>
          <a:spcPct val="20000"/>
        </a:spcBef>
        <a:spcAft>
          <a:spcPct val="0"/>
        </a:spcAft>
        <a:buFont typeface="Arial" charset="0"/>
        <a:buChar char="•"/>
        <a:defRPr sz="3024" kern="1200">
          <a:solidFill>
            <a:schemeClr val="tx1"/>
          </a:solidFill>
          <a:latin typeface="+mn-lt"/>
          <a:ea typeface="+mn-ea"/>
          <a:cs typeface="+mn-cs"/>
        </a:defRPr>
      </a:lvl1pPr>
      <a:lvl2pPr marL="702013" indent="-270005" algn="l" rtl="0" eaLnBrk="1" fontAlgn="base" hangingPunct="1">
        <a:spcBef>
          <a:spcPct val="20000"/>
        </a:spcBef>
        <a:spcAft>
          <a:spcPct val="0"/>
        </a:spcAft>
        <a:buFont typeface="Arial" charset="0"/>
        <a:buChar char="–"/>
        <a:defRPr sz="2646" kern="1200">
          <a:solidFill>
            <a:schemeClr val="tx1"/>
          </a:solidFill>
          <a:latin typeface="+mn-lt"/>
          <a:ea typeface="+mn-ea"/>
          <a:cs typeface="+mn-cs"/>
        </a:defRPr>
      </a:lvl2pPr>
      <a:lvl3pPr marL="1080021" indent="-216004" algn="l" rtl="0" eaLnBrk="1" fontAlgn="base" hangingPunct="1">
        <a:spcBef>
          <a:spcPct val="20000"/>
        </a:spcBef>
        <a:spcAft>
          <a:spcPct val="0"/>
        </a:spcAft>
        <a:buFont typeface="Arial" charset="0"/>
        <a:buChar char="•"/>
        <a:defRPr sz="2268" kern="1200">
          <a:solidFill>
            <a:schemeClr val="tx1"/>
          </a:solidFill>
          <a:latin typeface="+mn-lt"/>
          <a:ea typeface="+mn-ea"/>
          <a:cs typeface="+mn-cs"/>
        </a:defRPr>
      </a:lvl3pPr>
      <a:lvl4pPr marL="1512029"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4pPr>
      <a:lvl5pPr marL="1944037" indent="-216004" algn="l" rtl="0" eaLnBrk="1" fontAlgn="base" hangingPunct="1">
        <a:spcBef>
          <a:spcPct val="20000"/>
        </a:spcBef>
        <a:spcAft>
          <a:spcPct val="0"/>
        </a:spcAft>
        <a:buFont typeface="Arial" charset="0"/>
        <a:buChar char="»"/>
        <a:defRPr sz="1890" kern="1200">
          <a:solidFill>
            <a:schemeClr val="tx1"/>
          </a:solidFill>
          <a:latin typeface="+mn-lt"/>
          <a:ea typeface="+mn-ea"/>
          <a:cs typeface="+mn-cs"/>
        </a:defRPr>
      </a:lvl5pPr>
      <a:lvl6pPr marL="2376046"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6pPr>
      <a:lvl7pPr marL="2808054"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7pPr>
      <a:lvl8pPr marL="3240062"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8pPr>
      <a:lvl9pPr marL="3672070" indent="-216004" algn="l" defTabSz="864017" rtl="0" eaLnBrk="1" latinLnBrk="0" hangingPunct="1">
        <a:spcBef>
          <a:spcPct val="20000"/>
        </a:spcBef>
        <a:buFont typeface="Arial" pitchFamily="34" charset="0"/>
        <a:buChar char="•"/>
        <a:defRPr sz="1890" kern="1200">
          <a:solidFill>
            <a:schemeClr val="tx1"/>
          </a:solidFill>
          <a:latin typeface="+mn-lt"/>
          <a:ea typeface="+mn-ea"/>
          <a:cs typeface="+mn-cs"/>
        </a:defRPr>
      </a:lvl9pPr>
    </p:bodyStyle>
    <p:otherStyle>
      <a:defPPr>
        <a:defRPr lang="zh-CN"/>
      </a:defPPr>
      <a:lvl1pPr marL="0" algn="l" defTabSz="864017" rtl="0" eaLnBrk="1" latinLnBrk="0" hangingPunct="1">
        <a:defRPr sz="1701" kern="1200">
          <a:solidFill>
            <a:schemeClr val="tx1"/>
          </a:solidFill>
          <a:latin typeface="+mn-lt"/>
          <a:ea typeface="+mn-ea"/>
          <a:cs typeface="+mn-cs"/>
        </a:defRPr>
      </a:lvl1pPr>
      <a:lvl2pPr marL="432008" algn="l" defTabSz="864017" rtl="0" eaLnBrk="1" latinLnBrk="0" hangingPunct="1">
        <a:defRPr sz="1701" kern="1200">
          <a:solidFill>
            <a:schemeClr val="tx1"/>
          </a:solidFill>
          <a:latin typeface="+mn-lt"/>
          <a:ea typeface="+mn-ea"/>
          <a:cs typeface="+mn-cs"/>
        </a:defRPr>
      </a:lvl2pPr>
      <a:lvl3pPr marL="864017" algn="l" defTabSz="864017" rtl="0" eaLnBrk="1" latinLnBrk="0" hangingPunct="1">
        <a:defRPr sz="1701" kern="1200">
          <a:solidFill>
            <a:schemeClr val="tx1"/>
          </a:solidFill>
          <a:latin typeface="+mn-lt"/>
          <a:ea typeface="+mn-ea"/>
          <a:cs typeface="+mn-cs"/>
        </a:defRPr>
      </a:lvl3pPr>
      <a:lvl4pPr marL="1296025" algn="l" defTabSz="864017" rtl="0" eaLnBrk="1" latinLnBrk="0" hangingPunct="1">
        <a:defRPr sz="1701" kern="1200">
          <a:solidFill>
            <a:schemeClr val="tx1"/>
          </a:solidFill>
          <a:latin typeface="+mn-lt"/>
          <a:ea typeface="+mn-ea"/>
          <a:cs typeface="+mn-cs"/>
        </a:defRPr>
      </a:lvl4pPr>
      <a:lvl5pPr marL="1728033" algn="l" defTabSz="864017" rtl="0" eaLnBrk="1" latinLnBrk="0" hangingPunct="1">
        <a:defRPr sz="1701" kern="1200">
          <a:solidFill>
            <a:schemeClr val="tx1"/>
          </a:solidFill>
          <a:latin typeface="+mn-lt"/>
          <a:ea typeface="+mn-ea"/>
          <a:cs typeface="+mn-cs"/>
        </a:defRPr>
      </a:lvl5pPr>
      <a:lvl6pPr marL="2160041" algn="l" defTabSz="864017" rtl="0" eaLnBrk="1" latinLnBrk="0" hangingPunct="1">
        <a:defRPr sz="1701" kern="1200">
          <a:solidFill>
            <a:schemeClr val="tx1"/>
          </a:solidFill>
          <a:latin typeface="+mn-lt"/>
          <a:ea typeface="+mn-ea"/>
          <a:cs typeface="+mn-cs"/>
        </a:defRPr>
      </a:lvl6pPr>
      <a:lvl7pPr marL="2592050" algn="l" defTabSz="864017" rtl="0" eaLnBrk="1" latinLnBrk="0" hangingPunct="1">
        <a:defRPr sz="1701" kern="1200">
          <a:solidFill>
            <a:schemeClr val="tx1"/>
          </a:solidFill>
          <a:latin typeface="+mn-lt"/>
          <a:ea typeface="+mn-ea"/>
          <a:cs typeface="+mn-cs"/>
        </a:defRPr>
      </a:lvl7pPr>
      <a:lvl8pPr marL="3024058" algn="l" defTabSz="864017" rtl="0" eaLnBrk="1" latinLnBrk="0" hangingPunct="1">
        <a:defRPr sz="1701" kern="1200">
          <a:solidFill>
            <a:schemeClr val="tx1"/>
          </a:solidFill>
          <a:latin typeface="+mn-lt"/>
          <a:ea typeface="+mn-ea"/>
          <a:cs typeface="+mn-cs"/>
        </a:defRPr>
      </a:lvl8pPr>
      <a:lvl9pPr marL="3456066" algn="l" defTabSz="864017" rtl="0" eaLnBrk="1" latinLnBrk="0" hangingPunct="1">
        <a:defRPr sz="17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prstGeom prst="rect">
            <a:avLst/>
          </a:prstGeom>
        </p:spPr>
        <p:txBody>
          <a:bodyPr/>
          <a:lstStyle/>
          <a:p>
            <a:r>
              <a:rPr lang="zh-CN" altLang="en-US" b="1" dirty="0"/>
              <a:t>专题</a:t>
            </a:r>
            <a:r>
              <a:rPr lang="en-US" altLang="zh-CN" b="1" dirty="0"/>
              <a:t>14</a:t>
            </a:r>
            <a:r>
              <a:rPr lang="zh-CN" altLang="en-US" b="1"/>
              <a:t>　中国的经济与文化</a:t>
            </a:r>
            <a:endParaRPr lang="zh-CN" altLang="zh-CN" dirty="0"/>
          </a:p>
        </p:txBody>
      </p:sp>
      <p:sp>
        <p:nvSpPr>
          <p:cNvPr id="4" name="矩形 3"/>
          <p:cNvSpPr>
            <a:spLocks noChangeAspect="1"/>
          </p:cNvSpPr>
          <p:nvPr/>
        </p:nvSpPr>
        <p:spPr>
          <a:xfrm>
            <a:off x="236022" y="1440390"/>
            <a:ext cx="1742785" cy="614720"/>
          </a:xfrm>
          <a:prstGeom prst="rect">
            <a:avLst/>
          </a:prstGeom>
        </p:spPr>
        <p:txBody>
          <a:bodyPr wrap="none">
            <a:spAutoFit/>
          </a:bodyPr>
          <a:lstStyle/>
          <a:p>
            <a:pPr>
              <a:lnSpc>
                <a:spcPct val="120000"/>
              </a:lnSpc>
              <a:spcAft>
                <a:spcPts val="0"/>
              </a:spcAft>
              <a:tabLst>
                <a:tab pos="1122622" algn="l"/>
                <a:tab pos="2044239" algn="l"/>
                <a:tab pos="2969457" algn="l"/>
                <a:tab pos="3959476" algn="l"/>
              </a:tabLst>
            </a:pPr>
            <a:r>
              <a:rPr lang="zh-CN" altLang="en-US"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rPr>
              <a:t>考点集训</a:t>
            </a:r>
            <a:endParaRPr lang="zh-CN" altLang="zh-CN" sz="3024" dirty="0">
              <a:solidFill>
                <a:srgbClr val="000000"/>
              </a:solidFill>
              <a:latin typeface="NEU-BZ-S92" panose="02010600010101010101" pitchFamily="2" charset="-122"/>
              <a:ea typeface="方正大黑_GBK" panose="03000509000000000000" pitchFamily="65" charset="-122"/>
              <a:cs typeface="Times New Roman" panose="02020603050405020304" pitchFamily="18" charset="0"/>
            </a:endParaRPr>
          </a:p>
        </p:txBody>
      </p:sp>
    </p:spTree>
    <p:extLst>
      <p:ext uri="{BB962C8B-B14F-4D97-AF65-F5344CB8AC3E}">
        <p14:creationId xmlns:p14="http://schemas.microsoft.com/office/powerpoint/2010/main" val="301964320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一、选择题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latin typeface="Arial" panose="020B0604020202020204" pitchFamily="34" charset="0"/>
                <a:cs typeface="Times New Roman" panose="02020603050405020304" pitchFamily="18" charset="0"/>
              </a:rPr>
              <a:t>分。在每小题给出的四个选项中</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只有一项是符合题目要求的。</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(2020·</a:t>
            </a:r>
            <a:r>
              <a:rPr lang="zh-CN" altLang="zh-CN" dirty="0">
                <a:solidFill>
                  <a:srgbClr val="000000"/>
                </a:solidFill>
                <a:ea typeface="楷体" panose="02010609060101010101" pitchFamily="49" charset="-122"/>
                <a:cs typeface="Times New Roman" panose="02020603050405020304" pitchFamily="18" charset="0"/>
              </a:rPr>
              <a:t>北京中考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沧桑巨变七十载</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民族复兴铸辉煌。</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高速铁路承担客运服务</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发展迅速</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已成为国家名片。读中国高速铁路分布图和中国高铁运营里程及占比统计图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完成第</a:t>
            </a: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864289175"/>
      </p:ext>
    </p:extLst>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2"/>
          <a:stretch>
            <a:fillRect/>
          </a:stretch>
        </p:blipFill>
        <p:spPr>
          <a:xfrm>
            <a:off x="113219" y="884312"/>
            <a:ext cx="11295637" cy="4711549"/>
          </a:xfrm>
          <a:prstGeom prst="rect">
            <a:avLst/>
          </a:prstGeom>
        </p:spPr>
      </p:pic>
    </p:spTree>
    <p:extLst>
      <p:ext uri="{BB962C8B-B14F-4D97-AF65-F5344CB8AC3E}">
        <p14:creationId xmlns:p14="http://schemas.microsoft.com/office/powerpoint/2010/main" val="1629135111"/>
      </p:ext>
    </p:extLst>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796570"/>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我国</a:t>
            </a:r>
            <a:r>
              <a:rPr lang="zh-CN" altLang="zh-CN" dirty="0" smtClean="0">
                <a:solidFill>
                  <a:srgbClr val="000000"/>
                </a:solidFill>
                <a:ea typeface="宋体" panose="02010600030101010101" pitchFamily="2" charset="-122"/>
                <a:cs typeface="Times New Roman" panose="02020603050405020304" pitchFamily="18" charset="0"/>
              </a:rPr>
              <a:t>高速铁路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在东北地区分布最稀疏</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在地势第一级阶梯上集中分布</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在平原地区分布均匀</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稠密区与城市密集区分布一致</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2.2009—2018</a:t>
            </a:r>
            <a:r>
              <a:rPr lang="zh-CN" altLang="zh-CN" dirty="0">
                <a:solidFill>
                  <a:srgbClr val="000000"/>
                </a:solidFill>
                <a:ea typeface="宋体" panose="02010600030101010101" pitchFamily="2" charset="-122"/>
                <a:cs typeface="Times New Roman" panose="02020603050405020304" pitchFamily="18" charset="0"/>
              </a:rPr>
              <a:t>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我国高铁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a:t>
            </a:r>
            <a:r>
              <a:rPr lang="zh-CN" altLang="zh-CN" dirty="0" smtClean="0">
                <a:solidFill>
                  <a:srgbClr val="000000"/>
                </a:solidFill>
                <a:ea typeface="宋体" panose="02010600030101010101" pitchFamily="2" charset="-122"/>
                <a:cs typeface="Times New Roman" panose="02020603050405020304" pitchFamily="18" charset="0"/>
              </a:rPr>
              <a:t>运营里程持续增长</a:t>
            </a:r>
            <a:r>
              <a:rPr lang="en-US" altLang="zh-CN" dirty="0" smtClean="0">
                <a:solidFill>
                  <a:srgbClr val="000000"/>
                </a:solidFill>
                <a:ea typeface="宋体" panose="02010600030101010101" pitchFamily="2" charset="-122"/>
                <a:cs typeface="Times New Roman" panose="02020603050405020304" pitchFamily="18" charset="0"/>
              </a:rPr>
              <a:t>	B.</a:t>
            </a:r>
            <a:r>
              <a:rPr lang="zh-CN" altLang="zh-CN" dirty="0" smtClean="0">
                <a:solidFill>
                  <a:srgbClr val="000000"/>
                </a:solidFill>
                <a:ea typeface="宋体" panose="02010600030101010101" pitchFamily="2" charset="-122"/>
                <a:cs typeface="Times New Roman" panose="02020603050405020304" pitchFamily="18" charset="0"/>
              </a:rPr>
              <a:t>运营里程匀速增长</a:t>
            </a:r>
            <a:endParaRPr lang="zh-CN" altLang="zh-CN" dirty="0" smtClean="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占比</a:t>
            </a:r>
            <a:r>
              <a:rPr lang="en-US" altLang="zh-CN" dirty="0">
                <a:solidFill>
                  <a:srgbClr val="000000"/>
                </a:solidFill>
                <a:ea typeface="宋体" panose="02010600030101010101" pitchFamily="2" charset="-122"/>
                <a:cs typeface="Times New Roman" panose="02020603050405020304" pitchFamily="18" charset="0"/>
              </a:rPr>
              <a:t>2013</a:t>
            </a:r>
            <a:r>
              <a:rPr lang="zh-CN" altLang="zh-CN" dirty="0">
                <a:solidFill>
                  <a:srgbClr val="000000"/>
                </a:solidFill>
                <a:ea typeface="宋体" panose="02010600030101010101" pitchFamily="2" charset="-122"/>
                <a:cs typeface="Times New Roman" panose="02020603050405020304" pitchFamily="18" charset="0"/>
              </a:rPr>
              <a:t>年最低</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占比</a:t>
            </a:r>
            <a:r>
              <a:rPr lang="en-US" altLang="zh-CN" dirty="0">
                <a:solidFill>
                  <a:srgbClr val="000000"/>
                </a:solidFill>
                <a:ea typeface="宋体" panose="02010600030101010101" pitchFamily="2" charset="-122"/>
                <a:cs typeface="Times New Roman" panose="02020603050405020304" pitchFamily="18" charset="0"/>
              </a:rPr>
              <a:t>2017</a:t>
            </a:r>
            <a:r>
              <a:rPr lang="zh-CN" altLang="zh-CN" dirty="0">
                <a:solidFill>
                  <a:srgbClr val="000000"/>
                </a:solidFill>
                <a:ea typeface="宋体" panose="02010600030101010101" pitchFamily="2" charset="-122"/>
                <a:cs typeface="Times New Roman" panose="02020603050405020304" pitchFamily="18" charset="0"/>
              </a:rPr>
              <a:t>年后增长最快</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p:nvPr/>
        </p:nvSpPr>
        <p:spPr>
          <a:xfrm>
            <a:off x="3518957" y="868578"/>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5" name="矩形 4"/>
          <p:cNvSpPr/>
          <p:nvPr/>
        </p:nvSpPr>
        <p:spPr>
          <a:xfrm>
            <a:off x="5247149" y="3801242"/>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265718573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1687"/>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我国发展高铁</a:t>
            </a:r>
            <a:r>
              <a:rPr lang="zh-CN" altLang="zh-CN" dirty="0" smtClean="0">
                <a:solidFill>
                  <a:srgbClr val="000000"/>
                </a:solidFill>
                <a:ea typeface="宋体" panose="02010600030101010101" pitchFamily="2" charset="-122"/>
                <a:cs typeface="Times New Roman" panose="02020603050405020304" pitchFamily="18" charset="0"/>
              </a:rPr>
              <a:t>可以</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加快矿产外运</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发挥资源大国优势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推动技术研发</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促进现代制造业发展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加强城乡联系</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带动经济全面发展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促进对外联系</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加强国际交流与合作</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①②④</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①③④</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4340541" y="1234816"/>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353146093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5954322"/>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我国高速铁路在青藏地区分布最为稀疏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我国高铁分布在地势第二、三级阶梯上</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第一级阶梯尚无高铁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在平原地区分布不均匀</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比如东北平原上的高速铁路较为稀疏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稠密区与城市密集区分布一致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,2009—2018</a:t>
            </a:r>
            <a:r>
              <a:rPr lang="zh-CN" altLang="zh-CN" dirty="0">
                <a:ea typeface="宋体" panose="02010600030101010101" pitchFamily="2" charset="-122"/>
                <a:cs typeface="Times New Roman" panose="02020603050405020304" pitchFamily="18" charset="0"/>
              </a:rPr>
              <a:t>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我国高铁运营里程持续增长</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占比</a:t>
            </a:r>
            <a:r>
              <a:rPr lang="en-US" altLang="zh-CN" dirty="0">
                <a:ea typeface="宋体" panose="02010600030101010101" pitchFamily="2" charset="-122"/>
                <a:cs typeface="Times New Roman" panose="02020603050405020304" pitchFamily="18" charset="0"/>
              </a:rPr>
              <a:t>2009</a:t>
            </a:r>
            <a:r>
              <a:rPr lang="zh-CN" altLang="zh-CN" dirty="0">
                <a:ea typeface="宋体" panose="02010600030101010101" pitchFamily="2" charset="-122"/>
                <a:cs typeface="Times New Roman" panose="02020603050405020304" pitchFamily="18" charset="0"/>
              </a:rPr>
              <a:t>年最低</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占比</a:t>
            </a:r>
            <a:r>
              <a:rPr lang="en-US" altLang="zh-CN" dirty="0">
                <a:ea typeface="宋体" panose="02010600030101010101" pitchFamily="2" charset="-122"/>
                <a:cs typeface="Times New Roman" panose="02020603050405020304" pitchFamily="18" charset="0"/>
              </a:rPr>
              <a:t>2013</a:t>
            </a:r>
            <a:r>
              <a:rPr lang="zh-CN" altLang="zh-CN" dirty="0">
                <a:ea typeface="宋体" panose="02010600030101010101" pitchFamily="2" charset="-122"/>
                <a:cs typeface="Times New Roman" panose="02020603050405020304" pitchFamily="18" charset="0"/>
              </a:rPr>
              <a:t>年后增长最快</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我国发展高铁可以推动技术研发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促进现代制造业发展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加强城乡联系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带动经济全面发展和促进对外联系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加强国际交流与合作。矿产资源一般不会选择高铁运输</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所以我国发展高铁对矿产外运没有多大的关系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214847756"/>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(2020·</a:t>
            </a:r>
            <a:r>
              <a:rPr lang="zh-CN" altLang="zh-CN" dirty="0">
                <a:solidFill>
                  <a:srgbClr val="000000"/>
                </a:solidFill>
                <a:ea typeface="楷体" panose="02010609060101010101" pitchFamily="49" charset="-122"/>
                <a:cs typeface="Times New Roman" panose="02020603050405020304" pitchFamily="18" charset="0"/>
              </a:rPr>
              <a:t>福建中考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小麦成熟时间受热量的影响。近</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楷体" panose="02010609060101010101" pitchFamily="49" charset="-122"/>
                <a:cs typeface="Times New Roman" panose="02020603050405020304" pitchFamily="18" charset="0"/>
              </a:rPr>
              <a:t>年我国小麦单位面积产量增幅全球领先。下图示意我国冬小麦主产区分布及收割顺序。读图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4~6</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pic>
        <p:nvPicPr>
          <p:cNvPr id="3" name="image168.jpeg"/>
          <p:cNvPicPr/>
          <p:nvPr/>
        </p:nvPicPr>
        <p:blipFill>
          <a:blip r:embed="rId2"/>
          <a:stretch>
            <a:fillRect/>
          </a:stretch>
        </p:blipFill>
        <p:spPr>
          <a:xfrm>
            <a:off x="3327766" y="2259412"/>
            <a:ext cx="4876067" cy="4005011"/>
          </a:xfrm>
          <a:prstGeom prst="rect">
            <a:avLst/>
          </a:prstGeom>
        </p:spPr>
      </p:pic>
    </p:spTree>
    <p:extLst>
      <p:ext uri="{BB962C8B-B14F-4D97-AF65-F5344CB8AC3E}">
        <p14:creationId xmlns:p14="http://schemas.microsoft.com/office/powerpoint/2010/main" val="3223863814"/>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5907"/>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冬小麦主产区主要分布</a:t>
            </a:r>
            <a:r>
              <a:rPr lang="zh-CN" altLang="zh-CN" dirty="0" smtClean="0">
                <a:solidFill>
                  <a:srgbClr val="000000"/>
                </a:solidFill>
                <a:ea typeface="宋体" panose="02010600030101010101" pitchFamily="2" charset="-122"/>
                <a:cs typeface="Times New Roman" panose="02020603050405020304" pitchFamily="18" charset="0"/>
              </a:rPr>
              <a:t>在</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亚热带</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暖温带</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中温带</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寒温带</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5.</a:t>
            </a:r>
            <a:r>
              <a:rPr lang="zh-CN" altLang="zh-CN" dirty="0">
                <a:solidFill>
                  <a:srgbClr val="000000"/>
                </a:solidFill>
                <a:ea typeface="宋体" panose="02010600030101010101" pitchFamily="2" charset="-122"/>
                <a:cs typeface="Times New Roman" panose="02020603050405020304" pitchFamily="18" charset="0"/>
              </a:rPr>
              <a:t>影响冬小麦收割顺序由甲</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乙、乙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丙的主要自然因素分别</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纬度、地形</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纬度、海陆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土壤、地形</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土壤、海陆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对提高小麦单位面积产量影响最大的农业技术</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麦种培育</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无人播种</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智能收割</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粮食储运</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5565906" y="518590"/>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4" name="矩形 3"/>
          <p:cNvSpPr/>
          <p:nvPr/>
        </p:nvSpPr>
        <p:spPr>
          <a:xfrm>
            <a:off x="1574741" y="2861953"/>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
        <p:nvSpPr>
          <p:cNvPr id="5" name="矩形 4"/>
          <p:cNvSpPr/>
          <p:nvPr/>
        </p:nvSpPr>
        <p:spPr>
          <a:xfrm>
            <a:off x="9639637" y="4598407"/>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422758146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2357"/>
            <a:ext cx="10807700" cy="418152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冬小麦主要分布在秦岭以北的华北平原</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属于暖温带地区。第</a:t>
            </a:r>
            <a:r>
              <a:rPr lang="en-US" altLang="zh-CN" dirty="0">
                <a:ea typeface="宋体" panose="02010600030101010101" pitchFamily="2" charset="-122"/>
                <a:cs typeface="Times New Roman" panose="02020603050405020304" pitchFamily="18" charset="0"/>
              </a:rPr>
              <a:t>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由材料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小麦成熟时间受热量的影响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甲、乙两地纬度差异大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造成了热量差异</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丙、乙位于山脉两侧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地形差异造成了热量差异。第</a:t>
            </a:r>
            <a:r>
              <a:rPr lang="en-US" altLang="zh-CN" dirty="0">
                <a:ea typeface="宋体" panose="02010600030101010101" pitchFamily="2" charset="-122"/>
                <a:cs typeface="Times New Roman" panose="02020603050405020304" pitchFamily="18" charset="0"/>
              </a:rPr>
              <a:t>6</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增加农产品产量的技术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目的是从单位面积的土地上获得更多的农产品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不断提高土地生产率和劳动生产率</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其中麦种培育是一个可行性农业技术。</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147415650"/>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441607"/>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楷体" panose="02010609060101010101" pitchFamily="49" charset="-122"/>
                <a:cs typeface="Times New Roman" panose="02020603050405020304" pitchFamily="18" charset="0"/>
              </a:rPr>
              <a:t>福建漳州质检</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下图为我国先进制造业分布图。读图完成</a:t>
            </a:r>
            <a:r>
              <a:rPr lang="en-US" altLang="zh-CN" dirty="0">
                <a:solidFill>
                  <a:srgbClr val="000000"/>
                </a:solidFill>
                <a:ea typeface="宋体" panose="02010600030101010101" pitchFamily="2" charset="-122"/>
                <a:cs typeface="Times New Roman" panose="02020603050405020304" pitchFamily="18" charset="0"/>
              </a:rPr>
              <a:t>7~8</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7" name="image143.jpeg"/>
          <p:cNvPicPr>
            <a:picLocks noChangeAspect="1"/>
          </p:cNvPicPr>
          <p:nvPr/>
        </p:nvPicPr>
        <p:blipFill>
          <a:blip r:embed="rId2"/>
          <a:stretch>
            <a:fillRect/>
          </a:stretch>
        </p:blipFill>
        <p:spPr>
          <a:xfrm>
            <a:off x="2410434" y="1194242"/>
            <a:ext cx="6710732" cy="5119341"/>
          </a:xfrm>
          <a:prstGeom prst="rect">
            <a:avLst/>
          </a:prstGeom>
        </p:spPr>
      </p:pic>
    </p:spTree>
    <p:extLst>
      <p:ext uri="{BB962C8B-B14F-4D97-AF65-F5344CB8AC3E}">
        <p14:creationId xmlns:p14="http://schemas.microsoft.com/office/powerpoint/2010/main" val="743720763"/>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0363" y="806467"/>
            <a:ext cx="10807700" cy="363791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7.</a:t>
            </a:r>
            <a:r>
              <a:rPr lang="zh-CN" altLang="zh-CN" dirty="0">
                <a:solidFill>
                  <a:srgbClr val="000000"/>
                </a:solidFill>
                <a:ea typeface="宋体" panose="02010600030101010101" pitchFamily="2" charset="-122"/>
                <a:cs typeface="Times New Roman" panose="02020603050405020304" pitchFamily="18" charset="0"/>
              </a:rPr>
              <a:t>我国先进制造业的分布格局</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东强西弱</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西多东少</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东疏西密</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东西均衡</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8.</a:t>
            </a:r>
            <a:r>
              <a:rPr lang="zh-CN" altLang="zh-CN" dirty="0">
                <a:solidFill>
                  <a:srgbClr val="000000"/>
                </a:solidFill>
                <a:ea typeface="宋体" panose="02010600030101010101" pitchFamily="2" charset="-122"/>
                <a:cs typeface="Times New Roman" panose="02020603050405020304" pitchFamily="18" charset="0"/>
              </a:rPr>
              <a:t>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中国制造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中国创造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的关键因素</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资源与土地</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气候与地形</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市场与交通</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技术与人才</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6379613" y="880749"/>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
        <p:nvSpPr>
          <p:cNvPr id="6" name="矩形 5"/>
          <p:cNvSpPr/>
          <p:nvPr/>
        </p:nvSpPr>
        <p:spPr>
          <a:xfrm>
            <a:off x="8425333" y="2625427"/>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
        <p:nvSpPr>
          <p:cNvPr id="3" name="矩形 2"/>
          <p:cNvSpPr>
            <a:spLocks noChangeAspect="1"/>
          </p:cNvSpPr>
          <p:nvPr/>
        </p:nvSpPr>
        <p:spPr>
          <a:xfrm>
            <a:off x="361950" y="4389477"/>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7</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我国东部沿海地区的先进制造业较强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西部较弱。第</a:t>
            </a:r>
            <a:r>
              <a:rPr lang="en-US" altLang="zh-CN" dirty="0">
                <a:ea typeface="宋体" panose="02010600030101010101" pitchFamily="2" charset="-122"/>
                <a:cs typeface="Times New Roman" panose="02020603050405020304" pitchFamily="18" charset="0"/>
              </a:rPr>
              <a:t>8</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科技与人才是创新的关键。</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7571021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arn(inVertical)">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32"/>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下图是我国第五套人民币</a:t>
            </a:r>
            <a:r>
              <a:rPr lang="en-US" altLang="zh-CN" dirty="0">
                <a:solidFill>
                  <a:srgbClr val="000000"/>
                </a:solidFill>
                <a:ea typeface="宋体" panose="02010600030101010101" pitchFamily="2" charset="-122"/>
                <a:cs typeface="Times New Roman" panose="02020603050405020304" pitchFamily="18" charset="0"/>
              </a:rPr>
              <a:t>50</a:t>
            </a:r>
            <a:r>
              <a:rPr lang="zh-CN" altLang="zh-CN" dirty="0">
                <a:solidFill>
                  <a:srgbClr val="000000"/>
                </a:solidFill>
                <a:ea typeface="楷体" panose="02010609060101010101" pitchFamily="49" charset="-122"/>
                <a:cs typeface="Times New Roman" panose="02020603050405020304" pitchFamily="18" charset="0"/>
              </a:rPr>
              <a:t>元背面示意图。读图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9~10</a:t>
            </a:r>
            <a:r>
              <a:rPr lang="zh-CN" altLang="zh-CN" dirty="0">
                <a:solidFill>
                  <a:srgbClr val="000000"/>
                </a:solidFill>
                <a:ea typeface="楷体" panose="02010609060101010101" pitchFamily="49" charset="-122"/>
                <a:cs typeface="Times New Roman" panose="02020603050405020304" pitchFamily="18" charset="0"/>
              </a:rPr>
              <a:t>题</a:t>
            </a:r>
            <a:r>
              <a:rPr lang="zh-CN" altLang="zh-CN" dirty="0" smtClean="0">
                <a:solidFill>
                  <a:srgbClr val="000000"/>
                </a:solidFill>
                <a:ea typeface="楷体" panose="02010609060101010101" pitchFamily="49" charset="-122"/>
                <a:cs typeface="Times New Roman" panose="02020603050405020304" pitchFamily="18" charset="0"/>
              </a:rPr>
              <a:t>。</a:t>
            </a:r>
            <a:endParaRPr lang="en-US" altLang="zh-CN" dirty="0" smtClean="0">
              <a:solidFill>
                <a:srgbClr val="000000"/>
              </a:solidFill>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endParaRPr lang="en-US" altLang="zh-CN" dirty="0" smtClean="0">
              <a:solidFill>
                <a:srgbClr val="000000"/>
              </a:solidFill>
              <a:latin typeface="Calibri" panose="020F0502020204030204" pitchFamily="34" charset="0"/>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endParaRPr lang="en-US" altLang="zh-CN" dirty="0">
              <a:solidFill>
                <a:srgbClr val="000000"/>
              </a:solidFill>
              <a:latin typeface="Calibri" panose="020F0502020204030204" pitchFamily="34" charset="0"/>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endParaRPr lang="en-US" altLang="zh-CN" dirty="0" smtClean="0">
              <a:solidFill>
                <a:srgbClr val="000000"/>
              </a:solidFill>
              <a:latin typeface="Calibri" panose="020F0502020204030204" pitchFamily="34" charset="0"/>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endParaRPr lang="en-US" altLang="zh-CN" dirty="0">
              <a:solidFill>
                <a:srgbClr val="000000"/>
              </a:solidFill>
              <a:latin typeface="Calibri" panose="020F0502020204030204" pitchFamily="34" charset="0"/>
              <a:ea typeface="楷体" panose="02010609060101010101" pitchFamily="49"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9.50</a:t>
            </a:r>
            <a:r>
              <a:rPr lang="zh-CN" altLang="zh-CN" dirty="0">
                <a:solidFill>
                  <a:srgbClr val="000000"/>
                </a:solidFill>
                <a:ea typeface="宋体" panose="02010600030101010101" pitchFamily="2" charset="-122"/>
                <a:cs typeface="Times New Roman" panose="02020603050405020304" pitchFamily="18" charset="0"/>
              </a:rPr>
              <a:t>元人民币背面所示景观</a:t>
            </a:r>
            <a:r>
              <a:rPr lang="zh-CN" altLang="zh-CN" dirty="0" smtClean="0">
                <a:solidFill>
                  <a:srgbClr val="000000"/>
                </a:solidFill>
                <a:ea typeface="宋体" panose="02010600030101010101" pitchFamily="2" charset="-122"/>
                <a:cs typeface="Times New Roman" panose="02020603050405020304" pitchFamily="18" charset="0"/>
              </a:rPr>
              <a:t>位于</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A</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台湾省</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云南省</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西藏自治区</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内蒙古自治区</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144.jpeg"/>
          <p:cNvPicPr>
            <a:picLocks noChangeAspect="1"/>
          </p:cNvPicPr>
          <p:nvPr/>
        </p:nvPicPr>
        <p:blipFill>
          <a:blip r:embed="rId2"/>
          <a:stretch>
            <a:fillRect/>
          </a:stretch>
        </p:blipFill>
        <p:spPr>
          <a:xfrm>
            <a:off x="2183447" y="1154016"/>
            <a:ext cx="7164707" cy="3343250"/>
          </a:xfrm>
          <a:prstGeom prst="rect">
            <a:avLst/>
          </a:prstGeom>
        </p:spPr>
      </p:pic>
      <p:sp>
        <p:nvSpPr>
          <p:cNvPr id="6" name="矩形 5"/>
          <p:cNvSpPr/>
          <p:nvPr/>
        </p:nvSpPr>
        <p:spPr>
          <a:xfrm>
            <a:off x="6359949" y="4624875"/>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spTree>
    <p:extLst>
      <p:ext uri="{BB962C8B-B14F-4D97-AF65-F5344CB8AC3E}">
        <p14:creationId xmlns:p14="http://schemas.microsoft.com/office/powerpoint/2010/main" val="3599928716"/>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5203956" cy="1274195"/>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10.</a:t>
            </a:r>
            <a:r>
              <a:rPr lang="zh-CN" altLang="zh-CN" dirty="0">
                <a:solidFill>
                  <a:srgbClr val="000000"/>
                </a:solidFill>
                <a:ea typeface="宋体" panose="02010600030101010101" pitchFamily="2" charset="-122"/>
                <a:cs typeface="Times New Roman" panose="02020603050405020304" pitchFamily="18" charset="0"/>
              </a:rPr>
              <a:t>该景观所在省级行政区域的主要少数民族为</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145.jpeg"/>
          <p:cNvPicPr/>
          <p:nvPr/>
        </p:nvPicPr>
        <p:blipFill>
          <a:blip r:embed="rId2"/>
          <a:stretch>
            <a:fillRect/>
          </a:stretch>
        </p:blipFill>
        <p:spPr>
          <a:xfrm>
            <a:off x="5828890" y="513746"/>
            <a:ext cx="4888421" cy="5832517"/>
          </a:xfrm>
          <a:prstGeom prst="rect">
            <a:avLst/>
          </a:prstGeom>
        </p:spPr>
      </p:pic>
      <p:sp>
        <p:nvSpPr>
          <p:cNvPr id="6" name="矩形 5"/>
          <p:cNvSpPr/>
          <p:nvPr/>
        </p:nvSpPr>
        <p:spPr>
          <a:xfrm>
            <a:off x="4032845" y="1108200"/>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Tree>
    <p:extLst>
      <p:ext uri="{BB962C8B-B14F-4D97-AF65-F5344CB8AC3E}">
        <p14:creationId xmlns:p14="http://schemas.microsoft.com/office/powerpoint/2010/main" val="191830797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9</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由图可以看出</a:t>
            </a:r>
            <a:r>
              <a:rPr lang="en-US" altLang="zh-CN" dirty="0">
                <a:ea typeface="宋体" panose="02010600030101010101" pitchFamily="2" charset="-122"/>
                <a:cs typeface="Times New Roman" panose="02020603050405020304" pitchFamily="18" charset="0"/>
              </a:rPr>
              <a:t>,50</a:t>
            </a:r>
            <a:r>
              <a:rPr lang="zh-CN" altLang="zh-CN" dirty="0">
                <a:ea typeface="宋体" panose="02010600030101010101" pitchFamily="2" charset="-122"/>
                <a:cs typeface="Times New Roman" panose="02020603050405020304" pitchFamily="18" charset="0"/>
              </a:rPr>
              <a:t>元人民币背面的景观是拉萨的布达拉宫</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位于西藏自治区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10</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由上题可知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该景观所在的地区是西藏自治区的布达拉宫</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该省级行政区居住的少数民族主要是藏族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图中四个少数民族中</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表示的是朝鲜族</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表示的是藏族</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表示的是维吾尔族</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表示的是回族。</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499703456"/>
      </p:ext>
    </p:extLst>
  </p:cSld>
  <p:clrMapOvr>
    <a:masterClrMapping/>
  </p:clrMapOvr>
  <p:transition spd="slow">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习近平总书记在福建省沙县考察时说</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沙县小吃非常受欢迎</a:t>
            </a:r>
            <a:r>
              <a:rPr lang="en-US" altLang="zh-CN" dirty="0">
                <a:solidFill>
                  <a:srgbClr val="000000"/>
                </a:solidFill>
                <a:ea typeface="楷体" panose="02010609060101010101" pitchFamily="49"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我希望你们再接再厉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继续引领风骚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历史上</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随着北方中原人民多次南迁</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沙县逐渐成为中国传统饮食文化的汇集地。目前全国的沙县小吃门店超过</a:t>
            </a:r>
            <a:r>
              <a:rPr lang="en-US" altLang="zh-CN" dirty="0">
                <a:solidFill>
                  <a:srgbClr val="000000"/>
                </a:solidFill>
                <a:ea typeface="宋体" panose="02010600030101010101" pitchFamily="2" charset="-122"/>
                <a:cs typeface="Times New Roman" panose="02020603050405020304" pitchFamily="18" charset="0"/>
              </a:rPr>
              <a:t>8.8</a:t>
            </a:r>
            <a:r>
              <a:rPr lang="zh-CN" altLang="zh-CN" dirty="0">
                <a:solidFill>
                  <a:srgbClr val="000000"/>
                </a:solidFill>
                <a:ea typeface="楷体" panose="02010609060101010101" pitchFamily="49" charset="-122"/>
                <a:cs typeface="Times New Roman" panose="02020603050405020304" pitchFamily="18" charset="0"/>
              </a:rPr>
              <a:t>万家</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带动了</a:t>
            </a:r>
            <a:r>
              <a:rPr lang="en-US" altLang="zh-CN" dirty="0">
                <a:solidFill>
                  <a:srgbClr val="000000"/>
                </a:solidFill>
                <a:ea typeface="宋体" panose="02010600030101010101" pitchFamily="2" charset="-122"/>
                <a:cs typeface="Times New Roman" panose="02020603050405020304" pitchFamily="18" charset="0"/>
              </a:rPr>
              <a:t>30</a:t>
            </a:r>
            <a:r>
              <a:rPr lang="zh-CN" altLang="zh-CN" dirty="0">
                <a:solidFill>
                  <a:srgbClr val="000000"/>
                </a:solidFill>
                <a:ea typeface="楷体" panose="02010609060101010101" pitchFamily="49" charset="-122"/>
                <a:cs typeface="Times New Roman" panose="02020603050405020304" pitchFamily="18" charset="0"/>
              </a:rPr>
              <a:t>多万人就业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并拓展到全球</a:t>
            </a:r>
            <a:r>
              <a:rPr lang="en-US" altLang="zh-CN" dirty="0">
                <a:solidFill>
                  <a:srgbClr val="000000"/>
                </a:solidFill>
                <a:ea typeface="宋体" panose="02010600030101010101" pitchFamily="2" charset="-122"/>
                <a:cs typeface="Times New Roman" panose="02020603050405020304" pitchFamily="18" charset="0"/>
              </a:rPr>
              <a:t>60</a:t>
            </a:r>
            <a:r>
              <a:rPr lang="zh-CN" altLang="zh-CN" dirty="0">
                <a:solidFill>
                  <a:srgbClr val="000000"/>
                </a:solidFill>
                <a:ea typeface="楷体" panose="02010609060101010101" pitchFamily="49" charset="-122"/>
                <a:cs typeface="Times New Roman" panose="02020603050405020304" pitchFamily="18" charset="0"/>
              </a:rPr>
              <a:t>多个国家和地区。据此完成</a:t>
            </a:r>
            <a:r>
              <a:rPr lang="en-US" altLang="zh-CN" dirty="0">
                <a:solidFill>
                  <a:srgbClr val="000000"/>
                </a:solidFill>
                <a:ea typeface="宋体" panose="02010600030101010101" pitchFamily="2" charset="-122"/>
                <a:cs typeface="Times New Roman" panose="02020603050405020304" pitchFamily="18" charset="0"/>
              </a:rPr>
              <a:t>11~12</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11.</a:t>
            </a:r>
            <a:r>
              <a:rPr lang="zh-CN" altLang="zh-CN" dirty="0">
                <a:solidFill>
                  <a:srgbClr val="000000"/>
                </a:solidFill>
                <a:ea typeface="宋体" panose="02010600030101010101" pitchFamily="2" charset="-122"/>
                <a:cs typeface="Times New Roman" panose="02020603050405020304" pitchFamily="18" charset="0"/>
              </a:rPr>
              <a:t>沙县小吃非常受欢迎</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是因为</a:t>
            </a:r>
            <a:r>
              <a:rPr lang="zh-CN" altLang="zh-CN" dirty="0" smtClean="0">
                <a:solidFill>
                  <a:srgbClr val="000000"/>
                </a:solidFill>
                <a:ea typeface="宋体" panose="02010600030101010101" pitchFamily="2" charset="-122"/>
                <a:cs typeface="Times New Roman" panose="02020603050405020304" pitchFamily="18" charset="0"/>
              </a:rPr>
              <a:t>它</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荟萃了南北饮食文化</a:t>
            </a:r>
            <a:r>
              <a:rPr lang="en-US" altLang="zh-CN" dirty="0">
                <a:solidFill>
                  <a:srgbClr val="000000"/>
                </a:solidFill>
                <a:ea typeface="宋体" panose="02010600030101010101" pitchFamily="2" charset="-122"/>
                <a:cs typeface="Times New Roman" panose="02020603050405020304" pitchFamily="18" charset="0"/>
              </a:rPr>
              <a:t>	B.</a:t>
            </a:r>
            <a:r>
              <a:rPr lang="zh-CN" altLang="zh-CN" dirty="0">
                <a:solidFill>
                  <a:srgbClr val="000000"/>
                </a:solidFill>
                <a:ea typeface="宋体" panose="02010600030101010101" pitchFamily="2" charset="-122"/>
                <a:cs typeface="Times New Roman" panose="02020603050405020304" pitchFamily="18" charset="0"/>
              </a:rPr>
              <a:t>深受世界各国人民喜爱</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门店装修豪华上档次</a:t>
            </a:r>
            <a:r>
              <a:rPr lang="en-US" altLang="zh-CN" dirty="0">
                <a:solidFill>
                  <a:srgbClr val="000000"/>
                </a:solidFill>
                <a:ea typeface="宋体" panose="02010600030101010101" pitchFamily="2" charset="-122"/>
                <a:cs typeface="Times New Roman" panose="02020603050405020304" pitchFamily="18" charset="0"/>
              </a:rPr>
              <a:t>	D.</a:t>
            </a:r>
            <a:r>
              <a:rPr lang="zh-CN" altLang="zh-CN" dirty="0">
                <a:solidFill>
                  <a:srgbClr val="000000"/>
                </a:solidFill>
                <a:ea typeface="宋体" panose="02010600030101010101" pitchFamily="2" charset="-122"/>
                <a:cs typeface="Times New Roman" panose="02020603050405020304" pitchFamily="18" charset="0"/>
              </a:rPr>
              <a:t>是福建美食的典型代表</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6657813" y="3868495"/>
            <a:ext cx="481222" cy="584775"/>
          </a:xfrm>
          <a:prstGeom prst="rect">
            <a:avLst/>
          </a:prstGeom>
        </p:spPr>
        <p:txBody>
          <a:bodyPr wrap="none">
            <a:spAutoFit/>
          </a:bodyPr>
          <a:lstStyle/>
          <a:p>
            <a:r>
              <a:rPr lang="en-US" altLang="zh-CN" dirty="0" smtClean="0">
                <a:ea typeface="宋体" panose="02010600030101010101" pitchFamily="2" charset="-122"/>
              </a:rPr>
              <a:t>A</a:t>
            </a:r>
            <a:endParaRPr lang="zh-CN" altLang="en-US" dirty="0"/>
          </a:p>
        </p:txBody>
      </p:sp>
    </p:spTree>
    <p:extLst>
      <p:ext uri="{BB962C8B-B14F-4D97-AF65-F5344CB8AC3E}">
        <p14:creationId xmlns:p14="http://schemas.microsoft.com/office/powerpoint/2010/main" val="1579724420"/>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1687"/>
            <a:ext cx="10807700" cy="422885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12.</a:t>
            </a:r>
            <a:r>
              <a:rPr lang="zh-CN" altLang="zh-CN" dirty="0">
                <a:solidFill>
                  <a:srgbClr val="000000"/>
                </a:solidFill>
                <a:ea typeface="宋体" panose="02010600030101010101" pitchFamily="2" charset="-122"/>
                <a:cs typeface="Times New Roman" panose="02020603050405020304" pitchFamily="18" charset="0"/>
              </a:rPr>
              <a:t>沙县打造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小吃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名片</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smtClean="0">
                <a:solidFill>
                  <a:srgbClr val="000000"/>
                </a:solidFill>
                <a:ea typeface="宋体" panose="02010600030101010101" pitchFamily="2" charset="-122"/>
                <a:cs typeface="Times New Roman" panose="02020603050405020304" pitchFamily="18" charset="0"/>
              </a:rPr>
              <a:t>有利于</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发展农业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实现食材全部自给自足</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带动就业</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促进食品加工业发展</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寻根追味</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推动当地旅游业的发展</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扩大影响</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传播中华的饮食文化</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①②④</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①③④</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6274925" y="1243527"/>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65492132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161687"/>
            <a:ext cx="10807700" cy="418152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根据材料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历史上</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随着北方中原人民多次南迁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沙县逐渐成为中国传统饮食文化的汇集地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沙县小吃荟萃了南北饮食文化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所以深受世界各国人民欢迎</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沙县小吃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深受世界各国人民喜爱是结果</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不是原因</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门店装修豪华上档次不是沙县小吃受欢迎的主要原因</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福建美食的典型代表有佛跳墙、七星鱼丸等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沙县小吃受欢迎并不因为它是福建美食的典型代表</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995647015"/>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843891"/>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沙县小吃荟萃了南北饮食文化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食材涵盖南北</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各种食材生长所需的气候不同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所以沙县不可能实现食材全部自给自足</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①</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大力发展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小吃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能够带动一系列与之有关的其他产业的发展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进而促进就业与食品加工业的发展</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打造</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小吃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名片</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提高了当地的知名度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使很多人慕名而来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从而推动了当地旅游业的发展</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③</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沙县小吃荟萃了中国南北饮食文化</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打造</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小吃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名片有利于扩大其影响</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促进中华饮食文化的传播</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④</a:t>
            </a:r>
            <a:r>
              <a:rPr lang="zh-CN" altLang="zh-CN" dirty="0">
                <a:ea typeface="宋体" panose="02010600030101010101" pitchFamily="2" charset="-122"/>
                <a:cs typeface="Times New Roman" panose="02020603050405020304" pitchFamily="18" charset="0"/>
              </a:rPr>
              <a:t>正确。综上所述</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②③④</a:t>
            </a:r>
            <a:r>
              <a:rPr lang="zh-CN" altLang="zh-CN" dirty="0">
                <a:ea typeface="宋体" panose="02010600030101010101" pitchFamily="2" charset="-122"/>
                <a:cs typeface="Times New Roman" panose="02020603050405020304" pitchFamily="18" charset="0"/>
              </a:rPr>
              <a:t>正确</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故选</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973383909"/>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8279407" cy="6001643"/>
          </a:xfrm>
          <a:prstGeom prst="rect">
            <a:avLst/>
          </a:prstGeom>
        </p:spPr>
        <p:txBody>
          <a:bodyPr wrap="square">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ea typeface="楷体" panose="02010609060101010101" pitchFamily="49" charset="-122"/>
                <a:cs typeface="Times New Roman" panose="02020603050405020304" pitchFamily="18" charset="0"/>
              </a:rPr>
              <a:t>锂是新能源电动汽车中锂电池的主要原料</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被称为</a:t>
            </a:r>
            <a:r>
              <a:rPr lang="en-US" altLang="zh-CN" dirty="0">
                <a:solidFill>
                  <a:srgbClr val="000000"/>
                </a:solidFill>
                <a:ea typeface="宋体" panose="02010600030101010101" pitchFamily="2" charset="-122"/>
                <a:cs typeface="Times New Roman" panose="02020603050405020304" pitchFamily="18" charset="0"/>
              </a:rPr>
              <a:t>21</a:t>
            </a:r>
            <a:r>
              <a:rPr lang="zh-CN" altLang="zh-CN" dirty="0">
                <a:solidFill>
                  <a:srgbClr val="000000"/>
                </a:solidFill>
                <a:ea typeface="楷体" panose="02010609060101010101" pitchFamily="49" charset="-122"/>
                <a:cs typeface="Times New Roman" panose="02020603050405020304" pitchFamily="18" charset="0"/>
              </a:rPr>
              <a:t>世纪改变世界的</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绿色能源金属</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。安徽省某电动汽车厂每年需要从国外购买锂矿生产锂电池。右图为我国部分工业基地分布图。读图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完成</a:t>
            </a:r>
            <a:r>
              <a:rPr lang="en-US" altLang="zh-CN" dirty="0">
                <a:solidFill>
                  <a:srgbClr val="000000"/>
                </a:solidFill>
                <a:ea typeface="宋体" panose="02010600030101010101" pitchFamily="2" charset="-122"/>
                <a:cs typeface="Times New Roman" panose="02020603050405020304" pitchFamily="18" charset="0"/>
              </a:rPr>
              <a:t>13~15</a:t>
            </a:r>
            <a:r>
              <a:rPr lang="zh-CN" altLang="zh-CN" dirty="0">
                <a:solidFill>
                  <a:srgbClr val="000000"/>
                </a:solidFill>
                <a:ea typeface="楷体" panose="02010609060101010101" pitchFamily="49" charset="-122"/>
                <a:cs typeface="Times New Roman" panose="02020603050405020304" pitchFamily="18" charset="0"/>
              </a:rPr>
              <a:t>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13.</a:t>
            </a:r>
            <a:r>
              <a:rPr lang="zh-CN" altLang="zh-CN" dirty="0">
                <a:solidFill>
                  <a:srgbClr val="000000"/>
                </a:solidFill>
                <a:ea typeface="宋体" panose="02010600030101010101" pitchFamily="2" charset="-122"/>
                <a:cs typeface="Times New Roman" panose="02020603050405020304" pitchFamily="18" charset="0"/>
              </a:rPr>
              <a:t>锂矿</a:t>
            </a:r>
            <a:r>
              <a:rPr lang="zh-CN" altLang="zh-CN" dirty="0" smtClean="0">
                <a:solidFill>
                  <a:srgbClr val="000000"/>
                </a:solidFill>
                <a:ea typeface="宋体" panose="02010600030101010101" pitchFamily="2" charset="-122"/>
                <a:cs typeface="Times New Roman" panose="02020603050405020304" pitchFamily="18" charset="0"/>
              </a:rPr>
              <a:t>是</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可再生的森林资源</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可再生的矿产资源</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非可再生的矿产资源</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非可再生的生物资源</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2491181" y="3452260"/>
            <a:ext cx="481222" cy="584775"/>
          </a:xfrm>
          <a:prstGeom prst="rect">
            <a:avLst/>
          </a:prstGeom>
        </p:spPr>
        <p:txBody>
          <a:bodyPr wrap="none">
            <a:spAutoFit/>
          </a:bodyPr>
          <a:lstStyle/>
          <a:p>
            <a:r>
              <a:rPr lang="en-US" altLang="zh-CN" dirty="0" smtClean="0">
                <a:ea typeface="宋体" panose="02010600030101010101" pitchFamily="2" charset="-122"/>
              </a:rPr>
              <a:t>C</a:t>
            </a:r>
            <a:endParaRPr lang="zh-CN" altLang="en-US" dirty="0"/>
          </a:p>
        </p:txBody>
      </p:sp>
      <p:pic>
        <p:nvPicPr>
          <p:cNvPr id="6" name="image146.jpeg"/>
          <p:cNvPicPr/>
          <p:nvPr/>
        </p:nvPicPr>
        <p:blipFill>
          <a:blip r:embed="rId2"/>
          <a:stretch>
            <a:fillRect/>
          </a:stretch>
        </p:blipFill>
        <p:spPr>
          <a:xfrm>
            <a:off x="8569349" y="874212"/>
            <a:ext cx="2544383" cy="5156096"/>
          </a:xfrm>
          <a:prstGeom prst="rect">
            <a:avLst/>
          </a:prstGeom>
        </p:spPr>
      </p:pic>
    </p:spTree>
    <p:extLst>
      <p:ext uri="{BB962C8B-B14F-4D97-AF65-F5344CB8AC3E}">
        <p14:creationId xmlns:p14="http://schemas.microsoft.com/office/powerpoint/2010/main" val="15960454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6001643"/>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14.</a:t>
            </a:r>
            <a:r>
              <a:rPr lang="zh-CN" altLang="zh-CN" dirty="0">
                <a:solidFill>
                  <a:srgbClr val="000000"/>
                </a:solidFill>
                <a:ea typeface="宋体" panose="02010600030101010101" pitchFamily="2" charset="-122"/>
                <a:cs typeface="Times New Roman" panose="02020603050405020304" pitchFamily="18" charset="0"/>
              </a:rPr>
              <a:t>电动汽车厂邻近的</a:t>
            </a:r>
            <a:r>
              <a:rPr lang="zh-CN" altLang="zh-CN" dirty="0" smtClean="0">
                <a:solidFill>
                  <a:srgbClr val="000000"/>
                </a:solidFill>
                <a:ea typeface="宋体" panose="02010600030101010101" pitchFamily="2" charset="-122"/>
                <a:cs typeface="Times New Roman" panose="02020603050405020304" pitchFamily="18" charset="0"/>
              </a:rPr>
              <a:t>工业基地</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ea typeface="宋体" panose="02010600030101010101" pitchFamily="2" charset="-122"/>
                <a:cs typeface="Times New Roman" panose="02020603050405020304" pitchFamily="18" charset="0"/>
              </a:rPr>
              <a:t>位于黄河三角洲地区</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B.</a:t>
            </a:r>
            <a:r>
              <a:rPr lang="zh-CN" altLang="zh-CN" dirty="0">
                <a:solidFill>
                  <a:srgbClr val="000000"/>
                </a:solidFill>
                <a:ea typeface="宋体" panose="02010600030101010101" pitchFamily="2" charset="-122"/>
                <a:cs typeface="Times New Roman" panose="02020603050405020304" pitchFamily="18" charset="0"/>
              </a:rPr>
              <a:t>有水路运输便利的显著优势</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C.</a:t>
            </a:r>
            <a:r>
              <a:rPr lang="zh-CN" altLang="zh-CN" dirty="0">
                <a:solidFill>
                  <a:srgbClr val="000000"/>
                </a:solidFill>
                <a:ea typeface="宋体" panose="02010600030101010101" pitchFamily="2" charset="-122"/>
                <a:cs typeface="Times New Roman" panose="02020603050405020304" pitchFamily="18" charset="0"/>
              </a:rPr>
              <a:t>比辽中南工业基地水资源少</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D.</a:t>
            </a:r>
            <a:r>
              <a:rPr lang="zh-CN" altLang="zh-CN" dirty="0">
                <a:solidFill>
                  <a:srgbClr val="000000"/>
                </a:solidFill>
                <a:ea typeface="宋体" panose="02010600030101010101" pitchFamily="2" charset="-122"/>
                <a:cs typeface="Times New Roman" panose="02020603050405020304" pitchFamily="18" charset="0"/>
              </a:rPr>
              <a:t>与京津唐工业基地同临渤海</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15.</a:t>
            </a:r>
            <a:r>
              <a:rPr lang="zh-CN" altLang="zh-CN" dirty="0">
                <a:solidFill>
                  <a:srgbClr val="000000"/>
                </a:solidFill>
                <a:ea typeface="宋体" panose="02010600030101010101" pitchFamily="2" charset="-122"/>
                <a:cs typeface="Times New Roman" panose="02020603050405020304" pitchFamily="18" charset="0"/>
              </a:rPr>
              <a:t>我国推广</a:t>
            </a:r>
            <a:r>
              <a:rPr lang="zh-CN" altLang="zh-CN" dirty="0" smtClean="0">
                <a:solidFill>
                  <a:srgbClr val="000000"/>
                </a:solidFill>
                <a:ea typeface="宋体" panose="02010600030101010101" pitchFamily="2" charset="-122"/>
                <a:cs typeface="Times New Roman" panose="02020603050405020304" pitchFamily="18" charset="0"/>
              </a:rPr>
              <a:t>电动汽车</a:t>
            </a:r>
            <a:r>
              <a:rPr lang="en-US" altLang="zh-CN" dirty="0" smtClean="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a:t>
            </a:r>
            <a:r>
              <a:rPr lang="zh-CN" altLang="zh-CN" dirty="0">
                <a:solidFill>
                  <a:srgbClr val="000000"/>
                </a:solidFill>
                <a:ea typeface="宋体" panose="02010600030101010101" pitchFamily="2" charset="-122"/>
                <a:cs typeface="Times New Roman" panose="02020603050405020304" pitchFamily="18" charset="0"/>
              </a:rPr>
              <a:t>会消耗更多的石油</a:t>
            </a:r>
            <a:r>
              <a:rPr lang="zh-CN" altLang="zh-CN" dirty="0" smtClean="0">
                <a:solidFill>
                  <a:srgbClr val="000000"/>
                </a:solidFill>
                <a:ea typeface="宋体" panose="02010600030101010101" pitchFamily="2" charset="-122"/>
                <a:cs typeface="Times New Roman" panose="02020603050405020304" pitchFamily="18" charset="0"/>
              </a:rPr>
              <a:t>资源</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②</a:t>
            </a:r>
            <a:r>
              <a:rPr lang="zh-CN" altLang="zh-CN" dirty="0">
                <a:solidFill>
                  <a:srgbClr val="000000"/>
                </a:solidFill>
                <a:ea typeface="宋体" panose="02010600030101010101" pitchFamily="2" charset="-122"/>
                <a:cs typeface="Times New Roman" panose="02020603050405020304" pitchFamily="18" charset="0"/>
              </a:rPr>
              <a:t>可解决交通拥堵的问题</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a:t>
            </a:r>
            <a:r>
              <a:rPr lang="zh-CN" altLang="zh-CN" dirty="0">
                <a:solidFill>
                  <a:srgbClr val="000000"/>
                </a:solidFill>
                <a:ea typeface="宋体" panose="02010600030101010101" pitchFamily="2" charset="-122"/>
                <a:cs typeface="Times New Roman" panose="02020603050405020304" pitchFamily="18" charset="0"/>
              </a:rPr>
              <a:t>促进高新技术产业</a:t>
            </a:r>
            <a:r>
              <a:rPr lang="zh-CN" altLang="zh-CN" dirty="0" smtClean="0">
                <a:solidFill>
                  <a:srgbClr val="000000"/>
                </a:solidFill>
                <a:ea typeface="宋体" panose="02010600030101010101" pitchFamily="2" charset="-122"/>
                <a:cs typeface="Times New Roman" panose="02020603050405020304" pitchFamily="18" charset="0"/>
              </a:rPr>
              <a:t>发展</a:t>
            </a:r>
            <a:r>
              <a:rPr lang="en-US" altLang="zh-CN" dirty="0" smtClean="0">
                <a:solidFill>
                  <a:srgbClr val="000000"/>
                </a:solidFill>
                <a:ea typeface="宋体" panose="02010600030101010101" pitchFamily="2" charset="-122"/>
                <a:cs typeface="Times New Roman" panose="02020603050405020304" pitchFamily="18" charset="0"/>
              </a:rPr>
              <a:t>		</a:t>
            </a:r>
            <a:r>
              <a:rPr lang="zh-CN" altLang="zh-CN" dirty="0" smtClean="0">
                <a:solidFill>
                  <a:srgbClr val="000000"/>
                </a:solidFill>
                <a:latin typeface="Calibri" panose="020F0502020204030204" pitchFamily="34" charset="0"/>
                <a:ea typeface="宋体" panose="02010600030101010101" pitchFamily="2" charset="-122"/>
                <a:cs typeface="宋体" panose="02010600030101010101" pitchFamily="2" charset="-122"/>
              </a:rPr>
              <a:t>④</a:t>
            </a:r>
            <a:r>
              <a:rPr lang="zh-CN" altLang="zh-CN" dirty="0">
                <a:solidFill>
                  <a:srgbClr val="000000"/>
                </a:solidFill>
                <a:ea typeface="宋体" panose="02010600030101010101" pitchFamily="2" charset="-122"/>
                <a:cs typeface="Times New Roman" panose="02020603050405020304" pitchFamily="18" charset="0"/>
              </a:rPr>
              <a:t>可减少二氧化碳的排放</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A.</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①②</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B</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①③</a:t>
            </a:r>
            <a:r>
              <a:rPr lang="en-US" altLang="zh-CN" dirty="0">
                <a:solidFill>
                  <a:srgbClr val="000000"/>
                </a:solidFill>
                <a:ea typeface="宋体" panose="02010600030101010101" pitchFamily="2" charset="-122"/>
                <a:cs typeface="Times New Roman" panose="02020603050405020304" pitchFamily="18" charset="0"/>
              </a:rPr>
              <a:t>	</a:t>
            </a:r>
            <a:endParaRPr lang="en-US" altLang="zh-CN" dirty="0" smtClean="0">
              <a:solidFill>
                <a:srgbClr val="000000"/>
              </a:solidFill>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smtClean="0">
                <a:solidFill>
                  <a:srgbClr val="000000"/>
                </a:solidFill>
                <a:ea typeface="宋体" panose="02010600030101010101" pitchFamily="2" charset="-122"/>
                <a:cs typeface="Times New Roman" panose="02020603050405020304" pitchFamily="18" charset="0"/>
              </a:rPr>
              <a:t>C</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②③</a:t>
            </a:r>
            <a:r>
              <a:rPr lang="en-US" altLang="zh-CN" dirty="0">
                <a:solidFill>
                  <a:srgbClr val="000000"/>
                </a:solidFill>
                <a:ea typeface="宋体" panose="02010600030101010101" pitchFamily="2" charset="-122"/>
                <a:cs typeface="Times New Roman" panose="02020603050405020304" pitchFamily="18" charset="0"/>
              </a:rPr>
              <a:t>	</a:t>
            </a:r>
            <a:r>
              <a:rPr lang="en-US" altLang="zh-CN" dirty="0" smtClean="0">
                <a:solidFill>
                  <a:srgbClr val="000000"/>
                </a:solidFill>
                <a:ea typeface="宋体" panose="02010600030101010101" pitchFamily="2" charset="-122"/>
                <a:cs typeface="Times New Roman" panose="02020603050405020304" pitchFamily="18" charset="0"/>
              </a:rPr>
              <a:t>					D</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Calibri" panose="020F0502020204030204" pitchFamily="34" charset="0"/>
                <a:ea typeface="宋体" panose="02010600030101010101" pitchFamily="2" charset="-122"/>
                <a:cs typeface="宋体" panose="02010600030101010101" pitchFamily="2" charset="-122"/>
              </a:rPr>
              <a:t>③④</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 name="矩形 4"/>
          <p:cNvSpPr/>
          <p:nvPr/>
        </p:nvSpPr>
        <p:spPr>
          <a:xfrm>
            <a:off x="6173421" y="520928"/>
            <a:ext cx="458780" cy="584775"/>
          </a:xfrm>
          <a:prstGeom prst="rect">
            <a:avLst/>
          </a:prstGeom>
        </p:spPr>
        <p:txBody>
          <a:bodyPr wrap="none">
            <a:spAutoFit/>
          </a:bodyPr>
          <a:lstStyle/>
          <a:p>
            <a:r>
              <a:rPr lang="en-US" altLang="zh-CN" dirty="0">
                <a:ea typeface="宋体" panose="02010600030101010101" pitchFamily="2" charset="-122"/>
              </a:rPr>
              <a:t>B</a:t>
            </a:r>
            <a:endParaRPr lang="zh-CN" altLang="en-US" dirty="0"/>
          </a:p>
        </p:txBody>
      </p:sp>
      <p:sp>
        <p:nvSpPr>
          <p:cNvPr id="6" name="矩形 5"/>
          <p:cNvSpPr/>
          <p:nvPr/>
        </p:nvSpPr>
        <p:spPr>
          <a:xfrm>
            <a:off x="4546733" y="3452260"/>
            <a:ext cx="481222" cy="584775"/>
          </a:xfrm>
          <a:prstGeom prst="rect">
            <a:avLst/>
          </a:prstGeom>
        </p:spPr>
        <p:txBody>
          <a:bodyPr wrap="none">
            <a:spAutoFit/>
          </a:bodyPr>
          <a:lstStyle/>
          <a:p>
            <a:r>
              <a:rPr lang="en-US" altLang="zh-CN" dirty="0" smtClean="0">
                <a:ea typeface="宋体" panose="02010600030101010101" pitchFamily="2" charset="-122"/>
              </a:rPr>
              <a:t>D</a:t>
            </a:r>
            <a:endParaRPr lang="zh-CN" altLang="en-US" dirty="0"/>
          </a:p>
        </p:txBody>
      </p:sp>
    </p:spTree>
    <p:extLst>
      <p:ext uri="{BB962C8B-B14F-4D97-AF65-F5344CB8AC3E}">
        <p14:creationId xmlns:p14="http://schemas.microsoft.com/office/powerpoint/2010/main" val="155394468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439887"/>
            <a:ext cx="10807700" cy="3590598"/>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锂矿是一种矿产资源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矿产资源分为可再生资源和非可再生资源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锂矿属非可再生的矿产资源</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正确。第</a:t>
            </a:r>
            <a:r>
              <a:rPr lang="en-US" altLang="zh-CN" dirty="0">
                <a:ea typeface="宋体" panose="02010600030101010101" pitchFamily="2" charset="-122"/>
                <a:cs typeface="Times New Roman" panose="02020603050405020304" pitchFamily="18" charset="0"/>
              </a:rPr>
              <a:t>14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该电动汽车厂属于安徽省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与长江三角洲工业基地接近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属于长江中下游地区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黄金水道</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之称的长江流经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水运便利</a:t>
            </a:r>
            <a:r>
              <a:rPr lang="en-US" altLang="zh-CN" dirty="0">
                <a:ea typeface="宋体" panose="02010600030101010101" pitchFamily="2" charset="-122"/>
                <a:cs typeface="Times New Roman" panose="02020603050405020304" pitchFamily="18" charset="0"/>
              </a:rPr>
              <a:t>,B</a:t>
            </a:r>
            <a:r>
              <a:rPr lang="zh-CN" altLang="zh-CN" dirty="0">
                <a:ea typeface="宋体" panose="02010600030101010101" pitchFamily="2" charset="-122"/>
                <a:cs typeface="Times New Roman" panose="02020603050405020304" pitchFamily="18" charset="0"/>
              </a:rPr>
              <a:t>正确。不属于黄河三角洲地区</a:t>
            </a:r>
            <a:r>
              <a:rPr lang="en-US" altLang="zh-CN" dirty="0">
                <a:ea typeface="宋体" panose="02010600030101010101" pitchFamily="2" charset="-122"/>
                <a:cs typeface="Times New Roman" panose="02020603050405020304" pitchFamily="18" charset="0"/>
              </a:rPr>
              <a:t>,A</a:t>
            </a:r>
            <a:r>
              <a:rPr lang="zh-CN" altLang="zh-CN" dirty="0">
                <a:ea typeface="宋体" panose="02010600030101010101" pitchFamily="2" charset="-122"/>
                <a:cs typeface="Times New Roman" panose="02020603050405020304" pitchFamily="18" charset="0"/>
              </a:rPr>
              <a:t>错误。比辽中南工业基地水资源丰富</a:t>
            </a:r>
            <a:r>
              <a:rPr lang="en-US" altLang="zh-CN" dirty="0">
                <a:ea typeface="宋体" panose="02010600030101010101" pitchFamily="2" charset="-122"/>
                <a:cs typeface="Times New Roman" panose="02020603050405020304" pitchFamily="18" charset="0"/>
              </a:rPr>
              <a:t>,C</a:t>
            </a:r>
            <a:r>
              <a:rPr lang="zh-CN" altLang="zh-CN" dirty="0">
                <a:ea typeface="宋体" panose="02010600030101010101" pitchFamily="2" charset="-122"/>
                <a:cs typeface="Times New Roman" panose="02020603050405020304" pitchFamily="18" charset="0"/>
              </a:rPr>
              <a:t>错误。不濒临渤海</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错误</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912116591"/>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727919"/>
            <a:ext cx="10807700" cy="299966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15</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锂是新能源电动汽车中锂电池的主要原料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被称为</a:t>
            </a:r>
            <a:r>
              <a:rPr lang="en-US" altLang="zh-CN" dirty="0">
                <a:ea typeface="宋体" panose="02010600030101010101" pitchFamily="2" charset="-122"/>
                <a:cs typeface="Times New Roman" panose="02020603050405020304" pitchFamily="18" charset="0"/>
              </a:rPr>
              <a:t>21</a:t>
            </a:r>
            <a:r>
              <a:rPr lang="zh-CN" altLang="zh-CN" dirty="0">
                <a:ea typeface="宋体" panose="02010600030101010101" pitchFamily="2" charset="-122"/>
                <a:cs typeface="Times New Roman" panose="02020603050405020304" pitchFamily="18" charset="0"/>
              </a:rPr>
              <a:t>世纪改变世界的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绿色能源金属</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。我国推广电动汽车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可以促进高新技术产业发展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减少燃烧矿物燃料</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减少二氧化碳的排放</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③④</a:t>
            </a:r>
            <a:r>
              <a:rPr lang="zh-CN" altLang="zh-CN" dirty="0">
                <a:ea typeface="宋体" panose="02010600030101010101" pitchFamily="2" charset="-122"/>
                <a:cs typeface="Times New Roman" panose="02020603050405020304" pitchFamily="18" charset="0"/>
              </a:rPr>
              <a:t>正确。会减少消耗更多的石油资源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不能解决交通拥堵的问题</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①②</a:t>
            </a:r>
            <a:r>
              <a:rPr lang="zh-CN" altLang="zh-CN" dirty="0">
                <a:ea typeface="宋体" panose="02010600030101010101" pitchFamily="2" charset="-122"/>
                <a:cs typeface="Times New Roman" panose="02020603050405020304" pitchFamily="18" charset="0"/>
              </a:rPr>
              <a:t>错误。</a:t>
            </a:r>
            <a:r>
              <a:rPr lang="en-US" altLang="zh-CN" dirty="0">
                <a:ea typeface="宋体" panose="02010600030101010101" pitchFamily="2" charset="-122"/>
                <a:cs typeface="Times New Roman" panose="02020603050405020304" pitchFamily="18" charset="0"/>
              </a:rPr>
              <a:t>D</a:t>
            </a:r>
            <a:r>
              <a:rPr lang="zh-CN" altLang="zh-CN" dirty="0">
                <a:ea typeface="宋体" panose="02010600030101010101" pitchFamily="2" charset="-122"/>
                <a:cs typeface="Times New Roman" panose="02020603050405020304" pitchFamily="18" charset="0"/>
              </a:rPr>
              <a:t>正确。</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763729442"/>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07"/>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二、非选择题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本大题共</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latin typeface="Arial" panose="020B0604020202020204" pitchFamily="34" charset="0"/>
                <a:cs typeface="Times New Roman" panose="02020603050405020304" pitchFamily="18" charset="0"/>
              </a:rPr>
              <a:t>小题</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每小题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latin typeface="Arial" panose="020B0604020202020204" pitchFamily="34" charset="0"/>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latin typeface="Arial" panose="020B0604020202020204" pitchFamily="34" charset="0"/>
                <a:cs typeface="Times New Roman" panose="02020603050405020304" pitchFamily="18" charset="0"/>
              </a:rPr>
              <a:t>共</a:t>
            </a:r>
            <a:r>
              <a:rPr lang="en-US" altLang="zh-CN" dirty="0">
                <a:solidFill>
                  <a:srgbClr val="000000"/>
                </a:solidFill>
                <a:ea typeface="宋体" panose="02010600030101010101" pitchFamily="2" charset="-122"/>
                <a:cs typeface="Times New Roman" panose="02020603050405020304" pitchFamily="18" charset="0"/>
              </a:rPr>
              <a:t>40</a:t>
            </a:r>
            <a:r>
              <a:rPr lang="zh-CN" altLang="zh-CN" dirty="0">
                <a:solidFill>
                  <a:srgbClr val="000000"/>
                </a:solidFill>
                <a:latin typeface="Arial" panose="020B0604020202020204" pitchFamily="34" charset="0"/>
                <a:cs typeface="Times New Roman" panose="02020603050405020304" pitchFamily="18" charset="0"/>
              </a:rPr>
              <a:t>分。</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16.</a:t>
            </a:r>
            <a:r>
              <a:rPr lang="zh-CN" altLang="zh-CN" dirty="0">
                <a:solidFill>
                  <a:srgbClr val="000000"/>
                </a:solidFill>
                <a:ea typeface="宋体" panose="02010600030101010101" pitchFamily="2" charset="-122"/>
                <a:cs typeface="Times New Roman" panose="02020603050405020304" pitchFamily="18" charset="0"/>
              </a:rPr>
              <a:t>下图为我国</a:t>
            </a:r>
            <a:r>
              <a:rPr lang="en-US" altLang="zh-CN" dirty="0">
                <a:solidFill>
                  <a:srgbClr val="000000"/>
                </a:solidFill>
                <a:ea typeface="宋体" panose="02010600030101010101" pitchFamily="2" charset="-122"/>
                <a:cs typeface="Times New Roman" panose="02020603050405020304" pitchFamily="18" charset="0"/>
              </a:rPr>
              <a:t>2021</a:t>
            </a:r>
            <a:r>
              <a:rPr lang="zh-CN" altLang="zh-CN" dirty="0">
                <a:solidFill>
                  <a:srgbClr val="000000"/>
                </a:solidFill>
                <a:ea typeface="宋体" panose="02010600030101010101" pitchFamily="2" charset="-122"/>
                <a:cs typeface="Times New Roman" panose="02020603050405020304" pitchFamily="18" charset="0"/>
              </a:rPr>
              <a:t>年春耕春播示意图。读图完成下列各题。</a:t>
            </a:r>
            <a:r>
              <a:rPr lang="en-US" altLang="zh-CN" dirty="0">
                <a:solidFill>
                  <a:srgbClr val="000000"/>
                </a:solidFill>
                <a:ea typeface="宋体" panose="02010600030101010101" pitchFamily="2" charset="-122"/>
                <a:cs typeface="Times New Roman" panose="02020603050405020304" pitchFamily="18" charset="0"/>
              </a:rPr>
              <a:t>(20</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5" name="image147.jpeg"/>
          <p:cNvPicPr>
            <a:picLocks noChangeAspect="1"/>
          </p:cNvPicPr>
          <p:nvPr/>
        </p:nvPicPr>
        <p:blipFill>
          <a:blip r:embed="rId2"/>
          <a:stretch>
            <a:fillRect/>
          </a:stretch>
        </p:blipFill>
        <p:spPr>
          <a:xfrm>
            <a:off x="2992771" y="1728457"/>
            <a:ext cx="5546059" cy="4526134"/>
          </a:xfrm>
          <a:prstGeom prst="rect">
            <a:avLst/>
          </a:prstGeom>
        </p:spPr>
      </p:pic>
    </p:spTree>
    <p:extLst>
      <p:ext uri="{BB962C8B-B14F-4D97-AF65-F5344CB8AC3E}">
        <p14:creationId xmlns:p14="http://schemas.microsoft.com/office/powerpoint/2010/main" val="907842435"/>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11479"/>
            <a:ext cx="10807700" cy="481978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读图可知</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我国东部地区农业类型以</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为主</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但南北稍有差异</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北方主要的粮食作物是</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南方主要种植的粮食作物是</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宋体" panose="02010600030101010101" pitchFamily="2" charset="-122"/>
                <a:cs typeface="Times New Roman" panose="02020603050405020304" pitchFamily="18" charset="0"/>
              </a:rPr>
              <a:t>我国最早进入春播春种的省级行政区是</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最晚进入春播春种的地区是北方的东北地区。影响我国春耕春播时间差异的主要自然因素是</a:t>
            </a:r>
            <a:r>
              <a:rPr lang="zh-CN" altLang="zh-CN" u="sng" dirty="0">
                <a:solidFill>
                  <a:srgbClr val="000000"/>
                </a:solidFill>
                <a:ea typeface="宋体" panose="02010600030101010101" pitchFamily="2" charset="-122"/>
                <a:cs typeface="Times New Roman" panose="02020603050405020304" pitchFamily="18" charset="0"/>
              </a:rPr>
              <a:t>　　</a:t>
            </a:r>
            <a:r>
              <a:rPr lang="zh-CN" altLang="en-US"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甲位于</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盆地</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该盆地农作物种植区呈环状分布</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其主要影响因素是</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7273205" y="840473"/>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种植业</a:t>
            </a:r>
            <a:endParaRPr lang="zh-CN" altLang="en-US" dirty="0"/>
          </a:p>
        </p:txBody>
      </p:sp>
      <p:sp>
        <p:nvSpPr>
          <p:cNvPr id="5" name="矩形 4"/>
          <p:cNvSpPr/>
          <p:nvPr/>
        </p:nvSpPr>
        <p:spPr>
          <a:xfrm>
            <a:off x="6562957" y="1414611"/>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小麦</a:t>
            </a:r>
            <a:endParaRPr lang="zh-CN" altLang="en-US" dirty="0"/>
          </a:p>
        </p:txBody>
      </p:sp>
      <p:sp>
        <p:nvSpPr>
          <p:cNvPr id="6" name="矩形 5"/>
          <p:cNvSpPr/>
          <p:nvPr/>
        </p:nvSpPr>
        <p:spPr>
          <a:xfrm>
            <a:off x="2756365" y="2006119"/>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水稻</a:t>
            </a:r>
            <a:endParaRPr lang="zh-CN" altLang="en-US" dirty="0"/>
          </a:p>
        </p:txBody>
      </p:sp>
      <p:sp>
        <p:nvSpPr>
          <p:cNvPr id="7" name="矩形 6"/>
          <p:cNvSpPr/>
          <p:nvPr/>
        </p:nvSpPr>
        <p:spPr>
          <a:xfrm>
            <a:off x="7963832" y="2586629"/>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海南省</a:t>
            </a:r>
            <a:endParaRPr lang="zh-CN" altLang="en-US" dirty="0"/>
          </a:p>
        </p:txBody>
      </p:sp>
      <p:sp>
        <p:nvSpPr>
          <p:cNvPr id="8" name="矩形 7"/>
          <p:cNvSpPr/>
          <p:nvPr/>
        </p:nvSpPr>
        <p:spPr>
          <a:xfrm>
            <a:off x="5266813" y="3745040"/>
            <a:ext cx="334097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气候</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气温、纬度</a:t>
            </a:r>
            <a:r>
              <a:rPr lang="en-US" altLang="zh-CN" dirty="0">
                <a:ea typeface="宋体" panose="02010600030101010101" pitchFamily="2" charset="-122"/>
              </a:rPr>
              <a:t>)</a:t>
            </a:r>
            <a:endParaRPr lang="zh-CN" altLang="en-US" dirty="0"/>
          </a:p>
        </p:txBody>
      </p:sp>
      <p:sp>
        <p:nvSpPr>
          <p:cNvPr id="9" name="矩形 8"/>
          <p:cNvSpPr/>
          <p:nvPr/>
        </p:nvSpPr>
        <p:spPr>
          <a:xfrm>
            <a:off x="2265736" y="4349479"/>
            <a:ext cx="1420582"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塔里木</a:t>
            </a:r>
            <a:endParaRPr lang="zh-CN" altLang="en-US" dirty="0"/>
          </a:p>
        </p:txBody>
      </p:sp>
      <p:sp>
        <p:nvSpPr>
          <p:cNvPr id="10" name="矩形 9"/>
          <p:cNvSpPr/>
          <p:nvPr/>
        </p:nvSpPr>
        <p:spPr>
          <a:xfrm>
            <a:off x="3590965" y="4934254"/>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水源</a:t>
            </a:r>
            <a:endParaRPr lang="zh-CN" altLang="en-US" dirty="0"/>
          </a:p>
        </p:txBody>
      </p:sp>
    </p:spTree>
    <p:extLst>
      <p:ext uri="{BB962C8B-B14F-4D97-AF65-F5344CB8AC3E}">
        <p14:creationId xmlns:p14="http://schemas.microsoft.com/office/powerpoint/2010/main" val="181469717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barn(inVertical)">
                                      <p:cBhvr>
                                        <p:cTn id="3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1677481"/>
            <a:ext cx="10807700" cy="1217641"/>
          </a:xfrm>
          <a:prstGeom prst="rect">
            <a:avLst/>
          </a:prstGeom>
        </p:spPr>
        <p:txBody>
          <a:bodyPr>
            <a:spAutoFit/>
          </a:bodyPr>
          <a:lstStyle/>
          <a:p>
            <a:pPr>
              <a:lnSpc>
                <a:spcPct val="120000"/>
              </a:lnSpc>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指出制约华北农业发展的主要因素</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并列举解决办法。</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en-US" dirty="0"/>
          </a:p>
        </p:txBody>
      </p:sp>
      <p:sp>
        <p:nvSpPr>
          <p:cNvPr id="3" name="矩形 2"/>
          <p:cNvSpPr>
            <a:spLocks noChangeAspect="1"/>
          </p:cNvSpPr>
          <p:nvPr/>
        </p:nvSpPr>
        <p:spPr>
          <a:xfrm>
            <a:off x="361950" y="2895122"/>
            <a:ext cx="10807700" cy="1817805"/>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水资源不足。跨流域调水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南水北调</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发展节水型农业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发展节水型工业</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加强对水资源的综合管理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提高水资源的利用效率</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节约用水、防治水污染等。</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423018293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595455"/>
            <a:ext cx="10807700" cy="5363391"/>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我国东部地区农业类型以种植业为主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南方的主要粮食作物为水稻</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北方的主要粮食作物是小麦。第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我国最早进入春播春种的时间是</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月下旬</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对应的省级行政区是海南省</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最晚进入春播春种的地区是北方的东北地区</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影响农作物的分布主要是两地纬度位置不同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气温回升的时间不同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气候也不相同</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所以影响因素是气温</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或气候、纬度。第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甲位于昆仑山脉和天山山脉之间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是塔里木盆地</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在塔里木盆地边缘的山麓地带和河流沿岸</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有山地降水和冰雪融水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所以该盆地农作物种植区呈环状分布的影响因素是水源</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266042739"/>
      </p:ext>
    </p:extLst>
  </p:cSld>
  <p:clrMapOvr>
    <a:masterClrMapping/>
  </p:clrMapOvr>
  <p:transition spd="slow">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2015951"/>
            <a:ext cx="10807700" cy="2456057"/>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smtClean="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我国水资源的空间分布南多北少</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华北平原广阔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耕地面积大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人口密集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更加剧了缺水状况</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所以制约华北农业发展的主要因素是水资源不足。解决办法可从开源、节流两方面考虑。</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926460240"/>
      </p:ext>
    </p:extLst>
  </p:cSld>
  <p:clrMapOvr>
    <a:masterClrMapping/>
  </p:clrMapOvr>
  <p:transition spd="slow">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618303"/>
            <a:ext cx="10807700" cy="522149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sz="2800" dirty="0">
                <a:solidFill>
                  <a:srgbClr val="000000"/>
                </a:solidFill>
                <a:ea typeface="宋体" panose="02010600030101010101" pitchFamily="2" charset="-122"/>
                <a:cs typeface="Times New Roman" panose="02020603050405020304" pitchFamily="18" charset="0"/>
              </a:rPr>
              <a:t>17.</a:t>
            </a:r>
            <a:r>
              <a:rPr lang="zh-CN" altLang="zh-CN" sz="2800" dirty="0">
                <a:solidFill>
                  <a:srgbClr val="000000"/>
                </a:solidFill>
                <a:ea typeface="宋体" panose="02010600030101010101" pitchFamily="2" charset="-122"/>
                <a:cs typeface="Times New Roman" panose="02020603050405020304" pitchFamily="18" charset="0"/>
              </a:rPr>
              <a:t>阅读图文材料</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宋体" panose="02010600030101010101" pitchFamily="2" charset="-122"/>
                <a:cs typeface="Times New Roman" panose="02020603050405020304" pitchFamily="18" charset="0"/>
              </a:rPr>
              <a:t>完成下列各题。</a:t>
            </a:r>
            <a:r>
              <a:rPr lang="en-US" altLang="zh-CN" sz="2800" dirty="0">
                <a:solidFill>
                  <a:srgbClr val="000000"/>
                </a:solidFill>
                <a:ea typeface="宋体" panose="02010600030101010101" pitchFamily="2" charset="-122"/>
                <a:cs typeface="Times New Roman" panose="02020603050405020304" pitchFamily="18" charset="0"/>
              </a:rPr>
              <a:t>(20</a:t>
            </a:r>
            <a:r>
              <a:rPr lang="zh-CN" altLang="zh-CN" sz="2800" dirty="0">
                <a:solidFill>
                  <a:srgbClr val="000000"/>
                </a:solidFill>
                <a:ea typeface="宋体" panose="02010600030101010101" pitchFamily="2" charset="-122"/>
                <a:cs typeface="Times New Roman" panose="02020603050405020304" pitchFamily="18" charset="0"/>
              </a:rPr>
              <a:t>分</a:t>
            </a:r>
            <a:r>
              <a:rPr lang="en-US" altLang="zh-CN" sz="2800" dirty="0">
                <a:solidFill>
                  <a:srgbClr val="000000"/>
                </a:solidFill>
                <a:ea typeface="宋体" panose="02010600030101010101" pitchFamily="2" charset="-122"/>
                <a:cs typeface="Times New Roman" panose="02020603050405020304" pitchFamily="18" charset="0"/>
              </a:rPr>
              <a:t>)</a:t>
            </a:r>
            <a:endParaRPr lang="zh-CN" altLang="zh-CN" sz="2800"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sz="2800" dirty="0">
                <a:solidFill>
                  <a:srgbClr val="000000"/>
                </a:solidFill>
                <a:latin typeface="Arial" panose="020B0604020202020204" pitchFamily="34" charset="0"/>
                <a:cs typeface="Times New Roman" panose="02020603050405020304" pitchFamily="18" charset="0"/>
              </a:rPr>
              <a:t>材料一</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目前中国汽车工业的产业集群化效应初步显现</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基本形成了以东北、京津、中部、西南、</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长三角</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和</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珠三角</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为代表的六大汽车产业集群。同时</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中国还有一些地区也正在逐渐形成汽车产业集群</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具有很强的发展潜力。</a:t>
            </a:r>
            <a:endParaRPr lang="zh-CN" altLang="zh-CN" sz="2800"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zh-CN" altLang="zh-CN" sz="2800" dirty="0">
                <a:solidFill>
                  <a:srgbClr val="000000"/>
                </a:solidFill>
                <a:latin typeface="Arial" panose="020B0604020202020204" pitchFamily="34" charset="0"/>
                <a:cs typeface="Times New Roman" panose="02020603050405020304" pitchFamily="18" charset="0"/>
              </a:rPr>
              <a:t>材料二</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据公安部统计</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截止</a:t>
            </a:r>
            <a:r>
              <a:rPr lang="en-US" altLang="zh-CN" sz="2800" dirty="0">
                <a:solidFill>
                  <a:srgbClr val="000000"/>
                </a:solidFill>
                <a:ea typeface="宋体" panose="02010600030101010101" pitchFamily="2" charset="-122"/>
                <a:cs typeface="Times New Roman" panose="02020603050405020304" pitchFamily="18" charset="0"/>
              </a:rPr>
              <a:t>2019</a:t>
            </a:r>
            <a:r>
              <a:rPr lang="zh-CN" altLang="zh-CN" sz="2800" dirty="0">
                <a:solidFill>
                  <a:srgbClr val="000000"/>
                </a:solidFill>
                <a:ea typeface="楷体" panose="02010609060101010101" pitchFamily="49" charset="-122"/>
                <a:cs typeface="Times New Roman" panose="02020603050405020304" pitchFamily="18" charset="0"/>
              </a:rPr>
              <a:t>年底</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全国汽车保有量达</a:t>
            </a:r>
            <a:r>
              <a:rPr lang="en-US" altLang="zh-CN" sz="2800" dirty="0">
                <a:solidFill>
                  <a:srgbClr val="000000"/>
                </a:solidFill>
                <a:ea typeface="宋体" panose="02010600030101010101" pitchFamily="2" charset="-122"/>
                <a:cs typeface="Times New Roman" panose="02020603050405020304" pitchFamily="18" charset="0"/>
              </a:rPr>
              <a:t>2.6</a:t>
            </a:r>
            <a:r>
              <a:rPr lang="zh-CN" altLang="zh-CN" sz="2800" dirty="0">
                <a:solidFill>
                  <a:srgbClr val="000000"/>
                </a:solidFill>
                <a:ea typeface="楷体" panose="02010609060101010101" pitchFamily="49" charset="-122"/>
                <a:cs typeface="Times New Roman" panose="02020603050405020304" pitchFamily="18" charset="0"/>
              </a:rPr>
              <a:t>亿辆</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与</a:t>
            </a:r>
            <a:r>
              <a:rPr lang="en-US" altLang="zh-CN" sz="2800" dirty="0">
                <a:solidFill>
                  <a:srgbClr val="000000"/>
                </a:solidFill>
                <a:ea typeface="宋体" panose="02010600030101010101" pitchFamily="2" charset="-122"/>
                <a:cs typeface="Times New Roman" panose="02020603050405020304" pitchFamily="18" charset="0"/>
              </a:rPr>
              <a:t>2018</a:t>
            </a:r>
            <a:r>
              <a:rPr lang="zh-CN" altLang="zh-CN" sz="2800" dirty="0">
                <a:solidFill>
                  <a:srgbClr val="000000"/>
                </a:solidFill>
                <a:ea typeface="楷体" panose="02010609060101010101" pitchFamily="49" charset="-122"/>
                <a:cs typeface="Times New Roman" panose="02020603050405020304" pitchFamily="18" charset="0"/>
              </a:rPr>
              <a:t>年底相比增长</a:t>
            </a:r>
            <a:r>
              <a:rPr lang="en-US" altLang="zh-CN" sz="2800" dirty="0">
                <a:solidFill>
                  <a:srgbClr val="000000"/>
                </a:solidFill>
                <a:ea typeface="宋体" panose="02010600030101010101" pitchFamily="2" charset="-122"/>
                <a:cs typeface="Times New Roman" panose="02020603050405020304" pitchFamily="18" charset="0"/>
              </a:rPr>
              <a:t>8.83%</a:t>
            </a:r>
            <a:r>
              <a:rPr lang="zh-CN" altLang="zh-CN" sz="2800" dirty="0">
                <a:solidFill>
                  <a:srgbClr val="000000"/>
                </a:solidFill>
                <a:ea typeface="楷体" panose="02010609060101010101" pitchFamily="49" charset="-122"/>
                <a:cs typeface="Times New Roman" panose="02020603050405020304" pitchFamily="18" charset="0"/>
              </a:rPr>
              <a:t>。其中</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新能源汽车保有量达</a:t>
            </a:r>
            <a:r>
              <a:rPr lang="en-US" altLang="zh-CN" sz="2800" dirty="0">
                <a:solidFill>
                  <a:srgbClr val="000000"/>
                </a:solidFill>
                <a:ea typeface="宋体" panose="02010600030101010101" pitchFamily="2" charset="-122"/>
                <a:cs typeface="Times New Roman" panose="02020603050405020304" pitchFamily="18" charset="0"/>
              </a:rPr>
              <a:t>381</a:t>
            </a:r>
            <a:r>
              <a:rPr lang="zh-CN" altLang="zh-CN" sz="2800" dirty="0">
                <a:solidFill>
                  <a:srgbClr val="000000"/>
                </a:solidFill>
                <a:ea typeface="楷体" panose="02010609060101010101" pitchFamily="49" charset="-122"/>
                <a:cs typeface="Times New Roman" panose="02020603050405020304" pitchFamily="18" charset="0"/>
              </a:rPr>
              <a:t>万辆</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与</a:t>
            </a:r>
            <a:r>
              <a:rPr lang="en-US" altLang="zh-CN" sz="2800" dirty="0">
                <a:solidFill>
                  <a:srgbClr val="000000"/>
                </a:solidFill>
                <a:ea typeface="宋体" panose="02010600030101010101" pitchFamily="2" charset="-122"/>
                <a:cs typeface="Times New Roman" panose="02020603050405020304" pitchFamily="18" charset="0"/>
              </a:rPr>
              <a:t>2018</a:t>
            </a:r>
            <a:r>
              <a:rPr lang="zh-CN" altLang="zh-CN" sz="2800" dirty="0">
                <a:solidFill>
                  <a:srgbClr val="000000"/>
                </a:solidFill>
                <a:ea typeface="楷体" panose="02010609060101010101" pitchFamily="49" charset="-122"/>
                <a:cs typeface="Times New Roman" panose="02020603050405020304" pitchFamily="18" charset="0"/>
              </a:rPr>
              <a:t>年底相比增长</a:t>
            </a:r>
            <a:r>
              <a:rPr lang="en-US" altLang="zh-CN" sz="2800" dirty="0">
                <a:solidFill>
                  <a:srgbClr val="000000"/>
                </a:solidFill>
                <a:ea typeface="宋体" panose="02010600030101010101" pitchFamily="2" charset="-122"/>
                <a:cs typeface="Times New Roman" panose="02020603050405020304" pitchFamily="18" charset="0"/>
              </a:rPr>
              <a:t>46.05%</a:t>
            </a:r>
            <a:r>
              <a:rPr lang="zh-CN" altLang="zh-CN" sz="2800" dirty="0">
                <a:solidFill>
                  <a:srgbClr val="000000"/>
                </a:solidFill>
                <a:ea typeface="楷体" panose="02010609060101010101" pitchFamily="49" charset="-122"/>
                <a:cs typeface="Times New Roman" panose="02020603050405020304" pitchFamily="18" charset="0"/>
              </a:rPr>
              <a:t>。我国《节能与新能源汽车产业发展规划</a:t>
            </a:r>
            <a:r>
              <a:rPr lang="en-US" altLang="zh-CN" sz="2800" dirty="0">
                <a:solidFill>
                  <a:srgbClr val="000000"/>
                </a:solidFill>
                <a:ea typeface="宋体" panose="02010600030101010101" pitchFamily="2" charset="-122"/>
                <a:cs typeface="Times New Roman" panose="02020603050405020304" pitchFamily="18" charset="0"/>
              </a:rPr>
              <a:t>(2012—2020</a:t>
            </a:r>
            <a:r>
              <a:rPr lang="zh-CN" altLang="zh-CN" sz="2800" dirty="0">
                <a:solidFill>
                  <a:srgbClr val="000000"/>
                </a:solidFill>
                <a:ea typeface="楷体" panose="02010609060101010101" pitchFamily="49" charset="-122"/>
                <a:cs typeface="Times New Roman" panose="02020603050405020304" pitchFamily="18" charset="0"/>
              </a:rPr>
              <a:t>年</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》明确提出要以纯电驱动为新能源汽车发展和汽车工业转型的主要战略取向</a:t>
            </a:r>
            <a:r>
              <a:rPr lang="en-US" altLang="zh-CN" sz="2800" dirty="0">
                <a:solidFill>
                  <a:srgbClr val="000000"/>
                </a:solidFill>
                <a:ea typeface="宋体" panose="02010600030101010101" pitchFamily="2" charset="-122"/>
                <a:cs typeface="Times New Roman" panose="02020603050405020304" pitchFamily="18" charset="0"/>
              </a:rPr>
              <a:t>,</a:t>
            </a:r>
            <a:r>
              <a:rPr lang="zh-CN" altLang="zh-CN" sz="2800" dirty="0">
                <a:solidFill>
                  <a:srgbClr val="000000"/>
                </a:solidFill>
                <a:ea typeface="楷体" panose="02010609060101010101" pitchFamily="49" charset="-122"/>
                <a:cs typeface="Times New Roman" panose="02020603050405020304" pitchFamily="18" charset="0"/>
              </a:rPr>
              <a:t>重点推进纯电动汽车的产业化进程。</a:t>
            </a:r>
            <a:endParaRPr lang="zh-CN" altLang="zh-CN" sz="2800"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928618585"/>
      </p:ext>
    </p:extLst>
  </p:cSld>
  <p:clrMapOvr>
    <a:masterClrMapping/>
  </p:clrMapOvr>
  <p:transition spd="slow">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441632"/>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solidFill>
                  <a:srgbClr val="000000"/>
                </a:solidFill>
                <a:latin typeface="Arial" panose="020B0604020202020204" pitchFamily="34" charset="0"/>
                <a:cs typeface="Times New Roman" panose="02020603050405020304" pitchFamily="18" charset="0"/>
              </a:rPr>
              <a:t>材料三</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图</a:t>
            </a: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楷体" panose="02010609060101010101" pitchFamily="49" charset="-122"/>
                <a:cs typeface="Times New Roman" panose="02020603050405020304" pitchFamily="18" charset="0"/>
              </a:rPr>
              <a:t>为我国六大汽车产业群地区分布图</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楷体" panose="02010609060101010101" pitchFamily="49" charset="-122"/>
                <a:cs typeface="Times New Roman" panose="02020603050405020304" pitchFamily="18" charset="0"/>
              </a:rPr>
              <a:t>图</a:t>
            </a:r>
            <a:r>
              <a:rPr lang="en-US" altLang="zh-CN" dirty="0">
                <a:solidFill>
                  <a:srgbClr val="000000"/>
                </a:solidFill>
                <a:ea typeface="宋体" panose="02010600030101010101" pitchFamily="2" charset="-122"/>
                <a:cs typeface="Times New Roman" panose="02020603050405020304" pitchFamily="18" charset="0"/>
              </a:rPr>
              <a:t>2</a:t>
            </a:r>
            <a:r>
              <a:rPr lang="zh-CN" altLang="zh-CN" dirty="0">
                <a:solidFill>
                  <a:srgbClr val="000000"/>
                </a:solidFill>
                <a:ea typeface="楷体" panose="02010609060101010101" pitchFamily="49" charset="-122"/>
                <a:cs typeface="Times New Roman" panose="02020603050405020304" pitchFamily="18" charset="0"/>
              </a:rPr>
              <a:t>为我国新能源汽车保有量柱状图。</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pic>
        <p:nvPicPr>
          <p:cNvPr id="3" name="图片 2"/>
          <p:cNvPicPr>
            <a:picLocks noChangeAspect="1"/>
          </p:cNvPicPr>
          <p:nvPr/>
        </p:nvPicPr>
        <p:blipFill>
          <a:blip r:embed="rId2"/>
          <a:stretch>
            <a:fillRect/>
          </a:stretch>
        </p:blipFill>
        <p:spPr>
          <a:xfrm>
            <a:off x="2331633" y="1671247"/>
            <a:ext cx="6858808" cy="4656089"/>
          </a:xfrm>
          <a:prstGeom prst="rect">
            <a:avLst/>
          </a:prstGeom>
        </p:spPr>
      </p:pic>
    </p:spTree>
    <p:extLst>
      <p:ext uri="{BB962C8B-B14F-4D97-AF65-F5344CB8AC3E}">
        <p14:creationId xmlns:p14="http://schemas.microsoft.com/office/powerpoint/2010/main" val="1661771369"/>
      </p:ext>
    </p:extLst>
  </p:cSld>
  <p:clrMapOvr>
    <a:masterClrMapping/>
  </p:clrMapOvr>
  <p:transition spd="slow">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772151"/>
            <a:ext cx="10807700" cy="3637919"/>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(1)</a:t>
            </a:r>
            <a:r>
              <a:rPr lang="zh-CN" altLang="zh-CN" dirty="0">
                <a:solidFill>
                  <a:srgbClr val="000000"/>
                </a:solidFill>
                <a:ea typeface="宋体" panose="02010600030101010101" pitchFamily="2" charset="-122"/>
                <a:cs typeface="Times New Roman" panose="02020603050405020304" pitchFamily="18" charset="0"/>
              </a:rPr>
              <a:t>我国汽车产业群具有</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的分布特点</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与其他汽车产业群相比</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东北发展成为我国最大的汽车产业群突出的优势是</a:t>
            </a:r>
            <a:r>
              <a:rPr lang="zh-CN" altLang="zh-CN" u="sng" dirty="0">
                <a:solidFill>
                  <a:srgbClr val="000000"/>
                </a:solidFill>
                <a:ea typeface="宋体" panose="02010600030101010101" pitchFamily="2" charset="-122"/>
                <a:cs typeface="Times New Roman" panose="02020603050405020304" pitchFamily="18" charset="0"/>
              </a:rPr>
              <a:t>　　　</a:t>
            </a:r>
            <a:r>
              <a:rPr lang="zh-CN" altLang="en-US"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(2)</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年我国新能源汽车保有量突破</a:t>
            </a:r>
            <a:r>
              <a:rPr lang="en-US" altLang="zh-CN" dirty="0">
                <a:solidFill>
                  <a:srgbClr val="000000"/>
                </a:solidFill>
                <a:ea typeface="宋体" panose="02010600030101010101" pitchFamily="2" charset="-122"/>
                <a:cs typeface="Times New Roman" panose="02020603050405020304" pitchFamily="18" charset="0"/>
              </a:rPr>
              <a:t>100</a:t>
            </a:r>
            <a:r>
              <a:rPr lang="zh-CN" altLang="zh-CN" dirty="0">
                <a:solidFill>
                  <a:srgbClr val="000000"/>
                </a:solidFill>
                <a:ea typeface="宋体" panose="02010600030101010101" pitchFamily="2" charset="-122"/>
                <a:cs typeface="Times New Roman" panose="02020603050405020304" pitchFamily="18" charset="0"/>
              </a:rPr>
              <a:t>万辆</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近年来新能源汽车保有量呈现</a:t>
            </a:r>
            <a:r>
              <a:rPr lang="zh-CN" altLang="zh-CN" u="sng" dirty="0">
                <a:solidFill>
                  <a:srgbClr val="000000"/>
                </a:solidFill>
                <a:ea typeface="宋体" panose="02010600030101010101" pitchFamily="2" charset="-122"/>
                <a:cs typeface="Times New Roman" panose="02020603050405020304" pitchFamily="18" charset="0"/>
              </a:rPr>
              <a:t>　　　</a:t>
            </a:r>
            <a:r>
              <a:rPr lang="zh-CN" altLang="en-US" u="sng" dirty="0" smtClean="0">
                <a:solidFill>
                  <a:srgbClr val="000000"/>
                </a:solidFill>
                <a:ea typeface="宋体" panose="02010600030101010101" pitchFamily="2" charset="-122"/>
                <a:cs typeface="Times New Roman" panose="02020603050405020304" pitchFamily="18" charset="0"/>
              </a:rPr>
              <a:t>         </a:t>
            </a:r>
            <a:r>
              <a:rPr lang="zh-CN" altLang="zh-CN" u="sng" dirty="0">
                <a:solidFill>
                  <a:srgbClr val="000000"/>
                </a:solidFill>
                <a:ea typeface="宋体" panose="02010600030101010101" pitchFamily="2" charset="-122"/>
                <a:cs typeface="Times New Roman" panose="02020603050405020304" pitchFamily="18" charset="0"/>
              </a:rPr>
              <a:t>　</a:t>
            </a:r>
            <a:r>
              <a:rPr lang="zh-CN" altLang="zh-CN" dirty="0">
                <a:solidFill>
                  <a:srgbClr val="000000"/>
                </a:solidFill>
                <a:ea typeface="宋体" panose="02010600030101010101" pitchFamily="2" charset="-122"/>
                <a:cs typeface="Times New Roman" panose="02020603050405020304" pitchFamily="18" charset="0"/>
              </a:rPr>
              <a:t>趋势。</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(3)</a:t>
            </a:r>
            <a:r>
              <a:rPr lang="zh-CN" altLang="zh-CN" dirty="0">
                <a:solidFill>
                  <a:srgbClr val="000000"/>
                </a:solidFill>
                <a:ea typeface="宋体" panose="02010600030101010101" pitchFamily="2" charset="-122"/>
                <a:cs typeface="Times New Roman" panose="02020603050405020304" pitchFamily="18" charset="0"/>
              </a:rPr>
              <a:t>简述我国汽车产业发展潜力巨大的原因。</a:t>
            </a: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a:solidFill>
                  <a:srgbClr val="000000"/>
                </a:solidFill>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4916605" y="80402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沿海</a:t>
            </a:r>
            <a:endParaRPr lang="zh-CN" altLang="en-US" dirty="0"/>
          </a:p>
        </p:txBody>
      </p:sp>
      <p:sp>
        <p:nvSpPr>
          <p:cNvPr id="5" name="矩形 4"/>
          <p:cNvSpPr/>
          <p:nvPr/>
        </p:nvSpPr>
        <p:spPr>
          <a:xfrm>
            <a:off x="6972157" y="804025"/>
            <a:ext cx="1008609"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沿江</a:t>
            </a:r>
            <a:endParaRPr lang="zh-CN" altLang="en-US" dirty="0"/>
          </a:p>
        </p:txBody>
      </p:sp>
      <p:sp>
        <p:nvSpPr>
          <p:cNvPr id="6" name="矩形 5"/>
          <p:cNvSpPr/>
          <p:nvPr/>
        </p:nvSpPr>
        <p:spPr>
          <a:xfrm>
            <a:off x="3099472" y="1971494"/>
            <a:ext cx="2656496"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矿产资源丰富</a:t>
            </a:r>
            <a:endParaRPr lang="zh-CN" altLang="en-US" dirty="0"/>
          </a:p>
        </p:txBody>
      </p:sp>
      <p:sp>
        <p:nvSpPr>
          <p:cNvPr id="7" name="矩形 6"/>
          <p:cNvSpPr/>
          <p:nvPr/>
        </p:nvSpPr>
        <p:spPr>
          <a:xfrm>
            <a:off x="1254029" y="2573824"/>
            <a:ext cx="1005403" cy="584775"/>
          </a:xfrm>
          <a:prstGeom prst="rect">
            <a:avLst/>
          </a:prstGeom>
        </p:spPr>
        <p:txBody>
          <a:bodyPr wrap="none">
            <a:spAutoFit/>
          </a:bodyPr>
          <a:lstStyle/>
          <a:p>
            <a:r>
              <a:rPr lang="en-US" altLang="zh-CN" dirty="0">
                <a:ea typeface="宋体" panose="02010600030101010101" pitchFamily="2" charset="-122"/>
              </a:rPr>
              <a:t>2017</a:t>
            </a:r>
            <a:endParaRPr lang="zh-CN" altLang="en-US" dirty="0"/>
          </a:p>
        </p:txBody>
      </p:sp>
      <p:sp>
        <p:nvSpPr>
          <p:cNvPr id="8" name="矩形 7"/>
          <p:cNvSpPr/>
          <p:nvPr/>
        </p:nvSpPr>
        <p:spPr>
          <a:xfrm>
            <a:off x="4358545" y="3129131"/>
            <a:ext cx="2105063" cy="584775"/>
          </a:xfrm>
          <a:prstGeom prst="rect">
            <a:avLst/>
          </a:prstGeom>
        </p:spPr>
        <p:txBody>
          <a:bodyPr wrap="none">
            <a:spAutoFit/>
          </a:bodyPr>
          <a:lstStyle/>
          <a:p>
            <a:r>
              <a:rPr lang="zh-CN" altLang="zh-CN" dirty="0">
                <a:ea typeface="宋体" panose="02010600030101010101" pitchFamily="2" charset="-122"/>
                <a:cs typeface="Times New Roman" panose="02020603050405020304" pitchFamily="18" charset="0"/>
              </a:rPr>
              <a:t>上升</a:t>
            </a:r>
            <a:r>
              <a:rPr lang="en-US" altLang="zh-CN" dirty="0">
                <a:ea typeface="宋体" panose="02010600030101010101" pitchFamily="2" charset="-122"/>
              </a:rPr>
              <a:t>(</a:t>
            </a:r>
            <a:r>
              <a:rPr lang="zh-CN" altLang="zh-CN" dirty="0">
                <a:ea typeface="宋体" panose="02010600030101010101" pitchFamily="2" charset="-122"/>
                <a:cs typeface="Times New Roman" panose="02020603050405020304" pitchFamily="18" charset="0"/>
              </a:rPr>
              <a:t>增长</a:t>
            </a:r>
            <a:r>
              <a:rPr lang="en-US" altLang="zh-CN" dirty="0">
                <a:ea typeface="宋体" panose="02010600030101010101" pitchFamily="2" charset="-122"/>
              </a:rPr>
              <a:t>)</a:t>
            </a:r>
            <a:endParaRPr lang="zh-CN" altLang="en-US" dirty="0"/>
          </a:p>
        </p:txBody>
      </p:sp>
      <p:sp>
        <p:nvSpPr>
          <p:cNvPr id="9" name="矩形 8"/>
          <p:cNvSpPr>
            <a:spLocks noChangeAspect="1"/>
          </p:cNvSpPr>
          <p:nvPr/>
        </p:nvSpPr>
        <p:spPr>
          <a:xfrm>
            <a:off x="361950" y="436444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人口基数大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市场需求量大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经济发展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生活条件改善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消费能力提高。</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246957406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7" grpId="0"/>
      <p:bldP spid="8" grpId="0"/>
      <p:bldP spid="9"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spect="1"/>
          </p:cNvSpPr>
          <p:nvPr/>
        </p:nvSpPr>
        <p:spPr>
          <a:xfrm>
            <a:off x="361950" y="1335199"/>
            <a:ext cx="10807700" cy="1226874"/>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en-US" altLang="zh-CN" dirty="0">
                <a:solidFill>
                  <a:srgbClr val="000000"/>
                </a:solidFill>
                <a:ea typeface="宋体" panose="02010600030101010101" pitchFamily="2" charset="-122"/>
                <a:cs typeface="Times New Roman" panose="02020603050405020304" pitchFamily="18" charset="0"/>
              </a:rPr>
              <a:t>(4)</a:t>
            </a:r>
            <a:r>
              <a:rPr lang="zh-CN" altLang="zh-CN" dirty="0">
                <a:solidFill>
                  <a:srgbClr val="000000"/>
                </a:solidFill>
                <a:ea typeface="宋体" panose="02010600030101010101" pitchFamily="2" charset="-122"/>
                <a:cs typeface="Times New Roman" panose="02020603050405020304" pitchFamily="18" charset="0"/>
              </a:rPr>
              <a:t>从可持续发展的角度</a:t>
            </a:r>
            <a:r>
              <a:rPr lang="en-US" altLang="zh-CN" dirty="0">
                <a:solidFill>
                  <a:srgbClr val="000000"/>
                </a:solidFill>
                <a:ea typeface="宋体" panose="02010600030101010101" pitchFamily="2" charset="-122"/>
                <a:cs typeface="Times New Roman" panose="02020603050405020304" pitchFamily="18" charset="0"/>
              </a:rPr>
              <a:t>,</a:t>
            </a:r>
            <a:r>
              <a:rPr lang="zh-CN" altLang="zh-CN" dirty="0">
                <a:solidFill>
                  <a:srgbClr val="000000"/>
                </a:solidFill>
                <a:ea typeface="宋体" panose="02010600030101010101" pitchFamily="2" charset="-122"/>
                <a:cs typeface="Times New Roman" panose="02020603050405020304" pitchFamily="18" charset="0"/>
              </a:rPr>
              <a:t>简述中国推广新能源汽车的意义。</a:t>
            </a:r>
            <a:r>
              <a:rPr lang="en-US" altLang="zh-CN" dirty="0">
                <a:solidFill>
                  <a:srgbClr val="000000"/>
                </a:solidFill>
                <a:ea typeface="宋体" panose="02010600030101010101" pitchFamily="2" charset="-122"/>
                <a:cs typeface="Times New Roman" panose="02020603050405020304" pitchFamily="18" charset="0"/>
              </a:rPr>
              <a:t>(6</a:t>
            </a:r>
            <a:r>
              <a:rPr lang="zh-CN" altLang="zh-CN" dirty="0">
                <a:solidFill>
                  <a:srgbClr val="000000"/>
                </a:solidFill>
                <a:ea typeface="宋体" panose="02010600030101010101" pitchFamily="2" charset="-122"/>
                <a:cs typeface="Times New Roman" panose="02020603050405020304" pitchFamily="18" charset="0"/>
              </a:rPr>
              <a:t>分</a:t>
            </a:r>
            <a:r>
              <a:rPr lang="en-US" altLang="zh-CN" dirty="0" smtClean="0">
                <a:solidFill>
                  <a:srgbClr val="000000"/>
                </a:solidFill>
                <a:ea typeface="宋体" panose="02010600030101010101" pitchFamily="2" charset="-122"/>
                <a:cs typeface="Times New Roman" panose="02020603050405020304" pitchFamily="18" charset="0"/>
              </a:rPr>
              <a:t>) </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4" name="矩形 3"/>
          <p:cNvSpPr>
            <a:spLocks noChangeAspect="1"/>
          </p:cNvSpPr>
          <p:nvPr/>
        </p:nvSpPr>
        <p:spPr>
          <a:xfrm>
            <a:off x="361950" y="2571905"/>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latin typeface="Calibri" panose="020F0502020204030204" pitchFamily="34" charset="0"/>
                <a:ea typeface="宋体" panose="02010600030101010101" pitchFamily="2" charset="-122"/>
                <a:cs typeface="宋体" panose="02010600030101010101" pitchFamily="2" charset="-122"/>
              </a:rPr>
              <a:t>①</a:t>
            </a:r>
            <a:r>
              <a:rPr lang="zh-CN" altLang="zh-CN" dirty="0">
                <a:ea typeface="宋体" panose="02010600030101010101" pitchFamily="2" charset="-122"/>
                <a:cs typeface="Times New Roman" panose="02020603050405020304" pitchFamily="18" charset="0"/>
              </a:rPr>
              <a:t>减少污染物排放</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改善大气环境质量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减少二氧化碳的排放量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缓解全球变暖</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②</a:t>
            </a:r>
            <a:r>
              <a:rPr lang="zh-CN" altLang="zh-CN" dirty="0">
                <a:ea typeface="宋体" panose="02010600030101010101" pitchFamily="2" charset="-122"/>
                <a:cs typeface="Times New Roman" panose="02020603050405020304" pitchFamily="18" charset="0"/>
              </a:rPr>
              <a:t>缓解当前石油等常规能源供应紧张的局面</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③</a:t>
            </a:r>
            <a:r>
              <a:rPr lang="zh-CN" altLang="zh-CN" dirty="0">
                <a:ea typeface="宋体" panose="02010600030101010101" pitchFamily="2" charset="-122"/>
                <a:cs typeface="Times New Roman" panose="02020603050405020304" pitchFamily="18" charset="0"/>
              </a:rPr>
              <a:t>促进汽车产业升级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带动相关产业的发展</a:t>
            </a:r>
            <a:r>
              <a:rPr lang="en-US" altLang="zh-CN" dirty="0">
                <a:ea typeface="宋体" panose="02010600030101010101" pitchFamily="2" charset="-122"/>
                <a:cs typeface="Times New Roman" panose="02020603050405020304" pitchFamily="18" charset="0"/>
              </a:rPr>
              <a:t>;</a:t>
            </a:r>
            <a:r>
              <a:rPr lang="zh-CN" altLang="zh-CN" dirty="0">
                <a:latin typeface="Calibri" panose="020F0502020204030204" pitchFamily="34" charset="0"/>
                <a:ea typeface="宋体" panose="02010600030101010101" pitchFamily="2" charset="-122"/>
                <a:cs typeface="宋体" panose="02010600030101010101" pitchFamily="2" charset="-122"/>
              </a:rPr>
              <a:t>④</a:t>
            </a:r>
            <a:r>
              <a:rPr lang="zh-CN" altLang="zh-CN" dirty="0">
                <a:ea typeface="宋体" panose="02010600030101010101" pitchFamily="2" charset="-122"/>
                <a:cs typeface="Times New Roman" panose="02020603050405020304" pitchFamily="18" charset="0"/>
              </a:rPr>
              <a:t>推动基础设施建设。</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331608722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863823"/>
            <a:ext cx="10807700" cy="4772460"/>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latin typeface="Arial" panose="020B0604020202020204" pitchFamily="34" charset="0"/>
                <a:cs typeface="Times New Roman" panose="02020603050405020304" pitchFamily="18" charset="0"/>
              </a:rPr>
              <a:t>解析</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读图可知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a:t>
            </a:r>
            <a:r>
              <a:rPr lang="en-US" altLang="zh-CN" dirty="0">
                <a:ea typeface="宋体" panose="02010600030101010101" pitchFamily="2" charset="-122"/>
                <a:cs typeface="Times New Roman" panose="02020603050405020304" pitchFamily="18" charset="0"/>
              </a:rPr>
              <a:t>1</a:t>
            </a:r>
            <a:r>
              <a:rPr lang="zh-CN" altLang="zh-CN" dirty="0">
                <a:ea typeface="宋体" panose="02010600030101010101" pitchFamily="2" charset="-122"/>
                <a:cs typeface="Times New Roman" panose="02020603050405020304" pitchFamily="18" charset="0"/>
              </a:rPr>
              <a:t>可知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我国汽车产业群具有沿海、沿江的分布特点</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与其他汽车产业群相比</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东北发展成为我国最大的汽车产业群突出的优势是煤、铁、石油等矿产资源丰富。第</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由图</a:t>
            </a:r>
            <a:r>
              <a:rPr lang="en-US" altLang="zh-CN" dirty="0">
                <a:ea typeface="宋体" panose="02010600030101010101" pitchFamily="2" charset="-122"/>
                <a:cs typeface="Times New Roman" panose="02020603050405020304" pitchFamily="18" charset="0"/>
              </a:rPr>
              <a:t>2</a:t>
            </a:r>
            <a:r>
              <a:rPr lang="zh-CN" altLang="zh-CN" dirty="0">
                <a:ea typeface="宋体" panose="02010600030101010101" pitchFamily="2" charset="-122"/>
                <a:cs typeface="Times New Roman" panose="02020603050405020304" pitchFamily="18" charset="0"/>
              </a:rPr>
              <a:t>信息可知</a:t>
            </a:r>
            <a:r>
              <a:rPr lang="en-US" altLang="zh-CN" dirty="0">
                <a:ea typeface="宋体" panose="02010600030101010101" pitchFamily="2" charset="-122"/>
                <a:cs typeface="Times New Roman" panose="02020603050405020304" pitchFamily="18" charset="0"/>
              </a:rPr>
              <a:t>,2017</a:t>
            </a:r>
            <a:r>
              <a:rPr lang="zh-CN" altLang="zh-CN" dirty="0">
                <a:ea typeface="宋体" panose="02010600030101010101" pitchFamily="2" charset="-122"/>
                <a:cs typeface="Times New Roman" panose="02020603050405020304" pitchFamily="18" charset="0"/>
              </a:rPr>
              <a:t>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我国新能源汽车保有量首次突破</a:t>
            </a:r>
            <a:r>
              <a:rPr lang="en-US" altLang="zh-CN" dirty="0">
                <a:ea typeface="宋体" panose="02010600030101010101" pitchFamily="2" charset="-122"/>
                <a:cs typeface="Times New Roman" panose="02020603050405020304" pitchFamily="18" charset="0"/>
              </a:rPr>
              <a:t>100</a:t>
            </a:r>
            <a:r>
              <a:rPr lang="zh-CN" altLang="zh-CN" dirty="0">
                <a:ea typeface="宋体" panose="02010600030101010101" pitchFamily="2" charset="-122"/>
                <a:cs typeface="Times New Roman" panose="02020603050405020304" pitchFamily="18" charset="0"/>
              </a:rPr>
              <a:t>万辆</a:t>
            </a:r>
            <a:r>
              <a:rPr lang="en-US" altLang="zh-CN" dirty="0">
                <a:ea typeface="宋体" panose="02010600030101010101" pitchFamily="2" charset="-122"/>
                <a:cs typeface="Times New Roman" panose="02020603050405020304" pitchFamily="18" charset="0"/>
              </a:rPr>
              <a:t>,2018</a:t>
            </a:r>
            <a:r>
              <a:rPr lang="zh-CN" altLang="zh-CN" dirty="0">
                <a:ea typeface="宋体" panose="02010600030101010101" pitchFamily="2" charset="-122"/>
                <a:cs typeface="Times New Roman" panose="02020603050405020304" pitchFamily="18" charset="0"/>
              </a:rPr>
              <a:t>年</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我国新能源汽车保有量首次突破</a:t>
            </a:r>
            <a:r>
              <a:rPr lang="en-US" altLang="zh-CN" dirty="0">
                <a:ea typeface="宋体" panose="02010600030101010101" pitchFamily="2" charset="-122"/>
                <a:cs typeface="Times New Roman" panose="02020603050405020304" pitchFamily="18" charset="0"/>
              </a:rPr>
              <a:t>200</a:t>
            </a:r>
            <a:r>
              <a:rPr lang="zh-CN" altLang="zh-CN" dirty="0">
                <a:ea typeface="宋体" panose="02010600030101010101" pitchFamily="2" charset="-122"/>
                <a:cs typeface="Times New Roman" panose="02020603050405020304" pitchFamily="18" charset="0"/>
              </a:rPr>
              <a:t>万辆</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近年来</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新能源汽车保有量呈现上升趋势。第</a:t>
            </a:r>
            <a:r>
              <a:rPr lang="en-US" altLang="zh-CN" dirty="0">
                <a:ea typeface="宋体" panose="02010600030101010101" pitchFamily="2" charset="-122"/>
                <a:cs typeface="Times New Roman" panose="02020603050405020304" pitchFamily="18" charset="0"/>
              </a:rPr>
              <a:t>(3)</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我国汽车产业发展潜力巨大的原因在于人口基数大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市场需求量大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经济发展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生活条件改善</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消费能力提高等</a:t>
            </a:r>
            <a:r>
              <a:rPr lang="zh-CN" altLang="zh-CN" dirty="0" smtClean="0">
                <a:ea typeface="宋体" panose="02010600030101010101" pitchFamily="2" charset="-122"/>
                <a:cs typeface="Times New Roman" panose="02020603050405020304" pitchFamily="18" charset="0"/>
              </a:rPr>
              <a:t>。</a:t>
            </a:r>
            <a:endParaRPr lang="zh-CN" altLang="zh-CN" dirty="0">
              <a:effectLst/>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544549983"/>
      </p:ext>
    </p:extLst>
  </p:cSld>
  <p:clrMapOvr>
    <a:masterClrMapping/>
  </p:clrMapOvr>
  <p:transition spd="slow">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361950" y="2015951"/>
            <a:ext cx="10807700" cy="2408736"/>
          </a:xfrm>
          <a:prstGeom prst="rect">
            <a:avLst/>
          </a:prstGeom>
        </p:spPr>
        <p:txBody>
          <a:bodyPr>
            <a:spAutoFit/>
          </a:bodyPr>
          <a:lstStyle/>
          <a:p>
            <a:pPr>
              <a:lnSpc>
                <a:spcPct val="120000"/>
              </a:lnSpc>
              <a:spcAft>
                <a:spcPts val="0"/>
              </a:spcAft>
              <a:tabLst>
                <a:tab pos="1029335" algn="l"/>
                <a:tab pos="1850390" algn="l"/>
                <a:tab pos="2538095" algn="l"/>
                <a:tab pos="3221990" algn="l"/>
              </a:tabLst>
            </a:pPr>
            <a:r>
              <a:rPr lang="zh-CN" altLang="zh-CN" dirty="0">
                <a:ea typeface="宋体" panose="02010600030101010101" pitchFamily="2" charset="-122"/>
                <a:cs typeface="Times New Roman" panose="02020603050405020304" pitchFamily="18" charset="0"/>
              </a:rPr>
              <a:t>第</a:t>
            </a:r>
            <a:r>
              <a:rPr lang="en-US" altLang="zh-CN" dirty="0">
                <a:ea typeface="宋体" panose="02010600030101010101" pitchFamily="2" charset="-122"/>
                <a:cs typeface="Times New Roman" panose="02020603050405020304" pitchFamily="18" charset="0"/>
              </a:rPr>
              <a:t>(4)</a:t>
            </a:r>
            <a:r>
              <a:rPr lang="zh-CN" altLang="zh-CN" dirty="0">
                <a:ea typeface="宋体" panose="02010600030101010101" pitchFamily="2" charset="-122"/>
                <a:cs typeface="Times New Roman" panose="02020603050405020304" pitchFamily="18" charset="0"/>
              </a:rPr>
              <a:t>题</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从可持续发展的角度</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我国推广新能源汽车的意义在于减少污染物排放</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改善大气环境质量</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缓解当前石油等常规能源供应紧张的局面</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促进汽车产业升级</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带动相关产业的发展</a:t>
            </a:r>
            <a:r>
              <a:rPr lang="en-US" altLang="zh-CN" dirty="0">
                <a:ea typeface="宋体" panose="02010600030101010101" pitchFamily="2" charset="-122"/>
                <a:cs typeface="Times New Roman" panose="02020603050405020304" pitchFamily="18" charset="0"/>
              </a:rPr>
              <a:t>;</a:t>
            </a:r>
            <a:r>
              <a:rPr lang="zh-CN" altLang="zh-CN" dirty="0">
                <a:ea typeface="宋体" panose="02010600030101010101" pitchFamily="2" charset="-122"/>
                <a:cs typeface="Times New Roman" panose="02020603050405020304" pitchFamily="18" charset="0"/>
              </a:rPr>
              <a:t>推动基础设施建设等。</a:t>
            </a:r>
            <a:endParaRPr lang="zh-CN" altLang="zh-CN" dirty="0">
              <a:latin typeface="Calibri" panose="020F0502020204030204" pitchFamily="34" charset="0"/>
              <a:ea typeface="宋体" panose="02010600030101010101" pitchFamily="2" charset="-122"/>
              <a:cs typeface="Times New Roman" panose="02020603050405020304" pitchFamily="18" charset="0"/>
            </a:endParaRPr>
          </a:p>
        </p:txBody>
      </p:sp>
    </p:spTree>
    <p:extLst>
      <p:ext uri="{BB962C8B-B14F-4D97-AF65-F5344CB8AC3E}">
        <p14:creationId xmlns:p14="http://schemas.microsoft.com/office/powerpoint/2010/main" val="1551298556"/>
      </p:ext>
    </p:extLst>
  </p:cSld>
  <p:clrMapOvr>
    <a:masterClrMapping/>
  </p:clrMapOvr>
  <p:transition spd="slow">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7908190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专业教辅课件Q:251490010">
  <a:themeElements>
    <a:clrScheme name="穿越">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经典">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演示文稿3" id="{7F1B58FA-3D69-4926-A2BA-EEBABBAD5E6B}" vid="{76CC91B4-AC1E-4E21-9BDB-923C2B156DCE}"/>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新教材 高中同步(2)</Template>
  <TotalTime>139</TotalTime>
  <Words>2054</Words>
  <Application>Microsoft Office PowerPoint</Application>
  <PresentationFormat>自定义</PresentationFormat>
  <Paragraphs>130</Paragraphs>
  <Slides>34</Slides>
  <Notes>1</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34</vt:i4>
      </vt:variant>
    </vt:vector>
  </HeadingPairs>
  <TitlesOfParts>
    <vt:vector size="45" baseType="lpstr">
      <vt:lpstr>NEU-BZ-S92</vt:lpstr>
      <vt:lpstr>方正大黑_GBK</vt:lpstr>
      <vt:lpstr>黑体</vt:lpstr>
      <vt:lpstr>楷体</vt:lpstr>
      <vt:lpstr>隶书</vt:lpstr>
      <vt:lpstr>宋体</vt:lpstr>
      <vt:lpstr>微软雅黑</vt:lpstr>
      <vt:lpstr>Arial</vt:lpstr>
      <vt:lpstr>Calibri</vt:lpstr>
      <vt:lpstr>Times New Roman</vt:lpstr>
      <vt:lpstr>专业教辅课件Q:251490010</vt:lpstr>
      <vt:lpstr>专题14　中国的经济与文化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ITSK.com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第1课　生物与环境</dc:title>
  <dc:creator>SkyUser</dc:creator>
  <cp:lastModifiedBy>SkyUser</cp:lastModifiedBy>
  <cp:revision>39</cp:revision>
  <dcterms:created xsi:type="dcterms:W3CDTF">2020-09-14T06:03:07Z</dcterms:created>
  <dcterms:modified xsi:type="dcterms:W3CDTF">2021-10-03T07:42:45Z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0008007650000000000001024140</vt:lpwstr>
  </property>
  <property fmtid="{D5CDD505-2E9C-101B-9397-08002B2CF9AE}" pid="3" name="KSOProductBuildVer">
    <vt:lpwstr>2052-10.1.0.7698</vt:lpwstr>
  </property>
</Properties>
</file>