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7" r:id="rId2"/>
    <p:sldId id="291" r:id="rId3"/>
    <p:sldId id="292" r:id="rId4"/>
    <p:sldId id="293" r:id="rId5"/>
    <p:sldId id="294" r:id="rId6"/>
    <p:sldId id="295" r:id="rId7"/>
    <p:sldId id="296" r:id="rId8"/>
    <p:sldId id="299" r:id="rId9"/>
    <p:sldId id="300" r:id="rId10"/>
    <p:sldId id="302" r:id="rId11"/>
    <p:sldId id="303" r:id="rId12"/>
    <p:sldId id="304" r:id="rId13"/>
    <p:sldId id="305" r:id="rId14"/>
    <p:sldId id="307" r:id="rId15"/>
    <p:sldId id="308" r:id="rId16"/>
    <p:sldId id="309" r:id="rId17"/>
    <p:sldId id="314" r:id="rId18"/>
    <p:sldId id="315" r:id="rId19"/>
    <p:sldId id="316" r:id="rId20"/>
    <p:sldId id="317" r:id="rId21"/>
    <p:sldId id="318" r:id="rId22"/>
    <p:sldId id="322" r:id="rId23"/>
    <p:sldId id="289" r:id="rId24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3201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86402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296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72805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160064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592076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024089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456102" algn="l" defTabSz="864026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7FE6"/>
    <a:srgbClr val="CF3221"/>
    <a:srgbClr val="36B2E6"/>
    <a:srgbClr val="2864E6"/>
    <a:srgbClr val="2878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4660"/>
  </p:normalViewPr>
  <p:slideViewPr>
    <p:cSldViewPr>
      <p:cViewPr varScale="1">
        <p:scale>
          <a:sx n="121" d="100"/>
          <a:sy n="121" d="100"/>
        </p:scale>
        <p:origin x="-648" y="-96"/>
      </p:cViewPr>
      <p:guideLst>
        <p:guide orient="horz" pos="2041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92342CB-CBD6-4964-B2EE-905FE3FD65B5}" type="datetimeFigureOut">
              <a:rPr lang="en-US"/>
              <a:pPr>
                <a:defRPr/>
              </a:pPr>
              <a:t>5/3/2018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6D5383E-8F28-449A-81BB-0821DCC33C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60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012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026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603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8051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0064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2076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4089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6102" algn="l" defTabSz="86402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1522076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588"/>
            <a:ext cx="11522074" cy="5234230"/>
          </a:xfrm>
          <a:prstGeom prst="rect">
            <a:avLst/>
          </a:prstGeom>
          <a:noFill/>
          <a:effectLst>
            <a:glow>
              <a:schemeClr val="accent1">
                <a:alpha val="42000"/>
              </a:schemeClr>
            </a:glow>
          </a:effectLst>
          <a:extLst/>
        </p:spPr>
      </p:pic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07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2000" contrast="-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73"/>
            <a:ext cx="11522075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9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3955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1043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27523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1522074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rgbClr val="36B2E6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261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15966"/>
            <a:ext cx="11522073" cy="5234230"/>
          </a:xfrm>
          <a:prstGeom prst="rect">
            <a:avLst/>
          </a:prstGeom>
          <a:noFill/>
          <a:extLst/>
        </p:spPr>
      </p:pic>
      <p:sp>
        <p:nvSpPr>
          <p:cNvPr id="3" name="矩形 6"/>
          <p:cNvSpPr/>
          <p:nvPr userDrawn="1"/>
        </p:nvSpPr>
        <p:spPr>
          <a:xfrm>
            <a:off x="1" y="3921106"/>
            <a:ext cx="11522075" cy="1312536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9674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91淘课logo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1271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56191" y="5901159"/>
            <a:ext cx="2396432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5638EF1-7F6F-4A0D-AFAC-F27D2B5F5E23}" type="datetimeFigureOut">
              <a:rPr lang="zh-CN" altLang="en-US"/>
              <a:pPr/>
              <a:t>2018/5/3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20778" y="5901159"/>
            <a:ext cx="3648657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41575" y="5901159"/>
            <a:ext cx="2396432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167828F-3627-47A8-A890-348DA5C1C1E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1378020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31006"/>
            <a:ext cx="10565903" cy="135303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56190" y="1800049"/>
            <a:ext cx="10089817" cy="396010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056191" y="5901159"/>
            <a:ext cx="2396432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9859679-F06B-4AB6-BE21-713637936F93}" type="datetimeFigureOut">
              <a:rPr lang="zh-CN" altLang="en-US"/>
              <a:pPr/>
              <a:t>2018/5/3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20778" y="5901159"/>
            <a:ext cx="3648657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41575" y="5901159"/>
            <a:ext cx="2396432" cy="45001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07C7C-E4EF-4439-A172-354D7700025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01474138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1"/>
          <p:cNvSpPr/>
          <p:nvPr/>
        </p:nvSpPr>
        <p:spPr>
          <a:xfrm>
            <a:off x="10252683" y="501013"/>
            <a:ext cx="1033820" cy="349510"/>
          </a:xfrm>
          <a:prstGeom prst="rect">
            <a:avLst/>
          </a:prstGeom>
        </p:spPr>
        <p:txBody>
          <a:bodyPr lIns="86402" tIns="43201" rIns="86402" bIns="43201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A8B14BF4-8C6C-4D3D-9648-A9C5D25E0111}" type="slidenum">
              <a:rPr lang="zh-CN" altLang="en-US" sz="1500">
                <a:solidFill>
                  <a:schemeClr val="bg1"/>
                </a:solidFill>
                <a:latin typeface="+mn-lt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r>
              <a:rPr lang="zh-CN" altLang="en-US" sz="1500" dirty="0">
                <a:solidFill>
                  <a:schemeClr val="bg1"/>
                </a:solidFill>
                <a:latin typeface="+mn-lt"/>
                <a:ea typeface="+mn-ea"/>
              </a:rPr>
              <a:t>  </a:t>
            </a:r>
            <a:r>
              <a: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  <p:pic>
        <p:nvPicPr>
          <p:cNvPr id="9" name="Picture 8" descr="91淘课logo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555555"/>
              </a:clrFrom>
              <a:clrTo>
                <a:srgbClr val="555555">
                  <a:alpha val="0"/>
                </a:srgbClr>
              </a:clrTo>
            </a:clrChange>
            <a:lum contrast="40000"/>
          </a:blip>
          <a:srcRect/>
          <a:stretch>
            <a:fillRect/>
          </a:stretch>
        </p:blipFill>
        <p:spPr bwMode="auto">
          <a:xfrm>
            <a:off x="10389224" y="5622152"/>
            <a:ext cx="889777" cy="57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08" r:id="rId2"/>
    <p:sldLayoutId id="2147483710" r:id="rId3"/>
    <p:sldLayoutId id="2147483712" r:id="rId4"/>
    <p:sldLayoutId id="2147483714" r:id="rId5"/>
    <p:sldLayoutId id="2147483716" r:id="rId6"/>
    <p:sldLayoutId id="2147483717" r:id="rId7"/>
    <p:sldLayoutId id="2147483720" r:id="rId8"/>
    <p:sldLayoutId id="2147483721" r:id="rId9"/>
    <p:sldLayoutId id="2147483722" r:id="rId10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5pPr>
      <a:lvl6pPr marL="432012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6pPr>
      <a:lvl7pPr marL="864026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7pPr>
      <a:lvl8pPr marL="1296038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8pPr>
      <a:lvl9pPr marL="1728051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24010" indent="-32401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2021" indent="-270008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32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44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4058" indent="-216006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70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083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096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108" indent="-216006" algn="l" defTabSz="864026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1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02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8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8051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064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6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4089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102" algn="l" defTabSz="8640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yefulpresentations.co.uk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3511595"/>
            <a:ext cx="11522075" cy="45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11" tIns="43205" rIns="86411" bIns="4320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/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第一课  神奇的货币 第</a:t>
            </a:r>
            <a:r>
              <a:rPr lang="en-US" altLang="zh-CN" sz="2400" b="1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400" b="1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课时</a:t>
            </a:r>
            <a:endParaRPr lang="en-US" altLang="zh-CN" sz="24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-1408253" y="4101111"/>
            <a:ext cx="14518615" cy="101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411" tIns="43205" rIns="86411" bIns="43205">
            <a:spAutoFit/>
          </a:bodyPr>
          <a:lstStyle/>
          <a:p>
            <a:pPr algn="ctr">
              <a:defRPr/>
            </a:pP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软雅黑"/>
                <a:ea typeface="微软雅黑"/>
                <a:cs typeface="微软雅黑"/>
              </a:rPr>
              <a:t>揭开货币的神秘面纱</a:t>
            </a:r>
          </a:p>
        </p:txBody>
      </p:sp>
    </p:spTree>
    <p:extLst>
      <p:ext uri="{BB962C8B-B14F-4D97-AF65-F5344CB8AC3E}">
        <p14:creationId xmlns:p14="http://schemas.microsoft.com/office/powerpoint/2010/main" val="225271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23732" y="1727919"/>
            <a:ext cx="10797945" cy="403244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sz="2800" b="1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zh-CN" altLang="en-US" sz="2800" b="1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 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① 含义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用于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交换的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劳动产品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②条件：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、是劳动产品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          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</a:t>
            </a:r>
            <a:r>
              <a:rPr lang="en-US" altLang="zh-CN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、用于交换           </a:t>
            </a:r>
          </a:p>
        </p:txBody>
      </p:sp>
      <p:sp>
        <p:nvSpPr>
          <p:cNvPr id="80900" name="AutoShape 4"/>
          <p:cNvSpPr>
            <a:spLocks/>
          </p:cNvSpPr>
          <p:nvPr/>
        </p:nvSpPr>
        <p:spPr bwMode="auto">
          <a:xfrm>
            <a:off x="4996575" y="3600127"/>
            <a:ext cx="272049" cy="1408538"/>
          </a:xfrm>
          <a:prstGeom prst="rightBrace">
            <a:avLst>
              <a:gd name="adj1" fmla="val 5753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5428623" y="3888159"/>
            <a:ext cx="440079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二者缺一不可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6821" y="36150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一、货币的本质</a:t>
            </a:r>
            <a:endParaRPr lang="zh-CN" altLang="en-US" sz="3600" b="1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37" y="1058289"/>
            <a:ext cx="4950301" cy="282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10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uiExpand="1" build="p"/>
      <p:bldP spid="80900" grpId="0" animBg="1"/>
      <p:bldP spid="809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gif00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743"/>
            <a:ext cx="3370730" cy="180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2664693" y="1564739"/>
            <a:ext cx="6436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latin typeface="微软雅黑" pitchFamily="34" charset="-122"/>
                <a:ea typeface="微软雅黑" pitchFamily="34" charset="-122"/>
              </a:rPr>
              <a:t>商品、劳动产品、物品</a:t>
            </a:r>
            <a:r>
              <a:rPr kumimoji="1" lang="zh-CN" altLang="en-US" sz="2800" b="1">
                <a:latin typeface="微软雅黑" pitchFamily="34" charset="-122"/>
                <a:ea typeface="微软雅黑" pitchFamily="34" charset="-122"/>
              </a:rPr>
              <a:t>的</a:t>
            </a:r>
            <a:r>
              <a:rPr kumimoji="1" lang="zh-CN" altLang="en-US" sz="2800" b="1" smtClean="0">
                <a:latin typeface="微软雅黑" pitchFamily="34" charset="-122"/>
                <a:ea typeface="微软雅黑" pitchFamily="34" charset="-122"/>
              </a:rPr>
              <a:t>关系</a:t>
            </a:r>
            <a:endParaRPr kumimoji="1"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1924" name="Group 4"/>
          <p:cNvGrpSpPr>
            <a:grpSpLocks/>
          </p:cNvGrpSpPr>
          <p:nvPr/>
        </p:nvGrpSpPr>
        <p:grpSpPr bwMode="auto">
          <a:xfrm>
            <a:off x="3233507" y="2968581"/>
            <a:ext cx="4128744" cy="2808076"/>
            <a:chOff x="1728" y="2112"/>
            <a:chExt cx="2064" cy="1872"/>
          </a:xfrm>
        </p:grpSpPr>
        <p:sp>
          <p:nvSpPr>
            <p:cNvPr id="81925" name="Oval 5"/>
            <p:cNvSpPr>
              <a:spLocks noChangeArrowheads="1"/>
            </p:cNvSpPr>
            <p:nvPr/>
          </p:nvSpPr>
          <p:spPr bwMode="auto">
            <a:xfrm>
              <a:off x="1728" y="2112"/>
              <a:ext cx="2064" cy="1872"/>
            </a:xfrm>
            <a:prstGeom prst="ellipse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en-US" sz="28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926" name="Rectangle 6"/>
            <p:cNvSpPr>
              <a:spLocks noChangeArrowheads="1"/>
            </p:cNvSpPr>
            <p:nvPr/>
          </p:nvSpPr>
          <p:spPr bwMode="auto">
            <a:xfrm>
              <a:off x="1989" y="2232"/>
              <a:ext cx="1467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kumimoji="1" lang="zh-CN" altLang="en-US" sz="2800" dirty="0">
                  <a:latin typeface="微软雅黑" pitchFamily="34" charset="-122"/>
                  <a:ea typeface="微软雅黑" pitchFamily="34" charset="-122"/>
                </a:rPr>
                <a:t>物品</a:t>
              </a:r>
            </a:p>
          </p:txBody>
        </p:sp>
      </p:grpSp>
      <p:grpSp>
        <p:nvGrpSpPr>
          <p:cNvPr id="81927" name="Group 7"/>
          <p:cNvGrpSpPr>
            <a:grpSpLocks/>
          </p:cNvGrpSpPr>
          <p:nvPr/>
        </p:nvGrpSpPr>
        <p:grpSpPr bwMode="auto">
          <a:xfrm>
            <a:off x="3754602" y="3648099"/>
            <a:ext cx="3086555" cy="2160058"/>
            <a:chOff x="1608" y="1536"/>
            <a:chExt cx="2544" cy="2400"/>
          </a:xfrm>
        </p:grpSpPr>
        <p:sp>
          <p:nvSpPr>
            <p:cNvPr id="81928" name="Oval 8"/>
            <p:cNvSpPr>
              <a:spLocks noChangeArrowheads="1"/>
            </p:cNvSpPr>
            <p:nvPr/>
          </p:nvSpPr>
          <p:spPr bwMode="auto">
            <a:xfrm>
              <a:off x="1608" y="1536"/>
              <a:ext cx="2544" cy="2400"/>
            </a:xfrm>
            <a:prstGeom prst="ellipse">
              <a:avLst/>
            </a:prstGeom>
            <a:solidFill>
              <a:srgbClr val="FF99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en-US" sz="28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929" name="Rectangle 9"/>
            <p:cNvSpPr>
              <a:spLocks noChangeArrowheads="1"/>
            </p:cNvSpPr>
            <p:nvPr/>
          </p:nvSpPr>
          <p:spPr bwMode="auto">
            <a:xfrm>
              <a:off x="2305" y="1863"/>
              <a:ext cx="1415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kumimoji="1" lang="zh-CN" altLang="en-US" sz="2800" dirty="0">
                  <a:latin typeface="微软雅黑" pitchFamily="34" charset="-122"/>
                  <a:ea typeface="微软雅黑" pitchFamily="34" charset="-122"/>
                </a:rPr>
                <a:t>劳动产品 </a:t>
              </a:r>
            </a:p>
          </p:txBody>
        </p:sp>
      </p:grpSp>
      <p:grpSp>
        <p:nvGrpSpPr>
          <p:cNvPr id="81930" name="Group 10"/>
          <p:cNvGrpSpPr>
            <a:grpSpLocks/>
          </p:cNvGrpSpPr>
          <p:nvPr/>
        </p:nvGrpSpPr>
        <p:grpSpPr bwMode="auto">
          <a:xfrm>
            <a:off x="4512792" y="4600625"/>
            <a:ext cx="1536277" cy="1224033"/>
            <a:chOff x="1968" y="3072"/>
            <a:chExt cx="768" cy="816"/>
          </a:xfrm>
        </p:grpSpPr>
        <p:sp>
          <p:nvSpPr>
            <p:cNvPr id="81931" name="Oval 11"/>
            <p:cNvSpPr>
              <a:spLocks noChangeArrowheads="1"/>
            </p:cNvSpPr>
            <p:nvPr/>
          </p:nvSpPr>
          <p:spPr bwMode="auto">
            <a:xfrm>
              <a:off x="1968" y="3072"/>
              <a:ext cx="768" cy="816"/>
            </a:xfrm>
            <a:prstGeom prst="ellipse">
              <a:avLst/>
            </a:prstGeom>
            <a:solidFill>
              <a:srgbClr val="66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en-US" sz="28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1932" name="Text Box 12"/>
            <p:cNvSpPr txBox="1">
              <a:spLocks noChangeArrowheads="1"/>
            </p:cNvSpPr>
            <p:nvPr/>
          </p:nvSpPr>
          <p:spPr bwMode="auto">
            <a:xfrm>
              <a:off x="2016" y="3264"/>
              <a:ext cx="672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2800" dirty="0">
                  <a:latin typeface="微软雅黑" pitchFamily="34" charset="-122"/>
                  <a:ea typeface="微软雅黑" pitchFamily="34" charset="-122"/>
                </a:rPr>
                <a:t>商品</a:t>
              </a:r>
            </a:p>
          </p:txBody>
        </p:sp>
      </p:grpSp>
      <p:sp>
        <p:nvSpPr>
          <p:cNvPr id="81933" name="Text Box 13"/>
          <p:cNvSpPr txBox="1">
            <a:spLocks noChangeArrowheads="1"/>
          </p:cNvSpPr>
          <p:nvPr/>
        </p:nvSpPr>
        <p:spPr bwMode="auto">
          <a:xfrm>
            <a:off x="680123" y="574516"/>
            <a:ext cx="902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思考</a:t>
            </a:r>
          </a:p>
        </p:txBody>
      </p:sp>
    </p:spTree>
    <p:extLst>
      <p:ext uri="{BB962C8B-B14F-4D97-AF65-F5344CB8AC3E}">
        <p14:creationId xmlns:p14="http://schemas.microsoft.com/office/powerpoint/2010/main" val="4672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7345213" y="2068795"/>
            <a:ext cx="3960440" cy="523220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医院供病人使用的氧气</a:t>
            </a:r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8929389" y="3024063"/>
            <a:ext cx="1056190" cy="792021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540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88054" y="216006"/>
            <a:ext cx="16565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 smtClean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</a:rPr>
              <a:t>练一练</a:t>
            </a:r>
            <a:endParaRPr lang="zh-CN" altLang="en-US" sz="3200" b="1" dirty="0">
              <a:solidFill>
                <a:srgbClr val="287FE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008509" y="2087959"/>
            <a:ext cx="2456591" cy="523220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自然界的空气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178753" y="2087959"/>
            <a:ext cx="2592467" cy="523220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超市的矿泉水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013226" y="4464223"/>
            <a:ext cx="2348766" cy="523220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身上穿的衣服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392885" y="4104763"/>
            <a:ext cx="2448272" cy="954107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节日里朋友互换的礼物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861058" y="4320207"/>
            <a:ext cx="3084555" cy="523220"/>
          </a:xfrm>
          <a:prstGeom prst="rect">
            <a:avLst/>
          </a:prstGeom>
          <a:noFill/>
          <a:ln w="381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废品店回收的酒瓶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080373" y="1063529"/>
            <a:ext cx="99056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你认为下列哪些是商品？为什么？</a:t>
            </a:r>
          </a:p>
        </p:txBody>
      </p:sp>
      <p:sp>
        <p:nvSpPr>
          <p:cNvPr id="56331" name="AutoShape 11"/>
          <p:cNvSpPr>
            <a:spLocks noChangeArrowheads="1"/>
          </p:cNvSpPr>
          <p:nvPr/>
        </p:nvSpPr>
        <p:spPr bwMode="auto">
          <a:xfrm>
            <a:off x="8929389" y="5256142"/>
            <a:ext cx="1056190" cy="792021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540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332" name="AutoShape 12"/>
          <p:cNvSpPr>
            <a:spLocks noChangeArrowheads="1"/>
          </p:cNvSpPr>
          <p:nvPr/>
        </p:nvSpPr>
        <p:spPr bwMode="auto">
          <a:xfrm>
            <a:off x="1728589" y="3096071"/>
            <a:ext cx="960173" cy="648018"/>
          </a:xfrm>
          <a:prstGeom prst="smileyFace">
            <a:avLst>
              <a:gd name="adj" fmla="val -4653"/>
            </a:avLst>
          </a:prstGeom>
          <a:solidFill>
            <a:srgbClr val="339966"/>
          </a:solidFill>
          <a:ln w="254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334" name="AutoShape 14"/>
          <p:cNvSpPr>
            <a:spLocks noChangeArrowheads="1"/>
          </p:cNvSpPr>
          <p:nvPr/>
        </p:nvSpPr>
        <p:spPr bwMode="auto">
          <a:xfrm>
            <a:off x="1728589" y="5349144"/>
            <a:ext cx="960173" cy="648018"/>
          </a:xfrm>
          <a:prstGeom prst="smileyFace">
            <a:avLst>
              <a:gd name="adj" fmla="val -4653"/>
            </a:avLst>
          </a:prstGeom>
          <a:solidFill>
            <a:srgbClr val="339966"/>
          </a:solidFill>
          <a:ln w="254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335" name="AutoShape 15"/>
          <p:cNvSpPr>
            <a:spLocks noChangeArrowheads="1"/>
          </p:cNvSpPr>
          <p:nvPr/>
        </p:nvSpPr>
        <p:spPr bwMode="auto">
          <a:xfrm>
            <a:off x="5232912" y="5349144"/>
            <a:ext cx="960173" cy="648018"/>
          </a:xfrm>
          <a:prstGeom prst="smileyFace">
            <a:avLst>
              <a:gd name="adj" fmla="val -4653"/>
            </a:avLst>
          </a:prstGeom>
          <a:solidFill>
            <a:srgbClr val="339966"/>
          </a:solidFill>
          <a:ln w="2540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337" name="AutoShape 17"/>
          <p:cNvSpPr>
            <a:spLocks noChangeArrowheads="1"/>
          </p:cNvSpPr>
          <p:nvPr/>
        </p:nvSpPr>
        <p:spPr bwMode="auto">
          <a:xfrm>
            <a:off x="4968949" y="2952055"/>
            <a:ext cx="1056190" cy="792021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5400">
            <a:solidFill>
              <a:srgbClr val="FF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5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  <p:bldP spid="56331" grpId="0" animBg="1"/>
      <p:bldP spid="56332" grpId="0" animBg="1"/>
      <p:bldP spid="56334" grpId="0" animBg="1"/>
      <p:bldP spid="56335" grpId="0" animBg="1"/>
      <p:bldP spid="563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5"/>
          <p:cNvSpPr>
            <a:spLocks noChangeArrowheads="1" noChangeShapeType="1" noTextEdit="1"/>
          </p:cNvSpPr>
          <p:nvPr/>
        </p:nvSpPr>
        <p:spPr bwMode="auto">
          <a:xfrm>
            <a:off x="877206" y="632698"/>
            <a:ext cx="1309377" cy="57606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2800" b="1" kern="10" dirty="0">
                <a:ln w="9525">
                  <a:solidFill>
                    <a:srgbClr val="CC99FF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思考？</a:t>
            </a:r>
          </a:p>
        </p:txBody>
      </p:sp>
      <p:sp>
        <p:nvSpPr>
          <p:cNvPr id="85000" name="WordArt 8"/>
          <p:cNvSpPr>
            <a:spLocks noChangeArrowheads="1" noChangeShapeType="1" noTextEdit="1"/>
          </p:cNvSpPr>
          <p:nvPr/>
        </p:nvSpPr>
        <p:spPr bwMode="auto">
          <a:xfrm>
            <a:off x="7724498" y="1490922"/>
            <a:ext cx="843917" cy="43792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724"/>
              </a:avLst>
            </a:prstTxWarp>
          </a:bodyPr>
          <a:lstStyle/>
          <a:p>
            <a:pPr algn="ctr"/>
            <a:r>
              <a:rPr lang="zh-CN" altLang="en-US" sz="2800" kern="1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有用</a:t>
            </a:r>
          </a:p>
        </p:txBody>
      </p:sp>
      <p:sp>
        <p:nvSpPr>
          <p:cNvPr id="85001" name="WordArt 9"/>
          <p:cNvSpPr>
            <a:spLocks noChangeArrowheads="1" noChangeShapeType="1" noTextEdit="1"/>
          </p:cNvSpPr>
          <p:nvPr/>
        </p:nvSpPr>
        <p:spPr bwMode="auto">
          <a:xfrm>
            <a:off x="7776328" y="2469596"/>
            <a:ext cx="2377197" cy="3953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kern="1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价格、质量等</a:t>
            </a:r>
          </a:p>
        </p:txBody>
      </p:sp>
      <p:sp>
        <p:nvSpPr>
          <p:cNvPr id="16389" name="WordArt 9"/>
          <p:cNvSpPr>
            <a:spLocks noChangeArrowheads="1" noChangeShapeType="1" noTextEdit="1"/>
          </p:cNvSpPr>
          <p:nvPr/>
        </p:nvSpPr>
        <p:spPr bwMode="auto">
          <a:xfrm>
            <a:off x="2519743" y="1464857"/>
            <a:ext cx="4392488" cy="39197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11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我们为什么要购买商品呢？        </a:t>
            </a:r>
          </a:p>
        </p:txBody>
      </p:sp>
      <p:sp>
        <p:nvSpPr>
          <p:cNvPr id="16390" name="WordArt 10"/>
          <p:cNvSpPr>
            <a:spLocks noChangeArrowheads="1" noChangeShapeType="1" noTextEdit="1"/>
          </p:cNvSpPr>
          <p:nvPr/>
        </p:nvSpPr>
        <p:spPr bwMode="auto">
          <a:xfrm>
            <a:off x="1727655" y="2505784"/>
            <a:ext cx="5184576" cy="359162"/>
          </a:xfrm>
          <a:prstGeom prst="rect">
            <a:avLst/>
          </a:prstGeom>
          <a:effec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购买过程中会考虑哪些因素呢？</a:t>
            </a:r>
          </a:p>
        </p:txBody>
      </p:sp>
      <p:sp>
        <p:nvSpPr>
          <p:cNvPr id="63499" name="Text Box 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583639" y="3441010"/>
            <a:ext cx="8553898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商品的两个</a:t>
            </a:r>
            <a:r>
              <a:rPr kumimoji="1" lang="zh-CN" altLang="en-US" sz="2800">
                <a:latin typeface="微软雅黑" pitchFamily="34" charset="-122"/>
                <a:ea typeface="微软雅黑" pitchFamily="34" charset="-122"/>
              </a:rPr>
              <a:t>基本</a:t>
            </a:r>
            <a:r>
              <a:rPr kumimoji="1" lang="zh-CN" altLang="en-US" sz="2800" smtClean="0">
                <a:latin typeface="微软雅黑" pitchFamily="34" charset="-122"/>
                <a:ea typeface="微软雅黑" pitchFamily="34" charset="-122"/>
              </a:rPr>
              <a:t>属性：</a:t>
            </a:r>
            <a:endParaRPr kumimoji="1"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① 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使用价值：商品能够满足人们某种需要的属性。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② 价值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：凝结在商品中的无差别的人类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劳动。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70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/>
      <p:bldP spid="85001" grpId="0"/>
      <p:bldP spid="634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316057" y="2159967"/>
            <a:ext cx="1097997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不同的商品之所以能够交换，是因为生产商品都耗费了人的体力和脑力，而这种体力和脑力是没有差别的，是任何商品的生产所共有的。</a:t>
            </a: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016621" y="1295871"/>
            <a:ext cx="6984776" cy="738664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/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价值：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凝结在商品中的无差别的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人类</a:t>
            </a:r>
            <a:r>
              <a:rPr lang="zh-CN" altLang="en-US" sz="28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316057" y="3456111"/>
            <a:ext cx="10979978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5kg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大米＝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双袜子，就意味着交易双方都认可：凝结在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5kg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大米中的体力和脑力耗费量与凝结在</a:t>
            </a: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双袜子中的体力和脑力耗费量是相等的，即双方价值量相等。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316057" y="5349145"/>
            <a:ext cx="1070792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交易双方商品的价值量相等（相近），是交易顺利实现的基础。</a:t>
            </a: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360437" y="503783"/>
            <a:ext cx="38164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一个必须搞懂</a:t>
            </a:r>
            <a:r>
              <a:rPr lang="zh-CN" altLang="en-US" sz="280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</a:t>
            </a:r>
            <a:r>
              <a:rPr lang="zh-CN" altLang="en-US" sz="2800" smtClean="0">
                <a:solidFill>
                  <a:srgbClr val="C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概念</a:t>
            </a:r>
            <a:endParaRPr lang="zh-CN" altLang="en-US" sz="2800" dirty="0">
              <a:solidFill>
                <a:srgbClr val="C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18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 animBg="1"/>
      <p:bldP spid="84996" grpId="0"/>
      <p:bldP spid="849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648469" y="426974"/>
            <a:ext cx="1080120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思考：劳动产品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如果不用于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交换，是不是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商品？有没有价值？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504453" y="1097845"/>
            <a:ext cx="10231557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商品是用于交换的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劳动产品。劳动产品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虽然经过了人类劳动，但它不用于交换，所以不是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商品。</a:t>
            </a:r>
            <a:endParaRPr lang="zh-CN" altLang="en-US" sz="2400" dirty="0">
              <a:solidFill>
                <a:srgbClr val="0070C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504453" y="2321981"/>
            <a:ext cx="10297144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en-US" altLang="zh-CN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不是商品的劳动产品没有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价值。其一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，价值是凝结在商品中的无差别人类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劳动，既然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不是商品，就谈不上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价值。其二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，劳动产品只有作为商品用于交换，有差别的人类劳动才有必要化做无差别的人类劳动比较其大小，商品才有了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价值。（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不用于交换的劳动产品同样可以满足人的某方面需要，但这只是它的有用性或说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使用价值，</a:t>
            </a:r>
            <a:r>
              <a:rPr lang="en-US" altLang="zh-CN" sz="2400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400" dirty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而并非</a:t>
            </a:r>
            <a:r>
              <a:rPr lang="zh-CN" altLang="en-US" sz="2400" dirty="0" smtClean="0">
                <a:solidFill>
                  <a:srgbClr val="0070C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价值。）</a:t>
            </a:r>
            <a:endParaRPr lang="zh-CN" altLang="en-US" sz="2400" dirty="0">
              <a:solidFill>
                <a:srgbClr val="0070C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04453" y="5184303"/>
            <a:ext cx="9649072" cy="5808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想一想：一件东西，即使它再好，如果不卖，会有人给持有者钱吗？</a:t>
            </a:r>
          </a:p>
        </p:txBody>
      </p:sp>
    </p:spTree>
    <p:extLst>
      <p:ext uri="{BB962C8B-B14F-4D97-AF65-F5344CB8AC3E}">
        <p14:creationId xmlns:p14="http://schemas.microsoft.com/office/powerpoint/2010/main" val="294592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2" grpId="0"/>
      <p:bldP spid="860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088629" y="359767"/>
            <a:ext cx="828092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你知道货币是怎么产生的吗？它和商品是同时出现的</a:t>
            </a:r>
            <a:r>
              <a:rPr lang="zh-CN" altLang="en-US" sz="24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吗</a:t>
            </a:r>
            <a:r>
              <a:rPr lang="zh-CN" altLang="en-US" sz="24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</a:t>
            </a:r>
            <a:r>
              <a:rPr lang="en-US" altLang="zh-CN" sz="24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en-US" altLang="zh-CN" sz="24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</a:t>
            </a:r>
            <a:r>
              <a:rPr lang="zh-CN" altLang="en-US" sz="24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如果</a:t>
            </a: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不是，哪个在先哪个在后？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16410" y="2903221"/>
            <a:ext cx="2232402" cy="1345536"/>
            <a:chOff x="361" y="1797"/>
            <a:chExt cx="1116" cy="897"/>
          </a:xfrm>
        </p:grpSpPr>
        <p:sp>
          <p:nvSpPr>
            <p:cNvPr id="17441" name="AutoShape 4"/>
            <p:cNvSpPr>
              <a:spLocks noChangeArrowheads="1"/>
            </p:cNvSpPr>
            <p:nvPr/>
          </p:nvSpPr>
          <p:spPr bwMode="auto">
            <a:xfrm>
              <a:off x="431" y="1797"/>
              <a:ext cx="861" cy="499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2400" dirty="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商品交换</a:t>
              </a:r>
              <a:endPara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444" name="Text Box 7"/>
            <p:cNvSpPr txBox="1">
              <a:spLocks noChangeArrowheads="1"/>
            </p:cNvSpPr>
            <p:nvPr/>
          </p:nvSpPr>
          <p:spPr bwMode="auto">
            <a:xfrm>
              <a:off x="361" y="2386"/>
              <a:ext cx="1116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原始社会末期</a:t>
              </a:r>
              <a:endPara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64520" name="AutoShape 8"/>
          <p:cNvSpPr>
            <a:spLocks noChangeArrowheads="1"/>
          </p:cNvSpPr>
          <p:nvPr/>
        </p:nvSpPr>
        <p:spPr bwMode="auto">
          <a:xfrm rot="5400000">
            <a:off x="9221416" y="3296720"/>
            <a:ext cx="1564543" cy="1140485"/>
          </a:xfrm>
          <a:custGeom>
            <a:avLst/>
            <a:gdLst>
              <a:gd name="T0" fmla="*/ 827805 w 21600"/>
              <a:gd name="T1" fmla="*/ 0 h 21600"/>
              <a:gd name="T2" fmla="*/ 206970 w 21600"/>
              <a:gd name="T3" fmla="*/ 684213 h 21600"/>
              <a:gd name="T4" fmla="*/ 827805 w 21600"/>
              <a:gd name="T5" fmla="*/ 342106 h 21600"/>
              <a:gd name="T6" fmla="*/ 1862733 w 21600"/>
              <a:gd name="T7" fmla="*/ 684213 h 21600"/>
              <a:gd name="T8" fmla="*/ 1448793 w 21600"/>
              <a:gd name="T9" fmla="*/ 1026319 h 21600"/>
              <a:gd name="T10" fmla="*/ 1034852 w 21600"/>
              <a:gd name="T11" fmla="*/ 684213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24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5288664" y="4038813"/>
            <a:ext cx="4648837" cy="606016"/>
            <a:chOff x="2608" y="2491"/>
            <a:chExt cx="2324" cy="499"/>
          </a:xfrm>
        </p:grpSpPr>
        <p:sp>
          <p:nvSpPr>
            <p:cNvPr id="17439" name="AutoShape 10"/>
            <p:cNvSpPr>
              <a:spLocks noChangeArrowheads="1"/>
            </p:cNvSpPr>
            <p:nvPr/>
          </p:nvSpPr>
          <p:spPr bwMode="auto">
            <a:xfrm>
              <a:off x="2653" y="2491"/>
              <a:ext cx="2132" cy="499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24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440" name="Text Box 11"/>
            <p:cNvSpPr txBox="1">
              <a:spLocks noChangeArrowheads="1"/>
            </p:cNvSpPr>
            <p:nvPr/>
          </p:nvSpPr>
          <p:spPr bwMode="auto">
            <a:xfrm>
              <a:off x="2608" y="2587"/>
              <a:ext cx="2324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99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“商品</a:t>
              </a:r>
              <a:r>
                <a:rPr lang="en-US" altLang="zh-CN" sz="2400" dirty="0" smtClean="0">
                  <a:solidFill>
                    <a:srgbClr val="000099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——</a:t>
              </a:r>
              <a:r>
                <a:rPr lang="zh-CN" altLang="en-US" sz="2400" dirty="0">
                  <a:solidFill>
                    <a:srgbClr val="000099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商品</a:t>
              </a:r>
              <a:r>
                <a:rPr lang="en-US" altLang="zh-CN" sz="2400" dirty="0" smtClean="0">
                  <a:solidFill>
                    <a:srgbClr val="000099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——</a:t>
              </a:r>
              <a:r>
                <a:rPr lang="zh-CN" altLang="en-US" sz="2400" dirty="0">
                  <a:solidFill>
                    <a:srgbClr val="000099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商品”</a:t>
              </a:r>
            </a:p>
          </p:txBody>
        </p:sp>
      </p:grpSp>
      <p:sp>
        <p:nvSpPr>
          <p:cNvPr id="64524" name="AutoShape 12"/>
          <p:cNvSpPr>
            <a:spLocks noChangeArrowheads="1"/>
          </p:cNvSpPr>
          <p:nvPr/>
        </p:nvSpPr>
        <p:spPr bwMode="auto">
          <a:xfrm rot="16215537" flipH="1">
            <a:off x="4263340" y="4644915"/>
            <a:ext cx="1498540" cy="1088671"/>
          </a:xfrm>
          <a:custGeom>
            <a:avLst/>
            <a:gdLst>
              <a:gd name="T0" fmla="*/ 792809 w 21600"/>
              <a:gd name="T1" fmla="*/ 0 h 21600"/>
              <a:gd name="T2" fmla="*/ 198239 w 21600"/>
              <a:gd name="T3" fmla="*/ 720065 h 21600"/>
              <a:gd name="T4" fmla="*/ 792883 w 21600"/>
              <a:gd name="T5" fmla="*/ 359966 h 21600"/>
              <a:gd name="T6" fmla="*/ 1784151 w 21600"/>
              <a:gd name="T7" fmla="*/ 719932 h 21600"/>
              <a:gd name="T8" fmla="*/ 1387673 w 21600"/>
              <a:gd name="T9" fmla="*/ 1079897 h 21600"/>
              <a:gd name="T10" fmla="*/ 991195 w 21600"/>
              <a:gd name="T11" fmla="*/ 719932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cubicBezTo>
                  <a:pt x="5399" y="10800"/>
                  <a:pt x="5400" y="10801"/>
                  <a:pt x="5400" y="10801"/>
                </a:cubicBezTo>
                <a:lnTo>
                  <a:pt x="0" y="10803"/>
                </a:lnTo>
                <a:cubicBezTo>
                  <a:pt x="0" y="10802"/>
                  <a:pt x="0" y="10801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-1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24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5184342" y="5691991"/>
            <a:ext cx="4958255" cy="537014"/>
            <a:chOff x="2796" y="3573"/>
            <a:chExt cx="2662" cy="358"/>
          </a:xfrm>
        </p:grpSpPr>
        <p:sp>
          <p:nvSpPr>
            <p:cNvPr id="17437" name="AutoShape 14"/>
            <p:cNvSpPr>
              <a:spLocks noChangeArrowheads="1"/>
            </p:cNvSpPr>
            <p:nvPr/>
          </p:nvSpPr>
          <p:spPr bwMode="auto">
            <a:xfrm>
              <a:off x="2880" y="3573"/>
              <a:ext cx="2540" cy="358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sz="20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438" name="Text Box 15"/>
            <p:cNvSpPr txBox="1">
              <a:spLocks noChangeArrowheads="1"/>
            </p:cNvSpPr>
            <p:nvPr/>
          </p:nvSpPr>
          <p:spPr bwMode="auto">
            <a:xfrm>
              <a:off x="2796" y="3595"/>
              <a:ext cx="2662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99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“商品</a:t>
              </a:r>
              <a:r>
                <a:rPr lang="en-US" altLang="zh-CN" sz="2400" dirty="0">
                  <a:solidFill>
                    <a:srgbClr val="000099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——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货币（金银）</a:t>
              </a:r>
              <a:r>
                <a:rPr lang="en-US" altLang="zh-CN" sz="2400" dirty="0">
                  <a:solidFill>
                    <a:srgbClr val="000099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——</a:t>
              </a:r>
              <a:r>
                <a:rPr lang="zh-CN" altLang="en-US" sz="2400" dirty="0">
                  <a:solidFill>
                    <a:srgbClr val="000099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商品”</a:t>
              </a:r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2604212" y="2772621"/>
            <a:ext cx="2659252" cy="1015528"/>
            <a:chOff x="1338" y="1360"/>
            <a:chExt cx="1496" cy="677"/>
          </a:xfrm>
        </p:grpSpPr>
        <p:sp>
          <p:nvSpPr>
            <p:cNvPr id="17435" name="AutoShape 17"/>
            <p:cNvSpPr>
              <a:spLocks noChangeArrowheads="1"/>
            </p:cNvSpPr>
            <p:nvPr/>
          </p:nvSpPr>
          <p:spPr bwMode="auto">
            <a:xfrm>
              <a:off x="1338" y="1635"/>
              <a:ext cx="1406" cy="136"/>
            </a:xfrm>
            <a:custGeom>
              <a:avLst/>
              <a:gdLst>
                <a:gd name="T0" fmla="*/ 1054 w 21600"/>
                <a:gd name="T1" fmla="*/ 0 h 21600"/>
                <a:gd name="T2" fmla="*/ 0 w 21600"/>
                <a:gd name="T3" fmla="*/ 136 h 21600"/>
                <a:gd name="T4" fmla="*/ 1054 w 21600"/>
                <a:gd name="T5" fmla="*/ 272 h 21600"/>
                <a:gd name="T6" fmla="*/ 1406 w 21600"/>
                <a:gd name="T7" fmla="*/ 136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0 w 21600"/>
                <a:gd name="T13" fmla="*/ 5400 h 21600"/>
                <a:gd name="T14" fmla="*/ 18896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4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436" name="Text Box 18"/>
            <p:cNvSpPr txBox="1">
              <a:spLocks noChangeArrowheads="1"/>
            </p:cNvSpPr>
            <p:nvPr/>
          </p:nvSpPr>
          <p:spPr bwMode="auto">
            <a:xfrm>
              <a:off x="1338" y="1360"/>
              <a:ext cx="1496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smtClean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   生产力</a:t>
              </a:r>
              <a:r>
                <a:rPr lang="zh-CN" altLang="en-US" sz="2400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的发展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00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社会分工的发展</a:t>
              </a: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473005" y="2903222"/>
            <a:ext cx="4446800" cy="1045529"/>
            <a:chOff x="2789" y="1842"/>
            <a:chExt cx="2223" cy="697"/>
          </a:xfrm>
        </p:grpSpPr>
        <p:grpSp>
          <p:nvGrpSpPr>
            <p:cNvPr id="17431" name="Group 20"/>
            <p:cNvGrpSpPr>
              <a:grpSpLocks/>
            </p:cNvGrpSpPr>
            <p:nvPr/>
          </p:nvGrpSpPr>
          <p:grpSpPr bwMode="auto">
            <a:xfrm>
              <a:off x="2789" y="1842"/>
              <a:ext cx="2223" cy="554"/>
              <a:chOff x="2789" y="1797"/>
              <a:chExt cx="2223" cy="554"/>
            </a:xfrm>
          </p:grpSpPr>
          <p:sp>
            <p:nvSpPr>
              <p:cNvPr id="17433" name="AutoShape 21"/>
              <p:cNvSpPr>
                <a:spLocks noChangeArrowheads="1"/>
              </p:cNvSpPr>
              <p:nvPr/>
            </p:nvSpPr>
            <p:spPr bwMode="auto">
              <a:xfrm>
                <a:off x="2789" y="1797"/>
                <a:ext cx="2132" cy="544"/>
              </a:xfrm>
              <a:prstGeom prst="roundRect">
                <a:avLst>
                  <a:gd name="adj" fmla="val 16667"/>
                </a:avLst>
              </a:prstGeom>
              <a:solidFill>
                <a:srgbClr val="FFFF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CN" altLang="en-US" sz="2400">
                  <a:solidFill>
                    <a:srgbClr val="FFFF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endParaRPr>
              </a:p>
            </p:txBody>
          </p:sp>
          <p:sp>
            <p:nvSpPr>
              <p:cNvPr id="17434" name="Text Box 22"/>
              <p:cNvSpPr txBox="1">
                <a:spLocks noChangeArrowheads="1"/>
              </p:cNvSpPr>
              <p:nvPr/>
            </p:nvSpPr>
            <p:spPr bwMode="auto">
              <a:xfrm>
                <a:off x="3062" y="1797"/>
                <a:ext cx="1950" cy="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2400" dirty="0" smtClean="0">
                    <a:solidFill>
                      <a:srgbClr val="000099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活动频繁      范围扩大</a:t>
                </a:r>
                <a:r>
                  <a:rPr lang="en-US" altLang="zh-CN" sz="2400" dirty="0" smtClean="0">
                    <a:solidFill>
                      <a:srgbClr val="000099"/>
                    </a:solidFill>
                    <a:latin typeface="Times New Roman" pitchFamily="18" charset="0"/>
                    <a:ea typeface="Times New Roman" pitchFamily="18" charset="0"/>
                    <a:cs typeface="Times New Roman" pitchFamily="18" charset="0"/>
                  </a:rPr>
                  <a:t>           </a:t>
                </a:r>
                <a:r>
                  <a:rPr lang="zh-CN" altLang="en-US" sz="2400" dirty="0" smtClean="0">
                    <a:solidFill>
                      <a:srgbClr val="000099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种类增多      难度</a:t>
                </a:r>
                <a:r>
                  <a:rPr lang="zh-CN" altLang="en-US" sz="2400" dirty="0">
                    <a:solidFill>
                      <a:srgbClr val="000099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rPr>
                  <a:t>加大</a:t>
                </a:r>
              </a:p>
            </p:txBody>
          </p:sp>
        </p:grpSp>
        <p:sp>
          <p:nvSpPr>
            <p:cNvPr id="17432" name="Text Box 23"/>
            <p:cNvSpPr txBox="1">
              <a:spLocks noChangeArrowheads="1"/>
            </p:cNvSpPr>
            <p:nvPr/>
          </p:nvSpPr>
          <p:spPr bwMode="auto">
            <a:xfrm>
              <a:off x="2842" y="1859"/>
              <a:ext cx="277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dirty="0" smtClean="0">
                  <a:solidFill>
                    <a:srgbClr val="FF0000"/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交 换</a:t>
              </a:r>
              <a:endParaRPr lang="zh-CN" altLang="en-US" sz="24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 rot="10800000">
            <a:off x="6121103" y="4788844"/>
            <a:ext cx="2722490" cy="1029029"/>
            <a:chOff x="3062" y="2744"/>
            <a:chExt cx="1361" cy="686"/>
          </a:xfrm>
        </p:grpSpPr>
        <p:sp>
          <p:nvSpPr>
            <p:cNvPr id="17429" name="AutoShape 25"/>
            <p:cNvSpPr>
              <a:spLocks noChangeArrowheads="1"/>
            </p:cNvSpPr>
            <p:nvPr/>
          </p:nvSpPr>
          <p:spPr bwMode="auto">
            <a:xfrm>
              <a:off x="3107" y="2977"/>
              <a:ext cx="1225" cy="453"/>
            </a:xfrm>
            <a:prstGeom prst="upArrowCallout">
              <a:avLst>
                <a:gd name="adj1" fmla="val 67605"/>
                <a:gd name="adj2" fmla="val 67605"/>
                <a:gd name="adj3" fmla="val 16667"/>
                <a:gd name="adj4" fmla="val 6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4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17430" name="Text Box 26"/>
            <p:cNvSpPr txBox="1">
              <a:spLocks noChangeArrowheads="1"/>
            </p:cNvSpPr>
            <p:nvPr/>
          </p:nvSpPr>
          <p:spPr bwMode="auto">
            <a:xfrm rot="10800000">
              <a:off x="3062" y="2744"/>
              <a:ext cx="1361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24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一般等价物</a:t>
              </a:r>
            </a:p>
            <a:p>
              <a:pPr algn="ctr" eaLnBrk="1" hangingPunct="1">
                <a:spcBef>
                  <a:spcPct val="50000"/>
                </a:spcBef>
              </a:pPr>
              <a:endParaRPr lang="zh-CN" altLang="en-US" sz="2400" dirty="0">
                <a:solidFill>
                  <a:srgbClr val="FFFF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64539" name="Text Box 27"/>
          <p:cNvSpPr txBox="1">
            <a:spLocks noChangeArrowheads="1"/>
          </p:cNvSpPr>
          <p:nvPr/>
        </p:nvSpPr>
        <p:spPr bwMode="auto">
          <a:xfrm>
            <a:off x="226041" y="4605920"/>
            <a:ext cx="399071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货币：</a:t>
            </a:r>
            <a:r>
              <a:rPr lang="zh-CN" altLang="en-US" sz="24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从商品中分离出来固定地充当一般等价物的</a:t>
            </a:r>
            <a:r>
              <a:rPr lang="zh-CN" altLang="en-US" sz="2400" dirty="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商品。</a:t>
            </a:r>
            <a:endParaRPr lang="zh-CN" altLang="en-US" sz="2400" dirty="0">
              <a:solidFill>
                <a:srgbClr val="0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4540" name="Text Box 28"/>
          <p:cNvSpPr txBox="1">
            <a:spLocks noChangeArrowheads="1"/>
          </p:cNvSpPr>
          <p:nvPr/>
        </p:nvSpPr>
        <p:spPr bwMode="auto">
          <a:xfrm>
            <a:off x="216421" y="5874766"/>
            <a:ext cx="37174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货币的本质</a:t>
            </a:r>
            <a:r>
              <a:rPr lang="zh-CN" altLang="en-US" sz="2400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一般等价物</a:t>
            </a:r>
            <a:endParaRPr lang="zh-CN" altLang="en-US" sz="24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4542" name="Text Box 30"/>
          <p:cNvSpPr txBox="1">
            <a:spLocks noChangeArrowheads="1"/>
          </p:cNvSpPr>
          <p:nvPr/>
        </p:nvSpPr>
        <p:spPr bwMode="auto">
          <a:xfrm>
            <a:off x="864493" y="1511895"/>
            <a:ext cx="5978858" cy="113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最早的商品（交换）出现在原始社会</a:t>
            </a:r>
            <a:r>
              <a:rPr lang="zh-CN" altLang="en-US" sz="240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末期</a:t>
            </a:r>
            <a:r>
              <a:rPr lang="zh-CN" altLang="en-US" sz="240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                 而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货币的出现要晚得多。</a:t>
            </a:r>
          </a:p>
        </p:txBody>
      </p:sp>
      <p:sp>
        <p:nvSpPr>
          <p:cNvPr id="64543" name="Text Box 31"/>
          <p:cNvSpPr txBox="1">
            <a:spLocks noChangeArrowheads="1"/>
          </p:cNvSpPr>
          <p:nvPr/>
        </p:nvSpPr>
        <p:spPr bwMode="auto">
          <a:xfrm>
            <a:off x="4752925" y="2159967"/>
            <a:ext cx="58404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———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货币是商品交换长期发展的产物</a:t>
            </a:r>
          </a:p>
        </p:txBody>
      </p:sp>
      <p:sp>
        <p:nvSpPr>
          <p:cNvPr id="17446" name="Text Box 38"/>
          <p:cNvSpPr txBox="1">
            <a:spLocks noChangeArrowheads="1"/>
          </p:cNvSpPr>
          <p:nvPr/>
        </p:nvSpPr>
        <p:spPr bwMode="auto">
          <a:xfrm>
            <a:off x="216421" y="196587"/>
            <a:ext cx="12241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lang="zh-CN" altLang="en-US" sz="2800" b="1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</a:t>
            </a:r>
            <a:endParaRPr lang="zh-CN" altLang="en-US" sz="2800" b="1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4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20" grpId="0" animBg="1"/>
      <p:bldP spid="64524" grpId="0" animBg="1"/>
      <p:bldP spid="64539" grpId="0"/>
      <p:bldP spid="64540" grpId="0"/>
      <p:bldP spid="64542" grpId="0"/>
      <p:bldP spid="645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538130" y="24102"/>
            <a:ext cx="10407483" cy="66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在历史上，充当一般等价物的东西很多，比如：</a:t>
            </a:r>
          </a:p>
        </p:txBody>
      </p:sp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1" y="892264"/>
            <a:ext cx="2814507" cy="2072384"/>
            <a:chOff x="113" y="1207"/>
            <a:chExt cx="1451" cy="1534"/>
          </a:xfrm>
        </p:grpSpPr>
        <p:pic>
          <p:nvPicPr>
            <p:cNvPr id="89092" name="Picture 4" descr="76d28b2238e84bf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" y="1207"/>
              <a:ext cx="1451" cy="1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093" name="Text Box 5"/>
            <p:cNvSpPr txBox="1">
              <a:spLocks noChangeArrowheads="1"/>
            </p:cNvSpPr>
            <p:nvPr/>
          </p:nvSpPr>
          <p:spPr bwMode="auto">
            <a:xfrm>
              <a:off x="386" y="2251"/>
              <a:ext cx="680" cy="4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牲畜</a:t>
              </a:r>
            </a:p>
          </p:txBody>
        </p:sp>
      </p:grpSp>
      <p:grpSp>
        <p:nvGrpSpPr>
          <p:cNvPr id="89094" name="Group 6"/>
          <p:cNvGrpSpPr>
            <a:grpSpLocks/>
          </p:cNvGrpSpPr>
          <p:nvPr/>
        </p:nvGrpSpPr>
        <p:grpSpPr bwMode="auto">
          <a:xfrm>
            <a:off x="2766499" y="892264"/>
            <a:ext cx="3264588" cy="2123329"/>
            <a:chOff x="1655" y="1207"/>
            <a:chExt cx="1724" cy="1517"/>
          </a:xfrm>
        </p:grpSpPr>
        <p:pic>
          <p:nvPicPr>
            <p:cNvPr id="89095" name="Picture 7" descr="20abf8bb4134c0bb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" y="1207"/>
              <a:ext cx="1724" cy="10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096" name="Text Box 8"/>
            <p:cNvSpPr txBox="1">
              <a:spLocks noChangeArrowheads="1"/>
            </p:cNvSpPr>
            <p:nvPr/>
          </p:nvSpPr>
          <p:spPr bwMode="auto">
            <a:xfrm>
              <a:off x="2154" y="2251"/>
              <a:ext cx="681" cy="4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布匹</a:t>
              </a:r>
            </a:p>
          </p:txBody>
        </p:sp>
      </p:grpSp>
      <p:grpSp>
        <p:nvGrpSpPr>
          <p:cNvPr id="89097" name="Group 9"/>
          <p:cNvGrpSpPr>
            <a:grpSpLocks/>
          </p:cNvGrpSpPr>
          <p:nvPr/>
        </p:nvGrpSpPr>
        <p:grpSpPr bwMode="auto">
          <a:xfrm>
            <a:off x="6123104" y="892264"/>
            <a:ext cx="2994539" cy="2123329"/>
            <a:chOff x="3470" y="1207"/>
            <a:chExt cx="1587" cy="1517"/>
          </a:xfrm>
        </p:grpSpPr>
        <p:pic>
          <p:nvPicPr>
            <p:cNvPr id="89098" name="Picture 10" descr="362c6c9311c0456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0" y="1207"/>
              <a:ext cx="1587" cy="10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099" name="Text Box 11"/>
            <p:cNvSpPr txBox="1">
              <a:spLocks noChangeArrowheads="1"/>
            </p:cNvSpPr>
            <p:nvPr/>
          </p:nvSpPr>
          <p:spPr bwMode="auto">
            <a:xfrm>
              <a:off x="3969" y="2251"/>
              <a:ext cx="680" cy="4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贝壳</a:t>
              </a:r>
            </a:p>
          </p:txBody>
        </p:sp>
      </p:grpSp>
      <p:grpSp>
        <p:nvGrpSpPr>
          <p:cNvPr id="89100" name="Group 12"/>
          <p:cNvGrpSpPr>
            <a:grpSpLocks/>
          </p:cNvGrpSpPr>
          <p:nvPr/>
        </p:nvGrpSpPr>
        <p:grpSpPr bwMode="auto">
          <a:xfrm>
            <a:off x="9117643" y="823262"/>
            <a:ext cx="2404433" cy="2215559"/>
            <a:chOff x="4558" y="1389"/>
            <a:chExt cx="1202" cy="1477"/>
          </a:xfrm>
        </p:grpSpPr>
        <p:pic>
          <p:nvPicPr>
            <p:cNvPr id="89101" name="Picture 13" descr="6ad1f0aaadc665cd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" y="1389"/>
              <a:ext cx="1202" cy="1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102" name="Text Box 14"/>
            <p:cNvSpPr txBox="1">
              <a:spLocks noChangeArrowheads="1"/>
            </p:cNvSpPr>
            <p:nvPr/>
          </p:nvSpPr>
          <p:spPr bwMode="auto">
            <a:xfrm>
              <a:off x="4876" y="2424"/>
              <a:ext cx="63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金银</a:t>
              </a:r>
            </a:p>
          </p:txBody>
        </p:sp>
      </p:grpSp>
      <p:sp>
        <p:nvSpPr>
          <p:cNvPr id="89103" name="Rectangle 15"/>
          <p:cNvSpPr>
            <a:spLocks noRot="1" noChangeArrowheads="1"/>
          </p:cNvSpPr>
          <p:nvPr/>
        </p:nvSpPr>
        <p:spPr bwMode="auto">
          <a:xfrm>
            <a:off x="648469" y="3188622"/>
            <a:ext cx="10316467" cy="843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为什么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金银会固定充当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一般等价物，而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不是其他的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商品？</a:t>
            </a:r>
            <a:r>
              <a:rPr lang="en-US" altLang="zh-CN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</a:t>
            </a:r>
            <a:endParaRPr lang="en-US" altLang="zh-CN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9104" name="Text Box 16"/>
          <p:cNvSpPr txBox="1">
            <a:spLocks noChangeArrowheads="1"/>
          </p:cNvSpPr>
          <p:nvPr/>
        </p:nvSpPr>
        <p:spPr bwMode="auto">
          <a:xfrm>
            <a:off x="2808709" y="5237727"/>
            <a:ext cx="6558299" cy="66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金银天然不是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货币，货币</a:t>
            </a:r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天然是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金银。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8469" y="3875419"/>
            <a:ext cx="9793088" cy="1308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这是由金银的自身特点</a:t>
            </a:r>
            <a:r>
              <a:rPr lang="zh-CN" altLang="en-US" sz="280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决定</a:t>
            </a:r>
            <a:r>
              <a:rPr lang="zh-CN" altLang="en-US" sz="2800" smtClean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的：体积小，价值大，易于分割，不易磨损，便于</a:t>
            </a:r>
            <a:r>
              <a:rPr lang="zh-CN" altLang="en-US" sz="2800" dirty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保管</a:t>
            </a:r>
            <a:r>
              <a:rPr lang="zh-CN" altLang="en-US" sz="280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和</a:t>
            </a:r>
            <a:r>
              <a:rPr lang="zh-CN" altLang="en-US" sz="2800" smtClean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携带。</a:t>
            </a:r>
            <a:endParaRPr lang="en-US" altLang="zh-CN" sz="2800" dirty="0">
              <a:solidFill>
                <a:srgbClr val="287FE6"/>
              </a:solidFill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49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03" grpId="0"/>
      <p:bldP spid="89104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3600362" y="537526"/>
            <a:ext cx="4090834" cy="74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商品交换的发展</a:t>
            </a:r>
            <a:r>
              <a:rPr lang="zh-CN" altLang="en-US" sz="32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历程</a:t>
            </a:r>
            <a:endParaRPr lang="zh-CN" altLang="en-US" sz="32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429217" y="1295871"/>
            <a:ext cx="413446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偶然的物物交换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（分工发展，需要交换）</a:t>
            </a:r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auto">
          <a:xfrm>
            <a:off x="4520883" y="1655911"/>
            <a:ext cx="1600194" cy="459012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6193085" y="1295871"/>
            <a:ext cx="449353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扩大了的物物交换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（交换过程复杂，不方便）</a:t>
            </a:r>
          </a:p>
        </p:txBody>
      </p:sp>
      <p:sp>
        <p:nvSpPr>
          <p:cNvPr id="60426" name="AutoShape 10"/>
          <p:cNvSpPr>
            <a:spLocks noChangeArrowheads="1"/>
          </p:cNvSpPr>
          <p:nvPr/>
        </p:nvSpPr>
        <p:spPr bwMode="auto">
          <a:xfrm>
            <a:off x="8065293" y="2736031"/>
            <a:ext cx="612110" cy="922524"/>
          </a:xfrm>
          <a:prstGeom prst="down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5280553" y="3585026"/>
            <a:ext cx="6241124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以一般等价物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为媒介的交换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（提高交换效率，但仍有不便）</a:t>
            </a:r>
          </a:p>
        </p:txBody>
      </p:sp>
      <p:sp>
        <p:nvSpPr>
          <p:cNvPr id="60428" name="AutoShape 12"/>
          <p:cNvSpPr>
            <a:spLocks noChangeArrowheads="1"/>
          </p:cNvSpPr>
          <p:nvPr/>
        </p:nvSpPr>
        <p:spPr bwMode="auto">
          <a:xfrm>
            <a:off x="4554388" y="3814574"/>
            <a:ext cx="1926729" cy="459012"/>
          </a:xfrm>
          <a:prstGeom prst="lef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0429" name="Text Box 13"/>
          <p:cNvSpPr txBox="1">
            <a:spLocks noChangeArrowheads="1"/>
          </p:cNvSpPr>
          <p:nvPr/>
        </p:nvSpPr>
        <p:spPr bwMode="auto">
          <a:xfrm>
            <a:off x="616525" y="3396062"/>
            <a:ext cx="341632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以货币为媒介的交换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（金银固定充当一般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等价物，货币产生）</a:t>
            </a:r>
          </a:p>
        </p:txBody>
      </p:sp>
    </p:spTree>
    <p:extLst>
      <p:ext uri="{BB962C8B-B14F-4D97-AF65-F5344CB8AC3E}">
        <p14:creationId xmlns:p14="http://schemas.microsoft.com/office/powerpoint/2010/main" val="36729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 autoUpdateAnimBg="0"/>
      <p:bldP spid="60424" grpId="0" animBg="1"/>
      <p:bldP spid="60425" grpId="0" autoUpdateAnimBg="0"/>
      <p:bldP spid="60426" grpId="0" animBg="1"/>
      <p:bldP spid="60427" grpId="0" autoUpdateAnimBg="0"/>
      <p:bldP spid="60428" grpId="0" animBg="1"/>
      <p:bldP spid="6042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3672800" y="255531"/>
            <a:ext cx="433233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</a:rPr>
              <a:t>二、货币</a:t>
            </a:r>
            <a:r>
              <a:rPr lang="zh-CN" altLang="en-US" sz="3200" b="1" dirty="0">
                <a:solidFill>
                  <a:srgbClr val="287FE6"/>
                </a:solidFill>
                <a:latin typeface="微软雅黑" pitchFamily="34" charset="-122"/>
                <a:ea typeface="微软雅黑" pitchFamily="34" charset="-122"/>
              </a:rPr>
              <a:t>的基本职能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360438" y="1063529"/>
            <a:ext cx="10585176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货币的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职能，即货币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在人们经济生活中所起的作用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2165" name="Group 5"/>
          <p:cNvGrpSpPr>
            <a:grpSpLocks/>
          </p:cNvGrpSpPr>
          <p:nvPr/>
        </p:nvGrpSpPr>
        <p:grpSpPr bwMode="auto">
          <a:xfrm>
            <a:off x="4237250" y="1784998"/>
            <a:ext cx="3156082" cy="738021"/>
            <a:chOff x="2109" y="1345"/>
            <a:chExt cx="1496" cy="492"/>
          </a:xfrm>
        </p:grpSpPr>
        <p:sp>
          <p:nvSpPr>
            <p:cNvPr id="92166" name="Line 6"/>
            <p:cNvSpPr>
              <a:spLocks noChangeShapeType="1"/>
            </p:cNvSpPr>
            <p:nvPr/>
          </p:nvSpPr>
          <p:spPr bwMode="auto">
            <a:xfrm>
              <a:off x="2109" y="1797"/>
              <a:ext cx="1496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8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167" name="Text Box 7"/>
            <p:cNvSpPr txBox="1">
              <a:spLocks noChangeArrowheads="1"/>
            </p:cNvSpPr>
            <p:nvPr/>
          </p:nvSpPr>
          <p:spPr bwMode="auto">
            <a:xfrm>
              <a:off x="2472" y="1345"/>
              <a:ext cx="907" cy="4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>
                  <a:latin typeface="微软雅黑" pitchFamily="34" charset="-122"/>
                  <a:ea typeface="微软雅黑" pitchFamily="34" charset="-122"/>
                </a:rPr>
                <a:t>决     定</a:t>
              </a:r>
            </a:p>
          </p:txBody>
        </p:sp>
      </p:grpSp>
      <p:grpSp>
        <p:nvGrpSpPr>
          <p:cNvPr id="92168" name="Group 8"/>
          <p:cNvGrpSpPr>
            <a:grpSpLocks/>
          </p:cNvGrpSpPr>
          <p:nvPr/>
        </p:nvGrpSpPr>
        <p:grpSpPr bwMode="auto">
          <a:xfrm>
            <a:off x="4237250" y="2649076"/>
            <a:ext cx="3156082" cy="663019"/>
            <a:chOff x="2154" y="2483"/>
            <a:chExt cx="1496" cy="442"/>
          </a:xfrm>
        </p:grpSpPr>
        <p:sp>
          <p:nvSpPr>
            <p:cNvPr id="92169" name="Line 9"/>
            <p:cNvSpPr>
              <a:spLocks noChangeShapeType="1"/>
            </p:cNvSpPr>
            <p:nvPr/>
          </p:nvSpPr>
          <p:spPr bwMode="auto">
            <a:xfrm flipH="1">
              <a:off x="2154" y="2531"/>
              <a:ext cx="1496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8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2170" name="Text Box 10"/>
            <p:cNvSpPr txBox="1">
              <a:spLocks noChangeArrowheads="1"/>
            </p:cNvSpPr>
            <p:nvPr/>
          </p:nvSpPr>
          <p:spPr bwMode="auto">
            <a:xfrm>
              <a:off x="2535" y="2483"/>
              <a:ext cx="998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smtClean="0">
                  <a:latin typeface="微软雅黑" pitchFamily="34" charset="-122"/>
                  <a:ea typeface="微软雅黑" pitchFamily="34" charset="-122"/>
                </a:rPr>
                <a:t>体     现</a:t>
              </a:r>
              <a:endParaRPr lang="zh-CN" altLang="en-US" sz="28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360437" y="3672135"/>
            <a:ext cx="2807754" cy="130888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货币的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两种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基本职能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173" name="Text Box 13"/>
          <p:cNvSpPr txBox="1">
            <a:spLocks noChangeArrowheads="1"/>
          </p:cNvSpPr>
          <p:nvPr/>
        </p:nvSpPr>
        <p:spPr bwMode="auto">
          <a:xfrm>
            <a:off x="3384215" y="3600127"/>
            <a:ext cx="2774229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价值尺度：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流通手段：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5256423" y="3617201"/>
            <a:ext cx="5688632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含义、形成原因、价值与价格、表现形式</a:t>
            </a: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5256423" y="4464223"/>
            <a:ext cx="5472609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含义、商品流通及其公式、表现形式</a:t>
            </a:r>
          </a:p>
        </p:txBody>
      </p:sp>
      <p:grpSp>
        <p:nvGrpSpPr>
          <p:cNvPr id="92176" name="Group 16"/>
          <p:cNvGrpSpPr>
            <a:grpSpLocks/>
          </p:cNvGrpSpPr>
          <p:nvPr/>
        </p:nvGrpSpPr>
        <p:grpSpPr bwMode="auto">
          <a:xfrm>
            <a:off x="1486025" y="1928847"/>
            <a:ext cx="2679294" cy="1211385"/>
            <a:chOff x="907" y="1249"/>
            <a:chExt cx="1270" cy="653"/>
          </a:xfrm>
        </p:grpSpPr>
        <p:sp>
          <p:nvSpPr>
            <p:cNvPr id="92177" name="Text Box 17"/>
            <p:cNvSpPr txBox="1">
              <a:spLocks noChangeArrowheads="1"/>
            </p:cNvSpPr>
            <p:nvPr/>
          </p:nvSpPr>
          <p:spPr bwMode="auto">
            <a:xfrm>
              <a:off x="929" y="1249"/>
              <a:ext cx="1225" cy="3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 smtClean="0">
                  <a:latin typeface="微软雅黑" pitchFamily="34" charset="-122"/>
                  <a:ea typeface="微软雅黑" pitchFamily="34" charset="-122"/>
                </a:rPr>
                <a:t>   货币</a:t>
              </a:r>
              <a:r>
                <a:rPr lang="zh-CN" altLang="en-US" sz="2800" dirty="0">
                  <a:latin typeface="微软雅黑" pitchFamily="34" charset="-122"/>
                  <a:ea typeface="微软雅黑" pitchFamily="34" charset="-122"/>
                </a:rPr>
                <a:t>的本质</a:t>
              </a:r>
            </a:p>
          </p:txBody>
        </p:sp>
        <p:sp>
          <p:nvSpPr>
            <p:cNvPr id="92178" name="Text Box 18"/>
            <p:cNvSpPr txBox="1">
              <a:spLocks noChangeArrowheads="1"/>
            </p:cNvSpPr>
            <p:nvPr/>
          </p:nvSpPr>
          <p:spPr bwMode="auto">
            <a:xfrm>
              <a:off x="907" y="1545"/>
              <a:ext cx="1270" cy="35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kx="2115830" algn="bl" rotWithShape="0">
                <a:srgbClr val="C0C0C0">
                  <a:alpha val="8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003300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FFFF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>
                  <a:latin typeface="微软雅黑" pitchFamily="34" charset="-122"/>
                  <a:ea typeface="微软雅黑" pitchFamily="34" charset="-122"/>
                </a:rPr>
                <a:t>（一般等价物）</a:t>
              </a:r>
              <a:endParaRPr lang="en-US" altLang="zh-CN" sz="28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2179" name="Group 19"/>
          <p:cNvGrpSpPr>
            <a:grpSpLocks/>
          </p:cNvGrpSpPr>
          <p:nvPr/>
        </p:nvGrpSpPr>
        <p:grpSpPr bwMode="auto">
          <a:xfrm>
            <a:off x="7633245" y="1926039"/>
            <a:ext cx="3326967" cy="1170032"/>
            <a:chOff x="4008" y="1204"/>
            <a:chExt cx="1577" cy="780"/>
          </a:xfrm>
        </p:grpSpPr>
        <p:sp>
          <p:nvSpPr>
            <p:cNvPr id="92180" name="Text Box 20"/>
            <p:cNvSpPr txBox="1">
              <a:spLocks noChangeArrowheads="1"/>
            </p:cNvSpPr>
            <p:nvPr/>
          </p:nvSpPr>
          <p:spPr bwMode="auto">
            <a:xfrm>
              <a:off x="4179" y="1204"/>
              <a:ext cx="1406" cy="4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>
                  <a:latin typeface="微软雅黑" pitchFamily="34" charset="-122"/>
                  <a:ea typeface="微软雅黑" pitchFamily="34" charset="-122"/>
                </a:rPr>
                <a:t>货币的职能</a:t>
              </a:r>
            </a:p>
          </p:txBody>
        </p:sp>
        <p:sp>
          <p:nvSpPr>
            <p:cNvPr id="92181" name="Text Box 21"/>
            <p:cNvSpPr txBox="1">
              <a:spLocks noChangeArrowheads="1"/>
            </p:cNvSpPr>
            <p:nvPr/>
          </p:nvSpPr>
          <p:spPr bwMode="auto">
            <a:xfrm>
              <a:off x="4008" y="1542"/>
              <a:ext cx="1237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sy="50000" kx="2115830" algn="bl" rotWithShape="0">
                <a:srgbClr val="C0C0C0">
                  <a:alpha val="8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003300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FFFF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>
                  <a:latin typeface="微软雅黑" pitchFamily="34" charset="-122"/>
                  <a:ea typeface="微软雅黑" pitchFamily="34" charset="-122"/>
                </a:rPr>
                <a:t>（作用、用途）</a:t>
              </a:r>
              <a:endParaRPr lang="en-US" altLang="zh-CN" sz="28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2182" name="AutoShape 22"/>
          <p:cNvSpPr>
            <a:spLocks/>
          </p:cNvSpPr>
          <p:nvPr/>
        </p:nvSpPr>
        <p:spPr bwMode="auto">
          <a:xfrm>
            <a:off x="2952167" y="3717100"/>
            <a:ext cx="286917" cy="1495541"/>
          </a:xfrm>
          <a:prstGeom prst="leftBrace">
            <a:avLst>
              <a:gd name="adj1" fmla="val 61091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5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2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  <p:bldP spid="92172" grpId="0"/>
      <p:bldP spid="92173" grpId="0"/>
      <p:bldP spid="92174" grpId="0"/>
      <p:bldP spid="92175" grpId="0"/>
      <p:bldP spid="921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503658" y="829255"/>
            <a:ext cx="928982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①含义：</a:t>
            </a:r>
            <a:r>
              <a:rPr kumimoji="1" lang="zh-CN" altLang="en-US" sz="28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用以表现和衡量其他一切商品价值大小的职能。</a:t>
            </a: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503659" y="1549141"/>
            <a:ext cx="59054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②原因：</a:t>
            </a:r>
            <a:r>
              <a:rPr kumimoji="1" lang="zh-CN" altLang="en-US" sz="28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货币本身是商品，具有价值。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503658" y="2269221"/>
            <a:ext cx="1058597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③货币单位：</a:t>
            </a:r>
            <a:r>
              <a:rPr kumimoji="1" lang="zh-CN" altLang="en-US" sz="28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如人民币、美元、欧元的“元”、  英镑的“镑”等。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576064" y="3133317"/>
            <a:ext cx="1036955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通过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一定数量的货币表现出来的商品价值，叫做商品的价格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价格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与价值的关系：价值是价格的基础，价格是价值的货币表现。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503658" y="4501469"/>
            <a:ext cx="1072998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④</a:t>
            </a:r>
            <a:r>
              <a:rPr kumimoji="1"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货币充当价值尺度职能时，不需要现实的货币，只需要观念上的货币（标价</a:t>
            </a:r>
            <a:r>
              <a:rPr kumimoji="1"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）。</a:t>
            </a:r>
            <a:endParaRPr kumimoji="1" lang="zh-CN" altLang="en-US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600797" y="143743"/>
            <a:ext cx="47429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基本职能一：</a:t>
            </a:r>
            <a:r>
              <a:rPr lang="zh-CN" altLang="en-US" sz="32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价值尺度</a:t>
            </a:r>
          </a:p>
        </p:txBody>
      </p:sp>
    </p:spTree>
    <p:extLst>
      <p:ext uri="{BB962C8B-B14F-4D97-AF65-F5344CB8AC3E}">
        <p14:creationId xmlns:p14="http://schemas.microsoft.com/office/powerpoint/2010/main" val="17048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/>
      <p:bldP spid="93188" grpId="0"/>
      <p:bldP spid="93189" grpId="0"/>
      <p:bldP spid="931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762118" y="516002"/>
            <a:ext cx="18473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800" u="sng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3744814" y="71735"/>
            <a:ext cx="460851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基本</a:t>
            </a:r>
            <a:r>
              <a:rPr lang="zh-CN" altLang="en-US" sz="32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职能二：流通手段</a:t>
            </a:r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504452" y="863823"/>
            <a:ext cx="652268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①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含义：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货币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充当商品交换媒介的职能  </a:t>
            </a: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576461" y="1583903"/>
            <a:ext cx="998179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②商品流通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——––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以货币为媒介的商品交换</a:t>
            </a:r>
          </a:p>
          <a:p>
            <a:pPr marL="0" eaLnBrk="1" hangingPunct="1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公式：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商品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---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货币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----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商品  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(W—G—W)</a:t>
            </a:r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535707" y="2952055"/>
            <a:ext cx="1062592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③商品流通对商品生产者的</a:t>
            </a:r>
            <a:r>
              <a:rPr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启示：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生产适销对路，质量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上乘的商品</a:t>
            </a:r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535708" y="3672135"/>
            <a:ext cx="10841953" cy="662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④作为流通手段的货币必须是现实中的货币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76461" y="4446220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28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商品流通：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以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货币为媒介的商品交换，叫商品流通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kumimoji="1"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2475" y="5176172"/>
            <a:ext cx="103470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注意</a:t>
            </a:r>
            <a:r>
              <a:rPr kumimoji="1" lang="zh-CN" altLang="en-US" sz="2800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“流通手段”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强调货币职能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；“商品流通”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强调交换</a:t>
            </a:r>
            <a:r>
              <a:rPr kumimoji="1" lang="zh-CN" altLang="en-US" sz="2800" dirty="0" smtClean="0">
                <a:latin typeface="微软雅黑" pitchFamily="34" charset="-122"/>
                <a:ea typeface="微软雅黑" pitchFamily="34" charset="-122"/>
              </a:rPr>
              <a:t>形式</a:t>
            </a:r>
            <a:r>
              <a:rPr kumimoji="1" lang="zh-CN" altLang="en-US" sz="2800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60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/>
      <p:bldP spid="94213" grpId="0"/>
      <p:bldP spid="94214" grpId="0"/>
      <p:bldP spid="94215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360041" y="477649"/>
            <a:ext cx="10729588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“商品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货币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商品”的流通过程中，“商品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货币”阶段的变化是“商品的惊险的跳跃”。这个跳跃如果不成功，摔坏的不是商品，但一定是商品所有者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为什么说这个跳跃不成功，摔坏的不是商品，但一定是商品所有者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360040" y="2303983"/>
            <a:ext cx="10657581" cy="350865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商品生产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者生产商品的最终目的是购买自己需要的商品。而要达到这一目的，前提条件就是卖出自己的商品换得货币。如果商品生产者不能卖出自己的商品，就不能换得货币，就难以实现购买自己所需商品的目的。也就是说，如果“商品</a:t>
            </a:r>
            <a:r>
              <a:rPr lang="en-US" altLang="zh-CN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货币”的跳跃不能顺利实现，“货币</a:t>
            </a:r>
            <a:r>
              <a:rPr lang="en-US" altLang="zh-CN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商品”的跳跃就不能顺利完成， </a:t>
            </a:r>
            <a:r>
              <a:rPr lang="zh-CN" altLang="en-US" sz="24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商品生产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者的目的也就不</a:t>
            </a:r>
            <a:r>
              <a:rPr lang="zh-CN" altLang="en-US" sz="28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能实现</a:t>
            </a:r>
            <a:r>
              <a:rPr lang="zh-CN" altLang="en-US" sz="24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。这种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情况下，着急的不是商品，而 </a:t>
            </a:r>
            <a:r>
              <a:rPr lang="zh-CN" altLang="en-US" sz="2400" dirty="0" smtClean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是</a:t>
            </a:r>
            <a:r>
              <a:rPr lang="zh-CN" altLang="en-US" sz="2400" dirty="0">
                <a:solidFill>
                  <a:srgbClr val="2864E6"/>
                </a:solidFill>
                <a:latin typeface="微软雅黑" pitchFamily="34" charset="-122"/>
                <a:ea typeface="微软雅黑" pitchFamily="34" charset="-122"/>
              </a:rPr>
              <a:t>商品的生产者（所有者）。</a:t>
            </a:r>
            <a:endParaRPr lang="zh-CN" altLang="en-US" sz="2800" dirty="0">
              <a:solidFill>
                <a:srgbClr val="2864E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054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576461" y="1557175"/>
            <a:ext cx="830997" cy="3267088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货币的五种职能</a:t>
            </a:r>
          </a:p>
        </p:txBody>
      </p:sp>
      <p:sp>
        <p:nvSpPr>
          <p:cNvPr id="98307" name="AutoShape 3"/>
          <p:cNvSpPr>
            <a:spLocks/>
          </p:cNvSpPr>
          <p:nvPr/>
        </p:nvSpPr>
        <p:spPr bwMode="auto">
          <a:xfrm>
            <a:off x="1314237" y="519015"/>
            <a:ext cx="544098" cy="4491121"/>
          </a:xfrm>
          <a:prstGeom prst="leftBrace">
            <a:avLst>
              <a:gd name="adj1" fmla="val 91728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 b="1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944613" y="178506"/>
            <a:ext cx="2078265" cy="131952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价值尺度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流通</a:t>
            </a:r>
            <a:r>
              <a:rPr lang="zh-CN" altLang="en-US" sz="24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手段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1950351" y="1930583"/>
            <a:ext cx="2358424" cy="2677656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贮藏手段</a:t>
            </a:r>
          </a:p>
          <a:p>
            <a:pPr>
              <a:spcBef>
                <a:spcPct val="50000"/>
              </a:spcBef>
            </a:pPr>
            <a:endParaRPr lang="en-US" altLang="zh-CN" sz="2400" b="1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支付</a:t>
            </a:r>
            <a:r>
              <a:rPr lang="zh-CN" altLang="en-US" sz="2400" b="1" dirty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手段</a:t>
            </a:r>
          </a:p>
          <a:p>
            <a:pPr>
              <a:spcBef>
                <a:spcPct val="50000"/>
              </a:spcBef>
            </a:pPr>
            <a:endParaRPr lang="zh-CN" altLang="en-US" sz="2400" b="1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2864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世界货币</a:t>
            </a:r>
            <a:endParaRPr lang="zh-CN" altLang="en-US" sz="2400" b="1" dirty="0">
              <a:solidFill>
                <a:srgbClr val="2864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98310" name="Group 6"/>
          <p:cNvGrpSpPr>
            <a:grpSpLocks/>
          </p:cNvGrpSpPr>
          <p:nvPr/>
        </p:nvGrpSpPr>
        <p:grpSpPr bwMode="auto">
          <a:xfrm>
            <a:off x="3690317" y="359766"/>
            <a:ext cx="3582888" cy="1075401"/>
            <a:chOff x="2666" y="37"/>
            <a:chExt cx="1940" cy="1015"/>
          </a:xfrm>
          <a:noFill/>
        </p:grpSpPr>
        <p:sp>
          <p:nvSpPr>
            <p:cNvPr id="98311" name="Text Box 7"/>
            <p:cNvSpPr txBox="1">
              <a:spLocks noChangeArrowheads="1"/>
            </p:cNvSpPr>
            <p:nvPr/>
          </p:nvSpPr>
          <p:spPr bwMode="auto">
            <a:xfrm>
              <a:off x="3288" y="37"/>
              <a:ext cx="1318" cy="101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endPara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     </a:t>
              </a:r>
              <a:endPara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  <p:sp>
          <p:nvSpPr>
            <p:cNvPr id="98312" name="AutoShape 8"/>
            <p:cNvSpPr>
              <a:spLocks/>
            </p:cNvSpPr>
            <p:nvPr/>
          </p:nvSpPr>
          <p:spPr bwMode="auto">
            <a:xfrm>
              <a:off x="2666" y="68"/>
              <a:ext cx="157" cy="953"/>
            </a:xfrm>
            <a:prstGeom prst="rightBrace">
              <a:avLst>
                <a:gd name="adj1" fmla="val 43877"/>
                <a:gd name="adj2" fmla="val 50000"/>
              </a:avLst>
            </a:prstGeom>
            <a:grpFill/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4308775" y="1655911"/>
            <a:ext cx="5556717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货币（退出流通领域）作为社会财富的代表保存起来 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应为足值金属货币）</a:t>
            </a:r>
          </a:p>
        </p:txBody>
      </p:sp>
      <p:sp>
        <p:nvSpPr>
          <p:cNvPr id="98314" name="Text Box 10"/>
          <p:cNvSpPr txBox="1">
            <a:spLocks noChangeArrowheads="1"/>
          </p:cNvSpPr>
          <p:nvPr/>
        </p:nvSpPr>
        <p:spPr bwMode="auto">
          <a:xfrm>
            <a:off x="4320877" y="2808039"/>
            <a:ext cx="5432880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赊购赊销中支付债务，或支付地租、利息、税款、工资等</a:t>
            </a:r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4314513" y="3960167"/>
            <a:ext cx="5406964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购买外国商品，支付国际收支差额、在国家之间转移财富</a:t>
            </a:r>
          </a:p>
        </p:txBody>
      </p:sp>
      <p:sp>
        <p:nvSpPr>
          <p:cNvPr id="98316" name="AutoShape 12"/>
          <p:cNvSpPr>
            <a:spLocks/>
          </p:cNvSpPr>
          <p:nvPr/>
        </p:nvSpPr>
        <p:spPr bwMode="auto">
          <a:xfrm>
            <a:off x="9865493" y="1727919"/>
            <a:ext cx="410084" cy="2994081"/>
          </a:xfrm>
          <a:prstGeom prst="rightBrace">
            <a:avLst>
              <a:gd name="adj1" fmla="val 60048"/>
              <a:gd name="adj2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10445916" y="2231975"/>
            <a:ext cx="754630" cy="2016224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1" lang="zh-CN" altLang="en-US" sz="2800" b="1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其他</a:t>
            </a:r>
            <a:r>
              <a:rPr kumimoji="1" lang="zh-CN" altLang="en-US" sz="28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职能</a:t>
            </a:r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1584573" y="5184303"/>
            <a:ext cx="8568952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说明： 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基本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职能是货币一出现就具有的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职能，其他</a:t>
            </a:r>
            <a:r>
              <a:rPr lang="zh-CN" altLang="en-US" sz="24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职能是从基本职能中派生出来</a:t>
            </a:r>
            <a:r>
              <a:rPr lang="zh-CN" altLang="en-US" sz="24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的。</a:t>
            </a:r>
            <a:endParaRPr lang="zh-CN" altLang="en-US" sz="24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>
            <a:off x="3456781" y="2015951"/>
            <a:ext cx="864096" cy="6760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>
            <a:endCxn id="98314" idx="1"/>
          </p:cNvCxnSpPr>
          <p:nvPr/>
        </p:nvCxnSpPr>
        <p:spPr>
          <a:xfrm>
            <a:off x="3456781" y="3235748"/>
            <a:ext cx="864096" cy="17245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>
            <a:endCxn id="98315" idx="1"/>
          </p:cNvCxnSpPr>
          <p:nvPr/>
        </p:nvCxnSpPr>
        <p:spPr>
          <a:xfrm>
            <a:off x="3456781" y="4392215"/>
            <a:ext cx="857732" cy="168117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104853" y="628635"/>
            <a:ext cx="194421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基本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职能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34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8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8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animBg="1"/>
      <p:bldP spid="98308" grpId="0"/>
      <p:bldP spid="98309" grpId="0"/>
      <p:bldP spid="98313" grpId="0"/>
      <p:bldP spid="98314" grpId="0"/>
      <p:bldP spid="98315" grpId="0"/>
      <p:bldP spid="98316" grpId="0" animBg="1"/>
      <p:bldP spid="98317" grpId="0"/>
      <p:bldP spid="9831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68223" y="845512"/>
            <a:ext cx="70450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1" lang="zh-CN" altLang="en-US" sz="280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一台彩电标价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3000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31427" y="1546735"/>
            <a:ext cx="91682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）工厂财务人员向工人发工资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31427" y="2266815"/>
            <a:ext cx="962233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）张三在市场上用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元买一斤肉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31427" y="3077487"/>
            <a:ext cx="1046448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4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）李四到银行取回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万元存款的利息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31427" y="3941583"/>
            <a:ext cx="1075253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5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）小明的奶奶临终时把她藏有多年的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块银元留给了小明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29087" y="4805679"/>
            <a:ext cx="105284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6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《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马关条约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》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规定：清政府向日本赔偿军费</a:t>
            </a:r>
            <a:r>
              <a:rPr kumimoji="1" lang="en-US" altLang="zh-CN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亿两白银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4673525" y="845239"/>
            <a:ext cx="259968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价值尺度</a:t>
            </a:r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5537621" y="1565319"/>
            <a:ext cx="259968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支付手段</a:t>
            </a: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5851044" y="2285399"/>
            <a:ext cx="271830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流通手段</a:t>
            </a:r>
          </a:p>
        </p:txBody>
      </p:sp>
      <p:sp>
        <p:nvSpPr>
          <p:cNvPr id="53259" name="Rectangle 11"/>
          <p:cNvSpPr>
            <a:spLocks noChangeArrowheads="1"/>
          </p:cNvSpPr>
          <p:nvPr/>
        </p:nvSpPr>
        <p:spPr bwMode="auto">
          <a:xfrm>
            <a:off x="6409109" y="3077487"/>
            <a:ext cx="223070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支付手段</a:t>
            </a:r>
          </a:p>
        </p:txBody>
      </p:sp>
      <p:sp>
        <p:nvSpPr>
          <p:cNvPr id="53260" name="Text Box 12"/>
          <p:cNvSpPr txBox="1">
            <a:spLocks noChangeArrowheads="1"/>
          </p:cNvSpPr>
          <p:nvPr/>
        </p:nvSpPr>
        <p:spPr bwMode="auto">
          <a:xfrm>
            <a:off x="9721477" y="3944547"/>
            <a:ext cx="201743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贮藏手段</a:t>
            </a:r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9667468" y="4787095"/>
            <a:ext cx="171019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世界货币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53045" y="-14498"/>
            <a:ext cx="2599680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zh-CN" altLang="en-US" sz="2800" b="1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练一练</a:t>
            </a:r>
            <a:endParaRPr kumimoji="1" lang="zh-CN" altLang="en-US" sz="2800" b="1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73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6" grpId="0" autoUpdateAnimBg="0"/>
      <p:bldP spid="53257" grpId="0" autoUpdateAnimBg="0"/>
      <p:bldP spid="53258" grpId="0" autoUpdateAnimBg="0"/>
      <p:bldP spid="53259" grpId="0" autoUpdateAnimBg="0"/>
      <p:bldP spid="53260" grpId="0" autoUpdateAnimBg="0"/>
      <p:bldP spid="5326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4932168" y="234943"/>
            <a:ext cx="23046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三、纸币</a:t>
            </a:r>
            <a:endParaRPr kumimoji="1" lang="zh-CN" altLang="en-US" sz="3200" b="1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494448" y="964896"/>
            <a:ext cx="5256565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 smtClean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1" lang="en-US" altLang="zh-CN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kumimoji="1"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的产生过程</a:t>
            </a:r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959754" y="1872051"/>
            <a:ext cx="2304415" cy="130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金银</a:t>
            </a:r>
            <a:r>
              <a:rPr kumimoji="1" lang="zh-CN" altLang="en-US" sz="28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条块    </a:t>
            </a:r>
            <a:r>
              <a:rPr kumimoji="1" lang="zh-CN" altLang="en-US" sz="28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（足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值）</a:t>
            </a:r>
          </a:p>
        </p:txBody>
      </p:sp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4128325" y="1872051"/>
            <a:ext cx="1560306" cy="130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足值的铸币</a:t>
            </a:r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6480718" y="1899536"/>
            <a:ext cx="1896157" cy="13086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不足值的铸币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9217022" y="2165682"/>
            <a:ext cx="1536277" cy="6622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>
                <a:solidFill>
                  <a:srgbClr val="FC2704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</a:t>
            </a:r>
          </a:p>
        </p:txBody>
      </p:sp>
      <p:sp>
        <p:nvSpPr>
          <p:cNvPr id="108552" name="AutoShape 8"/>
          <p:cNvSpPr>
            <a:spLocks noChangeArrowheads="1"/>
          </p:cNvSpPr>
          <p:nvPr/>
        </p:nvSpPr>
        <p:spPr bwMode="auto">
          <a:xfrm>
            <a:off x="3360186" y="2373845"/>
            <a:ext cx="576104" cy="360010"/>
          </a:xfrm>
          <a:prstGeom prst="rightArrow">
            <a:avLst>
              <a:gd name="adj1" fmla="val 50000"/>
              <a:gd name="adj2" fmla="val 30000"/>
            </a:avLst>
          </a:prstGeom>
          <a:solidFill>
            <a:srgbClr val="36B2E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8553" name="AutoShape 9"/>
          <p:cNvSpPr>
            <a:spLocks noChangeArrowheads="1"/>
          </p:cNvSpPr>
          <p:nvPr/>
        </p:nvSpPr>
        <p:spPr bwMode="auto">
          <a:xfrm>
            <a:off x="5751013" y="2316826"/>
            <a:ext cx="576104" cy="360010"/>
          </a:xfrm>
          <a:prstGeom prst="rightArrow">
            <a:avLst>
              <a:gd name="adj1" fmla="val 41242"/>
              <a:gd name="adj2" fmla="val 30000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8554" name="AutoShape 10"/>
          <p:cNvSpPr>
            <a:spLocks noChangeArrowheads="1"/>
          </p:cNvSpPr>
          <p:nvPr/>
        </p:nvSpPr>
        <p:spPr bwMode="auto">
          <a:xfrm>
            <a:off x="8496902" y="2373845"/>
            <a:ext cx="576104" cy="360010"/>
          </a:xfrm>
          <a:prstGeom prst="rightArrow">
            <a:avLst>
              <a:gd name="adj1" fmla="val 50000"/>
              <a:gd name="adj2" fmla="val 30000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8557" name="Text Box 13"/>
          <p:cNvSpPr txBox="1">
            <a:spLocks noChangeArrowheads="1"/>
          </p:cNvSpPr>
          <p:nvPr/>
        </p:nvSpPr>
        <p:spPr bwMode="auto">
          <a:xfrm>
            <a:off x="647693" y="4176191"/>
            <a:ext cx="10873585" cy="1524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国家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有权发行纸币，但不可以任意发行纸币。纸币的发行量</a:t>
            </a:r>
            <a:r>
              <a:rPr kumimoji="1"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</a:t>
            </a:r>
            <a:endParaRPr kumimoji="1"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以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流通中所需要的货币量为限度。</a:t>
            </a:r>
          </a:p>
        </p:txBody>
      </p:sp>
      <p:sp>
        <p:nvSpPr>
          <p:cNvPr id="108558" name="Text Box 14"/>
          <p:cNvSpPr txBox="1">
            <a:spLocks noChangeArrowheads="1"/>
          </p:cNvSpPr>
          <p:nvPr/>
        </p:nvSpPr>
        <p:spPr bwMode="auto">
          <a:xfrm>
            <a:off x="504055" y="3369878"/>
            <a:ext cx="11305654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 smtClean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1"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1"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含义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由国家发行的、强制使用。</a:t>
            </a:r>
          </a:p>
        </p:txBody>
      </p:sp>
    </p:spTree>
    <p:extLst>
      <p:ext uri="{BB962C8B-B14F-4D97-AF65-F5344CB8AC3E}">
        <p14:creationId xmlns:p14="http://schemas.microsoft.com/office/powerpoint/2010/main" val="73926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autoUpdateAnimBg="0"/>
      <p:bldP spid="108548" grpId="0" animBg="1" autoUpdateAnimBg="0"/>
      <p:bldP spid="108549" grpId="0" animBg="1" autoUpdateAnimBg="0"/>
      <p:bldP spid="108550" grpId="0" animBg="1" autoUpdateAnimBg="0"/>
      <p:bldP spid="108551" grpId="0" animBg="1" autoUpdateAnimBg="0"/>
      <p:bldP spid="108552" grpId="0" animBg="1"/>
      <p:bldP spid="108553" grpId="0" animBg="1"/>
      <p:bldP spid="108554" grpId="0" animBg="1"/>
      <p:bldP spid="108557" grpId="0"/>
      <p:bldP spid="1085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480086" y="432012"/>
            <a:ext cx="4128744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、纸币的本质：</a:t>
            </a: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3312765" y="417550"/>
            <a:ext cx="494009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价值符号（金属货币的代表</a:t>
            </a:r>
            <a:r>
              <a:rPr kumimoji="1" lang="zh-CN" altLang="en-US" sz="2800" dirty="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）</a:t>
            </a:r>
            <a:endParaRPr kumimoji="1" lang="en-US" altLang="zh-CN" sz="2800" dirty="0" smtClean="0">
              <a:solidFill>
                <a:srgbClr val="00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334586" y="1295871"/>
            <a:ext cx="10657183" cy="130862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的制作成本低，更加易于保管、携带和运输，避免了铸币在流通中的磨损。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432446" y="3369878"/>
            <a:ext cx="424847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、纸币的职能（作用）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335672" y="4087340"/>
            <a:ext cx="1053793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代替金属货币，执行价值尺度、流通手段、支付手段、贮藏手段、世界货币的职能。</a:t>
            </a:r>
          </a:p>
        </p:txBody>
      </p:sp>
      <p:pic>
        <p:nvPicPr>
          <p:cNvPr id="109576" name="Picture 8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41" y="2231975"/>
            <a:ext cx="3456384" cy="175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81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3" grpId="0"/>
      <p:bldP spid="109574" grpId="0"/>
      <p:bldP spid="1095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936924" y="431775"/>
            <a:ext cx="6580814" cy="74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</a:t>
            </a:r>
            <a:r>
              <a:rPr kumimoji="1" lang="zh-CN" altLang="en-US" sz="32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纸币的发行量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41683" y="2088772"/>
            <a:ext cx="8811097" cy="1241930"/>
            <a:chOff x="238" y="-138"/>
            <a:chExt cx="2529" cy="606"/>
          </a:xfrm>
        </p:grpSpPr>
        <p:sp>
          <p:nvSpPr>
            <p:cNvPr id="27655" name="Text Box 4"/>
            <p:cNvSpPr txBox="1">
              <a:spLocks noChangeArrowheads="1"/>
            </p:cNvSpPr>
            <p:nvPr/>
          </p:nvSpPr>
          <p:spPr bwMode="auto">
            <a:xfrm>
              <a:off x="1519" y="-138"/>
              <a:ext cx="1248" cy="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商品和服务的价格总额</a:t>
              </a:r>
            </a:p>
          </p:txBody>
        </p:sp>
        <p:sp>
          <p:nvSpPr>
            <p:cNvPr id="27656" name="Text Box 5"/>
            <p:cNvSpPr txBox="1">
              <a:spLocks noChangeArrowheads="1"/>
            </p:cNvSpPr>
            <p:nvPr/>
          </p:nvSpPr>
          <p:spPr bwMode="auto">
            <a:xfrm>
              <a:off x="1548" y="108"/>
              <a:ext cx="922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 smtClean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  货币流通</a:t>
              </a:r>
              <a:r>
                <a:rPr lang="zh-CN" altLang="en-US" sz="28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速度</a:t>
              </a:r>
            </a:p>
          </p:txBody>
        </p:sp>
        <p:sp>
          <p:nvSpPr>
            <p:cNvPr id="27657" name="Text Box 6"/>
            <p:cNvSpPr txBox="1">
              <a:spLocks noChangeArrowheads="1"/>
            </p:cNvSpPr>
            <p:nvPr/>
          </p:nvSpPr>
          <p:spPr bwMode="auto">
            <a:xfrm>
              <a:off x="238" y="-33"/>
              <a:ext cx="12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50000"/>
                </a:spcBef>
              </a:pPr>
              <a:r>
                <a:rPr lang="zh-CN" altLang="en-US" sz="28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流通中所需的货币量</a:t>
              </a:r>
            </a:p>
          </p:txBody>
        </p:sp>
        <p:sp>
          <p:nvSpPr>
            <p:cNvPr id="27658" name="Text Box 7"/>
            <p:cNvSpPr txBox="1">
              <a:spLocks noChangeArrowheads="1"/>
            </p:cNvSpPr>
            <p:nvPr/>
          </p:nvSpPr>
          <p:spPr bwMode="auto">
            <a:xfrm>
              <a:off x="1209" y="-40"/>
              <a:ext cx="192" cy="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2800" dirty="0"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＝</a:t>
              </a:r>
            </a:p>
          </p:txBody>
        </p:sp>
        <p:sp>
          <p:nvSpPr>
            <p:cNvPr id="27659" name="Line 8"/>
            <p:cNvSpPr>
              <a:spLocks noChangeShapeType="1"/>
            </p:cNvSpPr>
            <p:nvPr/>
          </p:nvSpPr>
          <p:spPr bwMode="auto">
            <a:xfrm>
              <a:off x="1395" y="178"/>
              <a:ext cx="1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sp>
        <p:nvSpPr>
          <p:cNvPr id="27652" name="Text Box 9"/>
          <p:cNvSpPr txBox="1">
            <a:spLocks noChangeArrowheads="1"/>
          </p:cNvSpPr>
          <p:nvPr/>
        </p:nvSpPr>
        <p:spPr bwMode="auto">
          <a:xfrm>
            <a:off x="936924" y="1295871"/>
            <a:ext cx="790482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必须以流通中实际所需要的货币量为限度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2233068" y="3225862"/>
            <a:ext cx="6323512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如果违背这一要求将导致两方面恶果</a:t>
            </a:r>
          </a:p>
        </p:txBody>
      </p:sp>
      <p:sp>
        <p:nvSpPr>
          <p:cNvPr id="111627" name="AutoShape 11"/>
          <p:cNvSpPr>
            <a:spLocks noChangeArrowheads="1"/>
          </p:cNvSpPr>
          <p:nvPr/>
        </p:nvSpPr>
        <p:spPr bwMode="auto">
          <a:xfrm>
            <a:off x="2665116" y="4326316"/>
            <a:ext cx="5400600" cy="1290035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254" tIns="45627" rIns="91254" bIns="45627" anchor="ctr"/>
          <a:lstStyle/>
          <a:p>
            <a:pPr>
              <a:lnSpc>
                <a:spcPct val="150000"/>
              </a:lnSpc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过多</a:t>
            </a:r>
            <a:r>
              <a:rPr kumimoji="1"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通货膨胀</a:t>
            </a:r>
            <a:r>
              <a:rPr kumimoji="1"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物价上涨</a:t>
            </a:r>
          </a:p>
          <a:p>
            <a:pPr>
              <a:lnSpc>
                <a:spcPct val="150000"/>
              </a:lnSpc>
            </a:pP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过少</a:t>
            </a:r>
            <a:r>
              <a:rPr kumimoji="1"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通货紧缩</a:t>
            </a:r>
            <a:r>
              <a:rPr kumimoji="1"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——</a:t>
            </a:r>
            <a:r>
              <a:rPr kumimoji="1"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物价下跌</a:t>
            </a:r>
          </a:p>
        </p:txBody>
      </p:sp>
      <p:sp>
        <p:nvSpPr>
          <p:cNvPr id="3" name="下箭头 2"/>
          <p:cNvSpPr/>
          <p:nvPr/>
        </p:nvSpPr>
        <p:spPr>
          <a:xfrm>
            <a:off x="5256691" y="3888159"/>
            <a:ext cx="288745" cy="36004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79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111626" grpId="0"/>
      <p:bldP spid="111627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432445" y="3744143"/>
            <a:ext cx="1890261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</a:t>
            </a:r>
            <a:r>
              <a:rPr lang="en-US" altLang="zh-CN" sz="280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en-US" sz="280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电子货币</a:t>
            </a:r>
            <a:endParaRPr lang="zh-CN" altLang="en-US" sz="2800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2643" name="Rectangle 3"/>
          <p:cNvSpPr>
            <a:spLocks noChangeArrowheads="1"/>
          </p:cNvSpPr>
          <p:nvPr/>
        </p:nvSpPr>
        <p:spPr bwMode="auto">
          <a:xfrm>
            <a:off x="1223859" y="4478448"/>
            <a:ext cx="1728192" cy="662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金属货币</a:t>
            </a:r>
          </a:p>
        </p:txBody>
      </p:sp>
      <p:sp>
        <p:nvSpPr>
          <p:cNvPr id="112644" name="Line 4"/>
          <p:cNvSpPr>
            <a:spLocks noChangeShapeType="1"/>
          </p:cNvSpPr>
          <p:nvPr/>
        </p:nvSpPr>
        <p:spPr bwMode="auto">
          <a:xfrm>
            <a:off x="3240083" y="4875839"/>
            <a:ext cx="11840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4680244" y="4478448"/>
            <a:ext cx="1080119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纸币</a:t>
            </a:r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 flipV="1">
            <a:off x="6120403" y="4866477"/>
            <a:ext cx="1224136" cy="93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280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7704579" y="4459864"/>
            <a:ext cx="1728193" cy="6622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电子货币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85715" y="994479"/>
            <a:ext cx="1097997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通货膨胀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经济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运行中全面持续的物价上涨现象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成因：纸币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发行过多，本币贬值，投资过热等。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通货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紧缩：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经济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运行中全面持续的物价下跌现象。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成因：产业结构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不合理，居民对未来收入信心不足，出口困难等。</a:t>
            </a:r>
            <a:endParaRPr lang="en-US" altLang="zh-CN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432445" y="201526"/>
            <a:ext cx="6625193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通货膨胀与通货紧缩</a:t>
            </a:r>
          </a:p>
        </p:txBody>
      </p:sp>
    </p:spTree>
    <p:extLst>
      <p:ext uri="{BB962C8B-B14F-4D97-AF65-F5344CB8AC3E}">
        <p14:creationId xmlns:p14="http://schemas.microsoft.com/office/powerpoint/2010/main" val="2429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/>
      <p:bldP spid="112644" grpId="0" animBg="1"/>
      <p:bldP spid="112645" grpId="0"/>
      <p:bldP spid="112646" grpId="0" animBg="1"/>
      <p:bldP spid="112647" grpId="0"/>
      <p:bldP spid="286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504453" y="204132"/>
            <a:ext cx="1044116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近年以来，随着油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价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跌幅，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俄罗斯卢布也大幅贬值</a:t>
            </a:r>
            <a:r>
              <a:rPr lang="en-US" altLang="zh-CN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58%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。面对卢布贬值，物价飞涨，俄罗斯一些政治人物发出呼吁：吃得省一点，用红色甜菜根当口红，女士不穿法国名牌。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俄罗斯出现了什么经济现象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？主要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有什么表现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</a:t>
            </a:r>
            <a:endParaRPr lang="en-US" altLang="zh-CN" sz="28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这种</a:t>
            </a:r>
            <a:r>
              <a:rPr lang="zh-CN" altLang="en-US" sz="28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现象会产生什么影响</a:t>
            </a:r>
            <a:r>
              <a:rPr lang="zh-CN" altLang="en-US" sz="28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？</a:t>
            </a:r>
            <a:endParaRPr lang="zh-CN" altLang="en-US" sz="28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4453" y="3514759"/>
            <a:ext cx="1036915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出现</a:t>
            </a:r>
            <a:r>
              <a:rPr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了通货膨胀</a:t>
            </a: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 表现</a:t>
            </a:r>
            <a:r>
              <a:rPr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：卢布贬值，物价飞涨</a:t>
            </a: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en-US" altLang="zh-CN" sz="2800" dirty="0" smtClean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影响</a:t>
            </a:r>
            <a:r>
              <a:rPr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： 直接使到卢布贬值，购买力下降</a:t>
            </a: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；在</a:t>
            </a:r>
            <a:r>
              <a:rPr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俄罗斯居民收入没有提高的情况下，导致俄罗斯居民的生活水平下降</a:t>
            </a: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；社会</a:t>
            </a:r>
            <a:r>
              <a:rPr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经济秩序混乱，影响俄罗斯经济发展</a:t>
            </a:r>
            <a:r>
              <a:rPr lang="zh-CN" altLang="en-US" sz="2800" dirty="0" smtClean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en-US" sz="2800" dirty="0">
              <a:solidFill>
                <a:srgbClr val="287FE6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6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840126" y="129518"/>
            <a:ext cx="5280951" cy="662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287FE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</a:t>
            </a:r>
            <a:r>
              <a:rPr kumimoji="1" lang="zh-CN" altLang="en-US" sz="2800" dirty="0">
                <a:solidFill>
                  <a:srgbClr val="287FE6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要正确对待人民币</a:t>
            </a: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842243" y="855687"/>
            <a:ext cx="4680520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28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爱护</a:t>
            </a:r>
            <a:r>
              <a:rPr kumimoji="1" lang="zh-CN" altLang="en-US" sz="2800" dirty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人民币是公民义不容辞的职责。我们要做到不在人民币上乱写乱画，不揉搓、毁坏人民币，保持人民币的干净、整洁、完好。同时，还要了解一些防伪知识，提高鉴别假钞的能力。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997" y="1070878"/>
            <a:ext cx="4200108" cy="20251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851" y="3265117"/>
            <a:ext cx="4198714" cy="21352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9841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621" y="4070942"/>
            <a:ext cx="4066583" cy="1041353"/>
          </a:xfrm>
          <a:prstGeom prst="rect">
            <a:avLst/>
          </a:prstGeom>
          <a:noFill/>
        </p:spPr>
        <p:txBody>
          <a:bodyPr wrap="none" lIns="86402" tIns="43201" rIns="86402" bIns="4320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谢 谢 观 看</a:t>
            </a:r>
          </a:p>
        </p:txBody>
      </p:sp>
      <p:pic>
        <p:nvPicPr>
          <p:cNvPr id="3" name="Picture 3" descr="C:\Users\user\Desktop\未标题-4 拷贝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221" y="4549527"/>
            <a:ext cx="337960" cy="38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4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057181" y="4581262"/>
            <a:ext cx="4474806" cy="315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6381" tIns="43190" rIns="86381" bIns="43190" anchor="ctr"/>
          <a:lstStyle/>
          <a:p>
            <a:pPr>
              <a:spcBef>
                <a:spcPct val="50000"/>
              </a:spcBef>
              <a:defRPr/>
            </a:pPr>
            <a:r>
              <a:rPr lang="en-US" altLang="zh-CN" sz="1900" b="1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http://www.91taoke.com</a:t>
            </a:r>
          </a:p>
        </p:txBody>
      </p:sp>
    </p:spTree>
    <p:extLst>
      <p:ext uri="{BB962C8B-B14F-4D97-AF65-F5344CB8AC3E}">
        <p14:creationId xmlns:p14="http://schemas.microsoft.com/office/powerpoint/2010/main" val="1495253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PPT模版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PPT模版</Template>
  <TotalTime>316</TotalTime>
  <Words>1736</Words>
  <Application>Microsoft Office PowerPoint</Application>
  <PresentationFormat>自定义</PresentationFormat>
  <Paragraphs>173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PPT模版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Young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Terry</dc:creator>
  <cp:lastModifiedBy>Administrator</cp:lastModifiedBy>
  <cp:revision>38</cp:revision>
  <dcterms:created xsi:type="dcterms:W3CDTF">2016-11-15T01:36:28Z</dcterms:created>
  <dcterms:modified xsi:type="dcterms:W3CDTF">2018-05-03T03:59:11Z</dcterms:modified>
</cp:coreProperties>
</file>