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58" r:id="rId3"/>
    <p:sldId id="260" r:id="rId4"/>
    <p:sldId id="261" r:id="rId5"/>
    <p:sldId id="264" r:id="rId6"/>
    <p:sldId id="276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05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8F2B67-0D06-4D10-9629-767620A22781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6E62C9C2-A1A1-4BA4-9DBA-BF536B633EDF}">
      <dgm:prSet phldrT="[文本]"/>
      <dgm:spPr/>
      <dgm:t>
        <a:bodyPr/>
        <a:lstStyle/>
        <a:p>
          <a:r>
            <a:rPr lang="zh-CN" altLang="en-US" dirty="0" smtClean="0"/>
            <a:t>一元酸</a:t>
          </a:r>
          <a:endParaRPr lang="zh-CN" altLang="en-US" dirty="0"/>
        </a:p>
      </dgm:t>
    </dgm:pt>
    <dgm:pt modelId="{A70F74B7-7B6D-41A6-9DD1-429C5D7D9ACB}" type="parTrans" cxnId="{19D5BD0B-A29B-4764-AA08-EB9A4A9C4920}">
      <dgm:prSet/>
      <dgm:spPr/>
      <dgm:t>
        <a:bodyPr/>
        <a:lstStyle/>
        <a:p>
          <a:endParaRPr lang="zh-CN" altLang="en-US"/>
        </a:p>
      </dgm:t>
    </dgm:pt>
    <dgm:pt modelId="{5B328992-DDB7-4345-90A7-9C512C535B52}" type="sibTrans" cxnId="{19D5BD0B-A29B-4764-AA08-EB9A4A9C4920}">
      <dgm:prSet/>
      <dgm:spPr/>
      <dgm:t>
        <a:bodyPr/>
        <a:lstStyle/>
        <a:p>
          <a:endParaRPr lang="zh-CN" altLang="en-US"/>
        </a:p>
      </dgm:t>
    </dgm:pt>
    <dgm:pt modelId="{2F9466D9-B511-4661-A409-B985AE9AEE7D}">
      <dgm:prSet phldrT="[文本]"/>
      <dgm:spPr/>
      <dgm:t>
        <a:bodyPr/>
        <a:lstStyle/>
        <a:p>
          <a:r>
            <a:rPr lang="zh-CN" altLang="en-US" dirty="0" smtClean="0"/>
            <a:t>二元酸</a:t>
          </a:r>
          <a:endParaRPr lang="zh-CN" altLang="en-US" dirty="0"/>
        </a:p>
      </dgm:t>
    </dgm:pt>
    <dgm:pt modelId="{132196E5-ABFE-4BE6-AFB1-12DE22EC16D7}" type="parTrans" cxnId="{03C6C1C9-056E-4837-A6D2-3357FC873EA4}">
      <dgm:prSet/>
      <dgm:spPr/>
      <dgm:t>
        <a:bodyPr/>
        <a:lstStyle/>
        <a:p>
          <a:endParaRPr lang="zh-CN" altLang="en-US"/>
        </a:p>
      </dgm:t>
    </dgm:pt>
    <dgm:pt modelId="{36EC6D2D-26A3-479A-9D40-7D1AB8752410}" type="sibTrans" cxnId="{03C6C1C9-056E-4837-A6D2-3357FC873EA4}">
      <dgm:prSet/>
      <dgm:spPr/>
      <dgm:t>
        <a:bodyPr/>
        <a:lstStyle/>
        <a:p>
          <a:endParaRPr lang="zh-CN" altLang="en-US"/>
        </a:p>
      </dgm:t>
    </dgm:pt>
    <dgm:pt modelId="{D3B86069-DE94-40F0-B152-1080B9D62900}">
      <dgm:prSet phldrT="[文本]"/>
      <dgm:spPr/>
      <dgm:t>
        <a:bodyPr/>
        <a:lstStyle/>
        <a:p>
          <a:r>
            <a:rPr lang="zh-CN" altLang="en-US" dirty="0" smtClean="0"/>
            <a:t>三元酸</a:t>
          </a:r>
          <a:endParaRPr lang="zh-CN" altLang="en-US" dirty="0"/>
        </a:p>
      </dgm:t>
    </dgm:pt>
    <dgm:pt modelId="{7B668DF8-E476-406C-A657-F582379CF2C6}" type="parTrans" cxnId="{251862FD-7462-42E2-BD9A-7064BBDEBAE7}">
      <dgm:prSet/>
      <dgm:spPr/>
      <dgm:t>
        <a:bodyPr/>
        <a:lstStyle/>
        <a:p>
          <a:endParaRPr lang="zh-CN" altLang="en-US"/>
        </a:p>
      </dgm:t>
    </dgm:pt>
    <dgm:pt modelId="{31FB7B0C-B9F4-4654-9573-8CA253F822E3}" type="sibTrans" cxnId="{251862FD-7462-42E2-BD9A-7064BBDEBAE7}">
      <dgm:prSet/>
      <dgm:spPr/>
      <dgm:t>
        <a:bodyPr/>
        <a:lstStyle/>
        <a:p>
          <a:endParaRPr lang="zh-CN" altLang="en-US"/>
        </a:p>
      </dgm:t>
    </dgm:pt>
    <dgm:pt modelId="{A4B5249D-B1A1-43C2-BB25-3052CD765148}" type="pres">
      <dgm:prSet presAssocID="{798F2B67-0D06-4D10-9629-767620A22781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zh-CN" altLang="en-US"/>
        </a:p>
      </dgm:t>
    </dgm:pt>
    <dgm:pt modelId="{D59FE76D-208B-4524-9EED-576BFC196A8A}" type="pres">
      <dgm:prSet presAssocID="{6E62C9C2-A1A1-4BA4-9DBA-BF536B633EDF}" presName="parenttextcomposite" presStyleCnt="0"/>
      <dgm:spPr/>
    </dgm:pt>
    <dgm:pt modelId="{FDD9E66E-1187-4CA7-8F71-6BFBF346022B}" type="pres">
      <dgm:prSet presAssocID="{6E62C9C2-A1A1-4BA4-9DBA-BF536B633EDF}" presName="parenttext" presStyleLbl="revTx" presStyleIdx="0" presStyleCnt="3" custLinFactY="-85514" custLinFactNeighborX="-2210" custLinFactNeighborY="-100000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6247DE6-02D6-4BA5-BF7E-040A2AF7BEA1}" type="pres">
      <dgm:prSet presAssocID="{6E62C9C2-A1A1-4BA4-9DBA-BF536B633EDF}" presName="parallelogramComposite" presStyleCnt="0"/>
      <dgm:spPr/>
    </dgm:pt>
    <dgm:pt modelId="{E2505F45-B7ED-4F52-BFF4-E76129823C73}" type="pres">
      <dgm:prSet presAssocID="{6E62C9C2-A1A1-4BA4-9DBA-BF536B633EDF}" presName="parallelogram1" presStyleLbl="alignNode1" presStyleIdx="0" presStyleCnt="21" custLinFactY="-325641" custLinFactNeighborX="-30739" custLinFactNeighborY="-400000"/>
      <dgm:spPr/>
      <dgm:t>
        <a:bodyPr/>
        <a:lstStyle/>
        <a:p>
          <a:endParaRPr lang="zh-CN" altLang="en-US"/>
        </a:p>
      </dgm:t>
    </dgm:pt>
    <dgm:pt modelId="{BBDE693E-2823-4AA6-8C8F-0546A3BBAE41}" type="pres">
      <dgm:prSet presAssocID="{6E62C9C2-A1A1-4BA4-9DBA-BF536B633EDF}" presName="parallelogram2" presStyleLbl="alignNode1" presStyleIdx="1" presStyleCnt="21" custLinFactY="-325641" custLinFactNeighborX="-30739" custLinFactNeighborY="-400000"/>
      <dgm:spPr/>
    </dgm:pt>
    <dgm:pt modelId="{9935FBD4-E4E3-471C-86DF-26F536E84433}" type="pres">
      <dgm:prSet presAssocID="{6E62C9C2-A1A1-4BA4-9DBA-BF536B633EDF}" presName="parallelogram3" presStyleLbl="alignNode1" presStyleIdx="2" presStyleCnt="21" custLinFactY="-325641" custLinFactNeighborX="-30739" custLinFactNeighborY="-400000"/>
      <dgm:spPr/>
    </dgm:pt>
    <dgm:pt modelId="{FF23099A-69D5-40AF-A116-36AF2822E950}" type="pres">
      <dgm:prSet presAssocID="{6E62C9C2-A1A1-4BA4-9DBA-BF536B633EDF}" presName="parallelogram4" presStyleLbl="alignNode1" presStyleIdx="3" presStyleCnt="21" custLinFactY="-325641" custLinFactNeighborX="-30739" custLinFactNeighborY="-400000"/>
      <dgm:spPr/>
    </dgm:pt>
    <dgm:pt modelId="{D0CD25C4-BC15-49C6-9165-A74061351425}" type="pres">
      <dgm:prSet presAssocID="{6E62C9C2-A1A1-4BA4-9DBA-BF536B633EDF}" presName="parallelogram5" presStyleLbl="alignNode1" presStyleIdx="4" presStyleCnt="21" custLinFactY="-325641" custLinFactNeighborX="-30739" custLinFactNeighborY="-400000"/>
      <dgm:spPr/>
    </dgm:pt>
    <dgm:pt modelId="{29DE6DAA-80D6-44ED-A530-D4B885FF2457}" type="pres">
      <dgm:prSet presAssocID="{6E62C9C2-A1A1-4BA4-9DBA-BF536B633EDF}" presName="parallelogram6" presStyleLbl="alignNode1" presStyleIdx="5" presStyleCnt="21" custLinFactY="-325641" custLinFactNeighborX="-30739" custLinFactNeighborY="-400000"/>
      <dgm:spPr/>
    </dgm:pt>
    <dgm:pt modelId="{DB30FC32-7AE9-4A23-9588-116A2CFB2A97}" type="pres">
      <dgm:prSet presAssocID="{6E62C9C2-A1A1-4BA4-9DBA-BF536B633EDF}" presName="parallelogram7" presStyleLbl="alignNode1" presStyleIdx="6" presStyleCnt="21" custLinFactY="-325641" custLinFactNeighborX="-30739" custLinFactNeighborY="-400000"/>
      <dgm:spPr/>
    </dgm:pt>
    <dgm:pt modelId="{8AD69C33-D68B-4E99-A39C-4451AC4F764C}" type="pres">
      <dgm:prSet presAssocID="{5B328992-DDB7-4345-90A7-9C512C535B52}" presName="sibTrans" presStyleCnt="0"/>
      <dgm:spPr/>
    </dgm:pt>
    <dgm:pt modelId="{C62DCAA5-E920-4F42-A085-0B94709D09BB}" type="pres">
      <dgm:prSet presAssocID="{2F9466D9-B511-4661-A409-B985AE9AEE7D}" presName="parenttextcomposite" presStyleCnt="0"/>
      <dgm:spPr/>
    </dgm:pt>
    <dgm:pt modelId="{455EE01E-8A95-4E2B-868C-09E41839E346}" type="pres">
      <dgm:prSet presAssocID="{2F9466D9-B511-4661-A409-B985AE9AEE7D}" presName="parenttext" presStyleLbl="revTx" presStyleIdx="1" presStyleCnt="3" custLinFactY="-100000" custLinFactNeighborX="-2210" custLinFactNeighborY="-107359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35FEB29-B535-411F-B740-9CEB3070A4CF}" type="pres">
      <dgm:prSet presAssocID="{2F9466D9-B511-4661-A409-B985AE9AEE7D}" presName="parallelogramComposite" presStyleCnt="0"/>
      <dgm:spPr/>
    </dgm:pt>
    <dgm:pt modelId="{A1576EFF-8493-4E9A-A006-D4833DAE1F17}" type="pres">
      <dgm:prSet presAssocID="{2F9466D9-B511-4661-A409-B985AE9AEE7D}" presName="parallelogram1" presStyleLbl="alignNode1" presStyleIdx="7" presStyleCnt="21" custLinFactY="-100000" custLinFactNeighborX="-48240" custLinFactNeighborY="-114626"/>
      <dgm:spPr/>
    </dgm:pt>
    <dgm:pt modelId="{52B50C9C-6166-4923-A1A7-B0FDCE1C51D4}" type="pres">
      <dgm:prSet presAssocID="{2F9466D9-B511-4661-A409-B985AE9AEE7D}" presName="parallelogram2" presStyleLbl="alignNode1" presStyleIdx="8" presStyleCnt="21" custLinFactY="-100000" custLinFactNeighborX="-48240" custLinFactNeighborY="-114626"/>
      <dgm:spPr/>
    </dgm:pt>
    <dgm:pt modelId="{93AFF1F0-C517-44AD-A382-448DA017895C}" type="pres">
      <dgm:prSet presAssocID="{2F9466D9-B511-4661-A409-B985AE9AEE7D}" presName="parallelogram3" presStyleLbl="alignNode1" presStyleIdx="9" presStyleCnt="21" custLinFactY="-100000" custLinFactNeighborX="-48240" custLinFactNeighborY="-114626"/>
      <dgm:spPr/>
    </dgm:pt>
    <dgm:pt modelId="{1EF5222E-3D19-45B0-BF85-8EA0D59FE2B1}" type="pres">
      <dgm:prSet presAssocID="{2F9466D9-B511-4661-A409-B985AE9AEE7D}" presName="parallelogram4" presStyleLbl="alignNode1" presStyleIdx="10" presStyleCnt="21" custLinFactY="-100000" custLinFactNeighborX="-48240" custLinFactNeighborY="-114626"/>
      <dgm:spPr/>
    </dgm:pt>
    <dgm:pt modelId="{6369193B-CE83-4123-A4EA-9A614C212E39}" type="pres">
      <dgm:prSet presAssocID="{2F9466D9-B511-4661-A409-B985AE9AEE7D}" presName="parallelogram5" presStyleLbl="alignNode1" presStyleIdx="11" presStyleCnt="21" custLinFactY="-100000" custLinFactNeighborX="-48240" custLinFactNeighborY="-114626"/>
      <dgm:spPr/>
    </dgm:pt>
    <dgm:pt modelId="{6BACB136-9264-40F1-B424-C8CED321F0FB}" type="pres">
      <dgm:prSet presAssocID="{2F9466D9-B511-4661-A409-B985AE9AEE7D}" presName="parallelogram6" presStyleLbl="alignNode1" presStyleIdx="12" presStyleCnt="21" custLinFactY="-100000" custLinFactNeighborX="-48240" custLinFactNeighborY="-114626"/>
      <dgm:spPr/>
    </dgm:pt>
    <dgm:pt modelId="{A6A83ECF-720A-4B9C-9615-B08481BD77A5}" type="pres">
      <dgm:prSet presAssocID="{2F9466D9-B511-4661-A409-B985AE9AEE7D}" presName="parallelogram7" presStyleLbl="alignNode1" presStyleIdx="13" presStyleCnt="21" custLinFactY="-100000" custLinFactNeighborX="-48240" custLinFactNeighborY="-114626"/>
      <dgm:spPr/>
    </dgm:pt>
    <dgm:pt modelId="{C5AACF7C-9E9D-4CEA-A8E4-41320FD262BA}" type="pres">
      <dgm:prSet presAssocID="{36EC6D2D-26A3-479A-9D40-7D1AB8752410}" presName="sibTrans" presStyleCnt="0"/>
      <dgm:spPr/>
    </dgm:pt>
    <dgm:pt modelId="{D66E823E-B092-48B2-9631-5D5473464DE0}" type="pres">
      <dgm:prSet presAssocID="{D3B86069-DE94-40F0-B152-1080B9D62900}" presName="parenttextcomposite" presStyleCnt="0"/>
      <dgm:spPr/>
    </dgm:pt>
    <dgm:pt modelId="{F58F919C-B6BF-424C-9267-E4F0E6F85031}" type="pres">
      <dgm:prSet presAssocID="{D3B86069-DE94-40F0-B152-1080B9D62900}" presName="parenttext" presStyleLbl="revTx" presStyleIdx="2" presStyleCnt="3" custLinFactY="-100000" custLinFactNeighborX="-2210" custLinFactNeighborY="-116292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09C99DD-51F4-45DE-861B-AF712442054F}" type="pres">
      <dgm:prSet presAssocID="{D3B86069-DE94-40F0-B152-1080B9D62900}" presName="parallelogramComposite" presStyleCnt="0"/>
      <dgm:spPr/>
    </dgm:pt>
    <dgm:pt modelId="{1106F6A9-DBC7-407C-B99C-ABB0502EB6E6}" type="pres">
      <dgm:prSet presAssocID="{D3B86069-DE94-40F0-B152-1080B9D62900}" presName="parallelogram1" presStyleLbl="alignNode1" presStyleIdx="14" presStyleCnt="21" custLinFactY="-94185" custLinFactNeighborX="-41667" custLinFactNeighborY="-100000"/>
      <dgm:spPr/>
    </dgm:pt>
    <dgm:pt modelId="{6F7D1678-B2F0-4D86-92A8-377FE454209D}" type="pres">
      <dgm:prSet presAssocID="{D3B86069-DE94-40F0-B152-1080B9D62900}" presName="parallelogram2" presStyleLbl="alignNode1" presStyleIdx="15" presStyleCnt="21" custLinFactY="-83965" custLinFactNeighborX="-44167" custLinFactNeighborY="-100000"/>
      <dgm:spPr/>
    </dgm:pt>
    <dgm:pt modelId="{7DC2589D-78B3-476E-90B8-EED63B583F7F}" type="pres">
      <dgm:prSet presAssocID="{D3B86069-DE94-40F0-B152-1080B9D62900}" presName="parallelogram3" presStyleLbl="alignNode1" presStyleIdx="16" presStyleCnt="21" custLinFactY="-83965" custLinFactNeighborX="-44167" custLinFactNeighborY="-100000"/>
      <dgm:spPr/>
    </dgm:pt>
    <dgm:pt modelId="{64B5EB91-01C7-4EA9-9825-9089A220DE0E}" type="pres">
      <dgm:prSet presAssocID="{D3B86069-DE94-40F0-B152-1080B9D62900}" presName="parallelogram4" presStyleLbl="alignNode1" presStyleIdx="17" presStyleCnt="21" custLinFactY="-83965" custLinFactNeighborX="-44167" custLinFactNeighborY="-100000"/>
      <dgm:spPr/>
    </dgm:pt>
    <dgm:pt modelId="{998EE2AD-2408-4E84-9B48-838566ADC460}" type="pres">
      <dgm:prSet presAssocID="{D3B86069-DE94-40F0-B152-1080B9D62900}" presName="parallelogram5" presStyleLbl="alignNode1" presStyleIdx="18" presStyleCnt="21" custLinFactY="-83965" custLinFactNeighborX="-44167" custLinFactNeighborY="-100000"/>
      <dgm:spPr/>
    </dgm:pt>
    <dgm:pt modelId="{AB4553B7-73EC-4677-B47A-9AE5436AB949}" type="pres">
      <dgm:prSet presAssocID="{D3B86069-DE94-40F0-B152-1080B9D62900}" presName="parallelogram6" presStyleLbl="alignNode1" presStyleIdx="19" presStyleCnt="21" custLinFactY="-83965" custLinFactNeighborX="-44167" custLinFactNeighborY="-100000"/>
      <dgm:spPr/>
    </dgm:pt>
    <dgm:pt modelId="{2DAC9528-71B0-42B2-82A6-72169F566914}" type="pres">
      <dgm:prSet presAssocID="{D3B86069-DE94-40F0-B152-1080B9D62900}" presName="parallelogram7" presStyleLbl="alignNode1" presStyleIdx="20" presStyleCnt="21" custLinFactY="-83965" custLinFactNeighborX="-44167" custLinFactNeighborY="-100000"/>
      <dgm:spPr/>
    </dgm:pt>
  </dgm:ptLst>
  <dgm:cxnLst>
    <dgm:cxn modelId="{D71E41E5-CDF0-4A09-B2D9-54208C3A0186}" type="presOf" srcId="{6E62C9C2-A1A1-4BA4-9DBA-BF536B633EDF}" destId="{FDD9E66E-1187-4CA7-8F71-6BFBF346022B}" srcOrd="0" destOrd="0" presId="urn:microsoft.com/office/officeart/2008/layout/VerticalAccentList"/>
    <dgm:cxn modelId="{820271CF-0CAB-4029-98A3-E5A834AF4DB8}" type="presOf" srcId="{D3B86069-DE94-40F0-B152-1080B9D62900}" destId="{F58F919C-B6BF-424C-9267-E4F0E6F85031}" srcOrd="0" destOrd="0" presId="urn:microsoft.com/office/officeart/2008/layout/VerticalAccentList"/>
    <dgm:cxn modelId="{03C6C1C9-056E-4837-A6D2-3357FC873EA4}" srcId="{798F2B67-0D06-4D10-9629-767620A22781}" destId="{2F9466D9-B511-4661-A409-B985AE9AEE7D}" srcOrd="1" destOrd="0" parTransId="{132196E5-ABFE-4BE6-AFB1-12DE22EC16D7}" sibTransId="{36EC6D2D-26A3-479A-9D40-7D1AB8752410}"/>
    <dgm:cxn modelId="{19D5BD0B-A29B-4764-AA08-EB9A4A9C4920}" srcId="{798F2B67-0D06-4D10-9629-767620A22781}" destId="{6E62C9C2-A1A1-4BA4-9DBA-BF536B633EDF}" srcOrd="0" destOrd="0" parTransId="{A70F74B7-7B6D-41A6-9DD1-429C5D7D9ACB}" sibTransId="{5B328992-DDB7-4345-90A7-9C512C535B52}"/>
    <dgm:cxn modelId="{251862FD-7462-42E2-BD9A-7064BBDEBAE7}" srcId="{798F2B67-0D06-4D10-9629-767620A22781}" destId="{D3B86069-DE94-40F0-B152-1080B9D62900}" srcOrd="2" destOrd="0" parTransId="{7B668DF8-E476-406C-A657-F582379CF2C6}" sibTransId="{31FB7B0C-B9F4-4654-9573-8CA253F822E3}"/>
    <dgm:cxn modelId="{9491608B-E585-42EF-ABA8-142EC17D7EE3}" type="presOf" srcId="{798F2B67-0D06-4D10-9629-767620A22781}" destId="{A4B5249D-B1A1-43C2-BB25-3052CD765148}" srcOrd="0" destOrd="0" presId="urn:microsoft.com/office/officeart/2008/layout/VerticalAccentList"/>
    <dgm:cxn modelId="{D6A9078D-ED34-4AD0-8070-A1BE654F2AB7}" type="presOf" srcId="{2F9466D9-B511-4661-A409-B985AE9AEE7D}" destId="{455EE01E-8A95-4E2B-868C-09E41839E346}" srcOrd="0" destOrd="0" presId="urn:microsoft.com/office/officeart/2008/layout/VerticalAccentList"/>
    <dgm:cxn modelId="{2AA85146-900B-47C0-9C82-6270251568E0}" type="presParOf" srcId="{A4B5249D-B1A1-43C2-BB25-3052CD765148}" destId="{D59FE76D-208B-4524-9EED-576BFC196A8A}" srcOrd="0" destOrd="0" presId="urn:microsoft.com/office/officeart/2008/layout/VerticalAccentList"/>
    <dgm:cxn modelId="{954800BF-2717-49CB-9320-AE7FAD6C5B46}" type="presParOf" srcId="{D59FE76D-208B-4524-9EED-576BFC196A8A}" destId="{FDD9E66E-1187-4CA7-8F71-6BFBF346022B}" srcOrd="0" destOrd="0" presId="urn:microsoft.com/office/officeart/2008/layout/VerticalAccentList"/>
    <dgm:cxn modelId="{60BDFB97-9143-4515-BD90-72DC251F2298}" type="presParOf" srcId="{A4B5249D-B1A1-43C2-BB25-3052CD765148}" destId="{F6247DE6-02D6-4BA5-BF7E-040A2AF7BEA1}" srcOrd="1" destOrd="0" presId="urn:microsoft.com/office/officeart/2008/layout/VerticalAccentList"/>
    <dgm:cxn modelId="{4D137DFD-45C4-48A7-BA26-65A69BB59407}" type="presParOf" srcId="{F6247DE6-02D6-4BA5-BF7E-040A2AF7BEA1}" destId="{E2505F45-B7ED-4F52-BFF4-E76129823C73}" srcOrd="0" destOrd="0" presId="urn:microsoft.com/office/officeart/2008/layout/VerticalAccentList"/>
    <dgm:cxn modelId="{90349668-AB1C-4EC5-8B6D-52B67D65D626}" type="presParOf" srcId="{F6247DE6-02D6-4BA5-BF7E-040A2AF7BEA1}" destId="{BBDE693E-2823-4AA6-8C8F-0546A3BBAE41}" srcOrd="1" destOrd="0" presId="urn:microsoft.com/office/officeart/2008/layout/VerticalAccentList"/>
    <dgm:cxn modelId="{1E751AE7-A469-4DC1-A209-F7C1F0CC62D0}" type="presParOf" srcId="{F6247DE6-02D6-4BA5-BF7E-040A2AF7BEA1}" destId="{9935FBD4-E4E3-471C-86DF-26F536E84433}" srcOrd="2" destOrd="0" presId="urn:microsoft.com/office/officeart/2008/layout/VerticalAccentList"/>
    <dgm:cxn modelId="{D2FD3393-5319-4A7D-9097-97ED972738FF}" type="presParOf" srcId="{F6247DE6-02D6-4BA5-BF7E-040A2AF7BEA1}" destId="{FF23099A-69D5-40AF-A116-36AF2822E950}" srcOrd="3" destOrd="0" presId="urn:microsoft.com/office/officeart/2008/layout/VerticalAccentList"/>
    <dgm:cxn modelId="{D320E32A-0672-4A41-B7A4-AAC2A7E36DE8}" type="presParOf" srcId="{F6247DE6-02D6-4BA5-BF7E-040A2AF7BEA1}" destId="{D0CD25C4-BC15-49C6-9165-A74061351425}" srcOrd="4" destOrd="0" presId="urn:microsoft.com/office/officeart/2008/layout/VerticalAccentList"/>
    <dgm:cxn modelId="{50A990C0-EB79-4ACD-8E49-42FEF4F73374}" type="presParOf" srcId="{F6247DE6-02D6-4BA5-BF7E-040A2AF7BEA1}" destId="{29DE6DAA-80D6-44ED-A530-D4B885FF2457}" srcOrd="5" destOrd="0" presId="urn:microsoft.com/office/officeart/2008/layout/VerticalAccentList"/>
    <dgm:cxn modelId="{40050613-0E1D-4F56-A24F-DAF23239776C}" type="presParOf" srcId="{F6247DE6-02D6-4BA5-BF7E-040A2AF7BEA1}" destId="{DB30FC32-7AE9-4A23-9588-116A2CFB2A97}" srcOrd="6" destOrd="0" presId="urn:microsoft.com/office/officeart/2008/layout/VerticalAccentList"/>
    <dgm:cxn modelId="{81311C66-4EEB-4C3D-9C9E-A6EEF2EC9873}" type="presParOf" srcId="{A4B5249D-B1A1-43C2-BB25-3052CD765148}" destId="{8AD69C33-D68B-4E99-A39C-4451AC4F764C}" srcOrd="2" destOrd="0" presId="urn:microsoft.com/office/officeart/2008/layout/VerticalAccentList"/>
    <dgm:cxn modelId="{F7A540CC-E308-4A30-9DFF-139F82FBCE73}" type="presParOf" srcId="{A4B5249D-B1A1-43C2-BB25-3052CD765148}" destId="{C62DCAA5-E920-4F42-A085-0B94709D09BB}" srcOrd="3" destOrd="0" presId="urn:microsoft.com/office/officeart/2008/layout/VerticalAccentList"/>
    <dgm:cxn modelId="{0241AC27-A144-4D90-A40B-83C3B0F7043F}" type="presParOf" srcId="{C62DCAA5-E920-4F42-A085-0B94709D09BB}" destId="{455EE01E-8A95-4E2B-868C-09E41839E346}" srcOrd="0" destOrd="0" presId="urn:microsoft.com/office/officeart/2008/layout/VerticalAccentList"/>
    <dgm:cxn modelId="{5D5D4579-AEA7-43DB-BA19-A269E92E4FAA}" type="presParOf" srcId="{A4B5249D-B1A1-43C2-BB25-3052CD765148}" destId="{835FEB29-B535-411F-B740-9CEB3070A4CF}" srcOrd="4" destOrd="0" presId="urn:microsoft.com/office/officeart/2008/layout/VerticalAccentList"/>
    <dgm:cxn modelId="{CC551686-D1AA-45C8-A6E6-8A2864E730F5}" type="presParOf" srcId="{835FEB29-B535-411F-B740-9CEB3070A4CF}" destId="{A1576EFF-8493-4E9A-A006-D4833DAE1F17}" srcOrd="0" destOrd="0" presId="urn:microsoft.com/office/officeart/2008/layout/VerticalAccentList"/>
    <dgm:cxn modelId="{8A77A8C8-CBC7-4928-8670-33800B955B45}" type="presParOf" srcId="{835FEB29-B535-411F-B740-9CEB3070A4CF}" destId="{52B50C9C-6166-4923-A1A7-B0FDCE1C51D4}" srcOrd="1" destOrd="0" presId="urn:microsoft.com/office/officeart/2008/layout/VerticalAccentList"/>
    <dgm:cxn modelId="{E9A700BE-64B4-4F30-A8E8-557193AB599E}" type="presParOf" srcId="{835FEB29-B535-411F-B740-9CEB3070A4CF}" destId="{93AFF1F0-C517-44AD-A382-448DA017895C}" srcOrd="2" destOrd="0" presId="urn:microsoft.com/office/officeart/2008/layout/VerticalAccentList"/>
    <dgm:cxn modelId="{70424F79-A1FD-4E00-9E56-9AA2750084A9}" type="presParOf" srcId="{835FEB29-B535-411F-B740-9CEB3070A4CF}" destId="{1EF5222E-3D19-45B0-BF85-8EA0D59FE2B1}" srcOrd="3" destOrd="0" presId="urn:microsoft.com/office/officeart/2008/layout/VerticalAccentList"/>
    <dgm:cxn modelId="{FED3D732-213D-4B7C-9949-D0E7CD0979B5}" type="presParOf" srcId="{835FEB29-B535-411F-B740-9CEB3070A4CF}" destId="{6369193B-CE83-4123-A4EA-9A614C212E39}" srcOrd="4" destOrd="0" presId="urn:microsoft.com/office/officeart/2008/layout/VerticalAccentList"/>
    <dgm:cxn modelId="{18549358-D5EF-4913-893C-FEBF9107FD6F}" type="presParOf" srcId="{835FEB29-B535-411F-B740-9CEB3070A4CF}" destId="{6BACB136-9264-40F1-B424-C8CED321F0FB}" srcOrd="5" destOrd="0" presId="urn:microsoft.com/office/officeart/2008/layout/VerticalAccentList"/>
    <dgm:cxn modelId="{D79FFCA8-61A4-4C02-BD47-64ABC4E59113}" type="presParOf" srcId="{835FEB29-B535-411F-B740-9CEB3070A4CF}" destId="{A6A83ECF-720A-4B9C-9615-B08481BD77A5}" srcOrd="6" destOrd="0" presId="urn:microsoft.com/office/officeart/2008/layout/VerticalAccentList"/>
    <dgm:cxn modelId="{2CF6A85D-604B-432C-8EE6-D166D95485AA}" type="presParOf" srcId="{A4B5249D-B1A1-43C2-BB25-3052CD765148}" destId="{C5AACF7C-9E9D-4CEA-A8E4-41320FD262BA}" srcOrd="5" destOrd="0" presId="urn:microsoft.com/office/officeart/2008/layout/VerticalAccentList"/>
    <dgm:cxn modelId="{E656F881-565F-48C7-911E-22E8352C1F25}" type="presParOf" srcId="{A4B5249D-B1A1-43C2-BB25-3052CD765148}" destId="{D66E823E-B092-48B2-9631-5D5473464DE0}" srcOrd="6" destOrd="0" presId="urn:microsoft.com/office/officeart/2008/layout/VerticalAccentList"/>
    <dgm:cxn modelId="{A715AA8C-F80C-48DF-A8E1-E2D866A18C44}" type="presParOf" srcId="{D66E823E-B092-48B2-9631-5D5473464DE0}" destId="{F58F919C-B6BF-424C-9267-E4F0E6F85031}" srcOrd="0" destOrd="0" presId="urn:microsoft.com/office/officeart/2008/layout/VerticalAccentList"/>
    <dgm:cxn modelId="{7C6B7BA4-BEB4-4C21-BE10-04037A1AFBA3}" type="presParOf" srcId="{A4B5249D-B1A1-43C2-BB25-3052CD765148}" destId="{D09C99DD-51F4-45DE-861B-AF712442054F}" srcOrd="7" destOrd="0" presId="urn:microsoft.com/office/officeart/2008/layout/VerticalAccentList"/>
    <dgm:cxn modelId="{B3784849-083A-4CF0-B795-FCD1AA2F6EDF}" type="presParOf" srcId="{D09C99DD-51F4-45DE-861B-AF712442054F}" destId="{1106F6A9-DBC7-407C-B99C-ABB0502EB6E6}" srcOrd="0" destOrd="0" presId="urn:microsoft.com/office/officeart/2008/layout/VerticalAccentList"/>
    <dgm:cxn modelId="{D8F6A725-F9B4-4FEC-BD11-AD912D5DD22B}" type="presParOf" srcId="{D09C99DD-51F4-45DE-861B-AF712442054F}" destId="{6F7D1678-B2F0-4D86-92A8-377FE454209D}" srcOrd="1" destOrd="0" presId="urn:microsoft.com/office/officeart/2008/layout/VerticalAccentList"/>
    <dgm:cxn modelId="{FFDA756A-C984-4B39-A7E2-58D8DE0176D5}" type="presParOf" srcId="{D09C99DD-51F4-45DE-861B-AF712442054F}" destId="{7DC2589D-78B3-476E-90B8-EED63B583F7F}" srcOrd="2" destOrd="0" presId="urn:microsoft.com/office/officeart/2008/layout/VerticalAccentList"/>
    <dgm:cxn modelId="{B9798653-ABAC-4529-9180-C81530B1AF30}" type="presParOf" srcId="{D09C99DD-51F4-45DE-861B-AF712442054F}" destId="{64B5EB91-01C7-4EA9-9825-9089A220DE0E}" srcOrd="3" destOrd="0" presId="urn:microsoft.com/office/officeart/2008/layout/VerticalAccentList"/>
    <dgm:cxn modelId="{95AA6A01-D836-4C8E-9B00-F3173959DA50}" type="presParOf" srcId="{D09C99DD-51F4-45DE-861B-AF712442054F}" destId="{998EE2AD-2408-4E84-9B48-838566ADC460}" srcOrd="4" destOrd="0" presId="urn:microsoft.com/office/officeart/2008/layout/VerticalAccentList"/>
    <dgm:cxn modelId="{7D75F79E-3B0D-487F-A003-24B1DB2DCA82}" type="presParOf" srcId="{D09C99DD-51F4-45DE-861B-AF712442054F}" destId="{AB4553B7-73EC-4677-B47A-9AE5436AB949}" srcOrd="5" destOrd="0" presId="urn:microsoft.com/office/officeart/2008/layout/VerticalAccentList"/>
    <dgm:cxn modelId="{C1E8C7E4-1EDF-4AF7-9670-45D6105A1CD7}" type="presParOf" srcId="{D09C99DD-51F4-45DE-861B-AF712442054F}" destId="{2DAC9528-71B0-42B2-82A6-72169F566914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1E9889-346A-48A8-AD13-9E143CDFD184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8EA939-6873-457E-8108-0BBAE20EF77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193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8FE15E-FCCF-48A7-A321-182C07F01C9C}" type="slidenum">
              <a:rPr lang="en-US" altLang="zh-CN"/>
              <a:pPr/>
              <a:t>5</a:t>
            </a:fld>
            <a:endParaRPr lang="en-US" altLang="zh-CN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zh-CN" altLang="en-US"/>
              <a:t>大家看案例</a:t>
            </a:r>
            <a:r>
              <a:rPr lang="en-US" altLang="zh-CN"/>
              <a:t>3</a:t>
            </a:r>
            <a:r>
              <a:rPr lang="zh-CN" altLang="en-US"/>
              <a:t>，我们对化合物进行了分类。</a:t>
            </a:r>
          </a:p>
          <a:p>
            <a:r>
              <a:rPr lang="zh-CN" altLang="en-US"/>
              <a:t>象这样一种分类方法我们把它称为树状分类法。树状分类法可以让我们对同类事物进行再分类。</a:t>
            </a:r>
          </a:p>
        </p:txBody>
      </p:sp>
    </p:spTree>
    <p:extLst>
      <p:ext uri="{BB962C8B-B14F-4D97-AF65-F5344CB8AC3E}">
        <p14:creationId xmlns:p14="http://schemas.microsoft.com/office/powerpoint/2010/main" val="1413745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8FE15E-FCCF-48A7-A321-182C07F01C9C}" type="slidenum">
              <a:rPr lang="en-US" altLang="zh-CN"/>
              <a:pPr/>
              <a:t>6</a:t>
            </a:fld>
            <a:endParaRPr lang="en-US" altLang="zh-CN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zh-CN" altLang="en-US"/>
              <a:t>大家看案例</a:t>
            </a:r>
            <a:r>
              <a:rPr lang="en-US" altLang="zh-CN"/>
              <a:t>3</a:t>
            </a:r>
            <a:r>
              <a:rPr lang="zh-CN" altLang="en-US"/>
              <a:t>，我们对化合物进行了分类。</a:t>
            </a:r>
          </a:p>
          <a:p>
            <a:r>
              <a:rPr lang="zh-CN" altLang="en-US"/>
              <a:t>象这样一种分类方法我们把它称为树状分类法。树状分类法可以让我们对同类事物进行再分类。</a:t>
            </a:r>
          </a:p>
        </p:txBody>
      </p:sp>
    </p:spTree>
    <p:extLst>
      <p:ext uri="{BB962C8B-B14F-4D97-AF65-F5344CB8AC3E}">
        <p14:creationId xmlns:p14="http://schemas.microsoft.com/office/powerpoint/2010/main" val="2517583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7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95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200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9456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80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65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170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080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83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409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1501-B90C-4175-AA01-D020381E0013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193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7E1501-B90C-4175-AA01-D020381E0013}" type="datetimeFigureOut">
              <a:rPr lang="zh-CN" altLang="en-US" smtClean="0"/>
              <a:t>2019/1/15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65CE54-5049-4712-A11B-C3C3AC54F7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9414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hyperlink" Target="file:///C:\Users\Administrator\Desktop\&#37240;&#30340;&#20998;&#31867;.emmx" TargetMode="External"/><Relationship Id="rId5" Type="http://schemas.openxmlformats.org/officeDocument/2006/relationships/image" Target="../media/image5.wmf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6769"/>
            <a:ext cx="6614579" cy="3693856"/>
          </a:xfrm>
          <a:prstGeom prst="rect">
            <a:avLst/>
          </a:prstGeom>
        </p:spPr>
      </p:pic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2200274" y="0"/>
            <a:ext cx="7993062" cy="12223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6000" kern="10" dirty="0"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</a:rPr>
              <a:t>第二章 化学物质及其变化</a:t>
            </a:r>
          </a:p>
        </p:txBody>
      </p:sp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>
            <a:off x="3163443" y="5331853"/>
            <a:ext cx="5688013" cy="1165538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zh-CN" altLang="en-US" sz="5400" b="1" kern="10" dirty="0">
                <a:ln w="9525">
                  <a:solidFill>
                    <a:srgbClr val="0000CC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第一节 物质的分类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578" y="1310112"/>
            <a:ext cx="5596414" cy="3693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63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218941" y="469316"/>
            <a:ext cx="6568225" cy="7078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请找出</a:t>
            </a:r>
            <a:r>
              <a:rPr kumimoji="1" lang="zh-CN" altLang="en-US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一</a:t>
            </a:r>
            <a:r>
              <a:rPr kumimoji="1" lang="zh-CN" altLang="en-US" sz="40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种与众不同的</a:t>
            </a:r>
            <a:r>
              <a:rPr kumimoji="1" lang="zh-CN" altLang="en-US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物质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379927" y="1791132"/>
            <a:ext cx="7086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Times New Roman" panose="02020603050405020304" pitchFamily="18" charset="0"/>
              </a:rPr>
              <a:t>Cu(OH)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2  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zh-CN" altLang="en-US" sz="2800" b="1" baseline="-25000" dirty="0">
                <a:latin typeface="Times New Roman" panose="02020603050405020304" pitchFamily="18" charset="0"/>
              </a:rPr>
              <a:t> 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NaOH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Mg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（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OH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）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H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SO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4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84778" y="2992439"/>
            <a:ext cx="64023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latin typeface="Times New Roman" panose="02020603050405020304" pitchFamily="18" charset="0"/>
              </a:rPr>
              <a:t>盐酸</a:t>
            </a:r>
            <a:r>
              <a:rPr kumimoji="1" lang="zh-CN" altLang="en-US" sz="2800" b="1" baseline="-25000" dirty="0"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zh-CN" altLang="en-US" sz="2800" b="1" baseline="-25000" dirty="0">
                <a:latin typeface="Times New Roman" panose="02020603050405020304" pitchFamily="18" charset="0"/>
              </a:rPr>
              <a:t> 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N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  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HCl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气体</a:t>
            </a:r>
            <a:r>
              <a:rPr kumimoji="1" lang="zh-CN" altLang="en-US" sz="2800" b="1" dirty="0" smtClean="0">
                <a:latin typeface="Times New Roman" panose="02020603050405020304" pitchFamily="18" charset="0"/>
              </a:rPr>
              <a:t>、 胆矾、 硫酸</a:t>
            </a:r>
            <a:endParaRPr kumimoji="1"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340753" y="4175502"/>
            <a:ext cx="6324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latin typeface="Times New Roman" panose="02020603050405020304" pitchFamily="18" charset="0"/>
              </a:rPr>
              <a:t>纯碱</a:t>
            </a:r>
            <a:r>
              <a:rPr kumimoji="1" lang="zh-CN" altLang="en-US" sz="2800" b="1" baseline="-25000" dirty="0">
                <a:latin typeface="Times New Roman" panose="02020603050405020304" pitchFamily="18" charset="0"/>
              </a:rPr>
              <a:t>  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zh-CN" altLang="en-US" sz="2800" b="1" baseline="-25000" dirty="0">
                <a:latin typeface="Times New Roman" panose="02020603050405020304" pitchFamily="18" charset="0"/>
              </a:rPr>
              <a:t> 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ZnSO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4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zh-CN" altLang="en-US" sz="2800" b="1" baseline="-25000" dirty="0">
                <a:latin typeface="Times New Roman" panose="02020603050405020304" pitchFamily="18" charset="0"/>
              </a:rPr>
              <a:t>  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CaCO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3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MgCO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3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340753" y="5376809"/>
            <a:ext cx="531307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Times New Roman" panose="02020603050405020304" pitchFamily="18" charset="0"/>
              </a:rPr>
              <a:t>NaHCO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3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HCl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H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SO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4</a:t>
            </a:r>
            <a:r>
              <a:rPr kumimoji="1"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2800" b="1" dirty="0">
                <a:latin typeface="Times New Roman" panose="02020603050405020304" pitchFamily="18" charset="0"/>
              </a:rPr>
              <a:t>HNO</a:t>
            </a:r>
            <a:r>
              <a:rPr kumimoji="1" lang="en-US" altLang="zh-CN" sz="2800" b="1" baseline="-25000" dirty="0">
                <a:latin typeface="Times New Roman" panose="020206030504050203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74831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2303355" y="1571849"/>
            <a:ext cx="7897728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方正行楷简体" pitchFamily="2" charset="-122"/>
              </a:rPr>
              <a:t>空气</a:t>
            </a:r>
            <a:r>
              <a:rPr kumimoji="1"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方正行楷简体" pitchFamily="2" charset="-122"/>
              </a:rPr>
              <a:t>、碘酒、食盐水</a:t>
            </a:r>
          </a:p>
          <a:p>
            <a:pPr>
              <a:spcBef>
                <a:spcPct val="50000"/>
              </a:spcBef>
            </a:pPr>
            <a:r>
              <a:rPr kumimoji="1" lang="zh-CN" alt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方正行楷简体" pitchFamily="2" charset="-122"/>
              </a:rPr>
              <a:t>乙醇</a:t>
            </a:r>
            <a:r>
              <a:rPr kumimoji="1"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方正行楷简体" pitchFamily="2" charset="-122"/>
              </a:rPr>
              <a:t>、硫酸铵、铜</a:t>
            </a:r>
            <a:r>
              <a:rPr kumimoji="1" lang="zh-CN" alt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方正行楷简体" pitchFamily="2" charset="-122"/>
              </a:rPr>
              <a:t>、碘、</a:t>
            </a:r>
            <a:r>
              <a:rPr kumimoji="1"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方正行楷简体" pitchFamily="2" charset="-122"/>
              </a:rPr>
              <a:t>氢气、石墨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2147552" y="3845675"/>
            <a:ext cx="640080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方正行楷简体" pitchFamily="2" charset="-122"/>
              </a:rPr>
              <a:t>硫酸铵</a:t>
            </a:r>
            <a:r>
              <a:rPr kumimoji="1"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方正行楷简体" pitchFamily="2" charset="-122"/>
              </a:rPr>
              <a:t>、铜、碘、石墨</a:t>
            </a:r>
          </a:p>
          <a:p>
            <a:pPr>
              <a:spcBef>
                <a:spcPct val="50000"/>
              </a:spcBef>
            </a:pPr>
            <a:r>
              <a:rPr kumimoji="1" lang="zh-CN" alt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方正行楷简体" pitchFamily="2" charset="-122"/>
              </a:rPr>
              <a:t>乙醇</a:t>
            </a:r>
            <a:r>
              <a:rPr kumimoji="1"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方正行楷简体" pitchFamily="2" charset="-122"/>
              </a:rPr>
              <a:t>、碘酒、食盐水</a:t>
            </a:r>
          </a:p>
          <a:p>
            <a:pPr>
              <a:spcBef>
                <a:spcPct val="50000"/>
              </a:spcBef>
            </a:pPr>
            <a:r>
              <a:rPr kumimoji="1" lang="zh-CN" alt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方正行楷简体" pitchFamily="2" charset="-122"/>
              </a:rPr>
              <a:t>空气</a:t>
            </a:r>
            <a:r>
              <a:rPr kumimoji="1"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方正行楷简体" pitchFamily="2" charset="-122"/>
              </a:rPr>
              <a:t>、</a:t>
            </a:r>
            <a:r>
              <a:rPr kumimoji="1" lang="zh-CN" altLang="en-US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方正行楷简体" pitchFamily="2" charset="-122"/>
              </a:rPr>
              <a:t>氢气</a:t>
            </a:r>
            <a:endParaRPr kumimoji="1"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方正行楷简体" pitchFamily="2" charset="-122"/>
            </a:endParaRPr>
          </a:p>
        </p:txBody>
      </p:sp>
      <p:grpSp>
        <p:nvGrpSpPr>
          <p:cNvPr id="12293" name="Group 5"/>
          <p:cNvGrpSpPr>
            <a:grpSpLocks/>
          </p:cNvGrpSpPr>
          <p:nvPr/>
        </p:nvGrpSpPr>
        <p:grpSpPr bwMode="auto">
          <a:xfrm>
            <a:off x="144354" y="1572352"/>
            <a:ext cx="3524386" cy="1476825"/>
            <a:chOff x="975" y="210"/>
            <a:chExt cx="2245" cy="860"/>
          </a:xfrm>
        </p:grpSpPr>
        <p:sp>
          <p:nvSpPr>
            <p:cNvPr id="12294" name="AutoShape 6"/>
            <p:cNvSpPr>
              <a:spLocks/>
            </p:cNvSpPr>
            <p:nvPr/>
          </p:nvSpPr>
          <p:spPr bwMode="auto">
            <a:xfrm>
              <a:off x="975" y="346"/>
              <a:ext cx="183" cy="598"/>
            </a:xfrm>
            <a:prstGeom prst="leftBrace">
              <a:avLst>
                <a:gd name="adj1" fmla="val 106703"/>
                <a:gd name="adj2" fmla="val 50000"/>
              </a:avLst>
            </a:prstGeom>
            <a:ln>
              <a:headEnd/>
              <a:tailEnd/>
            </a:ln>
            <a:extLst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5" name="Text Box 7"/>
            <p:cNvSpPr txBox="1">
              <a:spLocks noChangeArrowheads="1"/>
            </p:cNvSpPr>
            <p:nvPr/>
          </p:nvSpPr>
          <p:spPr bwMode="auto">
            <a:xfrm>
              <a:off x="1111" y="210"/>
              <a:ext cx="2109" cy="8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600" dirty="0">
                  <a:latin typeface="Times New Roman" panose="02020603050405020304" pitchFamily="18" charset="0"/>
                  <a:ea typeface="方正行楷简体" pitchFamily="2" charset="-122"/>
                </a:rPr>
                <a:t>混合物：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3600" dirty="0">
                  <a:latin typeface="Times New Roman" panose="02020603050405020304" pitchFamily="18" charset="0"/>
                  <a:ea typeface="方正行楷简体" pitchFamily="2" charset="-122"/>
                </a:rPr>
                <a:t>纯净物：</a:t>
              </a:r>
            </a:p>
          </p:txBody>
        </p:sp>
      </p:grpSp>
      <p:grpSp>
        <p:nvGrpSpPr>
          <p:cNvPr id="12297" name="Group 9"/>
          <p:cNvGrpSpPr>
            <a:grpSpLocks/>
          </p:cNvGrpSpPr>
          <p:nvPr/>
        </p:nvGrpSpPr>
        <p:grpSpPr bwMode="auto">
          <a:xfrm>
            <a:off x="144354" y="3860527"/>
            <a:ext cx="2159000" cy="2308721"/>
            <a:chOff x="975" y="1752"/>
            <a:chExt cx="1360" cy="2071"/>
          </a:xfrm>
        </p:grpSpPr>
        <p:sp>
          <p:nvSpPr>
            <p:cNvPr id="12298" name="AutoShape 10"/>
            <p:cNvSpPr>
              <a:spLocks/>
            </p:cNvSpPr>
            <p:nvPr/>
          </p:nvSpPr>
          <p:spPr bwMode="auto">
            <a:xfrm>
              <a:off x="975" y="1933"/>
              <a:ext cx="181" cy="1682"/>
            </a:xfrm>
            <a:prstGeom prst="leftBrace">
              <a:avLst>
                <a:gd name="adj1" fmla="val 201667"/>
                <a:gd name="adj2" fmla="val 50000"/>
              </a:avLst>
            </a:prstGeom>
            <a:ln>
              <a:headEnd/>
              <a:tailEnd/>
            </a:ln>
            <a:extLst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00" name="Text Box 12"/>
            <p:cNvSpPr txBox="1">
              <a:spLocks noChangeArrowheads="1"/>
            </p:cNvSpPr>
            <p:nvPr/>
          </p:nvSpPr>
          <p:spPr bwMode="auto">
            <a:xfrm>
              <a:off x="1156" y="1752"/>
              <a:ext cx="1179" cy="20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600" dirty="0">
                  <a:latin typeface="Times New Roman" panose="02020603050405020304" pitchFamily="18" charset="0"/>
                  <a:ea typeface="方正行楷简体" pitchFamily="2" charset="-122"/>
                </a:rPr>
                <a:t>固体：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3600" dirty="0">
                  <a:latin typeface="Times New Roman" panose="02020603050405020304" pitchFamily="18" charset="0"/>
                  <a:ea typeface="方正行楷简体" pitchFamily="2" charset="-122"/>
                </a:rPr>
                <a:t>液体：</a:t>
              </a:r>
            </a:p>
            <a:p>
              <a:pPr>
                <a:spcBef>
                  <a:spcPct val="50000"/>
                </a:spcBef>
              </a:pPr>
              <a:r>
                <a:rPr kumimoji="1" lang="zh-CN" altLang="en-US" sz="3600" dirty="0">
                  <a:latin typeface="Times New Roman" panose="02020603050405020304" pitchFamily="18" charset="0"/>
                  <a:ea typeface="方正行楷简体" pitchFamily="2" charset="-122"/>
                </a:rPr>
                <a:t>气体</a:t>
              </a:r>
              <a:r>
                <a:rPr kumimoji="1" lang="zh-CN" altLang="en-US" sz="3600" dirty="0" smtClean="0">
                  <a:latin typeface="Times New Roman" panose="02020603050405020304" pitchFamily="18" charset="0"/>
                  <a:ea typeface="方正行楷简体" pitchFamily="2" charset="-122"/>
                </a:rPr>
                <a:t>：</a:t>
              </a:r>
              <a:endParaRPr kumimoji="1" lang="zh-CN" altLang="en-US" sz="3600" dirty="0">
                <a:latin typeface="Times New Roman" panose="02020603050405020304" pitchFamily="18" charset="0"/>
                <a:ea typeface="方正行楷简体" pitchFamily="2" charset="-122"/>
              </a:endParaRPr>
            </a:p>
          </p:txBody>
        </p:sp>
      </p:grpSp>
      <p:pic>
        <p:nvPicPr>
          <p:cNvPr id="12301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453" y="308626"/>
            <a:ext cx="68770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576939" y="318746"/>
            <a:ext cx="1569661" cy="92333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分类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168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decel="100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56084"/>
              </p:ext>
            </p:extLst>
          </p:nvPr>
        </p:nvGraphicFramePr>
        <p:xfrm>
          <a:off x="7090600" y="198816"/>
          <a:ext cx="4327560" cy="28860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Flash 影片" r:id="rId3" imgW="4675320" imgH="3117240" progId="Flash.Movie">
                  <p:embed/>
                </p:oleObj>
              </mc:Choice>
              <mc:Fallback>
                <p:oleObj name="Flash 影片" r:id="rId3" imgW="4675320" imgH="3117240" progId="Flash.Movi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90600" y="198816"/>
                        <a:ext cx="4327560" cy="288601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4" y="123825"/>
            <a:ext cx="6007894" cy="820283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l"/>
            <a:r>
              <a:rPr lang="zh-CN" altLang="en-US" sz="4000" b="1" dirty="0">
                <a:solidFill>
                  <a:srgbClr val="0000FF"/>
                </a:solidFill>
              </a:rPr>
              <a:t>一、物质的简单分类</a:t>
            </a:r>
            <a:r>
              <a:rPr lang="zh-CN" altLang="en-US" sz="4000" b="1" dirty="0" smtClean="0">
                <a:solidFill>
                  <a:srgbClr val="0000FF"/>
                </a:solidFill>
              </a:rPr>
              <a:t>方法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3841389"/>
            <a:ext cx="8490397" cy="522789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 fontScale="92500"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altLang="zh-CN" dirty="0"/>
              <a:t>1.</a:t>
            </a:r>
            <a:r>
              <a:rPr lang="zh-CN" altLang="en-US" b="1" dirty="0">
                <a:solidFill>
                  <a:srgbClr val="FF3300"/>
                </a:solidFill>
              </a:rPr>
              <a:t>单一分类法</a:t>
            </a:r>
            <a:r>
              <a:rPr lang="zh-CN" altLang="en-US" dirty="0"/>
              <a:t>：</a:t>
            </a:r>
            <a:r>
              <a:rPr lang="zh-CN" altLang="en-US" b="1" dirty="0"/>
              <a:t>被分对象只用一种标准进行归类的方法</a:t>
            </a:r>
          </a:p>
        </p:txBody>
      </p:sp>
      <p:sp>
        <p:nvSpPr>
          <p:cNvPr id="2" name="矩形 1"/>
          <p:cNvSpPr/>
          <p:nvPr/>
        </p:nvSpPr>
        <p:spPr>
          <a:xfrm>
            <a:off x="342900" y="1757482"/>
            <a:ext cx="2207656" cy="9233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Na</a:t>
            </a:r>
            <a:r>
              <a:rPr lang="en-US" altLang="zh-CN" sz="54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</a:t>
            </a:r>
            <a:r>
              <a:rPr lang="en-US" altLang="zh-CN" sz="54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zh-CN" altLang="en-US" sz="5400" b="0" cap="none" spc="0" baseline="-25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64294" y="4506807"/>
            <a:ext cx="11101588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r"/>
            <a:r>
              <a:rPr kumimoji="1" lang="en-US" altLang="zh-CN" sz="2800" dirty="0">
                <a:solidFill>
                  <a:srgbClr val="0000FF"/>
                </a:solidFill>
                <a:latin typeface="+mn-ea"/>
              </a:rPr>
              <a:t>2</a:t>
            </a:r>
            <a:r>
              <a:rPr kumimoji="1" lang="zh-CN" altLang="en-US" sz="2800" dirty="0">
                <a:solidFill>
                  <a:srgbClr val="0000FF"/>
                </a:solidFill>
                <a:latin typeface="+mn-ea"/>
                <a:sym typeface="Wingdings" panose="05000000000000000000" pitchFamily="2" charset="2"/>
              </a:rPr>
              <a:t>、交叉分类法：</a:t>
            </a:r>
            <a:r>
              <a:rPr kumimoji="1" lang="zh-CN" altLang="en-US" sz="2800" b="1" dirty="0">
                <a:solidFill>
                  <a:srgbClr val="FF33CC"/>
                </a:solidFill>
                <a:latin typeface="+mn-ea"/>
                <a:sym typeface="Wingdings" panose="05000000000000000000" pitchFamily="2" charset="2"/>
              </a:rPr>
              <a:t>将被分类的对象应用多种不同的单一分类法进行分类</a:t>
            </a:r>
            <a:endParaRPr kumimoji="1" lang="zh-CN" altLang="en-US" sz="2800" b="1" dirty="0">
              <a:solidFill>
                <a:srgbClr val="FF33CC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670111" y="584468"/>
            <a:ext cx="1168538" cy="2223724"/>
            <a:chOff x="5375275" y="2505516"/>
            <a:chExt cx="1505743" cy="2523684"/>
          </a:xfrm>
        </p:grpSpPr>
        <p:sp>
          <p:nvSpPr>
            <p:cNvPr id="22" name="Line 2"/>
            <p:cNvSpPr>
              <a:spLocks noChangeShapeType="1"/>
            </p:cNvSpPr>
            <p:nvPr/>
          </p:nvSpPr>
          <p:spPr bwMode="auto">
            <a:xfrm flipV="1">
              <a:off x="5392738" y="2505516"/>
              <a:ext cx="1435895" cy="8671"/>
            </a:xfrm>
            <a:prstGeom prst="line">
              <a:avLst/>
            </a:prstGeom>
            <a:noFill/>
            <a:ln w="57150">
              <a:solidFill>
                <a:srgbClr val="00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" name="Line 3"/>
            <p:cNvSpPr>
              <a:spLocks noChangeShapeType="1"/>
            </p:cNvSpPr>
            <p:nvPr/>
          </p:nvSpPr>
          <p:spPr bwMode="auto">
            <a:xfrm>
              <a:off x="5375275" y="2514600"/>
              <a:ext cx="1371600" cy="2514600"/>
            </a:xfrm>
            <a:prstGeom prst="line">
              <a:avLst/>
            </a:prstGeom>
            <a:noFill/>
            <a:ln w="57150">
              <a:solidFill>
                <a:srgbClr val="00FF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4" name="Line 4"/>
            <p:cNvSpPr>
              <a:spLocks noChangeShapeType="1"/>
            </p:cNvSpPr>
            <p:nvPr/>
          </p:nvSpPr>
          <p:spPr bwMode="auto">
            <a:xfrm>
              <a:off x="5474492" y="3376901"/>
              <a:ext cx="1371602" cy="751068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5" name="Line 5"/>
            <p:cNvSpPr>
              <a:spLocks noChangeShapeType="1"/>
            </p:cNvSpPr>
            <p:nvPr/>
          </p:nvSpPr>
          <p:spPr bwMode="auto">
            <a:xfrm flipV="1">
              <a:off x="5439569" y="2633033"/>
              <a:ext cx="1441449" cy="743867"/>
            </a:xfrm>
            <a:prstGeom prst="line">
              <a:avLst/>
            </a:prstGeom>
            <a:noFill/>
            <a:ln w="57150">
              <a:solidFill>
                <a:schemeClr val="tx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6" name="Line 6"/>
            <p:cNvSpPr>
              <a:spLocks noChangeShapeType="1"/>
            </p:cNvSpPr>
            <p:nvPr/>
          </p:nvSpPr>
          <p:spPr bwMode="auto">
            <a:xfrm flipV="1">
              <a:off x="5392738" y="3376899"/>
              <a:ext cx="1488280" cy="1652300"/>
            </a:xfrm>
            <a:prstGeom prst="line">
              <a:avLst/>
            </a:prstGeom>
            <a:noFill/>
            <a:ln w="57150">
              <a:solidFill>
                <a:srgbClr val="66FF3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7" name="Line 7"/>
            <p:cNvSpPr>
              <a:spLocks noChangeShapeType="1"/>
            </p:cNvSpPr>
            <p:nvPr/>
          </p:nvSpPr>
          <p:spPr bwMode="auto">
            <a:xfrm>
              <a:off x="5375275" y="5029198"/>
              <a:ext cx="1371600" cy="0"/>
            </a:xfrm>
            <a:prstGeom prst="line">
              <a:avLst/>
            </a:prstGeom>
            <a:noFill/>
            <a:ln w="57150">
              <a:solidFill>
                <a:srgbClr val="66FF3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8" name="Line 8"/>
            <p:cNvSpPr>
              <a:spLocks noChangeShapeType="1"/>
            </p:cNvSpPr>
            <p:nvPr/>
          </p:nvSpPr>
          <p:spPr bwMode="auto">
            <a:xfrm flipV="1">
              <a:off x="5392738" y="3249898"/>
              <a:ext cx="1488280" cy="941103"/>
            </a:xfrm>
            <a:prstGeom prst="line">
              <a:avLst/>
            </a:prstGeom>
            <a:noFill/>
            <a:ln w="57150">
              <a:solidFill>
                <a:srgbClr val="FD090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9" name="Line 9"/>
            <p:cNvSpPr>
              <a:spLocks noChangeShapeType="1"/>
            </p:cNvSpPr>
            <p:nvPr/>
          </p:nvSpPr>
          <p:spPr bwMode="auto">
            <a:xfrm>
              <a:off x="5439569" y="4220911"/>
              <a:ext cx="1371600" cy="0"/>
            </a:xfrm>
            <a:prstGeom prst="line">
              <a:avLst/>
            </a:prstGeom>
            <a:noFill/>
            <a:ln w="57150">
              <a:solidFill>
                <a:srgbClr val="FD090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7188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3437731" y="1782763"/>
          <a:ext cx="5568950" cy="370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1" name="Flash 文档" r:id="rId4" imgW="5569560" imgH="3707640" progId="Flash.Movie">
                  <p:embed/>
                </p:oleObj>
              </mc:Choice>
              <mc:Fallback>
                <p:oleObj name="Flash 文档" r:id="rId4" imgW="5569560" imgH="3707640" progId="Flash.Movi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37731" y="1782763"/>
                        <a:ext cx="5568950" cy="3708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64294" y="1050127"/>
            <a:ext cx="9782578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2800" dirty="0">
                <a:solidFill>
                  <a:srgbClr val="0000FF"/>
                </a:solidFill>
                <a:latin typeface="+mn-ea"/>
              </a:rPr>
              <a:t>3</a:t>
            </a:r>
            <a:r>
              <a:rPr kumimoji="1" lang="zh-CN" altLang="en-US" sz="2800" dirty="0">
                <a:solidFill>
                  <a:srgbClr val="0000FF"/>
                </a:solidFill>
                <a:latin typeface="+mn-ea"/>
              </a:rPr>
              <a:t>、树状分类法：</a:t>
            </a:r>
            <a:r>
              <a:rPr lang="zh-CN" altLang="en-US" sz="2800" b="1" dirty="0" smtClean="0">
                <a:latin typeface="+mn-ea"/>
              </a:rPr>
              <a:t>是</a:t>
            </a:r>
            <a:r>
              <a:rPr lang="zh-CN" altLang="en-US" sz="2800" b="1" dirty="0">
                <a:latin typeface="+mn-ea"/>
              </a:rPr>
              <a:t>对同类物质按照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属性</a:t>
            </a:r>
            <a:r>
              <a:rPr lang="zh-CN" altLang="en-US" sz="2800" b="1" dirty="0">
                <a:latin typeface="+mn-ea"/>
              </a:rPr>
              <a:t>进一步细分类的</a:t>
            </a:r>
            <a:r>
              <a:rPr lang="zh-CN" altLang="en-US" sz="2800" b="1" dirty="0" smtClean="0">
                <a:latin typeface="+mn-ea"/>
              </a:rPr>
              <a:t>方法</a:t>
            </a:r>
            <a:r>
              <a:rPr kumimoji="1" lang="zh-CN" altLang="en-US" sz="2800" dirty="0" smtClean="0">
                <a:solidFill>
                  <a:srgbClr val="FF33CC"/>
                </a:solidFill>
                <a:latin typeface="+mn-ea"/>
              </a:rPr>
              <a:t> </a:t>
            </a:r>
            <a:endParaRPr kumimoji="1" lang="zh-CN" altLang="en-US" sz="2800" b="1" dirty="0">
              <a:solidFill>
                <a:srgbClr val="FF33CC"/>
              </a:solidFill>
              <a:latin typeface="+mn-ea"/>
              <a:sym typeface="Wingdings" panose="05000000000000000000" pitchFamily="2" charset="2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723231" y="5700579"/>
            <a:ext cx="889158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   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例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: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用树状分类法对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HCl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CO</a:t>
            </a:r>
            <a:r>
              <a:rPr kumimoji="1" lang="en-US" altLang="zh-CN" sz="2800" b="1" baseline="-30000" dirty="0">
                <a:solidFill>
                  <a:srgbClr val="000066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CaO 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NaOH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， 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Na</a:t>
            </a:r>
            <a:r>
              <a:rPr kumimoji="1" lang="en-US" altLang="zh-CN" sz="2800" b="1" baseline="-30000" dirty="0">
                <a:solidFill>
                  <a:srgbClr val="000066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SO</a:t>
            </a:r>
            <a:r>
              <a:rPr kumimoji="1" lang="en-US" altLang="zh-CN" sz="2800" b="1" baseline="-30000" dirty="0">
                <a:solidFill>
                  <a:srgbClr val="000066"/>
                </a:solidFill>
                <a:latin typeface="Times New Roman" panose="02020603050405020304" pitchFamily="18" charset="0"/>
              </a:rPr>
              <a:t>4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， 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CaCO</a:t>
            </a:r>
            <a:r>
              <a:rPr kumimoji="1" lang="en-US" altLang="zh-CN" sz="2800" b="1" baseline="-30000" dirty="0">
                <a:solidFill>
                  <a:srgbClr val="000066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， 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Ca(OH)</a:t>
            </a:r>
            <a:r>
              <a:rPr kumimoji="1" lang="en-US" altLang="zh-CN" sz="2800" b="1" baseline="-30000" dirty="0">
                <a:solidFill>
                  <a:srgbClr val="000066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H</a:t>
            </a:r>
            <a:r>
              <a:rPr kumimoji="1" lang="en-US" altLang="zh-CN" sz="2800" b="1" baseline="-30000" dirty="0">
                <a:solidFill>
                  <a:srgbClr val="000066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SO</a:t>
            </a:r>
            <a:r>
              <a:rPr kumimoji="1" lang="en-US" altLang="zh-CN" sz="2800" b="1" baseline="-30000" dirty="0">
                <a:solidFill>
                  <a:srgbClr val="000066"/>
                </a:solidFill>
                <a:latin typeface="Times New Roman" panose="02020603050405020304" pitchFamily="18" charset="0"/>
              </a:rPr>
              <a:t>4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进行分类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64294" y="123825"/>
            <a:ext cx="6007894" cy="820283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smtClean="0">
                <a:solidFill>
                  <a:srgbClr val="0000FF"/>
                </a:solidFill>
              </a:rPr>
              <a:t>一、物质的简单分类方法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89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allAtOnce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3437731" y="1782763"/>
          <a:ext cx="5568950" cy="370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" name="Flash 文档" r:id="rId4" imgW="5569560" imgH="3707640" progId="Flash.Movie">
                  <p:embed/>
                </p:oleObj>
              </mc:Choice>
              <mc:Fallback>
                <p:oleObj name="Flash 文档" r:id="rId4" imgW="5569560" imgH="3707640" progId="Flash.Movi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37731" y="1782763"/>
                        <a:ext cx="5568950" cy="3708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64294" y="1050127"/>
            <a:ext cx="9782578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2800" dirty="0">
                <a:solidFill>
                  <a:srgbClr val="0000FF"/>
                </a:solidFill>
                <a:latin typeface="+mn-ea"/>
              </a:rPr>
              <a:t>3</a:t>
            </a:r>
            <a:r>
              <a:rPr kumimoji="1" lang="zh-CN" altLang="en-US" sz="2800" dirty="0">
                <a:solidFill>
                  <a:srgbClr val="0000FF"/>
                </a:solidFill>
                <a:latin typeface="+mn-ea"/>
              </a:rPr>
              <a:t>、树状分类法：</a:t>
            </a:r>
            <a:r>
              <a:rPr lang="zh-CN" altLang="en-US" sz="2800" b="1" dirty="0" smtClean="0">
                <a:latin typeface="+mn-ea"/>
              </a:rPr>
              <a:t>是</a:t>
            </a:r>
            <a:r>
              <a:rPr lang="zh-CN" altLang="en-US" sz="2800" b="1" dirty="0">
                <a:latin typeface="+mn-ea"/>
              </a:rPr>
              <a:t>对同类物质按照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属性</a:t>
            </a:r>
            <a:r>
              <a:rPr lang="zh-CN" altLang="en-US" sz="2800" b="1" dirty="0">
                <a:latin typeface="+mn-ea"/>
              </a:rPr>
              <a:t>进一步细分类的</a:t>
            </a:r>
            <a:r>
              <a:rPr lang="zh-CN" altLang="en-US" sz="2800" b="1" dirty="0" smtClean="0">
                <a:latin typeface="+mn-ea"/>
              </a:rPr>
              <a:t>方法</a:t>
            </a:r>
            <a:r>
              <a:rPr kumimoji="1" lang="zh-CN" altLang="en-US" sz="2800" dirty="0" smtClean="0">
                <a:solidFill>
                  <a:srgbClr val="FF33CC"/>
                </a:solidFill>
                <a:latin typeface="+mn-ea"/>
              </a:rPr>
              <a:t> </a:t>
            </a:r>
            <a:endParaRPr kumimoji="1" lang="zh-CN" altLang="en-US" sz="2800" b="1" dirty="0">
              <a:solidFill>
                <a:srgbClr val="FF33CC"/>
              </a:solidFill>
              <a:latin typeface="+mn-ea"/>
              <a:sym typeface="Wingdings" panose="05000000000000000000" pitchFamily="2" charset="2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723231" y="5700579"/>
            <a:ext cx="889158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   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例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: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用树状分类法对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HCl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CO</a:t>
            </a:r>
            <a:r>
              <a:rPr kumimoji="1" lang="en-US" altLang="zh-CN" sz="2800" b="1" baseline="-30000" dirty="0">
                <a:solidFill>
                  <a:srgbClr val="000066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CaO 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NaOH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， 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Na</a:t>
            </a:r>
            <a:r>
              <a:rPr kumimoji="1" lang="en-US" altLang="zh-CN" sz="2800" b="1" baseline="-30000" dirty="0">
                <a:solidFill>
                  <a:srgbClr val="000066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SO</a:t>
            </a:r>
            <a:r>
              <a:rPr kumimoji="1" lang="en-US" altLang="zh-CN" sz="2800" b="1" baseline="-30000" dirty="0">
                <a:solidFill>
                  <a:srgbClr val="000066"/>
                </a:solidFill>
                <a:latin typeface="Times New Roman" panose="02020603050405020304" pitchFamily="18" charset="0"/>
              </a:rPr>
              <a:t>4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， 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CaCO</a:t>
            </a:r>
            <a:r>
              <a:rPr kumimoji="1" lang="en-US" altLang="zh-CN" sz="2800" b="1" baseline="-30000" dirty="0">
                <a:solidFill>
                  <a:srgbClr val="000066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， 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Ca(OH)</a:t>
            </a:r>
            <a:r>
              <a:rPr kumimoji="1" lang="en-US" altLang="zh-CN" sz="2800" b="1" baseline="-30000" dirty="0">
                <a:solidFill>
                  <a:srgbClr val="000066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，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H</a:t>
            </a:r>
            <a:r>
              <a:rPr kumimoji="1" lang="en-US" altLang="zh-CN" sz="2800" b="1" baseline="-30000" dirty="0">
                <a:solidFill>
                  <a:srgbClr val="000066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SO</a:t>
            </a:r>
            <a:r>
              <a:rPr kumimoji="1" lang="en-US" altLang="zh-CN" sz="2800" b="1" baseline="-30000" dirty="0">
                <a:solidFill>
                  <a:srgbClr val="000066"/>
                </a:solidFill>
                <a:latin typeface="Times New Roman" panose="02020603050405020304" pitchFamily="18" charset="0"/>
              </a:rPr>
              <a:t>4</a:t>
            </a:r>
            <a:r>
              <a:rPr kumimoji="1" lang="zh-CN" altLang="en-US" sz="28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进行分类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64294" y="123825"/>
            <a:ext cx="6007894" cy="820283"/>
          </a:xfrm>
          <a:prstGeom prst="rect">
            <a:avLst/>
          </a:prstGeom>
          <a:solidFill>
            <a:srgbClr val="FFFF00"/>
          </a:solidFill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smtClean="0">
                <a:solidFill>
                  <a:srgbClr val="0000FF"/>
                </a:solidFill>
              </a:rPr>
              <a:t>一、物质的简单分类方法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pic>
        <p:nvPicPr>
          <p:cNvPr id="2" name="图片 1">
            <a:hlinkClick r:id="rId6" action="ppaction://hlinkfile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39894" cy="6646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29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allAtOnce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525130" y="0"/>
            <a:ext cx="88841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</a:t>
            </a:r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高中必背考点：强酸弱酸表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7547911"/>
              </p:ext>
            </p:extLst>
          </p:nvPr>
        </p:nvGraphicFramePr>
        <p:xfrm>
          <a:off x="2613216" y="1238389"/>
          <a:ext cx="9336534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6089"/>
                <a:gridCol w="1556089"/>
                <a:gridCol w="1556089"/>
                <a:gridCol w="1556089"/>
                <a:gridCol w="1556089"/>
                <a:gridCol w="1556089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高氯酸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硝酸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硫酸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氢碘酸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氢溴酸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200" dirty="0" smtClean="0"/>
                        <a:t>氢氯酸</a:t>
                      </a:r>
                      <a:endParaRPr lang="zh-CN" altLang="en-US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4000" dirty="0" smtClean="0"/>
                        <a:t>HClO</a:t>
                      </a:r>
                      <a:r>
                        <a:rPr lang="en-US" altLang="zh-CN" sz="4000" baseline="-25000" dirty="0" smtClean="0"/>
                        <a:t>4</a:t>
                      </a:r>
                      <a:endParaRPr lang="zh-CN" altLang="en-US" sz="40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000" dirty="0" smtClean="0"/>
                        <a:t>HNO</a:t>
                      </a:r>
                      <a:r>
                        <a:rPr lang="en-US" altLang="zh-CN" sz="4000" baseline="-25000" dirty="0" smtClean="0"/>
                        <a:t>3</a:t>
                      </a:r>
                      <a:endParaRPr lang="zh-CN" altLang="en-US" sz="40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000" dirty="0" smtClean="0"/>
                        <a:t>H</a:t>
                      </a:r>
                      <a:r>
                        <a:rPr lang="en-US" altLang="zh-CN" sz="4000" baseline="-25000" dirty="0" smtClean="0"/>
                        <a:t>2</a:t>
                      </a:r>
                      <a:r>
                        <a:rPr lang="en-US" altLang="zh-CN" sz="4000" dirty="0" smtClean="0"/>
                        <a:t>SO</a:t>
                      </a:r>
                      <a:r>
                        <a:rPr lang="en-US" altLang="zh-CN" sz="4000" baseline="-25000" dirty="0" smtClean="0"/>
                        <a:t>4</a:t>
                      </a:r>
                      <a:endParaRPr lang="zh-CN" altLang="en-US" sz="40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000" dirty="0" smtClean="0"/>
                        <a:t>HI</a:t>
                      </a:r>
                      <a:endParaRPr lang="zh-CN" alt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000" dirty="0" smtClean="0"/>
                        <a:t>HBr</a:t>
                      </a:r>
                      <a:endParaRPr lang="zh-CN" alt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4000" dirty="0" smtClean="0"/>
                        <a:t>HCl</a:t>
                      </a:r>
                      <a:endParaRPr lang="zh-CN" altLang="en-US" sz="4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0" y="923330"/>
            <a:ext cx="26132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种强酸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2980214"/>
            <a:ext cx="50417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种弱酸强弱表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0026742"/>
              </p:ext>
            </p:extLst>
          </p:nvPr>
        </p:nvGraphicFramePr>
        <p:xfrm>
          <a:off x="0" y="3903544"/>
          <a:ext cx="12080383" cy="20833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9888"/>
                <a:gridCol w="953306"/>
                <a:gridCol w="528034"/>
                <a:gridCol w="875764"/>
                <a:gridCol w="1184856"/>
                <a:gridCol w="1403797"/>
                <a:gridCol w="991673"/>
                <a:gridCol w="643944"/>
                <a:gridCol w="811369"/>
                <a:gridCol w="785611"/>
                <a:gridCol w="1030310"/>
                <a:gridCol w="1197735"/>
                <a:gridCol w="734096"/>
              </a:tblGrid>
              <a:tr h="894612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亚硫酸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磷酸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氢氟酸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亚硝酸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甲酸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冰醋酸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碳酸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氢硫酸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次氯酸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氢氰酸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硅酸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苯酚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水</a:t>
                      </a:r>
                      <a:endParaRPr lang="zh-CN" altLang="en-US" sz="2400" dirty="0"/>
                    </a:p>
                  </a:txBody>
                  <a:tcPr/>
                </a:tc>
              </a:tr>
              <a:tr h="894612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SO</a:t>
                      </a:r>
                      <a:r>
                        <a:rPr lang="en-US" altLang="zh-CN" sz="2400" baseline="-25000" dirty="0" smtClean="0"/>
                        <a:t>3</a:t>
                      </a:r>
                      <a:endParaRPr lang="zh-CN" altLang="en-US" sz="2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</a:t>
                      </a:r>
                      <a:r>
                        <a:rPr lang="en-US" altLang="zh-CN" sz="2400" baseline="-25000" dirty="0" smtClean="0"/>
                        <a:t>3</a:t>
                      </a:r>
                      <a:r>
                        <a:rPr lang="en-US" altLang="zh-CN" sz="2400" dirty="0" smtClean="0"/>
                        <a:t>PO</a:t>
                      </a:r>
                      <a:r>
                        <a:rPr lang="en-US" altLang="zh-CN" sz="2400" baseline="-25000" dirty="0" smtClean="0"/>
                        <a:t>4</a:t>
                      </a:r>
                      <a:endParaRPr lang="zh-CN" altLang="en-US" sz="2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HF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HNO</a:t>
                      </a:r>
                      <a:r>
                        <a:rPr lang="en-US" altLang="zh-CN" sz="2400" baseline="-25000" dirty="0" smtClean="0"/>
                        <a:t>2</a:t>
                      </a:r>
                      <a:endParaRPr lang="zh-CN" altLang="en-US" sz="2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HCOOH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CH</a:t>
                      </a:r>
                      <a:r>
                        <a:rPr lang="en-US" altLang="zh-CN" sz="2400" baseline="-25000" dirty="0" smtClean="0"/>
                        <a:t>3</a:t>
                      </a:r>
                      <a:r>
                        <a:rPr lang="en-US" altLang="zh-CN" sz="2400" dirty="0" smtClean="0"/>
                        <a:t>COOH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CO</a:t>
                      </a:r>
                      <a:r>
                        <a:rPr lang="en-US" altLang="zh-CN" sz="2400" baseline="-25000" dirty="0" smtClean="0"/>
                        <a:t>3</a:t>
                      </a:r>
                      <a:endParaRPr lang="zh-CN" altLang="en-US" sz="2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S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HClO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HCN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SiO</a:t>
                      </a:r>
                      <a:r>
                        <a:rPr lang="en-US" altLang="zh-CN" sz="2400" baseline="-25000" dirty="0" smtClean="0"/>
                        <a:t>3</a:t>
                      </a:r>
                      <a:endParaRPr lang="zh-CN" altLang="en-US" sz="2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C</a:t>
                      </a:r>
                      <a:r>
                        <a:rPr lang="en-US" altLang="zh-CN" sz="2400" baseline="-25000" dirty="0" smtClean="0"/>
                        <a:t>6</a:t>
                      </a:r>
                      <a:r>
                        <a:rPr lang="en-US" altLang="zh-CN" sz="2400" dirty="0" smtClean="0"/>
                        <a:t>H</a:t>
                      </a:r>
                      <a:r>
                        <a:rPr lang="en-US" altLang="zh-CN" sz="2400" baseline="-25000" dirty="0" smtClean="0"/>
                        <a:t>5</a:t>
                      </a:r>
                      <a:r>
                        <a:rPr lang="en-US" altLang="zh-CN" sz="2400" dirty="0" smtClean="0"/>
                        <a:t>0H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H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O</a:t>
                      </a:r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1541073" y="5926985"/>
            <a:ext cx="91871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请你用更多的方法进行分类？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10175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左大括号 1"/>
          <p:cNvSpPr/>
          <p:nvPr/>
        </p:nvSpPr>
        <p:spPr>
          <a:xfrm>
            <a:off x="892955" y="1581197"/>
            <a:ext cx="708338" cy="385078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3" name="图示 2"/>
          <p:cNvGraphicFramePr/>
          <p:nvPr>
            <p:extLst>
              <p:ext uri="{D42A27DB-BD31-4B8C-83A1-F6EECF244321}">
                <p14:modId xmlns:p14="http://schemas.microsoft.com/office/powerpoint/2010/main" val="2131433137"/>
              </p:ext>
            </p:extLst>
          </p:nvPr>
        </p:nvGraphicFramePr>
        <p:xfrm>
          <a:off x="1773324" y="1324118"/>
          <a:ext cx="6300631" cy="42113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平行四边形 3"/>
          <p:cNvSpPr/>
          <p:nvPr/>
        </p:nvSpPr>
        <p:spPr>
          <a:xfrm>
            <a:off x="1767025" y="4677232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" name="平行四边形 4"/>
          <p:cNvSpPr/>
          <p:nvPr/>
        </p:nvSpPr>
        <p:spPr>
          <a:xfrm>
            <a:off x="2567205" y="4677232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" name="平行四边形 5"/>
          <p:cNvSpPr/>
          <p:nvPr/>
        </p:nvSpPr>
        <p:spPr>
          <a:xfrm>
            <a:off x="3367385" y="4677232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平行四边形 6"/>
          <p:cNvSpPr/>
          <p:nvPr/>
        </p:nvSpPr>
        <p:spPr>
          <a:xfrm>
            <a:off x="4167565" y="4677232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平行四边形 7"/>
          <p:cNvSpPr/>
          <p:nvPr/>
        </p:nvSpPr>
        <p:spPr>
          <a:xfrm>
            <a:off x="4967745" y="4677232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平行四边形 8"/>
          <p:cNvSpPr/>
          <p:nvPr/>
        </p:nvSpPr>
        <p:spPr>
          <a:xfrm>
            <a:off x="5767925" y="4677232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平行四边形 9"/>
          <p:cNvSpPr/>
          <p:nvPr/>
        </p:nvSpPr>
        <p:spPr>
          <a:xfrm>
            <a:off x="6568106" y="4677232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平行四边形 10"/>
          <p:cNvSpPr/>
          <p:nvPr/>
        </p:nvSpPr>
        <p:spPr>
          <a:xfrm>
            <a:off x="1767025" y="2593789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平行四边形 11"/>
          <p:cNvSpPr/>
          <p:nvPr/>
        </p:nvSpPr>
        <p:spPr>
          <a:xfrm>
            <a:off x="2567205" y="2593789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平行四边形 12"/>
          <p:cNvSpPr/>
          <p:nvPr/>
        </p:nvSpPr>
        <p:spPr>
          <a:xfrm>
            <a:off x="3367385" y="2593789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平行四边形 13"/>
          <p:cNvSpPr/>
          <p:nvPr/>
        </p:nvSpPr>
        <p:spPr>
          <a:xfrm>
            <a:off x="4167565" y="2593789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平行四边形 14"/>
          <p:cNvSpPr/>
          <p:nvPr/>
        </p:nvSpPr>
        <p:spPr>
          <a:xfrm>
            <a:off x="4967745" y="2593789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6" name="平行四边形 15"/>
          <p:cNvSpPr/>
          <p:nvPr/>
        </p:nvSpPr>
        <p:spPr>
          <a:xfrm>
            <a:off x="5767925" y="2593789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平行四边形 16"/>
          <p:cNvSpPr/>
          <p:nvPr/>
        </p:nvSpPr>
        <p:spPr>
          <a:xfrm>
            <a:off x="6568106" y="2593789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平行四边形 17"/>
          <p:cNvSpPr/>
          <p:nvPr/>
        </p:nvSpPr>
        <p:spPr>
          <a:xfrm>
            <a:off x="1811131" y="5319030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平行四边形 18"/>
          <p:cNvSpPr/>
          <p:nvPr/>
        </p:nvSpPr>
        <p:spPr>
          <a:xfrm>
            <a:off x="2611311" y="5319030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平行四边形 19"/>
          <p:cNvSpPr/>
          <p:nvPr/>
        </p:nvSpPr>
        <p:spPr>
          <a:xfrm>
            <a:off x="3411491" y="5319030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平行四边形 20"/>
          <p:cNvSpPr/>
          <p:nvPr/>
        </p:nvSpPr>
        <p:spPr>
          <a:xfrm>
            <a:off x="4211671" y="5319030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平行四边形 21"/>
          <p:cNvSpPr/>
          <p:nvPr/>
        </p:nvSpPr>
        <p:spPr>
          <a:xfrm>
            <a:off x="5011851" y="5319030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平行四边形 22"/>
          <p:cNvSpPr/>
          <p:nvPr/>
        </p:nvSpPr>
        <p:spPr>
          <a:xfrm>
            <a:off x="5812031" y="5319030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平行四边形 23"/>
          <p:cNvSpPr/>
          <p:nvPr/>
        </p:nvSpPr>
        <p:spPr>
          <a:xfrm>
            <a:off x="6612212" y="5319030"/>
            <a:ext cx="756075" cy="126012"/>
          </a:xfrm>
          <a:prstGeom prst="parallelogram">
            <a:avLst>
              <a:gd name="adj" fmla="val 14084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5" name="矩形 24"/>
          <p:cNvSpPr/>
          <p:nvPr/>
        </p:nvSpPr>
        <p:spPr>
          <a:xfrm>
            <a:off x="1828263" y="3483302"/>
            <a:ext cx="110799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四元酸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814741" y="4189238"/>
            <a:ext cx="110799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五元</a:t>
            </a:r>
            <a:r>
              <a:rPr lang="zh-CN" alt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酸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767025" y="4857365"/>
            <a:ext cx="110799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六元</a:t>
            </a:r>
            <a:r>
              <a:rPr lang="zh-CN" alt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酸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11663" y="-7183"/>
            <a:ext cx="116669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2</a:t>
            </a:r>
            <a:r>
              <a:rPr lang="zh-CN" alt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按照一个分子能电离出的氢离子个数</a:t>
            </a:r>
            <a:endParaRPr lang="zh-CN" alt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42751" y="2968149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元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922737" y="1044630"/>
            <a:ext cx="618316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HClO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HNO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HI HBr HCl HF HNO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HCOOH </a:t>
            </a:r>
          </a:p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COOH HClO HCN C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OH H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989348" y="1998737"/>
            <a:ext cx="525137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H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H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H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 H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SiO</a:t>
            </a:r>
            <a:r>
              <a:rPr lang="en-US" altLang="zh-CN" sz="3200" b="0" cap="none" spc="0" baseline="-2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zh-CN" altLang="en-US" sz="3200" b="0" cap="none" spc="0" baseline="-250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922737" y="2644350"/>
            <a:ext cx="13276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rgbClr val="AB052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</a:t>
            </a:r>
            <a:r>
              <a:rPr lang="en-US" altLang="zh-CN" sz="3600" b="0" cap="none" spc="0" baseline="-25000" dirty="0" smtClean="0">
                <a:ln w="0"/>
                <a:solidFill>
                  <a:srgbClr val="AB052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n-US" altLang="zh-CN" sz="3600" b="0" cap="none" spc="0" dirty="0" smtClean="0">
                <a:ln w="0"/>
                <a:solidFill>
                  <a:srgbClr val="AB052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</a:t>
            </a:r>
            <a:r>
              <a:rPr lang="en-US" altLang="zh-CN" sz="3600" b="0" cap="none" spc="0" baseline="-25000" dirty="0" smtClean="0">
                <a:ln w="0"/>
                <a:solidFill>
                  <a:srgbClr val="AB052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zh-CN" altLang="en-US" sz="3600" b="0" cap="none" spc="0" baseline="-25000" dirty="0">
              <a:ln w="0"/>
              <a:solidFill>
                <a:srgbClr val="AB052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08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3" grpId="0">
        <p:bldAsOne/>
      </p:bldGraphic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17019" y="23127"/>
            <a:ext cx="457368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按照是否含有氧元素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AutoShape 4"/>
          <p:cNvSpPr>
            <a:spLocks/>
          </p:cNvSpPr>
          <p:nvPr/>
        </p:nvSpPr>
        <p:spPr bwMode="auto">
          <a:xfrm>
            <a:off x="1094705" y="911180"/>
            <a:ext cx="304800" cy="838200"/>
          </a:xfrm>
          <a:prstGeom prst="leftBrace">
            <a:avLst>
              <a:gd name="adj1" fmla="val 2291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1628105" y="834980"/>
            <a:ext cx="11826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dirty="0">
                <a:latin typeface="Times New Roman" panose="02020603050405020304" pitchFamily="18" charset="0"/>
              </a:rPr>
              <a:t>含氧酸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: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3075905" y="834980"/>
            <a:ext cx="39322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 dirty="0">
                <a:latin typeface="Times New Roman" panose="02020603050405020304" pitchFamily="18" charset="0"/>
              </a:rPr>
              <a:t>H</a:t>
            </a:r>
            <a:r>
              <a:rPr kumimoji="1" lang="en-US" altLang="zh-CN" sz="2400" baseline="-30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SO</a:t>
            </a:r>
            <a:r>
              <a:rPr kumimoji="1" lang="en-US" altLang="zh-CN" sz="2400" baseline="-30000" dirty="0">
                <a:latin typeface="Times New Roman" panose="02020603050405020304" pitchFamily="18" charset="0"/>
              </a:rPr>
              <a:t>4 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 HNO</a:t>
            </a:r>
            <a:r>
              <a:rPr kumimoji="1" lang="en-US" altLang="zh-CN" sz="2400" baseline="-30000" dirty="0">
                <a:latin typeface="Times New Roman" panose="02020603050405020304" pitchFamily="18" charset="0"/>
              </a:rPr>
              <a:t>3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  H</a:t>
            </a:r>
            <a:r>
              <a:rPr kumimoji="1" lang="en-US" altLang="zh-CN" sz="2400" baseline="-30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CO</a:t>
            </a:r>
            <a:r>
              <a:rPr kumimoji="1" lang="en-US" altLang="zh-CN" sz="2400" baseline="-30000" dirty="0">
                <a:latin typeface="Times New Roman" panose="02020603050405020304" pitchFamily="18" charset="0"/>
              </a:rPr>
              <a:t>3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  H</a:t>
            </a:r>
            <a:r>
              <a:rPr kumimoji="1" lang="en-US" altLang="zh-CN" sz="2400" baseline="-30000" dirty="0">
                <a:latin typeface="Times New Roman" panose="02020603050405020304" pitchFamily="18" charset="0"/>
              </a:rPr>
              <a:t>3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PO</a:t>
            </a:r>
            <a:r>
              <a:rPr kumimoji="1" lang="en-US" altLang="zh-CN" sz="2400" baseline="-30000" dirty="0">
                <a:latin typeface="Times New Roman" panose="02020603050405020304" pitchFamily="18" charset="0"/>
              </a:rPr>
              <a:t>4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728118" y="1541418"/>
            <a:ext cx="11826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latin typeface="Times New Roman" panose="02020603050405020304" pitchFamily="18" charset="0"/>
              </a:rPr>
              <a:t>无氧酸</a:t>
            </a:r>
            <a:r>
              <a:rPr kumimoji="1" lang="en-US" altLang="zh-CN" sz="2400">
                <a:latin typeface="Times New Roman" panose="02020603050405020304" pitchFamily="18" charset="0"/>
              </a:rPr>
              <a:t>:</a:t>
            </a: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3075905" y="1444580"/>
            <a:ext cx="38862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400" dirty="0">
                <a:latin typeface="Times New Roman" panose="02020603050405020304" pitchFamily="18" charset="0"/>
              </a:rPr>
              <a:t> HCl     H</a:t>
            </a:r>
            <a:r>
              <a:rPr kumimoji="1" lang="en-US" altLang="zh-CN" sz="2400" baseline="-30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2400" dirty="0">
                <a:latin typeface="Times New Roman" panose="02020603050405020304" pitchFamily="18" charset="0"/>
              </a:rPr>
              <a:t>S       HBr        </a:t>
            </a:r>
            <a:r>
              <a:rPr kumimoji="1" lang="en-US" altLang="zh-CN" sz="2400" dirty="0" smtClean="0">
                <a:latin typeface="Times New Roman" panose="02020603050405020304" pitchFamily="18" charset="0"/>
              </a:rPr>
              <a:t>HF</a:t>
            </a:r>
            <a:endParaRPr kumimoji="1"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-53661" y="2094649"/>
            <a:ext cx="103176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4</a:t>
            </a:r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按照沸点高低     硫酸是高沸点酸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9" name="矩形 8"/>
          <p:cNvSpPr/>
          <p:nvPr/>
        </p:nvSpPr>
        <p:spPr>
          <a:xfrm>
            <a:off x="-117019" y="3206384"/>
            <a:ext cx="989405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5</a:t>
            </a:r>
            <a:r>
              <a:rPr lang="zh-CN" alt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按照物质类别（有机、无机）  </a:t>
            </a:r>
            <a:endParaRPr lang="en-US" altLang="zh-CN" sz="5400" b="1" cap="none" spc="0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en-US" altLang="zh-CN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zh-CN" alt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甲酸  冰醋酸  苯酚是有机酸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-74597" y="5311975"/>
            <a:ext cx="107468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  <a:r>
              <a:rPr lang="zh-CN" altLang="en-US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按照水溶性   硅酸是难溶于水的酸</a:t>
            </a:r>
            <a:endParaRPr lang="zh-CN" alt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7777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90638" y="146861"/>
            <a:ext cx="29546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碱的分类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左大括号 2"/>
          <p:cNvSpPr/>
          <p:nvPr/>
        </p:nvSpPr>
        <p:spPr>
          <a:xfrm>
            <a:off x="437881" y="955525"/>
            <a:ext cx="321972" cy="259904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400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2970726"/>
              </p:ext>
            </p:extLst>
          </p:nvPr>
        </p:nvGraphicFramePr>
        <p:xfrm>
          <a:off x="924414" y="964364"/>
          <a:ext cx="11267585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3517"/>
                <a:gridCol w="2253517"/>
                <a:gridCol w="2253517"/>
                <a:gridCol w="2253517"/>
                <a:gridCol w="2253517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3600" dirty="0" smtClean="0">
                          <a:solidFill>
                            <a:srgbClr val="FF0000"/>
                          </a:solidFill>
                        </a:rPr>
                        <a:t>强碱</a:t>
                      </a:r>
                      <a:endParaRPr lang="zh-CN" altLang="en-US" sz="36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>
                          <a:solidFill>
                            <a:schemeClr val="tx1"/>
                          </a:solidFill>
                        </a:rPr>
                        <a:t>氢氧化钾</a:t>
                      </a:r>
                      <a:endParaRPr lang="zh-CN" alt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>
                          <a:solidFill>
                            <a:schemeClr val="tx1"/>
                          </a:solidFill>
                        </a:rPr>
                        <a:t>氢氧化钠</a:t>
                      </a:r>
                      <a:endParaRPr lang="zh-CN" alt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>
                          <a:solidFill>
                            <a:schemeClr val="tx1"/>
                          </a:solidFill>
                        </a:rPr>
                        <a:t>氢氧化钡</a:t>
                      </a:r>
                      <a:endParaRPr lang="zh-CN" alt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>
                          <a:solidFill>
                            <a:schemeClr val="tx1"/>
                          </a:solidFill>
                        </a:rPr>
                        <a:t>氢氧化钙</a:t>
                      </a:r>
                      <a:endParaRPr lang="zh-CN" altLang="en-US" sz="3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600" dirty="0" smtClean="0"/>
                        <a:t>KOH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600" dirty="0" smtClean="0"/>
                        <a:t>NaOH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600" dirty="0" smtClean="0"/>
                        <a:t>Ba(OH)</a:t>
                      </a:r>
                      <a:r>
                        <a:rPr lang="en-US" altLang="zh-CN" sz="3600" baseline="-25000" dirty="0" smtClean="0"/>
                        <a:t>2</a:t>
                      </a:r>
                      <a:endParaRPr lang="zh-CN" altLang="en-US" sz="36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600" dirty="0" smtClean="0"/>
                        <a:t>Ca(OH)</a:t>
                      </a:r>
                      <a:r>
                        <a:rPr lang="en-US" altLang="zh-CN" sz="3600" baseline="-25000" dirty="0" smtClean="0"/>
                        <a:t>2</a:t>
                      </a:r>
                      <a:endParaRPr lang="zh-CN" altLang="en-US" sz="3600" baseline="-25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3600" dirty="0" smtClean="0">
                          <a:solidFill>
                            <a:srgbClr val="FF0000"/>
                          </a:solidFill>
                        </a:rPr>
                        <a:t>弱碱</a:t>
                      </a:r>
                      <a:endParaRPr lang="zh-CN" altLang="en-US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氢氧化铁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氢氧化铜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氢氧化铝</a:t>
                      </a:r>
                      <a:endParaRPr lang="zh-CN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3600" dirty="0" smtClean="0"/>
                        <a:t>一水合氨</a:t>
                      </a:r>
                      <a:endParaRPr lang="zh-CN" altLang="en-US" sz="3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zh-CN" altLang="en-US" sz="3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600" dirty="0" smtClean="0"/>
                        <a:t>Fe(OH)</a:t>
                      </a:r>
                      <a:r>
                        <a:rPr lang="en-US" altLang="zh-CN" sz="3600" baseline="-25000" dirty="0" smtClean="0"/>
                        <a:t>3</a:t>
                      </a:r>
                      <a:endParaRPr lang="zh-CN" altLang="en-US" sz="36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600" dirty="0" smtClean="0"/>
                        <a:t>Cu(OH)</a:t>
                      </a:r>
                      <a:r>
                        <a:rPr lang="en-US" altLang="zh-CN" sz="3600" baseline="-25000" dirty="0" smtClean="0"/>
                        <a:t>2</a:t>
                      </a:r>
                      <a:endParaRPr lang="zh-CN" altLang="en-US" sz="36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600" dirty="0" smtClean="0"/>
                        <a:t>Al(OH)</a:t>
                      </a:r>
                      <a:r>
                        <a:rPr lang="en-US" altLang="zh-CN" sz="3600" baseline="-25000" dirty="0" smtClean="0"/>
                        <a:t>3</a:t>
                      </a:r>
                      <a:endParaRPr lang="zh-CN" altLang="en-US" sz="36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600" dirty="0" smtClean="0"/>
                        <a:t>NH</a:t>
                      </a:r>
                      <a:r>
                        <a:rPr lang="en-US" altLang="zh-CN" sz="3600" baseline="-25000" dirty="0" smtClean="0"/>
                        <a:t>3</a:t>
                      </a:r>
                      <a:r>
                        <a:rPr lang="en-US" altLang="zh-CN" sz="3600" dirty="0" smtClean="0"/>
                        <a:t>·H</a:t>
                      </a:r>
                      <a:r>
                        <a:rPr lang="en-US" altLang="zh-CN" sz="3600" baseline="-25000" dirty="0" smtClean="0"/>
                        <a:t>2</a:t>
                      </a:r>
                      <a:r>
                        <a:rPr lang="en-US" altLang="zh-CN" sz="3600" dirty="0" smtClean="0"/>
                        <a:t>O</a:t>
                      </a:r>
                      <a:endParaRPr lang="zh-CN" altLang="en-US" sz="3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1210614" y="3881735"/>
            <a:ext cx="99245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按照电离出氢氧根离子的数目分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82717" y="4976439"/>
            <a:ext cx="71417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按照在水中的溶解性分</a:t>
            </a:r>
            <a:endParaRPr lang="zh-CN" alt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77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20583" y="108226"/>
            <a:ext cx="98796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将下列盐按照以下标准进行分类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3631" y="1197735"/>
            <a:ext cx="98265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/>
              <a:t>NaCl</a:t>
            </a:r>
            <a:r>
              <a:rPr lang="en-US" altLang="zh-CN" sz="4000" dirty="0"/>
              <a:t> </a:t>
            </a:r>
            <a:r>
              <a:rPr lang="en-US" altLang="zh-CN" sz="4000" dirty="0" smtClean="0"/>
              <a:t>  BaSO</a:t>
            </a:r>
            <a:r>
              <a:rPr lang="en-US" altLang="zh-CN" sz="4000" baseline="-25000" dirty="0" smtClean="0"/>
              <a:t>4</a:t>
            </a:r>
            <a:r>
              <a:rPr lang="en-US" altLang="zh-CN" sz="4000" dirty="0" smtClean="0"/>
              <a:t>  KNO</a:t>
            </a:r>
            <a:r>
              <a:rPr lang="en-US" altLang="zh-CN" sz="4000" baseline="-25000" dirty="0" smtClean="0"/>
              <a:t>3</a:t>
            </a:r>
            <a:r>
              <a:rPr lang="en-US" altLang="zh-CN" sz="4000" dirty="0" smtClean="0"/>
              <a:t>  NaHCO</a:t>
            </a:r>
            <a:r>
              <a:rPr lang="en-US" altLang="zh-CN" sz="4000" baseline="-25000" dirty="0" smtClean="0"/>
              <a:t>3</a:t>
            </a:r>
            <a:r>
              <a:rPr lang="en-US" altLang="zh-CN" sz="4000" dirty="0" smtClean="0"/>
              <a:t>   NaHSO</a:t>
            </a:r>
            <a:r>
              <a:rPr lang="en-US" altLang="zh-CN" sz="4000" baseline="-25000" dirty="0" smtClean="0"/>
              <a:t>4</a:t>
            </a:r>
            <a:r>
              <a:rPr lang="en-US" altLang="zh-CN" sz="4000" dirty="0" smtClean="0"/>
              <a:t>    MgOHCl   KAl(SO</a:t>
            </a:r>
            <a:r>
              <a:rPr lang="en-US" altLang="zh-CN" sz="4000" baseline="-25000" dirty="0" smtClean="0"/>
              <a:t>4</a:t>
            </a:r>
            <a:r>
              <a:rPr lang="en-US" altLang="zh-CN" sz="4000" dirty="0" smtClean="0"/>
              <a:t>)</a:t>
            </a:r>
            <a:r>
              <a:rPr lang="en-US" altLang="zh-CN" sz="4000" baseline="-25000" dirty="0" smtClean="0"/>
              <a:t>2</a:t>
            </a:r>
            <a:r>
              <a:rPr lang="en-US" altLang="zh-CN" sz="4000" dirty="0" smtClean="0"/>
              <a:t>   CuSO</a:t>
            </a:r>
            <a:r>
              <a:rPr lang="en-US" altLang="zh-CN" sz="4000" baseline="-25000" dirty="0" smtClean="0"/>
              <a:t>4</a:t>
            </a:r>
            <a:r>
              <a:rPr lang="en-US" altLang="zh-CN" sz="4000" dirty="0" smtClean="0"/>
              <a:t>·H</a:t>
            </a:r>
            <a:r>
              <a:rPr lang="en-US" altLang="zh-CN" sz="4000" baseline="-25000" dirty="0" smtClean="0"/>
              <a:t>2</a:t>
            </a:r>
            <a:r>
              <a:rPr lang="en-US" altLang="zh-CN" sz="4000" dirty="0" smtClean="0"/>
              <a:t>O  FeSO</a:t>
            </a:r>
            <a:r>
              <a:rPr lang="en-US" altLang="zh-CN" sz="4000" baseline="-25000" dirty="0" smtClean="0"/>
              <a:t>4</a:t>
            </a:r>
            <a:r>
              <a:rPr lang="en-US" altLang="zh-CN" sz="4000" dirty="0" smtClean="0"/>
              <a:t>·7H</a:t>
            </a:r>
            <a:r>
              <a:rPr lang="en-US" altLang="zh-CN" sz="4000" baseline="-25000" dirty="0" smtClean="0"/>
              <a:t>2</a:t>
            </a:r>
            <a:r>
              <a:rPr lang="en-US" altLang="zh-CN" sz="4000" dirty="0" smtClean="0"/>
              <a:t>O </a:t>
            </a:r>
            <a:endParaRPr lang="zh-CN" altLang="en-US" sz="4000" dirty="0"/>
          </a:p>
        </p:txBody>
      </p:sp>
      <p:sp>
        <p:nvSpPr>
          <p:cNvPr id="4" name="左大括号 3"/>
          <p:cNvSpPr/>
          <p:nvPr/>
        </p:nvSpPr>
        <p:spPr>
          <a:xfrm>
            <a:off x="180304" y="2846231"/>
            <a:ext cx="1429555" cy="3374265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609859" y="2687353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正盐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609859" y="3610683"/>
            <a:ext cx="22717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酸式盐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1609859" y="4692891"/>
            <a:ext cx="22717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碱式盐</a:t>
            </a:r>
            <a:endParaRPr lang="zh-CN" alt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09859" y="5758831"/>
            <a:ext cx="15760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复盐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001841" y="2758687"/>
            <a:ext cx="6739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NaCl   BaSO</a:t>
            </a:r>
            <a:r>
              <a:rPr lang="en-US" altLang="zh-CN" sz="2800" baseline="-25000" dirty="0" smtClean="0"/>
              <a:t>4</a:t>
            </a:r>
            <a:r>
              <a:rPr lang="en-US" altLang="zh-CN" sz="2800" dirty="0" smtClean="0"/>
              <a:t>  KNO</a:t>
            </a:r>
            <a:r>
              <a:rPr lang="en-US" altLang="zh-CN" sz="2800" baseline="-25000" dirty="0" smtClean="0"/>
              <a:t>3</a:t>
            </a:r>
            <a:r>
              <a:rPr lang="en-US" altLang="zh-CN" sz="2800" dirty="0" smtClean="0"/>
              <a:t>   CuSO</a:t>
            </a:r>
            <a:r>
              <a:rPr lang="en-US" altLang="zh-CN" sz="2800" baseline="-25000" dirty="0" smtClean="0"/>
              <a:t>4</a:t>
            </a:r>
            <a:r>
              <a:rPr lang="en-US" altLang="zh-CN" sz="2800" dirty="0" smtClean="0"/>
              <a:t>·H</a:t>
            </a:r>
            <a:r>
              <a:rPr lang="en-US" altLang="zh-CN" sz="2800" baseline="-25000" dirty="0" smtClean="0"/>
              <a:t>2</a:t>
            </a:r>
            <a:r>
              <a:rPr lang="en-US" altLang="zh-CN" sz="2800" dirty="0" smtClean="0"/>
              <a:t>O  FeSO</a:t>
            </a:r>
            <a:r>
              <a:rPr lang="en-US" altLang="zh-CN" sz="2800" baseline="-25000" dirty="0" smtClean="0"/>
              <a:t>4</a:t>
            </a:r>
            <a:r>
              <a:rPr lang="en-US" altLang="zh-CN" sz="2800" dirty="0" smtClean="0"/>
              <a:t>·7H</a:t>
            </a:r>
            <a:r>
              <a:rPr lang="en-US" altLang="zh-CN" sz="2800" baseline="-25000" dirty="0" smtClean="0"/>
              <a:t>2</a:t>
            </a:r>
            <a:r>
              <a:rPr lang="en-US" altLang="zh-CN" sz="2800" dirty="0" smtClean="0"/>
              <a:t>O </a:t>
            </a:r>
            <a:endParaRPr lang="zh-CN" altLang="en-US" sz="2800" dirty="0"/>
          </a:p>
        </p:txBody>
      </p:sp>
      <p:sp>
        <p:nvSpPr>
          <p:cNvPr id="10" name="文本框 9"/>
          <p:cNvSpPr txBox="1"/>
          <p:nvPr/>
        </p:nvSpPr>
        <p:spPr>
          <a:xfrm>
            <a:off x="4001840" y="3702941"/>
            <a:ext cx="5512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smtClean="0"/>
              <a:t>NaHCO</a:t>
            </a:r>
            <a:r>
              <a:rPr lang="en-US" altLang="zh-CN" sz="3200" baseline="-25000" smtClean="0"/>
              <a:t>3</a:t>
            </a:r>
            <a:r>
              <a:rPr lang="en-US" altLang="zh-CN" sz="3200" smtClean="0"/>
              <a:t>   NaHSO</a:t>
            </a:r>
            <a:r>
              <a:rPr lang="en-US" altLang="zh-CN" sz="3200" baseline="-25000" smtClean="0"/>
              <a:t>4</a:t>
            </a:r>
            <a:endParaRPr lang="zh-CN" altLang="en-US" sz="3200" dirty="0"/>
          </a:p>
        </p:txBody>
      </p:sp>
      <p:sp>
        <p:nvSpPr>
          <p:cNvPr id="11" name="文本框 10"/>
          <p:cNvSpPr txBox="1"/>
          <p:nvPr/>
        </p:nvSpPr>
        <p:spPr>
          <a:xfrm>
            <a:off x="4001840" y="4862168"/>
            <a:ext cx="47136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MgOHCl</a:t>
            </a:r>
            <a:endParaRPr lang="zh-CN" altLang="en-US" sz="3200" dirty="0"/>
          </a:p>
        </p:txBody>
      </p:sp>
      <p:sp>
        <p:nvSpPr>
          <p:cNvPr id="13" name="文本框 12"/>
          <p:cNvSpPr txBox="1"/>
          <p:nvPr/>
        </p:nvSpPr>
        <p:spPr>
          <a:xfrm>
            <a:off x="3971787" y="5765792"/>
            <a:ext cx="36962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smtClean="0"/>
              <a:t>KAl(SO</a:t>
            </a:r>
            <a:r>
              <a:rPr lang="en-US" altLang="zh-CN" sz="3200" baseline="-25000" smtClean="0"/>
              <a:t>4</a:t>
            </a:r>
            <a:r>
              <a:rPr lang="en-US" altLang="zh-CN" sz="3200" smtClean="0"/>
              <a:t>)</a:t>
            </a:r>
            <a:r>
              <a:rPr lang="en-US" altLang="zh-CN" sz="3200" baseline="-25000" smtClean="0"/>
              <a:t>2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23405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0344"/>
            <a:ext cx="238539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酸性氧化物</a:t>
            </a:r>
            <a:endParaRPr lang="zh-CN" altLang="en-US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8570684"/>
              </p:ext>
            </p:extLst>
          </p:nvPr>
        </p:nvGraphicFramePr>
        <p:xfrm>
          <a:off x="0" y="809816"/>
          <a:ext cx="12192000" cy="213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  <a:gridCol w="1016000"/>
                <a:gridCol w="1016000"/>
                <a:gridCol w="1016000"/>
                <a:gridCol w="1016000"/>
                <a:gridCol w="761285"/>
                <a:gridCol w="1270715"/>
              </a:tblGrid>
              <a:tr h="657340">
                <a:tc>
                  <a:txBody>
                    <a:bodyPr/>
                    <a:lstStyle/>
                    <a:p>
                      <a:r>
                        <a:rPr lang="zh-CN" altLang="en-US" sz="2400" dirty="0" smtClean="0">
                          <a:solidFill>
                            <a:schemeClr val="tx1"/>
                          </a:solidFill>
                        </a:rPr>
                        <a:t>酸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SO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zh-CN" altLang="en-US" sz="2400" baseline="-250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HClO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zh-CN" altLang="en-US" sz="2400" baseline="-25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HNO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zh-CN" altLang="en-US" sz="2400" baseline="-25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SO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zh-CN" altLang="en-US" sz="2400" baseline="-25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PO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zh-CN" altLang="en-US" sz="2400" baseline="-25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HNO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zh-CN" altLang="en-US" sz="2400" baseline="-250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CO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zh-CN" altLang="en-US" sz="2400" baseline="-250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HClO</a:t>
                      </a:r>
                      <a:endParaRPr lang="zh-CN" altLang="en-US" sz="24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SiO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zh-CN" altLang="en-US" sz="2400" baseline="-2500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HCl</a:t>
                      </a:r>
                      <a:endParaRPr lang="zh-CN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>
                          <a:solidFill>
                            <a:schemeClr val="tx1"/>
                          </a:solidFill>
                        </a:rPr>
                        <a:t>HMnO</a:t>
                      </a:r>
                      <a:r>
                        <a:rPr lang="en-US" altLang="zh-CN" sz="2400" baseline="-250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zh-CN" altLang="en-US" sz="2400" baseline="-25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57340">
                <a:tc>
                  <a:txBody>
                    <a:bodyPr/>
                    <a:lstStyle/>
                    <a:p>
                      <a:r>
                        <a:rPr lang="zh-CN" altLang="en-US" sz="1600" dirty="0" smtClean="0"/>
                        <a:t>成酸元素的价态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/>
                        <a:t>+6</a:t>
                      </a:r>
                      <a:endParaRPr lang="zh-CN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657340">
                <a:tc>
                  <a:txBody>
                    <a:bodyPr/>
                    <a:lstStyle/>
                    <a:p>
                      <a:r>
                        <a:rPr lang="zh-CN" altLang="en-US" sz="1800" dirty="0" smtClean="0">
                          <a:solidFill>
                            <a:srgbClr val="FF0000"/>
                          </a:solidFill>
                        </a:rPr>
                        <a:t>酸性氧化物</a:t>
                      </a:r>
                      <a:endParaRPr lang="zh-CN" alt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/>
                        <a:t>SO</a:t>
                      </a:r>
                      <a:r>
                        <a:rPr lang="en-US" altLang="zh-CN" sz="3200" baseline="-25000" dirty="0" smtClean="0"/>
                        <a:t>3</a:t>
                      </a:r>
                      <a:endParaRPr lang="zh-CN" altLang="en-US" sz="32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0845930"/>
              </p:ext>
            </p:extLst>
          </p:nvPr>
        </p:nvGraphicFramePr>
        <p:xfrm>
          <a:off x="0" y="3487715"/>
          <a:ext cx="121920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0614"/>
                <a:gridCol w="3477296"/>
                <a:gridCol w="3515932"/>
                <a:gridCol w="3988158"/>
              </a:tblGrid>
              <a:tr h="417237">
                <a:tc>
                  <a:txBody>
                    <a:bodyPr/>
                    <a:lstStyle/>
                    <a:p>
                      <a:r>
                        <a:rPr lang="zh-CN" altLang="en-US" sz="1600" dirty="0" smtClean="0"/>
                        <a:t>酸性氧化物</a:t>
                      </a:r>
                      <a:endParaRPr lang="zh-CN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CO</a:t>
                      </a:r>
                      <a:r>
                        <a:rPr lang="en-US" altLang="zh-CN" sz="2400" baseline="-25000" dirty="0" smtClean="0"/>
                        <a:t>2</a:t>
                      </a:r>
                      <a:endParaRPr lang="zh-CN" altLang="en-US" sz="2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SO</a:t>
                      </a:r>
                      <a:r>
                        <a:rPr lang="en-US" altLang="zh-CN" sz="2400" baseline="-25000" dirty="0" smtClean="0"/>
                        <a:t>2</a:t>
                      </a:r>
                      <a:endParaRPr lang="zh-CN" altLang="en-US" sz="2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SiO</a:t>
                      </a:r>
                      <a:r>
                        <a:rPr lang="en-US" altLang="zh-CN" sz="2400" baseline="-25000" dirty="0" smtClean="0"/>
                        <a:t>2</a:t>
                      </a:r>
                      <a:endParaRPr lang="zh-CN" altLang="en-US" sz="2400" baseline="-25000" dirty="0"/>
                    </a:p>
                  </a:txBody>
                  <a:tcPr/>
                </a:tc>
              </a:tr>
              <a:tr h="417237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反应</a:t>
                      </a:r>
                      <a:r>
                        <a:rPr lang="en-US" altLang="zh-CN" sz="2400" dirty="0" smtClean="0"/>
                        <a:t>1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CO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+H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O=H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CO</a:t>
                      </a:r>
                      <a:r>
                        <a:rPr lang="en-US" altLang="zh-CN" sz="2400" baseline="-25000" dirty="0" smtClean="0"/>
                        <a:t>3</a:t>
                      </a:r>
                      <a:endParaRPr lang="zh-CN" altLang="en-US" sz="2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  <a:tr h="417237"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反应</a:t>
                      </a:r>
                      <a:r>
                        <a:rPr lang="en-US" altLang="zh-CN" sz="2400" dirty="0" smtClean="0"/>
                        <a:t>2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CO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+2NaOH=Na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CO</a:t>
                      </a:r>
                      <a:r>
                        <a:rPr lang="en-US" altLang="zh-CN" sz="2400" baseline="-25000" dirty="0" smtClean="0"/>
                        <a:t>3</a:t>
                      </a:r>
                      <a:r>
                        <a:rPr lang="en-US" altLang="zh-CN" sz="2400" dirty="0" smtClean="0"/>
                        <a:t>+H</a:t>
                      </a:r>
                      <a:r>
                        <a:rPr lang="en-US" altLang="zh-CN" sz="2400" baseline="-25000" dirty="0" smtClean="0"/>
                        <a:t>2</a:t>
                      </a:r>
                      <a:r>
                        <a:rPr lang="en-US" altLang="zh-CN" sz="2400" dirty="0" smtClean="0"/>
                        <a:t>O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4922069" y="2889688"/>
            <a:ext cx="223651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仿写方程式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449989" y="4968413"/>
            <a:ext cx="1044388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酸性氧化物有什么特点？你能否给酸性氧化物下个定义？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66793" y="92332"/>
            <a:ext cx="595227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能和碱反应生成盐和水的氧化物</a:t>
            </a:r>
            <a:endParaRPr lang="zh-CN" altLang="en-US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-185531" y="5574614"/>
            <a:ext cx="573890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NO</a:t>
            </a:r>
            <a:r>
              <a:rPr lang="en-US" altLang="zh-CN" sz="28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  <a:r>
              <a:rPr lang="en-US" altLang="zh-CN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  CO  NO </a:t>
            </a:r>
            <a:r>
              <a:rPr lang="zh-CN" altLang="en-US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是不是酸性氧化物？</a:t>
            </a:r>
            <a:endParaRPr lang="zh-CN" altLang="en-US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60037" y="5616205"/>
            <a:ext cx="634019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酸性氧化物都是非金属氧化物吗？</a:t>
            </a:r>
            <a:endParaRPr lang="zh-CN" altLang="en-US" sz="32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06361" y="6263997"/>
            <a:ext cx="597791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请写出</a:t>
            </a:r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Mn</a:t>
            </a:r>
            <a:r>
              <a:rPr lang="en-US" altLang="zh-CN" sz="2800" baseline="-25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r>
              <a:rPr lang="en-US" altLang="zh-CN" sz="2800" baseline="-25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和</a:t>
            </a:r>
            <a:r>
              <a:rPr lang="en-US" altLang="zh-CN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NaOH</a:t>
            </a:r>
            <a:r>
              <a:rPr lang="zh-CN" alt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反应的方程式。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036851" y="1437765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+7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951891" y="2304913"/>
            <a:ext cx="105028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Cl</a:t>
            </a:r>
            <a:r>
              <a:rPr lang="en-US" altLang="zh-CN" sz="32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r>
              <a:rPr lang="en-US" altLang="zh-CN" sz="32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endParaRPr lang="zh-CN" altLang="en-US" sz="3200" b="0" cap="none" spc="0" baseline="-25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087139" y="1437765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+5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026053" y="2335690"/>
            <a:ext cx="110799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r>
              <a:rPr lang="en-US" altLang="zh-CN" sz="28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en-US" altLang="zh-CN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	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157923" y="1473185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+4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142694" y="2304913"/>
            <a:ext cx="85792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</a:t>
            </a:r>
            <a:r>
              <a:rPr lang="en-US" altLang="zh-CN" sz="36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zh-CN" altLang="en-US" sz="3600" b="0" cap="none" spc="0" baseline="-25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159955" y="1473185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+5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126291" y="2335690"/>
            <a:ext cx="94769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</a:t>
            </a:r>
            <a:r>
              <a:rPr lang="en-US" altLang="zh-CN" sz="32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r>
              <a:rPr lang="en-US" altLang="zh-CN" sz="32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endParaRPr lang="zh-CN" altLang="en-US" sz="3200" b="0" cap="none" spc="0" baseline="-25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95649" y="1483898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+3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040324" y="2325293"/>
            <a:ext cx="109998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</a:t>
            </a:r>
            <a:r>
              <a:rPr lang="en-US" altLang="zh-CN" sz="36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r>
              <a:rPr lang="en-US" altLang="zh-CN" sz="36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zh-CN" altLang="en-US" sz="3600" b="0" cap="none" spc="0" baseline="-25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231343" y="1483898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+4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158579" y="2335690"/>
            <a:ext cx="88915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</a:t>
            </a:r>
            <a:r>
              <a:rPr lang="en-US" altLang="zh-CN" sz="36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zh-CN" altLang="en-US" sz="3600" b="0" cap="none" spc="0" baseline="-25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277381" y="1473185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+1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146751" y="2325293"/>
            <a:ext cx="9989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Cl</a:t>
            </a:r>
            <a:r>
              <a:rPr lang="en-US" altLang="zh-CN" sz="36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9244761" y="1483898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+4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9203082" y="2274134"/>
            <a:ext cx="96372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SiO</a:t>
            </a:r>
            <a:r>
              <a:rPr lang="en-US" altLang="zh-CN" sz="36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zh-CN" altLang="en-US" sz="3600" b="0" cap="none" spc="0" baseline="-25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0224147" y="1471954"/>
            <a:ext cx="7473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-1</a:t>
            </a:r>
            <a:endParaRPr lang="zh-CN" alt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0240977" y="2186793"/>
            <a:ext cx="5661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X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1106890" y="1485149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+7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0823988" y="2335690"/>
            <a:ext cx="143821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Mn</a:t>
            </a:r>
            <a:r>
              <a:rPr lang="en-US" altLang="zh-CN" sz="3600" baseline="-25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r>
              <a:rPr lang="en-US" altLang="zh-CN" sz="3600" baseline="-25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endParaRPr lang="zh-CN" altLang="en-US" sz="3600" b="0" cap="none" spc="0" baseline="-25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75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250100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碱性氧化物</a:t>
            </a:r>
            <a:endParaRPr lang="zh-CN" altLang="en-US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2792184"/>
              </p:ext>
            </p:extLst>
          </p:nvPr>
        </p:nvGraphicFramePr>
        <p:xfrm>
          <a:off x="216452" y="865440"/>
          <a:ext cx="11790016" cy="18136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4288"/>
                <a:gridCol w="1684288"/>
                <a:gridCol w="1684288"/>
                <a:gridCol w="1684288"/>
                <a:gridCol w="1684288"/>
                <a:gridCol w="1684288"/>
                <a:gridCol w="1684288"/>
              </a:tblGrid>
              <a:tr h="415041">
                <a:tc>
                  <a:txBody>
                    <a:bodyPr/>
                    <a:lstStyle/>
                    <a:p>
                      <a:r>
                        <a:rPr lang="zh-CN" altLang="en-US" sz="3200" dirty="0" smtClean="0">
                          <a:solidFill>
                            <a:srgbClr val="FF0000"/>
                          </a:solidFill>
                        </a:rPr>
                        <a:t>碱</a:t>
                      </a:r>
                      <a:endParaRPr lang="zh-CN" altLang="en-US" sz="32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3200" dirty="0" smtClean="0">
                          <a:solidFill>
                            <a:srgbClr val="FF0000"/>
                          </a:solidFill>
                        </a:rPr>
                        <a:t>Ca(OH)</a:t>
                      </a:r>
                      <a:r>
                        <a:rPr lang="en-US" altLang="zh-CN" sz="3200" baseline="-25000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zh-CN" altLang="en-US" sz="3200" baseline="-25000" dirty="0" smtClean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>
                          <a:solidFill>
                            <a:srgbClr val="FF0000"/>
                          </a:solidFill>
                        </a:rPr>
                        <a:t>NaOH</a:t>
                      </a:r>
                      <a:endParaRPr lang="zh-CN" altLang="en-US" sz="32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>
                          <a:solidFill>
                            <a:srgbClr val="FF0000"/>
                          </a:solidFill>
                        </a:rPr>
                        <a:t>Ba(OH)</a:t>
                      </a:r>
                      <a:r>
                        <a:rPr lang="en-US" altLang="zh-CN" sz="3200" baseline="-25000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zh-CN" altLang="en-US" sz="3200" baseline="-25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>
                          <a:solidFill>
                            <a:srgbClr val="FF0000"/>
                          </a:solidFill>
                        </a:rPr>
                        <a:t>Cu(OH)</a:t>
                      </a:r>
                      <a:r>
                        <a:rPr lang="en-US" altLang="zh-CN" sz="3200" baseline="-25000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zh-CN" altLang="en-US" sz="3200" baseline="-25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>
                          <a:solidFill>
                            <a:srgbClr val="FF0000"/>
                          </a:solidFill>
                        </a:rPr>
                        <a:t>Fe(OH)</a:t>
                      </a:r>
                      <a:r>
                        <a:rPr lang="en-US" altLang="zh-CN" sz="3200" baseline="-25000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zh-CN" altLang="en-US" sz="3200" baseline="-25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dirty="0" smtClean="0">
                          <a:solidFill>
                            <a:srgbClr val="FF0000"/>
                          </a:solidFill>
                        </a:rPr>
                        <a:t>Fe(OH)</a:t>
                      </a:r>
                      <a:r>
                        <a:rPr lang="en-US" altLang="zh-CN" sz="3200" baseline="-25000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zh-CN" altLang="en-US" sz="3200" baseline="-250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15041"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金属价态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 smtClean="0"/>
                        <a:t>+2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716373">
                <a:tc>
                  <a:txBody>
                    <a:bodyPr/>
                    <a:lstStyle/>
                    <a:p>
                      <a:r>
                        <a:rPr lang="zh-CN" altLang="en-US" sz="2000" dirty="0" smtClean="0"/>
                        <a:t>碱性氧化物</a:t>
                      </a:r>
                      <a:endParaRPr lang="zh-CN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 smtClean="0"/>
                        <a:t>CaO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4487414" y="2715544"/>
            <a:ext cx="223651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仿写方程式</a:t>
            </a:r>
            <a:endParaRPr lang="zh-CN" altLang="en-US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49264"/>
              </p:ext>
            </p:extLst>
          </p:nvPr>
        </p:nvGraphicFramePr>
        <p:xfrm>
          <a:off x="0" y="3300318"/>
          <a:ext cx="12072732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4974"/>
                <a:gridCol w="3419061"/>
                <a:gridCol w="4270514"/>
                <a:gridCol w="3018183"/>
              </a:tblGrid>
              <a:tr h="428311"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chemeClr val="tx1"/>
                          </a:solidFill>
                        </a:rPr>
                        <a:t>碱性氧化物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dirty="0" smtClean="0">
                          <a:solidFill>
                            <a:schemeClr val="tx1"/>
                          </a:solidFill>
                        </a:rPr>
                        <a:t>CaO</a:t>
                      </a:r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dirty="0" smtClean="0">
                          <a:solidFill>
                            <a:schemeClr val="tx1"/>
                          </a:solidFill>
                        </a:rPr>
                        <a:t>Na</a:t>
                      </a:r>
                      <a:r>
                        <a:rPr lang="en-US" altLang="zh-CN" sz="2800" baseline="-25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US" altLang="zh-CN" sz="2800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dirty="0" smtClean="0">
                          <a:solidFill>
                            <a:schemeClr val="tx1"/>
                          </a:solidFill>
                        </a:rPr>
                        <a:t>CuO</a:t>
                      </a:r>
                      <a:endParaRPr lang="zh-CN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428311"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chemeClr val="tx1"/>
                          </a:solidFill>
                        </a:rPr>
                        <a:t>反应</a:t>
                      </a:r>
                      <a:r>
                        <a:rPr lang="en-US" altLang="zh-CN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 smtClean="0"/>
                        <a:t>CaO+H</a:t>
                      </a:r>
                      <a:r>
                        <a:rPr lang="en-US" altLang="zh-CN" sz="2800" baseline="-25000" dirty="0" smtClean="0"/>
                        <a:t>2</a:t>
                      </a:r>
                      <a:r>
                        <a:rPr lang="en-US" altLang="zh-CN" sz="2800" dirty="0" smtClean="0"/>
                        <a:t>O=Ca(OH)</a:t>
                      </a:r>
                      <a:r>
                        <a:rPr lang="en-US" altLang="zh-CN" sz="2800" baseline="-25000" dirty="0" smtClean="0"/>
                        <a:t>2</a:t>
                      </a:r>
                      <a:endParaRPr lang="zh-CN" altLang="en-US" sz="28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28311">
                <a:tc>
                  <a:txBody>
                    <a:bodyPr/>
                    <a:lstStyle/>
                    <a:p>
                      <a:r>
                        <a:rPr lang="zh-CN" altLang="en-US" dirty="0" smtClean="0">
                          <a:solidFill>
                            <a:schemeClr val="tx1"/>
                          </a:solidFill>
                        </a:rPr>
                        <a:t>反应</a:t>
                      </a:r>
                      <a:r>
                        <a:rPr lang="en-US" altLang="zh-CN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800" dirty="0" smtClean="0"/>
                        <a:t>CaO+2HCl=CaCl</a:t>
                      </a:r>
                      <a:r>
                        <a:rPr lang="en-US" altLang="zh-CN" sz="2800" baseline="-25000" dirty="0" smtClean="0"/>
                        <a:t>2</a:t>
                      </a:r>
                      <a:r>
                        <a:rPr lang="en-US" altLang="zh-CN" sz="2800" dirty="0" smtClean="0"/>
                        <a:t>+H</a:t>
                      </a:r>
                      <a:r>
                        <a:rPr lang="en-US" altLang="zh-CN" sz="2800" baseline="-25000" dirty="0" smtClean="0"/>
                        <a:t>2</a:t>
                      </a:r>
                      <a:r>
                        <a:rPr lang="en-US" altLang="zh-CN" sz="2800" dirty="0" smtClean="0"/>
                        <a:t>O</a:t>
                      </a:r>
                      <a:endParaRPr lang="zh-CN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0" y="4943060"/>
            <a:ext cx="1117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C00000"/>
                </a:solidFill>
              </a:rPr>
              <a:t>碱性氧化物有什么特点？你能给碱性氧化物下个定义吗？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501005" y="-13556"/>
            <a:ext cx="808426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能与酸反应生成盐和水的氧化物</a:t>
            </a:r>
            <a:endParaRPr lang="zh-CN" alt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43088" y="5220059"/>
            <a:ext cx="111251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请书写碱性氧化物</a:t>
            </a:r>
            <a:r>
              <a:rPr lang="en-US" altLang="zh-CN" sz="40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SrO</a:t>
            </a:r>
            <a:r>
              <a:rPr lang="zh-CN" alt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和稀硫酸的反应方程式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？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58005" y="1200329"/>
            <a:ext cx="798078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+1       +2       +2       +3      +2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466578" y="1799894"/>
            <a:ext cx="84310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Na</a:t>
            </a:r>
            <a:r>
              <a:rPr lang="en-US" altLang="zh-CN" sz="5400" baseline="-25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  BaO   CuO   Fe</a:t>
            </a:r>
            <a:r>
              <a:rPr lang="en-US" altLang="zh-CN" sz="5400" baseline="-25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</a:t>
            </a:r>
            <a:r>
              <a:rPr lang="en-US" altLang="zh-CN" sz="5400" baseline="-25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FeO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2037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36471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两性氧化物</a:t>
            </a:r>
            <a:endParaRPr lang="zh-CN" alt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782700" y="923330"/>
            <a:ext cx="998403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既能和酸反应生成盐和水，</a:t>
            </a:r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又能</a:t>
            </a:r>
            <a:endParaRPr lang="en-US" altLang="zh-CN" sz="5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和碱反应生成盐和水的氧化物。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70568" y="2723823"/>
            <a:ext cx="849783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Al</a:t>
            </a:r>
            <a:r>
              <a:rPr lang="en-US" altLang="zh-CN" sz="54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O</a:t>
            </a:r>
            <a:r>
              <a:rPr lang="en-US" altLang="zh-CN" sz="54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3</a:t>
            </a:r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+ 6HCl = 2AlCl</a:t>
            </a:r>
            <a:r>
              <a:rPr lang="en-US" altLang="zh-CN" sz="54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3</a:t>
            </a:r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+3H</a:t>
            </a:r>
            <a:r>
              <a:rPr lang="en-US" altLang="zh-CN" sz="54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O</a:t>
            </a:r>
          </a:p>
          <a:p>
            <a:pPr algn="ctr"/>
            <a:r>
              <a:rPr lang="en-US" altLang="zh-CN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Al</a:t>
            </a:r>
            <a:r>
              <a:rPr lang="en-US" altLang="zh-CN" sz="54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2</a:t>
            </a:r>
            <a:r>
              <a:rPr lang="en-US" altLang="zh-CN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</a:t>
            </a:r>
            <a:r>
              <a:rPr lang="en-US" altLang="zh-CN" sz="54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3</a:t>
            </a:r>
            <a:r>
              <a:rPr lang="en-US" altLang="zh-CN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+2NaOH=2NaAlO</a:t>
            </a:r>
            <a:r>
              <a:rPr lang="en-US" altLang="zh-CN" sz="54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2</a:t>
            </a:r>
            <a:r>
              <a:rPr lang="en-US" altLang="zh-CN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+H</a:t>
            </a:r>
            <a:r>
              <a:rPr lang="en-US" altLang="zh-CN" sz="54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2</a:t>
            </a:r>
            <a:r>
              <a:rPr lang="en-US" altLang="zh-CN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37952" y="4667346"/>
            <a:ext cx="1102577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仿</a:t>
            </a:r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写：两性氧化物</a:t>
            </a:r>
            <a:r>
              <a:rPr lang="en-US" altLang="zh-CN" sz="5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ZnO</a:t>
            </a:r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分别和盐酸、</a:t>
            </a:r>
            <a:endParaRPr lang="en-US" altLang="zh-CN" sz="5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氢氧化钠的反应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0373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898936" y="224135"/>
            <a:ext cx="36471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氧化物分类</a:t>
            </a:r>
            <a:endParaRPr lang="en-US" altLang="zh-CN" sz="5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左大括号 2"/>
          <p:cNvSpPr/>
          <p:nvPr/>
        </p:nvSpPr>
        <p:spPr>
          <a:xfrm>
            <a:off x="1027450" y="1893193"/>
            <a:ext cx="566669" cy="261441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512494" y="1702948"/>
            <a:ext cx="198804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酸性氧化物</a:t>
            </a:r>
            <a:endParaRPr lang="zh-CN" altLang="en-US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465879" y="2278708"/>
            <a:ext cx="224452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碱性氧化物</a:t>
            </a:r>
            <a:endParaRPr lang="zh-CN" altLang="en-US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1222810" y="2916023"/>
            <a:ext cx="244470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两性氧化物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452249" y="3491783"/>
            <a:ext cx="296427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不成盐氧化物</a:t>
            </a:r>
            <a:endParaRPr lang="zh-CN" alt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465879" y="4120083"/>
            <a:ext cx="198002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特殊氧化物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1703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93452" y="468834"/>
            <a:ext cx="71096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实践活动：物质的转化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70668" y="2967335"/>
            <a:ext cx="12506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p25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206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3982"/>
            <a:ext cx="1132052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	</a:t>
            </a:r>
            <a:r>
              <a:rPr lang="zh-CN" alt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请将以下</a:t>
            </a:r>
            <a:r>
              <a:rPr lang="zh-CN" altLang="en-US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反应</a:t>
            </a:r>
            <a:r>
              <a:rPr lang="zh-CN" alt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方程式按照某种原则进行分类</a:t>
            </a:r>
            <a:endParaRPr lang="zh-CN" alt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1876" y="1084314"/>
            <a:ext cx="6643614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①C+O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=CO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</a:p>
          <a:p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②C+CO</a:t>
            </a:r>
            <a:r>
              <a:rPr lang="en-US" altLang="zh-CN" sz="40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2</a:t>
            </a:r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=2CO</a:t>
            </a:r>
          </a:p>
          <a:p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③CO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+Ca(OH)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=CaCO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3</a:t>
            </a:r>
            <a:r>
              <a:rPr lang="en-US" altLang="zh-CN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↓</a:t>
            </a:r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+H2O</a:t>
            </a:r>
          </a:p>
          <a:p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④2KClO</a:t>
            </a:r>
            <a:r>
              <a:rPr lang="en-US" altLang="zh-CN" sz="40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3</a:t>
            </a:r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=2KCl+3O</a:t>
            </a:r>
            <a:r>
              <a:rPr lang="en-US" altLang="zh-CN" sz="40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2</a:t>
            </a:r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↑</a:t>
            </a:r>
          </a:p>
          <a:p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⑤CaCO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3</a:t>
            </a:r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=CaO+CO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↑</a:t>
            </a:r>
          </a:p>
          <a:p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⑥Fe+CuSO</a:t>
            </a:r>
            <a:r>
              <a:rPr lang="en-US" altLang="zh-CN" sz="40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4</a:t>
            </a:r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=Cu+FeSO</a:t>
            </a:r>
            <a:r>
              <a:rPr lang="en-US" altLang="zh-CN" sz="40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4</a:t>
            </a:r>
          </a:p>
        </p:txBody>
      </p:sp>
      <p:sp>
        <p:nvSpPr>
          <p:cNvPr id="4" name="矩形 3"/>
          <p:cNvSpPr/>
          <p:nvPr/>
        </p:nvSpPr>
        <p:spPr>
          <a:xfrm>
            <a:off x="1574101" y="1057312"/>
            <a:ext cx="543739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点燃</a:t>
            </a:r>
            <a:endParaRPr lang="zh-CN" altLang="en-US" sz="1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1717730" y="1559734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高温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1914609" y="3579571"/>
            <a:ext cx="466794" cy="2616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1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高温</a:t>
            </a:r>
            <a:endParaRPr lang="zh-CN" altLang="en-US" sz="11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1856083" y="2963639"/>
            <a:ext cx="612668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1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MnO</a:t>
            </a:r>
            <a:r>
              <a:rPr lang="en-US" altLang="zh-CN" sz="1400" b="0" cap="none" spc="0" baseline="-25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zh-CN" altLang="en-US" sz="1400" b="0" cap="none" spc="0" baseline="-25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117839" y="3298418"/>
            <a:ext cx="965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∆</a:t>
            </a:r>
            <a:endParaRPr lang="zh-CN" altLang="en-US" dirty="0"/>
          </a:p>
        </p:txBody>
      </p:sp>
      <p:sp>
        <p:nvSpPr>
          <p:cNvPr id="9" name="文本框 8"/>
          <p:cNvSpPr txBox="1"/>
          <p:nvPr/>
        </p:nvSpPr>
        <p:spPr>
          <a:xfrm>
            <a:off x="6745490" y="1085558"/>
            <a:ext cx="544651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⑦C+H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O=CO+H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</a:p>
          <a:p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⑧</a:t>
            </a:r>
            <a:r>
              <a:rPr lang="en-US" altLang="zh-CN" sz="40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HCl+NaOH</a:t>
            </a:r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=NaCl+H</a:t>
            </a:r>
            <a:r>
              <a:rPr lang="en-US" altLang="zh-CN" sz="40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2</a:t>
            </a:r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</a:t>
            </a:r>
          </a:p>
          <a:p>
            <a:endParaRPr lang="en-US" altLang="zh-CN" sz="40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⑨</a:t>
            </a:r>
            <a:r>
              <a:rPr lang="en-US" altLang="zh-CN" sz="40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CO+CuO</a:t>
            </a:r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=Cu+CO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</a:p>
          <a:p>
            <a:endParaRPr lang="en-US" altLang="zh-CN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⑩P</a:t>
            </a:r>
            <a:r>
              <a:rPr lang="en-US" altLang="zh-CN" sz="4000" b="1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4</a:t>
            </a:r>
            <a:r>
              <a:rPr lang="en-US" altLang="zh-CN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=4P</a:t>
            </a:r>
            <a:r>
              <a:rPr lang="zh-CN" altLang="en-US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（红磷）</a:t>
            </a:r>
            <a:endParaRPr lang="en-US" altLang="zh-CN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en-US" altLang="zh-CN" sz="40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⑪3O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2</a:t>
            </a:r>
            <a:r>
              <a:rPr lang="en-US" altLang="zh-CN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=2O</a:t>
            </a:r>
            <a:r>
              <a:rPr lang="en-US" altLang="zh-CN" sz="4000" b="1" cap="none" spc="0" baseline="-25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3</a:t>
            </a:r>
            <a:endParaRPr lang="zh-CN" altLang="en-US" sz="4000" b="1" cap="none" spc="0" baseline="-250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361344" y="903424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高温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761453" y="2732806"/>
            <a:ext cx="8002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高温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46082" y="4879420"/>
            <a:ext cx="264687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四大基本反应类型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26494" y="6032639"/>
            <a:ext cx="305724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是否有化合价变化</a:t>
            </a:r>
            <a:endParaRPr lang="zh-CN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4707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1217</TotalTime>
  <Words>848</Words>
  <Application>Microsoft Office PowerPoint</Application>
  <PresentationFormat>宽屏</PresentationFormat>
  <Paragraphs>244</Paragraphs>
  <Slides>17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29" baseType="lpstr">
      <vt:lpstr>方正行楷简体</vt:lpstr>
      <vt:lpstr>黑体</vt:lpstr>
      <vt:lpstr>隶书</vt:lpstr>
      <vt:lpstr>宋体</vt:lpstr>
      <vt:lpstr>Arial</vt:lpstr>
      <vt:lpstr>Calibri</vt:lpstr>
      <vt:lpstr>Calibri Light</vt:lpstr>
      <vt:lpstr>Times New Roman</vt:lpstr>
      <vt:lpstr>Wingdings</vt:lpstr>
      <vt:lpstr>Office 主题</vt:lpstr>
      <vt:lpstr>Flash 影片</vt:lpstr>
      <vt:lpstr>Flash 文档</vt:lpstr>
      <vt:lpstr>PowerPoint 演示文稿</vt:lpstr>
      <vt:lpstr>PowerPoint 演示文稿</vt:lpstr>
      <vt:lpstr>PowerPoint 演示文稿</vt:lpstr>
      <vt:lpstr>一、物质的简单分类方法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john</dc:creator>
  <cp:lastModifiedBy>XiaZaiMa.COM</cp:lastModifiedBy>
  <cp:revision>36</cp:revision>
  <dcterms:created xsi:type="dcterms:W3CDTF">2015-10-11T08:30:57Z</dcterms:created>
  <dcterms:modified xsi:type="dcterms:W3CDTF">2019-01-15T03:17:11Z</dcterms:modified>
</cp:coreProperties>
</file>