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84" r:id="rId3"/>
    <p:sldId id="283" r:id="rId4"/>
    <p:sldId id="316" r:id="rId5"/>
    <p:sldId id="325" r:id="rId6"/>
    <p:sldId id="300" r:id="rId7"/>
    <p:sldId id="303" r:id="rId8"/>
    <p:sldId id="306" r:id="rId9"/>
    <p:sldId id="307" r:id="rId10"/>
    <p:sldId id="319" r:id="rId11"/>
    <p:sldId id="320" r:id="rId12"/>
    <p:sldId id="322" r:id="rId13"/>
    <p:sldId id="323" r:id="rId14"/>
    <p:sldId id="324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5324"/>
    <a:srgbClr val="0066FF"/>
    <a:srgbClr val="E5498C"/>
    <a:srgbClr val="FF6600"/>
    <a:srgbClr val="B0DD09"/>
    <a:srgbClr val="FF9966"/>
    <a:srgbClr val="F0EC34"/>
    <a:srgbClr val="168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85" autoAdjust="0"/>
  </p:normalViewPr>
  <p:slideViewPr>
    <p:cSldViewPr>
      <p:cViewPr varScale="1">
        <p:scale>
          <a:sx n="100" d="100"/>
          <a:sy n="100" d="100"/>
        </p:scale>
        <p:origin x="-19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1A8C1-B857-4E61-B372-393AB888E95A}" type="datetimeFigureOut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7D478-12B5-4449-A7EF-4599E1044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919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39ED-A2EC-419A-AC5A-8F4CD8FE467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41" y="264417"/>
            <a:ext cx="7561695" cy="932335"/>
          </a:xfrm>
        </p:spPr>
        <p:txBody>
          <a:bodyPr/>
          <a:lstStyle>
            <a:lvl1pPr algn="l">
              <a:defRPr b="1">
                <a:solidFill>
                  <a:srgbClr val="195324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7164288" cy="24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84F9-5487-42CA-971D-1D0DF04AB7C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94BF0-778C-4FFC-93D9-EA9E19BCCFB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E8EF-EC31-4E40-BE52-E71624B067E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D088C-FFBC-4330-9ABD-7EDA5839D52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D356F-E94D-4709-94DA-139FE6D9EA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D64F-67EC-4EA8-9677-04B01158DF8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B9846-92DC-420E-A899-E6FBC5C47A43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4AA0C-61FA-4C07-AC6B-E50F7EC07D16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B92E9-5AE5-4A17-9694-5B1223A130B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31938-DECF-4A9A-9376-80F9E22B78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35745;&#31639;&#25104;&#32489;/&#24037;&#31243;1.ex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5810"/>
            <a:ext cx="9144000" cy="618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7776864" cy="1470025"/>
          </a:xfrm>
        </p:spPr>
        <p:txBody>
          <a:bodyPr>
            <a:noAutofit/>
          </a:bodyPr>
          <a:lstStyle/>
          <a:p>
            <a:r>
              <a:rPr lang="zh-CN" altLang="en-US" sz="60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程序的基本要素</a:t>
            </a:r>
            <a:endParaRPr lang="zh-CN" altLang="en-US" sz="6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D085-1A0E-4FC3-BCFF-6830685F6A0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40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3848" y="1916832"/>
            <a:ext cx="3456812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440" y="3212976"/>
            <a:ext cx="3947864" cy="1944216"/>
          </a:xfrm>
        </p:spPr>
        <p:txBody>
          <a:bodyPr>
            <a:normAutofit lnSpcReduction="10000"/>
          </a:bodyPr>
          <a:lstStyle/>
          <a:p>
            <a:r>
              <a:rPr lang="zh-CN" altLang="en-US" sz="3600" dirty="0" smtClean="0"/>
              <a:t>函数</a:t>
            </a:r>
            <a:endParaRPr lang="en-US" altLang="zh-CN" sz="3600" dirty="0" smtClean="0"/>
          </a:p>
          <a:p>
            <a:r>
              <a:rPr lang="zh-CN" altLang="en-US" sz="3600" dirty="0" smtClean="0"/>
              <a:t>数据类型</a:t>
            </a:r>
            <a:endParaRPr lang="en-US" altLang="zh-CN" sz="3600" dirty="0" smtClean="0"/>
          </a:p>
          <a:p>
            <a:r>
              <a:rPr lang="zh-CN" altLang="en-US" sz="3600" dirty="0" smtClean="0"/>
              <a:t>变量</a:t>
            </a:r>
            <a:endParaRPr lang="zh-CN" altLang="en-US" sz="3600" dirty="0"/>
          </a:p>
        </p:txBody>
      </p:sp>
      <p:sp>
        <p:nvSpPr>
          <p:cNvPr id="4" name="椭圆 3"/>
          <p:cNvSpPr/>
          <p:nvPr/>
        </p:nvSpPr>
        <p:spPr>
          <a:xfrm>
            <a:off x="1043608" y="1988840"/>
            <a:ext cx="1872208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247383" y="2393446"/>
            <a:ext cx="1156396" cy="1062993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2915816" y="2924944"/>
            <a:ext cx="4392488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0" y="948226"/>
            <a:ext cx="748883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8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4941168"/>
            <a:ext cx="7560840" cy="936104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4000" dirty="0" smtClean="0"/>
              <a:t>Abs(x)  </a:t>
            </a:r>
            <a:r>
              <a:rPr lang="en-US" altLang="zh-CN" sz="4000" dirty="0" err="1" smtClean="0"/>
              <a:t>Int</a:t>
            </a:r>
            <a:r>
              <a:rPr lang="en-US" altLang="zh-CN" sz="4000" dirty="0" smtClean="0"/>
              <a:t>(x)   </a:t>
            </a:r>
            <a:r>
              <a:rPr lang="en-US" altLang="zh-CN" sz="4000" dirty="0" err="1" smtClean="0"/>
              <a:t>Sqr</a:t>
            </a:r>
            <a:r>
              <a:rPr lang="en-US" altLang="zh-CN" sz="4000" dirty="0" smtClean="0"/>
              <a:t>(x)   </a:t>
            </a:r>
            <a:r>
              <a:rPr lang="en-US" altLang="zh-CN" sz="4000" dirty="0" err="1" smtClean="0">
                <a:solidFill>
                  <a:srgbClr val="0066FF"/>
                </a:solidFill>
              </a:rPr>
              <a:t>Rnd</a:t>
            </a:r>
            <a:r>
              <a:rPr lang="en-US" altLang="zh-CN" sz="4000" dirty="0" smtClean="0">
                <a:solidFill>
                  <a:srgbClr val="0066FF"/>
                </a:solidFill>
              </a:rPr>
              <a:t>( )</a:t>
            </a:r>
            <a:r>
              <a:rPr lang="en-US" altLang="zh-CN" sz="4000" dirty="0" smtClean="0"/>
              <a:t>  </a:t>
            </a:r>
            <a:r>
              <a:rPr lang="en-US" altLang="zh-CN" sz="4000" dirty="0" smtClean="0">
                <a:solidFill>
                  <a:srgbClr val="0066FF"/>
                </a:solidFill>
              </a:rPr>
              <a:t>Val(x)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4752528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84548" y="1916832"/>
            <a:ext cx="756084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+mn-ea"/>
              </a:rPr>
              <a:t>    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函数是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VB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系统内预先写好的用于完成某种特定功能的程序，使用时直接引函数名即可，一般格式为：</a:t>
            </a:r>
            <a:endParaRPr lang="en-US" altLang="zh-CN" sz="2400" b="1" dirty="0" smtClean="0">
              <a:latin typeface="Adobe 楷体 Std R" pitchFamily="18" charset="-122"/>
              <a:ea typeface="Adobe 楷体 Std R" pitchFamily="18" charset="-122"/>
            </a:endParaRPr>
          </a:p>
          <a:p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    函数名（参数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1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，参数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2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，</a:t>
            </a:r>
            <a:r>
              <a:rPr lang="en-US" altLang="zh-CN" sz="2400" b="1" dirty="0" smtClean="0">
                <a:latin typeface="Adobe 楷体 Std R" pitchFamily="18" charset="-122"/>
                <a:ea typeface="Adobe 楷体 Std R" pitchFamily="18" charset="-122"/>
              </a:rPr>
              <a:t>…… </a:t>
            </a:r>
            <a:r>
              <a:rPr lang="zh-CN" altLang="en-US" sz="2400" b="1" dirty="0" smtClean="0">
                <a:latin typeface="Adobe 楷体 Std R" pitchFamily="18" charset="-122"/>
                <a:ea typeface="Adobe 楷体 Std R" pitchFamily="18" charset="-122"/>
              </a:rPr>
              <a:t>）    </a:t>
            </a:r>
            <a:endParaRPr lang="zh-CN" altLang="en-US" sz="2400" b="1" dirty="0"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584548" y="3496816"/>
            <a:ext cx="7560840" cy="9361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sz="4000" dirty="0" smtClean="0"/>
              <a:t>sum(x)  if(x)   count(x)   rank(x)</a:t>
            </a:r>
          </a:p>
        </p:txBody>
      </p:sp>
    </p:spTree>
    <p:extLst>
      <p:ext uri="{BB962C8B-B14F-4D97-AF65-F5344CB8AC3E}">
        <p14:creationId xmlns:p14="http://schemas.microsoft.com/office/powerpoint/2010/main" val="4139029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6717483"/>
              </p:ext>
            </p:extLst>
          </p:nvPr>
        </p:nvGraphicFramePr>
        <p:xfrm>
          <a:off x="899592" y="1988840"/>
          <a:ext cx="7211144" cy="3601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5299"/>
                <a:gridCol w="5715845"/>
              </a:tblGrid>
              <a:tr h="5295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函数名</a:t>
                      </a:r>
                      <a:endParaRPr lang="zh-CN" altLang="en-US" sz="24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b="1" dirty="0" smtClean="0"/>
                        <a:t>功能</a:t>
                      </a:r>
                      <a:endParaRPr lang="zh-CN" altLang="en-US" sz="24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2957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Abs(x)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求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的绝对值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29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Int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(x)</a:t>
                      </a:r>
                      <a:endParaRPr lang="zh-CN" altLang="en-US" sz="2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取小于等于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的最大整数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29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Sqr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(x)</a:t>
                      </a:r>
                      <a:endParaRPr lang="zh-CN" altLang="en-US" sz="2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求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的平方根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29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Rnd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en-US" altLang="zh-CN" sz="24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zh-CN" altLang="en-US" sz="2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产生一个在（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</a:t>
                      </a:r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）之间的随机小数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532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Val(x)</a:t>
                      </a:r>
                      <a:endParaRPr lang="zh-CN" altLang="en-US" sz="24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将字串</a:t>
                      </a:r>
                      <a:r>
                        <a:rPr lang="en-US" altLang="zh-CN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zh-CN" altLang="en-US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前边的数字符号转换成相应的数值型数据</a:t>
                      </a:r>
                      <a:endParaRPr lang="zh-CN" altLang="en-US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4752528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0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abs</a:t>
            </a:r>
            <a:r>
              <a:rPr lang="zh-CN" altLang="en-US" dirty="0" smtClean="0"/>
              <a:t>（</a:t>
            </a:r>
            <a:r>
              <a:rPr lang="en-US" altLang="zh-CN" dirty="0" smtClean="0"/>
              <a:t>-15</a:t>
            </a:r>
            <a:r>
              <a:rPr lang="zh-CN" altLang="en-US" dirty="0" smtClean="0"/>
              <a:t>）的值是（ </a:t>
            </a:r>
            <a:r>
              <a:rPr lang="en-US" altLang="zh-CN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zh-CN" altLang="en-US" dirty="0" smtClean="0"/>
              <a:t>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int</a:t>
            </a:r>
            <a:r>
              <a:rPr lang="zh-CN" altLang="en-US" dirty="0" smtClean="0"/>
              <a:t>（</a:t>
            </a:r>
            <a:r>
              <a:rPr lang="en-US" altLang="zh-CN" dirty="0" smtClean="0"/>
              <a:t>8.9</a:t>
            </a:r>
            <a:r>
              <a:rPr lang="zh-CN" altLang="en-US" dirty="0" smtClean="0"/>
              <a:t>）的值是（  </a:t>
            </a:r>
            <a:r>
              <a:rPr lang="en-US" altLang="zh-CN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zh-CN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zh-CN" altLang="en-US" dirty="0" smtClean="0"/>
              <a:t>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sqr</a:t>
            </a:r>
            <a:r>
              <a:rPr lang="zh-CN" altLang="en-US" dirty="0" smtClean="0"/>
              <a:t>（</a:t>
            </a:r>
            <a:r>
              <a:rPr lang="en-US" altLang="zh-CN" dirty="0" smtClean="0"/>
              <a:t>121</a:t>
            </a:r>
            <a:r>
              <a:rPr lang="zh-CN" altLang="en-US" dirty="0" smtClean="0"/>
              <a:t>）的值是（  </a:t>
            </a:r>
            <a:r>
              <a:rPr lang="en-US" altLang="zh-CN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zh-CN" altLang="en-US" dirty="0" smtClean="0"/>
              <a:t>  ）。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</a:t>
            </a:r>
            <a:r>
              <a:rPr lang="en-US" altLang="zh-CN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</a:t>
            </a:r>
            <a:r>
              <a:rPr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sqr</a:t>
            </a:r>
            <a:r>
              <a:rPr lang="en-US" altLang="zh-CN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(89)</a:t>
            </a:r>
            <a:r>
              <a:rPr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）的值是（ </a:t>
            </a:r>
            <a:r>
              <a:rPr lang="en-US" altLang="zh-CN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）。</a:t>
            </a:r>
            <a:endParaRPr lang="en-US" altLang="zh-CN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zh-CN" altLang="en-US" dirty="0" smtClean="0"/>
              <a:t>（</a:t>
            </a:r>
            <a:r>
              <a:rPr lang="en-US" altLang="zh-CN" dirty="0" smtClean="0"/>
              <a:t>5</a:t>
            </a:r>
            <a:r>
              <a:rPr lang="zh-CN" altLang="en-US" dirty="0" smtClean="0"/>
              <a:t>）</a:t>
            </a:r>
            <a:r>
              <a:rPr lang="en-US" altLang="zh-CN" dirty="0" err="1" smtClean="0"/>
              <a:t>rnd</a:t>
            </a:r>
            <a:r>
              <a:rPr lang="zh-CN" altLang="en-US" dirty="0" smtClean="0"/>
              <a:t>（）得到的结果是</a:t>
            </a:r>
            <a:r>
              <a:rPr lang="zh-CN" altLang="en-US" dirty="0"/>
              <a:t>（ </a:t>
            </a:r>
            <a:r>
              <a:rPr lang="zh-CN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0~1</a:t>
            </a:r>
            <a:r>
              <a:rPr lang="zh-CN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之间的随机小数</a:t>
            </a:r>
            <a:r>
              <a:rPr lang="zh-CN" altLang="en-US" dirty="0" smtClean="0"/>
              <a:t>  ）。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—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实践与练习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103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59632" y="1628800"/>
            <a:ext cx="4536504" cy="4824536"/>
          </a:xfrm>
        </p:spPr>
        <p:txBody>
          <a:bodyPr>
            <a:noAutofit/>
          </a:bodyPr>
          <a:lstStyle/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 smtClean="0"/>
              <a:t>Print Abs(50.30)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 smtClean="0"/>
              <a:t>Print Abs(-50.30)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Sqr</a:t>
            </a:r>
            <a:r>
              <a:rPr lang="en-US" altLang="zh-CN" sz="2400" dirty="0"/>
              <a:t>(4)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Sqr</a:t>
            </a:r>
            <a:r>
              <a:rPr lang="en-US" altLang="zh-CN" sz="2400" dirty="0"/>
              <a:t>(9</a:t>
            </a:r>
            <a:r>
              <a:rPr lang="en-US" altLang="zh-CN" sz="2400" dirty="0" smtClean="0"/>
              <a:t>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int</a:t>
            </a:r>
            <a:r>
              <a:rPr lang="en-US" altLang="zh-CN" sz="2400" dirty="0"/>
              <a:t>(4.6)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int</a:t>
            </a:r>
            <a:r>
              <a:rPr lang="en-US" altLang="zh-CN" sz="2400" dirty="0"/>
              <a:t>(-4.6</a:t>
            </a:r>
            <a:r>
              <a:rPr lang="en-US" altLang="zh-CN" sz="2400" dirty="0" smtClean="0"/>
              <a:t>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Rnd</a:t>
            </a:r>
            <a:r>
              <a:rPr lang="en-US" altLang="zh-CN" sz="2400" dirty="0"/>
              <a:t>( 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/>
              <a:t>Rnd</a:t>
            </a:r>
            <a:r>
              <a:rPr lang="en-US" altLang="zh-CN" sz="2400" dirty="0"/>
              <a:t>( 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</a:t>
            </a:r>
            <a:r>
              <a:rPr lang="en-US" altLang="zh-CN" sz="2400" dirty="0" err="1" smtClean="0"/>
              <a:t>int</a:t>
            </a:r>
            <a:r>
              <a:rPr lang="en-US" altLang="zh-CN" sz="2400" dirty="0" smtClean="0"/>
              <a:t>(</a:t>
            </a:r>
            <a:r>
              <a:rPr lang="en-US" altLang="zh-CN" sz="2400" dirty="0" err="1" smtClean="0"/>
              <a:t>Rnd</a:t>
            </a:r>
            <a:r>
              <a:rPr lang="en-US" altLang="zh-CN" sz="2400" dirty="0"/>
              <a:t>( </a:t>
            </a:r>
            <a:r>
              <a:rPr lang="en-US" altLang="zh-CN" sz="2400" dirty="0" smtClean="0"/>
              <a:t>)*10)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 Val</a:t>
            </a:r>
            <a:r>
              <a:rPr lang="en-US" altLang="zh-CN" sz="2400" dirty="0" smtClean="0"/>
              <a:t>(</a:t>
            </a:r>
            <a:r>
              <a:rPr lang="en-US" altLang="zh-CN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 smtClean="0"/>
              <a:t>2457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/>
              <a:t>)</a:t>
            </a:r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 Val(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/>
              <a:t>-</a:t>
            </a:r>
            <a:r>
              <a:rPr lang="en-US" altLang="zh-CN" sz="2400" dirty="0" smtClean="0"/>
              <a:t>2-4-5-7string325</a:t>
            </a:r>
            <a:r>
              <a:rPr lang="en-US" altLang="zh-CN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 smtClean="0"/>
              <a:t>)</a:t>
            </a:r>
            <a:endParaRPr lang="en-US" altLang="zh-CN" sz="2400" dirty="0"/>
          </a:p>
          <a:p>
            <a:pPr marL="0" indent="0">
              <a:lnSpc>
                <a:spcPts val="2400"/>
              </a:lnSpc>
              <a:buNone/>
            </a:pPr>
            <a:r>
              <a:rPr lang="en-US" altLang="zh-CN" sz="2400" dirty="0"/>
              <a:t>Print  Val(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</a:t>
            </a:r>
            <a:r>
              <a:rPr lang="en-US" altLang="zh-CN" sz="2400" dirty="0"/>
              <a:t>24 and 57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”</a:t>
            </a:r>
            <a:r>
              <a:rPr lang="en-US" altLang="zh-CN" sz="2400" dirty="0"/>
              <a:t>)</a:t>
            </a:r>
          </a:p>
          <a:p>
            <a:pPr marL="0" indent="0">
              <a:lnSpc>
                <a:spcPts val="2400"/>
              </a:lnSpc>
              <a:buNone/>
            </a:pPr>
            <a:endParaRPr lang="en-US" altLang="zh-CN" sz="2400" dirty="0"/>
          </a:p>
          <a:p>
            <a:pPr marL="0" indent="0">
              <a:lnSpc>
                <a:spcPts val="2400"/>
              </a:lnSpc>
              <a:buNone/>
            </a:pPr>
            <a:endParaRPr lang="zh-CN" altLang="en-US" sz="2400" dirty="0"/>
          </a:p>
          <a:p>
            <a:pPr marL="0" indent="0">
              <a:lnSpc>
                <a:spcPts val="2400"/>
              </a:lnSpc>
              <a:buNone/>
            </a:pPr>
            <a:endParaRPr lang="zh-CN" altLang="en-US" sz="2400" dirty="0"/>
          </a:p>
          <a:p>
            <a:pPr marL="0" indent="0">
              <a:lnSpc>
                <a:spcPts val="2400"/>
              </a:lnSpc>
              <a:buNone/>
            </a:pPr>
            <a:endParaRPr lang="zh-CN" altLang="en-US" sz="2400" dirty="0"/>
          </a:p>
          <a:p>
            <a:pPr marL="0" indent="0">
              <a:lnSpc>
                <a:spcPts val="2400"/>
              </a:lnSpc>
              <a:buNone/>
            </a:pPr>
            <a:endParaRPr lang="zh-CN" altLang="en-US" sz="24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4752528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函数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132855"/>
            <a:ext cx="3764135" cy="399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40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90589" y="1988840"/>
            <a:ext cx="6408712" cy="576064"/>
          </a:xfrm>
          <a:ln>
            <a:solidFill>
              <a:srgbClr val="195324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表示人的年龄</a:t>
            </a:r>
            <a:r>
              <a:rPr lang="en-US" altLang="zh-CN" sz="2800" dirty="0" smtClean="0"/>
              <a:t>18</a:t>
            </a:r>
            <a:r>
              <a:rPr lang="zh-CN" altLang="en-US" sz="2800" dirty="0" smtClean="0"/>
              <a:t>、汽车的数量</a:t>
            </a:r>
            <a:r>
              <a:rPr lang="en-US" altLang="zh-CN" sz="2800" dirty="0" smtClean="0"/>
              <a:t>8000</a:t>
            </a:r>
            <a:r>
              <a:rPr lang="zh-CN" altLang="en-US" sz="2800" dirty="0" smtClean="0"/>
              <a:t>等</a:t>
            </a:r>
            <a:r>
              <a:rPr lang="zh-CN" altLang="en-US" sz="2800" dirty="0"/>
              <a:t>。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1295636" y="3284984"/>
            <a:ext cx="5904656" cy="576064"/>
          </a:xfrm>
          <a:prstGeom prst="rect">
            <a:avLst/>
          </a:prstGeom>
          <a:ln>
            <a:solidFill>
              <a:srgbClr val="195324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800" dirty="0" smtClean="0"/>
              <a:t>表示人的姓名、性格、家庭住址等。</a:t>
            </a:r>
            <a:endParaRPr lang="zh-CN" altLang="en-US" sz="28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1744663" y="4360565"/>
            <a:ext cx="6408712" cy="576064"/>
          </a:xfrm>
          <a:prstGeom prst="rect">
            <a:avLst/>
          </a:prstGeom>
          <a:ln>
            <a:solidFill>
              <a:srgbClr val="195324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800" dirty="0" smtClean="0"/>
              <a:t>表示对事物成立与否、真或假的判断等。</a:t>
            </a:r>
            <a:endParaRPr lang="zh-CN" altLang="en-US" sz="2800" dirty="0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604714" y="5661248"/>
            <a:ext cx="6703590" cy="576064"/>
          </a:xfrm>
          <a:prstGeom prst="rect">
            <a:avLst/>
          </a:prstGeom>
          <a:ln>
            <a:solidFill>
              <a:srgbClr val="195324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zh-CN" altLang="en-US" sz="2800" dirty="0" smtClean="0"/>
              <a:t>表示</a:t>
            </a:r>
            <a:r>
              <a:rPr lang="en-US" altLang="zh-CN" sz="2800" dirty="0" smtClean="0"/>
              <a:t>3.40282*10</a:t>
            </a:r>
            <a:r>
              <a:rPr lang="en-US" altLang="zh-CN" sz="2800" baseline="30000" dirty="0" smtClean="0"/>
              <a:t>38</a:t>
            </a:r>
            <a:r>
              <a:rPr lang="zh-CN" altLang="en-US" sz="2800" dirty="0" smtClean="0"/>
              <a:t>或</a:t>
            </a:r>
            <a:r>
              <a:rPr lang="en-US" altLang="zh-CN" sz="2800" dirty="0" smtClean="0"/>
              <a:t>1.7*10</a:t>
            </a:r>
            <a:r>
              <a:rPr lang="en-US" altLang="zh-CN" sz="2800" baseline="30000" dirty="0" smtClean="0"/>
              <a:t>308</a:t>
            </a:r>
            <a:r>
              <a:rPr lang="zh-CN" altLang="en-US" sz="2800" dirty="0" smtClean="0"/>
              <a:t>如此巨大的数值。</a:t>
            </a:r>
            <a:endParaRPr lang="zh-CN" altLang="en-US" sz="2800" dirty="0"/>
          </a:p>
        </p:txBody>
      </p:sp>
      <p:sp>
        <p:nvSpPr>
          <p:cNvPr id="2" name="椭圆 1"/>
          <p:cNvSpPr/>
          <p:nvPr/>
        </p:nvSpPr>
        <p:spPr>
          <a:xfrm>
            <a:off x="611560" y="1700808"/>
            <a:ext cx="1368152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整型</a:t>
            </a:r>
            <a:endParaRPr lang="zh-CN" altLang="en-US" sz="2800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948264" y="3068960"/>
            <a:ext cx="1368152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字符串型</a:t>
            </a:r>
            <a:endParaRPr lang="zh-CN" altLang="en-US" sz="2800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67544" y="4072533"/>
            <a:ext cx="1368152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布尔型</a:t>
            </a:r>
            <a:endParaRPr lang="zh-CN" altLang="en-US" sz="2800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164288" y="5379987"/>
            <a:ext cx="1368152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双精度型</a:t>
            </a:r>
            <a:endParaRPr lang="zh-CN" altLang="en-US" sz="2800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83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  <p:bldP spid="8" grpId="0" animBg="1"/>
      <p:bldP spid="9" grpId="0" animBg="1"/>
      <p:bldP spid="2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364088" y="1881698"/>
            <a:ext cx="165618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1.72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8264" y="3721336"/>
            <a:ext cx="194421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Verdana" panose="020B0604030504040204" pitchFamily="34" charset="0"/>
                <a:cs typeface="Verdana" panose="020B0604030504040204" pitchFamily="34" charset="0"/>
              </a:rPr>
              <a:t>取值：“李大明”类型：</a:t>
            </a:r>
            <a:endParaRPr lang="zh-CN" altLang="en-US" dirty="0">
              <a:solidFill>
                <a:srgbClr val="FF0000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3688" y="5698123"/>
            <a:ext cx="1728192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False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3404" y="3761246"/>
            <a:ext cx="2186348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10000000000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>
            <a:stCxn id="9" idx="4"/>
            <a:endCxn id="10" idx="0"/>
          </p:cNvCxnSpPr>
          <p:nvPr/>
        </p:nvCxnSpPr>
        <p:spPr>
          <a:xfrm>
            <a:off x="4499248" y="2708920"/>
            <a:ext cx="0" cy="725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2339752" y="1700808"/>
            <a:ext cx="4608512" cy="4824536"/>
            <a:chOff x="2052464" y="1700808"/>
            <a:chExt cx="4608512" cy="4824536"/>
          </a:xfrm>
        </p:grpSpPr>
        <p:sp>
          <p:nvSpPr>
            <p:cNvPr id="8" name="椭圆 7"/>
            <p:cNvSpPr/>
            <p:nvPr/>
          </p:nvSpPr>
          <p:spPr>
            <a:xfrm>
              <a:off x="5292824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姓名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707904" y="1700808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身高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菱形 9"/>
            <p:cNvSpPr/>
            <p:nvPr/>
          </p:nvSpPr>
          <p:spPr>
            <a:xfrm>
              <a:off x="3491880" y="3434705"/>
              <a:ext cx="1440160" cy="1299415"/>
            </a:xfrm>
            <a:prstGeom prst="diamon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tx1"/>
                  </a:solidFill>
                </a:rPr>
                <a:t>我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2339752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存款数目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707904" y="5517232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是否毕业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直接连接符 19"/>
            <p:cNvCxnSpPr>
              <a:stCxn id="10" idx="3"/>
            </p:cNvCxnSpPr>
            <p:nvPr/>
          </p:nvCxnSpPr>
          <p:spPr>
            <a:xfrm>
              <a:off x="4932040" y="4084413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stCxn id="10" idx="2"/>
              <a:endCxn id="12" idx="0"/>
            </p:cNvCxnSpPr>
            <p:nvPr/>
          </p:nvCxnSpPr>
          <p:spPr>
            <a:xfrm>
              <a:off x="4211960" y="4734120"/>
              <a:ext cx="0" cy="783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>
              <a:stCxn id="10" idx="1"/>
              <a:endCxn id="11" idx="6"/>
            </p:cNvCxnSpPr>
            <p:nvPr/>
          </p:nvCxnSpPr>
          <p:spPr>
            <a:xfrm flipH="1" flipV="1">
              <a:off x="3347864" y="4084412"/>
              <a:ext cx="14401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>
              <a:stCxn id="9" idx="6"/>
              <a:endCxn id="13" idx="1"/>
            </p:cNvCxnSpPr>
            <p:nvPr/>
          </p:nvCxnSpPr>
          <p:spPr>
            <a:xfrm>
              <a:off x="4716016" y="2204864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>
              <a:endCxn id="14" idx="1"/>
            </p:cNvCxnSpPr>
            <p:nvPr/>
          </p:nvCxnSpPr>
          <p:spPr>
            <a:xfrm flipV="1">
              <a:off x="6300936" y="4044502"/>
              <a:ext cx="360040" cy="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>
              <a:stCxn id="12" idx="2"/>
            </p:cNvCxnSpPr>
            <p:nvPr/>
          </p:nvCxnSpPr>
          <p:spPr>
            <a:xfrm flipH="1">
              <a:off x="3203848" y="6021288"/>
              <a:ext cx="50405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>
              <a:endCxn id="11" idx="2"/>
            </p:cNvCxnSpPr>
            <p:nvPr/>
          </p:nvCxnSpPr>
          <p:spPr>
            <a:xfrm flipV="1">
              <a:off x="2052464" y="4084412"/>
              <a:ext cx="28728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564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364088" y="1881698"/>
            <a:ext cx="165618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1.72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单精度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8264" y="3721336"/>
            <a:ext cx="194421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Verdana" panose="020B0604030504040204" pitchFamily="34" charset="0"/>
                <a:cs typeface="Verdana" panose="020B0604030504040204" pitchFamily="34" charset="0"/>
              </a:rPr>
              <a:t>取值：“李大明”类型：</a:t>
            </a:r>
            <a:r>
              <a:rPr lang="zh-CN" altLang="en-US" dirty="0" smtClean="0">
                <a:solidFill>
                  <a:srgbClr val="FF0000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字符串</a:t>
            </a:r>
            <a:endParaRPr lang="zh-CN" altLang="en-US" dirty="0">
              <a:solidFill>
                <a:srgbClr val="FF0000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3688" y="5698123"/>
            <a:ext cx="1728192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False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布尔型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3404" y="3761246"/>
            <a:ext cx="2186348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取值：</a:t>
            </a:r>
            <a:r>
              <a:rPr lang="en-US" altLang="zh-CN" dirty="0" smtClean="0"/>
              <a:t>10000000000</a:t>
            </a:r>
            <a:endParaRPr lang="en-US" altLang="zh-CN" dirty="0"/>
          </a:p>
          <a:p>
            <a:r>
              <a:rPr lang="zh-CN" altLang="en-US" dirty="0" smtClean="0"/>
              <a:t>类型：</a:t>
            </a:r>
            <a:r>
              <a:rPr lang="zh-CN" altLang="en-US" dirty="0" smtClean="0">
                <a:solidFill>
                  <a:srgbClr val="FF0000"/>
                </a:solidFill>
              </a:rPr>
              <a:t>长整型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>
            <a:stCxn id="9" idx="4"/>
            <a:endCxn id="10" idx="0"/>
          </p:cNvCxnSpPr>
          <p:nvPr/>
        </p:nvCxnSpPr>
        <p:spPr>
          <a:xfrm>
            <a:off x="4499248" y="2708920"/>
            <a:ext cx="0" cy="725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2339752" y="1700808"/>
            <a:ext cx="4608512" cy="4824536"/>
            <a:chOff x="2052464" y="1700808"/>
            <a:chExt cx="4608512" cy="4824536"/>
          </a:xfrm>
        </p:grpSpPr>
        <p:sp>
          <p:nvSpPr>
            <p:cNvPr id="8" name="椭圆 7"/>
            <p:cNvSpPr/>
            <p:nvPr/>
          </p:nvSpPr>
          <p:spPr>
            <a:xfrm>
              <a:off x="5292824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姓名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707904" y="1700808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身高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菱形 9"/>
            <p:cNvSpPr/>
            <p:nvPr/>
          </p:nvSpPr>
          <p:spPr>
            <a:xfrm>
              <a:off x="3491880" y="3434705"/>
              <a:ext cx="1440160" cy="1299415"/>
            </a:xfrm>
            <a:prstGeom prst="diamon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tx1"/>
                  </a:solidFill>
                </a:rPr>
                <a:t>我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2339752" y="3580356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存款数目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707904" y="5517232"/>
              <a:ext cx="1008112" cy="100811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是否毕业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直接连接符 19"/>
            <p:cNvCxnSpPr>
              <a:stCxn id="10" idx="3"/>
            </p:cNvCxnSpPr>
            <p:nvPr/>
          </p:nvCxnSpPr>
          <p:spPr>
            <a:xfrm>
              <a:off x="4932040" y="4084413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stCxn id="10" idx="2"/>
              <a:endCxn id="12" idx="0"/>
            </p:cNvCxnSpPr>
            <p:nvPr/>
          </p:nvCxnSpPr>
          <p:spPr>
            <a:xfrm>
              <a:off x="4211960" y="4734120"/>
              <a:ext cx="0" cy="7831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>
              <a:stCxn id="10" idx="1"/>
              <a:endCxn id="11" idx="6"/>
            </p:cNvCxnSpPr>
            <p:nvPr/>
          </p:nvCxnSpPr>
          <p:spPr>
            <a:xfrm flipH="1" flipV="1">
              <a:off x="3347864" y="4084412"/>
              <a:ext cx="14401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>
              <a:stCxn id="9" idx="6"/>
              <a:endCxn id="13" idx="1"/>
            </p:cNvCxnSpPr>
            <p:nvPr/>
          </p:nvCxnSpPr>
          <p:spPr>
            <a:xfrm>
              <a:off x="4716016" y="2204864"/>
              <a:ext cx="36078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>
              <a:endCxn id="14" idx="1"/>
            </p:cNvCxnSpPr>
            <p:nvPr/>
          </p:nvCxnSpPr>
          <p:spPr>
            <a:xfrm flipV="1">
              <a:off x="6300936" y="4044502"/>
              <a:ext cx="360040" cy="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>
              <a:stCxn id="12" idx="2"/>
            </p:cNvCxnSpPr>
            <p:nvPr/>
          </p:nvCxnSpPr>
          <p:spPr>
            <a:xfrm flipH="1">
              <a:off x="3203848" y="6021288"/>
              <a:ext cx="50405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>
              <a:endCxn id="11" idx="2"/>
            </p:cNvCxnSpPr>
            <p:nvPr/>
          </p:nvCxnSpPr>
          <p:spPr>
            <a:xfrm flipV="1">
              <a:off x="2052464" y="4084412"/>
              <a:ext cx="28728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675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7251287"/>
              </p:ext>
            </p:extLst>
          </p:nvPr>
        </p:nvGraphicFramePr>
        <p:xfrm>
          <a:off x="395536" y="2420888"/>
          <a:ext cx="7488832" cy="3214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1584176"/>
                <a:gridCol w="4320480"/>
              </a:tblGrid>
              <a:tr h="72008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数据类型</a:t>
                      </a:r>
                      <a:endParaRPr lang="zh-CN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类型标识符</a:t>
                      </a:r>
                      <a:endParaRPr lang="zh-CN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取值范围</a:t>
                      </a:r>
                      <a:endParaRPr lang="zh-CN" altLang="en-US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整型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Integer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-32768~32767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长整型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Long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-2147483648~2147483647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单精度型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Single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-3.402823*10</a:t>
                      </a:r>
                      <a:r>
                        <a:rPr lang="en-US" altLang="zh-CN" baseline="30000" dirty="0" smtClean="0"/>
                        <a:t>38</a:t>
                      </a:r>
                      <a:r>
                        <a:rPr lang="en-US" altLang="zh-CN" dirty="0" smtClean="0"/>
                        <a:t>~3.402823*10</a:t>
                      </a:r>
                      <a:r>
                        <a:rPr lang="en-US" altLang="zh-CN" baseline="30000" dirty="0" smtClean="0"/>
                        <a:t>38</a:t>
                      </a:r>
                      <a:r>
                        <a:rPr lang="zh-CN" altLang="en-US" dirty="0" smtClean="0"/>
                        <a:t>的实数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双精度型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Double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-1.79769313482632*10</a:t>
                      </a:r>
                      <a:r>
                        <a:rPr lang="en-US" altLang="zh-CN" baseline="30000" dirty="0" smtClean="0"/>
                        <a:t>308</a:t>
                      </a:r>
                      <a:r>
                        <a:rPr lang="en-US" altLang="zh-CN" dirty="0" smtClean="0"/>
                        <a:t>~-1.79769313482632*10</a:t>
                      </a:r>
                      <a:r>
                        <a:rPr lang="en-US" altLang="zh-CN" baseline="30000" dirty="0" smtClean="0"/>
                        <a:t>308</a:t>
                      </a:r>
                      <a:r>
                        <a:rPr lang="zh-CN" altLang="en-US" dirty="0" smtClean="0"/>
                        <a:t>的实数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字符串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String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0~65535</a:t>
                      </a:r>
                      <a:r>
                        <a:rPr lang="zh-CN" altLang="en-US" dirty="0" smtClean="0"/>
                        <a:t>个字符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布尔型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Boolean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True</a:t>
                      </a:r>
                      <a:r>
                        <a:rPr lang="zh-CN" altLang="en-US" dirty="0" smtClean="0"/>
                        <a:t>或者</a:t>
                      </a:r>
                      <a:r>
                        <a:rPr lang="en-US" altLang="zh-CN" dirty="0" smtClean="0"/>
                        <a:t>False</a:t>
                      </a:r>
                      <a:endParaRPr lang="zh-CN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2.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数据类型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642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3961295" cy="932335"/>
          </a:xfrm>
        </p:spPr>
        <p:txBody>
          <a:bodyPr/>
          <a:lstStyle/>
          <a:p>
            <a:pPr algn="ctr"/>
            <a:r>
              <a:rPr lang="zh-CN" altLang="en-US" dirty="0" smtClean="0"/>
              <a:t>整型数据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2088231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Dim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Integer</a:t>
            </a:r>
          </a:p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=2.6873453453</a:t>
            </a:r>
          </a:p>
          <a:p>
            <a:pPr marL="0" indent="0">
              <a:buNone/>
            </a:pP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MsgBox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98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3961295" cy="932335"/>
          </a:xfrm>
        </p:spPr>
        <p:txBody>
          <a:bodyPr/>
          <a:lstStyle/>
          <a:p>
            <a:pPr algn="ctr"/>
            <a:r>
              <a:rPr lang="zh-CN" altLang="en-US" dirty="0" smtClean="0"/>
              <a:t>字符串型数据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988840"/>
            <a:ext cx="8435280" cy="273630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Dim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String        </a:t>
            </a:r>
          </a:p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</a:t>
            </a:r>
            <a:r>
              <a:rPr lang="zh-CN" altLang="en-US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“广东省广州市海珠区”</a:t>
            </a:r>
            <a:endParaRPr lang="en-US" altLang="zh-CN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MsgBox</a:t>
            </a: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US" altLang="zh-CN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zh-CN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1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6048672" cy="932335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3.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实践练习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2050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08460"/>
            <a:ext cx="6355457" cy="4439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407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08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8228</TotalTime>
  <Words>494</Words>
  <Application>Microsoft Office PowerPoint</Application>
  <PresentationFormat>全屏显示(4:3)</PresentationFormat>
  <Paragraphs>139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程序的基本要素</vt:lpstr>
      <vt:lpstr>知识讲堂</vt:lpstr>
      <vt:lpstr>1.函数</vt:lpstr>
      <vt:lpstr>1.函数</vt:lpstr>
      <vt:lpstr>1.函数—实践与练习</vt:lpstr>
      <vt:lpstr>1.函数</vt:lpstr>
      <vt:lpstr>2.数据类型</vt:lpstr>
      <vt:lpstr>2.数据类型</vt:lpstr>
      <vt:lpstr>2.数据类型</vt:lpstr>
      <vt:lpstr>2.数据类型</vt:lpstr>
      <vt:lpstr>整型数据</vt:lpstr>
      <vt:lpstr>字符串型数据</vt:lpstr>
      <vt:lpstr>3.实践练习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初识Visual Basic</dc:title>
  <dc:creator>Administrator</dc:creator>
  <cp:lastModifiedBy>admin</cp:lastModifiedBy>
  <cp:revision>170</cp:revision>
  <dcterms:created xsi:type="dcterms:W3CDTF">2017-02-09T07:07:51Z</dcterms:created>
  <dcterms:modified xsi:type="dcterms:W3CDTF">2021-01-15T08:49:37Z</dcterms:modified>
</cp:coreProperties>
</file>