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685" r:id="rId2"/>
    <p:sldId id="359" r:id="rId3"/>
    <p:sldId id="321" r:id="rId4"/>
    <p:sldId id="585" r:id="rId5"/>
    <p:sldId id="558" r:id="rId6"/>
    <p:sldId id="644" r:id="rId7"/>
    <p:sldId id="641" r:id="rId8"/>
    <p:sldId id="642" r:id="rId9"/>
    <p:sldId id="643" r:id="rId10"/>
    <p:sldId id="586" r:id="rId11"/>
    <p:sldId id="590" r:id="rId12"/>
    <p:sldId id="598" r:id="rId13"/>
    <p:sldId id="645" r:id="rId14"/>
    <p:sldId id="646" r:id="rId15"/>
    <p:sldId id="647" r:id="rId16"/>
    <p:sldId id="648" r:id="rId17"/>
    <p:sldId id="649" r:id="rId18"/>
    <p:sldId id="650" r:id="rId19"/>
    <p:sldId id="652" r:id="rId20"/>
    <p:sldId id="653" r:id="rId21"/>
    <p:sldId id="654" r:id="rId22"/>
    <p:sldId id="560" r:id="rId23"/>
    <p:sldId id="612" r:id="rId24"/>
    <p:sldId id="619" r:id="rId25"/>
    <p:sldId id="679" r:id="rId26"/>
    <p:sldId id="680" r:id="rId27"/>
    <p:sldId id="568" r:id="rId28"/>
    <p:sldId id="629" r:id="rId29"/>
    <p:sldId id="627" r:id="rId30"/>
    <p:sldId id="325" r:id="rId3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CC"/>
    <a:srgbClr val="CCECFF"/>
    <a:srgbClr val="FFFFCC"/>
    <a:srgbClr val="66CCFF"/>
    <a:srgbClr val="FF0066"/>
    <a:srgbClr val="0099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8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pPr/>
              <a:t>2018/8/15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7780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pPr lvl="0" algn="r" eaLnBrk="1" hangingPunct="1"/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73795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pPr algn="r">
                <a:buChar char="•"/>
              </a:p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pPr lvl="0" eaLnBrk="1" hangingPunct="1">
                <a:buChar char="•"/>
              </a:pPr>
              <a:t>‹#›</a:t>
            </a:fld>
            <a:endParaRPr lang="en-US" altLang="zh-CN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6300788" y="76200"/>
            <a:ext cx="2767013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1 More practice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50" y="2379980"/>
            <a:ext cx="5281930" cy="3507740"/>
          </a:xfrm>
          <a:prstGeom prst="rect">
            <a:avLst/>
          </a:prstGeom>
        </p:spPr>
      </p:pic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78460" y="981710"/>
            <a:ext cx="838644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1  Making friends </a:t>
            </a:r>
          </a:p>
        </p:txBody>
      </p:sp>
      <p:sp>
        <p:nvSpPr>
          <p:cNvPr id="3074" name="副标题 2"/>
          <p:cNvSpPr>
            <a:spLocks noGrp="1"/>
          </p:cNvSpPr>
          <p:nvPr/>
        </p:nvSpPr>
        <p:spPr>
          <a:xfrm>
            <a:off x="5076825" y="1989138"/>
            <a:ext cx="3671888" cy="831850"/>
          </a:xfrm>
          <a:prstGeom prst="rect">
            <a:avLst/>
          </a:prstGeom>
          <a:solidFill>
            <a:srgbClr val="FFCCCC">
              <a:alpha val="49803"/>
            </a:srgbClr>
          </a:solidFill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0" lvl="0" indent="0" algn="ctr">
              <a:buNone/>
              <a:defRPr/>
            </a:lvl1pPr>
            <a:lvl2pPr marL="393700" lvl="1" indent="0" algn="ctr">
              <a:buNone/>
              <a:defRPr/>
            </a:lvl2pPr>
            <a:lvl3pPr marL="668655" lvl="2" indent="0" algn="ctr">
              <a:buNone/>
              <a:defRPr/>
            </a:lvl3pPr>
            <a:lvl4pPr marL="977900" lvl="3" indent="0" algn="ctr">
              <a:buNone/>
              <a:defRPr/>
            </a:lvl4pPr>
            <a:lvl5pPr marL="1252855" lvl="4" indent="0" algn="ctr">
              <a:buNone/>
              <a:defRPr/>
            </a:lvl5pPr>
          </a:lstStyle>
          <a:p>
            <a:pPr lvl="0" eaLnBrk="1" hangingPunct="1"/>
            <a:r>
              <a:rPr lang="en-US" altLang="zh-CN" sz="4000" b="1" dirty="0">
                <a:solidFill>
                  <a:srgbClr val="0000FF"/>
                </a:solidFill>
                <a:cs typeface="Times New Roman" panose="02020603050405020304" pitchFamily="18" charset="0"/>
              </a:rPr>
              <a:t>More practice</a:t>
            </a:r>
            <a:endParaRPr lang="en-US" altLang="zh-CN" sz="4000" b="1" dirty="0">
              <a:solidFill>
                <a:srgbClr val="0000FF"/>
              </a:solidFill>
              <a:ea typeface="Times New Roman" panose="02020603050405020304" pitchFamily="18" charset="0"/>
            </a:endParaRPr>
          </a:p>
        </p:txBody>
      </p:sp>
      <p:sp>
        <p:nvSpPr>
          <p:cNvPr id="8" name="副标题 2"/>
          <p:cNvSpPr txBox="1"/>
          <p:nvPr/>
        </p:nvSpPr>
        <p:spPr bwMode="auto">
          <a:xfrm>
            <a:off x="5076825" y="2820988"/>
            <a:ext cx="3671888" cy="831850"/>
          </a:xfrm>
          <a:prstGeom prst="rect">
            <a:avLst/>
          </a:prstGeom>
          <a:solidFill>
            <a:srgbClr val="FFFFCC">
              <a:alpha val="50000"/>
            </a:srgbClr>
          </a:solidFill>
          <a:ln w="9525">
            <a:noFill/>
            <a:miter lim="800000"/>
          </a:ln>
        </p:spPr>
        <p:txBody>
          <a:bodyPr/>
          <a:lstStyle/>
          <a:p>
            <a:pPr marR="0" algn="ctr" defTabSz="91440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000" b="1" kern="0" cap="none" spc="0" normalizeH="0" baseline="0" noProof="0" dirty="0">
                <a:solidFill>
                  <a:srgbClr val="0000FF"/>
                </a:solidFill>
                <a:latin typeface="+mn-lt"/>
                <a:ea typeface="+mn-ea"/>
                <a:cs typeface="Times New Roman" panose="02020603050405020304" pitchFamily="18" charset="0"/>
              </a:rPr>
              <a:t>Study skills</a:t>
            </a:r>
          </a:p>
        </p:txBody>
      </p:sp>
      <p:sp>
        <p:nvSpPr>
          <p:cNvPr id="9" name="副标题 2"/>
          <p:cNvSpPr txBox="1"/>
          <p:nvPr/>
        </p:nvSpPr>
        <p:spPr bwMode="auto">
          <a:xfrm>
            <a:off x="5076825" y="3644900"/>
            <a:ext cx="3671888" cy="831850"/>
          </a:xfrm>
          <a:prstGeom prst="rect">
            <a:avLst/>
          </a:prstGeom>
          <a:solidFill>
            <a:srgbClr val="CCECFF">
              <a:alpha val="49804"/>
            </a:srgbClr>
          </a:solidFill>
          <a:ln w="9525">
            <a:noFill/>
            <a:miter lim="800000"/>
          </a:ln>
        </p:spPr>
        <p:txBody>
          <a:bodyPr/>
          <a:lstStyle/>
          <a:p>
            <a:pPr marR="0" algn="ctr" defTabSz="91440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000" b="1" kern="0" cap="none" spc="0" normalizeH="0" baseline="0" noProof="0" dirty="0">
                <a:solidFill>
                  <a:srgbClr val="0000FF"/>
                </a:solidFill>
                <a:latin typeface="+mn-lt"/>
                <a:ea typeface="+mn-ea"/>
                <a:cs typeface="Times New Roman" panose="02020603050405020304" pitchFamily="18" charset="0"/>
              </a:rPr>
              <a:t>Culture corner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8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4" y="2819098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6" y="3657010"/>
            <a:ext cx="1625370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6"/>
            <a:ext cx="1625368" cy="1625368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1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2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3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4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51275" y="260350"/>
            <a:ext cx="11112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435600" y="1343025"/>
            <a:ext cx="17272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539750" y="2206625"/>
            <a:ext cx="3311525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More practice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5221288" y="3122613"/>
            <a:ext cx="2663825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Study skills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323850" y="3935413"/>
            <a:ext cx="403225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Culture corner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39" grpId="0"/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27717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矩形 21"/>
          <p:cNvSpPr>
            <a:spLocks noChangeArrowheads="1"/>
          </p:cNvSpPr>
          <p:nvPr/>
        </p:nvSpPr>
        <p:spPr bwMode="auto">
          <a:xfrm>
            <a:off x="197168" y="928688"/>
            <a:ext cx="8748713" cy="95313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假设你是Li Hua，根据以下信息，写一封电子邮件给你的e-friend Mary。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65760" y="2018030"/>
            <a:ext cx="8580120" cy="45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Name:</a:t>
            </a:r>
            <a:r>
              <a:rPr lang="en-US" altLang="zh-CN" sz="2800">
                <a:latin typeface="Times New Roman" panose="02020603050405020304" pitchFamily="18" charset="0"/>
              </a:rPr>
              <a:t> Li Hua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Age:</a:t>
            </a:r>
            <a:r>
              <a:rPr lang="en-US" altLang="zh-CN" sz="2800">
                <a:latin typeface="Times New Roman" panose="02020603050405020304" pitchFamily="18" charset="0"/>
              </a:rPr>
              <a:t> 12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School:</a:t>
            </a:r>
            <a:r>
              <a:rPr lang="en-US" altLang="zh-CN" sz="2800">
                <a:latin typeface="Times New Roman" panose="02020603050405020304" pitchFamily="18" charset="0"/>
              </a:rPr>
              <a:t> No.1 Middle School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Country:</a:t>
            </a:r>
            <a:r>
              <a:rPr lang="en-US" altLang="zh-CN" sz="2800">
                <a:latin typeface="Times New Roman" panose="02020603050405020304" pitchFamily="18" charset="0"/>
              </a:rPr>
              <a:t> China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Family member:</a:t>
            </a:r>
            <a:r>
              <a:rPr lang="en-US" altLang="zh-CN" sz="2800">
                <a:latin typeface="Times New Roman" panose="02020603050405020304" pitchFamily="18" charset="0"/>
              </a:rPr>
              <a:t> father, mother, an elder sister, a younger brother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Parents' job:</a:t>
            </a:r>
            <a:r>
              <a:rPr lang="en-US" altLang="zh-CN" sz="2800">
                <a:latin typeface="Times New Roman" panose="02020603050405020304" pitchFamily="18" charset="0"/>
              </a:rPr>
              <a:t> father-engineer, mother-nurse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Hobby: </a:t>
            </a:r>
            <a:r>
              <a:rPr lang="en-US" altLang="zh-CN" sz="2800">
                <a:latin typeface="Times New Roman" panose="02020603050405020304" pitchFamily="18" charset="0"/>
              </a:rPr>
              <a:t>playing basketball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3" name="TextBox 4"/>
          <p:cNvSpPr txBox="1"/>
          <p:nvPr/>
        </p:nvSpPr>
        <p:spPr>
          <a:xfrm>
            <a:off x="1692275" y="3414713"/>
            <a:ext cx="5722938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More practice</a:t>
            </a: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/>
          </p:cNvSpPr>
          <p:nvPr>
            <p:ph idx="1"/>
          </p:nvPr>
        </p:nvSpPr>
        <p:spPr>
          <a:xfrm>
            <a:off x="502920" y="1188085"/>
            <a:ext cx="8137525" cy="4685029"/>
          </a:xfrm>
          <a:prstGeom prst="roundRect">
            <a:avLst>
              <a:gd name="adj" fmla="val 0"/>
            </a:avLst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wrap="square" anchor="t"/>
          <a:lstStyle/>
          <a:p>
            <a:pPr>
              <a:lnSpc>
                <a:spcPct val="125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  <a:cs typeface="Arial" panose="020B0604020202020204" pitchFamily="34" charset="0"/>
              </a:rPr>
              <a:t>Dear Anna,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  <a:cs typeface="Arial" panose="020B0604020202020204" pitchFamily="34" charset="0"/>
              </a:rPr>
              <a:t>    Hi! I saw your </a:t>
            </a:r>
            <a:r>
              <a:rPr lang="en-US" altLang="zh-CN" sz="3000" err="1">
                <a:latin typeface="Times New Roman" panose="02020603050405020304" pitchFamily="18" charset="0"/>
                <a:cs typeface="Arial" panose="020B0604020202020204" pitchFamily="34" charset="0"/>
              </a:rPr>
              <a:t>blog</a:t>
            </a:r>
            <a:r>
              <a:rPr lang="en-US" altLang="zh-CN" sz="3000">
                <a:latin typeface="Times New Roman" panose="02020603050405020304" pitchFamily="18" charset="0"/>
                <a:cs typeface="Arial" panose="020B0604020202020204" pitchFamily="34" charset="0"/>
              </a:rPr>
              <a:t> on the Internet and I'd 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  <a:cs typeface="Arial" panose="020B0604020202020204" pitchFamily="34" charset="0"/>
              </a:rPr>
              <a:t>like to be your e-friend. My name is Jason. I'm 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  <a:cs typeface="Arial" panose="020B0604020202020204" pitchFamily="34" charset="0"/>
              </a:rPr>
              <a:t>12 years old. I'm tall. I have short, black hair. 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  <a:cs typeface="Arial" panose="020B0604020202020204" pitchFamily="34" charset="0"/>
              </a:rPr>
              <a:t>I live in a flat in Beijing with my parents. My 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  <a:cs typeface="Arial" panose="020B0604020202020204" pitchFamily="34" charset="0"/>
              </a:rPr>
              <a:t>dad is an engineer and my mum is an English 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  <a:cs typeface="Arial" panose="020B0604020202020204" pitchFamily="34" charset="0"/>
              </a:rPr>
              <a:t>teacher. </a:t>
            </a:r>
            <a:endParaRPr lang="zh-CN" altLang="en-US" sz="3000" dirty="0">
              <a:latin typeface="Times New Roman" panose="02020603050405020304" pitchFamily="18" charset="0"/>
              <a:ea typeface="Arial" panose="020B0604020202020204" pitchFamily="34" charset="0"/>
            </a:endParaRPr>
          </a:p>
        </p:txBody>
      </p:sp>
      <p:pic>
        <p:nvPicPr>
          <p:cNvPr id="3" name="copy.wav">
            <a:hlinkClick r:id="" action="ppaction://media"/>
          </p:cNvPr>
          <p:cNvPicPr>
            <a:picLocks noRot="1" noChangeAspect="1"/>
          </p:cNvPicPr>
          <p:nvPr>
            <a:wavAudioFile r:embed="rId1" name="copy.wav"/>
          </p:nvPr>
        </p:nvPicPr>
        <p:blipFill>
          <a:blip r:embed="rId3"/>
          <a:stretch>
            <a:fillRect/>
          </a:stretch>
        </p:blipFill>
        <p:spPr>
          <a:xfrm>
            <a:off x="5715008" y="1071546"/>
            <a:ext cx="508000" cy="50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文本占位符 33794"/>
          <p:cNvSpPr>
            <a:spLocks noGrp="1"/>
          </p:cNvSpPr>
          <p:nvPr>
            <p:ph type="body" idx="1"/>
          </p:nvPr>
        </p:nvSpPr>
        <p:spPr>
          <a:xfrm>
            <a:off x="323533" y="980758"/>
            <a:ext cx="8147050" cy="5001895"/>
          </a:xfrm>
          <a:solidFill>
            <a:schemeClr val="accent5">
              <a:lumMod val="40000"/>
              <a:lumOff val="60000"/>
            </a:schemeClr>
          </a:solidFill>
        </p:spPr>
        <p:txBody>
          <a:bodyPr vert="horz" wrap="square" lIns="91440" tIns="45720" rIns="91440" bIns="45720" anchor="t"/>
          <a:lstStyle/>
          <a:p>
            <a:pPr>
              <a:lnSpc>
                <a:spcPct val="12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Arial" panose="020B0604020202020204" pitchFamily="34" charset="0"/>
              </a:rPr>
              <a:t>    My school is far away from our home. I go to school 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Arial" panose="020B0604020202020204" pitchFamily="34" charset="0"/>
              </a:rPr>
              <a:t>by bus. My </a:t>
            </a:r>
            <a:r>
              <a:rPr lang="en-US" altLang="zh-CN" sz="2800" err="1">
                <a:latin typeface="Times New Roman" panose="02020603050405020304" pitchFamily="18" charset="0"/>
                <a:cs typeface="Arial" panose="020B0604020202020204" pitchFamily="34" charset="0"/>
              </a:rPr>
              <a:t>favourite</a:t>
            </a:r>
            <a:r>
              <a:rPr lang="en-US" altLang="zh-CN" sz="2800">
                <a:latin typeface="Times New Roman" panose="02020603050405020304" pitchFamily="18" charset="0"/>
                <a:cs typeface="Arial" panose="020B0604020202020204" pitchFamily="34" charset="0"/>
              </a:rPr>
              <a:t> subject is </a:t>
            </a:r>
            <a:r>
              <a:rPr lang="en-US" altLang="zh-CN" sz="2800" err="1">
                <a:latin typeface="Times New Roman" panose="02020603050405020304" pitchFamily="18" charset="0"/>
                <a:cs typeface="Arial" panose="020B0604020202020204" pitchFamily="34" charset="0"/>
              </a:rPr>
              <a:t>Maths</a:t>
            </a:r>
            <a:r>
              <a:rPr lang="en-US" altLang="zh-CN" sz="2800">
                <a:latin typeface="Times New Roman" panose="02020603050405020304" pitchFamily="18" charset="0"/>
                <a:cs typeface="Arial" panose="020B0604020202020204" pitchFamily="34" charset="0"/>
              </a:rPr>
              <a:t>. I like my school 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Arial" panose="020B0604020202020204" pitchFamily="34" charset="0"/>
              </a:rPr>
              <a:t>and I have lots of friends there. 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Arial" panose="020B0604020202020204" pitchFamily="34" charset="0"/>
              </a:rPr>
              <a:t>    I like flying kites in my free time. My </a:t>
            </a:r>
            <a:r>
              <a:rPr lang="en-US" altLang="zh-CN" sz="2800" err="1">
                <a:latin typeface="Times New Roman" panose="02020603050405020304" pitchFamily="18" charset="0"/>
                <a:cs typeface="Arial" panose="020B0604020202020204" pitchFamily="34" charset="0"/>
              </a:rPr>
              <a:t>favourite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Arial" panose="020B0604020202020204" pitchFamily="34" charset="0"/>
              </a:rPr>
              <a:t>sports are volleyball and football.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Arial" panose="020B0604020202020204" pitchFamily="34" charset="0"/>
              </a:rPr>
              <a:t>    I hope to hear from you soon.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Arial" panose="020B0604020202020204" pitchFamily="34" charset="0"/>
              </a:rPr>
              <a:t>    Best wishes,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cs typeface="Arial" panose="020B0604020202020204" pitchFamily="34" charset="0"/>
              </a:rPr>
              <a:t>    Jason</a:t>
            </a:r>
            <a:endParaRPr lang="zh-CN" altLang="en-US" sz="2800" dirty="0">
              <a:latin typeface="Times New Roman" panose="02020603050405020304" pitchFamily="18" charset="0"/>
              <a:ea typeface="Arial" panose="020B0604020202020204" pitchFamily="34" charset="0"/>
            </a:endParaRPr>
          </a:p>
        </p:txBody>
      </p:sp>
      <p:pic>
        <p:nvPicPr>
          <p:cNvPr id="3" name="copy.wav">
            <a:hlinkClick r:id="" action="ppaction://media"/>
          </p:cNvPr>
          <p:cNvPicPr>
            <a:picLocks noRot="1" noChangeAspect="1"/>
          </p:cNvPicPr>
          <p:nvPr>
            <a:wavAudioFile r:embed="rId1" name="copy.wav"/>
          </p:nvPr>
        </p:nvPicPr>
        <p:blipFill>
          <a:blip r:embed="rId3"/>
          <a:stretch>
            <a:fillRect/>
          </a:stretch>
        </p:blipFill>
        <p:spPr>
          <a:xfrm>
            <a:off x="5357818" y="500042"/>
            <a:ext cx="508000" cy="50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07783"/>
              </p:ext>
            </p:extLst>
          </p:nvPr>
        </p:nvGraphicFramePr>
        <p:xfrm>
          <a:off x="465236" y="1412776"/>
          <a:ext cx="8208963" cy="4815841"/>
        </p:xfrm>
        <a:graphic>
          <a:graphicData uri="http://schemas.openxmlformats.org/drawingml/2006/table">
            <a:tbl>
              <a:tblPr/>
              <a:tblGrid>
                <a:gridCol w="2447925"/>
                <a:gridCol w="3030538"/>
                <a:gridCol w="2730500"/>
              </a:tblGrid>
              <a:tr h="4964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Jason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Me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Age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Hair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subject(s)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sports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Other hobby/hobbies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72" name="Text Box 42"/>
          <p:cNvSpPr txBox="1"/>
          <p:nvPr/>
        </p:nvSpPr>
        <p:spPr>
          <a:xfrm>
            <a:off x="392211" y="476151"/>
            <a:ext cx="824388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Read the following email from Jason to Anna. Fill in the table with information about Jason and yourself.</a:t>
            </a:r>
          </a:p>
        </p:txBody>
      </p:sp>
      <p:sp>
        <p:nvSpPr>
          <p:cNvPr id="7201" name="Text Box 43"/>
          <p:cNvSpPr txBox="1"/>
          <p:nvPr/>
        </p:nvSpPr>
        <p:spPr>
          <a:xfrm>
            <a:off x="3921223" y="2060476"/>
            <a:ext cx="19113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12</a:t>
            </a:r>
          </a:p>
        </p:txBody>
      </p:sp>
      <p:sp>
        <p:nvSpPr>
          <p:cNvPr id="7202" name="Text Box 44"/>
          <p:cNvSpPr txBox="1"/>
          <p:nvPr/>
        </p:nvSpPr>
        <p:spPr>
          <a:xfrm>
            <a:off x="3273523" y="2708176"/>
            <a:ext cx="27352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short, black</a:t>
            </a:r>
          </a:p>
        </p:txBody>
      </p:sp>
      <p:sp>
        <p:nvSpPr>
          <p:cNvPr id="7203" name="Text Box 45"/>
          <p:cNvSpPr txBox="1"/>
          <p:nvPr/>
        </p:nvSpPr>
        <p:spPr>
          <a:xfrm>
            <a:off x="3632298" y="3573363"/>
            <a:ext cx="1911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Maths</a:t>
            </a:r>
          </a:p>
        </p:txBody>
      </p:sp>
      <p:sp>
        <p:nvSpPr>
          <p:cNvPr id="7204" name="Text Box 46"/>
          <p:cNvSpPr txBox="1"/>
          <p:nvPr/>
        </p:nvSpPr>
        <p:spPr>
          <a:xfrm>
            <a:off x="2840136" y="4581426"/>
            <a:ext cx="39608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volleyball, football</a:t>
            </a:r>
          </a:p>
        </p:txBody>
      </p:sp>
      <p:sp>
        <p:nvSpPr>
          <p:cNvPr id="7205" name="Text Box 47"/>
          <p:cNvSpPr txBox="1"/>
          <p:nvPr/>
        </p:nvSpPr>
        <p:spPr>
          <a:xfrm>
            <a:off x="3273523" y="5516463"/>
            <a:ext cx="25193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flying kites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1" grpId="0" bldLvl="0"/>
      <p:bldP spid="7202" grpId="0" bldLvl="0"/>
      <p:bldP spid="7203" grpId="0" bldLvl="0"/>
      <p:bldP spid="7204" grpId="0" bldLvl="0"/>
      <p:bldP spid="7205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971549" y="488176"/>
            <a:ext cx="7344866" cy="503238"/>
          </a:xfrm>
        </p:spPr>
        <p:txBody>
          <a:bodyPr vert="horz" wrap="square" lIns="0" rIns="0" bIns="0" anchor="b"/>
          <a:lstStyle/>
          <a:p>
            <a:r>
              <a:rPr lang="en-US" altLang="zh-CN" sz="3000" b="1" i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Answer the questions according to the email.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/>
          </p:nvPr>
        </p:nvSpPr>
        <p:spPr>
          <a:xfrm>
            <a:off x="827087" y="1135876"/>
            <a:ext cx="7056437" cy="4264025"/>
          </a:xfrm>
        </p:spPr>
        <p:txBody>
          <a:bodyPr vert="horz" wrap="square" anchor="t"/>
          <a:lstStyle/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How old is Jason?</a:t>
            </a:r>
          </a:p>
          <a:p>
            <a:pPr>
              <a:lnSpc>
                <a:spcPct val="90000"/>
              </a:lnSpc>
              <a:buNone/>
            </a:pP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Where does Jason live?</a:t>
            </a:r>
          </a:p>
          <a:p>
            <a:pPr>
              <a:lnSpc>
                <a:spcPct val="90000"/>
              </a:lnSpc>
              <a:buNone/>
            </a:pP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What is Jason's dad?</a:t>
            </a:r>
          </a:p>
          <a:p>
            <a:pPr>
              <a:lnSpc>
                <a:spcPct val="90000"/>
              </a:lnSpc>
              <a:buNone/>
            </a:pP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How does Jason go to school?</a:t>
            </a:r>
          </a:p>
          <a:p>
            <a:pPr>
              <a:lnSpc>
                <a:spcPct val="90000"/>
              </a:lnSpc>
              <a:buNone/>
            </a:pP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5. What are Jason's </a:t>
            </a:r>
            <a:r>
              <a:rPr lang="en-US" altLang="zh-CN" sz="3000" dirty="0" err="1">
                <a:latin typeface="Times New Roman" panose="02020603050405020304" pitchFamily="18" charset="0"/>
              </a:rPr>
              <a:t>favourite</a:t>
            </a:r>
            <a:r>
              <a:rPr lang="en-US" altLang="zh-CN" sz="3000" dirty="0">
                <a:latin typeface="Times New Roman" panose="02020603050405020304" pitchFamily="18" charset="0"/>
              </a:rPr>
              <a:t> sports?</a:t>
            </a:r>
          </a:p>
        </p:txBody>
      </p:sp>
      <p:sp>
        <p:nvSpPr>
          <p:cNvPr id="11268" name="Text Box 4"/>
          <p:cNvSpPr txBox="1"/>
          <p:nvPr/>
        </p:nvSpPr>
        <p:spPr>
          <a:xfrm>
            <a:off x="1258887" y="1583551"/>
            <a:ext cx="4176712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He is 12 years old.</a:t>
            </a:r>
          </a:p>
        </p:txBody>
      </p:sp>
      <p:sp>
        <p:nvSpPr>
          <p:cNvPr id="11269" name="Text Box 5"/>
          <p:cNvSpPr txBox="1"/>
          <p:nvPr/>
        </p:nvSpPr>
        <p:spPr>
          <a:xfrm>
            <a:off x="1260474" y="2503666"/>
            <a:ext cx="6624638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He lives in a flat in Beijing.</a:t>
            </a:r>
          </a:p>
        </p:txBody>
      </p:sp>
      <p:sp>
        <p:nvSpPr>
          <p:cNvPr id="11270" name="Text Box 6"/>
          <p:cNvSpPr txBox="1"/>
          <p:nvPr/>
        </p:nvSpPr>
        <p:spPr>
          <a:xfrm>
            <a:off x="1187449" y="3484880"/>
            <a:ext cx="4176713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He is an engineer.</a:t>
            </a:r>
          </a:p>
        </p:txBody>
      </p:sp>
      <p:sp>
        <p:nvSpPr>
          <p:cNvPr id="11271" name="Text Box 7"/>
          <p:cNvSpPr txBox="1"/>
          <p:nvPr/>
        </p:nvSpPr>
        <p:spPr>
          <a:xfrm>
            <a:off x="1116012" y="4509120"/>
            <a:ext cx="5472112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He goes to school by bus.</a:t>
            </a:r>
          </a:p>
        </p:txBody>
      </p:sp>
      <p:sp>
        <p:nvSpPr>
          <p:cNvPr id="11272" name="Text Box 8"/>
          <p:cNvSpPr txBox="1"/>
          <p:nvPr/>
        </p:nvSpPr>
        <p:spPr>
          <a:xfrm>
            <a:off x="1116012" y="5445224"/>
            <a:ext cx="5832475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Volleyball and football.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ldLvl="0"/>
      <p:bldP spid="11269" grpId="0" bldLvl="0"/>
      <p:bldP spid="11270" grpId="0" bldLvl="0"/>
      <p:bldP spid="11271" grpId="0" bldLvl="0"/>
      <p:bldP spid="11272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4"/>
          <p:cNvSpPr txBox="1"/>
          <p:nvPr/>
        </p:nvSpPr>
        <p:spPr>
          <a:xfrm>
            <a:off x="946820" y="1412007"/>
            <a:ext cx="77041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/>
            <a:r>
              <a:rPr lang="en-US" altLang="zh-CN" sz="3200" dirty="0">
                <a:latin typeface="Times New Roman" panose="02020603050405020304" pitchFamily="18" charset="0"/>
              </a:rPr>
              <a:t>Let's learn the new words and expressions.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pic>
        <p:nvPicPr>
          <p:cNvPr id="15363" name="图片 5" descr="学习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1916832"/>
            <a:ext cx="4799013" cy="3598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内容占位符 2"/>
          <p:cNvSpPr>
            <a:spLocks noGrp="1"/>
          </p:cNvSpPr>
          <p:nvPr>
            <p:ph idx="1"/>
          </p:nvPr>
        </p:nvSpPr>
        <p:spPr>
          <a:xfrm>
            <a:off x="539433" y="1423035"/>
            <a:ext cx="8229600" cy="4656455"/>
          </a:xfrm>
        </p:spPr>
        <p:txBody>
          <a:bodyPr vert="horz" wrap="square" lIns="91440" tIns="45720" rIns="91440" bIns="45720" anchor="t">
            <a:spAutoFit/>
          </a:bodyPr>
          <a:lstStyle/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on the Internet			</a:t>
            </a:r>
            <a:r>
              <a:rPr lang="zh-CN" altLang="en-US" sz="2800" dirty="0">
                <a:latin typeface="Times New Roman" panose="02020603050405020304" pitchFamily="18" charset="0"/>
              </a:rPr>
              <a:t>在网上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'd like to				</a:t>
            </a:r>
            <a:r>
              <a:rPr lang="zh-CN" altLang="en-US" sz="2800" dirty="0">
                <a:latin typeface="Times New Roman" panose="02020603050405020304" pitchFamily="18" charset="0"/>
              </a:rPr>
              <a:t>愿意，想要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far away from			</a:t>
            </a:r>
            <a:r>
              <a:rPr lang="zh-CN" altLang="en-US" sz="2800" dirty="0">
                <a:latin typeface="Times New Roman" panose="02020603050405020304" pitchFamily="18" charset="0"/>
              </a:rPr>
              <a:t>远离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go to school			</a:t>
            </a:r>
            <a:r>
              <a:rPr lang="zh-CN" altLang="en-US" sz="2800" dirty="0">
                <a:latin typeface="Times New Roman" panose="02020603050405020304" pitchFamily="18" charset="0"/>
              </a:rPr>
              <a:t>去上学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by bus				</a:t>
            </a:r>
            <a:r>
              <a:rPr lang="zh-CN" altLang="en-US" sz="2800" dirty="0">
                <a:latin typeface="Times New Roman" panose="02020603050405020304" pitchFamily="18" charset="0"/>
              </a:rPr>
              <a:t>坐公交车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6. lots of				</a:t>
            </a:r>
            <a:r>
              <a:rPr lang="zh-CN" altLang="en-US" sz="2800" dirty="0">
                <a:latin typeface="Times New Roman" panose="02020603050405020304" pitchFamily="18" charset="0"/>
              </a:rPr>
              <a:t>许多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7. fly kites				</a:t>
            </a:r>
            <a:r>
              <a:rPr lang="zh-CN" altLang="en-US" sz="2800" dirty="0">
                <a:latin typeface="Times New Roman" panose="02020603050405020304" pitchFamily="18" charset="0"/>
              </a:rPr>
              <a:t>放风筝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8. in my free time			</a:t>
            </a:r>
            <a:r>
              <a:rPr lang="zh-CN" altLang="en-US" sz="2800" dirty="0">
                <a:latin typeface="Times New Roman" panose="02020603050405020304" pitchFamily="18" charset="0"/>
              </a:rPr>
              <a:t>在我空闲时间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9. hear from				</a:t>
            </a:r>
            <a:r>
              <a:rPr lang="zh-CN" altLang="en-US" sz="2800" dirty="0">
                <a:latin typeface="Times New Roman" panose="02020603050405020304" pitchFamily="18" charset="0"/>
              </a:rPr>
              <a:t>收到来信</a:t>
            </a:r>
          </a:p>
        </p:txBody>
      </p:sp>
      <p:sp>
        <p:nvSpPr>
          <p:cNvPr id="16387" name="矩形 1"/>
          <p:cNvSpPr/>
          <p:nvPr/>
        </p:nvSpPr>
        <p:spPr>
          <a:xfrm>
            <a:off x="539750" y="715963"/>
            <a:ext cx="76327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短 语 收 藏 夹（More practice）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/>
          <p:nvPr/>
        </p:nvSpPr>
        <p:spPr>
          <a:xfrm>
            <a:off x="2136140" y="674688"/>
            <a:ext cx="612140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36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Notes (</a:t>
            </a:r>
            <a:r>
              <a:rPr kumimoji="0" lang="en-US" altLang="zh-CN" sz="3600" b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More practice</a:t>
            </a:r>
            <a:r>
              <a:rPr kumimoji="0" lang="en-US" altLang="zh-CN" sz="36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)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1196975"/>
            <a:ext cx="8497763" cy="4616648"/>
          </a:xfrm>
        </p:spPr>
        <p:txBody>
          <a:bodyPr vert="horz" wrap="square" rtlCol="0"/>
          <a:lstStyle/>
          <a:p>
            <a:pPr marL="609600" indent="-609600">
              <a:lnSpc>
                <a:spcPct val="105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like my school and I have lots of friends there.</a:t>
            </a:r>
          </a:p>
          <a:p>
            <a:pPr marL="609600" indent="-609600">
              <a:lnSpc>
                <a:spcPct val="105000"/>
              </a:lnSpc>
              <a:buNone/>
            </a:pPr>
            <a:r>
              <a:rPr lang="en-US" altLang="x-none" sz="30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我喜欢我的学校，在那里我有很多朋友</a:t>
            </a:r>
            <a:r>
              <a:rPr lang="en-US" altLang="x-none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</a:p>
          <a:p>
            <a:pPr marL="609600" indent="-609600" algn="l">
              <a:lnSpc>
                <a:spcPct val="10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lots of = </a:t>
            </a:r>
            <a:r>
              <a:rPr lang="en-US" altLang="zh-CN" sz="3000" dirty="0">
                <a:latin typeface="Times New Roman" panose="02020603050405020304" pitchFamily="18" charset="0"/>
                <a:sym typeface="+mn-ea"/>
              </a:rPr>
              <a:t>a lot </a:t>
            </a:r>
            <a:r>
              <a:rPr lang="en-US" altLang="zh-CN" sz="3000" dirty="0" err="1">
                <a:latin typeface="Times New Roman" panose="02020603050405020304" pitchFamily="18" charset="0"/>
                <a:sym typeface="+mn-ea"/>
              </a:rPr>
              <a:t>of</a:t>
            </a:r>
            <a:r>
              <a:rPr lang="en-US" altLang="zh-CN" sz="3000" dirty="0" err="1">
                <a:latin typeface="Times New Roman" panose="02020603050405020304" pitchFamily="18" charset="0"/>
              </a:rPr>
              <a:t>，许多</a:t>
            </a:r>
            <a:r>
              <a:rPr lang="en-US" altLang="zh-CN" sz="3000" dirty="0">
                <a:latin typeface="Times New Roman" panose="02020603050405020304" pitchFamily="18" charset="0"/>
              </a:rPr>
              <a:t>，</a:t>
            </a:r>
            <a:r>
              <a:rPr lang="zh-CN" altLang="en-US" sz="3000" dirty="0">
                <a:latin typeface="Times New Roman" panose="02020603050405020304" pitchFamily="18" charset="0"/>
              </a:rPr>
              <a:t>后加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可数名词复数</a:t>
            </a:r>
            <a:r>
              <a:rPr lang="zh-CN" altLang="en-US" sz="3000" dirty="0">
                <a:latin typeface="Times New Roman" panose="02020603050405020304" pitchFamily="18" charset="0"/>
              </a:rPr>
              <a:t>和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不</a:t>
            </a:r>
          </a:p>
          <a:p>
            <a:pPr marL="609600" indent="-609600" algn="l">
              <a:lnSpc>
                <a:spcPct val="105000"/>
              </a:lnSpc>
              <a:buNone/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可数名词</a:t>
            </a:r>
            <a:r>
              <a:rPr lang="en-US" altLang="x-none" sz="3000" dirty="0">
                <a:latin typeface="Times New Roman" panose="02020603050405020304" pitchFamily="18" charset="0"/>
              </a:rPr>
              <a:t>。</a:t>
            </a:r>
          </a:p>
          <a:p>
            <a:pPr marL="609600" indent="-609600">
              <a:lnSpc>
                <a:spcPct val="105000"/>
              </a:lnSpc>
              <a:buNone/>
            </a:pPr>
            <a:r>
              <a:rPr lang="en-US" altLang="x-none" sz="3000" dirty="0" err="1">
                <a:latin typeface="Times New Roman" panose="02020603050405020304" pitchFamily="18" charset="0"/>
              </a:rPr>
              <a:t>张明有很多爱好</a:t>
            </a:r>
            <a:r>
              <a:rPr lang="en-US" altLang="x-none" sz="3000" dirty="0">
                <a:latin typeface="Times New Roman" panose="02020603050405020304" pitchFamily="18" charset="0"/>
              </a:rPr>
              <a:t>。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0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Zhang Ming has lots of / a lot of hobbies. </a:t>
            </a:r>
          </a:p>
          <a:p>
            <a:pPr marL="609600" indent="-609600">
              <a:lnSpc>
                <a:spcPct val="105000"/>
              </a:lnSpc>
              <a:buNone/>
            </a:pPr>
            <a:r>
              <a:rPr lang="en-US" altLang="x-none" sz="3000" dirty="0" err="1">
                <a:latin typeface="Times New Roman" panose="02020603050405020304" pitchFamily="18" charset="0"/>
              </a:rPr>
              <a:t>我每天都花很多时间在我的学习上</a:t>
            </a:r>
            <a:r>
              <a:rPr lang="en-US" altLang="x-none" sz="3000" dirty="0">
                <a:latin typeface="Times New Roman" panose="02020603050405020304" pitchFamily="18" charset="0"/>
              </a:rPr>
              <a:t>。</a:t>
            </a:r>
          </a:p>
          <a:p>
            <a:pPr marL="609600" indent="-609600">
              <a:lnSpc>
                <a:spcPct val="10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I spent lots of / a lot of time on my study every </a:t>
            </a:r>
            <a:r>
              <a:rPr lang="en-US" altLang="zh-CN" sz="3000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day</a:t>
            </a: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.</a:t>
            </a:r>
            <a:endParaRPr lang="en-US" altLang="x-none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占位符 34818"/>
          <p:cNvSpPr>
            <a:spLocks noGrp="1"/>
          </p:cNvSpPr>
          <p:nvPr>
            <p:ph type="body" idx="1"/>
          </p:nvPr>
        </p:nvSpPr>
        <p:spPr>
          <a:xfrm>
            <a:off x="0" y="1124744"/>
            <a:ext cx="9505056" cy="4447115"/>
          </a:xfrm>
        </p:spPr>
        <p:txBody>
          <a:bodyPr wrap="square"/>
          <a:lstStyle/>
          <a:p>
            <a:pPr>
              <a:lnSpc>
                <a:spcPct val="125000"/>
              </a:lnSpc>
              <a:buNone/>
            </a:pPr>
            <a:r>
              <a:rPr lang="en-US" altLang="zh-CN" sz="3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【辨析】 lots of / a lot of 与 a lot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◆lots of / a lot of </a:t>
            </a:r>
            <a:r>
              <a:rPr lang="en-US" altLang="x-none" sz="3000" dirty="0" err="1">
                <a:latin typeface="Times New Roman" panose="02020603050405020304" pitchFamily="18" charset="0"/>
              </a:rPr>
              <a:t>修饰复数可数名词时，相当于</a:t>
            </a:r>
            <a:r>
              <a:rPr lang="en-US" altLang="zh-CN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many</a:t>
            </a:r>
            <a:r>
              <a:rPr lang="en-US" altLang="x-none" sz="3000" dirty="0" err="1">
                <a:latin typeface="Times New Roman" panose="02020603050405020304" pitchFamily="18" charset="0"/>
              </a:rPr>
              <a:t>；其修饰不可数名词时，相当于</a:t>
            </a:r>
            <a:r>
              <a:rPr lang="en-US" altLang="zh-CN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much</a:t>
            </a:r>
            <a:r>
              <a:rPr lang="en-US" altLang="x-none" sz="3000" dirty="0">
                <a:latin typeface="Times New Roman" panose="02020603050405020304" pitchFamily="18" charset="0"/>
              </a:rPr>
              <a:t>。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◆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lot</a:t>
            </a:r>
            <a:r>
              <a:rPr lang="en-US" altLang="x-none" sz="3000" dirty="0" err="1">
                <a:latin typeface="Times New Roman" panose="02020603050405020304" pitchFamily="18" charset="0"/>
              </a:rPr>
              <a:t>是副词词组，不能修饰名词，意为“大量</a:t>
            </a:r>
            <a:r>
              <a:rPr lang="en-US" altLang="zh-CN" sz="3000" dirty="0" err="1">
                <a:latin typeface="Times New Roman" panose="02020603050405020304" pitchFamily="18" charset="0"/>
              </a:rPr>
              <a:t>;</a:t>
            </a:r>
            <a:r>
              <a:rPr lang="en-US" altLang="x-none" sz="3000" dirty="0" err="1">
                <a:latin typeface="Times New Roman" panose="02020603050405020304" pitchFamily="18" charset="0"/>
              </a:rPr>
              <a:t>非常</a:t>
            </a:r>
            <a:r>
              <a:rPr lang="en-US" altLang="x-none" sz="3000" dirty="0">
                <a:latin typeface="Times New Roman" panose="02020603050405020304" pitchFamily="18" charset="0"/>
              </a:rPr>
              <a:t>”。</a:t>
            </a:r>
          </a:p>
          <a:p>
            <a:pPr>
              <a:lnSpc>
                <a:spcPct val="12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非常感谢。</a:t>
            </a:r>
          </a:p>
          <a:p>
            <a:pPr>
              <a:lnSpc>
                <a:spcPct val="125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Thanks a lot.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105" y="908050"/>
            <a:ext cx="8896985" cy="4139565"/>
          </a:xfrm>
        </p:spPr>
        <p:txBody>
          <a:bodyPr vert="horz" wrap="square" rtlCol="0"/>
          <a:lstStyle/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请选用 lots of, a lot of, a lot, many 或 much 填空，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可以一空多填。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Today, Ben has ___________________ homework to do.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Are there _____________________ books in the library?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Now _____________________ people would like to travel to other countries for holidays.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I don't have _______________ time to talk with you.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Babies often sleep _______________.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9219" name="Rectangle 3"/>
          <p:cNvSpPr/>
          <p:nvPr/>
        </p:nvSpPr>
        <p:spPr>
          <a:xfrm>
            <a:off x="4103688" y="4467860"/>
            <a:ext cx="12239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 lot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Rectangle 4"/>
          <p:cNvSpPr/>
          <p:nvPr/>
        </p:nvSpPr>
        <p:spPr>
          <a:xfrm>
            <a:off x="2884170" y="1935163"/>
            <a:ext cx="34340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lots of / a lot of / much</a:t>
            </a:r>
          </a:p>
        </p:txBody>
      </p:sp>
      <p:sp>
        <p:nvSpPr>
          <p:cNvPr id="9221" name="Rectangle 5"/>
          <p:cNvSpPr/>
          <p:nvPr/>
        </p:nvSpPr>
        <p:spPr>
          <a:xfrm>
            <a:off x="2164715" y="2453958"/>
            <a:ext cx="34340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lots of / a lot of / many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Rectangle 6"/>
          <p:cNvSpPr/>
          <p:nvPr/>
        </p:nvSpPr>
        <p:spPr>
          <a:xfrm>
            <a:off x="1423670" y="3006725"/>
            <a:ext cx="34340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lots of / a lot of / many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" name="Rectangle 7"/>
          <p:cNvSpPr/>
          <p:nvPr/>
        </p:nvSpPr>
        <p:spPr>
          <a:xfrm>
            <a:off x="3218498" y="4003993"/>
            <a:ext cx="9734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much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/>
          </p:cNvSpPr>
          <p:nvPr>
            <p:ph type="body"/>
          </p:nvPr>
        </p:nvSpPr>
        <p:spPr>
          <a:xfrm>
            <a:off x="0" y="692696"/>
            <a:ext cx="9144000" cy="5257800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zh-CN" altLang="en-US" sz="3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like flying kites in my free time.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 闲暇时间我喜欢放风筝。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</a:t>
            </a:r>
            <a:r>
              <a:rPr lang="zh-CN" alt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like 意为“喜欢”，后面可以接动词</a:t>
            </a:r>
            <a:r>
              <a:rPr lang="zh-CN" altLang="en-US" sz="3000" dirty="0">
                <a:latin typeface="Times New Roman" panose="02020603050405020304" pitchFamily="18" charset="0"/>
              </a:rPr>
              <a:t>ing形式和动词不定式（to do）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 like doing sth和like to do sth，意为“喜欢做某事”。一般况下，两个句型可以通用。如：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哈里周末喜欢待在家里。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    Harry likes staying at home at weekends.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    = Harry likes to stay at home at</a:t>
            </a: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weekends.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/>
          </p:cNvSpPr>
          <p:nvPr>
            <p:ph idx="1"/>
          </p:nvPr>
        </p:nvSpPr>
        <p:spPr>
          <a:xfrm>
            <a:off x="539750" y="908050"/>
            <a:ext cx="8352730" cy="5070362"/>
          </a:xfrm>
        </p:spPr>
        <p:txBody>
          <a:bodyPr vert="horz" wrap="square" anchor="t"/>
          <a:lstStyle/>
          <a:p>
            <a:pPr>
              <a:lnSpc>
                <a:spcPct val="105000"/>
              </a:lnSpc>
              <a:buNone/>
            </a:pPr>
            <a:r>
              <a:rPr lang="en-US" altLang="zh-CN" sz="3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选择最佳答案填空。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    )1. My grandparents like ____ for a walk 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after supper.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 A. go 		B. goes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 C. going 		D. to going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根据中文意思完成句子。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</a:t>
            </a:r>
            <a:r>
              <a:rPr lang="zh-CN" altLang="en-US" sz="3000" dirty="0">
                <a:latin typeface="Times New Roman" panose="02020603050405020304" pitchFamily="18" charset="0"/>
              </a:rPr>
              <a:t>现在越来越多的人喜欢旅游。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 Now more and more people _____ _____  _____.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21508" name="Rectangle 4"/>
          <p:cNvSpPr/>
          <p:nvPr/>
        </p:nvSpPr>
        <p:spPr>
          <a:xfrm>
            <a:off x="5243195" y="4695190"/>
            <a:ext cx="3068955" cy="5539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like    to      travel</a:t>
            </a:r>
          </a:p>
        </p:txBody>
      </p:sp>
      <p:sp>
        <p:nvSpPr>
          <p:cNvPr id="21509" name="Rectangle 5"/>
          <p:cNvSpPr/>
          <p:nvPr/>
        </p:nvSpPr>
        <p:spPr>
          <a:xfrm>
            <a:off x="684213" y="1484313"/>
            <a:ext cx="44114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2"/>
          <p:cNvSpPr/>
          <p:nvPr/>
        </p:nvSpPr>
        <p:spPr>
          <a:xfrm>
            <a:off x="2843213" y="404813"/>
            <a:ext cx="324008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Times New Roman" panose="02020603050405020304" pitchFamily="18" charset="0"/>
                <a:ea typeface="Comic Sans MS" panose="030F0702030302020204" pitchFamily="66" charset="0"/>
              </a:rPr>
              <a:t>Interview</a:t>
            </a:r>
          </a:p>
        </p:txBody>
      </p:sp>
      <p:graphicFrame>
        <p:nvGraphicFramePr>
          <p:cNvPr id="13315" name="Group 3"/>
          <p:cNvGraphicFramePr>
            <a:graphicFrameLocks noGrp="1"/>
          </p:cNvGraphicFramePr>
          <p:nvPr/>
        </p:nvGraphicFramePr>
        <p:xfrm>
          <a:off x="395288" y="1916113"/>
          <a:ext cx="8158163" cy="4566286"/>
        </p:xfrm>
        <a:graphic>
          <a:graphicData uri="http://schemas.openxmlformats.org/drawingml/2006/table">
            <a:tbl>
              <a:tblPr/>
              <a:tblGrid>
                <a:gridCol w="2679700"/>
                <a:gridCol w="2767013"/>
                <a:gridCol w="2711450"/>
              </a:tblGrid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Student 1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Student 2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Age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Hair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 subject(s)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 sports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Other hobby/hobbies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17" name="Text Box 43"/>
          <p:cNvSpPr txBox="1"/>
          <p:nvPr/>
        </p:nvSpPr>
        <p:spPr>
          <a:xfrm>
            <a:off x="395605" y="1052195"/>
            <a:ext cx="839978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Interview two classmates and write down their information.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971549" y="405160"/>
            <a:ext cx="7653338" cy="792163"/>
          </a:xfrm>
        </p:spPr>
        <p:txBody>
          <a:bodyPr vert="horz" wrap="square" lIns="0" rIns="0" bIns="0" anchor="b"/>
          <a:lstStyle/>
          <a:p>
            <a:r>
              <a:rPr lang="en-US" altLang="zh-CN" sz="2800" b="1" i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Practice: How to describe a person?</a:t>
            </a:r>
          </a:p>
        </p:txBody>
      </p:sp>
      <p:sp>
        <p:nvSpPr>
          <p:cNvPr id="14340" name="Rectangle 4"/>
          <p:cNvSpPr>
            <a:spLocks noGrp="1"/>
          </p:cNvSpPr>
          <p:nvPr/>
        </p:nvSpPr>
        <p:spPr>
          <a:xfrm>
            <a:off x="1116012" y="1268760"/>
            <a:ext cx="6840537" cy="482441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</a:rPr>
              <a:t>name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</a:rPr>
              <a:t>age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</a:rPr>
              <a:t>height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</a:rPr>
              <a:t>hair length and colour 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</a:rPr>
              <a:t>eye colour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</a:rPr>
              <a:t>hobby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</a:rPr>
              <a:t>family (family member</a:t>
            </a:r>
            <a:r>
              <a:rPr lang="zh-CN" altLang="en-US" sz="3600" dirty="0">
                <a:latin typeface="Times New Roman" panose="02020603050405020304" pitchFamily="18" charset="0"/>
              </a:rPr>
              <a:t>s</a:t>
            </a:r>
            <a:r>
              <a:rPr lang="en-US" altLang="zh-CN" sz="3600" dirty="0">
                <a:latin typeface="Times New Roman" panose="02020603050405020304" pitchFamily="18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idx="1"/>
          </p:nvPr>
        </p:nvSpPr>
        <p:spPr>
          <a:xfrm>
            <a:off x="395536" y="620688"/>
            <a:ext cx="8147050" cy="5690235"/>
          </a:xfrm>
        </p:spPr>
        <p:txBody>
          <a:bodyPr vert="horz" wrap="square" anchor="t"/>
          <a:lstStyle/>
          <a:p>
            <a:pPr>
              <a:buNone/>
            </a:pPr>
            <a:r>
              <a:rPr lang="zh-CN" altLang="en-US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一</a:t>
            </a: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. 选择最佳答案填空。</a:t>
            </a: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(    )1. Kate likes playing ____ piano, but she </a:t>
            </a: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           doesn't like ____ basketball.</a:t>
            </a: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		  A. /, the 			B. the, the</a:t>
            </a: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		  C. /, / 			D. the, /</a:t>
            </a: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(    )2. Guangzhou is ____ city in Guangdong </a:t>
            </a: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           province.</a:t>
            </a: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		 A. a 		B. the 	C. / 		D. an</a:t>
            </a: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(    )3. </a:t>
            </a:r>
            <a:r>
              <a:rPr lang="en-US" altLang="zh-CN" sz="2800" dirty="0">
                <a:latin typeface="Times New Roman" panose="02020603050405020304" pitchFamily="18" charset="0"/>
                <a:ea typeface="Arial" panose="020B0604020202020204" pitchFamily="34" charset="0"/>
              </a:rPr>
              <a:t>--</a:t>
            </a: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____are you looking for?</a:t>
            </a: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	       </a:t>
            </a:r>
            <a:r>
              <a:rPr lang="en-US" altLang="zh-CN" sz="2800" dirty="0">
                <a:latin typeface="Times New Roman" panose="02020603050405020304" pitchFamily="18" charset="0"/>
                <a:ea typeface="Arial" panose="020B0604020202020204" pitchFamily="34" charset="0"/>
              </a:rPr>
              <a:t>-- </a:t>
            </a: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My dictionary.</a:t>
            </a: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		A. Who 	B. What	C. Which 	D. Whose</a:t>
            </a:r>
            <a:endParaRPr lang="zh-CN" altLang="en-US" sz="2800" dirty="0">
              <a:latin typeface="Times New Roman" panose="02020603050405020304" pitchFamily="18" charset="0"/>
              <a:ea typeface="Arial" panose="020B0604020202020204" pitchFamily="34" charset="0"/>
            </a:endParaRPr>
          </a:p>
        </p:txBody>
      </p:sp>
      <p:sp>
        <p:nvSpPr>
          <p:cNvPr id="22533" name="Rectangle 5"/>
          <p:cNvSpPr/>
          <p:nvPr/>
        </p:nvSpPr>
        <p:spPr>
          <a:xfrm>
            <a:off x="539998" y="1125513"/>
            <a:ext cx="5032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2534" name="Rectangle 6"/>
          <p:cNvSpPr/>
          <p:nvPr/>
        </p:nvSpPr>
        <p:spPr>
          <a:xfrm>
            <a:off x="539998" y="3141638"/>
            <a:ext cx="4556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22535" name="Rectangle 7"/>
          <p:cNvSpPr/>
          <p:nvPr/>
        </p:nvSpPr>
        <p:spPr>
          <a:xfrm>
            <a:off x="539998" y="4725963"/>
            <a:ext cx="4810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idx="1"/>
          </p:nvPr>
        </p:nvSpPr>
        <p:spPr>
          <a:xfrm>
            <a:off x="323850" y="981075"/>
            <a:ext cx="8218488" cy="3923665"/>
          </a:xfrm>
        </p:spPr>
        <p:txBody>
          <a:bodyPr vert="horz" wrap="square" anchor="t"/>
          <a:lstStyle/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(    )4. I don't know ____ to learn English well.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		  A. what 			B. who 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		  C. which 			D. how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(    )5. </a:t>
            </a:r>
            <a:r>
              <a:rPr lang="en-US" altLang="zh-CN" sz="2800" dirty="0">
                <a:latin typeface="Times New Roman" panose="02020603050405020304" pitchFamily="18" charset="0"/>
                <a:ea typeface="Arial" panose="020B0604020202020204" pitchFamily="34" charset="0"/>
              </a:rPr>
              <a:t>--</a:t>
            </a: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Tomorrow is Saturday. Would you like ____?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	        --Good idea.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		 A. go shop 			B. go shopping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Arial" panose="020B0604020202020204" pitchFamily="34" charset="0"/>
              </a:rPr>
              <a:t>	      	 C. go to shopping 		D. to go shopping</a:t>
            </a:r>
            <a:endParaRPr lang="zh-CN" altLang="en-US" sz="2800" dirty="0">
              <a:latin typeface="Times New Roman" panose="02020603050405020304" pitchFamily="18" charset="0"/>
              <a:ea typeface="Arial" panose="020B0604020202020204" pitchFamily="34" charset="0"/>
            </a:endParaRPr>
          </a:p>
        </p:txBody>
      </p:sp>
      <p:sp>
        <p:nvSpPr>
          <p:cNvPr id="23556" name="Rectangle 4"/>
          <p:cNvSpPr/>
          <p:nvPr/>
        </p:nvSpPr>
        <p:spPr>
          <a:xfrm>
            <a:off x="447358" y="2749233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3557" name="Rectangle 5"/>
          <p:cNvSpPr/>
          <p:nvPr/>
        </p:nvSpPr>
        <p:spPr>
          <a:xfrm>
            <a:off x="539750" y="981075"/>
            <a:ext cx="4778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C:\Users\Administrator\Desktop\图图\信封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8751" y="3573016"/>
            <a:ext cx="2339975" cy="2379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Rectangle 3"/>
          <p:cNvSpPr>
            <a:spLocks noGrp="1"/>
          </p:cNvSpPr>
          <p:nvPr>
            <p:ph idx="1"/>
          </p:nvPr>
        </p:nvSpPr>
        <p:spPr>
          <a:xfrm>
            <a:off x="539749" y="526098"/>
            <a:ext cx="7273925" cy="5059045"/>
          </a:xfrm>
        </p:spPr>
        <p:txBody>
          <a:bodyPr vert="horz" wrap="square" anchor="t"/>
          <a:lstStyle/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二</a:t>
            </a: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. 根据中文意思完成句子。</a:t>
            </a: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她的新同学来自日本。</a:t>
            </a: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Her new classmate _____ _____ _____.</a:t>
            </a: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我的家乡离学校很远。</a:t>
            </a: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My hometown is_____ _____ _____ school.</a:t>
            </a: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我上周收到了一位老朋友的来信。</a:t>
            </a: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I _____ _____ an old friend last week.</a:t>
            </a: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谢先生有许多书。</a:t>
            </a: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Mr Xie has_____ _____ books.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4580" name="Rectangle 4"/>
          <p:cNvSpPr/>
          <p:nvPr/>
        </p:nvSpPr>
        <p:spPr>
          <a:xfrm>
            <a:off x="2700337" y="5059998"/>
            <a:ext cx="15128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lots  of</a:t>
            </a:r>
          </a:p>
        </p:txBody>
      </p:sp>
      <p:sp>
        <p:nvSpPr>
          <p:cNvPr id="24581" name="Rectangle 5"/>
          <p:cNvSpPr/>
          <p:nvPr/>
        </p:nvSpPr>
        <p:spPr>
          <a:xfrm>
            <a:off x="3882389" y="1657985"/>
            <a:ext cx="38163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is / comes from Japan</a:t>
            </a:r>
          </a:p>
        </p:txBody>
      </p:sp>
      <p:sp>
        <p:nvSpPr>
          <p:cNvPr id="24582" name="Rectangle 6"/>
          <p:cNvSpPr/>
          <p:nvPr/>
        </p:nvSpPr>
        <p:spPr>
          <a:xfrm>
            <a:off x="3779837" y="2757488"/>
            <a:ext cx="219646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far away from</a:t>
            </a:r>
          </a:p>
        </p:txBody>
      </p:sp>
      <p:sp>
        <p:nvSpPr>
          <p:cNvPr id="24583" name="Rectangle 7"/>
          <p:cNvSpPr/>
          <p:nvPr/>
        </p:nvSpPr>
        <p:spPr>
          <a:xfrm>
            <a:off x="1053147" y="3908425"/>
            <a:ext cx="17526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heard from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  <p:bldP spid="24582" grpId="0"/>
      <p:bldP spid="2458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579" name="TextBox 4"/>
          <p:cNvSpPr txBox="1"/>
          <p:nvPr/>
        </p:nvSpPr>
        <p:spPr>
          <a:xfrm>
            <a:off x="1935163" y="3414713"/>
            <a:ext cx="5394325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Study skills</a:t>
            </a:r>
          </a:p>
        </p:txBody>
      </p:sp>
    </p:spTree>
  </p:cSld>
  <p:clrMapOvr>
    <a:masterClrMapping/>
  </p:clrMapOvr>
  <p:transition spd="slow">
    <p:blinds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21"/>
          <p:cNvSpPr>
            <a:spLocks noChangeArrowheads="1"/>
          </p:cNvSpPr>
          <p:nvPr/>
        </p:nvSpPr>
        <p:spPr bwMode="auto">
          <a:xfrm>
            <a:off x="323850" y="1104900"/>
            <a:ext cx="8642350" cy="52197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Using reference books(1): Alphabetical order</a:t>
            </a:r>
          </a:p>
        </p:txBody>
      </p:sp>
      <p:sp>
        <p:nvSpPr>
          <p:cNvPr id="10256" name="TextBox 69"/>
          <p:cNvSpPr txBox="1">
            <a:spLocks noChangeArrowheads="1"/>
          </p:cNvSpPr>
          <p:nvPr/>
        </p:nvSpPr>
        <p:spPr bwMode="auto">
          <a:xfrm>
            <a:off x="251460" y="1875473"/>
            <a:ext cx="8640763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3200" kern="1200" cap="none" spc="0" normalizeH="0" baseline="0" noProof="0" dirty="0">
                <a:latin typeface="+mn-lt"/>
                <a:ea typeface="宋体" panose="02010600030101010101" pitchFamily="2" charset="-122"/>
                <a:cs typeface="+mn-cs"/>
              </a:rPr>
              <a:t>Below are some reference books. 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260" y="2995295"/>
            <a:ext cx="7614285" cy="2536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 bwMode="auto">
          <a:xfrm>
            <a:off x="359093" y="2930069"/>
            <a:ext cx="8424863" cy="553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 Put these words in alphabetical order. 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372745" y="1521460"/>
            <a:ext cx="8490585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In reference books, words and names are usually in alphabetical order, i.e. from a to z.</a:t>
            </a:r>
          </a:p>
        </p:txBody>
      </p:sp>
      <p:sp>
        <p:nvSpPr>
          <p:cNvPr id="2" name="圆角矩形 1"/>
          <p:cNvSpPr/>
          <p:nvPr/>
        </p:nvSpPr>
        <p:spPr>
          <a:xfrm>
            <a:off x="611560" y="3825875"/>
            <a:ext cx="7923475" cy="575945"/>
          </a:xfrm>
          <a:prstGeom prst="roundRect">
            <a:avLst/>
          </a:prstGeom>
          <a:solidFill>
            <a:schemeClr val="accent1">
              <a:lumMod val="40000"/>
              <a:lumOff val="60000"/>
              <a:alpha val="84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3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blog 	    subject      draw      family     vegetable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80415" y="4925695"/>
            <a:ext cx="78289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 smtClean="0">
                <a:latin typeface="Times New Roman" panose="02020603050405020304" pitchFamily="18" charset="0"/>
              </a:rPr>
              <a:t>________________________________________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5965" y="4838065"/>
            <a:ext cx="81273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blog       draw         family      subject    vegetable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 bwMode="auto">
          <a:xfrm>
            <a:off x="210820" y="1108075"/>
            <a:ext cx="9032875" cy="9531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B Put these words in alphabetical order.  Then complete the rule.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81965" y="4712335"/>
            <a:ext cx="8490585" cy="1015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If words have the same first letter, the _______ letter decides the alphabetical.</a:t>
            </a:r>
          </a:p>
        </p:txBody>
      </p:sp>
      <p:sp>
        <p:nvSpPr>
          <p:cNvPr id="2" name="圆角矩形 1"/>
          <p:cNvSpPr/>
          <p:nvPr/>
        </p:nvSpPr>
        <p:spPr>
          <a:xfrm>
            <a:off x="481965" y="2510790"/>
            <a:ext cx="8053070" cy="575945"/>
          </a:xfrm>
          <a:prstGeom prst="roundRect">
            <a:avLst/>
          </a:prstGeom>
          <a:solidFill>
            <a:schemeClr val="accent1">
              <a:lumMod val="40000"/>
              <a:lumOff val="60000"/>
              <a:alpha val="84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3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sport     student     science    Sunday    swimming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06120" y="3733800"/>
            <a:ext cx="78289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 smtClean="0">
                <a:latin typeface="Times New Roman" panose="02020603050405020304" pitchFamily="18" charset="0"/>
              </a:rPr>
              <a:t>________________________________________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5536" y="3454400"/>
            <a:ext cx="84969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science    sport      student     Sunday     swimming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732240" y="4712335"/>
            <a:ext cx="15436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second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 bwMode="auto">
          <a:xfrm>
            <a:off x="189865" y="1097915"/>
            <a:ext cx="9032875" cy="9531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C Put these words in alphabetical order.  Then complete the rule.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61010" y="4702175"/>
            <a:ext cx="8490585" cy="1015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If words have the same first two letter, the _______ letter decides the alphabetical.</a:t>
            </a:r>
          </a:p>
        </p:txBody>
      </p:sp>
      <p:sp>
        <p:nvSpPr>
          <p:cNvPr id="2" name="圆角矩形 1"/>
          <p:cNvSpPr/>
          <p:nvPr/>
        </p:nvSpPr>
        <p:spPr>
          <a:xfrm>
            <a:off x="610235" y="2500630"/>
            <a:ext cx="7594600" cy="575945"/>
          </a:xfrm>
          <a:prstGeom prst="roundRect">
            <a:avLst/>
          </a:prstGeom>
          <a:solidFill>
            <a:schemeClr val="accent1">
              <a:lumMod val="40000"/>
              <a:lumOff val="60000"/>
              <a:alpha val="84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</a:rPr>
              <a:t>strong        still        study        start        story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57860" y="3749040"/>
            <a:ext cx="78289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 smtClean="0">
                <a:latin typeface="Times New Roman" panose="02020603050405020304" pitchFamily="18" charset="0"/>
              </a:rPr>
              <a:t>________________________________________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0235" y="3749040"/>
            <a:ext cx="81273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still           study         story         strong         start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407910" y="4656008"/>
            <a:ext cx="15436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third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795" name="TextBox 4"/>
          <p:cNvSpPr txBox="1"/>
          <p:nvPr/>
        </p:nvSpPr>
        <p:spPr>
          <a:xfrm>
            <a:off x="1619250" y="3414713"/>
            <a:ext cx="5875338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Culture corner</a:t>
            </a:r>
          </a:p>
        </p:txBody>
      </p:sp>
    </p:spTree>
  </p:cSld>
  <p:clrMapOvr>
    <a:masterClrMapping/>
  </p:clrMapOvr>
  <p:transition spd="slow">
    <p:blind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21"/>
          <p:cNvSpPr>
            <a:spLocks noChangeArrowheads="1"/>
          </p:cNvSpPr>
          <p:nvPr/>
        </p:nvSpPr>
        <p:spPr bwMode="auto">
          <a:xfrm>
            <a:off x="144780" y="981075"/>
            <a:ext cx="3560445" cy="52197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Addresses in English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576046"/>
            <a:ext cx="7868341" cy="289125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44780" y="1715135"/>
            <a:ext cx="78619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We write addresses in English like this: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1"/>
          <p:cNvSpPr>
            <a:spLocks noChangeArrowheads="1"/>
          </p:cNvSpPr>
          <p:nvPr/>
        </p:nvSpPr>
        <p:spPr bwMode="auto">
          <a:xfrm>
            <a:off x="635000" y="938530"/>
            <a:ext cx="7705725" cy="95313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How do you write your address in Chinese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and in English?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35000" y="2681605"/>
            <a:ext cx="46285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My address in Chinese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858385" y="2681605"/>
            <a:ext cx="41789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My address in English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832485" y="3347720"/>
            <a:ext cx="3456305" cy="22320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5004435" y="3397250"/>
            <a:ext cx="3456305" cy="22320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7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5</TotalTime>
  <Words>971</Words>
  <Application>Microsoft Office PowerPoint</Application>
  <PresentationFormat>全屏显示(4:3)</PresentationFormat>
  <Paragraphs>201</Paragraphs>
  <Slides>30</Slides>
  <Notes>3</Notes>
  <HiddenSlides>0</HiddenSlides>
  <MMClips>2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Answer the questions according to the email.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Practice: How to describe a person?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keywords>英语周报</cp:keywords>
  <cp:lastModifiedBy>User</cp:lastModifiedBy>
  <cp:revision>43</cp:revision>
  <dcterms:created xsi:type="dcterms:W3CDTF">2017-01-09T01:06:00Z</dcterms:created>
  <dcterms:modified xsi:type="dcterms:W3CDTF">2018-08-15T06:53:14Z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