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6" d="100"/>
          <a:sy n="86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84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907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402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007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77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10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720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270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387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530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200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49A04-C4FA-49CC-A6AE-CF8D9F428BBF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A032F-9A57-46E0-8ABD-293D7AA0CB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880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602868" y="1865428"/>
            <a:ext cx="1096535" cy="456812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真实</a:t>
            </a:r>
            <a:endParaRPr lang="zh-CN" altLang="en-US" sz="2000" b="1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433138" y="1057045"/>
            <a:ext cx="1081669" cy="459561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</a:t>
            </a:r>
            <a:endParaRPr lang="zh-CN" altLang="en-US" sz="2000" b="1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740256" y="4715722"/>
            <a:ext cx="1070339" cy="485725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网络</a:t>
            </a:r>
            <a:endParaRPr lang="zh-CN" altLang="en-US" sz="2000" b="1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716193" y="4284997"/>
            <a:ext cx="1024401" cy="514683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虚拟</a:t>
            </a:r>
            <a:endParaRPr lang="zh-CN" altLang="en-US" sz="2000" b="1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3" name="曲线连接符 12"/>
          <p:cNvCxnSpPr/>
          <p:nvPr/>
        </p:nvCxnSpPr>
        <p:spPr>
          <a:xfrm rot="5400000" flipH="1" flipV="1">
            <a:off x="1497850" y="2311780"/>
            <a:ext cx="607300" cy="335673"/>
          </a:xfrm>
          <a:prstGeom prst="curvedConnector3">
            <a:avLst>
              <a:gd name="adj1" fmla="val 50000"/>
            </a:avLst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曲线连接符 18"/>
          <p:cNvCxnSpPr/>
          <p:nvPr/>
        </p:nvCxnSpPr>
        <p:spPr>
          <a:xfrm flipV="1">
            <a:off x="2264963" y="1371598"/>
            <a:ext cx="586034" cy="485031"/>
          </a:xfrm>
          <a:prstGeom prst="curvedConnector3">
            <a:avLst>
              <a:gd name="adj1" fmla="val 50000"/>
            </a:avLst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曲线连接符 20"/>
          <p:cNvCxnSpPr/>
          <p:nvPr/>
        </p:nvCxnSpPr>
        <p:spPr>
          <a:xfrm rot="16200000" flipH="1">
            <a:off x="1667310" y="3909082"/>
            <a:ext cx="566656" cy="444719"/>
          </a:xfrm>
          <a:prstGeom prst="curvedConnector3">
            <a:avLst>
              <a:gd name="adj1" fmla="val 50000"/>
            </a:avLst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曲线连接符 29"/>
          <p:cNvCxnSpPr/>
          <p:nvPr/>
        </p:nvCxnSpPr>
        <p:spPr>
          <a:xfrm>
            <a:off x="2433138" y="4748117"/>
            <a:ext cx="466179" cy="314536"/>
          </a:xfrm>
          <a:prstGeom prst="curvedConnector3">
            <a:avLst>
              <a:gd name="adj1" fmla="val 50000"/>
            </a:avLst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横卷形 33"/>
          <p:cNvSpPr/>
          <p:nvPr/>
        </p:nvSpPr>
        <p:spPr>
          <a:xfrm>
            <a:off x="4047893" y="245327"/>
            <a:ext cx="1817648" cy="657922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社会生活的特点</a:t>
            </a:r>
            <a:endParaRPr lang="en-US" altLang="zh-CN" sz="1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个人与社会的关系</a:t>
            </a:r>
            <a:endParaRPr lang="zh-CN" altLang="en-US" sz="1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" name="横卷形 36"/>
          <p:cNvSpPr/>
          <p:nvPr/>
        </p:nvSpPr>
        <p:spPr>
          <a:xfrm>
            <a:off x="4047892" y="1209569"/>
            <a:ext cx="1817649" cy="647059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社会化</a:t>
            </a:r>
            <a:endParaRPr lang="zh-CN" altLang="en-US" sz="1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" name="横卷形 37"/>
          <p:cNvSpPr/>
          <p:nvPr/>
        </p:nvSpPr>
        <p:spPr>
          <a:xfrm>
            <a:off x="4047893" y="2162948"/>
            <a:ext cx="1817648" cy="584101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亲社会</a:t>
            </a:r>
            <a:endParaRPr lang="zh-CN" altLang="en-US" sz="1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9" name="横卷形 38"/>
          <p:cNvSpPr/>
          <p:nvPr/>
        </p:nvSpPr>
        <p:spPr>
          <a:xfrm>
            <a:off x="4047893" y="3245004"/>
            <a:ext cx="1817648" cy="574661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弊</a:t>
            </a:r>
            <a:endParaRPr lang="zh-CN" altLang="en-US" sz="1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" name="横卷形 39"/>
          <p:cNvSpPr/>
          <p:nvPr/>
        </p:nvSpPr>
        <p:spPr>
          <a:xfrm>
            <a:off x="4047893" y="4226312"/>
            <a:ext cx="1817648" cy="632055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利</a:t>
            </a:r>
            <a:endParaRPr lang="zh-CN" altLang="en-US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" name="横卷形 40"/>
          <p:cNvSpPr/>
          <p:nvPr/>
        </p:nvSpPr>
        <p:spPr>
          <a:xfrm>
            <a:off x="4047893" y="5319131"/>
            <a:ext cx="1817648" cy="635619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合理利用</a:t>
            </a:r>
            <a:endParaRPr lang="zh-CN" altLang="en-US" sz="1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42" name="曲线连接符 41"/>
          <p:cNvCxnSpPr>
            <a:endCxn id="34" idx="1"/>
          </p:cNvCxnSpPr>
          <p:nvPr/>
        </p:nvCxnSpPr>
        <p:spPr>
          <a:xfrm flipV="1">
            <a:off x="3244410" y="574288"/>
            <a:ext cx="803483" cy="508827"/>
          </a:xfrm>
          <a:prstGeom prst="curvedConnector3">
            <a:avLst>
              <a:gd name="adj1" fmla="val 50000"/>
            </a:avLst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曲线连接符 44"/>
          <p:cNvCxnSpPr>
            <a:stCxn id="6" idx="5"/>
            <a:endCxn id="37" idx="1"/>
          </p:cNvCxnSpPr>
          <p:nvPr/>
        </p:nvCxnSpPr>
        <p:spPr>
          <a:xfrm rot="16200000" flipH="1">
            <a:off x="3660249" y="1145456"/>
            <a:ext cx="83794" cy="691492"/>
          </a:xfrm>
          <a:prstGeom prst="curvedConnector2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曲线连接符 45"/>
          <p:cNvCxnSpPr/>
          <p:nvPr/>
        </p:nvCxnSpPr>
        <p:spPr>
          <a:xfrm>
            <a:off x="3219025" y="1479646"/>
            <a:ext cx="846548" cy="807707"/>
          </a:xfrm>
          <a:prstGeom prst="curvedConnector3">
            <a:avLst>
              <a:gd name="adj1" fmla="val 50000"/>
            </a:avLst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曲线连接符 46"/>
          <p:cNvCxnSpPr/>
          <p:nvPr/>
        </p:nvCxnSpPr>
        <p:spPr>
          <a:xfrm rot="5400000" flipH="1" flipV="1">
            <a:off x="3217596" y="3749366"/>
            <a:ext cx="1038219" cy="959283"/>
          </a:xfrm>
          <a:prstGeom prst="curvedConnector3">
            <a:avLst>
              <a:gd name="adj1" fmla="val 50000"/>
            </a:avLst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曲线连接符 47"/>
          <p:cNvCxnSpPr>
            <a:endCxn id="40" idx="1"/>
          </p:cNvCxnSpPr>
          <p:nvPr/>
        </p:nvCxnSpPr>
        <p:spPr>
          <a:xfrm flipV="1">
            <a:off x="3162905" y="4542340"/>
            <a:ext cx="884988" cy="302386"/>
          </a:xfrm>
          <a:prstGeom prst="curvedConnector3">
            <a:avLst>
              <a:gd name="adj1" fmla="val 50000"/>
            </a:avLst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曲线连接符 48"/>
          <p:cNvCxnSpPr>
            <a:endCxn id="41" idx="1"/>
          </p:cNvCxnSpPr>
          <p:nvPr/>
        </p:nvCxnSpPr>
        <p:spPr>
          <a:xfrm>
            <a:off x="3296745" y="5100954"/>
            <a:ext cx="751148" cy="535987"/>
          </a:xfrm>
          <a:prstGeom prst="curvedConnector3">
            <a:avLst>
              <a:gd name="adj1" fmla="val 50000"/>
            </a:avLst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双波形 63"/>
          <p:cNvSpPr/>
          <p:nvPr/>
        </p:nvSpPr>
        <p:spPr>
          <a:xfrm>
            <a:off x="6484440" y="304600"/>
            <a:ext cx="2157759" cy="328961"/>
          </a:xfrm>
          <a:prstGeom prst="doubleWave">
            <a:avLst>
              <a:gd name="adj1" fmla="val 6250"/>
              <a:gd name="adj2" fmla="val -1219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参加社会生活的好处</a:t>
            </a:r>
            <a:endParaRPr lang="zh-CN" altLang="en-US" sz="16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5" name="双波形 64"/>
          <p:cNvSpPr/>
          <p:nvPr/>
        </p:nvSpPr>
        <p:spPr>
          <a:xfrm>
            <a:off x="6782729" y="791357"/>
            <a:ext cx="1800920" cy="336748"/>
          </a:xfrm>
          <a:prstGeom prst="doubleWave">
            <a:avLst>
              <a:gd name="adj1" fmla="val 6250"/>
              <a:gd name="adj2" fmla="val -1219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社会化的途径</a:t>
            </a:r>
            <a:endParaRPr lang="zh-CN" altLang="en-US" sz="16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6" name="双波形 65"/>
          <p:cNvSpPr/>
          <p:nvPr/>
        </p:nvSpPr>
        <p:spPr>
          <a:xfrm>
            <a:off x="6707460" y="1385112"/>
            <a:ext cx="1778618" cy="346346"/>
          </a:xfrm>
          <a:prstGeom prst="doubleWave">
            <a:avLst>
              <a:gd name="adj1" fmla="val 6250"/>
              <a:gd name="adj2" fmla="val -774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社会化的结果</a:t>
            </a:r>
            <a:endParaRPr lang="zh-CN" altLang="en-US" sz="16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7" name="双波形 66"/>
          <p:cNvSpPr/>
          <p:nvPr/>
        </p:nvSpPr>
        <p:spPr>
          <a:xfrm>
            <a:off x="6490005" y="2032279"/>
            <a:ext cx="3702210" cy="364317"/>
          </a:xfrm>
          <a:prstGeom prst="doubleWave">
            <a:avLst>
              <a:gd name="adj1" fmla="val 6250"/>
              <a:gd name="adj2" fmla="val -1219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含义：有利于社会和他人的行为</a:t>
            </a:r>
            <a:endParaRPr lang="zh-CN" altLang="en-US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8" name="双波形 67"/>
          <p:cNvSpPr/>
          <p:nvPr/>
        </p:nvSpPr>
        <p:spPr>
          <a:xfrm>
            <a:off x="6913754" y="2479617"/>
            <a:ext cx="1706139" cy="409573"/>
          </a:xfrm>
          <a:prstGeom prst="doubleWave">
            <a:avLst>
              <a:gd name="adj1" fmla="val 6250"/>
              <a:gd name="adj2" fmla="val -1219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为什么要亲社会</a:t>
            </a:r>
            <a:endParaRPr lang="zh-CN" altLang="en-US" sz="16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9" name="双波形 68"/>
          <p:cNvSpPr/>
          <p:nvPr/>
        </p:nvSpPr>
        <p:spPr>
          <a:xfrm>
            <a:off x="7253868" y="2985414"/>
            <a:ext cx="1438510" cy="396138"/>
          </a:xfrm>
          <a:prstGeom prst="doubleWave">
            <a:avLst>
              <a:gd name="adj1" fmla="val 6250"/>
              <a:gd name="adj2" fmla="val -1219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怎样亲社会</a:t>
            </a:r>
            <a:endParaRPr lang="zh-CN" altLang="en-US" sz="16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0" name="双波形 69"/>
          <p:cNvSpPr/>
          <p:nvPr/>
        </p:nvSpPr>
        <p:spPr>
          <a:xfrm>
            <a:off x="6707460" y="4160901"/>
            <a:ext cx="1494608" cy="350149"/>
          </a:xfrm>
          <a:prstGeom prst="doubleWave">
            <a:avLst>
              <a:gd name="adj1" fmla="val 6250"/>
              <a:gd name="adj2" fmla="val -1219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丰富日常生活</a:t>
            </a:r>
            <a:endParaRPr lang="zh-CN" altLang="en-US" sz="16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" name="双波形 70"/>
          <p:cNvSpPr/>
          <p:nvPr/>
        </p:nvSpPr>
        <p:spPr>
          <a:xfrm>
            <a:off x="6913754" y="4734532"/>
            <a:ext cx="1485897" cy="352639"/>
          </a:xfrm>
          <a:prstGeom prst="doubleWave">
            <a:avLst>
              <a:gd name="adj1" fmla="val 6250"/>
              <a:gd name="adj2" fmla="val -1219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推动社会进步</a:t>
            </a:r>
            <a:endParaRPr lang="zh-CN" altLang="en-US" sz="16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2" name="双波形 71"/>
          <p:cNvSpPr/>
          <p:nvPr/>
        </p:nvSpPr>
        <p:spPr>
          <a:xfrm>
            <a:off x="6423086" y="3523533"/>
            <a:ext cx="2564797" cy="490655"/>
          </a:xfrm>
          <a:prstGeom prst="doubleWave">
            <a:avLst>
              <a:gd name="adj1" fmla="val 6250"/>
              <a:gd name="adj2" fmla="val -1219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良莠不齐、沉迷、隐私</a:t>
            </a:r>
            <a:endParaRPr lang="zh-CN" altLang="en-US" sz="16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3" name="双波形 72"/>
          <p:cNvSpPr/>
          <p:nvPr/>
        </p:nvSpPr>
        <p:spPr>
          <a:xfrm>
            <a:off x="6668430" y="5495955"/>
            <a:ext cx="1973769" cy="411453"/>
          </a:xfrm>
          <a:prstGeom prst="doubleWave">
            <a:avLst>
              <a:gd name="adj1" fmla="val 6250"/>
              <a:gd name="adj2" fmla="val -1219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理性参与网络生活</a:t>
            </a:r>
            <a:endParaRPr lang="zh-CN" altLang="en-US" sz="16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4" name="双波形 73"/>
          <p:cNvSpPr/>
          <p:nvPr/>
        </p:nvSpPr>
        <p:spPr>
          <a:xfrm>
            <a:off x="6398017" y="6135593"/>
            <a:ext cx="1817649" cy="411453"/>
          </a:xfrm>
          <a:prstGeom prst="doubleWave">
            <a:avLst>
              <a:gd name="adj1" fmla="val 6250"/>
              <a:gd name="adj2" fmla="val -1219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传播网络正能量</a:t>
            </a:r>
            <a:endParaRPr lang="zh-CN" altLang="en-US" sz="1600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75" name="曲线连接符 74"/>
          <p:cNvCxnSpPr/>
          <p:nvPr/>
        </p:nvCxnSpPr>
        <p:spPr>
          <a:xfrm flipV="1">
            <a:off x="5805435" y="574941"/>
            <a:ext cx="773270" cy="696937"/>
          </a:xfrm>
          <a:prstGeom prst="curvedConnector3">
            <a:avLst>
              <a:gd name="adj1" fmla="val 50000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曲线连接符 80"/>
          <p:cNvCxnSpPr/>
          <p:nvPr/>
        </p:nvCxnSpPr>
        <p:spPr>
          <a:xfrm flipV="1">
            <a:off x="5865540" y="959188"/>
            <a:ext cx="921340" cy="502835"/>
          </a:xfrm>
          <a:prstGeom prst="curvedConnector3">
            <a:avLst>
              <a:gd name="adj1" fmla="val 50000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曲线连接符 82"/>
          <p:cNvCxnSpPr/>
          <p:nvPr/>
        </p:nvCxnSpPr>
        <p:spPr>
          <a:xfrm flipV="1">
            <a:off x="5869575" y="1569426"/>
            <a:ext cx="837885" cy="85032"/>
          </a:xfrm>
          <a:prstGeom prst="curvedConnector3">
            <a:avLst>
              <a:gd name="adj1" fmla="val 50000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曲线连接符 87"/>
          <p:cNvCxnSpPr>
            <a:endCxn id="67" idx="1"/>
          </p:cNvCxnSpPr>
          <p:nvPr/>
        </p:nvCxnSpPr>
        <p:spPr>
          <a:xfrm flipV="1">
            <a:off x="5839590" y="2214438"/>
            <a:ext cx="695545" cy="105044"/>
          </a:xfrm>
          <a:prstGeom prst="curvedConnector3">
            <a:avLst>
              <a:gd name="adj1" fmla="val 50000"/>
            </a:avLst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曲线连接符 89"/>
          <p:cNvCxnSpPr>
            <a:endCxn id="68" idx="1"/>
          </p:cNvCxnSpPr>
          <p:nvPr/>
        </p:nvCxnSpPr>
        <p:spPr>
          <a:xfrm>
            <a:off x="5839590" y="2472727"/>
            <a:ext cx="1094962" cy="211677"/>
          </a:xfrm>
          <a:prstGeom prst="curvedConnector3">
            <a:avLst>
              <a:gd name="adj1" fmla="val 50000"/>
            </a:avLst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曲线连接符 91"/>
          <p:cNvCxnSpPr/>
          <p:nvPr/>
        </p:nvCxnSpPr>
        <p:spPr>
          <a:xfrm>
            <a:off x="5839590" y="2608312"/>
            <a:ext cx="1431813" cy="542298"/>
          </a:xfrm>
          <a:prstGeom prst="curvedConnector3">
            <a:avLst>
              <a:gd name="adj1" fmla="val 50000"/>
            </a:avLst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曲线连接符 96"/>
          <p:cNvCxnSpPr/>
          <p:nvPr/>
        </p:nvCxnSpPr>
        <p:spPr>
          <a:xfrm flipV="1">
            <a:off x="5796229" y="4317620"/>
            <a:ext cx="872201" cy="183747"/>
          </a:xfrm>
          <a:prstGeom prst="curvedConnector3">
            <a:avLst>
              <a:gd name="adj1" fmla="val 50000"/>
            </a:avLst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曲线连接符 98"/>
          <p:cNvCxnSpPr/>
          <p:nvPr/>
        </p:nvCxnSpPr>
        <p:spPr>
          <a:xfrm>
            <a:off x="5864339" y="4675462"/>
            <a:ext cx="1117496" cy="158197"/>
          </a:xfrm>
          <a:prstGeom prst="curvedConnector3">
            <a:avLst>
              <a:gd name="adj1" fmla="val 50000"/>
            </a:avLst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曲线连接符 101"/>
          <p:cNvCxnSpPr>
            <a:endCxn id="72" idx="1"/>
          </p:cNvCxnSpPr>
          <p:nvPr/>
        </p:nvCxnSpPr>
        <p:spPr>
          <a:xfrm>
            <a:off x="5850403" y="3476537"/>
            <a:ext cx="603948" cy="292324"/>
          </a:xfrm>
          <a:prstGeom prst="curvedConnector3">
            <a:avLst>
              <a:gd name="adj1" fmla="val 50000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曲线连接符 105"/>
          <p:cNvCxnSpPr>
            <a:endCxn id="73" idx="1"/>
          </p:cNvCxnSpPr>
          <p:nvPr/>
        </p:nvCxnSpPr>
        <p:spPr>
          <a:xfrm>
            <a:off x="5839254" y="5582055"/>
            <a:ext cx="853236" cy="119627"/>
          </a:xfrm>
          <a:prstGeom prst="curvedConnector3">
            <a:avLst>
              <a:gd name="adj1" fmla="val 50000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曲线连接符 107"/>
          <p:cNvCxnSpPr/>
          <p:nvPr/>
        </p:nvCxnSpPr>
        <p:spPr>
          <a:xfrm>
            <a:off x="5864339" y="5768402"/>
            <a:ext cx="639259" cy="449272"/>
          </a:xfrm>
          <a:prstGeom prst="curvedConnector3">
            <a:avLst>
              <a:gd name="adj1" fmla="val 50000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竖卷形 118"/>
          <p:cNvSpPr/>
          <p:nvPr/>
        </p:nvSpPr>
        <p:spPr>
          <a:xfrm>
            <a:off x="984877" y="2747049"/>
            <a:ext cx="1033272" cy="1143000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走进社会生活</a:t>
            </a:r>
            <a:endParaRPr lang="zh-CN" altLang="en-US" sz="2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5" name="流程图: 多文档 144"/>
          <p:cNvSpPr/>
          <p:nvPr/>
        </p:nvSpPr>
        <p:spPr>
          <a:xfrm>
            <a:off x="268869" y="144297"/>
            <a:ext cx="1364794" cy="758952"/>
          </a:xfrm>
          <a:prstGeom prst="flowChartMultidocumen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思维导图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1363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67</Words>
  <Application>Microsoft Office PowerPoint</Application>
  <PresentationFormat>宽屏</PresentationFormat>
  <Paragraphs>24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等线</vt:lpstr>
      <vt:lpstr>等线 Light</vt:lpstr>
      <vt:lpstr>楷体</vt:lpstr>
      <vt:lpstr>宋体</vt:lpstr>
      <vt:lpstr>Arial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apple</dc:creator>
  <cp:lastModifiedBy>apple</cp:lastModifiedBy>
  <cp:revision>23</cp:revision>
  <dcterms:created xsi:type="dcterms:W3CDTF">2020-03-19T11:57:56Z</dcterms:created>
  <dcterms:modified xsi:type="dcterms:W3CDTF">2020-03-19T13:14:42Z</dcterms:modified>
</cp:coreProperties>
</file>