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8" r:id="rId17"/>
    <p:sldId id="276" r:id="rId18"/>
    <p:sldId id="282" r:id="rId19"/>
    <p:sldId id="283" r:id="rId20"/>
    <p:sldId id="303" r:id="rId21"/>
    <p:sldId id="286" r:id="rId22"/>
    <p:sldId id="302" r:id="rId23"/>
    <p:sldId id="287" r:id="rId24"/>
    <p:sldId id="288" r:id="rId25"/>
    <p:sldId id="289" r:id="rId26"/>
    <p:sldId id="290" r:id="rId27"/>
    <p:sldId id="294" r:id="rId28"/>
    <p:sldId id="295" r:id="rId29"/>
    <p:sldId id="297" r:id="rId30"/>
    <p:sldId id="298" r:id="rId31"/>
    <p:sldId id="299" r:id="rId32"/>
    <p:sldId id="300" r:id="rId33"/>
    <p:sldId id="301" r:id="rId3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6F1F2E-8D60-446E-A628-113A15BAF1F6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DBF055-FF41-4312-9A78-EBEFE65226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4983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8F3C96-4DC5-407A-84B0-E818F0B5DB07}" type="slidenum">
              <a:rPr lang="en-US" altLang="zh-CN"/>
              <a:pPr/>
              <a:t>19</a:t>
            </a:fld>
            <a:endParaRPr lang="en-US" altLang="zh-CN"/>
          </a:p>
        </p:txBody>
      </p:sp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F4AED531-9B7A-4EDD-944B-AD3EF6536169}" type="slidenum">
              <a:rPr lang="en-US" altLang="zh-CN" sz="1200"/>
              <a:pPr algn="r"/>
              <a:t>19</a:t>
            </a:fld>
            <a:endParaRPr lang="en-US" altLang="zh-CN" sz="120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151022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6C92F6-3957-4378-8F9E-E777E642D7F5}" type="slidenum">
              <a:rPr lang="en-US" altLang="zh-CN"/>
              <a:pPr/>
              <a:t>28</a:t>
            </a:fld>
            <a:endParaRPr lang="en-US" altLang="zh-CN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550905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E08BC9-E55B-44A8-B36C-CD891FB1BC02}" type="slidenum">
              <a:rPr lang="en-US" altLang="zh-CN"/>
              <a:pPr/>
              <a:t>31</a:t>
            </a:fld>
            <a:endParaRPr lang="en-US" altLang="zh-CN"/>
          </a:p>
        </p:txBody>
      </p:sp>
      <p:sp>
        <p:nvSpPr>
          <p:cNvPr id="5222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A975F2B9-1901-442C-BE54-47630704E9FA}" type="slidenum">
              <a:rPr lang="en-US" altLang="zh-CN" sz="1200"/>
              <a:pPr algn="r"/>
              <a:t>31</a:t>
            </a:fld>
            <a:endParaRPr lang="en-US" altLang="zh-CN" sz="120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839747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D8B50B-2318-4098-90E3-2618D585A9FC}" type="slidenum">
              <a:rPr lang="en-US" altLang="zh-CN"/>
              <a:pPr/>
              <a:t>32</a:t>
            </a:fld>
            <a:endParaRPr lang="en-US" altLang="zh-CN"/>
          </a:p>
        </p:txBody>
      </p:sp>
      <p:sp>
        <p:nvSpPr>
          <p:cNvPr id="5427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C08D34C2-0046-4E52-9E97-C6C3043862EC}" type="slidenum">
              <a:rPr lang="en-US" altLang="zh-CN" sz="1200"/>
              <a:pPr algn="r"/>
              <a:t>32</a:t>
            </a:fld>
            <a:endParaRPr lang="en-US" altLang="zh-CN" sz="120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75287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77E72-85AB-4903-8296-776142E32F26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907D-3902-4555-A7A7-044A00EF7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69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77E72-85AB-4903-8296-776142E32F26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907D-3902-4555-A7A7-044A00EF7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40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77E72-85AB-4903-8296-776142E32F26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907D-3902-4555-A7A7-044A00EF7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758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77E72-85AB-4903-8296-776142E32F26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907D-3902-4555-A7A7-044A00EF7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46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77E72-85AB-4903-8296-776142E32F26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907D-3902-4555-A7A7-044A00EF7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77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77E72-85AB-4903-8296-776142E32F26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907D-3902-4555-A7A7-044A00EF7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5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77E72-85AB-4903-8296-776142E32F26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907D-3902-4555-A7A7-044A00EF7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650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77E72-85AB-4903-8296-776142E32F26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907D-3902-4555-A7A7-044A00EF7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76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77E72-85AB-4903-8296-776142E32F26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907D-3902-4555-A7A7-044A00EF7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643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77E72-85AB-4903-8296-776142E32F26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907D-3902-4555-A7A7-044A00EF7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51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77E72-85AB-4903-8296-776142E32F26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907D-3902-4555-A7A7-044A00EF7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25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611F3DA5-4439-4133-825F-9E34DDE576E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1434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77E72-85AB-4903-8296-776142E32F26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5907D-3902-4555-A7A7-044A00EF7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95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9.wmf"/><Relationship Id="rId18" Type="http://schemas.openxmlformats.org/officeDocument/2006/relationships/oleObject" Target="../embeddings/oleObject8.bin"/><Relationship Id="rId3" Type="http://schemas.openxmlformats.org/officeDocument/2006/relationships/oleObject" Target="../embeddings/oleObject1.bin"/><Relationship Id="rId7" Type="http://schemas.openxmlformats.org/officeDocument/2006/relationships/image" Target="../media/image13.png"/><Relationship Id="rId12" Type="http://schemas.openxmlformats.org/officeDocument/2006/relationships/oleObject" Target="../embeddings/oleObject5.bin"/><Relationship Id="rId17" Type="http://schemas.openxmlformats.org/officeDocument/2006/relationships/image" Target="../media/image11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7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11" Type="http://schemas.openxmlformats.org/officeDocument/2006/relationships/image" Target="../media/image8.wmf"/><Relationship Id="rId5" Type="http://schemas.openxmlformats.org/officeDocument/2006/relationships/oleObject" Target="../embeddings/oleObject2.bin"/><Relationship Id="rId15" Type="http://schemas.openxmlformats.org/officeDocument/2006/relationships/image" Target="../media/image10.wmf"/><Relationship Id="rId10" Type="http://schemas.openxmlformats.org/officeDocument/2006/relationships/oleObject" Target="../embeddings/oleObject4.bin"/><Relationship Id="rId19" Type="http://schemas.openxmlformats.org/officeDocument/2006/relationships/image" Target="../media/image12.wmf"/><Relationship Id="rId4" Type="http://schemas.openxmlformats.org/officeDocument/2006/relationships/image" Target="../media/image5.wmf"/><Relationship Id="rId9" Type="http://schemas.openxmlformats.org/officeDocument/2006/relationships/image" Target="../media/image7.wmf"/><Relationship Id="rId14" Type="http://schemas.openxmlformats.org/officeDocument/2006/relationships/oleObject" Target="../embeddings/oleObject6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../../../../&#23454;&#39564;/&#21021;&#25104;&#21697;/15&#20135;&#29983;&#27785;&#28096;&#30340;&#31163;&#23376;&#21453;&#24212;.mpg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../../../../&#23454;&#39564;/&#21021;&#25104;&#21697;/16&#37240;&#30897;&#20013;&#21644;&#21453;&#24212;&#30340;&#31163;&#23376;&#21453;&#24212;.mpg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39910" y="336752"/>
            <a:ext cx="9144000" cy="2387600"/>
          </a:xfrm>
        </p:spPr>
        <p:txBody>
          <a:bodyPr/>
          <a:lstStyle/>
          <a:p>
            <a:r>
              <a:rPr lang="zh-CN" altLang="en-US" dirty="0"/>
              <a:t>第二</a:t>
            </a:r>
            <a:r>
              <a:rPr lang="zh-CN" altLang="en-US" dirty="0" smtClean="0"/>
              <a:t>章  化学物质及其变化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2880820"/>
            <a:ext cx="9144000" cy="738142"/>
          </a:xfrm>
        </p:spPr>
        <p:txBody>
          <a:bodyPr>
            <a:normAutofit/>
          </a:bodyPr>
          <a:lstStyle/>
          <a:p>
            <a:r>
              <a:rPr lang="zh-CN" altLang="en-US" sz="4000" dirty="0" smtClean="0"/>
              <a:t>第二节   离子反应</a:t>
            </a:r>
            <a:endParaRPr lang="zh-CN" altLang="en-US" sz="4000" dirty="0"/>
          </a:p>
        </p:txBody>
      </p:sp>
      <p:sp>
        <p:nvSpPr>
          <p:cNvPr id="4" name="矩形 3"/>
          <p:cNvSpPr/>
          <p:nvPr/>
        </p:nvSpPr>
        <p:spPr>
          <a:xfrm>
            <a:off x="1639910" y="4742447"/>
            <a:ext cx="2912403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关键词：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</a:t>
            </a:r>
            <a:endParaRPr lang="zh-CN" altLang="en-US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828843" y="4095259"/>
            <a:ext cx="1266693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电解质</a:t>
            </a:r>
            <a:endParaRPr lang="zh-CN" altLang="en-US" sz="2800" dirty="0"/>
          </a:p>
        </p:txBody>
      </p:sp>
      <p:sp>
        <p:nvSpPr>
          <p:cNvPr id="6" name="矩形 5"/>
          <p:cNvSpPr/>
          <p:nvPr/>
        </p:nvSpPr>
        <p:spPr>
          <a:xfrm>
            <a:off x="4828843" y="4760780"/>
            <a:ext cx="906017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电离</a:t>
            </a:r>
            <a:endParaRPr lang="en-US" altLang="zh-CN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55481" y="5353323"/>
            <a:ext cx="2069797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离子方程式</a:t>
            </a:r>
            <a:r>
              <a:rPr lang="en-US" altLang="zh-CN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endParaRPr lang="zh-CN" altLang="en-US" sz="2800" dirty="0"/>
          </a:p>
        </p:txBody>
      </p:sp>
      <p:sp>
        <p:nvSpPr>
          <p:cNvPr id="8" name="矩形 7"/>
          <p:cNvSpPr/>
          <p:nvPr/>
        </p:nvSpPr>
        <p:spPr>
          <a:xfrm>
            <a:off x="4855481" y="5996863"/>
            <a:ext cx="1627370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离子共存</a:t>
            </a:r>
          </a:p>
        </p:txBody>
      </p:sp>
    </p:spTree>
    <p:extLst>
      <p:ext uri="{BB962C8B-B14F-4D97-AF65-F5344CB8AC3E}">
        <p14:creationId xmlns:p14="http://schemas.microsoft.com/office/powerpoint/2010/main" val="179431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156734" y="135421"/>
            <a:ext cx="10159244" cy="2062103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、下面哪些物质能导电？为什么能导电 ？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 b="1" dirty="0">
                <a:latin typeface="Times New Roman" panose="02020603050405020304" pitchFamily="18" charset="0"/>
              </a:rPr>
              <a:t>石墨</a:t>
            </a:r>
            <a:r>
              <a:rPr kumimoji="1" lang="zh-CN" altLang="en-US" sz="32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Cu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kumimoji="1" lang="zh-CN" altLang="en-US" sz="3200" b="1" dirty="0" smtClean="0">
                <a:latin typeface="Times New Roman" panose="02020603050405020304" pitchFamily="18" charset="0"/>
              </a:rPr>
              <a:t>盐酸、</a:t>
            </a:r>
            <a:r>
              <a:rPr kumimoji="1" lang="en-US" altLang="zh-CN" sz="3200" b="1" dirty="0" smtClean="0">
                <a:latin typeface="Times New Roman" panose="02020603050405020304" pitchFamily="18" charset="0"/>
              </a:rPr>
              <a:t>NaOH</a:t>
            </a:r>
            <a:r>
              <a:rPr kumimoji="1" lang="en-US" altLang="zh-CN" sz="3200" b="1" baseline="-25000" dirty="0" smtClean="0"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溶液 </a:t>
            </a:r>
            <a:r>
              <a:rPr kumimoji="1" lang="zh-CN" altLang="en-US" sz="32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NaCl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溶液</a:t>
            </a:r>
            <a:r>
              <a:rPr kumimoji="1" lang="zh-CN" altLang="en-US" sz="32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3200" b="1" dirty="0" smtClean="0">
                <a:latin typeface="Times New Roman" panose="02020603050405020304" pitchFamily="18" charset="0"/>
              </a:rPr>
              <a:t>HCl</a:t>
            </a:r>
            <a:r>
              <a:rPr kumimoji="1" lang="zh-CN" altLang="en-US" sz="3200" b="1" dirty="0" smtClean="0">
                <a:latin typeface="Times New Roman" panose="02020603050405020304" pitchFamily="18" charset="0"/>
              </a:rPr>
              <a:t>气体、</a:t>
            </a:r>
            <a:endParaRPr kumimoji="1" lang="en-US" altLang="zh-CN" sz="3200" b="1" dirty="0" smtClean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3200" b="1" dirty="0" smtClean="0">
                <a:latin typeface="Times New Roman" panose="02020603050405020304" pitchFamily="18" charset="0"/>
              </a:rPr>
              <a:t>NaCl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固体</a:t>
            </a:r>
            <a:r>
              <a:rPr kumimoji="1" lang="zh-CN" altLang="en-US" sz="3200" b="1" dirty="0" smtClean="0">
                <a:latin typeface="Times New Roman" panose="02020603050405020304" pitchFamily="18" charset="0"/>
              </a:rPr>
              <a:t>、蔗糖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溶液、</a:t>
            </a:r>
            <a:r>
              <a:rPr kumimoji="1" lang="zh-CN" altLang="en-US" sz="3200" b="1" dirty="0" smtClean="0">
                <a:latin typeface="Times New Roman" panose="02020603050405020304" pitchFamily="18" charset="0"/>
              </a:rPr>
              <a:t>乙醇</a:t>
            </a:r>
            <a:endParaRPr kumimoji="1" lang="en-US" altLang="zh-CN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56733" y="2567457"/>
            <a:ext cx="11038883" cy="304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kumimoji="1"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）石墨、铜能导电，因为其中有</a:t>
            </a:r>
            <a:r>
              <a:rPr kumimoji="1" lang="zh-CN" alt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自由</a:t>
            </a: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移动的电子。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kumimoji="1"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）盐酸、</a:t>
            </a:r>
            <a:r>
              <a:rPr kumimoji="1"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NaOH </a:t>
            </a: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溶液、</a:t>
            </a:r>
            <a:r>
              <a:rPr kumimoji="1"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Na</a:t>
            </a:r>
            <a:r>
              <a:rPr kumimoji="1"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Cl</a:t>
            </a: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溶液能导电因为它们的溶液中有自由移动的</a:t>
            </a:r>
            <a:r>
              <a:rPr kumimoji="1" lang="zh-CN" altLang="en-US" sz="3200" b="1" dirty="0" smtClean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离子。</a:t>
            </a:r>
            <a:endParaRPr kumimoji="1" lang="zh-CN" altLang="en-US" sz="3200" b="1" dirty="0">
              <a:solidFill>
                <a:schemeClr val="tx2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kumimoji="1"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）</a:t>
            </a:r>
            <a:r>
              <a:rPr kumimoji="1"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HCl</a:t>
            </a: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气体、</a:t>
            </a: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Na</a:t>
            </a:r>
            <a:r>
              <a:rPr kumimoji="1"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Cl</a:t>
            </a: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固体、</a:t>
            </a: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蔗糖溶液、乙醇不能导电因为它们没有自由移动的离子存在。</a:t>
            </a:r>
          </a:p>
        </p:txBody>
      </p:sp>
    </p:spTree>
    <p:extLst>
      <p:ext uri="{BB962C8B-B14F-4D97-AF65-F5344CB8AC3E}">
        <p14:creationId xmlns:p14="http://schemas.microsoft.com/office/powerpoint/2010/main" val="3934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92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5"/>
          <p:cNvSpPr txBox="1">
            <a:spLocks noChangeArrowheads="1"/>
          </p:cNvSpPr>
          <p:nvPr/>
        </p:nvSpPr>
        <p:spPr bwMode="auto">
          <a:xfrm>
            <a:off x="2582073" y="37362"/>
            <a:ext cx="9338545" cy="1077218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   </a:t>
            </a:r>
            <a:r>
              <a:rPr kumimoji="1"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NaCl</a:t>
            </a: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固体不能导电，但如果加热使</a:t>
            </a:r>
            <a:r>
              <a:rPr kumimoji="1"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NaCl</a:t>
            </a:r>
            <a:r>
              <a:rPr kumimoji="1" lang="zh-CN" altLang="en-US" sz="32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固体熔化为液态，请问此时是否能导电 ？</a:t>
            </a:r>
          </a:p>
        </p:txBody>
      </p:sp>
      <p:sp>
        <p:nvSpPr>
          <p:cNvPr id="6147" name="AutoShape 9"/>
          <p:cNvSpPr>
            <a:spLocks noChangeArrowheads="1"/>
          </p:cNvSpPr>
          <p:nvPr/>
        </p:nvSpPr>
        <p:spPr bwMode="auto">
          <a:xfrm>
            <a:off x="0" y="0"/>
            <a:ext cx="1752600" cy="990600"/>
          </a:xfrm>
          <a:prstGeom prst="cloudCallout">
            <a:avLst>
              <a:gd name="adj1" fmla="val 80252"/>
              <a:gd name="adj2" fmla="val 36231"/>
            </a:avLst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b="1" dirty="0">
                <a:solidFill>
                  <a:schemeClr val="bg1"/>
                </a:solidFill>
                <a:ea typeface="楷体_GB2312" panose="02010609030101010101" pitchFamily="49" charset="-122"/>
              </a:rPr>
              <a:t>思考</a:t>
            </a:r>
            <a:r>
              <a:rPr lang="zh-CN" altLang="en-US" sz="4800" b="1" dirty="0">
                <a:solidFill>
                  <a:schemeClr val="bg1"/>
                </a:solidFill>
                <a:ea typeface="楷体_GB2312" panose="02010609030101010101" pitchFamily="49" charset="-122"/>
              </a:rPr>
              <a:t>	</a:t>
            </a:r>
          </a:p>
        </p:txBody>
      </p:sp>
      <p:pic>
        <p:nvPicPr>
          <p:cNvPr id="3" name="Picture 2" descr="C:\Documents and Settings\Administrator\桌面\熔融的氯化钠电离示意图.jpg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352" y="2151797"/>
            <a:ext cx="4414636" cy="1815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0805424" y="690388"/>
            <a:ext cx="1087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（能）</a:t>
            </a:r>
          </a:p>
        </p:txBody>
      </p:sp>
      <p:grpSp>
        <p:nvGrpSpPr>
          <p:cNvPr id="2" name="组合 14"/>
          <p:cNvGrpSpPr>
            <a:grpSpLocks/>
          </p:cNvGrpSpPr>
          <p:nvPr/>
        </p:nvGrpSpPr>
        <p:grpSpPr bwMode="auto">
          <a:xfrm>
            <a:off x="9290852" y="3495123"/>
            <a:ext cx="3201266" cy="1861790"/>
            <a:chOff x="7735919" y="3742477"/>
            <a:chExt cx="3201289" cy="1861802"/>
          </a:xfrm>
        </p:grpSpPr>
        <p:cxnSp>
          <p:nvCxnSpPr>
            <p:cNvPr id="7" name="直接连接符 6"/>
            <p:cNvCxnSpPr/>
            <p:nvPr/>
          </p:nvCxnSpPr>
          <p:spPr>
            <a:xfrm flipV="1">
              <a:off x="10197334" y="3742477"/>
              <a:ext cx="80689" cy="1099967"/>
            </a:xfrm>
            <a:prstGeom prst="line">
              <a:avLst/>
            </a:prstGeom>
            <a:ln w="28575">
              <a:solidFill>
                <a:srgbClr val="11111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52" name="Text Box 6"/>
            <p:cNvSpPr txBox="1">
              <a:spLocks noChangeArrowheads="1"/>
            </p:cNvSpPr>
            <p:nvPr/>
          </p:nvSpPr>
          <p:spPr bwMode="auto">
            <a:xfrm>
              <a:off x="9794200" y="4842444"/>
              <a:ext cx="114300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111111"/>
                  </a:solidFill>
                </a:rPr>
                <a:t>Na</a:t>
              </a:r>
              <a:r>
                <a:rPr lang="en-US" altLang="zh-CN" sz="2800" b="1" baseline="30000" dirty="0">
                  <a:solidFill>
                    <a:srgbClr val="111111"/>
                  </a:solidFill>
                </a:rPr>
                <a:t>+ 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 flipH="1" flipV="1">
              <a:off x="8819564" y="3742477"/>
              <a:ext cx="326094" cy="1254590"/>
            </a:xfrm>
            <a:prstGeom prst="line">
              <a:avLst/>
            </a:prstGeom>
            <a:ln w="28575">
              <a:solidFill>
                <a:srgbClr val="11111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54" name="Text Box 6"/>
            <p:cNvSpPr txBox="1">
              <a:spLocks noChangeArrowheads="1"/>
            </p:cNvSpPr>
            <p:nvPr/>
          </p:nvSpPr>
          <p:spPr bwMode="auto">
            <a:xfrm>
              <a:off x="9054325" y="4884109"/>
              <a:ext cx="114300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111111"/>
                  </a:solidFill>
                </a:rPr>
                <a:t>Cl</a:t>
              </a:r>
              <a:r>
                <a:rPr lang="en-US" altLang="zh-CN" sz="2800" b="1" baseline="30000" dirty="0">
                  <a:solidFill>
                    <a:srgbClr val="111111"/>
                  </a:solidFill>
                </a:rPr>
                <a:t>- </a:t>
              </a:r>
            </a:p>
          </p:txBody>
        </p:sp>
        <p:sp>
          <p:nvSpPr>
            <p:cNvPr id="6155" name="Text Box 6"/>
            <p:cNvSpPr txBox="1">
              <a:spLocks noChangeArrowheads="1"/>
            </p:cNvSpPr>
            <p:nvPr/>
          </p:nvSpPr>
          <p:spPr bwMode="auto">
            <a:xfrm>
              <a:off x="7735919" y="4527061"/>
              <a:ext cx="1143040" cy="107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111111"/>
                  </a:solidFill>
                </a:rPr>
                <a:t>自由移动</a:t>
              </a:r>
            </a:p>
          </p:txBody>
        </p:sp>
      </p:grpSp>
      <p:sp>
        <p:nvSpPr>
          <p:cNvPr id="14" name="矩形 13"/>
          <p:cNvSpPr/>
          <p:nvPr/>
        </p:nvSpPr>
        <p:spPr>
          <a:xfrm>
            <a:off x="10374488" y="4123511"/>
            <a:ext cx="1714500" cy="128587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25814" y="2440942"/>
            <a:ext cx="734853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NaOH</a:t>
            </a:r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熔化、</a:t>
            </a:r>
            <a:r>
              <a:rPr lang="en-US" altLang="zh-CN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HCl</a:t>
            </a:r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熔化能导电吗</a:t>
            </a:r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？</a:t>
            </a:r>
            <a:endParaRPr lang="en-US" altLang="zh-CN" sz="2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插入视频</a:t>
            </a:r>
            <a:endParaRPr lang="zh-CN" alt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8953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  <p:bldP spid="6" grpId="0"/>
      <p:bldP spid="14" grpId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726652"/>
              </p:ext>
            </p:extLst>
          </p:nvPr>
        </p:nvGraphicFramePr>
        <p:xfrm>
          <a:off x="12879" y="862884"/>
          <a:ext cx="12179120" cy="5563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5824"/>
                <a:gridCol w="2435824"/>
                <a:gridCol w="3139011"/>
                <a:gridCol w="2228045"/>
                <a:gridCol w="1940416"/>
              </a:tblGrid>
              <a:tr h="618186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物质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组成粒子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当前状态</a:t>
                      </a:r>
                      <a:r>
                        <a:rPr lang="en-US" altLang="zh-CN" sz="3200" dirty="0" smtClean="0"/>
                        <a:t>/</a:t>
                      </a:r>
                      <a:r>
                        <a:rPr lang="zh-CN" altLang="en-US" sz="3200" dirty="0" smtClean="0"/>
                        <a:t>导电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溶于水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熔融状态</a:t>
                      </a:r>
                      <a:endParaRPr lang="zh-CN" altLang="en-US" sz="3200" dirty="0"/>
                    </a:p>
                  </a:txBody>
                  <a:tcPr/>
                </a:tc>
              </a:tr>
              <a:tr h="618186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石墨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不溶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</a:tr>
              <a:tr h="618186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铜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不溶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618186"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HCl</a:t>
                      </a:r>
                      <a:r>
                        <a:rPr lang="zh-CN" altLang="en-US" sz="3200" dirty="0" smtClean="0"/>
                        <a:t>气体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                   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H</a:t>
                      </a:r>
                      <a:r>
                        <a:rPr lang="en-US" altLang="zh-CN" sz="3200" baseline="30000" dirty="0" smtClean="0"/>
                        <a:t>+</a:t>
                      </a:r>
                      <a:r>
                        <a:rPr lang="zh-CN" altLang="en-US" sz="3200" dirty="0" smtClean="0"/>
                        <a:t>、</a:t>
                      </a:r>
                      <a:r>
                        <a:rPr lang="en-US" altLang="zh-CN" sz="3200" dirty="0" smtClean="0"/>
                        <a:t>Cl</a:t>
                      </a:r>
                      <a:r>
                        <a:rPr lang="en-US" altLang="zh-CN" sz="3200" baseline="30000" dirty="0" smtClean="0"/>
                        <a:t>-</a:t>
                      </a:r>
                      <a:endParaRPr lang="zh-CN" altLang="en-US" sz="3200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</a:tr>
              <a:tr h="618186"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NaOH</a:t>
                      </a:r>
                      <a:r>
                        <a:rPr lang="zh-CN" altLang="en-US" sz="3200" dirty="0" smtClean="0"/>
                        <a:t>固体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</a:tr>
              <a:tr h="618186"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NaCl</a:t>
                      </a:r>
                      <a:r>
                        <a:rPr lang="zh-CN" altLang="en-US" sz="3200" dirty="0" smtClean="0"/>
                        <a:t>固体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</a:tr>
              <a:tr h="618186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蔗糖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</a:tr>
              <a:tr h="618186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乙醇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618186"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CaO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141667" y="128789"/>
            <a:ext cx="3103809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物质导电情况分析</a:t>
            </a:r>
            <a:endParaRPr lang="zh-CN" altLang="en-US" sz="2800" dirty="0"/>
          </a:p>
        </p:txBody>
      </p:sp>
      <p:sp>
        <p:nvSpPr>
          <p:cNvPr id="11" name="矩形 10"/>
          <p:cNvSpPr/>
          <p:nvPr/>
        </p:nvSpPr>
        <p:spPr>
          <a:xfrm>
            <a:off x="2387334" y="1507898"/>
            <a:ext cx="141577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碳原子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366505" y="2143839"/>
            <a:ext cx="141577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铜原子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358027" y="2709455"/>
            <a:ext cx="157607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HCl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分子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351492" y="3326237"/>
            <a:ext cx="180530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OH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zh-CN" altLang="en-US" sz="3200" b="0" cap="none" spc="0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433018" y="3980758"/>
            <a:ext cx="159050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zh-CN" altLang="en-US" sz="3200" b="0" cap="none" spc="0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387334" y="4607192"/>
            <a:ext cx="259077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en-US" altLang="zh-CN" sz="32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32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22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32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分子</a:t>
            </a:r>
            <a:endParaRPr lang="zh-CN" alt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173256" y="5178493"/>
            <a:ext cx="228940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en-US" altLang="zh-CN" sz="32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32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OH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分子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254633" y="5802525"/>
            <a:ext cx="178285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2+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2-</a:t>
            </a:r>
            <a:endParaRPr lang="zh-CN" altLang="en-US" sz="3200" b="0" cap="none" spc="0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288403" y="1260210"/>
            <a:ext cx="4555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309232" y="1932750"/>
            <a:ext cx="4555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309232" y="3156959"/>
            <a:ext cx="4555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288402" y="3811480"/>
            <a:ext cx="4555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309232" y="4424440"/>
            <a:ext cx="4555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288401" y="5633247"/>
            <a:ext cx="4555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339688" y="5106573"/>
            <a:ext cx="394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adley Hand ITC" panose="03070402050302030203" pitchFamily="66" charset="0"/>
              </a:rPr>
              <a:t>l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287639" y="2436226"/>
            <a:ext cx="5100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1292" y="1505993"/>
            <a:ext cx="707197" cy="85351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2329" y="2698001"/>
            <a:ext cx="707197" cy="85351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2835" y="5763268"/>
            <a:ext cx="707197" cy="85351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131" y="3930953"/>
            <a:ext cx="707197" cy="853514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131" y="3365676"/>
            <a:ext cx="707197" cy="853514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3158" y="5724947"/>
            <a:ext cx="707197" cy="853514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9560" y="3901905"/>
            <a:ext cx="707197" cy="853514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9560" y="3367929"/>
            <a:ext cx="707197" cy="853514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9560" y="2028072"/>
            <a:ext cx="707197" cy="853514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8731" y="1505535"/>
            <a:ext cx="707197" cy="853514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5313" y="1505993"/>
            <a:ext cx="707197" cy="853514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1706" y="2054078"/>
            <a:ext cx="707197" cy="853514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132" y="2183540"/>
            <a:ext cx="707197" cy="853514"/>
          </a:xfrm>
          <a:prstGeom prst="rect">
            <a:avLst/>
          </a:prstGeom>
        </p:spPr>
      </p:pic>
      <p:sp>
        <p:nvSpPr>
          <p:cNvPr id="36" name="矩形 35"/>
          <p:cNvSpPr/>
          <p:nvPr/>
        </p:nvSpPr>
        <p:spPr>
          <a:xfrm>
            <a:off x="7501548" y="3342530"/>
            <a:ext cx="180530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OH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zh-CN" altLang="en-US" sz="3200" b="0" cap="none" spc="0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537344" y="3940473"/>
            <a:ext cx="159050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zh-CN" altLang="en-US" sz="3200" b="0" cap="none" spc="0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828261" y="5777250"/>
            <a:ext cx="189987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2+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OH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zh-CN" altLang="en-US" sz="3200" b="0" cap="none" spc="0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0106070" y="5796411"/>
            <a:ext cx="178285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2+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2-</a:t>
            </a:r>
            <a:endParaRPr lang="zh-CN" altLang="en-US" sz="3200" b="0" cap="none" spc="0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263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7" grpId="0"/>
      <p:bldP spid="15" grpId="0"/>
      <p:bldP spid="16" grpId="0"/>
      <p:bldP spid="18" grpId="0"/>
      <p:bldP spid="36" grpId="0"/>
      <p:bldP spid="37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90500" y="250178"/>
            <a:ext cx="6019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一、电解质和非电解质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405148" y="1647200"/>
            <a:ext cx="11069391" cy="1200329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6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1.</a:t>
            </a:r>
            <a:r>
              <a:rPr kumimoji="1"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电解质：在水溶液里</a:t>
            </a:r>
            <a:r>
              <a:rPr kumimoji="1" lang="zh-CN" altLang="en-US" sz="36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或</a:t>
            </a:r>
            <a:r>
              <a:rPr kumimoji="1"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熔融状态下能导电的</a:t>
            </a:r>
            <a:r>
              <a:rPr kumimoji="1" lang="zh-CN" altLang="en-US" sz="36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化合物。</a:t>
            </a:r>
          </a:p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如</a:t>
            </a:r>
            <a:r>
              <a:rPr kumimoji="1" lang="zh-CN" altLang="en-US" sz="2400" b="1" dirty="0">
                <a:solidFill>
                  <a:srgbClr val="777777"/>
                </a:solidFill>
                <a:latin typeface="Times New Roman" panose="02020603050405020304" pitchFamily="18" charset="0"/>
              </a:rPr>
              <a:t>：</a:t>
            </a:r>
            <a:r>
              <a:rPr kumimoji="1" lang="zh-CN" altLang="en-US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酸、碱、盐等。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05148" y="3665114"/>
            <a:ext cx="11610304" cy="1200329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6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2.</a:t>
            </a:r>
            <a:r>
              <a:rPr kumimoji="1"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非电解质：在水溶液里</a:t>
            </a:r>
            <a:r>
              <a:rPr kumimoji="1" lang="zh-CN" altLang="en-US" sz="36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kumimoji="1"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熔融状态下</a:t>
            </a:r>
            <a:r>
              <a:rPr kumimoji="1" lang="zh-CN" altLang="en-US" sz="36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都不</a:t>
            </a:r>
            <a:r>
              <a:rPr kumimoji="1"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导电的</a:t>
            </a:r>
            <a:r>
              <a:rPr kumimoji="1" lang="zh-CN" altLang="en-US" sz="36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化合物。</a:t>
            </a:r>
          </a:p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如：蔗糖、酒精等。</a:t>
            </a:r>
          </a:p>
        </p:txBody>
      </p:sp>
    </p:spTree>
    <p:extLst>
      <p:ext uri="{BB962C8B-B14F-4D97-AF65-F5344CB8AC3E}">
        <p14:creationId xmlns:p14="http://schemas.microsoft.com/office/powerpoint/2010/main" val="243437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/>
      <p:bldP spid="51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312739" y="242687"/>
            <a:ext cx="18161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chemeClr val="hlink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注意点：</a:t>
            </a:r>
          </a:p>
        </p:txBody>
      </p:sp>
      <p:sp>
        <p:nvSpPr>
          <p:cNvPr id="6147" name="Rectangle 4"/>
          <p:cNvSpPr>
            <a:spLocks noChangeArrowheads="1"/>
          </p:cNvSpPr>
          <p:nvPr/>
        </p:nvSpPr>
        <p:spPr bwMode="auto">
          <a:xfrm>
            <a:off x="0" y="1264523"/>
            <a:ext cx="78277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kumimoji="1" lang="en-US" altLang="zh-CN" sz="36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kumimoji="1"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）电解质和非电解质都是化合物。</a:t>
            </a:r>
          </a:p>
        </p:txBody>
      </p:sp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0" y="1925022"/>
            <a:ext cx="115339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kumimoji="1" lang="en-US" altLang="zh-CN" sz="36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kumimoji="1"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）电解质应是一定条件下本身电离而导电的化合物。</a:t>
            </a:r>
          </a:p>
        </p:txBody>
      </p:sp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0" y="2759651"/>
            <a:ext cx="120228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3600" b="1" dirty="0">
                <a:solidFill>
                  <a:schemeClr val="tx2"/>
                </a:solidFill>
                <a:sym typeface="Wingdings" panose="05000000000000000000" pitchFamily="2" charset="2"/>
              </a:rPr>
              <a:t>（</a:t>
            </a:r>
            <a:r>
              <a:rPr kumimoji="1" lang="en-US" altLang="zh-CN" sz="3600" b="1" dirty="0">
                <a:solidFill>
                  <a:schemeClr val="tx2"/>
                </a:solidFill>
                <a:sym typeface="Wingdings" panose="05000000000000000000" pitchFamily="2" charset="2"/>
              </a:rPr>
              <a:t>3</a:t>
            </a:r>
            <a:r>
              <a:rPr kumimoji="1" lang="zh-CN" altLang="en-US" sz="3600" b="1" dirty="0">
                <a:solidFill>
                  <a:schemeClr val="tx2"/>
                </a:solidFill>
                <a:sym typeface="Wingdings" panose="05000000000000000000" pitchFamily="2" charset="2"/>
              </a:rPr>
              <a:t>）</a:t>
            </a:r>
            <a:r>
              <a:rPr kumimoji="1" lang="zh-CN" altLang="en-US" sz="3600" b="1" dirty="0">
                <a:solidFill>
                  <a:srgbClr val="FF0000"/>
                </a:solidFill>
                <a:sym typeface="Wingdings" panose="05000000000000000000" pitchFamily="2" charset="2"/>
              </a:rPr>
              <a:t>酸、碱、盐、水</a:t>
            </a:r>
            <a:r>
              <a:rPr kumimoji="1" lang="zh-CN" altLang="en-US" sz="3600" b="1" dirty="0">
                <a:solidFill>
                  <a:schemeClr val="tx2"/>
                </a:solidFill>
                <a:sym typeface="Wingdings" panose="05000000000000000000" pitchFamily="2" charset="2"/>
              </a:rPr>
              <a:t>是电解质；蔗糖、酒精是非电解质。</a:t>
            </a:r>
          </a:p>
        </p:txBody>
      </p:sp>
      <p:sp>
        <p:nvSpPr>
          <p:cNvPr id="6150" name="Rectangle 8"/>
          <p:cNvSpPr>
            <a:spLocks noChangeArrowheads="1"/>
          </p:cNvSpPr>
          <p:nvPr/>
        </p:nvSpPr>
        <p:spPr bwMode="auto">
          <a:xfrm>
            <a:off x="0" y="3719444"/>
            <a:ext cx="9900028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</a:pPr>
            <a:r>
              <a:rPr kumimoji="1" lang="zh-CN" altLang="en-US" sz="3600" b="1" dirty="0">
                <a:solidFill>
                  <a:schemeClr val="tx2"/>
                </a:solidFill>
                <a:sym typeface="Wingdings" panose="05000000000000000000" pitchFamily="2" charset="2"/>
              </a:rPr>
              <a:t>（</a:t>
            </a:r>
            <a:r>
              <a:rPr kumimoji="1" lang="en-US" altLang="zh-CN" sz="3600" b="1" dirty="0">
                <a:solidFill>
                  <a:schemeClr val="tx2"/>
                </a:solidFill>
                <a:sym typeface="Wingdings" panose="05000000000000000000" pitchFamily="2" charset="2"/>
              </a:rPr>
              <a:t>4</a:t>
            </a:r>
            <a:r>
              <a:rPr kumimoji="1" lang="zh-CN" altLang="en-US" sz="3600" b="1" dirty="0">
                <a:solidFill>
                  <a:schemeClr val="tx2"/>
                </a:solidFill>
                <a:sym typeface="Wingdings" panose="05000000000000000000" pitchFamily="2" charset="2"/>
              </a:rPr>
              <a:t>）</a:t>
            </a:r>
            <a:r>
              <a:rPr lang="zh-CN" altLang="en-US" sz="3600" b="1" dirty="0">
                <a:solidFill>
                  <a:srgbClr val="FF0000"/>
                </a:solidFill>
              </a:rPr>
              <a:t>离子型氧化物（如</a:t>
            </a:r>
            <a:r>
              <a:rPr lang="en-US" altLang="zh-CN" sz="3600" b="1" dirty="0">
                <a:solidFill>
                  <a:srgbClr val="FF0000"/>
                </a:solidFill>
              </a:rPr>
              <a:t>Na</a:t>
            </a:r>
            <a:r>
              <a:rPr lang="en-US" altLang="zh-CN" sz="3600" b="1" baseline="-25000" dirty="0">
                <a:solidFill>
                  <a:srgbClr val="FF0000"/>
                </a:solidFill>
              </a:rPr>
              <a:t>2</a:t>
            </a:r>
            <a:r>
              <a:rPr lang="en-US" altLang="zh-CN" sz="3600" b="1" dirty="0">
                <a:solidFill>
                  <a:srgbClr val="FF0000"/>
                </a:solidFill>
              </a:rPr>
              <a:t>O</a:t>
            </a:r>
            <a:r>
              <a:rPr lang="zh-CN" altLang="en-US" sz="3600" b="1" dirty="0">
                <a:solidFill>
                  <a:srgbClr val="FF0000"/>
                </a:solidFill>
              </a:rPr>
              <a:t>、</a:t>
            </a:r>
            <a:r>
              <a:rPr lang="en-US" altLang="zh-CN" sz="3600" b="1" dirty="0">
                <a:solidFill>
                  <a:srgbClr val="FF0000"/>
                </a:solidFill>
              </a:rPr>
              <a:t>CaO</a:t>
            </a:r>
            <a:r>
              <a:rPr lang="zh-CN" altLang="en-US" sz="3600" b="1" dirty="0">
                <a:solidFill>
                  <a:srgbClr val="FF0000"/>
                </a:solidFill>
              </a:rPr>
              <a:t>等）</a:t>
            </a:r>
            <a:r>
              <a:rPr lang="zh-CN" altLang="en-US" sz="3600" b="1" dirty="0">
                <a:solidFill>
                  <a:schemeClr val="tx2"/>
                </a:solidFill>
              </a:rPr>
              <a:t>虽然溶于水后并非自身电离，但熔融时却可电离，因此，也是电解质。</a:t>
            </a:r>
          </a:p>
        </p:txBody>
      </p:sp>
    </p:spTree>
    <p:extLst>
      <p:ext uri="{BB962C8B-B14F-4D97-AF65-F5344CB8AC3E}">
        <p14:creationId xmlns:p14="http://schemas.microsoft.com/office/powerpoint/2010/main" val="405691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610673" y="1784796"/>
            <a:ext cx="10818253" cy="280076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4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下列物质哪些是电解质？哪些是非电解质？</a:t>
            </a:r>
          </a:p>
          <a:p>
            <a:pPr>
              <a:spcBef>
                <a:spcPct val="50000"/>
              </a:spcBef>
            </a:pPr>
            <a:r>
              <a:rPr kumimoji="1" lang="en-US" altLang="zh-CN" sz="4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Cu </a:t>
            </a:r>
            <a:r>
              <a:rPr kumimoji="1" lang="zh-CN" altLang="en-US" sz="4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、 </a:t>
            </a:r>
            <a:r>
              <a:rPr kumimoji="1" lang="en-US" altLang="zh-CN" sz="4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NaCl</a:t>
            </a:r>
            <a:r>
              <a:rPr kumimoji="1" lang="zh-CN" altLang="en-US" sz="4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固体、</a:t>
            </a:r>
            <a:r>
              <a:rPr kumimoji="1" lang="en-US" altLang="zh-CN" sz="4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CO</a:t>
            </a:r>
            <a:r>
              <a:rPr kumimoji="1" lang="en-US" altLang="zh-CN" sz="4400" b="1" baseline="-25000" dirty="0">
                <a:solidFill>
                  <a:schemeClr val="tx2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4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 </a:t>
            </a:r>
            <a:r>
              <a:rPr kumimoji="1" lang="zh-CN" altLang="en-US" sz="4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、 </a:t>
            </a:r>
            <a:r>
              <a:rPr lang="en-US" altLang="zh-CN" sz="4400" b="1" dirty="0">
                <a:solidFill>
                  <a:schemeClr val="tx2"/>
                </a:solidFill>
              </a:rPr>
              <a:t>Na</a:t>
            </a:r>
            <a:r>
              <a:rPr lang="en-US" altLang="zh-CN" sz="4400" b="1" baseline="-25000" dirty="0">
                <a:solidFill>
                  <a:schemeClr val="tx2"/>
                </a:solidFill>
              </a:rPr>
              <a:t>2</a:t>
            </a:r>
            <a:r>
              <a:rPr lang="en-US" altLang="zh-CN" sz="4400" b="1" dirty="0">
                <a:solidFill>
                  <a:schemeClr val="tx2"/>
                </a:solidFill>
              </a:rPr>
              <a:t>O </a:t>
            </a:r>
            <a:r>
              <a:rPr kumimoji="1" lang="zh-CN" altLang="en-US" sz="4400" b="1" dirty="0">
                <a:solidFill>
                  <a:schemeClr val="tx2"/>
                </a:solidFill>
              </a:rPr>
              <a:t>、</a:t>
            </a:r>
            <a:r>
              <a:rPr kumimoji="1" lang="zh-CN" altLang="en-US" sz="4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蔗糖</a:t>
            </a:r>
            <a:r>
              <a:rPr kumimoji="1" lang="zh-CN" altLang="en-US" sz="4400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、</a:t>
            </a:r>
            <a:endParaRPr kumimoji="1" lang="en-US" altLang="zh-CN" sz="4400" b="1" dirty="0" smtClean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4400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NaCl</a:t>
            </a:r>
            <a:r>
              <a:rPr kumimoji="1" lang="zh-CN" altLang="en-US" sz="4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溶液、酒精</a:t>
            </a:r>
            <a:r>
              <a:rPr kumimoji="1" lang="zh-CN" altLang="en-US" sz="4400" b="1" dirty="0">
                <a:solidFill>
                  <a:schemeClr val="tx2"/>
                </a:solidFill>
              </a:rPr>
              <a:t>、浓硫酸</a:t>
            </a:r>
            <a:r>
              <a:rPr kumimoji="1" lang="zh-CN" altLang="en-US" sz="4400" dirty="0"/>
              <a:t> </a:t>
            </a:r>
            <a:r>
              <a:rPr kumimoji="1" lang="zh-CN" altLang="en-US" sz="4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9219" name="Rectangle 2"/>
          <p:cNvSpPr txBox="1">
            <a:spLocks noChangeArrowheads="1"/>
          </p:cNvSpPr>
          <p:nvPr/>
        </p:nvSpPr>
        <p:spPr bwMode="auto">
          <a:xfrm>
            <a:off x="2895600" y="762000"/>
            <a:ext cx="6248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400" b="1">
                <a:solidFill>
                  <a:srgbClr val="FF0000"/>
                </a:solidFill>
              </a:rPr>
              <a:t>练　　习</a:t>
            </a:r>
          </a:p>
        </p:txBody>
      </p:sp>
    </p:spTree>
    <p:extLst>
      <p:ext uri="{BB962C8B-B14F-4D97-AF65-F5344CB8AC3E}">
        <p14:creationId xmlns:p14="http://schemas.microsoft.com/office/powerpoint/2010/main" val="139750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4" name="Group 12"/>
          <p:cNvGrpSpPr>
            <a:grpSpLocks/>
          </p:cNvGrpSpPr>
          <p:nvPr/>
        </p:nvGrpSpPr>
        <p:grpSpPr bwMode="auto">
          <a:xfrm>
            <a:off x="368119" y="326266"/>
            <a:ext cx="12029941" cy="5940426"/>
            <a:chOff x="417" y="405"/>
            <a:chExt cx="5208" cy="3742"/>
          </a:xfrm>
        </p:grpSpPr>
        <p:sp>
          <p:nvSpPr>
            <p:cNvPr id="10245" name="Rectangle 6"/>
            <p:cNvSpPr>
              <a:spLocks noChangeArrowheads="1"/>
            </p:cNvSpPr>
            <p:nvPr/>
          </p:nvSpPr>
          <p:spPr bwMode="auto">
            <a:xfrm>
              <a:off x="417" y="2228"/>
              <a:ext cx="5208" cy="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3200" b="1" dirty="0">
                  <a:solidFill>
                    <a:schemeClr val="tx2"/>
                  </a:solidFill>
                </a:rPr>
                <a:t>2</a:t>
              </a:r>
              <a:r>
                <a:rPr lang="zh-CN" altLang="en-US" sz="3200" b="1" dirty="0">
                  <a:solidFill>
                    <a:schemeClr val="tx2"/>
                  </a:solidFill>
                </a:rPr>
                <a:t>、下列物质的水溶液能导电，但属于非电解质是（    ）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3200" b="1" dirty="0">
                  <a:solidFill>
                    <a:schemeClr val="tx2"/>
                  </a:solidFill>
                </a:rPr>
                <a:t>A</a:t>
              </a:r>
              <a:r>
                <a:rPr lang="zh-CN" altLang="en-US" sz="3200" b="1" dirty="0">
                  <a:solidFill>
                    <a:schemeClr val="tx2"/>
                  </a:solidFill>
                </a:rPr>
                <a:t>、</a:t>
              </a:r>
              <a:r>
                <a:rPr lang="en-US" altLang="zh-CN" sz="3200" b="1" dirty="0" err="1">
                  <a:solidFill>
                    <a:schemeClr val="tx2"/>
                  </a:solidFill>
                </a:rPr>
                <a:t>HClO</a:t>
              </a:r>
              <a:r>
                <a:rPr lang="en-US" altLang="zh-CN" sz="3200" b="1" dirty="0">
                  <a:solidFill>
                    <a:schemeClr val="tx2"/>
                  </a:solidFill>
                </a:rPr>
                <a:t>        B</a:t>
              </a:r>
              <a:r>
                <a:rPr lang="zh-CN" altLang="en-US" sz="3200" b="1" dirty="0">
                  <a:solidFill>
                    <a:schemeClr val="tx2"/>
                  </a:solidFill>
                </a:rPr>
                <a:t>、</a:t>
              </a:r>
              <a:r>
                <a:rPr lang="en-US" altLang="zh-CN" sz="3200" b="1" dirty="0">
                  <a:solidFill>
                    <a:schemeClr val="tx2"/>
                  </a:solidFill>
                </a:rPr>
                <a:t>Cl</a:t>
              </a:r>
              <a:r>
                <a:rPr lang="en-US" altLang="zh-CN" sz="3200" b="1" baseline="-25000" dirty="0">
                  <a:solidFill>
                    <a:schemeClr val="tx2"/>
                  </a:solidFill>
                </a:rPr>
                <a:t>2  </a:t>
              </a:r>
              <a:r>
                <a:rPr lang="en-US" altLang="zh-CN" sz="3200" b="1" dirty="0">
                  <a:solidFill>
                    <a:schemeClr val="tx2"/>
                  </a:solidFill>
                </a:rPr>
                <a:t>         C</a:t>
              </a:r>
              <a:r>
                <a:rPr lang="zh-CN" altLang="en-US" sz="3200" b="1" dirty="0">
                  <a:solidFill>
                    <a:schemeClr val="tx2"/>
                  </a:solidFill>
                </a:rPr>
                <a:t>、</a:t>
              </a:r>
              <a:r>
                <a:rPr lang="en-US" altLang="zh-CN" sz="3200" b="1" dirty="0">
                  <a:solidFill>
                    <a:schemeClr val="tx2"/>
                  </a:solidFill>
                </a:rPr>
                <a:t>CO</a:t>
              </a:r>
              <a:r>
                <a:rPr lang="en-US" altLang="zh-CN" sz="3200" b="1" baseline="-25000" dirty="0">
                  <a:solidFill>
                    <a:schemeClr val="tx2"/>
                  </a:solidFill>
                </a:rPr>
                <a:t>2</a:t>
              </a:r>
              <a:r>
                <a:rPr lang="en-US" altLang="zh-CN" sz="3200" b="1" dirty="0">
                  <a:solidFill>
                    <a:schemeClr val="tx2"/>
                  </a:solidFill>
                </a:rPr>
                <a:t>      D</a:t>
              </a:r>
              <a:r>
                <a:rPr lang="zh-CN" altLang="en-US" sz="3200" b="1" dirty="0">
                  <a:solidFill>
                    <a:schemeClr val="tx2"/>
                  </a:solidFill>
                </a:rPr>
                <a:t>、 </a:t>
              </a:r>
              <a:r>
                <a:rPr lang="en-US" altLang="zh-CN" sz="3200" b="1" dirty="0">
                  <a:solidFill>
                    <a:schemeClr val="tx2"/>
                  </a:solidFill>
                </a:rPr>
                <a:t>NH</a:t>
              </a:r>
              <a:r>
                <a:rPr lang="en-US" altLang="zh-CN" sz="3200" b="1" baseline="-25000" dirty="0">
                  <a:solidFill>
                    <a:schemeClr val="tx2"/>
                  </a:solidFill>
                </a:rPr>
                <a:t>4</a:t>
              </a:r>
              <a:r>
                <a:rPr lang="en-US" altLang="zh-CN" sz="3200" b="1" dirty="0">
                  <a:solidFill>
                    <a:schemeClr val="tx2"/>
                  </a:solidFill>
                </a:rPr>
                <a:t>HCO</a:t>
              </a:r>
              <a:r>
                <a:rPr lang="en-US" altLang="zh-CN" sz="3200" b="1" baseline="-25000" dirty="0">
                  <a:solidFill>
                    <a:schemeClr val="tx2"/>
                  </a:solidFill>
                </a:rPr>
                <a:t>3</a:t>
              </a:r>
              <a:r>
                <a:rPr lang="en-US" altLang="zh-CN" sz="3200" b="1" dirty="0">
                  <a:solidFill>
                    <a:schemeClr val="tx2"/>
                  </a:solidFill>
                </a:rPr>
                <a:t> </a:t>
              </a:r>
            </a:p>
          </p:txBody>
        </p:sp>
        <p:grpSp>
          <p:nvGrpSpPr>
            <p:cNvPr id="10246" name="Group 11"/>
            <p:cNvGrpSpPr>
              <a:grpSpLocks/>
            </p:cNvGrpSpPr>
            <p:nvPr/>
          </p:nvGrpSpPr>
          <p:grpSpPr bwMode="auto">
            <a:xfrm>
              <a:off x="432" y="405"/>
              <a:ext cx="5193" cy="2536"/>
              <a:chOff x="432" y="405"/>
              <a:chExt cx="5193" cy="2536"/>
            </a:xfrm>
          </p:grpSpPr>
          <p:sp>
            <p:nvSpPr>
              <p:cNvPr id="10247" name="Rectangle 4"/>
              <p:cNvSpPr>
                <a:spLocks noChangeArrowheads="1"/>
              </p:cNvSpPr>
              <p:nvPr/>
            </p:nvSpPr>
            <p:spPr bwMode="auto">
              <a:xfrm>
                <a:off x="432" y="556"/>
                <a:ext cx="5193" cy="23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3200" b="1" dirty="0">
                    <a:solidFill>
                      <a:schemeClr val="tx2"/>
                    </a:solidFill>
                  </a:rPr>
                  <a:t>1</a:t>
                </a:r>
                <a:r>
                  <a:rPr lang="zh-CN" altLang="en-US" sz="3200" b="1" dirty="0">
                    <a:solidFill>
                      <a:schemeClr val="tx2"/>
                    </a:solidFill>
                  </a:rPr>
                  <a:t>、下列物质中，属于电解质的是（    ）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3200" b="1" dirty="0">
                    <a:solidFill>
                      <a:schemeClr val="tx2"/>
                    </a:solidFill>
                  </a:rPr>
                  <a:t>①熔融态铁  ②液氯  ③ </a:t>
                </a:r>
                <a:r>
                  <a:rPr lang="en-US" altLang="zh-CN" sz="3200" b="1" dirty="0">
                    <a:solidFill>
                      <a:schemeClr val="tx2"/>
                    </a:solidFill>
                  </a:rPr>
                  <a:t>NaSO</a:t>
                </a:r>
                <a:r>
                  <a:rPr lang="en-US" altLang="zh-CN" sz="3200" b="1" baseline="-25000" dirty="0">
                    <a:solidFill>
                      <a:schemeClr val="tx2"/>
                    </a:solidFill>
                  </a:rPr>
                  <a:t>4</a:t>
                </a:r>
                <a:r>
                  <a:rPr lang="en-US" altLang="zh-CN" sz="3200" b="1" dirty="0">
                    <a:solidFill>
                      <a:schemeClr val="tx2"/>
                    </a:solidFill>
                  </a:rPr>
                  <a:t> ④ NaCl</a:t>
                </a:r>
                <a:r>
                  <a:rPr lang="zh-CN" altLang="en-US" sz="3200" b="1" dirty="0">
                    <a:solidFill>
                      <a:schemeClr val="tx2"/>
                    </a:solidFill>
                  </a:rPr>
                  <a:t>固体 ⑤ </a:t>
                </a:r>
                <a:r>
                  <a:rPr lang="en-US" altLang="zh-CN" sz="3200" b="1" dirty="0">
                    <a:solidFill>
                      <a:schemeClr val="tx2"/>
                    </a:solidFill>
                  </a:rPr>
                  <a:t>SO</a:t>
                </a:r>
                <a:r>
                  <a:rPr lang="en-US" altLang="zh-CN" sz="3200" b="1" baseline="-25000" dirty="0">
                    <a:solidFill>
                      <a:schemeClr val="tx2"/>
                    </a:solidFill>
                  </a:rPr>
                  <a:t>2</a:t>
                </a:r>
                <a:r>
                  <a:rPr lang="en-US" altLang="zh-CN" sz="3200" b="1" dirty="0">
                    <a:solidFill>
                      <a:schemeClr val="tx2"/>
                    </a:solidFill>
                  </a:rPr>
                  <a:t> ⑥ NaCl</a:t>
                </a:r>
                <a:r>
                  <a:rPr lang="zh-CN" altLang="en-US" sz="3200" b="1" dirty="0">
                    <a:solidFill>
                      <a:schemeClr val="tx2"/>
                    </a:solidFill>
                  </a:rPr>
                  <a:t>溶液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3200" b="1" dirty="0">
                    <a:solidFill>
                      <a:schemeClr val="tx2"/>
                    </a:solidFill>
                  </a:rPr>
                  <a:t>A</a:t>
                </a:r>
                <a:r>
                  <a:rPr lang="zh-CN" altLang="en-US" sz="3200" b="1" dirty="0">
                    <a:solidFill>
                      <a:schemeClr val="tx2"/>
                    </a:solidFill>
                  </a:rPr>
                  <a:t>、①②        </a:t>
                </a:r>
                <a:r>
                  <a:rPr lang="en-US" altLang="zh-CN" sz="3200" b="1" dirty="0">
                    <a:solidFill>
                      <a:schemeClr val="tx2"/>
                    </a:solidFill>
                  </a:rPr>
                  <a:t>B</a:t>
                </a:r>
                <a:r>
                  <a:rPr lang="zh-CN" altLang="en-US" sz="3200" b="1" dirty="0">
                    <a:solidFill>
                      <a:schemeClr val="tx2"/>
                    </a:solidFill>
                  </a:rPr>
                  <a:t>、②③④           </a:t>
                </a:r>
                <a:r>
                  <a:rPr lang="en-US" altLang="zh-CN" sz="3200" b="1" dirty="0">
                    <a:solidFill>
                      <a:schemeClr val="tx2"/>
                    </a:solidFill>
                  </a:rPr>
                  <a:t>C</a:t>
                </a:r>
                <a:r>
                  <a:rPr lang="zh-CN" altLang="en-US" sz="3200" b="1" dirty="0">
                    <a:solidFill>
                      <a:schemeClr val="tx2"/>
                    </a:solidFill>
                  </a:rPr>
                  <a:t>、③④          </a:t>
                </a:r>
                <a:r>
                  <a:rPr lang="en-US" altLang="zh-CN" sz="3200" b="1" dirty="0">
                    <a:solidFill>
                      <a:schemeClr val="tx2"/>
                    </a:solidFill>
                  </a:rPr>
                  <a:t>D</a:t>
                </a:r>
                <a:r>
                  <a:rPr lang="zh-CN" altLang="en-US" sz="3200" b="1" dirty="0">
                    <a:solidFill>
                      <a:schemeClr val="tx2"/>
                    </a:solidFill>
                  </a:rPr>
                  <a:t>、全部</a:t>
                </a:r>
              </a:p>
            </p:txBody>
          </p:sp>
          <p:grpSp>
            <p:nvGrpSpPr>
              <p:cNvPr id="10248" name="Group 8"/>
              <p:cNvGrpSpPr>
                <a:grpSpLocks/>
              </p:cNvGrpSpPr>
              <p:nvPr/>
            </p:nvGrpSpPr>
            <p:grpSpPr bwMode="auto">
              <a:xfrm>
                <a:off x="768" y="405"/>
                <a:ext cx="1629" cy="628"/>
                <a:chOff x="192" y="69"/>
                <a:chExt cx="1629" cy="628"/>
              </a:xfrm>
            </p:grpSpPr>
            <p:pic>
              <p:nvPicPr>
                <p:cNvPr id="10249" name="Picture 9" descr="fllayer_10b1"/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2" y="69"/>
                  <a:ext cx="1629" cy="5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7354" name="Rectangle 10"/>
                <p:cNvSpPr>
                  <a:spLocks noChangeArrowheads="1"/>
                </p:cNvSpPr>
                <p:nvPr/>
              </p:nvSpPr>
              <p:spPr bwMode="auto">
                <a:xfrm>
                  <a:off x="485" y="232"/>
                  <a:ext cx="1038" cy="4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lIns="0" tIns="0" rIns="0" bIns="0">
                  <a:spAutoFit/>
                </a:bodyPr>
                <a:lstStyle/>
                <a:p>
                  <a:pPr algn="just" eaLnBrk="0" hangingPunct="0">
                    <a:lnSpc>
                      <a:spcPct val="150000"/>
                    </a:lnSpc>
                    <a:defRPr/>
                  </a:pPr>
                  <a:r>
                    <a:rPr lang="zh-CN" altLang="en-US" sz="3200" b="1" dirty="0">
                      <a:solidFill>
                        <a:srgbClr val="111111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宋体" pitchFamily="2" charset="-122"/>
                    </a:rPr>
                    <a:t>随堂练习</a:t>
                  </a:r>
                </a:p>
              </p:txBody>
            </p:sp>
          </p:grpSp>
        </p:grpSp>
      </p:grp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6836802" y="1398682"/>
            <a:ext cx="7761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</a:rPr>
              <a:t>Ｃ　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9568866" y="3936668"/>
            <a:ext cx="7761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</a:rPr>
              <a:t>Ｃ　</a:t>
            </a:r>
          </a:p>
        </p:txBody>
      </p:sp>
    </p:spTree>
    <p:extLst>
      <p:ext uri="{BB962C8B-B14F-4D97-AF65-F5344CB8AC3E}">
        <p14:creationId xmlns:p14="http://schemas.microsoft.com/office/powerpoint/2010/main" val="340407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5734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92" decel="1000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92" decel="100000"/>
                                        <p:tgtEl>
                                          <p:spTgt spid="5735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192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192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/>
      <p:bldP spid="573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411051" y="284409"/>
            <a:ext cx="2057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【</a:t>
            </a:r>
            <a:r>
              <a:rPr lang="zh-CN" altLang="en-US" sz="3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思考</a:t>
            </a:r>
            <a:r>
              <a:rPr lang="en-US" altLang="zh-CN" sz="3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】</a:t>
            </a:r>
            <a:endParaRPr lang="zh-CN" altLang="en-US" sz="36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68157" y="2873350"/>
            <a:ext cx="10935707" cy="1258614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zh-CN" sz="2800" dirty="0">
                <a:solidFill>
                  <a:schemeClr val="tx2"/>
                </a:solidFill>
              </a:rPr>
              <a:t>      </a:t>
            </a:r>
            <a:r>
              <a:rPr lang="zh-CN" altLang="en-US" sz="3200" b="1" dirty="0">
                <a:solidFill>
                  <a:srgbClr val="FF0000"/>
                </a:solidFill>
              </a:rPr>
              <a:t>电离：</a:t>
            </a:r>
            <a:r>
              <a:rPr lang="zh-CN" altLang="en-US" sz="3200" b="1" dirty="0">
                <a:solidFill>
                  <a:srgbClr val="111111"/>
                </a:solidFill>
              </a:rPr>
              <a:t>电解质在溶于水或受热熔化时，离解成自由移动的离子的过程</a:t>
            </a:r>
            <a:r>
              <a:rPr lang="zh-CN" altLang="en-US" sz="3200" b="1" dirty="0" smtClean="0">
                <a:solidFill>
                  <a:srgbClr val="111111"/>
                </a:solidFill>
              </a:rPr>
              <a:t>。</a:t>
            </a:r>
            <a:endParaRPr lang="zh-CN" altLang="en-US" sz="3200" b="1" dirty="0">
              <a:solidFill>
                <a:srgbClr val="111111"/>
              </a:solidFill>
            </a:endParaRPr>
          </a:p>
        </p:txBody>
      </p:sp>
      <p:sp>
        <p:nvSpPr>
          <p:cNvPr id="11268" name="Text Box 15"/>
          <p:cNvSpPr txBox="1">
            <a:spLocks noChangeArrowheads="1"/>
          </p:cNvSpPr>
          <p:nvPr/>
        </p:nvSpPr>
        <p:spPr bwMode="auto">
          <a:xfrm>
            <a:off x="668158" y="1212443"/>
            <a:ext cx="10935707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chemeClr val="tx2"/>
                </a:solidFill>
              </a:rPr>
              <a:t>    </a:t>
            </a:r>
            <a:r>
              <a:rPr lang="zh-CN" altLang="en-US" sz="2800" b="1" dirty="0">
                <a:solidFill>
                  <a:schemeClr val="tx2"/>
                </a:solidFill>
              </a:rPr>
              <a:t>电解质在水溶液里或熔化状态下能够导电是因为有</a:t>
            </a:r>
            <a:r>
              <a:rPr lang="zh-CN" altLang="en-US" sz="2800" b="1" dirty="0">
                <a:solidFill>
                  <a:srgbClr val="FF0000"/>
                </a:solidFill>
              </a:rPr>
              <a:t>自由移动的离子</a:t>
            </a:r>
            <a:r>
              <a:rPr lang="zh-CN" altLang="en-US" sz="2800" b="1" dirty="0">
                <a:solidFill>
                  <a:schemeClr val="tx2"/>
                </a:solidFill>
              </a:rPr>
              <a:t>，那么这些自由移动的离子是</a:t>
            </a:r>
            <a:r>
              <a:rPr lang="zh-CN" altLang="en-US" sz="2800" b="1" dirty="0">
                <a:solidFill>
                  <a:srgbClr val="FF0000"/>
                </a:solidFill>
              </a:rPr>
              <a:t>怎样产生</a:t>
            </a:r>
            <a:r>
              <a:rPr lang="zh-CN" altLang="en-US" sz="2800" b="1" dirty="0">
                <a:solidFill>
                  <a:schemeClr val="tx2"/>
                </a:solidFill>
              </a:rPr>
              <a:t>的呢？</a:t>
            </a: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024944" y="4955483"/>
            <a:ext cx="41148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电离是否需要通电？</a:t>
            </a:r>
          </a:p>
        </p:txBody>
      </p:sp>
      <p:sp>
        <p:nvSpPr>
          <p:cNvPr id="11271" name="WordArt 7"/>
          <p:cNvSpPr>
            <a:spLocks noChangeArrowheads="1" noChangeShapeType="1" noTextEdit="1"/>
          </p:cNvSpPr>
          <p:nvPr/>
        </p:nvSpPr>
        <p:spPr bwMode="auto">
          <a:xfrm>
            <a:off x="5732172" y="4834039"/>
            <a:ext cx="1371600" cy="700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zh-CN" alt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</a:rPr>
              <a:t>不需要</a:t>
            </a:r>
          </a:p>
        </p:txBody>
      </p:sp>
    </p:spTree>
    <p:extLst>
      <p:ext uri="{BB962C8B-B14F-4D97-AF65-F5344CB8AC3E}">
        <p14:creationId xmlns:p14="http://schemas.microsoft.com/office/powerpoint/2010/main" val="9689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11270" grpId="0" animBg="1"/>
      <p:bldP spid="1127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5"/>
          <p:cNvSpPr txBox="1">
            <a:spLocks noChangeArrowheads="1"/>
          </p:cNvSpPr>
          <p:nvPr/>
        </p:nvSpPr>
        <p:spPr bwMode="auto">
          <a:xfrm>
            <a:off x="0" y="39198"/>
            <a:ext cx="6985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</a:rPr>
              <a:t>电离方程式：</a:t>
            </a:r>
          </a:p>
        </p:txBody>
      </p:sp>
      <p:sp>
        <p:nvSpPr>
          <p:cNvPr id="12291" name="Text Box 18"/>
          <p:cNvSpPr txBox="1">
            <a:spLocks noChangeArrowheads="1"/>
          </p:cNvSpPr>
          <p:nvPr/>
        </p:nvSpPr>
        <p:spPr bwMode="auto">
          <a:xfrm>
            <a:off x="3354478" y="516006"/>
            <a:ext cx="66246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NaCl = Na</a:t>
            </a:r>
            <a:r>
              <a:rPr lang="en-US" altLang="zh-CN" sz="4000" b="1" baseline="30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altLang="zh-CN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Cl</a:t>
            </a:r>
            <a:r>
              <a:rPr lang="en-US" altLang="zh-CN" sz="4000" b="1" baseline="30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</p:txBody>
      </p:sp>
      <p:sp>
        <p:nvSpPr>
          <p:cNvPr id="12292" name="Text Box 15"/>
          <p:cNvSpPr txBox="1">
            <a:spLocks noChangeArrowheads="1"/>
          </p:cNvSpPr>
          <p:nvPr/>
        </p:nvSpPr>
        <p:spPr bwMode="auto">
          <a:xfrm>
            <a:off x="2702016" y="47135"/>
            <a:ext cx="7929563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chemeClr val="tx2"/>
                </a:solidFill>
              </a:rPr>
              <a:t>    NaCl</a:t>
            </a:r>
            <a:r>
              <a:rPr lang="zh-CN" altLang="en-US" sz="2800" b="1" dirty="0">
                <a:solidFill>
                  <a:schemeClr val="tx2"/>
                </a:solidFill>
              </a:rPr>
              <a:t>在水溶液中的电离，可用电离方程式表示：</a:t>
            </a:r>
          </a:p>
        </p:txBody>
      </p:sp>
      <p:pic>
        <p:nvPicPr>
          <p:cNvPr id="12293" name="Picture 4" descr="氯化钠溶液的微观示意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237" y="1824506"/>
            <a:ext cx="4601863" cy="430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998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5"/>
          <p:cNvSpPr txBox="1">
            <a:spLocks noChangeArrowheads="1"/>
          </p:cNvSpPr>
          <p:nvPr/>
        </p:nvSpPr>
        <p:spPr bwMode="auto">
          <a:xfrm>
            <a:off x="1633235" y="805746"/>
            <a:ext cx="869693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chemeClr val="tx2"/>
                </a:solidFill>
              </a:rPr>
              <a:t>    HCl</a:t>
            </a:r>
            <a:r>
              <a:rPr lang="zh-CN" altLang="en-US" sz="2800" b="1" dirty="0">
                <a:solidFill>
                  <a:schemeClr val="tx2"/>
                </a:solidFill>
              </a:rPr>
              <a:t>、</a:t>
            </a:r>
            <a:r>
              <a:rPr lang="en-US" altLang="zh-CN" sz="2800" b="1" dirty="0">
                <a:solidFill>
                  <a:schemeClr val="tx2"/>
                </a:solidFill>
              </a:rPr>
              <a:t>H</a:t>
            </a:r>
            <a:r>
              <a:rPr lang="en-US" altLang="zh-CN" sz="2800" b="1" baseline="-25000" dirty="0">
                <a:solidFill>
                  <a:schemeClr val="tx2"/>
                </a:solidFill>
              </a:rPr>
              <a:t>2</a:t>
            </a:r>
            <a:r>
              <a:rPr lang="en-US" altLang="zh-CN" sz="2800" b="1" dirty="0">
                <a:solidFill>
                  <a:schemeClr val="tx2"/>
                </a:solidFill>
              </a:rPr>
              <a:t>SO</a:t>
            </a:r>
            <a:r>
              <a:rPr lang="en-US" altLang="zh-CN" sz="2800" b="1" baseline="-25000" dirty="0">
                <a:solidFill>
                  <a:schemeClr val="tx2"/>
                </a:solidFill>
              </a:rPr>
              <a:t>4</a:t>
            </a:r>
            <a:r>
              <a:rPr lang="zh-CN" altLang="en-US" sz="2800" b="1" dirty="0">
                <a:solidFill>
                  <a:schemeClr val="tx2"/>
                </a:solidFill>
              </a:rPr>
              <a:t>和</a:t>
            </a:r>
            <a:r>
              <a:rPr lang="en-US" altLang="zh-CN" sz="2800" b="1" dirty="0">
                <a:solidFill>
                  <a:schemeClr val="tx2"/>
                </a:solidFill>
              </a:rPr>
              <a:t>HNO</a:t>
            </a:r>
            <a:r>
              <a:rPr lang="en-US" altLang="zh-CN" sz="2800" b="1" baseline="-25000" dirty="0">
                <a:solidFill>
                  <a:schemeClr val="tx2"/>
                </a:solidFill>
              </a:rPr>
              <a:t>3</a:t>
            </a:r>
            <a:r>
              <a:rPr lang="zh-CN" altLang="en-US" sz="2800" b="1" dirty="0">
                <a:solidFill>
                  <a:schemeClr val="tx2"/>
                </a:solidFill>
              </a:rPr>
              <a:t>的电离也可用电离方程式表示：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229100" y="2252663"/>
            <a:ext cx="3924300" cy="595312"/>
            <a:chOff x="216" y="0"/>
            <a:chExt cx="2472" cy="375"/>
          </a:xfrm>
        </p:grpSpPr>
        <p:sp>
          <p:nvSpPr>
            <p:cNvPr id="14340" name="Text Box 3"/>
            <p:cNvSpPr txBox="1">
              <a:spLocks noChangeArrowheads="1"/>
            </p:cNvSpPr>
            <p:nvPr/>
          </p:nvSpPr>
          <p:spPr bwMode="auto">
            <a:xfrm>
              <a:off x="216" y="10"/>
              <a:ext cx="81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C00000"/>
                  </a:solidFill>
                </a:rPr>
                <a:t>HCl =</a:t>
              </a:r>
            </a:p>
          </p:txBody>
        </p:sp>
        <p:sp>
          <p:nvSpPr>
            <p:cNvPr id="14341" name="Text Box 6"/>
            <p:cNvSpPr txBox="1">
              <a:spLocks noChangeArrowheads="1"/>
            </p:cNvSpPr>
            <p:nvPr/>
          </p:nvSpPr>
          <p:spPr bwMode="auto">
            <a:xfrm>
              <a:off x="1104" y="0"/>
              <a:ext cx="15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H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＋  </a:t>
              </a:r>
              <a:r>
                <a:rPr lang="zh-CN" altLang="en-US" sz="3200" b="1">
                  <a:solidFill>
                    <a:srgbClr val="C00000"/>
                  </a:solidFill>
                </a:rPr>
                <a:t>＋</a:t>
              </a:r>
              <a:r>
                <a:rPr lang="en-US" altLang="zh-CN" sz="3200" b="1">
                  <a:solidFill>
                    <a:srgbClr val="C00000"/>
                  </a:solidFill>
                </a:rPr>
                <a:t>Cl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－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3795714" y="3105151"/>
            <a:ext cx="4967287" cy="600075"/>
            <a:chOff x="135" y="0"/>
            <a:chExt cx="3129" cy="378"/>
          </a:xfrm>
        </p:grpSpPr>
        <p:sp>
          <p:nvSpPr>
            <p:cNvPr id="14343" name="Text Box 8"/>
            <p:cNvSpPr txBox="1">
              <a:spLocks noChangeArrowheads="1"/>
            </p:cNvSpPr>
            <p:nvPr/>
          </p:nvSpPr>
          <p:spPr bwMode="auto">
            <a:xfrm>
              <a:off x="135" y="10"/>
              <a:ext cx="1134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H</a:t>
              </a:r>
              <a:r>
                <a:rPr lang="en-US" altLang="zh-CN" sz="3200" b="1" baseline="-25000">
                  <a:solidFill>
                    <a:srgbClr val="C00000"/>
                  </a:solidFill>
                </a:rPr>
                <a:t>2</a:t>
              </a:r>
              <a:r>
                <a:rPr lang="en-US" altLang="zh-CN" sz="3200" b="1">
                  <a:solidFill>
                    <a:srgbClr val="C00000"/>
                  </a:solidFill>
                </a:rPr>
                <a:t>SO</a:t>
              </a:r>
              <a:r>
                <a:rPr lang="en-US" altLang="zh-CN" sz="3200" b="1" baseline="-25000">
                  <a:solidFill>
                    <a:srgbClr val="C00000"/>
                  </a:solidFill>
                </a:rPr>
                <a:t>4 </a:t>
              </a:r>
              <a:r>
                <a:rPr lang="en-US" altLang="zh-CN" sz="3200" b="1">
                  <a:solidFill>
                    <a:srgbClr val="C00000"/>
                  </a:solidFill>
                </a:rPr>
                <a:t>=</a:t>
              </a:r>
            </a:p>
          </p:txBody>
        </p:sp>
        <p:sp>
          <p:nvSpPr>
            <p:cNvPr id="14344" name="Text Box 11"/>
            <p:cNvSpPr txBox="1">
              <a:spLocks noChangeArrowheads="1"/>
            </p:cNvSpPr>
            <p:nvPr/>
          </p:nvSpPr>
          <p:spPr bwMode="auto">
            <a:xfrm>
              <a:off x="1248" y="0"/>
              <a:ext cx="201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2H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＋</a:t>
              </a:r>
              <a:r>
                <a:rPr lang="zh-CN" altLang="en-US" sz="3200" b="1">
                  <a:solidFill>
                    <a:srgbClr val="C00000"/>
                  </a:solidFill>
                </a:rPr>
                <a:t>＋</a:t>
              </a:r>
              <a:r>
                <a:rPr lang="en-US" altLang="zh-CN" sz="3200" b="1">
                  <a:solidFill>
                    <a:srgbClr val="C00000"/>
                  </a:solidFill>
                </a:rPr>
                <a:t>SO</a:t>
              </a:r>
              <a:r>
                <a:rPr lang="en-US" altLang="zh-CN" sz="3200" b="1" baseline="-25000">
                  <a:solidFill>
                    <a:srgbClr val="C00000"/>
                  </a:solidFill>
                </a:rPr>
                <a:t>4</a:t>
              </a:r>
              <a:r>
                <a:rPr lang="en-US" altLang="zh-CN" sz="3200" b="1" baseline="30000">
                  <a:solidFill>
                    <a:srgbClr val="C00000"/>
                  </a:solidFill>
                </a:rPr>
                <a:t>2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－</a:t>
              </a:r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3943350" y="3943351"/>
            <a:ext cx="4210050" cy="600075"/>
            <a:chOff x="180" y="0"/>
            <a:chExt cx="2652" cy="378"/>
          </a:xfrm>
        </p:grpSpPr>
        <p:sp>
          <p:nvSpPr>
            <p:cNvPr id="14346" name="Text Box 13"/>
            <p:cNvSpPr txBox="1">
              <a:spLocks noChangeArrowheads="1"/>
            </p:cNvSpPr>
            <p:nvPr/>
          </p:nvSpPr>
          <p:spPr bwMode="auto">
            <a:xfrm>
              <a:off x="180" y="10"/>
              <a:ext cx="1041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HNO</a:t>
              </a:r>
              <a:r>
                <a:rPr lang="en-US" altLang="zh-CN" sz="3200" b="1" baseline="-25000">
                  <a:solidFill>
                    <a:srgbClr val="C00000"/>
                  </a:solidFill>
                </a:rPr>
                <a:t>3 </a:t>
              </a:r>
              <a:r>
                <a:rPr lang="en-US" altLang="zh-CN" sz="3200" b="1">
                  <a:solidFill>
                    <a:srgbClr val="C00000"/>
                  </a:solidFill>
                </a:rPr>
                <a:t>=</a:t>
              </a:r>
            </a:p>
          </p:txBody>
        </p:sp>
        <p:sp>
          <p:nvSpPr>
            <p:cNvPr id="14347" name="Text Box 16"/>
            <p:cNvSpPr txBox="1">
              <a:spLocks noChangeArrowheads="1"/>
            </p:cNvSpPr>
            <p:nvPr/>
          </p:nvSpPr>
          <p:spPr bwMode="auto">
            <a:xfrm>
              <a:off x="1248" y="0"/>
              <a:ext cx="15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H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＋  </a:t>
              </a:r>
              <a:r>
                <a:rPr lang="zh-CN" altLang="en-US" sz="3200" b="1">
                  <a:solidFill>
                    <a:srgbClr val="C00000"/>
                  </a:solidFill>
                </a:rPr>
                <a:t>＋</a:t>
              </a:r>
              <a:r>
                <a:rPr lang="en-US" altLang="zh-CN" sz="3200" b="1">
                  <a:solidFill>
                    <a:srgbClr val="C00000"/>
                  </a:solidFill>
                </a:rPr>
                <a:t>NO</a:t>
              </a:r>
              <a:r>
                <a:rPr lang="en-US" altLang="zh-CN" sz="3200" b="1" baseline="-25000">
                  <a:solidFill>
                    <a:srgbClr val="C00000"/>
                  </a:solidFill>
                </a:rPr>
                <a:t>3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－</a:t>
              </a:r>
            </a:p>
          </p:txBody>
        </p:sp>
      </p:grp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5562600" y="2176464"/>
            <a:ext cx="838200" cy="2339975"/>
          </a:xfrm>
          <a:prstGeom prst="rect">
            <a:avLst/>
          </a:prstGeom>
          <a:noFill/>
          <a:ln w="476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b="1"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 txBox="1">
            <a:spLocks noChangeArrowheads="1"/>
          </p:cNvSpPr>
          <p:nvPr/>
        </p:nvSpPr>
        <p:spPr>
          <a:xfrm>
            <a:off x="369194" y="5086497"/>
            <a:ext cx="11822806" cy="717258"/>
          </a:xfrm>
          <a:prstGeom prst="rect">
            <a:avLst/>
          </a:prstGeom>
          <a:solidFill>
            <a:srgbClr val="00B0F0"/>
          </a:solidFill>
        </p:spPr>
        <p:txBody>
          <a:bodyPr/>
          <a:lstStyle>
            <a:lvl1pPr marL="342900" indent="12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1C1C1C"/>
              </a:buClr>
              <a:buFont typeface="Wingdings" panose="05000000000000000000" pitchFamily="2" charset="2"/>
              <a:buNone/>
            </a:pPr>
            <a:r>
              <a:rPr lang="zh-CN" altLang="en-US" sz="3600" b="1" dirty="0" smtClean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电离</a:t>
            </a:r>
            <a:r>
              <a:rPr lang="zh-CN" altLang="en-US" sz="3600" b="1" dirty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时生成的阳离子全部是氢离子</a:t>
            </a:r>
            <a:r>
              <a:rPr lang="en-US" altLang="zh-CN" sz="3600" b="1" dirty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(H</a:t>
            </a:r>
            <a:r>
              <a:rPr lang="en-US" altLang="zh-CN" sz="3600" b="1" baseline="30000" dirty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+</a:t>
            </a:r>
            <a:r>
              <a:rPr lang="en-US" altLang="zh-CN" sz="3600" b="1" dirty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3600" b="1" dirty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的化合物叫做</a:t>
            </a:r>
            <a:r>
              <a:rPr lang="zh-CN" altLang="en-US" sz="3600" b="1" u="sng" dirty="0">
                <a:solidFill>
                  <a:srgbClr val="FF3300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酸</a:t>
            </a:r>
            <a:r>
              <a:rPr lang="zh-CN" altLang="en-US" sz="3600" b="1" dirty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15208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repeatCount="indefinit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42905" y="4768409"/>
            <a:ext cx="11257929" cy="57397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/>
          <a:lstStyle>
            <a:lvl1pPr indent="12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1C1C1C"/>
              </a:buClr>
              <a:buFont typeface="Wingdings" panose="05000000000000000000" pitchFamily="2" charset="2"/>
              <a:buNone/>
            </a:pPr>
            <a:r>
              <a:rPr lang="zh-CN" altLang="en-US" sz="3200" b="1" dirty="0" smtClean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电离</a:t>
            </a:r>
            <a:r>
              <a:rPr lang="zh-CN" altLang="en-US" sz="3200" b="1" dirty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时生成的阴离子全部是氢氧根离子</a:t>
            </a:r>
            <a:r>
              <a:rPr lang="en-US" altLang="zh-CN" sz="3200" b="1" dirty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(OH</a:t>
            </a:r>
            <a:r>
              <a:rPr lang="zh-CN" altLang="en-US" sz="3200" b="1" baseline="30000" dirty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－</a:t>
            </a:r>
            <a:r>
              <a:rPr lang="en-US" altLang="zh-CN" sz="3200" b="1" dirty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3200" b="1" dirty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的化合物叫做</a:t>
            </a:r>
            <a:r>
              <a:rPr lang="zh-CN" altLang="en-US" sz="3200" b="1" u="sng" dirty="0">
                <a:solidFill>
                  <a:srgbClr val="FF3300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碱</a:t>
            </a:r>
            <a:r>
              <a:rPr lang="zh-CN" altLang="en-US" sz="3200" b="1" dirty="0">
                <a:solidFill>
                  <a:srgbClr val="1C1C1C"/>
                </a:solidFill>
                <a:latin typeface="黑体" panose="02010609060101010101" pitchFamily="49" charset="-122"/>
                <a:ea typeface="隶书" panose="02010509060101010101" pitchFamily="49" charset="-122"/>
              </a:rPr>
              <a:t>。</a:t>
            </a:r>
          </a:p>
        </p:txBody>
      </p:sp>
      <p:sp>
        <p:nvSpPr>
          <p:cNvPr id="15363" name="Text Box 15"/>
          <p:cNvSpPr txBox="1">
            <a:spLocks noChangeArrowheads="1"/>
          </p:cNvSpPr>
          <p:nvPr/>
        </p:nvSpPr>
        <p:spPr bwMode="auto">
          <a:xfrm>
            <a:off x="1300766" y="838201"/>
            <a:ext cx="8867173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chemeClr val="tx2"/>
                </a:solidFill>
              </a:rPr>
              <a:t>    NaOH</a:t>
            </a:r>
            <a:r>
              <a:rPr lang="zh-CN" altLang="en-US" sz="2800" b="1" dirty="0">
                <a:solidFill>
                  <a:schemeClr val="tx2"/>
                </a:solidFill>
              </a:rPr>
              <a:t>、</a:t>
            </a:r>
            <a:r>
              <a:rPr lang="en-US" altLang="zh-CN" sz="2800" b="1" dirty="0">
                <a:solidFill>
                  <a:schemeClr val="tx2"/>
                </a:solidFill>
              </a:rPr>
              <a:t>KOH</a:t>
            </a:r>
            <a:r>
              <a:rPr lang="zh-CN" altLang="en-US" sz="2800" b="1" dirty="0">
                <a:solidFill>
                  <a:schemeClr val="tx2"/>
                </a:solidFill>
              </a:rPr>
              <a:t>和</a:t>
            </a:r>
            <a:r>
              <a:rPr lang="en-US" altLang="zh-CN" sz="2800" b="1" dirty="0">
                <a:solidFill>
                  <a:schemeClr val="tx2"/>
                </a:solidFill>
              </a:rPr>
              <a:t>Ba(OH)</a:t>
            </a:r>
            <a:r>
              <a:rPr lang="en-US" altLang="zh-CN" sz="2800" b="1" baseline="-25000" dirty="0">
                <a:solidFill>
                  <a:schemeClr val="tx2"/>
                </a:solidFill>
              </a:rPr>
              <a:t>2</a:t>
            </a:r>
            <a:r>
              <a:rPr lang="zh-CN" altLang="en-US" sz="2800" b="1" dirty="0">
                <a:solidFill>
                  <a:schemeClr val="tx2"/>
                </a:solidFill>
              </a:rPr>
              <a:t>的电离可用电离方程式表示：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3810000" y="2286001"/>
            <a:ext cx="4286250" cy="595313"/>
            <a:chOff x="-48" y="0"/>
            <a:chExt cx="2700" cy="375"/>
          </a:xfrm>
        </p:grpSpPr>
        <p:sp>
          <p:nvSpPr>
            <p:cNvPr id="15365" name="Text Box 3"/>
            <p:cNvSpPr txBox="1">
              <a:spLocks noChangeArrowheads="1"/>
            </p:cNvSpPr>
            <p:nvPr/>
          </p:nvSpPr>
          <p:spPr bwMode="auto">
            <a:xfrm>
              <a:off x="-48" y="10"/>
              <a:ext cx="1125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C00000"/>
                  </a:solidFill>
                </a:rPr>
                <a:t>NaOH =</a:t>
              </a:r>
            </a:p>
          </p:txBody>
        </p:sp>
        <p:sp>
          <p:nvSpPr>
            <p:cNvPr id="15366" name="Text Box 6"/>
            <p:cNvSpPr txBox="1">
              <a:spLocks noChangeArrowheads="1"/>
            </p:cNvSpPr>
            <p:nvPr/>
          </p:nvSpPr>
          <p:spPr bwMode="auto">
            <a:xfrm>
              <a:off x="1068" y="0"/>
              <a:ext cx="15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OH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－ </a:t>
              </a:r>
              <a:r>
                <a:rPr lang="zh-CN" altLang="en-US" sz="3200" b="1">
                  <a:solidFill>
                    <a:srgbClr val="C00000"/>
                  </a:solidFill>
                </a:rPr>
                <a:t>＋</a:t>
              </a:r>
              <a:r>
                <a:rPr lang="en-US" altLang="zh-CN" sz="3200" b="1">
                  <a:solidFill>
                    <a:srgbClr val="C00000"/>
                  </a:solidFill>
                </a:rPr>
                <a:t>Na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＋</a:t>
              </a:r>
            </a:p>
          </p:txBody>
        </p:sp>
      </p:grp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4010026" y="3105151"/>
            <a:ext cx="4752975" cy="600075"/>
            <a:chOff x="270" y="0"/>
            <a:chExt cx="2994" cy="378"/>
          </a:xfrm>
        </p:grpSpPr>
        <p:sp>
          <p:nvSpPr>
            <p:cNvPr id="15368" name="Text Box 8"/>
            <p:cNvSpPr txBox="1">
              <a:spLocks noChangeArrowheads="1"/>
            </p:cNvSpPr>
            <p:nvPr/>
          </p:nvSpPr>
          <p:spPr bwMode="auto">
            <a:xfrm>
              <a:off x="270" y="10"/>
              <a:ext cx="1134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KOH =</a:t>
              </a:r>
            </a:p>
          </p:txBody>
        </p:sp>
        <p:sp>
          <p:nvSpPr>
            <p:cNvPr id="15369" name="Text Box 11"/>
            <p:cNvSpPr txBox="1">
              <a:spLocks noChangeArrowheads="1"/>
            </p:cNvSpPr>
            <p:nvPr/>
          </p:nvSpPr>
          <p:spPr bwMode="auto">
            <a:xfrm>
              <a:off x="1248" y="0"/>
              <a:ext cx="201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OH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－ </a:t>
              </a:r>
              <a:r>
                <a:rPr lang="zh-CN" altLang="en-US" sz="3200" b="1">
                  <a:solidFill>
                    <a:srgbClr val="C00000"/>
                  </a:solidFill>
                </a:rPr>
                <a:t>＋</a:t>
              </a:r>
              <a:r>
                <a:rPr lang="en-US" altLang="zh-CN" sz="3200" b="1">
                  <a:solidFill>
                    <a:srgbClr val="C00000"/>
                  </a:solidFill>
                </a:rPr>
                <a:t>K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＋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3452813" y="3943351"/>
            <a:ext cx="5243512" cy="600075"/>
            <a:chOff x="-129" y="0"/>
            <a:chExt cx="3303" cy="378"/>
          </a:xfrm>
        </p:grpSpPr>
        <p:sp>
          <p:nvSpPr>
            <p:cNvPr id="15371" name="Text Box 13"/>
            <p:cNvSpPr txBox="1">
              <a:spLocks noChangeArrowheads="1"/>
            </p:cNvSpPr>
            <p:nvPr/>
          </p:nvSpPr>
          <p:spPr bwMode="auto">
            <a:xfrm>
              <a:off x="-129" y="10"/>
              <a:ext cx="1350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Ba(OH)</a:t>
              </a:r>
              <a:r>
                <a:rPr lang="en-US" altLang="zh-CN" sz="3200" b="1" baseline="-25000">
                  <a:solidFill>
                    <a:srgbClr val="C00000"/>
                  </a:solidFill>
                </a:rPr>
                <a:t>2 </a:t>
              </a:r>
              <a:r>
                <a:rPr lang="en-US" altLang="zh-CN" sz="3200" b="1">
                  <a:solidFill>
                    <a:srgbClr val="C00000"/>
                  </a:solidFill>
                </a:rPr>
                <a:t>=</a:t>
              </a:r>
            </a:p>
          </p:txBody>
        </p:sp>
        <p:sp>
          <p:nvSpPr>
            <p:cNvPr id="15372" name="Text Box 16"/>
            <p:cNvSpPr txBox="1">
              <a:spLocks noChangeArrowheads="1"/>
            </p:cNvSpPr>
            <p:nvPr/>
          </p:nvSpPr>
          <p:spPr bwMode="auto">
            <a:xfrm>
              <a:off x="1086" y="0"/>
              <a:ext cx="208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2OH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－ </a:t>
              </a:r>
              <a:r>
                <a:rPr lang="zh-CN" altLang="en-US" sz="3200" b="1">
                  <a:solidFill>
                    <a:srgbClr val="C00000"/>
                  </a:solidFill>
                </a:rPr>
                <a:t>＋</a:t>
              </a:r>
              <a:r>
                <a:rPr lang="en-US" altLang="zh-CN" sz="3200" b="1">
                  <a:solidFill>
                    <a:srgbClr val="C00000"/>
                  </a:solidFill>
                </a:rPr>
                <a:t>Ba</a:t>
              </a:r>
              <a:r>
                <a:rPr lang="en-US" altLang="zh-CN" sz="3200" b="1" baseline="30000">
                  <a:solidFill>
                    <a:srgbClr val="C00000"/>
                  </a:solidFill>
                </a:rPr>
                <a:t>2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＋</a:t>
              </a:r>
            </a:p>
          </p:txBody>
        </p:sp>
      </p:grp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5453064" y="2176464"/>
            <a:ext cx="1176337" cy="2339975"/>
          </a:xfrm>
          <a:prstGeom prst="rect">
            <a:avLst/>
          </a:prstGeom>
          <a:noFill/>
          <a:ln w="476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35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5"/>
          <p:cNvSpPr txBox="1">
            <a:spLocks noChangeArrowheads="1"/>
          </p:cNvSpPr>
          <p:nvPr/>
        </p:nvSpPr>
        <p:spPr bwMode="auto">
          <a:xfrm>
            <a:off x="543026" y="531110"/>
            <a:ext cx="1003915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chemeClr val="tx2"/>
                </a:solidFill>
              </a:rPr>
              <a:t>    NaCl</a:t>
            </a:r>
            <a:r>
              <a:rPr lang="zh-CN" altLang="en-US" sz="2800" b="1" dirty="0">
                <a:solidFill>
                  <a:schemeClr val="tx2"/>
                </a:solidFill>
              </a:rPr>
              <a:t>、</a:t>
            </a:r>
            <a:r>
              <a:rPr lang="en-US" altLang="zh-CN" sz="2800" b="1" dirty="0">
                <a:solidFill>
                  <a:schemeClr val="tx2"/>
                </a:solidFill>
              </a:rPr>
              <a:t>K</a:t>
            </a:r>
            <a:r>
              <a:rPr lang="en-US" altLang="zh-CN" sz="2800" b="1" baseline="-25000" dirty="0">
                <a:solidFill>
                  <a:schemeClr val="tx2"/>
                </a:solidFill>
              </a:rPr>
              <a:t>2</a:t>
            </a:r>
            <a:r>
              <a:rPr lang="en-US" altLang="zh-CN" sz="2800" b="1" dirty="0">
                <a:solidFill>
                  <a:schemeClr val="tx2"/>
                </a:solidFill>
              </a:rPr>
              <a:t>SO</a:t>
            </a:r>
            <a:r>
              <a:rPr lang="en-US" altLang="zh-CN" sz="2800" b="1" baseline="-25000" dirty="0">
                <a:solidFill>
                  <a:schemeClr val="tx2"/>
                </a:solidFill>
              </a:rPr>
              <a:t>4</a:t>
            </a:r>
            <a:r>
              <a:rPr lang="zh-CN" altLang="en-US" sz="2800" b="1" dirty="0">
                <a:solidFill>
                  <a:schemeClr val="tx2"/>
                </a:solidFill>
              </a:rPr>
              <a:t>和</a:t>
            </a:r>
            <a:r>
              <a:rPr lang="en-US" altLang="zh-CN" sz="2800" b="1" dirty="0">
                <a:solidFill>
                  <a:schemeClr val="tx2"/>
                </a:solidFill>
              </a:rPr>
              <a:t>NH</a:t>
            </a:r>
            <a:r>
              <a:rPr lang="en-US" altLang="zh-CN" sz="2800" b="1" baseline="-25000" dirty="0">
                <a:solidFill>
                  <a:schemeClr val="tx2"/>
                </a:solidFill>
              </a:rPr>
              <a:t>4</a:t>
            </a:r>
            <a:r>
              <a:rPr lang="en-US" altLang="zh-CN" sz="2800" b="1" dirty="0">
                <a:solidFill>
                  <a:schemeClr val="tx2"/>
                </a:solidFill>
              </a:rPr>
              <a:t>NO</a:t>
            </a:r>
            <a:r>
              <a:rPr lang="en-US" altLang="zh-CN" sz="2800" b="1" baseline="-25000" dirty="0">
                <a:solidFill>
                  <a:schemeClr val="tx2"/>
                </a:solidFill>
              </a:rPr>
              <a:t>3</a:t>
            </a:r>
            <a:r>
              <a:rPr lang="zh-CN" altLang="en-US" sz="2800" b="1" dirty="0">
                <a:solidFill>
                  <a:schemeClr val="tx2"/>
                </a:solidFill>
              </a:rPr>
              <a:t>的电离可用电离方程式表示：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328863" y="1589088"/>
            <a:ext cx="4143375" cy="600075"/>
            <a:chOff x="42" y="0"/>
            <a:chExt cx="2610" cy="378"/>
          </a:xfrm>
        </p:grpSpPr>
        <p:sp>
          <p:nvSpPr>
            <p:cNvPr id="16388" name="Text Box 3"/>
            <p:cNvSpPr txBox="1">
              <a:spLocks noChangeArrowheads="1"/>
            </p:cNvSpPr>
            <p:nvPr/>
          </p:nvSpPr>
          <p:spPr bwMode="auto">
            <a:xfrm>
              <a:off x="42" y="10"/>
              <a:ext cx="112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C00000"/>
                  </a:solidFill>
                </a:rPr>
                <a:t>NaCl =</a:t>
              </a:r>
            </a:p>
          </p:txBody>
        </p:sp>
        <p:sp>
          <p:nvSpPr>
            <p:cNvPr id="16389" name="Text Box 6"/>
            <p:cNvSpPr txBox="1">
              <a:spLocks noChangeArrowheads="1"/>
            </p:cNvSpPr>
            <p:nvPr/>
          </p:nvSpPr>
          <p:spPr bwMode="auto">
            <a:xfrm>
              <a:off x="1068" y="0"/>
              <a:ext cx="1584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C00000"/>
                  </a:solidFill>
                </a:rPr>
                <a:t>Na</a:t>
              </a:r>
              <a:r>
                <a:rPr lang="zh-CN" altLang="en-US" sz="3200" b="1" baseline="30000" dirty="0">
                  <a:solidFill>
                    <a:srgbClr val="C00000"/>
                  </a:solidFill>
                </a:rPr>
                <a:t>＋  </a:t>
              </a:r>
              <a:r>
                <a:rPr lang="zh-CN" altLang="en-US" sz="3200" b="1" dirty="0">
                  <a:solidFill>
                    <a:srgbClr val="C00000"/>
                  </a:solidFill>
                </a:rPr>
                <a:t>＋ </a:t>
              </a:r>
              <a:r>
                <a:rPr lang="en-US" altLang="zh-CN" sz="3200" b="1" dirty="0">
                  <a:solidFill>
                    <a:srgbClr val="C00000"/>
                  </a:solidFill>
                </a:rPr>
                <a:t>Cl</a:t>
              </a:r>
              <a:r>
                <a:rPr lang="en-US" altLang="zh-CN" sz="3200" b="1" baseline="30000" dirty="0">
                  <a:solidFill>
                    <a:srgbClr val="C00000"/>
                  </a:solidFill>
                </a:rPr>
                <a:t> </a:t>
              </a:r>
              <a:r>
                <a:rPr lang="zh-CN" altLang="en-US" sz="3200" b="1" baseline="30000" dirty="0">
                  <a:solidFill>
                    <a:srgbClr val="C00000"/>
                  </a:solidFill>
                </a:rPr>
                <a:t>－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2100263" y="2441575"/>
            <a:ext cx="5038725" cy="600075"/>
            <a:chOff x="90" y="0"/>
            <a:chExt cx="3174" cy="378"/>
          </a:xfrm>
        </p:grpSpPr>
        <p:sp>
          <p:nvSpPr>
            <p:cNvPr id="16391" name="Text Box 8"/>
            <p:cNvSpPr txBox="1">
              <a:spLocks noChangeArrowheads="1"/>
            </p:cNvSpPr>
            <p:nvPr/>
          </p:nvSpPr>
          <p:spPr bwMode="auto">
            <a:xfrm>
              <a:off x="90" y="10"/>
              <a:ext cx="1134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K</a:t>
              </a:r>
              <a:r>
                <a:rPr lang="en-US" altLang="zh-CN" sz="3200" b="1" baseline="-25000">
                  <a:solidFill>
                    <a:srgbClr val="C00000"/>
                  </a:solidFill>
                </a:rPr>
                <a:t>2</a:t>
              </a:r>
              <a:r>
                <a:rPr lang="en-US" altLang="zh-CN" sz="3200" b="1">
                  <a:solidFill>
                    <a:srgbClr val="C00000"/>
                  </a:solidFill>
                </a:rPr>
                <a:t>SO</a:t>
              </a:r>
              <a:r>
                <a:rPr lang="en-US" altLang="zh-CN" sz="3200" b="1" baseline="-25000">
                  <a:solidFill>
                    <a:srgbClr val="C00000"/>
                  </a:solidFill>
                </a:rPr>
                <a:t>4</a:t>
              </a:r>
              <a:r>
                <a:rPr lang="en-US" altLang="zh-CN" sz="3200" b="1">
                  <a:solidFill>
                    <a:srgbClr val="C00000"/>
                  </a:solidFill>
                </a:rPr>
                <a:t> =</a:t>
              </a:r>
            </a:p>
          </p:txBody>
        </p:sp>
        <p:sp>
          <p:nvSpPr>
            <p:cNvPr id="16392" name="Text Box 11"/>
            <p:cNvSpPr txBox="1">
              <a:spLocks noChangeArrowheads="1"/>
            </p:cNvSpPr>
            <p:nvPr/>
          </p:nvSpPr>
          <p:spPr bwMode="auto">
            <a:xfrm>
              <a:off x="1248" y="0"/>
              <a:ext cx="201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2K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＋  </a:t>
              </a:r>
              <a:r>
                <a:rPr lang="zh-CN" altLang="en-US" sz="3200" b="1">
                  <a:solidFill>
                    <a:srgbClr val="C00000"/>
                  </a:solidFill>
                </a:rPr>
                <a:t>＋ </a:t>
              </a:r>
              <a:r>
                <a:rPr lang="en-US" altLang="zh-CN" sz="3200" b="1">
                  <a:solidFill>
                    <a:srgbClr val="C00000"/>
                  </a:solidFill>
                </a:rPr>
                <a:t>SO</a:t>
              </a:r>
              <a:r>
                <a:rPr lang="en-US" altLang="zh-CN" sz="3200" b="1" baseline="-25000">
                  <a:solidFill>
                    <a:srgbClr val="C00000"/>
                  </a:solidFill>
                </a:rPr>
                <a:t>4</a:t>
              </a:r>
              <a:r>
                <a:rPr lang="en-US" altLang="zh-CN" sz="3200" b="1" baseline="30000">
                  <a:solidFill>
                    <a:srgbClr val="C00000"/>
                  </a:solidFill>
                </a:rPr>
                <a:t> 2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－</a:t>
              </a:r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1828800" y="3279775"/>
            <a:ext cx="5243512" cy="600075"/>
            <a:chOff x="-129" y="0"/>
            <a:chExt cx="3303" cy="378"/>
          </a:xfrm>
        </p:grpSpPr>
        <p:sp>
          <p:nvSpPr>
            <p:cNvPr id="16394" name="Text Box 13"/>
            <p:cNvSpPr txBox="1">
              <a:spLocks noChangeArrowheads="1"/>
            </p:cNvSpPr>
            <p:nvPr/>
          </p:nvSpPr>
          <p:spPr bwMode="auto">
            <a:xfrm>
              <a:off x="-129" y="10"/>
              <a:ext cx="1350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NH</a:t>
              </a:r>
              <a:r>
                <a:rPr lang="en-US" altLang="zh-CN" sz="3200" b="1" baseline="-25000">
                  <a:solidFill>
                    <a:srgbClr val="C00000"/>
                  </a:solidFill>
                </a:rPr>
                <a:t>4</a:t>
              </a:r>
              <a:r>
                <a:rPr lang="en-US" altLang="zh-CN" sz="3200" b="1">
                  <a:solidFill>
                    <a:srgbClr val="C00000"/>
                  </a:solidFill>
                </a:rPr>
                <a:t>NO</a:t>
              </a:r>
              <a:r>
                <a:rPr lang="en-US" altLang="zh-CN" sz="3200" b="1" baseline="-25000">
                  <a:solidFill>
                    <a:srgbClr val="C00000"/>
                  </a:solidFill>
                </a:rPr>
                <a:t>3 </a:t>
              </a:r>
              <a:r>
                <a:rPr lang="en-US" altLang="zh-CN" sz="3200" b="1">
                  <a:solidFill>
                    <a:srgbClr val="C00000"/>
                  </a:solidFill>
                </a:rPr>
                <a:t>=</a:t>
              </a:r>
            </a:p>
          </p:txBody>
        </p:sp>
        <p:sp>
          <p:nvSpPr>
            <p:cNvPr id="16395" name="Text Box 16"/>
            <p:cNvSpPr txBox="1">
              <a:spLocks noChangeArrowheads="1"/>
            </p:cNvSpPr>
            <p:nvPr/>
          </p:nvSpPr>
          <p:spPr bwMode="auto">
            <a:xfrm>
              <a:off x="1086" y="0"/>
              <a:ext cx="2088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C00000"/>
                  </a:solidFill>
                </a:rPr>
                <a:t>NH</a:t>
              </a:r>
              <a:r>
                <a:rPr lang="en-US" altLang="zh-CN" sz="3200" b="1" baseline="-25000">
                  <a:solidFill>
                    <a:srgbClr val="C00000"/>
                  </a:solidFill>
                </a:rPr>
                <a:t>4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＋  </a:t>
              </a:r>
              <a:r>
                <a:rPr lang="zh-CN" altLang="en-US" sz="3200" b="1">
                  <a:solidFill>
                    <a:srgbClr val="C00000"/>
                  </a:solidFill>
                </a:rPr>
                <a:t>＋ </a:t>
              </a:r>
              <a:r>
                <a:rPr lang="en-US" altLang="zh-CN" sz="3200" b="1">
                  <a:solidFill>
                    <a:srgbClr val="C00000"/>
                  </a:solidFill>
                </a:rPr>
                <a:t>NO</a:t>
              </a:r>
              <a:r>
                <a:rPr lang="en-US" altLang="zh-CN" sz="3200" b="1" baseline="-25000">
                  <a:solidFill>
                    <a:srgbClr val="C00000"/>
                  </a:solidFill>
                </a:rPr>
                <a:t>3</a:t>
              </a:r>
              <a:r>
                <a:rPr lang="zh-CN" altLang="en-US" sz="3200" b="1" baseline="30000">
                  <a:solidFill>
                    <a:srgbClr val="C00000"/>
                  </a:solidFill>
                </a:rPr>
                <a:t>－</a:t>
              </a:r>
            </a:p>
          </p:txBody>
        </p:sp>
      </p:grp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29050" y="1512888"/>
            <a:ext cx="1071562" cy="2339975"/>
          </a:xfrm>
          <a:prstGeom prst="rect">
            <a:avLst/>
          </a:prstGeom>
          <a:noFill/>
          <a:ln w="476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b="1">
              <a:solidFill>
                <a:srgbClr val="C00000"/>
              </a:solidFill>
            </a:endParaRPr>
          </a:p>
        </p:txBody>
      </p:sp>
      <p:sp>
        <p:nvSpPr>
          <p:cNvPr id="13" name="Text Box 6" descr="90%"/>
          <p:cNvSpPr txBox="1">
            <a:spLocks noChangeArrowheads="1"/>
          </p:cNvSpPr>
          <p:nvPr/>
        </p:nvSpPr>
        <p:spPr bwMode="auto">
          <a:xfrm>
            <a:off x="-1" y="4481512"/>
            <a:ext cx="12312203" cy="584775"/>
          </a:xfrm>
          <a:prstGeom prst="rect">
            <a:avLst/>
          </a:prstGeom>
          <a:solidFill>
            <a:srgbClr val="FFFF00"/>
          </a:solidFill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电离</a:t>
            </a:r>
            <a:r>
              <a:rPr lang="zh-CN" altLang="en-US" sz="32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时能生成金属阳离子</a:t>
            </a:r>
            <a:r>
              <a:rPr lang="en-US" altLang="zh-CN" sz="32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或者</a:t>
            </a:r>
            <a:r>
              <a:rPr lang="en-US" altLang="zh-CN" sz="32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NH</a:t>
            </a:r>
            <a:r>
              <a:rPr lang="en-US" altLang="zh-CN" sz="3200" b="1" baseline="-25000" dirty="0">
                <a:solidFill>
                  <a:srgbClr val="111111"/>
                </a:solidFill>
                <a:latin typeface="Times New Roman" panose="02020603050405020304" pitchFamily="18" charset="0"/>
              </a:rPr>
              <a:t>4</a:t>
            </a:r>
            <a:r>
              <a:rPr lang="en-US" altLang="zh-CN" sz="3200" b="1" baseline="30000" dirty="0">
                <a:solidFill>
                  <a:srgbClr val="111111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32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)</a:t>
            </a:r>
            <a:r>
              <a:rPr lang="zh-CN" altLang="en-US" sz="32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和酸根阴离子 的化合物</a:t>
            </a:r>
            <a:r>
              <a:rPr lang="zh-CN" altLang="en-US" sz="3200" b="1" dirty="0">
                <a:solidFill>
                  <a:srgbClr val="1C1C1C"/>
                </a:solidFill>
                <a:ea typeface="隶书" panose="02010509060101010101" pitchFamily="49" charset="-122"/>
              </a:rPr>
              <a:t>叫做</a:t>
            </a:r>
            <a:r>
              <a:rPr lang="zh-CN" altLang="en-US" sz="3200" b="1" u="sng" dirty="0">
                <a:solidFill>
                  <a:srgbClr val="FF3300"/>
                </a:solidFill>
                <a:latin typeface="Times New Roman" panose="02020603050405020304" pitchFamily="18" charset="0"/>
              </a:rPr>
              <a:t>盐</a:t>
            </a:r>
            <a:r>
              <a:rPr lang="zh-CN" altLang="en-US" sz="32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14" name="Rectangle 17"/>
          <p:cNvSpPr>
            <a:spLocks noChangeArrowheads="1"/>
          </p:cNvSpPr>
          <p:nvPr/>
        </p:nvSpPr>
        <p:spPr bwMode="auto">
          <a:xfrm>
            <a:off x="5329237" y="1512888"/>
            <a:ext cx="1428750" cy="2339975"/>
          </a:xfrm>
          <a:prstGeom prst="rect">
            <a:avLst/>
          </a:prstGeom>
          <a:noFill/>
          <a:ln w="476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520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333376" y="523875"/>
            <a:ext cx="1185862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    </a:t>
            </a:r>
            <a:r>
              <a:rPr kumimoji="1" lang="en-US" altLang="zh-CN" sz="2800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1mol/L</a:t>
            </a:r>
            <a:r>
              <a:rPr kumimoji="1"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的</a:t>
            </a:r>
            <a:r>
              <a:rPr kumimoji="1"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CH</a:t>
            </a:r>
            <a:r>
              <a:rPr kumimoji="1" lang="en-US" altLang="zh-CN" sz="2800" b="1" baseline="-25000" dirty="0">
                <a:solidFill>
                  <a:schemeClr val="tx2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COOH </a:t>
            </a:r>
            <a:r>
              <a:rPr kumimoji="1" lang="zh-CN" altLang="en-US" sz="2800" b="1" dirty="0">
                <a:solidFill>
                  <a:schemeClr val="tx2"/>
                </a:solidFill>
              </a:rPr>
              <a:t>、</a:t>
            </a:r>
            <a:r>
              <a:rPr kumimoji="1" lang="zh-CN" altLang="en-US" sz="2800" dirty="0"/>
              <a:t> </a:t>
            </a:r>
            <a:r>
              <a:rPr kumimoji="1"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NH</a:t>
            </a:r>
            <a:r>
              <a:rPr kumimoji="1" lang="en-US" altLang="zh-CN" sz="2800" b="1" baseline="-25000" dirty="0">
                <a:solidFill>
                  <a:schemeClr val="tx2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·H</a:t>
            </a:r>
            <a:r>
              <a:rPr kumimoji="1" lang="en-US" altLang="zh-CN" sz="2800" b="1" baseline="-25000" dirty="0">
                <a:solidFill>
                  <a:schemeClr val="tx2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O</a:t>
            </a:r>
            <a:r>
              <a:rPr kumimoji="1" lang="en-US" altLang="zh-CN" sz="2800" dirty="0"/>
              <a:t> </a:t>
            </a:r>
            <a:r>
              <a:rPr kumimoji="1"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、</a:t>
            </a:r>
            <a:r>
              <a:rPr kumimoji="1" lang="zh-CN" altLang="en-US" sz="2800" dirty="0"/>
              <a:t> </a:t>
            </a:r>
            <a:r>
              <a:rPr kumimoji="1"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HCl</a:t>
            </a:r>
            <a:r>
              <a:rPr kumimoji="1"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NaOH</a:t>
            </a:r>
            <a:r>
              <a:rPr kumimoji="1"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NaCl</a:t>
            </a:r>
            <a:r>
              <a:rPr kumimoji="1"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的导电性实验。</a:t>
            </a:r>
            <a:endParaRPr kumimoji="1"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8401319" y="976102"/>
            <a:ext cx="363165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solidFill>
                  <a:srgbClr val="C00000"/>
                </a:solidFill>
              </a:rPr>
              <a:t>实验的现象是什么</a:t>
            </a:r>
            <a:r>
              <a:rPr lang="en-US" altLang="zh-CN" sz="2800" b="1" dirty="0">
                <a:solidFill>
                  <a:srgbClr val="C00000"/>
                </a:solidFill>
              </a:rPr>
              <a:t>?</a:t>
            </a:r>
          </a:p>
        </p:txBody>
      </p:sp>
      <p:sp>
        <p:nvSpPr>
          <p:cNvPr id="13320" name="Rectangle 59"/>
          <p:cNvSpPr>
            <a:spLocks noChangeArrowheads="1"/>
          </p:cNvSpPr>
          <p:nvPr/>
        </p:nvSpPr>
        <p:spPr bwMode="auto">
          <a:xfrm>
            <a:off x="0" y="0"/>
            <a:ext cx="85010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1"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【</a:t>
            </a:r>
            <a:r>
              <a:rPr kumimoji="1"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思考</a:t>
            </a:r>
            <a:r>
              <a:rPr kumimoji="1"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】</a:t>
            </a:r>
            <a:r>
              <a:rPr kumimoji="1"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 </a:t>
            </a:r>
            <a:r>
              <a:rPr kumimoji="1" lang="zh-CN" altLang="en-US" sz="2800" b="1" dirty="0">
                <a:solidFill>
                  <a:schemeClr val="tx2"/>
                </a:solidFill>
                <a:latin typeface="Times New Roman" pitchFamily="18" charset="0"/>
              </a:rPr>
              <a:t>是否所有的电解质溶液导电能力都相同呢？</a:t>
            </a:r>
          </a:p>
        </p:txBody>
      </p:sp>
      <p:sp>
        <p:nvSpPr>
          <p:cNvPr id="17468" name="Text Box 60"/>
          <p:cNvSpPr txBox="1">
            <a:spLocks noChangeArrowheads="1"/>
          </p:cNvSpPr>
          <p:nvPr/>
        </p:nvSpPr>
        <p:spPr bwMode="auto">
          <a:xfrm>
            <a:off x="7235687" y="1762490"/>
            <a:ext cx="5288097" cy="177279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kumimoji="1" lang="en-US" altLang="zh-CN" sz="2800" b="1" dirty="0" smtClean="0">
                <a:solidFill>
                  <a:srgbClr val="111111"/>
                </a:solidFill>
                <a:latin typeface="+mn-ea"/>
                <a:ea typeface="+mn-ea"/>
              </a:rPr>
              <a:t>HCl</a:t>
            </a:r>
            <a:r>
              <a:rPr kumimoji="1" lang="zh-CN" altLang="en-US" sz="2800" b="1" dirty="0">
                <a:solidFill>
                  <a:srgbClr val="111111"/>
                </a:solidFill>
                <a:latin typeface="+mn-ea"/>
                <a:ea typeface="+mn-ea"/>
              </a:rPr>
              <a:t>、</a:t>
            </a:r>
            <a:r>
              <a:rPr kumimoji="1" lang="en-US" altLang="zh-CN" sz="2800" b="1" dirty="0">
                <a:solidFill>
                  <a:srgbClr val="111111"/>
                </a:solidFill>
                <a:latin typeface="+mn-ea"/>
                <a:ea typeface="+mn-ea"/>
              </a:rPr>
              <a:t>NaOH</a:t>
            </a:r>
            <a:r>
              <a:rPr kumimoji="1" lang="zh-CN" altLang="en-US" sz="2800" b="1" dirty="0">
                <a:solidFill>
                  <a:srgbClr val="111111"/>
                </a:solidFill>
                <a:latin typeface="+mn-ea"/>
                <a:ea typeface="+mn-ea"/>
              </a:rPr>
              <a:t>、</a:t>
            </a:r>
            <a:r>
              <a:rPr kumimoji="1" lang="en-US" altLang="zh-CN" sz="2800" b="1" dirty="0">
                <a:solidFill>
                  <a:srgbClr val="111111"/>
                </a:solidFill>
                <a:latin typeface="+mn-ea"/>
                <a:ea typeface="+mn-ea"/>
              </a:rPr>
              <a:t>NaCl</a:t>
            </a:r>
            <a:r>
              <a:rPr kumimoji="1" lang="zh-CN" altLang="en-US" sz="2800" b="1" dirty="0">
                <a:solidFill>
                  <a:srgbClr val="111111"/>
                </a:solidFill>
                <a:latin typeface="+mn-ea"/>
                <a:ea typeface="+mn-ea"/>
              </a:rPr>
              <a:t>导电能力强， </a:t>
            </a:r>
            <a:r>
              <a:rPr kumimoji="1" lang="en-US" altLang="zh-CN" sz="2800" b="1" dirty="0" smtClean="0">
                <a:solidFill>
                  <a:srgbClr val="111111"/>
                </a:solidFill>
                <a:latin typeface="+mn-ea"/>
                <a:ea typeface="+mn-ea"/>
              </a:rPr>
              <a:t>CH</a:t>
            </a:r>
            <a:r>
              <a:rPr kumimoji="1" lang="en-US" altLang="zh-CN" sz="2800" b="1" baseline="-25000" dirty="0" smtClean="0">
                <a:solidFill>
                  <a:srgbClr val="111111"/>
                </a:solidFill>
                <a:latin typeface="+mn-ea"/>
                <a:ea typeface="+mn-ea"/>
              </a:rPr>
              <a:t>3</a:t>
            </a:r>
            <a:r>
              <a:rPr kumimoji="1" lang="en-US" altLang="zh-CN" sz="2800" b="1" dirty="0" smtClean="0">
                <a:solidFill>
                  <a:srgbClr val="111111"/>
                </a:solidFill>
                <a:latin typeface="+mn-ea"/>
                <a:ea typeface="+mn-ea"/>
              </a:rPr>
              <a:t>COOH</a:t>
            </a:r>
            <a:r>
              <a:rPr kumimoji="1" lang="zh-CN" altLang="en-US" sz="2800" b="1" dirty="0" smtClean="0">
                <a:solidFill>
                  <a:srgbClr val="111111"/>
                </a:solidFill>
                <a:latin typeface="+mn-ea"/>
                <a:ea typeface="+mn-ea"/>
              </a:rPr>
              <a:t>、</a:t>
            </a:r>
            <a:r>
              <a:rPr kumimoji="1" lang="en-US" altLang="zh-CN" sz="2800" b="1" dirty="0" smtClean="0">
                <a:solidFill>
                  <a:srgbClr val="111111"/>
                </a:solidFill>
                <a:latin typeface="+mn-ea"/>
                <a:ea typeface="+mn-ea"/>
              </a:rPr>
              <a:t>NH</a:t>
            </a:r>
            <a:r>
              <a:rPr kumimoji="1" lang="en-US" altLang="zh-CN" sz="2800" b="1" baseline="-25000" dirty="0" smtClean="0">
                <a:solidFill>
                  <a:srgbClr val="111111"/>
                </a:solidFill>
                <a:latin typeface="+mn-ea"/>
                <a:ea typeface="+mn-ea"/>
              </a:rPr>
              <a:t>3</a:t>
            </a:r>
            <a:r>
              <a:rPr kumimoji="1" lang="en-US" altLang="zh-CN" sz="2800" b="1" dirty="0" smtClean="0">
                <a:solidFill>
                  <a:srgbClr val="111111"/>
                </a:solidFill>
                <a:latin typeface="+mn-ea"/>
                <a:ea typeface="+mn-ea"/>
              </a:rPr>
              <a:t>·H</a:t>
            </a:r>
            <a:r>
              <a:rPr kumimoji="1" lang="en-US" altLang="zh-CN" sz="2800" b="1" baseline="-25000" dirty="0" smtClean="0">
                <a:solidFill>
                  <a:srgbClr val="111111"/>
                </a:solidFill>
                <a:latin typeface="+mn-ea"/>
                <a:ea typeface="+mn-ea"/>
              </a:rPr>
              <a:t>2</a:t>
            </a:r>
            <a:r>
              <a:rPr kumimoji="1" lang="en-US" altLang="zh-CN" sz="2800" b="1" dirty="0" smtClean="0">
                <a:solidFill>
                  <a:srgbClr val="111111"/>
                </a:solidFill>
                <a:latin typeface="+mn-ea"/>
                <a:ea typeface="+mn-ea"/>
              </a:rPr>
              <a:t>O</a:t>
            </a:r>
            <a:r>
              <a:rPr kumimoji="1" lang="en-US" altLang="zh-CN" sz="2800" dirty="0" smtClean="0">
                <a:solidFill>
                  <a:srgbClr val="111111"/>
                </a:solidFill>
                <a:latin typeface="+mn-ea"/>
                <a:ea typeface="+mn-ea"/>
              </a:rPr>
              <a:t> </a:t>
            </a:r>
            <a:r>
              <a:rPr kumimoji="1" lang="zh-CN" altLang="en-US" sz="2800" b="1" dirty="0">
                <a:solidFill>
                  <a:srgbClr val="111111"/>
                </a:solidFill>
                <a:latin typeface="+mn-ea"/>
                <a:ea typeface="+mn-ea"/>
              </a:rPr>
              <a:t>导电能力弱，</a:t>
            </a:r>
            <a:r>
              <a:rPr kumimoji="1" lang="en-US" altLang="zh-CN" sz="2800" b="1" dirty="0">
                <a:solidFill>
                  <a:srgbClr val="111111"/>
                </a:solidFill>
                <a:latin typeface="+mn-ea"/>
                <a:ea typeface="+mn-ea"/>
              </a:rPr>
              <a:t>H</a:t>
            </a:r>
            <a:r>
              <a:rPr kumimoji="1" lang="en-US" altLang="zh-CN" sz="2800" b="1" baseline="-25000" dirty="0">
                <a:solidFill>
                  <a:srgbClr val="111111"/>
                </a:solidFill>
                <a:latin typeface="+mn-ea"/>
                <a:ea typeface="+mn-ea"/>
              </a:rPr>
              <a:t>2</a:t>
            </a:r>
            <a:r>
              <a:rPr kumimoji="1" lang="en-US" altLang="zh-CN" sz="2800" b="1" dirty="0">
                <a:solidFill>
                  <a:srgbClr val="111111"/>
                </a:solidFill>
                <a:latin typeface="+mn-ea"/>
                <a:ea typeface="+mn-ea"/>
              </a:rPr>
              <a:t>O</a:t>
            </a:r>
            <a:r>
              <a:rPr kumimoji="1" lang="zh-CN" altLang="en-US" sz="2800" b="1" dirty="0">
                <a:solidFill>
                  <a:srgbClr val="111111"/>
                </a:solidFill>
                <a:latin typeface="+mn-ea"/>
                <a:ea typeface="+mn-ea"/>
              </a:rPr>
              <a:t>导电能力最弱。</a:t>
            </a:r>
          </a:p>
        </p:txBody>
      </p:sp>
      <p:sp>
        <p:nvSpPr>
          <p:cNvPr id="17469" name="Text Box 61"/>
          <p:cNvSpPr txBox="1">
            <a:spLocks noChangeArrowheads="1"/>
          </p:cNvSpPr>
          <p:nvPr/>
        </p:nvSpPr>
        <p:spPr bwMode="auto">
          <a:xfrm>
            <a:off x="7583594" y="4750297"/>
            <a:ext cx="3492237" cy="1212640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kumimoji="1" lang="en-US" altLang="zh-CN" sz="2800" b="1" dirty="0">
                <a:solidFill>
                  <a:srgbClr val="11111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①</a:t>
            </a:r>
            <a:r>
              <a:rPr kumimoji="1" lang="zh-CN" altLang="en-US" sz="2800" b="1" dirty="0">
                <a:solidFill>
                  <a:srgbClr val="11111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溶液中离子浓度</a:t>
            </a:r>
          </a:p>
          <a:p>
            <a:pPr>
              <a:lnSpc>
                <a:spcPct val="130000"/>
              </a:lnSpc>
            </a:pPr>
            <a:r>
              <a:rPr kumimoji="1" lang="zh-CN" altLang="en-US" sz="2800" b="1" dirty="0">
                <a:solidFill>
                  <a:srgbClr val="11111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②离子本身所带电荷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7367560" y="4107359"/>
            <a:ext cx="4294442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solidFill>
                  <a:srgbClr val="C00000"/>
                </a:solidFill>
              </a:rPr>
              <a:t>导电性的强弱与什么有关？</a:t>
            </a:r>
          </a:p>
        </p:txBody>
      </p:sp>
    </p:spTree>
    <p:extLst>
      <p:ext uri="{BB962C8B-B14F-4D97-AF65-F5344CB8AC3E}">
        <p14:creationId xmlns:p14="http://schemas.microsoft.com/office/powerpoint/2010/main" val="90035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7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7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7468" grpId="0" animBg="1"/>
      <p:bldP spid="17469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7311757"/>
              </p:ext>
            </p:extLst>
          </p:nvPr>
        </p:nvGraphicFramePr>
        <p:xfrm>
          <a:off x="1676400" y="1770020"/>
          <a:ext cx="2786062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0" name="Equation" r:id="rId3" imgW="1066680" imgH="203040" progId="Equation.KSEE3">
                  <p:embed/>
                </p:oleObj>
              </mc:Choice>
              <mc:Fallback>
                <p:oleObj name="Equation" r:id="rId3" imgW="1066680" imgH="203040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1770020"/>
                        <a:ext cx="2786062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组合 25"/>
          <p:cNvGrpSpPr>
            <a:grpSpLocks/>
          </p:cNvGrpSpPr>
          <p:nvPr/>
        </p:nvGrpSpPr>
        <p:grpSpPr bwMode="auto">
          <a:xfrm>
            <a:off x="176212" y="2344694"/>
            <a:ext cx="5461000" cy="563562"/>
            <a:chOff x="714380" y="1432714"/>
            <a:chExt cx="5461019" cy="563562"/>
          </a:xfrm>
        </p:grpSpPr>
        <p:graphicFrame>
          <p:nvGraphicFramePr>
            <p:cNvPr id="18436" name="Object 2"/>
            <p:cNvGraphicFramePr>
              <a:graphicFrameLocks noChangeAspect="1"/>
            </p:cNvGraphicFramePr>
            <p:nvPr/>
          </p:nvGraphicFramePr>
          <p:xfrm>
            <a:off x="714380" y="1449383"/>
            <a:ext cx="2055812" cy="530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1" name="Equation" r:id="rId5" imgW="787320" imgH="203040" progId="Equation.KSEE3">
                    <p:embed/>
                  </p:oleObj>
                </mc:Choice>
                <mc:Fallback>
                  <p:oleObj name="Equation" r:id="rId5" imgW="787320" imgH="203040" progId="Equation.KSEE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14380" y="1449383"/>
                          <a:ext cx="2055812" cy="5302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18437" name="Picture 1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5561" b="32220"/>
            <a:stretch>
              <a:fillRect/>
            </a:stretch>
          </p:blipFill>
          <p:spPr bwMode="auto">
            <a:xfrm>
              <a:off x="2779737" y="1630919"/>
              <a:ext cx="506411" cy="167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18438" name="Object 4"/>
            <p:cNvGraphicFramePr>
              <a:graphicFrameLocks noChangeAspect="1"/>
            </p:cNvGraphicFramePr>
            <p:nvPr/>
          </p:nvGraphicFramePr>
          <p:xfrm>
            <a:off x="3357586" y="1432714"/>
            <a:ext cx="2817813" cy="5635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2" name="Equation" r:id="rId8" imgW="1079280" imgH="215640" progId="Equation.KSEE3">
                    <p:embed/>
                  </p:oleObj>
                </mc:Choice>
                <mc:Fallback>
                  <p:oleObj name="Equation" r:id="rId8" imgW="1079280" imgH="215640" progId="Equation.KSEE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57586" y="1432714"/>
                          <a:ext cx="2817813" cy="5635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Rectangle 59"/>
          <p:cNvSpPr>
            <a:spLocks noChangeArrowheads="1"/>
          </p:cNvSpPr>
          <p:nvPr/>
        </p:nvSpPr>
        <p:spPr bwMode="auto">
          <a:xfrm>
            <a:off x="5744509" y="1770020"/>
            <a:ext cx="1714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 b="1" dirty="0">
                <a:latin typeface="Times New Roman" pitchFamily="18" charset="0"/>
              </a:rPr>
              <a:t>全部电离</a:t>
            </a:r>
          </a:p>
        </p:txBody>
      </p:sp>
      <p:sp>
        <p:nvSpPr>
          <p:cNvPr id="9" name="Rectangle 59"/>
          <p:cNvSpPr>
            <a:spLocks noChangeArrowheads="1"/>
          </p:cNvSpPr>
          <p:nvPr/>
        </p:nvSpPr>
        <p:spPr bwMode="auto">
          <a:xfrm>
            <a:off x="5699174" y="2379953"/>
            <a:ext cx="1714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 b="1" dirty="0">
                <a:latin typeface="Times New Roman" pitchFamily="18" charset="0"/>
              </a:rPr>
              <a:t>部分电离</a:t>
            </a: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7051628"/>
              </p:ext>
            </p:extLst>
          </p:nvPr>
        </p:nvGraphicFramePr>
        <p:xfrm>
          <a:off x="1381125" y="3479757"/>
          <a:ext cx="3581400" cy="53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3" name="Equation" r:id="rId10" imgW="1371600" imgH="203040" progId="Equation.KSEE3">
                  <p:embed/>
                </p:oleObj>
              </mc:Choice>
              <mc:Fallback>
                <p:oleObj name="Equation" r:id="rId10" imgW="1371600" imgH="203040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1125" y="3479757"/>
                        <a:ext cx="3581400" cy="531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组合 26"/>
          <p:cNvGrpSpPr>
            <a:grpSpLocks/>
          </p:cNvGrpSpPr>
          <p:nvPr/>
        </p:nvGrpSpPr>
        <p:grpSpPr bwMode="auto">
          <a:xfrm>
            <a:off x="396876" y="4040144"/>
            <a:ext cx="4605337" cy="596900"/>
            <a:chOff x="935025" y="3127375"/>
            <a:chExt cx="4605341" cy="596900"/>
          </a:xfrm>
        </p:grpSpPr>
        <p:graphicFrame>
          <p:nvGraphicFramePr>
            <p:cNvPr id="18443" name="Object 6"/>
            <p:cNvGraphicFramePr>
              <a:graphicFrameLocks noChangeAspect="1"/>
            </p:cNvGraphicFramePr>
            <p:nvPr/>
          </p:nvGraphicFramePr>
          <p:xfrm>
            <a:off x="935025" y="3159125"/>
            <a:ext cx="1922463" cy="530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4" name="Equation" r:id="rId12" imgW="736560" imgH="203040" progId="Equation.KSEE3">
                    <p:embed/>
                  </p:oleObj>
                </mc:Choice>
                <mc:Fallback>
                  <p:oleObj name="Equation" r:id="rId12" imgW="736560" imgH="203040" progId="Equation.KSEE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35025" y="3159125"/>
                          <a:ext cx="1922463" cy="5302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18444" name="Picture 1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5561" b="32220"/>
            <a:stretch>
              <a:fillRect/>
            </a:stretch>
          </p:blipFill>
          <p:spPr bwMode="auto">
            <a:xfrm>
              <a:off x="2851143" y="3341453"/>
              <a:ext cx="506411" cy="167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18445" name="Object 7"/>
            <p:cNvGraphicFramePr>
              <a:graphicFrameLocks noChangeAspect="1"/>
            </p:cNvGraphicFramePr>
            <p:nvPr/>
          </p:nvGraphicFramePr>
          <p:xfrm>
            <a:off x="3286116" y="3127375"/>
            <a:ext cx="2254250" cy="596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5" name="Equation" r:id="rId14" imgW="863280" imgH="228600" progId="Equation.KSEE3">
                    <p:embed/>
                  </p:oleObj>
                </mc:Choice>
                <mc:Fallback>
                  <p:oleObj name="Equation" r:id="rId14" imgW="863280" imgH="228600" progId="Equation.KSEE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86116" y="3127375"/>
                          <a:ext cx="2254250" cy="596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9" name="椭圆 18"/>
          <p:cNvSpPr/>
          <p:nvPr/>
        </p:nvSpPr>
        <p:spPr>
          <a:xfrm>
            <a:off x="2819401" y="3341645"/>
            <a:ext cx="1000125" cy="15716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033837" y="3341645"/>
            <a:ext cx="928688" cy="15716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819401" y="1555706"/>
            <a:ext cx="714375" cy="1500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748088" y="1555707"/>
            <a:ext cx="1928813" cy="15716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8" name="Rectangle 59"/>
          <p:cNvSpPr>
            <a:spLocks noChangeArrowheads="1"/>
          </p:cNvSpPr>
          <p:nvPr/>
        </p:nvSpPr>
        <p:spPr bwMode="auto">
          <a:xfrm>
            <a:off x="5391153" y="3641682"/>
            <a:ext cx="1714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 b="1" dirty="0">
                <a:latin typeface="Times New Roman" pitchFamily="18" charset="0"/>
              </a:rPr>
              <a:t>全部电离</a:t>
            </a:r>
          </a:p>
        </p:txBody>
      </p:sp>
      <p:sp>
        <p:nvSpPr>
          <p:cNvPr id="29" name="Rectangle 59"/>
          <p:cNvSpPr>
            <a:spLocks noChangeArrowheads="1"/>
          </p:cNvSpPr>
          <p:nvPr/>
        </p:nvSpPr>
        <p:spPr bwMode="auto">
          <a:xfrm>
            <a:off x="5423381" y="4198106"/>
            <a:ext cx="1714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 b="1" dirty="0">
                <a:latin typeface="Times New Roman" pitchFamily="18" charset="0"/>
              </a:rPr>
              <a:t>部分电离</a:t>
            </a:r>
          </a:p>
        </p:txBody>
      </p:sp>
      <p:sp>
        <p:nvSpPr>
          <p:cNvPr id="18452" name="Text Box 61"/>
          <p:cNvSpPr txBox="1">
            <a:spLocks noChangeArrowheads="1"/>
          </p:cNvSpPr>
          <p:nvPr/>
        </p:nvSpPr>
        <p:spPr bwMode="auto">
          <a:xfrm>
            <a:off x="952500" y="688188"/>
            <a:ext cx="8358187" cy="652463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kumimoji="1" lang="en-US" altLang="zh-CN" sz="2800" b="1" dirty="0">
                <a:solidFill>
                  <a:srgbClr val="11111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①</a:t>
            </a:r>
            <a:r>
              <a:rPr kumimoji="1" lang="zh-CN" altLang="en-US" sz="2800" b="1" dirty="0">
                <a:solidFill>
                  <a:srgbClr val="11111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自由移动</a:t>
            </a:r>
            <a:r>
              <a:rPr kumimoji="1" lang="zh-CN" altLang="en-US" sz="2800" b="1" dirty="0" smtClean="0">
                <a:solidFill>
                  <a:srgbClr val="11111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离子浓度；</a:t>
            </a:r>
            <a:r>
              <a:rPr kumimoji="1" lang="zh-CN" altLang="en-US" sz="2800" b="1" dirty="0">
                <a:solidFill>
                  <a:srgbClr val="111111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②离子本身所带电荷。</a:t>
            </a:r>
          </a:p>
        </p:txBody>
      </p:sp>
      <p:sp>
        <p:nvSpPr>
          <p:cNvPr id="18453" name="Rectangle 5"/>
          <p:cNvSpPr>
            <a:spLocks noChangeArrowheads="1"/>
          </p:cNvSpPr>
          <p:nvPr/>
        </p:nvSpPr>
        <p:spPr bwMode="auto">
          <a:xfrm>
            <a:off x="131653" y="42869"/>
            <a:ext cx="79438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solidFill>
                  <a:srgbClr val="C00000"/>
                </a:solidFill>
              </a:rPr>
              <a:t>影响溶液导电能力的因素：</a:t>
            </a:r>
          </a:p>
        </p:txBody>
      </p:sp>
      <p:sp>
        <p:nvSpPr>
          <p:cNvPr id="33" name="矩形 32"/>
          <p:cNvSpPr/>
          <p:nvPr/>
        </p:nvSpPr>
        <p:spPr>
          <a:xfrm>
            <a:off x="4078644" y="889601"/>
            <a:ext cx="570990" cy="92333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 b="1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</a:rPr>
              <a:t>√</a:t>
            </a:r>
          </a:p>
        </p:txBody>
      </p:sp>
      <p:grpSp>
        <p:nvGrpSpPr>
          <p:cNvPr id="5" name="组合 38"/>
          <p:cNvGrpSpPr>
            <a:grpSpLocks/>
          </p:cNvGrpSpPr>
          <p:nvPr/>
        </p:nvGrpSpPr>
        <p:grpSpPr bwMode="auto">
          <a:xfrm>
            <a:off x="1109662" y="5127581"/>
            <a:ext cx="3352800" cy="547688"/>
            <a:chOff x="1647825" y="5118099"/>
            <a:chExt cx="3352790" cy="547673"/>
          </a:xfrm>
        </p:grpSpPr>
        <p:graphicFrame>
          <p:nvGraphicFramePr>
            <p:cNvPr id="18457" name="Object 7"/>
            <p:cNvGraphicFramePr>
              <a:graphicFrameLocks noChangeAspect="1"/>
            </p:cNvGraphicFramePr>
            <p:nvPr/>
          </p:nvGraphicFramePr>
          <p:xfrm>
            <a:off x="1647825" y="5133960"/>
            <a:ext cx="928688" cy="5318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6" name="Equation" r:id="rId16" imgW="355320" imgH="203040" progId="Equation.KSEE3">
                    <p:embed/>
                  </p:oleObj>
                </mc:Choice>
                <mc:Fallback>
                  <p:oleObj name="Equation" r:id="rId16" imgW="355320" imgH="203040" progId="Equation.KSEE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47825" y="5133960"/>
                          <a:ext cx="928688" cy="5318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458" name="Object 8"/>
            <p:cNvGraphicFramePr>
              <a:graphicFrameLocks noChangeAspect="1"/>
            </p:cNvGraphicFramePr>
            <p:nvPr/>
          </p:nvGraphicFramePr>
          <p:xfrm>
            <a:off x="3143240" y="5118099"/>
            <a:ext cx="1857375" cy="5318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7" name="Equation" r:id="rId18" imgW="711000" imgH="203040" progId="Equation.KSEE3">
                    <p:embed/>
                  </p:oleObj>
                </mc:Choice>
                <mc:Fallback>
                  <p:oleObj name="Equation" r:id="rId18" imgW="711000" imgH="203040" progId="Equation.KSEE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43240" y="5118099"/>
                          <a:ext cx="1857375" cy="5318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18459" name="Picture 1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5561" b="32220"/>
            <a:stretch>
              <a:fillRect/>
            </a:stretch>
          </p:blipFill>
          <p:spPr bwMode="auto">
            <a:xfrm>
              <a:off x="2565391" y="5379574"/>
              <a:ext cx="506411" cy="167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8" name="Rectangle 59"/>
          <p:cNvSpPr>
            <a:spLocks noChangeArrowheads="1"/>
          </p:cNvSpPr>
          <p:nvPr/>
        </p:nvSpPr>
        <p:spPr bwMode="auto">
          <a:xfrm>
            <a:off x="-288132" y="6202657"/>
            <a:ext cx="86439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   </a:t>
            </a:r>
            <a:r>
              <a:rPr kumimoji="1" lang="zh-CN" altLang="en-US" sz="2800" b="1" dirty="0">
                <a:latin typeface="Times New Roman" pitchFamily="18" charset="0"/>
              </a:rPr>
              <a:t>部分电离，且电离程度比</a:t>
            </a:r>
            <a:r>
              <a:rPr kumimoji="1" lang="en-US" altLang="zh-CN" sz="2800" b="1" dirty="0">
                <a:latin typeface="Times New Roman" pitchFamily="18" charset="0"/>
              </a:rPr>
              <a:t>CH</a:t>
            </a:r>
            <a:r>
              <a:rPr kumimoji="1" lang="en-US" altLang="zh-CN" sz="2800" b="1" baseline="-25000" dirty="0">
                <a:latin typeface="Times New Roman" pitchFamily="18" charset="0"/>
              </a:rPr>
              <a:t>3</a:t>
            </a:r>
            <a:r>
              <a:rPr kumimoji="1" lang="en-US" altLang="zh-CN" sz="2800" b="1" dirty="0">
                <a:latin typeface="Times New Roman" pitchFamily="18" charset="0"/>
              </a:rPr>
              <a:t>COOH</a:t>
            </a:r>
            <a:r>
              <a:rPr kumimoji="1" lang="zh-CN" altLang="en-US" sz="2800" b="1" dirty="0">
                <a:latin typeface="Times New Roman" pitchFamily="18" charset="0"/>
              </a:rPr>
              <a:t>和</a:t>
            </a:r>
            <a:r>
              <a:rPr kumimoji="1" lang="en-US" altLang="zh-CN" sz="2800" b="1" dirty="0">
                <a:latin typeface="Times New Roman" pitchFamily="18" charset="0"/>
              </a:rPr>
              <a:t>NH</a:t>
            </a:r>
            <a:r>
              <a:rPr kumimoji="1" lang="en-US" altLang="zh-CN" sz="2800" b="1" baseline="-25000" dirty="0">
                <a:latin typeface="Times New Roman" pitchFamily="18" charset="0"/>
              </a:rPr>
              <a:t>3</a:t>
            </a:r>
            <a:r>
              <a:rPr kumimoji="1" lang="en-US" altLang="zh-CN" sz="2800" b="1" dirty="0">
                <a:latin typeface="Times New Roman" pitchFamily="18" charset="0"/>
              </a:rPr>
              <a:t>·H</a:t>
            </a:r>
            <a:r>
              <a:rPr kumimoji="1" lang="en-US" altLang="zh-CN" sz="2800" b="1" baseline="-25000" dirty="0">
                <a:latin typeface="Times New Roman" pitchFamily="18" charset="0"/>
              </a:rPr>
              <a:t>2</a:t>
            </a:r>
            <a:r>
              <a:rPr kumimoji="1" lang="en-US" altLang="zh-CN" sz="2800" b="1" dirty="0">
                <a:latin typeface="Times New Roman" pitchFamily="18" charset="0"/>
              </a:rPr>
              <a:t>O</a:t>
            </a:r>
            <a:r>
              <a:rPr kumimoji="1" lang="zh-CN" altLang="en-US" sz="2800" b="1" dirty="0">
                <a:latin typeface="Times New Roman" pitchFamily="18" charset="0"/>
              </a:rPr>
              <a:t>更小</a:t>
            </a:r>
          </a:p>
        </p:txBody>
      </p:sp>
      <p:sp>
        <p:nvSpPr>
          <p:cNvPr id="6" name="矩形 32"/>
          <p:cNvSpPr/>
          <p:nvPr/>
        </p:nvSpPr>
        <p:spPr>
          <a:xfrm>
            <a:off x="7732651" y="841666"/>
            <a:ext cx="570990" cy="92333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 b="1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</a:rPr>
              <a:t>√</a:t>
            </a:r>
          </a:p>
        </p:txBody>
      </p:sp>
      <p:sp>
        <p:nvSpPr>
          <p:cNvPr id="30" name="Text Box 6"/>
          <p:cNvSpPr txBox="1">
            <a:spLocks noChangeArrowheads="1"/>
          </p:cNvSpPr>
          <p:nvPr/>
        </p:nvSpPr>
        <p:spPr bwMode="auto">
          <a:xfrm>
            <a:off x="7413674" y="1550242"/>
            <a:ext cx="4514850" cy="181588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强电解质：在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水溶液</a:t>
            </a:r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中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全部</a:t>
            </a:r>
            <a:endParaRPr kumimoji="1" lang="en-US" altLang="zh-CN" sz="2800" b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800" b="1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电离</a:t>
            </a:r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成离子的电解质。</a:t>
            </a:r>
          </a:p>
          <a:p>
            <a:pPr>
              <a:lnSpc>
                <a:spcPct val="150000"/>
              </a:lnSpc>
            </a:pPr>
            <a:r>
              <a:rPr kumimoji="1" lang="zh-CN" altLang="en-US" sz="2800" b="1" dirty="0">
                <a:solidFill>
                  <a:srgbClr val="0A0AFF"/>
                </a:solidFill>
                <a:latin typeface="Times New Roman" panose="02020603050405020304" pitchFamily="18" charset="0"/>
              </a:rPr>
              <a:t>强酸、</a:t>
            </a:r>
            <a:r>
              <a:rPr kumimoji="1" lang="zh-CN" altLang="en-US" sz="2800" b="1" dirty="0" smtClean="0">
                <a:solidFill>
                  <a:srgbClr val="0A0AFF"/>
                </a:solidFill>
                <a:latin typeface="Times New Roman" panose="02020603050405020304" pitchFamily="18" charset="0"/>
              </a:rPr>
              <a:t>强碱</a:t>
            </a:r>
            <a:r>
              <a:rPr kumimoji="1" lang="zh-CN" altLang="en-US" sz="2800" b="1" dirty="0">
                <a:solidFill>
                  <a:srgbClr val="0A0AFF"/>
                </a:solidFill>
                <a:latin typeface="Times New Roman" panose="02020603050405020304" pitchFamily="18" charset="0"/>
              </a:rPr>
              <a:t>、</a:t>
            </a:r>
            <a:r>
              <a:rPr kumimoji="1" lang="zh-CN" altLang="en-US" sz="2800" b="1" dirty="0" smtClean="0">
                <a:solidFill>
                  <a:srgbClr val="0A0AFF"/>
                </a:solidFill>
                <a:latin typeface="Times New Roman" panose="02020603050405020304" pitchFamily="18" charset="0"/>
              </a:rPr>
              <a:t>大多数</a:t>
            </a:r>
            <a:r>
              <a:rPr kumimoji="1" lang="zh-CN" altLang="en-US" sz="2800" b="1" dirty="0">
                <a:solidFill>
                  <a:srgbClr val="0A0AFF"/>
                </a:solidFill>
                <a:latin typeface="Times New Roman" panose="02020603050405020304" pitchFamily="18" charset="0"/>
              </a:rPr>
              <a:t>的</a:t>
            </a:r>
            <a:r>
              <a:rPr kumimoji="1" lang="zh-CN" altLang="en-US" sz="2800" b="1" dirty="0" smtClean="0">
                <a:solidFill>
                  <a:srgbClr val="0A0AFF"/>
                </a:solidFill>
                <a:latin typeface="Times New Roman" panose="02020603050405020304" pitchFamily="18" charset="0"/>
              </a:rPr>
              <a:t>盐等</a:t>
            </a:r>
            <a:r>
              <a:rPr kumimoji="1" lang="zh-CN" altLang="en-US" sz="2800" b="1" dirty="0">
                <a:solidFill>
                  <a:srgbClr val="0A0AFF"/>
                </a:solidFill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31" name="Text Box 7"/>
          <p:cNvSpPr txBox="1">
            <a:spLocks noChangeArrowheads="1"/>
          </p:cNvSpPr>
          <p:nvPr/>
        </p:nvSpPr>
        <p:spPr bwMode="auto">
          <a:xfrm>
            <a:off x="7368576" y="3479757"/>
            <a:ext cx="4787550" cy="203132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弱电解质：在水溶液中</a:t>
            </a:r>
            <a:r>
              <a:rPr kumimoji="1" lang="zh-CN" altLang="en-US" sz="2800" b="1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只有</a:t>
            </a:r>
            <a:endParaRPr kumimoji="1" lang="en-US" altLang="zh-CN" sz="2800" b="1" dirty="0" smtClean="0">
              <a:solidFill>
                <a:srgbClr val="11111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800" b="1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一部分</a:t>
            </a:r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电离成离子的电解质</a:t>
            </a:r>
            <a:r>
              <a:rPr kumimoji="1" lang="zh-CN" altLang="en-US" sz="2800" b="1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。</a:t>
            </a:r>
            <a:endParaRPr kumimoji="1" lang="en-US" altLang="zh-CN" sz="2800" b="1" dirty="0" smtClean="0">
              <a:solidFill>
                <a:srgbClr val="11111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弱酸、</a:t>
            </a:r>
            <a:r>
              <a:rPr kumimoji="1" lang="zh-CN" alt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弱碱、</a:t>
            </a:r>
            <a:r>
              <a:rPr kumimoji="1" lang="en-US" altLang="zh-C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H</a:t>
            </a:r>
            <a:r>
              <a:rPr kumimoji="1" lang="en-US" altLang="zh-CN" sz="2800" b="1" baseline="-25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2</a:t>
            </a:r>
            <a:r>
              <a:rPr kumimoji="1" lang="en-US" altLang="zh-C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O</a:t>
            </a:r>
            <a:r>
              <a:rPr kumimoji="1" lang="zh-CN" alt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。</a:t>
            </a:r>
            <a:endParaRPr kumimoji="1" lang="zh-CN" alt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68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9" grpId="0" animBg="1"/>
      <p:bldP spid="20" grpId="0" animBg="1"/>
      <p:bldP spid="21" grpId="0" animBg="1"/>
      <p:bldP spid="22" grpId="0" animBg="1"/>
      <p:bldP spid="28" grpId="0"/>
      <p:bldP spid="29" grpId="0"/>
      <p:bldP spid="38" grpId="0"/>
      <p:bldP spid="30" grpId="0" animBg="1"/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6"/>
          <p:cNvSpPr txBox="1">
            <a:spLocks noChangeArrowheads="1"/>
          </p:cNvSpPr>
          <p:nvPr/>
        </p:nvSpPr>
        <p:spPr bwMode="auto">
          <a:xfrm>
            <a:off x="219588" y="1863715"/>
            <a:ext cx="63246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kumimoji="1" lang="en-US" altLang="zh-CN" sz="2400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-25000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SO</a:t>
            </a:r>
            <a:r>
              <a:rPr kumimoji="1" lang="en-US" altLang="zh-CN" sz="2400" b="1" baseline="-25000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4</a:t>
            </a:r>
            <a:r>
              <a:rPr kumimoji="1" lang="en-US" altLang="zh-CN" sz="2400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= 2H</a:t>
            </a:r>
            <a:r>
              <a:rPr kumimoji="1" lang="en-US" altLang="zh-CN" sz="2400" b="1" baseline="30000" dirty="0">
                <a:solidFill>
                  <a:schemeClr val="tx2"/>
                </a:solidFill>
                <a:latin typeface="Times New Roman" panose="02020603050405020304" pitchFamily="18" charset="0"/>
              </a:rPr>
              <a:t>+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+ SO</a:t>
            </a:r>
            <a:r>
              <a:rPr kumimoji="1" lang="en-US" altLang="zh-CN" sz="2400" b="1" baseline="-30000" dirty="0">
                <a:solidFill>
                  <a:schemeClr val="tx2"/>
                </a:solidFill>
                <a:latin typeface="Times New Roman" panose="02020603050405020304" pitchFamily="18" charset="0"/>
              </a:rPr>
              <a:t>4</a:t>
            </a:r>
            <a:r>
              <a:rPr kumimoji="1" lang="en-US" altLang="zh-CN" sz="2400" b="1" baseline="30000" dirty="0">
                <a:solidFill>
                  <a:schemeClr val="tx2"/>
                </a:solidFill>
                <a:latin typeface="Times New Roman" panose="02020603050405020304" pitchFamily="18" charset="0"/>
              </a:rPr>
              <a:t>2-     </a:t>
            </a:r>
            <a:r>
              <a:rPr kumimoji="1" lang="en-US" altLang="zh-CN" sz="2400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HCl 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= H</a:t>
            </a:r>
            <a:r>
              <a:rPr kumimoji="1" lang="en-US" altLang="zh-CN" sz="2400" b="1" baseline="30000" dirty="0">
                <a:solidFill>
                  <a:schemeClr val="tx2"/>
                </a:solidFill>
                <a:latin typeface="Times New Roman" panose="02020603050405020304" pitchFamily="18" charset="0"/>
              </a:rPr>
              <a:t>+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+ Cl</a:t>
            </a:r>
            <a:r>
              <a:rPr kumimoji="1" lang="en-US" altLang="zh-CN" sz="2400" b="1" baseline="30000" dirty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2400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NaCl 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= Na</a:t>
            </a:r>
            <a:r>
              <a:rPr kumimoji="1" lang="en-US" altLang="zh-CN" sz="2400" b="1" baseline="30000" dirty="0">
                <a:solidFill>
                  <a:schemeClr val="tx2"/>
                </a:solidFill>
                <a:latin typeface="Times New Roman" panose="02020603050405020304" pitchFamily="18" charset="0"/>
              </a:rPr>
              <a:t>+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+ Cl</a:t>
            </a:r>
            <a:r>
              <a:rPr kumimoji="1" lang="en-US" altLang="zh-CN" sz="2400" b="1" baseline="30000" dirty="0">
                <a:solidFill>
                  <a:schemeClr val="tx2"/>
                </a:solidFill>
                <a:latin typeface="Times New Roman" panose="02020603050405020304" pitchFamily="18" charset="0"/>
              </a:rPr>
              <a:t>-             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NaOH = Na</a:t>
            </a:r>
            <a:r>
              <a:rPr kumimoji="1" lang="en-US" altLang="zh-CN" sz="2400" b="1" baseline="30000" dirty="0">
                <a:solidFill>
                  <a:schemeClr val="tx2"/>
                </a:solidFill>
                <a:latin typeface="Times New Roman" panose="02020603050405020304" pitchFamily="18" charset="0"/>
              </a:rPr>
              <a:t>+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+ </a:t>
            </a:r>
            <a:r>
              <a:rPr kumimoji="1" lang="en-US" altLang="zh-CN" sz="2400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OH</a:t>
            </a:r>
            <a:r>
              <a:rPr kumimoji="1" lang="en-US" altLang="zh-CN" sz="2400" b="1" baseline="30000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  <a:r>
              <a:rPr kumimoji="1" lang="en-US" altLang="zh-CN" sz="2400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  </a:t>
            </a:r>
            <a:endParaRPr kumimoji="1" lang="en-US" altLang="zh-CN" sz="2400" b="1" baseline="30000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5603" name="Group 24"/>
          <p:cNvGrpSpPr>
            <a:grpSpLocks/>
          </p:cNvGrpSpPr>
          <p:nvPr/>
        </p:nvGrpSpPr>
        <p:grpSpPr bwMode="auto">
          <a:xfrm>
            <a:off x="67188" y="846257"/>
            <a:ext cx="5341938" cy="1036638"/>
            <a:chOff x="672" y="1200"/>
            <a:chExt cx="3365" cy="653"/>
          </a:xfrm>
        </p:grpSpPr>
        <p:sp>
          <p:nvSpPr>
            <p:cNvPr id="25604" name="Text Box 5"/>
            <p:cNvSpPr txBox="1">
              <a:spLocks noChangeArrowheads="1"/>
            </p:cNvSpPr>
            <p:nvPr/>
          </p:nvSpPr>
          <p:spPr bwMode="auto">
            <a:xfrm>
              <a:off x="672" y="1200"/>
              <a:ext cx="254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zh-CN" altLang="en-US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（</a:t>
              </a:r>
              <a:r>
                <a:rPr kumimoji="1" lang="en-US" altLang="zh-CN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1</a:t>
              </a:r>
              <a:r>
                <a:rPr kumimoji="1" lang="zh-CN" altLang="en-US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）强电解质：</a:t>
              </a:r>
            </a:p>
          </p:txBody>
        </p:sp>
        <p:sp>
          <p:nvSpPr>
            <p:cNvPr id="25605" name="Text Box 7"/>
            <p:cNvSpPr txBox="1">
              <a:spLocks noChangeArrowheads="1"/>
            </p:cNvSpPr>
            <p:nvPr/>
          </p:nvSpPr>
          <p:spPr bwMode="auto">
            <a:xfrm>
              <a:off x="768" y="1488"/>
              <a:ext cx="3269" cy="36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强电解质完全电离，书写时用“</a:t>
              </a:r>
              <a:r>
                <a:rPr kumimoji="1"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=”</a:t>
              </a:r>
              <a:r>
                <a:rPr kumimoji="1"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号</a:t>
              </a:r>
              <a:r>
                <a:rPr kumimoji="1" lang="zh-CN" altLang="en-US" sz="32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</a:p>
          </p:txBody>
        </p:sp>
      </p:grpSp>
      <p:grpSp>
        <p:nvGrpSpPr>
          <p:cNvPr id="25607" name="Group 25"/>
          <p:cNvGrpSpPr>
            <a:grpSpLocks/>
          </p:cNvGrpSpPr>
          <p:nvPr/>
        </p:nvGrpSpPr>
        <p:grpSpPr bwMode="auto">
          <a:xfrm>
            <a:off x="6123516" y="905788"/>
            <a:ext cx="5698646" cy="1052839"/>
            <a:chOff x="672" y="2688"/>
            <a:chExt cx="4584" cy="491"/>
          </a:xfrm>
        </p:grpSpPr>
        <p:sp>
          <p:nvSpPr>
            <p:cNvPr id="25608" name="Text Box 8"/>
            <p:cNvSpPr txBox="1">
              <a:spLocks noChangeArrowheads="1"/>
            </p:cNvSpPr>
            <p:nvPr/>
          </p:nvSpPr>
          <p:spPr bwMode="auto">
            <a:xfrm>
              <a:off x="672" y="2688"/>
              <a:ext cx="206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zh-CN" altLang="en-US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（</a:t>
              </a:r>
              <a:r>
                <a:rPr kumimoji="1" lang="en-US" altLang="zh-CN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zh-CN" altLang="en-US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）弱电解质：</a:t>
              </a:r>
            </a:p>
          </p:txBody>
        </p:sp>
        <p:sp>
          <p:nvSpPr>
            <p:cNvPr id="25610" name="Text Box 18"/>
            <p:cNvSpPr txBox="1">
              <a:spLocks noChangeArrowheads="1"/>
            </p:cNvSpPr>
            <p:nvPr/>
          </p:nvSpPr>
          <p:spPr bwMode="auto">
            <a:xfrm>
              <a:off x="888" y="2964"/>
              <a:ext cx="4368" cy="21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弱电解质部分电离，书时用</a:t>
              </a:r>
              <a:r>
                <a:rPr kumimoji="1" lang="zh-CN" alt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</a:rPr>
                <a:t>“ </a:t>
              </a:r>
              <a:r>
                <a:rPr kumimoji="1" lang="zh-CN" altLang="en-US" sz="2400" b="1" dirty="0" smtClean="0">
                  <a:solidFill>
                    <a:srgbClr val="FF0000"/>
                  </a:solidFill>
                  <a:latin typeface="MS PGothic" panose="020B0600070205080204" pitchFamily="34" charset="-128"/>
                  <a:ea typeface="MS PGothic" panose="020B0600070205080204" pitchFamily="34" charset="-128"/>
                </a:rPr>
                <a:t>⇌</a:t>
              </a:r>
              <a:r>
                <a:rPr kumimoji="1" lang="zh-CN" alt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</a:rPr>
                <a:t> ”</a:t>
              </a:r>
              <a:r>
                <a:rPr kumimoji="1"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号 </a:t>
              </a:r>
            </a:p>
          </p:txBody>
        </p:sp>
      </p:grpSp>
      <p:sp>
        <p:nvSpPr>
          <p:cNvPr id="17" name="Text Box 79"/>
          <p:cNvSpPr txBox="1">
            <a:spLocks noChangeArrowheads="1"/>
          </p:cNvSpPr>
          <p:nvPr/>
        </p:nvSpPr>
        <p:spPr bwMode="auto">
          <a:xfrm>
            <a:off x="3369820" y="128987"/>
            <a:ext cx="4857768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3600" b="1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FF0066"/>
                </a:solidFill>
              </a:rPr>
              <a:t>三、电离方程式书写</a:t>
            </a:r>
          </a:p>
        </p:txBody>
      </p:sp>
      <p:sp>
        <p:nvSpPr>
          <p:cNvPr id="25619" name="Text Box 9"/>
          <p:cNvSpPr txBox="1">
            <a:spLocks noChangeArrowheads="1"/>
          </p:cNvSpPr>
          <p:nvPr/>
        </p:nvSpPr>
        <p:spPr bwMode="auto">
          <a:xfrm>
            <a:off x="6316486" y="1921074"/>
            <a:ext cx="3064099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-30000" dirty="0">
                <a:solidFill>
                  <a:schemeClr val="tx2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CO</a:t>
            </a:r>
            <a:r>
              <a:rPr kumimoji="1" lang="en-US" altLang="zh-CN" sz="2400" b="1" baseline="-30000" dirty="0">
                <a:solidFill>
                  <a:schemeClr val="tx2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2400" b="1" dirty="0" smtClean="0">
                <a:solidFill>
                  <a:schemeClr val="tx2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kumimoji="1" lang="en-US" altLang="zh-CN" sz="2400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30000" dirty="0">
                <a:solidFill>
                  <a:schemeClr val="tx2"/>
                </a:solidFill>
                <a:latin typeface="Times New Roman" panose="02020603050405020304" pitchFamily="18" charset="0"/>
              </a:rPr>
              <a:t>+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+ HCO</a:t>
            </a:r>
            <a:r>
              <a:rPr kumimoji="1" lang="en-US" altLang="zh-CN" sz="2400" b="1" baseline="-30000" dirty="0">
                <a:solidFill>
                  <a:schemeClr val="tx2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400" b="1" baseline="30000" dirty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  <a:endParaRPr kumimoji="1"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25622" name="Text Box 9"/>
          <p:cNvSpPr txBox="1">
            <a:spLocks noChangeArrowheads="1"/>
          </p:cNvSpPr>
          <p:nvPr/>
        </p:nvSpPr>
        <p:spPr bwMode="auto">
          <a:xfrm>
            <a:off x="6316486" y="2458934"/>
            <a:ext cx="2883795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HCO</a:t>
            </a:r>
            <a:r>
              <a:rPr kumimoji="1" lang="en-US" altLang="zh-CN" sz="2400" b="1" baseline="-30000" dirty="0">
                <a:solidFill>
                  <a:schemeClr val="tx2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400" b="1" baseline="30000" dirty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2400" b="1" dirty="0" smtClean="0">
                <a:solidFill>
                  <a:schemeClr val="tx2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kumimoji="1" lang="en-US" altLang="zh-CN" sz="2400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 H</a:t>
            </a:r>
            <a:r>
              <a:rPr kumimoji="1" lang="en-US" altLang="zh-CN" sz="2400" b="1" baseline="30000" dirty="0">
                <a:solidFill>
                  <a:schemeClr val="tx2"/>
                </a:solidFill>
                <a:latin typeface="Times New Roman" panose="02020603050405020304" pitchFamily="18" charset="0"/>
              </a:rPr>
              <a:t>+</a:t>
            </a:r>
            <a:r>
              <a:rPr kumimoji="1" lang="en-US" altLang="zh-CN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+ CO</a:t>
            </a:r>
            <a:r>
              <a:rPr kumimoji="1" lang="en-US" altLang="zh-CN" sz="2400" b="1" baseline="-30000" dirty="0">
                <a:solidFill>
                  <a:schemeClr val="tx2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400" b="1" baseline="30000" dirty="0">
                <a:solidFill>
                  <a:schemeClr val="tx2"/>
                </a:solidFill>
                <a:latin typeface="Times New Roman" panose="02020603050405020304" pitchFamily="18" charset="0"/>
              </a:rPr>
              <a:t>2-</a:t>
            </a:r>
            <a:endParaRPr kumimoji="1"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444769" y="2195273"/>
            <a:ext cx="1377393" cy="769441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练习</a:t>
            </a:r>
            <a:endParaRPr lang="zh-CN" alt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67188" y="2914354"/>
            <a:ext cx="12124812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3200" kern="100" dirty="0" smtClean="0">
                <a:latin typeface="Times New Roman" panose="02020603050405020304" pitchFamily="18" charset="0"/>
              </a:rPr>
              <a:t>第一组  </a:t>
            </a:r>
            <a:r>
              <a:rPr lang="en-US" altLang="zh-CN" sz="3200" kern="100" dirty="0" smtClean="0">
                <a:latin typeface="Times New Roman" panose="02020603050405020304" pitchFamily="18" charset="0"/>
              </a:rPr>
              <a:t>H</a:t>
            </a:r>
            <a:r>
              <a:rPr lang="en-US" altLang="zh-CN" sz="3200" kern="100" baseline="-25000" dirty="0" smtClean="0">
                <a:latin typeface="Times New Roman" panose="02020603050405020304" pitchFamily="18" charset="0"/>
              </a:rPr>
              <a:t>2</a:t>
            </a:r>
            <a:r>
              <a:rPr lang="en-US" altLang="zh-CN" sz="3200" kern="100" dirty="0" smtClean="0">
                <a:latin typeface="Times New Roman" panose="02020603050405020304" pitchFamily="18" charset="0"/>
              </a:rPr>
              <a:t>SO</a:t>
            </a:r>
            <a:r>
              <a:rPr lang="en-US" altLang="zh-CN" sz="3200" kern="100" baseline="-25000" dirty="0" smtClean="0">
                <a:latin typeface="Times New Roman" panose="02020603050405020304" pitchFamily="18" charset="0"/>
              </a:rPr>
              <a:t>3</a:t>
            </a:r>
            <a:r>
              <a:rPr lang="en-US" altLang="zh-CN" sz="3200" kern="100" dirty="0" smtClean="0">
                <a:latin typeface="Times New Roman" panose="02020603050405020304" pitchFamily="18" charset="0"/>
              </a:rPr>
              <a:t>  H</a:t>
            </a:r>
            <a:r>
              <a:rPr lang="en-US" altLang="zh-CN" sz="3200" kern="100" baseline="-25000" dirty="0" smtClean="0">
                <a:latin typeface="Times New Roman" panose="02020603050405020304" pitchFamily="18" charset="0"/>
              </a:rPr>
              <a:t>3</a:t>
            </a:r>
            <a:r>
              <a:rPr lang="en-US" altLang="zh-CN" sz="3200" kern="100" dirty="0" smtClean="0">
                <a:latin typeface="Times New Roman" panose="02020603050405020304" pitchFamily="18" charset="0"/>
              </a:rPr>
              <a:t>PO</a:t>
            </a:r>
            <a:r>
              <a:rPr lang="en-US" altLang="zh-CN" sz="3200" kern="100" baseline="-25000" dirty="0" smtClean="0">
                <a:latin typeface="Times New Roman" panose="02020603050405020304" pitchFamily="18" charset="0"/>
              </a:rPr>
              <a:t>4    </a:t>
            </a:r>
            <a:r>
              <a:rPr lang="en-US" altLang="zh-CN" sz="3200" dirty="0" smtClean="0"/>
              <a:t>CH</a:t>
            </a:r>
            <a:r>
              <a:rPr lang="en-US" altLang="zh-CN" sz="3200" baseline="-25000" dirty="0" smtClean="0"/>
              <a:t>3</a:t>
            </a:r>
            <a:r>
              <a:rPr lang="en-US" altLang="zh-CN" sz="3200" dirty="0" smtClean="0"/>
              <a:t>COOH   </a:t>
            </a:r>
            <a:r>
              <a:rPr lang="pt-BR" altLang="zh-CN" sz="3200" dirty="0" smtClean="0"/>
              <a:t>H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O  Ba(OH)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    NH</a:t>
            </a:r>
            <a:r>
              <a:rPr lang="pt-BR" altLang="zh-CN" sz="3200" baseline="-25000" dirty="0" smtClean="0"/>
              <a:t>3</a:t>
            </a:r>
            <a:r>
              <a:rPr lang="pt-BR" altLang="zh-CN" sz="3200" dirty="0" smtClean="0"/>
              <a:t>·H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O    </a:t>
            </a:r>
            <a:r>
              <a:rPr lang="en-US" altLang="zh-CN" sz="3200" dirty="0" smtClean="0"/>
              <a:t>Fe(OH)</a:t>
            </a:r>
            <a:r>
              <a:rPr lang="en-US" altLang="zh-CN" sz="3200" baseline="-25000" dirty="0" smtClean="0"/>
              <a:t>3</a:t>
            </a:r>
            <a:endParaRPr lang="zh-CN" altLang="zh-CN" sz="3200" dirty="0"/>
          </a:p>
        </p:txBody>
      </p:sp>
      <p:sp>
        <p:nvSpPr>
          <p:cNvPr id="27" name="矩形 26"/>
          <p:cNvSpPr/>
          <p:nvPr/>
        </p:nvSpPr>
        <p:spPr>
          <a:xfrm>
            <a:off x="25114" y="3935797"/>
            <a:ext cx="12139269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3200" kern="100" dirty="0" smtClean="0">
                <a:latin typeface="Times New Roman" panose="02020603050405020304" pitchFamily="18" charset="0"/>
              </a:rPr>
              <a:t>第二组  </a:t>
            </a:r>
            <a:r>
              <a:rPr lang="pt-BR" altLang="zh-CN" sz="3200" dirty="0" smtClean="0">
                <a:solidFill>
                  <a:srgbClr val="FF0000"/>
                </a:solidFill>
              </a:rPr>
              <a:t>Na</a:t>
            </a:r>
            <a:r>
              <a:rPr lang="pt-BR" altLang="zh-CN" sz="3200" baseline="-25000" dirty="0" smtClean="0">
                <a:solidFill>
                  <a:srgbClr val="FF0000"/>
                </a:solidFill>
              </a:rPr>
              <a:t>2</a:t>
            </a:r>
            <a:r>
              <a:rPr lang="pt-BR" altLang="zh-CN" sz="3200" dirty="0" smtClean="0">
                <a:solidFill>
                  <a:srgbClr val="FF0000"/>
                </a:solidFill>
              </a:rPr>
              <a:t>SO</a:t>
            </a:r>
            <a:r>
              <a:rPr lang="pt-BR" altLang="zh-CN" sz="3200" baseline="-25000" dirty="0" smtClean="0">
                <a:solidFill>
                  <a:srgbClr val="FF0000"/>
                </a:solidFill>
              </a:rPr>
              <a:t>4</a:t>
            </a:r>
            <a:r>
              <a:rPr lang="pt-BR" altLang="zh-CN" sz="3200" baseline="-25000" dirty="0" smtClean="0"/>
              <a:t> </a:t>
            </a:r>
            <a:r>
              <a:rPr lang="pt-BR" altLang="zh-CN" sz="3200" dirty="0" smtClean="0"/>
              <a:t>FeCl</a:t>
            </a:r>
            <a:r>
              <a:rPr lang="pt-BR" altLang="zh-CN" sz="3200" baseline="-25000" dirty="0" smtClean="0"/>
              <a:t>3 </a:t>
            </a:r>
            <a:r>
              <a:rPr lang="pt-BR" altLang="zh-CN" sz="3200" dirty="0" smtClean="0">
                <a:solidFill>
                  <a:srgbClr val="FF0000"/>
                </a:solidFill>
              </a:rPr>
              <a:t>BaSO</a:t>
            </a:r>
            <a:r>
              <a:rPr lang="pt-BR" altLang="zh-CN" sz="3200" baseline="-25000" dirty="0" smtClean="0">
                <a:solidFill>
                  <a:srgbClr val="FF0000"/>
                </a:solidFill>
              </a:rPr>
              <a:t>4</a:t>
            </a:r>
            <a:r>
              <a:rPr lang="pt-BR" altLang="zh-CN" sz="3200" baseline="-25000" dirty="0" smtClean="0"/>
              <a:t>  </a:t>
            </a:r>
            <a:r>
              <a:rPr lang="en-US" altLang="zh-CN" sz="3200" dirty="0" smtClean="0"/>
              <a:t>(NH</a:t>
            </a:r>
            <a:r>
              <a:rPr lang="en-US" altLang="zh-CN" sz="3200" baseline="-25000" dirty="0" smtClean="0"/>
              <a:t>4</a:t>
            </a:r>
            <a:r>
              <a:rPr lang="en-US" altLang="zh-CN" sz="3200" dirty="0" smtClean="0"/>
              <a:t>)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CO</a:t>
            </a:r>
            <a:r>
              <a:rPr lang="en-US" altLang="zh-CN" sz="3200" baseline="-25000" dirty="0" smtClean="0"/>
              <a:t>3   </a:t>
            </a:r>
            <a:r>
              <a:rPr lang="pt-BR" altLang="zh-CN" sz="3200" dirty="0" smtClean="0">
                <a:solidFill>
                  <a:srgbClr val="FF0000"/>
                </a:solidFill>
              </a:rPr>
              <a:t>CuSO</a:t>
            </a:r>
            <a:r>
              <a:rPr lang="pt-BR" altLang="zh-CN" sz="3200" baseline="-25000" dirty="0" smtClean="0">
                <a:solidFill>
                  <a:srgbClr val="FF0000"/>
                </a:solidFill>
              </a:rPr>
              <a:t>4</a:t>
            </a:r>
            <a:r>
              <a:rPr lang="zh-CN" altLang="zh-CN" sz="3200" dirty="0">
                <a:solidFill>
                  <a:srgbClr val="FF0000"/>
                </a:solidFill>
              </a:rPr>
              <a:t>•</a:t>
            </a:r>
            <a:r>
              <a:rPr lang="pt-BR" altLang="zh-CN" sz="3200" dirty="0" smtClean="0">
                <a:solidFill>
                  <a:srgbClr val="FF0000"/>
                </a:solidFill>
              </a:rPr>
              <a:t>5H</a:t>
            </a:r>
            <a:r>
              <a:rPr lang="pt-BR" altLang="zh-CN" sz="3200" baseline="-25000" dirty="0" smtClean="0">
                <a:solidFill>
                  <a:srgbClr val="FF0000"/>
                </a:solidFill>
              </a:rPr>
              <a:t>2</a:t>
            </a:r>
            <a:r>
              <a:rPr lang="pt-BR" altLang="zh-CN" sz="3200" dirty="0" smtClean="0">
                <a:solidFill>
                  <a:srgbClr val="FF0000"/>
                </a:solidFill>
              </a:rPr>
              <a:t>O</a:t>
            </a:r>
            <a:r>
              <a:rPr lang="pt-BR" altLang="zh-CN" sz="3200" dirty="0" smtClean="0"/>
              <a:t>     </a:t>
            </a:r>
            <a:r>
              <a:rPr lang="pt-BR" altLang="zh-CN" sz="3200" dirty="0"/>
              <a:t>KAl(SO</a:t>
            </a:r>
            <a:r>
              <a:rPr lang="pt-BR" altLang="zh-CN" sz="3200" baseline="-25000" dirty="0"/>
              <a:t>4</a:t>
            </a:r>
            <a:r>
              <a:rPr lang="pt-BR" altLang="zh-CN" sz="3200" dirty="0"/>
              <a:t>)</a:t>
            </a:r>
            <a:r>
              <a:rPr lang="pt-BR" altLang="zh-CN" sz="3200" baseline="-25000" dirty="0"/>
              <a:t>2</a:t>
            </a:r>
            <a:r>
              <a:rPr lang="zh-CN" altLang="zh-CN" sz="3200" dirty="0"/>
              <a:t>•</a:t>
            </a:r>
            <a:r>
              <a:rPr lang="pt-BR" altLang="zh-CN" sz="3200" dirty="0" smtClean="0"/>
              <a:t>12H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O</a:t>
            </a:r>
            <a:endParaRPr lang="zh-CN" altLang="zh-CN" sz="3200" dirty="0"/>
          </a:p>
        </p:txBody>
      </p:sp>
      <p:sp>
        <p:nvSpPr>
          <p:cNvPr id="28" name="矩形 27"/>
          <p:cNvSpPr/>
          <p:nvPr/>
        </p:nvSpPr>
        <p:spPr>
          <a:xfrm>
            <a:off x="0" y="4957240"/>
            <a:ext cx="11905943" cy="156966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3200" kern="100" dirty="0" smtClean="0">
                <a:latin typeface="Times New Roman" panose="02020603050405020304" pitchFamily="18" charset="0"/>
              </a:rPr>
              <a:t>第三组   </a:t>
            </a:r>
            <a:r>
              <a:rPr lang="pt-BR" altLang="zh-CN" sz="3200" dirty="0" smtClean="0"/>
              <a:t>NaHCO</a:t>
            </a:r>
            <a:r>
              <a:rPr lang="pt-BR" altLang="zh-CN" sz="3200" baseline="-25000" dirty="0" smtClean="0"/>
              <a:t>3     </a:t>
            </a:r>
            <a:r>
              <a:rPr lang="pt-BR" altLang="zh-CN" sz="3200" dirty="0" smtClean="0"/>
              <a:t>NaHSO</a:t>
            </a:r>
            <a:r>
              <a:rPr lang="pt-BR" altLang="zh-CN" sz="3200" baseline="-25000" dirty="0" smtClean="0"/>
              <a:t>4      </a:t>
            </a:r>
            <a:r>
              <a:rPr lang="en-US" altLang="zh-CN" sz="3200" dirty="0" smtClean="0"/>
              <a:t>NH</a:t>
            </a:r>
            <a:r>
              <a:rPr lang="en-US" altLang="zh-CN" sz="3200" baseline="-25000" dirty="0" smtClean="0"/>
              <a:t>4</a:t>
            </a:r>
            <a:r>
              <a:rPr lang="en-US" altLang="zh-CN" sz="3200" dirty="0" smtClean="0"/>
              <a:t>HCO</a:t>
            </a:r>
            <a:r>
              <a:rPr lang="en-US" altLang="zh-CN" sz="3200" baseline="-25000" dirty="0" smtClean="0"/>
              <a:t>3      </a:t>
            </a:r>
            <a:r>
              <a:rPr lang="en-US" altLang="zh-CN" sz="3200" dirty="0"/>
              <a:t>(</a:t>
            </a:r>
            <a:r>
              <a:rPr lang="en-US" altLang="zh-CN" sz="3200" dirty="0" smtClean="0"/>
              <a:t>NH</a:t>
            </a:r>
            <a:r>
              <a:rPr lang="en-US" altLang="zh-CN" sz="3200" baseline="-25000" dirty="0" smtClean="0"/>
              <a:t>4</a:t>
            </a:r>
            <a:r>
              <a:rPr lang="en-US" altLang="zh-CN" sz="3200" dirty="0" smtClean="0"/>
              <a:t>)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HPO</a:t>
            </a:r>
            <a:r>
              <a:rPr lang="en-US" altLang="zh-CN" sz="3200" baseline="-25000" dirty="0" smtClean="0"/>
              <a:t>4     </a:t>
            </a:r>
            <a:r>
              <a:rPr lang="en-US" altLang="zh-CN" sz="3200" dirty="0" smtClean="0"/>
              <a:t>NH</a:t>
            </a:r>
            <a:r>
              <a:rPr lang="en-US" altLang="zh-CN" sz="3200" baseline="-25000" dirty="0" smtClean="0"/>
              <a:t>4</a:t>
            </a:r>
            <a:r>
              <a:rPr lang="en-US" altLang="zh-CN" sz="3200" dirty="0" smtClean="0"/>
              <a:t>H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PO</a:t>
            </a:r>
            <a:r>
              <a:rPr lang="en-US" altLang="zh-CN" sz="3200" baseline="-25000" dirty="0" smtClean="0"/>
              <a:t>4         </a:t>
            </a:r>
            <a:r>
              <a:rPr lang="pt-BR" altLang="zh-CN" sz="3200" dirty="0" smtClean="0"/>
              <a:t>Cu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(OH)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SO</a:t>
            </a:r>
            <a:r>
              <a:rPr lang="pt-BR" altLang="zh-CN" sz="3200" baseline="-25000" dirty="0" smtClean="0"/>
              <a:t>4</a:t>
            </a:r>
            <a:endParaRPr lang="zh-CN" altLang="zh-CN" sz="3200" dirty="0"/>
          </a:p>
        </p:txBody>
      </p:sp>
    </p:spTree>
    <p:extLst>
      <p:ext uri="{BB962C8B-B14F-4D97-AF65-F5344CB8AC3E}">
        <p14:creationId xmlns:p14="http://schemas.microsoft.com/office/powerpoint/2010/main" val="128898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27" grpId="0" animBg="1"/>
      <p:bldP spid="2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5"/>
          <p:cNvSpPr txBox="1">
            <a:spLocks noChangeArrowheads="1"/>
          </p:cNvSpPr>
          <p:nvPr/>
        </p:nvSpPr>
        <p:spPr bwMode="auto">
          <a:xfrm>
            <a:off x="-64294" y="365162"/>
            <a:ext cx="3786187" cy="574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C00000"/>
                </a:solidFill>
              </a:rPr>
              <a:t>【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练习</a:t>
            </a:r>
            <a:r>
              <a:rPr lang="en-US" altLang="zh-CN" sz="2800" b="1" dirty="0" smtClean="0">
                <a:solidFill>
                  <a:srgbClr val="C00000"/>
                </a:solidFill>
              </a:rPr>
              <a:t>】</a:t>
            </a:r>
            <a:endParaRPr lang="en-US" altLang="zh-CN" sz="2800" b="1" dirty="0">
              <a:solidFill>
                <a:srgbClr val="C00000"/>
              </a:solidFill>
            </a:endParaRPr>
          </a:p>
        </p:txBody>
      </p:sp>
      <p:sp>
        <p:nvSpPr>
          <p:cNvPr id="23555" name="Text Box 15"/>
          <p:cNvSpPr txBox="1">
            <a:spLocks noChangeArrowheads="1"/>
          </p:cNvSpPr>
          <p:nvPr/>
        </p:nvSpPr>
        <p:spPr bwMode="auto">
          <a:xfrm>
            <a:off x="1435893" y="443068"/>
            <a:ext cx="457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</a:rPr>
              <a:t>（填“</a:t>
            </a:r>
            <a:r>
              <a:rPr lang="en-US" altLang="zh-CN" sz="2800" b="1" dirty="0">
                <a:solidFill>
                  <a:schemeClr val="tx2"/>
                </a:solidFill>
              </a:rPr>
              <a:t>&gt;”“=”</a:t>
            </a:r>
            <a:r>
              <a:rPr lang="zh-CN" altLang="en-US" sz="2800" b="1" dirty="0">
                <a:solidFill>
                  <a:schemeClr val="tx2"/>
                </a:solidFill>
              </a:rPr>
              <a:t>或“</a:t>
            </a:r>
            <a:r>
              <a:rPr lang="en-US" altLang="zh-CN" sz="2800" b="1" dirty="0">
                <a:solidFill>
                  <a:schemeClr val="tx2"/>
                </a:solidFill>
              </a:rPr>
              <a:t>&lt;”</a:t>
            </a:r>
            <a:r>
              <a:rPr lang="zh-CN" altLang="en-US" sz="2800" b="1" dirty="0">
                <a:solidFill>
                  <a:schemeClr val="tx2"/>
                </a:solidFill>
              </a:rPr>
              <a:t>）</a:t>
            </a:r>
          </a:p>
        </p:txBody>
      </p:sp>
      <p:sp>
        <p:nvSpPr>
          <p:cNvPr id="23569" name="Text Box 15"/>
          <p:cNvSpPr txBox="1">
            <a:spLocks noChangeArrowheads="1"/>
          </p:cNvSpPr>
          <p:nvPr/>
        </p:nvSpPr>
        <p:spPr bwMode="auto">
          <a:xfrm>
            <a:off x="6656770" y="1443898"/>
            <a:ext cx="428625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</a:rPr>
              <a:t>=</a:t>
            </a:r>
          </a:p>
        </p:txBody>
      </p:sp>
      <p:sp>
        <p:nvSpPr>
          <p:cNvPr id="23570" name="Text Box 15"/>
          <p:cNvSpPr txBox="1">
            <a:spLocks noChangeArrowheads="1"/>
          </p:cNvSpPr>
          <p:nvPr/>
        </p:nvSpPr>
        <p:spPr bwMode="auto">
          <a:xfrm>
            <a:off x="7640439" y="2473622"/>
            <a:ext cx="428625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</a:rPr>
              <a:t>&lt;</a:t>
            </a:r>
          </a:p>
        </p:txBody>
      </p:sp>
      <p:sp>
        <p:nvSpPr>
          <p:cNvPr id="23571" name="Text Box 15"/>
          <p:cNvSpPr txBox="1">
            <a:spLocks noChangeArrowheads="1"/>
          </p:cNvSpPr>
          <p:nvPr/>
        </p:nvSpPr>
        <p:spPr bwMode="auto">
          <a:xfrm>
            <a:off x="7211814" y="3287596"/>
            <a:ext cx="428625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</a:rPr>
              <a:t>=</a:t>
            </a:r>
          </a:p>
        </p:txBody>
      </p:sp>
      <p:sp>
        <p:nvSpPr>
          <p:cNvPr id="23572" name="Text Box 15"/>
          <p:cNvSpPr txBox="1">
            <a:spLocks noChangeArrowheads="1"/>
          </p:cNvSpPr>
          <p:nvPr/>
        </p:nvSpPr>
        <p:spPr bwMode="auto">
          <a:xfrm>
            <a:off x="7640439" y="4203830"/>
            <a:ext cx="428625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</a:rPr>
              <a:t>&lt;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73779" y="2476360"/>
            <a:ext cx="115010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/>
              <a:t>0.5mol/L CH</a:t>
            </a:r>
            <a:r>
              <a:rPr lang="en-US" altLang="zh-CN" sz="3600" baseline="-25000" dirty="0" smtClean="0"/>
              <a:t>3</a:t>
            </a:r>
            <a:r>
              <a:rPr lang="en-US" altLang="zh-CN" sz="3600" dirty="0" smtClean="0"/>
              <a:t>COOH</a:t>
            </a:r>
            <a:r>
              <a:rPr lang="zh-CN" altLang="en-US" sz="3600" dirty="0" smtClean="0"/>
              <a:t>（</a:t>
            </a:r>
            <a:r>
              <a:rPr lang="en-US" altLang="zh-CN" sz="3600" dirty="0" smtClean="0"/>
              <a:t>aq</a:t>
            </a:r>
            <a:r>
              <a:rPr lang="zh-CN" altLang="en-US" sz="3600" dirty="0" smtClean="0"/>
              <a:t>），</a:t>
            </a:r>
            <a:r>
              <a:rPr lang="en-US" altLang="zh-CN" sz="3600" dirty="0" smtClean="0"/>
              <a:t>c(H</a:t>
            </a:r>
            <a:r>
              <a:rPr lang="en-US" altLang="zh-CN" sz="3600" baseline="30000" dirty="0" smtClean="0"/>
              <a:t>+</a:t>
            </a:r>
            <a:r>
              <a:rPr lang="en-US" altLang="zh-CN" sz="3600" dirty="0" smtClean="0"/>
              <a:t>)________0.5mol/L</a:t>
            </a:r>
            <a:endParaRPr lang="zh-CN" altLang="en-US" sz="3600" dirty="0"/>
          </a:p>
        </p:txBody>
      </p:sp>
      <p:sp>
        <p:nvSpPr>
          <p:cNvPr id="21" name="文本框 20"/>
          <p:cNvSpPr txBox="1"/>
          <p:nvPr/>
        </p:nvSpPr>
        <p:spPr>
          <a:xfrm>
            <a:off x="573783" y="1551801"/>
            <a:ext cx="115010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/>
              <a:t>0.5mol/L HCl</a:t>
            </a:r>
            <a:r>
              <a:rPr lang="zh-CN" altLang="en-US" sz="3600" dirty="0" smtClean="0"/>
              <a:t>（</a:t>
            </a:r>
            <a:r>
              <a:rPr lang="en-US" altLang="zh-CN" sz="3600" dirty="0" smtClean="0"/>
              <a:t>aq</a:t>
            </a:r>
            <a:r>
              <a:rPr lang="zh-CN" altLang="en-US" sz="3600" dirty="0" smtClean="0"/>
              <a:t>），</a:t>
            </a:r>
            <a:r>
              <a:rPr lang="en-US" altLang="zh-CN" sz="3600" dirty="0" smtClean="0"/>
              <a:t>c(H</a:t>
            </a:r>
            <a:r>
              <a:rPr lang="en-US" altLang="zh-CN" sz="3600" baseline="30000" dirty="0" smtClean="0"/>
              <a:t>+</a:t>
            </a:r>
            <a:r>
              <a:rPr lang="en-US" altLang="zh-CN" sz="3600" dirty="0" smtClean="0"/>
              <a:t>)________0.5mol/L</a:t>
            </a:r>
            <a:endParaRPr lang="zh-CN" altLang="en-US" sz="3600" dirty="0"/>
          </a:p>
        </p:txBody>
      </p:sp>
      <p:sp>
        <p:nvSpPr>
          <p:cNvPr id="23" name="文本框 22"/>
          <p:cNvSpPr txBox="1"/>
          <p:nvPr/>
        </p:nvSpPr>
        <p:spPr>
          <a:xfrm>
            <a:off x="573781" y="3311190"/>
            <a:ext cx="115010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/>
              <a:t>0.5mol/L NaOH</a:t>
            </a:r>
            <a:r>
              <a:rPr lang="zh-CN" altLang="en-US" sz="3600" dirty="0" smtClean="0"/>
              <a:t>（</a:t>
            </a:r>
            <a:r>
              <a:rPr lang="en-US" altLang="zh-CN" sz="3600" dirty="0" smtClean="0"/>
              <a:t>aq</a:t>
            </a:r>
            <a:r>
              <a:rPr lang="zh-CN" altLang="en-US" sz="3600" dirty="0" smtClean="0"/>
              <a:t>），</a:t>
            </a:r>
            <a:r>
              <a:rPr lang="en-US" altLang="zh-CN" sz="3600" dirty="0" smtClean="0"/>
              <a:t>c(OH</a:t>
            </a:r>
            <a:r>
              <a:rPr lang="en-US" altLang="zh-CN" sz="3600" baseline="30000" dirty="0" smtClean="0"/>
              <a:t>-</a:t>
            </a:r>
            <a:r>
              <a:rPr lang="en-US" altLang="zh-CN" sz="3600" dirty="0" smtClean="0"/>
              <a:t>)________0.5mol/L</a:t>
            </a:r>
            <a:endParaRPr lang="zh-CN" altLang="en-US" sz="3600" dirty="0"/>
          </a:p>
        </p:txBody>
      </p:sp>
      <p:sp>
        <p:nvSpPr>
          <p:cNvPr id="24" name="文本框 23"/>
          <p:cNvSpPr txBox="1"/>
          <p:nvPr/>
        </p:nvSpPr>
        <p:spPr>
          <a:xfrm>
            <a:off x="573780" y="4264119"/>
            <a:ext cx="115010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/>
              <a:t>0.5mol/L NH</a:t>
            </a:r>
            <a:r>
              <a:rPr lang="en-US" altLang="zh-CN" sz="3600" baseline="-25000" dirty="0" smtClean="0"/>
              <a:t>3</a:t>
            </a:r>
            <a:r>
              <a:rPr lang="en-US" altLang="zh-CN" sz="3600" dirty="0" smtClean="0"/>
              <a:t>•H</a:t>
            </a:r>
            <a:r>
              <a:rPr lang="en-US" altLang="zh-CN" sz="3600" baseline="-25000" dirty="0" smtClean="0"/>
              <a:t>2</a:t>
            </a:r>
            <a:r>
              <a:rPr lang="en-US" altLang="zh-CN" sz="3600" dirty="0" smtClean="0"/>
              <a:t>O</a:t>
            </a:r>
            <a:r>
              <a:rPr lang="zh-CN" altLang="en-US" sz="3600" dirty="0" smtClean="0"/>
              <a:t>（</a:t>
            </a:r>
            <a:r>
              <a:rPr lang="en-US" altLang="zh-CN" sz="3600" dirty="0" smtClean="0"/>
              <a:t>aq</a:t>
            </a:r>
            <a:r>
              <a:rPr lang="zh-CN" altLang="en-US" sz="3600" dirty="0" smtClean="0"/>
              <a:t>），</a:t>
            </a:r>
            <a:r>
              <a:rPr lang="en-US" altLang="zh-CN" sz="3600" dirty="0" smtClean="0"/>
              <a:t>c(OH</a:t>
            </a:r>
            <a:r>
              <a:rPr lang="en-US" altLang="zh-CN" sz="3600" baseline="30000" dirty="0" smtClean="0"/>
              <a:t>-</a:t>
            </a:r>
            <a:r>
              <a:rPr lang="en-US" altLang="zh-CN" sz="3600" dirty="0" smtClean="0"/>
              <a:t>)________0.5mol/L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50119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9" grpId="0"/>
      <p:bldP spid="23570" grpId="0"/>
      <p:bldP spid="23571" grpId="0"/>
      <p:bldP spid="2357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784706" y="3517402"/>
            <a:ext cx="38991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2400" b="1" dirty="0" smtClean="0">
                <a:solidFill>
                  <a:srgbClr val="111111"/>
                </a:solidFill>
              </a:rPr>
              <a:t>Na</a:t>
            </a:r>
            <a:r>
              <a:rPr lang="en-US" altLang="zh-CN" sz="2400" b="1" baseline="-25000" dirty="0" smtClean="0">
                <a:solidFill>
                  <a:srgbClr val="111111"/>
                </a:solidFill>
              </a:rPr>
              <a:t>2</a:t>
            </a:r>
            <a:r>
              <a:rPr lang="en-US" altLang="zh-CN" sz="2400" b="1" dirty="0" smtClean="0">
                <a:solidFill>
                  <a:srgbClr val="111111"/>
                </a:solidFill>
              </a:rPr>
              <a:t>SO</a:t>
            </a:r>
            <a:r>
              <a:rPr lang="en-US" altLang="zh-CN" sz="2400" b="1" baseline="-25000" dirty="0" smtClean="0">
                <a:solidFill>
                  <a:srgbClr val="111111"/>
                </a:solidFill>
              </a:rPr>
              <a:t>4</a:t>
            </a:r>
            <a:r>
              <a:rPr lang="zh-CN" altLang="en-US" sz="2400" b="1" dirty="0" smtClean="0">
                <a:solidFill>
                  <a:srgbClr val="111111"/>
                </a:solidFill>
              </a:rPr>
              <a:t>＝</a:t>
            </a:r>
            <a:r>
              <a:rPr lang="en-US" altLang="zh-CN" sz="2400" b="1" dirty="0" smtClean="0">
                <a:solidFill>
                  <a:srgbClr val="111111"/>
                </a:solidFill>
              </a:rPr>
              <a:t>2</a:t>
            </a:r>
            <a:r>
              <a:rPr lang="zh-CN" altLang="zh-CN" sz="2400" b="1" dirty="0" smtClean="0">
                <a:solidFill>
                  <a:srgbClr val="111111"/>
                </a:solidFill>
              </a:rPr>
              <a:t>Na</a:t>
            </a:r>
            <a:r>
              <a:rPr lang="zh-CN" altLang="en-US" sz="2400" b="1" baseline="30000" dirty="0">
                <a:solidFill>
                  <a:srgbClr val="111111"/>
                </a:solidFill>
              </a:rPr>
              <a:t>＋</a:t>
            </a:r>
            <a:r>
              <a:rPr lang="zh-CN" altLang="zh-CN" sz="2400" b="1" dirty="0" smtClean="0">
                <a:solidFill>
                  <a:srgbClr val="111111"/>
                </a:solidFill>
              </a:rPr>
              <a:t>+</a:t>
            </a:r>
            <a:r>
              <a:rPr lang="en-US" altLang="zh-CN" sz="2400" b="1" dirty="0" smtClean="0">
                <a:solidFill>
                  <a:srgbClr val="111111"/>
                </a:solidFill>
              </a:rPr>
              <a:t>SO</a:t>
            </a:r>
            <a:r>
              <a:rPr lang="en-US" altLang="zh-CN" sz="2400" b="1" baseline="-25000" dirty="0" smtClean="0">
                <a:solidFill>
                  <a:srgbClr val="111111"/>
                </a:solidFill>
              </a:rPr>
              <a:t>4</a:t>
            </a:r>
            <a:r>
              <a:rPr lang="en-US" altLang="zh-CN" sz="2400" b="1" baseline="30000" dirty="0" smtClean="0">
                <a:solidFill>
                  <a:srgbClr val="111111"/>
                </a:solidFill>
              </a:rPr>
              <a:t>2</a:t>
            </a:r>
            <a:r>
              <a:rPr lang="zh-CN" altLang="en-US" sz="2400" b="1" baseline="30000" dirty="0" smtClean="0">
                <a:solidFill>
                  <a:srgbClr val="111111"/>
                </a:solidFill>
              </a:rPr>
              <a:t>－</a:t>
            </a:r>
            <a:endParaRPr lang="zh-HK" altLang="zh-CN" sz="2400" b="1" baseline="30000" dirty="0">
              <a:solidFill>
                <a:srgbClr val="111111"/>
              </a:solidFill>
              <a:ea typeface="隶书" panose="02010509060101010101" pitchFamily="49" charset="-122"/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4356951" y="3563569"/>
            <a:ext cx="31670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>
                <a:solidFill>
                  <a:srgbClr val="111111"/>
                </a:solidFill>
              </a:rPr>
              <a:t>BaCl</a:t>
            </a:r>
            <a:r>
              <a:rPr lang="en-US" altLang="zh-CN" sz="2400" b="1" baseline="-25000" dirty="0" smtClean="0">
                <a:solidFill>
                  <a:srgbClr val="111111"/>
                </a:solidFill>
              </a:rPr>
              <a:t>2</a:t>
            </a:r>
            <a:r>
              <a:rPr lang="zh-CN" altLang="en-US" sz="2400" b="1" dirty="0" smtClean="0">
                <a:solidFill>
                  <a:srgbClr val="111111"/>
                </a:solidFill>
              </a:rPr>
              <a:t>＝</a:t>
            </a:r>
            <a:r>
              <a:rPr lang="en-US" altLang="zh-CN" sz="2400" b="1" dirty="0" smtClean="0">
                <a:solidFill>
                  <a:srgbClr val="111111"/>
                </a:solidFill>
              </a:rPr>
              <a:t>Ba</a:t>
            </a:r>
            <a:r>
              <a:rPr lang="en-US" altLang="zh-CN" sz="2400" b="1" baseline="30000" dirty="0" smtClean="0">
                <a:solidFill>
                  <a:srgbClr val="111111"/>
                </a:solidFill>
              </a:rPr>
              <a:t>2</a:t>
            </a:r>
            <a:r>
              <a:rPr lang="zh-CN" altLang="en-US" sz="2400" b="1" baseline="30000" dirty="0" smtClean="0">
                <a:solidFill>
                  <a:srgbClr val="111111"/>
                </a:solidFill>
              </a:rPr>
              <a:t>＋</a:t>
            </a:r>
            <a:r>
              <a:rPr lang="zh-CN" altLang="zh-CN" sz="2400" b="1" dirty="0" smtClean="0">
                <a:solidFill>
                  <a:srgbClr val="111111"/>
                </a:solidFill>
              </a:rPr>
              <a:t>+</a:t>
            </a:r>
            <a:r>
              <a:rPr lang="en-US" altLang="zh-CN" sz="2400" b="1" dirty="0" smtClean="0">
                <a:solidFill>
                  <a:srgbClr val="111111"/>
                </a:solidFill>
              </a:rPr>
              <a:t>2Cl</a:t>
            </a:r>
            <a:r>
              <a:rPr lang="zh-CN" altLang="en-US" sz="2400" b="1" baseline="30000" dirty="0" smtClean="0">
                <a:solidFill>
                  <a:srgbClr val="111111"/>
                </a:solidFill>
              </a:rPr>
              <a:t>－</a:t>
            </a:r>
            <a:endParaRPr lang="zh-HK" altLang="zh-CN" sz="2400" b="1" baseline="30000" dirty="0">
              <a:solidFill>
                <a:srgbClr val="111111"/>
              </a:solidFill>
            </a:endParaRP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7643075" y="3563569"/>
            <a:ext cx="38963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>
                <a:solidFill>
                  <a:srgbClr val="111111"/>
                </a:solidFill>
              </a:rPr>
              <a:t>Ba</a:t>
            </a:r>
            <a:r>
              <a:rPr lang="en-US" altLang="zh-CN" sz="2400" b="1" baseline="30000" dirty="0" smtClean="0">
                <a:solidFill>
                  <a:srgbClr val="111111"/>
                </a:solidFill>
              </a:rPr>
              <a:t>2</a:t>
            </a:r>
            <a:r>
              <a:rPr lang="zh-CN" altLang="en-US" sz="2400" b="1" baseline="30000" dirty="0" smtClean="0">
                <a:solidFill>
                  <a:srgbClr val="111111"/>
                </a:solidFill>
              </a:rPr>
              <a:t>＋</a:t>
            </a:r>
            <a:r>
              <a:rPr lang="zh-CN" altLang="zh-CN" sz="2400" b="1" dirty="0">
                <a:solidFill>
                  <a:srgbClr val="111111"/>
                </a:solidFill>
              </a:rPr>
              <a:t>+ </a:t>
            </a:r>
            <a:r>
              <a:rPr lang="en-US" altLang="zh-CN" sz="2400" b="1" dirty="0" smtClean="0">
                <a:solidFill>
                  <a:srgbClr val="111111"/>
                </a:solidFill>
              </a:rPr>
              <a:t>SO</a:t>
            </a:r>
            <a:r>
              <a:rPr lang="en-US" altLang="zh-CN" sz="2400" b="1" baseline="-25000" dirty="0" smtClean="0">
                <a:solidFill>
                  <a:srgbClr val="111111"/>
                </a:solidFill>
              </a:rPr>
              <a:t>4</a:t>
            </a:r>
            <a:r>
              <a:rPr lang="en-US" altLang="zh-CN" sz="2400" b="1" baseline="30000" dirty="0" smtClean="0">
                <a:solidFill>
                  <a:srgbClr val="111111"/>
                </a:solidFill>
              </a:rPr>
              <a:t>2</a:t>
            </a:r>
            <a:r>
              <a:rPr lang="zh-CN" altLang="en-US" sz="2400" b="1" baseline="30000" dirty="0" smtClean="0">
                <a:solidFill>
                  <a:srgbClr val="111111"/>
                </a:solidFill>
              </a:rPr>
              <a:t>－ </a:t>
            </a:r>
            <a:r>
              <a:rPr lang="zh-CN" altLang="en-US" sz="2400" b="1" dirty="0" smtClean="0">
                <a:solidFill>
                  <a:srgbClr val="111111"/>
                </a:solidFill>
              </a:rPr>
              <a:t>＝</a:t>
            </a:r>
            <a:r>
              <a:rPr lang="en-US" altLang="zh-CN" sz="2400" b="1" dirty="0" smtClean="0">
                <a:solidFill>
                  <a:srgbClr val="111111"/>
                </a:solidFill>
              </a:rPr>
              <a:t>BaSO</a:t>
            </a:r>
            <a:r>
              <a:rPr lang="en-US" altLang="zh-CN" sz="2400" b="1" baseline="-25000" dirty="0" smtClean="0">
                <a:solidFill>
                  <a:srgbClr val="111111"/>
                </a:solidFill>
              </a:rPr>
              <a:t>4</a:t>
            </a:r>
            <a:r>
              <a:rPr lang="zh-CN" altLang="zh-CN" sz="2400" b="1" dirty="0" smtClean="0">
                <a:solidFill>
                  <a:srgbClr val="111111"/>
                </a:solidFill>
              </a:rPr>
              <a:t>↓</a:t>
            </a:r>
            <a:endParaRPr lang="zh-HK" altLang="zh-CN" sz="2400" b="1" dirty="0">
              <a:solidFill>
                <a:srgbClr val="111111"/>
              </a:solidFill>
            </a:endParaRP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86328" y="4440075"/>
            <a:ext cx="11938715" cy="1200329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3600" b="1" dirty="0">
                <a:solidFill>
                  <a:srgbClr val="111111"/>
                </a:solidFill>
              </a:rPr>
              <a:t>        </a:t>
            </a:r>
            <a:r>
              <a:rPr lang="zh-CN" altLang="en-US" sz="3600" b="1" dirty="0">
                <a:solidFill>
                  <a:srgbClr val="111111"/>
                </a:solidFill>
                <a:ea typeface="隶书" panose="02010509060101010101" pitchFamily="49" charset="-122"/>
              </a:rPr>
              <a:t>像这种用实际参加反应的离子符号来表示反应的式子叫做</a:t>
            </a:r>
            <a:r>
              <a:rPr lang="zh-CN" altLang="en-US" sz="3600" b="1" dirty="0">
                <a:solidFill>
                  <a:srgbClr val="FF0000"/>
                </a:solidFill>
                <a:ea typeface="隶书" panose="02010509060101010101" pitchFamily="49" charset="-122"/>
              </a:rPr>
              <a:t>离子方程式</a:t>
            </a:r>
            <a:r>
              <a:rPr lang="zh-CN" altLang="en-US" sz="3600" b="1" dirty="0">
                <a:solidFill>
                  <a:srgbClr val="111111"/>
                </a:solidFill>
                <a:ea typeface="隶书" panose="02010509060101010101" pitchFamily="49" charset="-122"/>
              </a:rPr>
              <a:t>。</a:t>
            </a:r>
            <a:endParaRPr lang="zh-HK" altLang="zh-CN" sz="3600" b="1" dirty="0">
              <a:solidFill>
                <a:srgbClr val="111111"/>
              </a:solidFill>
              <a:ea typeface="隶书" panose="02010509060101010101" pitchFamily="49" charset="-122"/>
            </a:endParaRPr>
          </a:p>
        </p:txBody>
      </p:sp>
      <p:graphicFrame>
        <p:nvGraphicFramePr>
          <p:cNvPr id="9" name="Group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6596812"/>
              </p:ext>
            </p:extLst>
          </p:nvPr>
        </p:nvGraphicFramePr>
        <p:xfrm>
          <a:off x="347730" y="644135"/>
          <a:ext cx="11844270" cy="2229131"/>
        </p:xfrm>
        <a:graphic>
          <a:graphicData uri="http://schemas.openxmlformats.org/drawingml/2006/table">
            <a:tbl>
              <a:tblPr/>
              <a:tblGrid>
                <a:gridCol w="9921661"/>
                <a:gridCol w="1922609"/>
              </a:tblGrid>
              <a:tr h="58321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  <a:hlinkClick r:id="rId2" action="ppaction://hlinkfile"/>
                        </a:rPr>
                        <a:t>实验</a:t>
                      </a: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  <a:hlinkClick r:id="rId2" action="ppaction://hlinkfile"/>
                        </a:rPr>
                        <a:t>2-1</a:t>
                      </a:r>
                      <a:endParaRPr kumimoji="0" lang="zh-CN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Times New Roman" panose="02020603050405020304" pitchFamily="18" charset="0"/>
                        <a:ea typeface="隶书" panose="020105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2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1.</a:t>
                      </a:r>
                      <a:r>
                        <a:rPr kumimoji="0" lang="zh-CN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向盛有</a:t>
                      </a: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2mLNa</a:t>
                      </a:r>
                      <a:r>
                        <a:rPr kumimoji="0" lang="en-US" altLang="zh-CN" sz="32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2</a:t>
                      </a: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SO</a:t>
                      </a:r>
                      <a:r>
                        <a:rPr kumimoji="0" lang="en-US" altLang="zh-CN" sz="32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4</a:t>
                      </a:r>
                      <a:r>
                        <a:rPr kumimoji="0" lang="zh-CN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溶液的试管里加入</a:t>
                      </a: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2mL</a:t>
                      </a:r>
                      <a:r>
                        <a:rPr kumimoji="0" lang="zh-CN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 </a:t>
                      </a: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KCl</a:t>
                      </a:r>
                      <a:r>
                        <a:rPr kumimoji="0" lang="zh-CN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溶液。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Times New Roman" panose="02020603050405020304" pitchFamily="18" charset="0"/>
                        <a:ea typeface="PMingLiU" panose="02020500000000000000" pitchFamily="18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332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2.</a:t>
                      </a:r>
                      <a:r>
                        <a:rPr kumimoji="0" lang="zh-CN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向盛有</a:t>
                      </a: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2mLNa</a:t>
                      </a:r>
                      <a:r>
                        <a:rPr kumimoji="0" lang="en-US" altLang="zh-CN" sz="32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2</a:t>
                      </a: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SO</a:t>
                      </a:r>
                      <a:r>
                        <a:rPr kumimoji="0" lang="en-US" altLang="zh-CN" sz="32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4</a:t>
                      </a:r>
                      <a:r>
                        <a:rPr kumimoji="0" lang="zh-CN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溶液的试管里加入</a:t>
                      </a: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2mLBaCl</a:t>
                      </a:r>
                      <a:r>
                        <a:rPr kumimoji="0" lang="en-US" altLang="zh-CN" sz="32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Times New Roman" panose="02020603050405020304" pitchFamily="18" charset="0"/>
                          <a:ea typeface="隶书" panose="02010509060101010101" pitchFamily="49" charset="-122"/>
                        </a:rPr>
                        <a:t>2</a:t>
                      </a:r>
                      <a:r>
                        <a:rPr kumimoji="0" lang="zh-CN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11111"/>
                          </a:solidFill>
                          <a:effectLst/>
                          <a:latin typeface="隶书" panose="02010509060101010101" pitchFamily="49" charset="-122"/>
                          <a:ea typeface="隶书" panose="02010509060101010101" pitchFamily="49" charset="-122"/>
                        </a:rPr>
                        <a:t>溶液。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11111"/>
                        </a:solidFill>
                        <a:effectLst/>
                        <a:latin typeface="Times New Roman" panose="02020603050405020304" pitchFamily="18" charset="0"/>
                        <a:ea typeface="PMingLiU" panose="02020500000000000000" pitchFamily="18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10551485" y="1320119"/>
            <a:ext cx="1640515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无现象</a:t>
            </a: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10473365" y="2219709"/>
            <a:ext cx="1796754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白色沉淀</a:t>
            </a:r>
          </a:p>
        </p:txBody>
      </p:sp>
    </p:spTree>
    <p:extLst>
      <p:ext uri="{BB962C8B-B14F-4D97-AF65-F5344CB8AC3E}">
        <p14:creationId xmlns:p14="http://schemas.microsoft.com/office/powerpoint/2010/main" val="265693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 autoUpdateAnimBg="0"/>
      <p:bldP spid="17415" grpId="0" animBg="1" autoUpdateAnimBg="0"/>
      <p:bldP spid="17416" grpId="0" animBg="1" autoUpdateAnimBg="0"/>
      <p:bldP spid="17417" grpId="0" animBg="1" autoUpdateAnimBg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0" y="-31403"/>
            <a:ext cx="51283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五、离子方程式的书写步骤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6265" y="519239"/>
            <a:ext cx="5072062" cy="519112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1</a:t>
            </a:r>
            <a:r>
              <a:rPr kumimoji="1"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、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写</a:t>
            </a:r>
            <a:r>
              <a:rPr kumimoji="1"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出反应的化学方程式：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413610" y="519239"/>
            <a:ext cx="6303363" cy="588962"/>
          </a:xfrm>
          <a:prstGeom prst="rect">
            <a:avLst/>
          </a:prstGeom>
          <a:noFill/>
          <a:ln w="9525">
            <a:solidFill>
              <a:srgbClr val="00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Na</a:t>
            </a:r>
            <a:r>
              <a:rPr kumimoji="1" lang="en-US" altLang="zh-CN" sz="32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SO</a:t>
            </a:r>
            <a:r>
              <a:rPr kumimoji="1" lang="en-US" altLang="zh-CN" sz="32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+ BaCl</a:t>
            </a:r>
            <a:r>
              <a:rPr kumimoji="1" lang="en-US" altLang="zh-CN" sz="32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= 2NaCl+ BaSO</a:t>
            </a:r>
            <a:r>
              <a:rPr kumimoji="1" lang="en-US" altLang="zh-CN" sz="32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↓</a:t>
            </a:r>
            <a:endParaRPr kumimoji="1" lang="en-US" altLang="zh-CN" sz="3200" b="1" baseline="-25000" dirty="0">
              <a:solidFill>
                <a:srgbClr val="11111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56265" y="1111939"/>
            <a:ext cx="10036554" cy="95410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2</a:t>
            </a:r>
            <a:r>
              <a:rPr kumimoji="1"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、把易溶于水、易电离的</a:t>
            </a:r>
            <a:r>
              <a:rPr kumimoji="1" lang="zh-CN" altLang="en-US" sz="2800" b="1" dirty="0" smtClean="0">
                <a:solidFill>
                  <a:srgbClr val="111111"/>
                </a:solidFill>
                <a:latin typeface="宋体" panose="02010600030101010101" pitchFamily="2" charset="-122"/>
              </a:rPr>
              <a:t>物质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拆</a:t>
            </a:r>
            <a:r>
              <a:rPr kumimoji="1" lang="zh-CN" altLang="en-US" sz="2800" b="1" dirty="0" smtClean="0">
                <a:solidFill>
                  <a:srgbClr val="111111"/>
                </a:solidFill>
                <a:latin typeface="宋体" panose="02010600030101010101" pitchFamily="2" charset="-122"/>
              </a:rPr>
              <a:t>写</a:t>
            </a:r>
            <a:r>
              <a:rPr kumimoji="1"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成离子形式，把难溶的物质、气体和弱电解质（水、醋酸、氨水）等仍用化学式表示。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545671" y="2330131"/>
            <a:ext cx="7976703" cy="588963"/>
          </a:xfrm>
          <a:prstGeom prst="rect">
            <a:avLst/>
          </a:prstGeom>
          <a:noFill/>
          <a:ln w="9525">
            <a:solidFill>
              <a:srgbClr val="00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 dirty="0">
                <a:solidFill>
                  <a:srgbClr val="111111"/>
                </a:solidFill>
                <a:latin typeface="宋体" panose="02010600030101010101" pitchFamily="2" charset="-122"/>
              </a:rPr>
              <a:t>2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Na</a:t>
            </a:r>
            <a:r>
              <a:rPr kumimoji="1" lang="en-US" altLang="zh-CN" sz="3200" b="1" baseline="30000" dirty="0">
                <a:solidFill>
                  <a:srgbClr val="111111"/>
                </a:solidFill>
                <a:latin typeface="宋体" panose="02010600030101010101" pitchFamily="2" charset="-122"/>
              </a:rPr>
              <a:t>+</a:t>
            </a:r>
            <a:r>
              <a:rPr kumimoji="1" lang="en-US" altLang="zh-CN" sz="3200" b="1" dirty="0">
                <a:solidFill>
                  <a:srgbClr val="111111"/>
                </a:solidFill>
                <a:latin typeface="宋体" panose="02010600030101010101" pitchFamily="2" charset="-122"/>
              </a:rPr>
              <a:t>+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SO</a:t>
            </a:r>
            <a:r>
              <a:rPr kumimoji="1" lang="en-US" altLang="zh-CN" sz="32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 baseline="30000" dirty="0">
                <a:solidFill>
                  <a:srgbClr val="111111"/>
                </a:solidFill>
                <a:latin typeface="宋体" panose="02010600030101010101" pitchFamily="2" charset="-122"/>
              </a:rPr>
              <a:t>2-</a:t>
            </a:r>
            <a:r>
              <a:rPr kumimoji="1" lang="en-US" altLang="zh-CN" sz="3200" b="1" dirty="0">
                <a:solidFill>
                  <a:srgbClr val="111111"/>
                </a:solidFill>
                <a:latin typeface="宋体" panose="02010600030101010101" pitchFamily="2" charset="-122"/>
              </a:rPr>
              <a:t>+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Ba</a:t>
            </a:r>
            <a:r>
              <a:rPr kumimoji="1" lang="en-US" altLang="zh-CN" sz="3200" b="1" baseline="30000" dirty="0">
                <a:solidFill>
                  <a:srgbClr val="111111"/>
                </a:solidFill>
                <a:latin typeface="宋体" panose="02010600030101010101" pitchFamily="2" charset="-122"/>
              </a:rPr>
              <a:t>2+</a:t>
            </a:r>
            <a:r>
              <a:rPr kumimoji="1" lang="en-US" altLang="zh-CN" sz="3200" b="1" dirty="0">
                <a:solidFill>
                  <a:srgbClr val="111111"/>
                </a:solidFill>
                <a:latin typeface="宋体" panose="02010600030101010101" pitchFamily="2" charset="-122"/>
              </a:rPr>
              <a:t>+2Cl</a:t>
            </a:r>
            <a:r>
              <a:rPr kumimoji="1" lang="en-US" altLang="zh-CN" sz="3200" b="1" baseline="30000" dirty="0">
                <a:solidFill>
                  <a:srgbClr val="111111"/>
                </a:solidFill>
                <a:latin typeface="宋体" panose="02010600030101010101" pitchFamily="2" charset="-122"/>
              </a:rPr>
              <a:t>-</a:t>
            </a:r>
            <a:r>
              <a:rPr kumimoji="1" lang="en-US" altLang="zh-CN" sz="3200" b="1" dirty="0">
                <a:solidFill>
                  <a:srgbClr val="111111"/>
                </a:solidFill>
                <a:latin typeface="宋体" panose="02010600030101010101" pitchFamily="2" charset="-122"/>
              </a:rPr>
              <a:t> =2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Na</a:t>
            </a:r>
            <a:r>
              <a:rPr kumimoji="1" lang="en-US" altLang="zh-CN" sz="3200" b="1" baseline="30000" dirty="0">
                <a:solidFill>
                  <a:srgbClr val="111111"/>
                </a:solidFill>
                <a:latin typeface="宋体" panose="02010600030101010101" pitchFamily="2" charset="-122"/>
              </a:rPr>
              <a:t>+</a:t>
            </a:r>
            <a:r>
              <a:rPr kumimoji="1" lang="en-US" altLang="zh-CN" sz="3200" b="1" dirty="0">
                <a:solidFill>
                  <a:srgbClr val="111111"/>
                </a:solidFill>
                <a:latin typeface="宋体" panose="02010600030101010101" pitchFamily="2" charset="-122"/>
              </a:rPr>
              <a:t>+2Cl</a:t>
            </a:r>
            <a:r>
              <a:rPr kumimoji="1" lang="en-US" altLang="zh-CN" sz="3200" b="1" baseline="30000" dirty="0">
                <a:solidFill>
                  <a:srgbClr val="111111"/>
                </a:solidFill>
                <a:latin typeface="宋体" panose="02010600030101010101" pitchFamily="2" charset="-122"/>
              </a:rPr>
              <a:t>-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+ BaSO</a:t>
            </a:r>
            <a:r>
              <a:rPr kumimoji="1" lang="en-US" altLang="zh-CN" sz="32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↓</a:t>
            </a:r>
            <a:endParaRPr kumimoji="1" lang="en-US" altLang="zh-CN" sz="3200" b="1" baseline="30000" dirty="0">
              <a:solidFill>
                <a:srgbClr val="111111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" y="2990533"/>
            <a:ext cx="6336406" cy="52387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3</a:t>
            </a:r>
            <a:r>
              <a:rPr kumimoji="1"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、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删</a:t>
            </a:r>
            <a:r>
              <a:rPr kumimoji="1"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去方程式两边不参加反应的离子：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84254" y="3425679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21632" y="5269448"/>
            <a:ext cx="12007236" cy="95410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4</a:t>
            </a:r>
            <a:r>
              <a:rPr kumimoji="1"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、检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查</a:t>
            </a:r>
            <a:r>
              <a:rPr kumimoji="1"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方程式两边各元素的原子</a:t>
            </a:r>
            <a:r>
              <a:rPr kumimoji="1" lang="zh-CN" altLang="en-US" sz="2800" b="1" dirty="0" smtClean="0">
                <a:solidFill>
                  <a:srgbClr val="111111"/>
                </a:solidFill>
                <a:latin typeface="宋体" panose="02010600030101010101" pitchFamily="2" charset="-122"/>
              </a:rPr>
              <a:t>个数（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质量守恒</a:t>
            </a:r>
            <a:r>
              <a:rPr kumimoji="1" lang="zh-CN" altLang="en-US" sz="2800" b="1" dirty="0" smtClean="0">
                <a:solidFill>
                  <a:srgbClr val="111111"/>
                </a:solidFill>
                <a:latin typeface="宋体" panose="02010600030101010101" pitchFamily="2" charset="-122"/>
              </a:rPr>
              <a:t>）和</a:t>
            </a:r>
            <a:r>
              <a:rPr kumimoji="1"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电荷</a:t>
            </a:r>
            <a:r>
              <a:rPr kumimoji="1" lang="zh-CN" altLang="en-US" sz="2800" b="1" dirty="0" smtClean="0">
                <a:solidFill>
                  <a:srgbClr val="111111"/>
                </a:solidFill>
                <a:latin typeface="宋体" panose="02010600030101010101" pitchFamily="2" charset="-122"/>
              </a:rPr>
              <a:t>总数（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电荷守恒</a:t>
            </a:r>
            <a:r>
              <a:rPr kumimoji="1" lang="zh-CN" altLang="en-US" sz="2800" b="1" dirty="0" smtClean="0">
                <a:solidFill>
                  <a:srgbClr val="111111"/>
                </a:solidFill>
                <a:latin typeface="宋体" panose="02010600030101010101" pitchFamily="2" charset="-122"/>
              </a:rPr>
              <a:t>）是否</a:t>
            </a:r>
            <a:r>
              <a:rPr kumimoji="1"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相等。</a:t>
            </a:r>
          </a:p>
        </p:txBody>
      </p:sp>
      <p:sp>
        <p:nvSpPr>
          <p:cNvPr id="10" name="Line 17"/>
          <p:cNvSpPr>
            <a:spLocks noChangeShapeType="1"/>
          </p:cNvSpPr>
          <p:nvPr/>
        </p:nvSpPr>
        <p:spPr bwMode="auto">
          <a:xfrm>
            <a:off x="828743" y="3639993"/>
            <a:ext cx="720725" cy="50323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21"/>
          <p:cNvSpPr>
            <a:spLocks noChangeShapeType="1"/>
          </p:cNvSpPr>
          <p:nvPr/>
        </p:nvSpPr>
        <p:spPr bwMode="auto">
          <a:xfrm>
            <a:off x="3822768" y="3687618"/>
            <a:ext cx="720725" cy="50323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Line 22"/>
          <p:cNvSpPr>
            <a:spLocks noChangeShapeType="1"/>
          </p:cNvSpPr>
          <p:nvPr/>
        </p:nvSpPr>
        <p:spPr bwMode="auto">
          <a:xfrm>
            <a:off x="5900805" y="3639993"/>
            <a:ext cx="720725" cy="50323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Line 23"/>
          <p:cNvSpPr>
            <a:spLocks noChangeShapeType="1"/>
          </p:cNvSpPr>
          <p:nvPr/>
        </p:nvSpPr>
        <p:spPr bwMode="auto">
          <a:xfrm>
            <a:off x="4900680" y="3687618"/>
            <a:ext cx="720725" cy="50323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824011" y="3556824"/>
            <a:ext cx="793362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 dirty="0">
                <a:solidFill>
                  <a:srgbClr val="111111"/>
                </a:solidFill>
                <a:latin typeface="宋体" panose="02010600030101010101" pitchFamily="2" charset="-122"/>
              </a:rPr>
              <a:t>2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Na</a:t>
            </a:r>
            <a:r>
              <a:rPr kumimoji="1" lang="en-US" altLang="zh-CN" sz="3200" b="1" baseline="30000" dirty="0">
                <a:solidFill>
                  <a:srgbClr val="111111"/>
                </a:solidFill>
                <a:latin typeface="宋体" panose="02010600030101010101" pitchFamily="2" charset="-122"/>
              </a:rPr>
              <a:t>+</a:t>
            </a:r>
            <a:r>
              <a:rPr kumimoji="1" lang="en-US" altLang="zh-CN" sz="3200" b="1" dirty="0">
                <a:solidFill>
                  <a:srgbClr val="111111"/>
                </a:solidFill>
                <a:latin typeface="宋体" panose="02010600030101010101" pitchFamily="2" charset="-122"/>
              </a:rPr>
              <a:t>+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SO</a:t>
            </a:r>
            <a:r>
              <a:rPr kumimoji="1" lang="en-US" altLang="zh-CN" sz="32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 baseline="30000" dirty="0">
                <a:solidFill>
                  <a:srgbClr val="111111"/>
                </a:solidFill>
                <a:latin typeface="宋体" panose="02010600030101010101" pitchFamily="2" charset="-122"/>
              </a:rPr>
              <a:t>2-</a:t>
            </a:r>
            <a:r>
              <a:rPr kumimoji="1" lang="en-US" altLang="zh-CN" sz="3200" b="1" dirty="0">
                <a:solidFill>
                  <a:srgbClr val="111111"/>
                </a:solidFill>
                <a:latin typeface="宋体" panose="02010600030101010101" pitchFamily="2" charset="-122"/>
              </a:rPr>
              <a:t>+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Ba</a:t>
            </a:r>
            <a:r>
              <a:rPr kumimoji="1" lang="en-US" altLang="zh-CN" sz="3200" b="1" baseline="30000" dirty="0">
                <a:solidFill>
                  <a:srgbClr val="111111"/>
                </a:solidFill>
                <a:latin typeface="宋体" panose="02010600030101010101" pitchFamily="2" charset="-122"/>
              </a:rPr>
              <a:t>2+</a:t>
            </a:r>
            <a:r>
              <a:rPr kumimoji="1" lang="en-US" altLang="zh-CN" sz="3200" b="1" dirty="0">
                <a:solidFill>
                  <a:srgbClr val="111111"/>
                </a:solidFill>
                <a:latin typeface="宋体" panose="02010600030101010101" pitchFamily="2" charset="-122"/>
              </a:rPr>
              <a:t>+2Cl</a:t>
            </a:r>
            <a:r>
              <a:rPr kumimoji="1" lang="en-US" altLang="zh-CN" sz="3200" b="1" baseline="30000" dirty="0">
                <a:solidFill>
                  <a:srgbClr val="111111"/>
                </a:solidFill>
                <a:latin typeface="宋体" panose="02010600030101010101" pitchFamily="2" charset="-122"/>
              </a:rPr>
              <a:t>-</a:t>
            </a:r>
            <a:r>
              <a:rPr kumimoji="1" lang="en-US" altLang="zh-CN" sz="3200" b="1" dirty="0">
                <a:solidFill>
                  <a:srgbClr val="111111"/>
                </a:solidFill>
                <a:latin typeface="宋体" panose="02010600030101010101" pitchFamily="2" charset="-122"/>
              </a:rPr>
              <a:t> =2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Na</a:t>
            </a:r>
            <a:r>
              <a:rPr kumimoji="1" lang="en-US" altLang="zh-CN" sz="3200" b="1" baseline="30000" dirty="0">
                <a:solidFill>
                  <a:srgbClr val="111111"/>
                </a:solidFill>
                <a:latin typeface="宋体" panose="02010600030101010101" pitchFamily="2" charset="-122"/>
              </a:rPr>
              <a:t>+</a:t>
            </a:r>
            <a:r>
              <a:rPr kumimoji="1" lang="en-US" altLang="zh-CN" sz="3200" b="1" dirty="0">
                <a:solidFill>
                  <a:srgbClr val="111111"/>
                </a:solidFill>
                <a:latin typeface="宋体" panose="02010600030101010101" pitchFamily="2" charset="-122"/>
              </a:rPr>
              <a:t>+2Cl</a:t>
            </a:r>
            <a:r>
              <a:rPr kumimoji="1" lang="en-US" altLang="zh-CN" sz="3200" b="1" baseline="30000" dirty="0">
                <a:solidFill>
                  <a:srgbClr val="111111"/>
                </a:solidFill>
                <a:latin typeface="宋体" panose="02010600030101010101" pitchFamily="2" charset="-122"/>
              </a:rPr>
              <a:t>-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+ BaSO</a:t>
            </a:r>
            <a:r>
              <a:rPr kumimoji="1" lang="en-US" altLang="zh-CN" sz="32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↓</a:t>
            </a:r>
            <a:endParaRPr kumimoji="1" lang="en-US" altLang="zh-CN" sz="3200" b="1" baseline="30000" dirty="0">
              <a:solidFill>
                <a:srgbClr val="111111"/>
              </a:solidFill>
              <a:latin typeface="宋体" panose="02010600030101010101" pitchFamily="2" charset="-122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2669448" y="4576794"/>
            <a:ext cx="4133850" cy="588963"/>
          </a:xfrm>
          <a:prstGeom prst="rect">
            <a:avLst/>
          </a:prstGeom>
          <a:noFill/>
          <a:ln w="9525">
            <a:solidFill>
              <a:srgbClr val="00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Ba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宋体" panose="02010600030101010101" pitchFamily="2" charset="-122"/>
              </a:rPr>
              <a:t>2+ </a:t>
            </a:r>
            <a:r>
              <a:rPr kumimoji="1" lang="en-US" altLang="zh-CN" sz="3200" b="1">
                <a:solidFill>
                  <a:srgbClr val="111111"/>
                </a:solidFill>
                <a:latin typeface="宋体" panose="02010600030101010101" pitchFamily="2" charset="-122"/>
              </a:rPr>
              <a:t>+</a:t>
            </a:r>
            <a:r>
              <a:rPr kumimoji="1" lang="en-US" altLang="zh-CN" sz="32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SO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宋体" panose="02010600030101010101" pitchFamily="2" charset="-122"/>
              </a:rPr>
              <a:t>2-</a:t>
            </a:r>
            <a:r>
              <a:rPr kumimoji="1" lang="en-US" altLang="zh-CN" sz="3200" b="1">
                <a:solidFill>
                  <a:srgbClr val="111111"/>
                </a:solidFill>
                <a:latin typeface="宋体" panose="02010600030101010101" pitchFamily="2" charset="-122"/>
              </a:rPr>
              <a:t>= </a:t>
            </a:r>
            <a:r>
              <a:rPr kumimoji="1" lang="en-US" altLang="zh-CN" sz="32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BaSO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↓</a:t>
            </a:r>
            <a:endParaRPr kumimoji="1" lang="en-US" altLang="zh-CN" sz="3200" b="1" baseline="30000">
              <a:solidFill>
                <a:srgbClr val="111111"/>
              </a:solidFill>
              <a:latin typeface="宋体" panose="02010600030101010101" pitchFamily="2" charset="-122"/>
            </a:endParaRPr>
          </a:p>
        </p:txBody>
      </p:sp>
      <p:sp>
        <p:nvSpPr>
          <p:cNvPr id="16" name="AutoShape 5"/>
          <p:cNvSpPr>
            <a:spLocks noChangeArrowheads="1"/>
          </p:cNvSpPr>
          <p:nvPr/>
        </p:nvSpPr>
        <p:spPr bwMode="auto">
          <a:xfrm>
            <a:off x="4686367" y="4211493"/>
            <a:ext cx="100012" cy="395287"/>
          </a:xfrm>
          <a:prstGeom prst="downArrow">
            <a:avLst>
              <a:gd name="adj1" fmla="val 50000"/>
              <a:gd name="adj2" fmla="val 1000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 sz="2400" b="1">
              <a:ln>
                <a:solidFill>
                  <a:srgbClr val="FF0000"/>
                </a:solidFill>
              </a:ln>
              <a:solidFill>
                <a:srgbClr val="111111"/>
              </a:solidFill>
              <a:latin typeface="Arial" charset="0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2719454" y="6196896"/>
            <a:ext cx="4133850" cy="588963"/>
          </a:xfrm>
          <a:prstGeom prst="rect">
            <a:avLst/>
          </a:prstGeom>
          <a:noFill/>
          <a:ln w="9525">
            <a:solidFill>
              <a:srgbClr val="00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Ba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宋体" panose="02010600030101010101" pitchFamily="2" charset="-122"/>
              </a:rPr>
              <a:t>2+ </a:t>
            </a:r>
            <a:r>
              <a:rPr kumimoji="1" lang="en-US" altLang="zh-CN" sz="3200" b="1">
                <a:solidFill>
                  <a:srgbClr val="111111"/>
                </a:solidFill>
                <a:latin typeface="宋体" panose="02010600030101010101" pitchFamily="2" charset="-122"/>
              </a:rPr>
              <a:t>+</a:t>
            </a:r>
            <a:r>
              <a:rPr kumimoji="1" lang="en-US" altLang="zh-CN" sz="32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SO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宋体" panose="02010600030101010101" pitchFamily="2" charset="-122"/>
              </a:rPr>
              <a:t>2-</a:t>
            </a:r>
            <a:r>
              <a:rPr kumimoji="1" lang="en-US" altLang="zh-CN" sz="3200" b="1">
                <a:solidFill>
                  <a:srgbClr val="111111"/>
                </a:solidFill>
                <a:latin typeface="宋体" panose="02010600030101010101" pitchFamily="2" charset="-122"/>
              </a:rPr>
              <a:t>= </a:t>
            </a:r>
            <a:r>
              <a:rPr kumimoji="1" lang="en-US" altLang="zh-CN" sz="32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BaSO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kumimoji="1" lang="en-US" altLang="zh-CN" sz="32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↓</a:t>
            </a:r>
            <a:endParaRPr kumimoji="1" lang="en-US" altLang="zh-CN" sz="3200" b="1" baseline="30000">
              <a:solidFill>
                <a:srgbClr val="111111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576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 autoUpdateAnimBg="0"/>
      <p:bldP spid="12292" grpId="0" animBg="1" autoUpdateAnimBg="0"/>
      <p:bldP spid="12293" grpId="0" animBg="1" autoUpdateAnimBg="0"/>
      <p:bldP spid="12294" grpId="0" animBg="1" autoUpdateAnimBg="0"/>
      <p:bldP spid="7" grpId="0" animBg="1"/>
      <p:bldP spid="9" grpId="0" animBg="1" autoUpdateAnimBg="0"/>
      <p:bldP spid="10" grpId="0" animBg="1"/>
      <p:bldP spid="11" grpId="0" animBg="1"/>
      <p:bldP spid="12" grpId="0" animBg="1"/>
      <p:bldP spid="13" grpId="0" animBg="1"/>
      <p:bldP spid="14" grpId="0" autoUpdateAnimBg="0"/>
      <p:bldP spid="15" grpId="0" animBg="1" autoUpdateAnimBg="0"/>
      <p:bldP spid="16" grpId="0" animBg="1"/>
      <p:bldP spid="17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14050" y="0"/>
            <a:ext cx="433965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离子方程式书写</a:t>
            </a:r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练习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993099"/>
            <a:ext cx="9234152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第一组  </a:t>
            </a:r>
            <a:r>
              <a:rPr lang="en-US" altLang="zh-CN" sz="3200" dirty="0" smtClean="0"/>
              <a:t>H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SO</a:t>
            </a:r>
            <a:r>
              <a:rPr lang="en-US" altLang="zh-CN" sz="3200" baseline="-25000" dirty="0" smtClean="0"/>
              <a:t>4</a:t>
            </a:r>
            <a:r>
              <a:rPr lang="en-US" altLang="zh-CN" sz="3200" dirty="0" smtClean="0"/>
              <a:t>+Ba(OH)</a:t>
            </a:r>
            <a:r>
              <a:rPr lang="en-US" altLang="zh-CN" sz="3200" baseline="-25000" dirty="0" smtClean="0"/>
              <a:t>2                         </a:t>
            </a:r>
            <a:r>
              <a:rPr lang="pt-BR" altLang="zh-CN" sz="3200" dirty="0" smtClean="0"/>
              <a:t>NaOH+CuCl</a:t>
            </a:r>
            <a:r>
              <a:rPr lang="pt-BR" altLang="zh-CN" sz="3200" baseline="-25000" dirty="0" smtClean="0"/>
              <a:t>2                 </a:t>
            </a:r>
          </a:p>
          <a:p>
            <a:r>
              <a:rPr lang="pt-BR" altLang="zh-CN" sz="3200" baseline="-25000" dirty="0"/>
              <a:t> </a:t>
            </a:r>
            <a:r>
              <a:rPr lang="pt-BR" altLang="zh-CN" sz="3200" baseline="-25000" dirty="0" smtClean="0"/>
              <a:t>                      </a:t>
            </a:r>
            <a:r>
              <a:rPr lang="pt-BR" altLang="zh-CN" sz="3200" dirty="0" smtClean="0"/>
              <a:t>NH</a:t>
            </a:r>
            <a:r>
              <a:rPr lang="pt-BR" altLang="zh-CN" sz="3200" baseline="-25000" dirty="0" smtClean="0"/>
              <a:t>3</a:t>
            </a:r>
            <a:r>
              <a:rPr lang="pt-BR" altLang="zh-CN" sz="3200" dirty="0" smtClean="0"/>
              <a:t>·H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O+HCl</a:t>
            </a:r>
            <a:r>
              <a:rPr lang="en-US" altLang="zh-CN" sz="3200" dirty="0" smtClean="0"/>
              <a:t>                     </a:t>
            </a:r>
            <a:r>
              <a:rPr lang="pt-BR" altLang="zh-CN" sz="3200" dirty="0" smtClean="0"/>
              <a:t>NH</a:t>
            </a:r>
            <a:r>
              <a:rPr lang="pt-BR" altLang="zh-CN" sz="3200" baseline="-25000" dirty="0" smtClean="0"/>
              <a:t>3</a:t>
            </a:r>
            <a:r>
              <a:rPr lang="pt-BR" altLang="zh-CN" sz="3200" dirty="0" smtClean="0"/>
              <a:t>·H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O+CH</a:t>
            </a:r>
            <a:r>
              <a:rPr lang="pt-BR" altLang="zh-CN" sz="3200" baseline="-25000" dirty="0" smtClean="0"/>
              <a:t>3</a:t>
            </a:r>
            <a:r>
              <a:rPr lang="pt-BR" altLang="zh-CN" sz="3200" dirty="0" smtClean="0"/>
              <a:t>COOH</a:t>
            </a:r>
            <a:endParaRPr lang="zh-CN" altLang="zh-CN" sz="3200" dirty="0"/>
          </a:p>
        </p:txBody>
      </p:sp>
      <p:sp>
        <p:nvSpPr>
          <p:cNvPr id="4" name="文本框 3"/>
          <p:cNvSpPr txBox="1"/>
          <p:nvPr/>
        </p:nvSpPr>
        <p:spPr>
          <a:xfrm>
            <a:off x="0" y="2709569"/>
            <a:ext cx="10869769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第二组  </a:t>
            </a:r>
            <a:r>
              <a:rPr lang="pt-BR" altLang="zh-CN" sz="3200" dirty="0"/>
              <a:t>HNO</a:t>
            </a:r>
            <a:r>
              <a:rPr lang="pt-BR" altLang="zh-CN" sz="3200" baseline="-25000" dirty="0"/>
              <a:t>3</a:t>
            </a:r>
            <a:r>
              <a:rPr lang="pt-BR" altLang="zh-CN" sz="3200" dirty="0"/>
              <a:t>+ </a:t>
            </a:r>
            <a:r>
              <a:rPr lang="pt-BR" altLang="zh-CN" sz="3200" dirty="0" smtClean="0"/>
              <a:t>NaHCO</a:t>
            </a:r>
            <a:r>
              <a:rPr lang="pt-BR" altLang="zh-CN" sz="3200" baseline="-25000" dirty="0" smtClean="0"/>
              <a:t>3                      </a:t>
            </a:r>
            <a:r>
              <a:rPr lang="pt-BR" altLang="zh-CN" sz="3200" dirty="0" smtClean="0"/>
              <a:t>HCl+Na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CO</a:t>
            </a:r>
            <a:r>
              <a:rPr lang="pt-BR" altLang="zh-CN" sz="3200" baseline="-25000" dirty="0" smtClean="0"/>
              <a:t>3</a:t>
            </a:r>
            <a:r>
              <a:rPr lang="pt-BR" altLang="zh-CN" sz="3200" dirty="0" smtClean="0"/>
              <a:t>=NaHCO</a:t>
            </a:r>
            <a:r>
              <a:rPr lang="pt-BR" altLang="zh-CN" sz="3200" baseline="-25000" dirty="0" smtClean="0"/>
              <a:t>3</a:t>
            </a:r>
            <a:r>
              <a:rPr lang="pt-BR" altLang="zh-CN" sz="3200" dirty="0" smtClean="0"/>
              <a:t>+NaCl                               </a:t>
            </a:r>
          </a:p>
          <a:p>
            <a:r>
              <a:rPr lang="pt-BR" altLang="zh-CN" sz="3200" dirty="0"/>
              <a:t> </a:t>
            </a:r>
            <a:r>
              <a:rPr lang="pt-BR" altLang="zh-CN" sz="3200" dirty="0" smtClean="0"/>
              <a:t>                                                       2HCl+Na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CO</a:t>
            </a:r>
            <a:r>
              <a:rPr lang="pt-BR" altLang="zh-CN" sz="3200" baseline="-25000" dirty="0" smtClean="0"/>
              <a:t>3</a:t>
            </a:r>
            <a:r>
              <a:rPr lang="pt-BR" altLang="zh-CN" sz="3200" dirty="0" smtClean="0"/>
              <a:t>=2NaCl+H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O+CO</a:t>
            </a:r>
            <a:r>
              <a:rPr lang="pt-BR" altLang="zh-CN" sz="3200" baseline="-25000" dirty="0" smtClean="0"/>
              <a:t>2</a:t>
            </a:r>
            <a:r>
              <a:rPr lang="zh-CN" altLang="zh-CN" sz="3200" dirty="0"/>
              <a:t>↑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0" y="4133651"/>
            <a:ext cx="7701566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第三组   </a:t>
            </a:r>
            <a:r>
              <a:rPr lang="pt-BR" altLang="zh-CN" sz="3200" dirty="0" smtClean="0"/>
              <a:t>NaOH+NaHSO</a:t>
            </a:r>
            <a:r>
              <a:rPr lang="pt-BR" altLang="zh-CN" sz="3200" baseline="-25000" dirty="0" smtClean="0"/>
              <a:t>4             </a:t>
            </a:r>
            <a:r>
              <a:rPr lang="pt-BR" altLang="zh-CN" sz="3200" dirty="0" smtClean="0"/>
              <a:t>NaOH+NaHCO</a:t>
            </a:r>
            <a:r>
              <a:rPr lang="pt-BR" altLang="zh-CN" sz="3200" baseline="-25000" dirty="0" smtClean="0"/>
              <a:t>3</a:t>
            </a:r>
            <a:endParaRPr lang="zh-CN" altLang="zh-CN" sz="3200" dirty="0"/>
          </a:p>
        </p:txBody>
      </p:sp>
      <p:sp>
        <p:nvSpPr>
          <p:cNvPr id="6" name="文本框 5"/>
          <p:cNvSpPr txBox="1"/>
          <p:nvPr/>
        </p:nvSpPr>
        <p:spPr>
          <a:xfrm>
            <a:off x="0" y="5218849"/>
            <a:ext cx="10934165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第四组                 </a:t>
            </a:r>
            <a:r>
              <a:rPr lang="pt-BR" altLang="zh-CN" sz="3200" dirty="0" smtClean="0"/>
              <a:t>Ba(OH)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+NaHSO</a:t>
            </a:r>
            <a:r>
              <a:rPr lang="pt-BR" altLang="zh-CN" sz="3200" baseline="-25000" dirty="0" smtClean="0"/>
              <a:t>4                             </a:t>
            </a:r>
            <a:r>
              <a:rPr lang="pt-BR" altLang="zh-CN" sz="3200" dirty="0" smtClean="0"/>
              <a:t>Ba(OH)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+2NaHSO</a:t>
            </a:r>
            <a:r>
              <a:rPr lang="pt-BR" altLang="zh-CN" sz="3200" baseline="-25000" dirty="0" smtClean="0"/>
              <a:t>4</a:t>
            </a:r>
            <a:endParaRPr lang="zh-CN" altLang="zh-CN" sz="3200" dirty="0"/>
          </a:p>
          <a:p>
            <a:r>
              <a:rPr lang="pt-BR" altLang="zh-CN" sz="3200" dirty="0" smtClean="0"/>
              <a:t>                              Ca(OH)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+NaHCO</a:t>
            </a:r>
            <a:r>
              <a:rPr lang="pt-BR" altLang="zh-CN" sz="3200" baseline="-25000" dirty="0" smtClean="0"/>
              <a:t>3</a:t>
            </a:r>
            <a:r>
              <a:rPr lang="en-US" altLang="zh-CN" sz="3200" dirty="0" smtClean="0"/>
              <a:t>                   </a:t>
            </a:r>
            <a:r>
              <a:rPr lang="pt-BR" altLang="zh-CN" sz="3200" dirty="0" smtClean="0"/>
              <a:t>Ca(OH)</a:t>
            </a:r>
            <a:r>
              <a:rPr lang="pt-BR" altLang="zh-CN" sz="3200" baseline="-25000" dirty="0" smtClean="0"/>
              <a:t>2</a:t>
            </a:r>
            <a:r>
              <a:rPr lang="pt-BR" altLang="zh-CN" sz="3200" dirty="0" smtClean="0"/>
              <a:t>+2NaHCO</a:t>
            </a:r>
            <a:r>
              <a:rPr lang="pt-BR" altLang="zh-CN" sz="3200" baseline="-25000" dirty="0" smtClean="0"/>
              <a:t>3</a:t>
            </a:r>
            <a:endParaRPr lang="zh-CN" altLang="zh-CN" sz="3200" dirty="0"/>
          </a:p>
        </p:txBody>
      </p:sp>
    </p:spTree>
    <p:extLst>
      <p:ext uri="{BB962C8B-B14F-4D97-AF65-F5344CB8AC3E}">
        <p14:creationId xmlns:p14="http://schemas.microsoft.com/office/powerpoint/2010/main" val="250433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2"/>
          <p:cNvSpPr txBox="1">
            <a:spLocks noChangeArrowheads="1"/>
          </p:cNvSpPr>
          <p:nvPr/>
        </p:nvSpPr>
        <p:spPr bwMode="auto">
          <a:xfrm>
            <a:off x="594600" y="211932"/>
            <a:ext cx="377134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离子方程式的含义</a:t>
            </a:r>
            <a:endParaRPr kumimoji="1"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357782" y="1376229"/>
            <a:ext cx="32146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①CuCl</a:t>
            </a:r>
            <a:r>
              <a:rPr kumimoji="1" lang="en-US" altLang="zh-CN" sz="24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</a:t>
            </a:r>
            <a:endParaRPr kumimoji="1" lang="zh-CN" altLang="en-US" sz="2400" b="1" baseline="30000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5715471" y="1376229"/>
            <a:ext cx="35718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②Cu(NO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zh-CN" altLang="en-US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KOH</a:t>
            </a:r>
            <a:r>
              <a:rPr kumimoji="1" lang="zh-CN" altLang="en-US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</a:t>
            </a:r>
            <a:endParaRPr kumimoji="1" lang="zh-CN" altLang="en-US" sz="2400" b="1" baseline="3000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4215282" y="4271829"/>
            <a:ext cx="35004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③CuSO</a:t>
            </a:r>
            <a:r>
              <a:rPr kumimoji="1" lang="en-US" altLang="zh-CN" sz="24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</a:t>
            </a:r>
            <a:endParaRPr kumimoji="1" lang="zh-CN" altLang="en-US" sz="2400" b="1" baseline="30000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357782" y="1876292"/>
            <a:ext cx="4357688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1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CuCl</a:t>
            </a:r>
            <a:r>
              <a:rPr kumimoji="1" lang="en-US" altLang="zh-CN" sz="21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1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+2NaOH=Cu(OH)</a:t>
            </a:r>
            <a:r>
              <a:rPr kumimoji="1" lang="en-US" altLang="zh-CN" sz="21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1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↓+2NaCl</a:t>
            </a:r>
            <a:endParaRPr kumimoji="1" lang="en-US" altLang="zh-CN" sz="2100" b="1" baseline="30000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5786907" y="1876292"/>
            <a:ext cx="464343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1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Cu(NO</a:t>
            </a:r>
            <a:r>
              <a:rPr kumimoji="1" lang="en-US" altLang="zh-CN" sz="21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en-US" altLang="zh-CN" sz="21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1" lang="en-US" altLang="zh-CN" sz="21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1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+2KOH=Cu(OH)</a:t>
            </a:r>
            <a:r>
              <a:rPr kumimoji="1" lang="en-US" altLang="zh-CN" sz="21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1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↓+2KNO</a:t>
            </a:r>
            <a:r>
              <a:rPr kumimoji="1" lang="en-US" altLang="zh-CN" sz="21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kumimoji="1" lang="en-US" altLang="zh-CN" sz="2100" b="1" baseline="3000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3572346" y="3876542"/>
            <a:ext cx="4357687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1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</a:t>
            </a:r>
            <a:r>
              <a:rPr kumimoji="1" lang="en-US" altLang="zh-CN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kumimoji="1" lang="en-US" altLang="zh-CN" sz="20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1" lang="en-US" altLang="zh-CN" sz="21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+2NaOH=Cu(OH)</a:t>
            </a:r>
            <a:r>
              <a:rPr kumimoji="1" lang="en-US" altLang="zh-CN" sz="21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1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↓+Na</a:t>
            </a:r>
            <a:r>
              <a:rPr kumimoji="1" lang="en-US" altLang="zh-CN" sz="20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kumimoji="1" lang="en-US" altLang="zh-CN" sz="20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kumimoji="1" lang="en-US" altLang="zh-CN" sz="2100" b="1" baseline="30000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4905845" y="2657341"/>
            <a:ext cx="278606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1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</a:t>
            </a:r>
            <a:r>
              <a:rPr kumimoji="1" lang="en-US" altLang="zh-CN" sz="2100" b="1" baseline="30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kumimoji="1" lang="en-US" altLang="zh-CN" sz="21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+2OH</a:t>
            </a:r>
            <a:r>
              <a:rPr kumimoji="1" lang="en-US" altLang="zh-CN" sz="2100" b="1" baseline="30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21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=Cu(OH)</a:t>
            </a:r>
            <a:r>
              <a:rPr kumimoji="1" lang="en-US" altLang="zh-CN" sz="21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1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↓</a:t>
            </a:r>
            <a:endParaRPr kumimoji="1" lang="en-US" altLang="zh-CN" sz="2100" b="1" baseline="3000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905844" y="2450957"/>
            <a:ext cx="2786063" cy="8572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14" name="直接箭头连接符 13"/>
          <p:cNvCxnSpPr>
            <a:endCxn id="13" idx="2"/>
          </p:cNvCxnSpPr>
          <p:nvPr/>
        </p:nvCxnSpPr>
        <p:spPr>
          <a:xfrm>
            <a:off x="3940643" y="2269982"/>
            <a:ext cx="965200" cy="6096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>
            <a:stCxn id="11" idx="0"/>
            <a:endCxn id="13" idx="4"/>
          </p:cNvCxnSpPr>
          <p:nvPr/>
        </p:nvCxnSpPr>
        <p:spPr>
          <a:xfrm flipV="1">
            <a:off x="5751190" y="3308207"/>
            <a:ext cx="547686" cy="56833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>
            <a:endCxn id="13" idx="6"/>
          </p:cNvCxnSpPr>
          <p:nvPr/>
        </p:nvCxnSpPr>
        <p:spPr>
          <a:xfrm rot="10800000" flipV="1">
            <a:off x="7691906" y="2165208"/>
            <a:ext cx="1428750" cy="71437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154596" y="5017953"/>
            <a:ext cx="11264622" cy="1077218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一个化学方程式表示一个反应</a:t>
            </a:r>
            <a:endParaRPr lang="en-US" altLang="zh-CN" sz="3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一个离子方程式不仅可以表示一个反应，还可以表示一类反应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433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 autoUpdateAnimBg="0"/>
      <p:bldP spid="8" grpId="0" autoUpdateAnimBg="0"/>
      <p:bldP spid="9" grpId="0" autoUpdateAnimBg="0"/>
      <p:bldP spid="10" grpId="0" autoUpdateAnimBg="0"/>
      <p:bldP spid="11" grpId="0" autoUpdateAnimBg="0"/>
      <p:bldP spid="12" grpId="0"/>
      <p:bldP spid="13" grpId="0" animBg="1"/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10"/>
          <p:cNvSpPr txBox="1">
            <a:spLocks noChangeArrowheads="1"/>
          </p:cNvSpPr>
          <p:nvPr/>
        </p:nvSpPr>
        <p:spPr bwMode="auto">
          <a:xfrm>
            <a:off x="1774825" y="333376"/>
            <a:ext cx="81359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下面我们一起来写四个</a:t>
            </a:r>
            <a:r>
              <a:rPr kumimoji="1"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  <a:hlinkClick r:id="rId2" action="ppaction://hlinkfile"/>
              </a:rPr>
              <a:t>中和反应</a:t>
            </a:r>
            <a:r>
              <a:rPr kumimoji="1"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的离子方程式：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1881189" y="1214438"/>
            <a:ext cx="30003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①HCl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</a:t>
            </a:r>
            <a:endParaRPr kumimoji="1" lang="zh-CN" altLang="en-US" sz="2400" b="1" baseline="30000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7167563" y="1143001"/>
            <a:ext cx="27860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②HCl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KOH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</a:t>
            </a:r>
            <a:endParaRPr kumimoji="1" lang="zh-CN" altLang="en-US" sz="2400" b="1" baseline="30000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1738313" y="4143376"/>
            <a:ext cx="3143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③H</a:t>
            </a:r>
            <a:r>
              <a:rPr kumimoji="1" lang="en-US" altLang="zh-CN" sz="24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kumimoji="1" lang="en-US" altLang="zh-CN" sz="24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</a:t>
            </a:r>
            <a:endParaRPr kumimoji="1" lang="zh-CN" altLang="en-US" sz="2400" b="1" baseline="30000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524626" y="4143376"/>
            <a:ext cx="30003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④H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1" lang="zh-CN" altLang="en-US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KOH</a:t>
            </a:r>
            <a:r>
              <a:rPr kumimoji="1" lang="zh-CN" altLang="en-US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</a:t>
            </a:r>
            <a:endParaRPr kumimoji="1" lang="zh-CN" altLang="en-US" sz="2400" b="1" baseline="3000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2024063" y="1785938"/>
            <a:ext cx="33575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 dirty="0" err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HCl+NaOH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=NaCl+H</a:t>
            </a:r>
            <a:r>
              <a:rPr kumimoji="1" lang="en-US" altLang="zh-CN" sz="24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kumimoji="1" lang="en-US" altLang="zh-CN" sz="2400" b="1" baseline="30000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7310438" y="1681163"/>
            <a:ext cx="3143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 dirty="0" err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HCl+KOH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=KCl+H</a:t>
            </a:r>
            <a:r>
              <a:rPr kumimoji="1" lang="en-US" altLang="zh-CN" sz="24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kumimoji="1" lang="en-US" altLang="zh-CN" sz="2400" b="1" baseline="30000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1809750" y="3571876"/>
            <a:ext cx="43576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1" lang="en-US" altLang="zh-CN" sz="24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kumimoji="1" lang="en-US" altLang="zh-CN" sz="24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+2NaOH=Na</a:t>
            </a:r>
            <a:r>
              <a:rPr kumimoji="1" lang="en-US" altLang="zh-CN" sz="24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kumimoji="1" lang="en-US" altLang="zh-CN" sz="24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+2H</a:t>
            </a:r>
            <a:r>
              <a:rPr kumimoji="1" lang="en-US" altLang="zh-CN" sz="24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kumimoji="1" lang="en-US" altLang="zh-CN" sz="2400" b="1" baseline="30000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6596064" y="3571876"/>
            <a:ext cx="40719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+2KOH=K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+2H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kumimoji="1" lang="en-US" altLang="zh-CN" sz="2400" b="1" baseline="3000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5167314" y="2609851"/>
            <a:ext cx="2143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1" lang="en-US" altLang="zh-CN" sz="2400" b="1" baseline="30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+OH</a:t>
            </a:r>
            <a:r>
              <a:rPr kumimoji="1" lang="en-US" altLang="zh-CN" sz="2400" b="1" baseline="30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=H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kumimoji="1" lang="en-US" altLang="zh-CN" sz="2400" b="1" baseline="3000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4738689" y="2428875"/>
            <a:ext cx="2714625" cy="8572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3" name="直接箭头连接符 22"/>
          <p:cNvCxnSpPr>
            <a:stCxn id="16" idx="2"/>
            <a:endCxn id="21" idx="2"/>
          </p:cNvCxnSpPr>
          <p:nvPr/>
        </p:nvCxnSpPr>
        <p:spPr>
          <a:xfrm rot="16200000" flipH="1">
            <a:off x="3915569" y="2034381"/>
            <a:ext cx="609600" cy="103663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>
            <a:stCxn id="18" idx="0"/>
          </p:cNvCxnSpPr>
          <p:nvPr/>
        </p:nvCxnSpPr>
        <p:spPr>
          <a:xfrm rot="5400000" flipH="1" flipV="1">
            <a:off x="4029075" y="2876550"/>
            <a:ext cx="654050" cy="7366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>
            <a:stCxn id="17" idx="2"/>
            <a:endCxn id="21" idx="6"/>
          </p:cNvCxnSpPr>
          <p:nvPr/>
        </p:nvCxnSpPr>
        <p:spPr>
          <a:xfrm rot="5400000">
            <a:off x="7810501" y="1785938"/>
            <a:ext cx="714375" cy="142875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>
            <a:stCxn id="19" idx="0"/>
            <a:endCxn id="21" idx="6"/>
          </p:cNvCxnSpPr>
          <p:nvPr/>
        </p:nvCxnSpPr>
        <p:spPr>
          <a:xfrm rot="16200000" flipV="1">
            <a:off x="7685882" y="2624932"/>
            <a:ext cx="714375" cy="117951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Box 10"/>
          <p:cNvSpPr txBox="1">
            <a:spLocks noChangeArrowheads="1"/>
          </p:cNvSpPr>
          <p:nvPr/>
        </p:nvSpPr>
        <p:spPr bwMode="auto">
          <a:xfrm>
            <a:off x="0" y="4714876"/>
            <a:ext cx="4220379" cy="181588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>
                <a:solidFill>
                  <a:srgbClr val="0A0AFF"/>
                </a:solidFill>
                <a:latin typeface="宋体" panose="02010600030101010101" pitchFamily="2" charset="-122"/>
              </a:rPr>
              <a:t>  </a:t>
            </a:r>
            <a:r>
              <a:rPr kumimoji="1" lang="zh-CN" altLang="en-US" sz="2800" b="1" dirty="0">
                <a:solidFill>
                  <a:srgbClr val="0A0AFF"/>
                </a:solidFill>
                <a:latin typeface="宋体" panose="02010600030101010101" pitchFamily="2" charset="-122"/>
              </a:rPr>
              <a:t>离子方程式不仅可以表示某一个具体的化学反应，而且还可以表示同一类型的离子反应。</a:t>
            </a:r>
          </a:p>
        </p:txBody>
      </p:sp>
      <p:sp>
        <p:nvSpPr>
          <p:cNvPr id="2" name="矩形 1"/>
          <p:cNvSpPr/>
          <p:nvPr/>
        </p:nvSpPr>
        <p:spPr>
          <a:xfrm>
            <a:off x="4562177" y="5084099"/>
            <a:ext cx="6647974" cy="646331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可以表示硫酸和氢氧化钡反应吗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49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9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12" grpId="0" autoUpdateAnimBg="0"/>
      <p:bldP spid="13" grpId="0" autoUpdateAnimBg="0"/>
      <p:bldP spid="15" grpId="0" autoUpdateAnimBg="0"/>
      <p:bldP spid="16" grpId="0" autoUpdateAnimBg="0"/>
      <p:bldP spid="17" grpId="0" autoUpdateAnimBg="0"/>
      <p:bldP spid="18" grpId="0" autoUpdateAnimBg="0"/>
      <p:bldP spid="19" grpId="0" autoUpdateAnimBg="0"/>
      <p:bldP spid="20" grpId="0"/>
      <p:bldP spid="21" grpId="0" animBg="1"/>
      <p:bldP spid="36" grpId="0" animBg="1"/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134827" y="165269"/>
            <a:ext cx="511975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六、离子方程式发生的条件</a:t>
            </a:r>
          </a:p>
        </p:txBody>
      </p:sp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241246" y="4706602"/>
            <a:ext cx="114398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chemeClr val="tx2"/>
                </a:solidFill>
                <a:latin typeface="宋体" pitchFamily="2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结论：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宋体" pitchFamily="2" charset="-122"/>
              </a:rPr>
              <a:t>生成沉淀、放出气体或生成弱电解质（水、弱酸、弱碱等）。</a:t>
            </a:r>
            <a:endParaRPr lang="en-US" altLang="zh-CN" sz="2800" b="1" dirty="0">
              <a:solidFill>
                <a:schemeClr val="tx2">
                  <a:lumMod val="60000"/>
                  <a:lumOff val="40000"/>
                </a:schemeClr>
              </a:solidFill>
              <a:latin typeface="宋体" pitchFamily="2" charset="-122"/>
            </a:endParaRPr>
          </a:p>
        </p:txBody>
      </p:sp>
      <p:sp>
        <p:nvSpPr>
          <p:cNvPr id="37892" name="Text Box 6"/>
          <p:cNvSpPr txBox="1">
            <a:spLocks noChangeArrowheads="1"/>
          </p:cNvSpPr>
          <p:nvPr/>
        </p:nvSpPr>
        <p:spPr bwMode="auto">
          <a:xfrm>
            <a:off x="1881189" y="2324101"/>
            <a:ext cx="30003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①HCl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反应：</a:t>
            </a:r>
            <a:endParaRPr kumimoji="1" lang="zh-CN" altLang="en-US" sz="2400" b="1" baseline="30000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3" name="Text Box 6"/>
          <p:cNvSpPr txBox="1">
            <a:spLocks noChangeArrowheads="1"/>
          </p:cNvSpPr>
          <p:nvPr/>
        </p:nvSpPr>
        <p:spPr bwMode="auto">
          <a:xfrm>
            <a:off x="1881189" y="2967038"/>
            <a:ext cx="32146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②HCl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kumimoji="1" lang="en-US" altLang="zh-CN" sz="24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kumimoji="1" lang="en-US" altLang="zh-CN" sz="2400" b="1" baseline="-250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zh-CN" altLang="en-US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反应：</a:t>
            </a:r>
            <a:endParaRPr kumimoji="1" lang="zh-CN" altLang="en-US" sz="2400" b="1" baseline="30000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5095876" y="2967038"/>
            <a:ext cx="5572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2H</a:t>
            </a:r>
            <a:r>
              <a:rPr kumimoji="1" lang="en-US" altLang="zh-CN" sz="2400" b="1" baseline="30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CO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en-US" altLang="zh-CN" sz="2400" b="1" baseline="30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=CO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↑+H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1" lang="zh-CN" altLang="en-US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（生成气体）</a:t>
            </a:r>
            <a:endParaRPr kumimoji="1" lang="zh-CN" altLang="en-US" sz="2400" b="1" baseline="3000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5" name="Text Box 6"/>
          <p:cNvSpPr txBox="1">
            <a:spLocks noChangeArrowheads="1"/>
          </p:cNvSpPr>
          <p:nvPr/>
        </p:nvSpPr>
        <p:spPr bwMode="auto">
          <a:xfrm>
            <a:off x="1881188" y="3681413"/>
            <a:ext cx="4000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③ Na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zh-CN" altLang="en-US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Ca(OH)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kumimoji="1" lang="zh-CN" altLang="en-US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反应：</a:t>
            </a:r>
            <a:endParaRPr kumimoji="1" lang="zh-CN" altLang="en-US" sz="2400" b="1" baseline="3000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953001" y="2324101"/>
            <a:ext cx="4429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1" lang="en-US" altLang="zh-CN" sz="2400" b="1" baseline="30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+OH</a:t>
            </a:r>
            <a:r>
              <a:rPr kumimoji="1" lang="en-US" altLang="zh-CN" sz="2400" b="1" baseline="30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=H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1" lang="zh-CN" altLang="en-US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（弱电解质）</a:t>
            </a:r>
            <a:endParaRPr kumimoji="1" lang="zh-CN" altLang="en-US" sz="2400" b="1" baseline="3000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5738814" y="3681413"/>
            <a:ext cx="49291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</a:t>
            </a:r>
            <a:r>
              <a:rPr kumimoji="1" lang="en-US" altLang="zh-CN" sz="2400" b="1" baseline="30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CO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en-US" altLang="zh-CN" sz="2400" b="1" baseline="30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=CaCO</a:t>
            </a:r>
            <a:r>
              <a:rPr kumimoji="1" lang="en-US" altLang="zh-CN" sz="2400" b="1" baseline="-2500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en-US" altLang="zh-CN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↓</a:t>
            </a:r>
            <a:r>
              <a:rPr kumimoji="1" lang="zh-CN" altLang="en-US" sz="24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（生成沉淀）</a:t>
            </a:r>
            <a:endParaRPr kumimoji="1" lang="zh-CN" altLang="en-US" sz="2400" b="1" baseline="3000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8" name="Text Box 6"/>
          <p:cNvSpPr txBox="1">
            <a:spLocks noChangeArrowheads="1"/>
          </p:cNvSpPr>
          <p:nvPr/>
        </p:nvSpPr>
        <p:spPr bwMode="auto">
          <a:xfrm>
            <a:off x="1023938" y="1263820"/>
            <a:ext cx="47148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写出下列反应的离子方程式：</a:t>
            </a:r>
          </a:p>
        </p:txBody>
      </p:sp>
    </p:spTree>
    <p:extLst>
      <p:ext uri="{BB962C8B-B14F-4D97-AF65-F5344CB8AC3E}">
        <p14:creationId xmlns:p14="http://schemas.microsoft.com/office/powerpoint/2010/main" val="37667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10" grpId="0" autoUpdateAnimBg="0"/>
      <p:bldP spid="13" grpId="0"/>
      <p:bldP spid="14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494147" y="267714"/>
            <a:ext cx="67762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七、书写离子方程式应注意的问题：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494147" y="1934010"/>
            <a:ext cx="8001000" cy="519113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、不是溶液中进行的反应一般不能写离子方程式。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94147" y="1104939"/>
            <a:ext cx="7381552" cy="635000"/>
            <a:chOff x="528" y="1145"/>
            <a:chExt cx="6064" cy="400"/>
          </a:xfrm>
        </p:grpSpPr>
        <p:sp>
          <p:nvSpPr>
            <p:cNvPr id="20485" name="Text Box 5"/>
            <p:cNvSpPr txBox="1">
              <a:spLocks noChangeArrowheads="1"/>
            </p:cNvSpPr>
            <p:nvPr/>
          </p:nvSpPr>
          <p:spPr bwMode="auto">
            <a:xfrm>
              <a:off x="528" y="1215"/>
              <a:ext cx="606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zh-CN" sz="2800" b="1" dirty="0" smtClean="0">
                  <a:latin typeface="隶书" pitchFamily="49" charset="-122"/>
                  <a:ea typeface="隶书" pitchFamily="49" charset="-122"/>
                </a:rPr>
                <a:t>2NH</a:t>
              </a:r>
              <a:r>
                <a:rPr lang="en-US" altLang="zh-CN" sz="2800" b="1" baseline="-25000" dirty="0" smtClean="0">
                  <a:latin typeface="隶书" pitchFamily="49" charset="-122"/>
                  <a:ea typeface="隶书" pitchFamily="49" charset="-122"/>
                </a:rPr>
                <a:t>4</a:t>
              </a:r>
              <a:r>
                <a:rPr lang="en-US" altLang="zh-CN" sz="2800" b="1" dirty="0" smtClean="0">
                  <a:latin typeface="隶书" pitchFamily="49" charset="-122"/>
                  <a:ea typeface="隶书" pitchFamily="49" charset="-122"/>
                </a:rPr>
                <a:t>Cl</a:t>
              </a:r>
              <a:r>
                <a:rPr lang="en-US" altLang="zh-CN" sz="2800" b="1" dirty="0">
                  <a:latin typeface="隶书" pitchFamily="49" charset="-122"/>
                  <a:ea typeface="隶书" pitchFamily="49" charset="-122"/>
                </a:rPr>
                <a:t>(</a:t>
              </a:r>
              <a:r>
                <a:rPr lang="zh-CN" altLang="en-US" sz="2800" b="1" dirty="0">
                  <a:latin typeface="隶书" pitchFamily="49" charset="-122"/>
                  <a:ea typeface="隶书" pitchFamily="49" charset="-122"/>
                </a:rPr>
                <a:t>固</a:t>
              </a:r>
              <a:r>
                <a:rPr lang="en-US" altLang="zh-CN" sz="2800" b="1" dirty="0">
                  <a:latin typeface="隶书" pitchFamily="49" charset="-122"/>
                  <a:ea typeface="隶书" pitchFamily="49" charset="-122"/>
                </a:rPr>
                <a:t>)+Ca(OH)</a:t>
              </a:r>
              <a:r>
                <a:rPr lang="en-US" altLang="zh-CN" sz="2800" b="1" baseline="-25000" dirty="0">
                  <a:latin typeface="隶书" pitchFamily="49" charset="-122"/>
                  <a:ea typeface="隶书" pitchFamily="49" charset="-122"/>
                </a:rPr>
                <a:t>2</a:t>
              </a:r>
              <a:r>
                <a:rPr lang="en-US" altLang="zh-CN" sz="2800" b="1" dirty="0">
                  <a:latin typeface="隶书" pitchFamily="49" charset="-122"/>
                  <a:ea typeface="隶书" pitchFamily="49" charset="-122"/>
                </a:rPr>
                <a:t>(</a:t>
              </a:r>
              <a:r>
                <a:rPr lang="zh-CN" altLang="en-US" sz="2800" b="1" dirty="0">
                  <a:latin typeface="隶书" pitchFamily="49" charset="-122"/>
                  <a:ea typeface="隶书" pitchFamily="49" charset="-122"/>
                </a:rPr>
                <a:t>固</a:t>
              </a:r>
              <a:r>
                <a:rPr lang="en-US" altLang="zh-CN" sz="2800" b="1" dirty="0">
                  <a:latin typeface="隶书" pitchFamily="49" charset="-122"/>
                  <a:ea typeface="隶书" pitchFamily="49" charset="-122"/>
                </a:rPr>
                <a:t>)= CaCl</a:t>
              </a:r>
              <a:r>
                <a:rPr lang="en-US" altLang="zh-CN" sz="2800" b="1" baseline="-25000" dirty="0">
                  <a:latin typeface="隶书" pitchFamily="49" charset="-122"/>
                  <a:ea typeface="隶书" pitchFamily="49" charset="-122"/>
                </a:rPr>
                <a:t>2</a:t>
              </a:r>
              <a:r>
                <a:rPr lang="en-US" altLang="zh-CN" sz="2800" b="1" dirty="0">
                  <a:latin typeface="隶书" pitchFamily="49" charset="-122"/>
                  <a:ea typeface="隶书" pitchFamily="49" charset="-122"/>
                </a:rPr>
                <a:t>+2NH</a:t>
              </a:r>
              <a:r>
                <a:rPr lang="en-US" altLang="zh-CN" sz="2800" b="1" baseline="-25000" dirty="0">
                  <a:latin typeface="隶书" pitchFamily="49" charset="-122"/>
                  <a:ea typeface="隶书" pitchFamily="49" charset="-122"/>
                </a:rPr>
                <a:t>3</a:t>
              </a:r>
              <a:r>
                <a:rPr lang="en-US" altLang="zh-CN" sz="2800" b="1" dirty="0">
                  <a:latin typeface="隶书" pitchFamily="49" charset="-122"/>
                  <a:ea typeface="隶书" pitchFamily="49" charset="-122"/>
                </a:rPr>
                <a:t>↑+2H</a:t>
              </a:r>
              <a:r>
                <a:rPr lang="en-US" altLang="zh-CN" sz="2800" b="1" baseline="-25000" dirty="0">
                  <a:latin typeface="隶书" pitchFamily="49" charset="-122"/>
                  <a:ea typeface="隶书" pitchFamily="49" charset="-122"/>
                </a:rPr>
                <a:t>2</a:t>
              </a:r>
              <a:r>
                <a:rPr lang="en-US" altLang="zh-CN" sz="2800" b="1" dirty="0">
                  <a:latin typeface="隶书" pitchFamily="49" charset="-122"/>
                  <a:ea typeface="隶书" pitchFamily="49" charset="-122"/>
                </a:rPr>
                <a:t>O</a:t>
              </a:r>
            </a:p>
          </p:txBody>
        </p:sp>
        <p:sp>
          <p:nvSpPr>
            <p:cNvPr id="20486" name="Text Box 6"/>
            <p:cNvSpPr txBox="1">
              <a:spLocks noChangeArrowheads="1"/>
            </p:cNvSpPr>
            <p:nvPr/>
          </p:nvSpPr>
          <p:spPr bwMode="auto">
            <a:xfrm>
              <a:off x="3709" y="1145"/>
              <a:ext cx="299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14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charset="0"/>
                  <a:ea typeface="隶书" pitchFamily="49" charset="-122"/>
                </a:rPr>
                <a:t>△</a:t>
              </a:r>
            </a:p>
          </p:txBody>
        </p:sp>
      </p:grpSp>
      <p:sp>
        <p:nvSpPr>
          <p:cNvPr id="35845" name="Text Box 2"/>
          <p:cNvSpPr txBox="1">
            <a:spLocks noChangeArrowheads="1"/>
          </p:cNvSpPr>
          <p:nvPr/>
        </p:nvSpPr>
        <p:spPr bwMode="auto">
          <a:xfrm>
            <a:off x="605308" y="3502025"/>
            <a:ext cx="83010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、①单质、氧化物在离子方程式中一律写化学式；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-90152" y="4215209"/>
            <a:ext cx="1182280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②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弱酸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(HF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en-US" altLang="zh-CN" sz="28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 dirty="0" err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HClO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en-US" altLang="zh-CN" sz="28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SO</a:t>
            </a:r>
            <a:r>
              <a:rPr lang="en-US" altLang="zh-CN" sz="28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等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、弱碱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(NH</a:t>
            </a:r>
            <a:r>
              <a:rPr lang="en-US" altLang="zh-CN" sz="28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·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en-US" altLang="zh-CN" sz="28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O)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等难电离物质写化学式；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03031" y="5161359"/>
            <a:ext cx="1178416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③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难溶于水的物质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CaCO</a:t>
            </a:r>
            <a:r>
              <a:rPr lang="en-US" altLang="zh-CN" sz="28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BaSO</a:t>
            </a:r>
            <a:r>
              <a:rPr lang="en-US" altLang="zh-CN" sz="28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 b="1" dirty="0" smtClean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 dirty="0" err="1" smtClean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FeS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BaSO</a:t>
            </a:r>
            <a:r>
              <a:rPr lang="en-US" altLang="zh-CN" sz="28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Fe(OH)</a:t>
            </a:r>
            <a:r>
              <a:rPr lang="en-US" altLang="zh-CN" sz="2800" b="1" baseline="-25000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等</a:t>
            </a:r>
            <a:r>
              <a:rPr lang="en-US" altLang="zh-CN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写化学式</a:t>
            </a:r>
            <a:r>
              <a:rPr lang="zh-CN" altLang="en-US" sz="2800" b="1" dirty="0" smtClean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2800" b="1" dirty="0" smtClean="0">
              <a:solidFill>
                <a:srgbClr val="11111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④</a:t>
            </a:r>
            <a:r>
              <a:rPr lang="zh-CN" altLang="en-US" sz="2800" b="1" dirty="0" smtClean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浓硫酸不拆，浓盐酸、浓硝酸拆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50003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 autoUpdateAnimBg="0"/>
      <p:bldP spid="35845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0" y="104064"/>
            <a:ext cx="12192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、多元弱酸酸式盐的酸根</a:t>
            </a:r>
            <a:r>
              <a:rPr kumimoji="1" lang="zh-CN" altLang="en-US" sz="28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离子不拆开，多元</a:t>
            </a:r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强酸酸式盐的酸根离子要拆开。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274493" y="759487"/>
            <a:ext cx="3329199" cy="5191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NaHCO</a:t>
            </a:r>
            <a:r>
              <a:rPr lang="en-US" altLang="zh-CN" sz="28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=Na</a:t>
            </a:r>
            <a:r>
              <a:rPr lang="en-US" altLang="zh-CN" sz="28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+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 + HCO</a:t>
            </a:r>
            <a:r>
              <a:rPr lang="en-US" altLang="zh-CN" sz="28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en-US" altLang="zh-CN" sz="28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-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6096000" y="759486"/>
            <a:ext cx="3714750" cy="5191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NaHSO</a:t>
            </a:r>
            <a:r>
              <a:rPr lang="en-US" altLang="zh-CN" sz="28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4 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=Na</a:t>
            </a:r>
            <a:r>
              <a:rPr lang="en-US" altLang="zh-CN" sz="28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+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 +H</a:t>
            </a:r>
            <a:r>
              <a:rPr lang="en-US" altLang="zh-CN" sz="28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+ 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+SO</a:t>
            </a:r>
            <a:r>
              <a:rPr lang="en-US" altLang="zh-CN" sz="28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4</a:t>
            </a:r>
            <a:r>
              <a:rPr lang="en-US" altLang="zh-CN" sz="28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2-</a:t>
            </a:r>
            <a:endParaRPr lang="en-US" altLang="zh-CN" sz="2800" b="1" dirty="0">
              <a:solidFill>
                <a:schemeClr val="tx2">
                  <a:lumMod val="60000"/>
                  <a:lumOff val="40000"/>
                </a:schemeClr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36869" name="Text Box 2"/>
          <p:cNvSpPr txBox="1">
            <a:spLocks noChangeArrowheads="1"/>
          </p:cNvSpPr>
          <p:nvPr/>
        </p:nvSpPr>
        <p:spPr bwMode="auto">
          <a:xfrm>
            <a:off x="203483" y="1345789"/>
            <a:ext cx="37305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、对于微溶物的处理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9943" name="Text Box 5"/>
          <p:cNvSpPr txBox="1">
            <a:spLocks noChangeArrowheads="1"/>
          </p:cNvSpPr>
          <p:nvPr/>
        </p:nvSpPr>
        <p:spPr bwMode="auto">
          <a:xfrm>
            <a:off x="319087" y="2037657"/>
            <a:ext cx="480670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1" dirty="0" smtClean="0"/>
              <a:t>Na</a:t>
            </a:r>
            <a:r>
              <a:rPr lang="en-US" altLang="zh-CN" sz="2400" b="1" baseline="-30000" dirty="0" smtClean="0"/>
              <a:t>2</a:t>
            </a:r>
            <a:r>
              <a:rPr lang="en-US" altLang="zh-CN" sz="2400" b="1" dirty="0" smtClean="0"/>
              <a:t>SO</a:t>
            </a:r>
            <a:r>
              <a:rPr lang="en-US" altLang="zh-CN" sz="2400" b="1" baseline="-30000" dirty="0" smtClean="0"/>
              <a:t>4</a:t>
            </a:r>
            <a:r>
              <a:rPr lang="zh-CN" altLang="en-US" sz="2400" b="1" dirty="0">
                <a:latin typeface="宋体" panose="02010600030101010101" pitchFamily="2" charset="-122"/>
              </a:rPr>
              <a:t>溶液中加入</a:t>
            </a:r>
            <a:r>
              <a:rPr lang="en-US" altLang="zh-CN" sz="2400" b="1" dirty="0"/>
              <a:t>AgNO</a:t>
            </a:r>
            <a:r>
              <a:rPr lang="en-US" altLang="zh-CN" sz="2400" b="1" baseline="-30000" dirty="0"/>
              <a:t>3</a:t>
            </a:r>
            <a:r>
              <a:rPr lang="en-US" altLang="zh-CN" sz="2400" b="1" dirty="0">
                <a:latin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</a:rPr>
              <a:t>溶液：</a:t>
            </a:r>
          </a:p>
        </p:txBody>
      </p:sp>
      <p:sp>
        <p:nvSpPr>
          <p:cNvPr id="39944" name="Rectangle 8"/>
          <p:cNvSpPr>
            <a:spLocks noChangeArrowheads="1"/>
          </p:cNvSpPr>
          <p:nvPr/>
        </p:nvSpPr>
        <p:spPr bwMode="auto">
          <a:xfrm>
            <a:off x="5533130" y="2042420"/>
            <a:ext cx="3744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chemeClr val="accent2"/>
                </a:solidFill>
              </a:rPr>
              <a:t>2Ag</a:t>
            </a:r>
            <a:r>
              <a:rPr lang="en-US" altLang="zh-CN" sz="2400" b="1" baseline="30000" dirty="0">
                <a:solidFill>
                  <a:schemeClr val="accent2"/>
                </a:solidFill>
              </a:rPr>
              <a:t>+</a:t>
            </a:r>
            <a:r>
              <a:rPr lang="en-US" altLang="zh-CN" sz="2400" b="1" dirty="0">
                <a:solidFill>
                  <a:schemeClr val="accent2"/>
                </a:solidFill>
              </a:rPr>
              <a:t>+SO</a:t>
            </a:r>
            <a:r>
              <a:rPr lang="en-US" altLang="zh-CN" sz="2400" b="1" baseline="-30000" dirty="0">
                <a:solidFill>
                  <a:schemeClr val="accent2"/>
                </a:solidFill>
              </a:rPr>
              <a:t>4</a:t>
            </a:r>
            <a:r>
              <a:rPr lang="en-US" altLang="zh-CN" sz="2400" b="1" baseline="30000" dirty="0">
                <a:solidFill>
                  <a:schemeClr val="accent2"/>
                </a:solidFill>
              </a:rPr>
              <a:t>2-</a:t>
            </a:r>
            <a:r>
              <a:rPr lang="en-US" altLang="zh-CN" sz="2400" b="1" dirty="0">
                <a:solidFill>
                  <a:schemeClr val="accent2"/>
                </a:solidFill>
              </a:rPr>
              <a:t>=Ag</a:t>
            </a:r>
            <a:r>
              <a:rPr lang="en-US" altLang="zh-CN" sz="2400" b="1" baseline="-30000" dirty="0">
                <a:solidFill>
                  <a:schemeClr val="accent2"/>
                </a:solidFill>
              </a:rPr>
              <a:t>2</a:t>
            </a:r>
            <a:r>
              <a:rPr lang="en-US" altLang="zh-CN" sz="2400" b="1" dirty="0">
                <a:solidFill>
                  <a:schemeClr val="accent2"/>
                </a:solidFill>
              </a:rPr>
              <a:t>S0</a:t>
            </a:r>
            <a:r>
              <a:rPr lang="en-US" altLang="zh-CN" sz="2400" b="1" baseline="-30000" dirty="0">
                <a:solidFill>
                  <a:schemeClr val="accent2"/>
                </a:solidFill>
              </a:rPr>
              <a:t>4</a:t>
            </a:r>
            <a:r>
              <a:rPr lang="en-US" altLang="zh-CN" sz="2400" b="1" dirty="0">
                <a:solidFill>
                  <a:schemeClr val="accent2"/>
                </a:solidFill>
                <a:latin typeface="宋体" panose="02010600030101010101" pitchFamily="2" charset="-122"/>
              </a:rPr>
              <a:t> ↓</a:t>
            </a: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319087" y="4117757"/>
            <a:ext cx="8958956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dirty="0"/>
              <a:t>B</a:t>
            </a:r>
            <a:r>
              <a:rPr lang="zh-CN" altLang="en-US" sz="2400" b="1" dirty="0"/>
              <a:t>、当反应物里有微溶物处于溶液状态</a:t>
            </a:r>
            <a:r>
              <a:rPr lang="en-US" altLang="zh-CN" sz="2400" b="1" dirty="0"/>
              <a:t>(</a:t>
            </a:r>
            <a:r>
              <a:rPr lang="zh-CN" altLang="en-US" sz="2400" b="1" dirty="0"/>
              <a:t>稀溶液</a:t>
            </a:r>
            <a:r>
              <a:rPr lang="en-US" altLang="zh-CN" sz="2400" b="1" dirty="0"/>
              <a:t>)</a:t>
            </a:r>
            <a:r>
              <a:rPr lang="zh-CN" altLang="en-US" sz="2400" b="1" dirty="0"/>
              <a:t>，写成离子符号</a:t>
            </a:r>
            <a:r>
              <a:rPr lang="zh-CN" altLang="en-US" sz="2400" b="1" dirty="0" smtClean="0"/>
              <a:t>。</a:t>
            </a:r>
            <a:endParaRPr lang="zh-CN" altLang="en-US" sz="2400" b="1" dirty="0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03737" y="5527300"/>
            <a:ext cx="8399910" cy="4571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xtLst/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latin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宋体" panose="02010600030101010101" pitchFamily="2" charset="-122"/>
              </a:rPr>
              <a:t>、当反应物里有微溶物处于悬浊液或固态时，应写成</a:t>
            </a:r>
            <a:r>
              <a:rPr lang="zh-CN" altLang="en-US" sz="2400" b="1" dirty="0" smtClean="0">
                <a:latin typeface="宋体" panose="02010600030101010101" pitchFamily="2" charset="-122"/>
              </a:rPr>
              <a:t>化学式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9087" y="2665238"/>
            <a:ext cx="7455887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just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1" dirty="0">
                <a:latin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宋体" panose="02010600030101010101" pitchFamily="2" charset="-122"/>
              </a:rPr>
              <a:t>、在生成物中有微溶物析出时</a:t>
            </a:r>
            <a:r>
              <a:rPr lang="zh-CN" altLang="en-US" sz="2400" b="1" dirty="0" smtClean="0">
                <a:latin typeface="宋体" panose="02010600030101010101" pitchFamily="2" charset="-122"/>
              </a:rPr>
              <a:t>，用</a:t>
            </a:r>
            <a:r>
              <a:rPr lang="zh-CN" altLang="en-US" sz="2400" b="1" dirty="0">
                <a:latin typeface="宋体" panose="02010600030101010101" pitchFamily="2" charset="-122"/>
              </a:rPr>
              <a:t>化学式</a:t>
            </a:r>
            <a:r>
              <a:rPr lang="zh-CN" altLang="en-US" sz="2400" b="1" dirty="0" smtClean="0">
                <a:latin typeface="宋体" panose="02010600030101010101" pitchFamily="2" charset="-122"/>
              </a:rPr>
              <a:t>表示</a:t>
            </a:r>
            <a:r>
              <a:rPr lang="zh-CN" altLang="en-US" sz="2400" b="1" dirty="0">
                <a:latin typeface="宋体" panose="02010600030101010101" pitchFamily="2" charset="-122"/>
              </a:rPr>
              <a:t>微溶物</a:t>
            </a:r>
          </a:p>
        </p:txBody>
      </p:sp>
      <p:sp>
        <p:nvSpPr>
          <p:cNvPr id="4" name="矩形 3"/>
          <p:cNvSpPr/>
          <p:nvPr/>
        </p:nvSpPr>
        <p:spPr>
          <a:xfrm>
            <a:off x="494460" y="3358255"/>
            <a:ext cx="4130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/>
              <a:t>CO</a:t>
            </a:r>
            <a:r>
              <a:rPr lang="en-US" altLang="zh-CN" sz="2400" b="1" baseline="-25000" dirty="0"/>
              <a:t>2</a:t>
            </a:r>
            <a:r>
              <a:rPr lang="zh-CN" altLang="en-US" sz="2400" b="1" dirty="0"/>
              <a:t>气体通入澄清石灰水中： 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5572127" y="3286417"/>
            <a:ext cx="44056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CO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2</a:t>
            </a:r>
            <a:r>
              <a:rPr lang="en-US" altLang="zh-CN" sz="2400" b="1" dirty="0">
                <a:solidFill>
                  <a:srgbClr val="FF0000"/>
                </a:solidFill>
              </a:rPr>
              <a:t> + Ca</a:t>
            </a:r>
            <a:r>
              <a:rPr lang="en-US" altLang="zh-CN" sz="2400" b="1" baseline="30000" dirty="0">
                <a:solidFill>
                  <a:srgbClr val="FF0000"/>
                </a:solidFill>
              </a:rPr>
              <a:t>2+</a:t>
            </a:r>
            <a:r>
              <a:rPr lang="en-US" altLang="zh-CN" sz="2400" b="1" dirty="0">
                <a:solidFill>
                  <a:srgbClr val="FF0000"/>
                </a:solidFill>
              </a:rPr>
              <a:t> + 2OH</a:t>
            </a:r>
            <a:r>
              <a:rPr lang="en-US" altLang="zh-CN" sz="2400" b="1" baseline="30000" dirty="0">
                <a:solidFill>
                  <a:srgbClr val="FF0000"/>
                </a:solidFill>
              </a:rPr>
              <a:t>-</a:t>
            </a:r>
            <a:r>
              <a:rPr lang="en-US" altLang="zh-CN" sz="2400" b="1" dirty="0">
                <a:solidFill>
                  <a:srgbClr val="FF0000"/>
                </a:solidFill>
              </a:rPr>
              <a:t> =CaCO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3</a:t>
            </a:r>
            <a:r>
              <a:rPr lang="en-US" altLang="zh-CN" sz="2400" b="1" dirty="0">
                <a:solidFill>
                  <a:srgbClr val="FF0000"/>
                </a:solidFill>
              </a:rPr>
              <a:t> ↓+H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2</a:t>
            </a:r>
            <a:r>
              <a:rPr lang="en-US" altLang="zh-CN" sz="2400" b="1" dirty="0">
                <a:solidFill>
                  <a:srgbClr val="FF0000"/>
                </a:solidFill>
              </a:rPr>
              <a:t>O</a:t>
            </a:r>
          </a:p>
        </p:txBody>
      </p:sp>
      <p:sp>
        <p:nvSpPr>
          <p:cNvPr id="6" name="矩形 5"/>
          <p:cNvSpPr/>
          <p:nvPr/>
        </p:nvSpPr>
        <p:spPr>
          <a:xfrm>
            <a:off x="515456" y="4783292"/>
            <a:ext cx="39013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宋体" panose="02010600030101010101" pitchFamily="2" charset="-122"/>
              </a:rPr>
              <a:t>在石灰乳中加入</a:t>
            </a:r>
            <a:r>
              <a:rPr lang="en-US" altLang="zh-CN" sz="2400" b="1" dirty="0"/>
              <a:t>Na</a:t>
            </a:r>
            <a:r>
              <a:rPr lang="en-US" altLang="zh-CN" sz="2400" b="1" baseline="-25000" dirty="0"/>
              <a:t>2</a:t>
            </a:r>
            <a:r>
              <a:rPr lang="en-US" altLang="zh-CN" sz="2400" b="1" dirty="0"/>
              <a:t>CO</a:t>
            </a:r>
            <a:r>
              <a:rPr lang="en-US" altLang="zh-CN" sz="2400" b="1" baseline="-30000" dirty="0"/>
              <a:t>3</a:t>
            </a:r>
            <a:r>
              <a:rPr lang="zh-CN" altLang="en-US" sz="2400" b="1" dirty="0">
                <a:latin typeface="宋体" panose="02010600030101010101" pitchFamily="2" charset="-122"/>
              </a:rPr>
              <a:t>溶液</a:t>
            </a:r>
            <a:endParaRPr lang="zh-CN" altLang="en-US" sz="2400" dirty="0"/>
          </a:p>
        </p:txBody>
      </p:sp>
      <p:sp>
        <p:nvSpPr>
          <p:cNvPr id="7" name="矩形 6"/>
          <p:cNvSpPr/>
          <p:nvPr/>
        </p:nvSpPr>
        <p:spPr>
          <a:xfrm>
            <a:off x="5352518" y="4718264"/>
            <a:ext cx="43351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</a:rPr>
              <a:t>Ca(OH)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2</a:t>
            </a:r>
            <a:r>
              <a:rPr lang="en-US" altLang="zh-CN" sz="2400" b="1" dirty="0">
                <a:solidFill>
                  <a:srgbClr val="FF0000"/>
                </a:solidFill>
              </a:rPr>
              <a:t> + CO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3</a:t>
            </a:r>
            <a:r>
              <a:rPr lang="en-US" altLang="zh-CN" sz="2400" b="1" baseline="30000" dirty="0">
                <a:solidFill>
                  <a:srgbClr val="FF0000"/>
                </a:solidFill>
              </a:rPr>
              <a:t>2-</a:t>
            </a:r>
            <a:r>
              <a:rPr lang="en-US" altLang="zh-CN" sz="2400" b="1" dirty="0">
                <a:solidFill>
                  <a:srgbClr val="FF0000"/>
                </a:solidFill>
              </a:rPr>
              <a:t> = CaCO</a:t>
            </a:r>
            <a:r>
              <a:rPr lang="en-US" altLang="zh-CN" sz="2400" b="1" baseline="-25000" dirty="0">
                <a:solidFill>
                  <a:srgbClr val="FF0000"/>
                </a:solidFill>
              </a:rPr>
              <a:t>3</a:t>
            </a:r>
            <a:r>
              <a:rPr lang="en-US" altLang="zh-CN" sz="2400" b="1" dirty="0">
                <a:solidFill>
                  <a:srgbClr val="FF0000"/>
                </a:solidFill>
              </a:rPr>
              <a:t>↓+ 2OH</a:t>
            </a:r>
            <a:r>
              <a:rPr lang="en-US" altLang="zh-CN" sz="2400" b="1" baseline="30000" dirty="0">
                <a:solidFill>
                  <a:srgbClr val="FF0000"/>
                </a:solidFill>
              </a:rPr>
              <a:t>-</a:t>
            </a:r>
            <a:endParaRPr lang="en-US" altLang="zh-CN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3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24580" grpId="0" animBg="1" autoUpdateAnimBg="0"/>
      <p:bldP spid="24583" grpId="0" animBg="1" autoUpdateAnimBg="0"/>
      <p:bldP spid="36869" grpId="0"/>
      <p:bldP spid="39943" grpId="0"/>
      <p:bldP spid="39944" grpId="0"/>
      <p:bldP spid="11" grpId="0" animBg="1"/>
      <p:bldP spid="10" grpId="0" animBg="1"/>
      <p:bldP spid="3" grpId="0" animBg="1"/>
      <p:bldP spid="4" grpId="0"/>
      <p:bldP spid="5" grpId="0"/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ext Box 2"/>
          <p:cNvSpPr txBox="1">
            <a:spLocks noChangeArrowheads="1"/>
          </p:cNvSpPr>
          <p:nvPr/>
        </p:nvSpPr>
        <p:spPr bwMode="auto">
          <a:xfrm>
            <a:off x="457468" y="549500"/>
            <a:ext cx="83581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111111"/>
                </a:solidFill>
                <a:ea typeface="隶书" panose="02010509060101010101" pitchFamily="49" charset="-122"/>
              </a:rPr>
              <a:t>5</a:t>
            </a:r>
            <a:r>
              <a:rPr lang="zh-CN" altLang="en-US" sz="2800" b="1">
                <a:solidFill>
                  <a:srgbClr val="111111"/>
                </a:solidFill>
                <a:ea typeface="隶书" panose="02010509060101010101" pitchFamily="49" charset="-122"/>
              </a:rPr>
              <a:t>、操作顺序或反应物相对量不同时离子方程式不同。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957531" y="1282925"/>
            <a:ext cx="51482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(1)</a:t>
            </a:r>
            <a:r>
              <a:rPr lang="zh-CN" alt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少量烧碱滴入</a:t>
            </a:r>
            <a:r>
              <a:rPr lang="en-US" altLang="zh-CN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Ca(HCO</a:t>
            </a:r>
            <a:r>
              <a:rPr lang="en-US" altLang="zh-CN" sz="24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en-US" altLang="zh-CN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)</a:t>
            </a:r>
            <a:r>
              <a:rPr lang="en-US" altLang="zh-CN" sz="24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溶液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465531" y="1702025"/>
            <a:ext cx="46402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Ca</a:t>
            </a:r>
            <a:r>
              <a:rPr lang="en-US" altLang="zh-CN" sz="28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2+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+HCO</a:t>
            </a:r>
            <a:r>
              <a:rPr lang="en-US" altLang="zh-CN" sz="28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en-US" altLang="zh-CN" sz="28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-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+OH</a:t>
            </a:r>
            <a:r>
              <a:rPr lang="en-US" altLang="zh-CN" sz="28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-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==CaCO</a:t>
            </a:r>
            <a:r>
              <a:rPr lang="en-US" altLang="zh-CN" sz="28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↓+H</a:t>
            </a:r>
            <a:r>
              <a:rPr lang="en-US" altLang="zh-CN" sz="28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O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962294" y="2344963"/>
            <a:ext cx="51212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(2)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过量烧碱滴入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Ca(HCO</a:t>
            </a:r>
            <a:r>
              <a:rPr lang="en-US" altLang="zh-CN" sz="28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)</a:t>
            </a:r>
            <a:r>
              <a:rPr lang="en-US" altLang="zh-CN" sz="28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溶液</a:t>
            </a: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1457594" y="2845025"/>
            <a:ext cx="6143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Ca</a:t>
            </a:r>
            <a:r>
              <a:rPr lang="en-US" altLang="zh-CN" sz="28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2+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+2HCO</a:t>
            </a:r>
            <a:r>
              <a:rPr lang="en-US" altLang="zh-CN" sz="28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en-US" altLang="zh-CN" sz="28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-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+2OH</a:t>
            </a:r>
            <a:r>
              <a:rPr lang="en-US" altLang="zh-CN" sz="28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-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==CaCO</a:t>
            </a:r>
            <a:r>
              <a:rPr lang="en-US" altLang="zh-CN" sz="28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↓+CO</a:t>
            </a:r>
            <a:r>
              <a:rPr lang="en-US" altLang="zh-CN" sz="28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en-US" altLang="zh-CN" sz="28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2-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+2H</a:t>
            </a:r>
            <a:r>
              <a:rPr lang="en-US" altLang="zh-CN" sz="2800" b="1" baseline="-25000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隶书" pitchFamily="49" charset="-122"/>
                <a:ea typeface="隶书" pitchFamily="49" charset="-122"/>
              </a:rPr>
              <a:t>O</a:t>
            </a: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600343" y="3870550"/>
            <a:ext cx="602761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思考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en-US" altLang="zh-CN" sz="28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NaHCO</a:t>
            </a:r>
            <a:r>
              <a:rPr lang="en-US" altLang="zh-CN" sz="2800" b="1" baseline="-2500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 b="1">
                <a:solidFill>
                  <a:srgbClr val="111111"/>
                </a:solidFill>
                <a:ea typeface="隶书" panose="02010509060101010101" pitchFamily="49" charset="-122"/>
              </a:rPr>
              <a:t>溶液</a:t>
            </a:r>
            <a:r>
              <a:rPr lang="zh-CN" altLang="en-US" sz="28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Ca(OH)</a:t>
            </a:r>
            <a:r>
              <a:rPr lang="en-US" altLang="zh-CN" sz="2800" b="1" baseline="-2500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溶液混合</a:t>
            </a:r>
            <a:r>
              <a:rPr lang="en-US" altLang="zh-CN" sz="28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?</a:t>
            </a:r>
          </a:p>
          <a:p>
            <a:r>
              <a:rPr lang="en-US" altLang="zh-CN" sz="28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KHSO</a:t>
            </a:r>
            <a:r>
              <a:rPr lang="en-US" altLang="zh-CN" sz="2800" b="1" baseline="-2500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8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溶液与</a:t>
            </a:r>
            <a:r>
              <a:rPr lang="en-US" altLang="zh-CN" sz="28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Ba(OH)</a:t>
            </a:r>
            <a:r>
              <a:rPr lang="en-US" altLang="zh-CN" sz="2800" b="1" baseline="-2500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溶液混合？</a:t>
            </a:r>
          </a:p>
        </p:txBody>
      </p:sp>
    </p:spTree>
    <p:extLst>
      <p:ext uri="{BB962C8B-B14F-4D97-AF65-F5344CB8AC3E}">
        <p14:creationId xmlns:p14="http://schemas.microsoft.com/office/powerpoint/2010/main" val="298552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13" grpId="0" autoUpdateAnimBg="0"/>
      <p:bldP spid="14" grpId="0" autoUpdateAnimBg="0"/>
      <p:bldP spid="15" grpId="0" autoUpdateAnimBg="0"/>
      <p:bldP spid="16" grpId="0" autoUpdateAnimBg="0"/>
      <p:bldP spid="17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6"/>
          <p:cNvSpPr txBox="1">
            <a:spLocks noChangeArrowheads="1"/>
          </p:cNvSpPr>
          <p:nvPr/>
        </p:nvSpPr>
        <p:spPr bwMode="auto">
          <a:xfrm>
            <a:off x="963747" y="1801066"/>
            <a:ext cx="7999412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600" b="1" dirty="0" smtClean="0">
                <a:solidFill>
                  <a:srgbClr val="111111"/>
                </a:solidFill>
              </a:rPr>
              <a:t>1</a:t>
            </a:r>
            <a:r>
              <a:rPr lang="zh-CN" altLang="en-US" sz="2600" b="1" dirty="0" smtClean="0">
                <a:solidFill>
                  <a:srgbClr val="111111"/>
                </a:solidFill>
              </a:rPr>
              <a:t>下列</a:t>
            </a:r>
            <a:r>
              <a:rPr lang="zh-CN" altLang="en-US" sz="2600" b="1" dirty="0">
                <a:solidFill>
                  <a:srgbClr val="111111"/>
                </a:solidFill>
              </a:rPr>
              <a:t>离子方程式正确的是           （        ）</a:t>
            </a:r>
          </a:p>
          <a:p>
            <a:pPr>
              <a:spcBef>
                <a:spcPct val="50000"/>
              </a:spcBef>
            </a:pPr>
            <a:r>
              <a:rPr lang="en-US" altLang="zh-CN" sz="2600" b="1" dirty="0">
                <a:solidFill>
                  <a:srgbClr val="111111"/>
                </a:solidFill>
              </a:rPr>
              <a:t>A</a:t>
            </a:r>
            <a:r>
              <a:rPr lang="zh-CN" altLang="en-US" sz="2600" b="1" dirty="0">
                <a:solidFill>
                  <a:srgbClr val="111111"/>
                </a:solidFill>
              </a:rPr>
              <a:t>、碳酸钙和稀盐酸反应　　</a:t>
            </a:r>
            <a:r>
              <a:rPr lang="en-US" altLang="zh-CN" sz="2600" b="1" dirty="0">
                <a:solidFill>
                  <a:srgbClr val="111111"/>
                </a:solidFill>
              </a:rPr>
              <a:t>CO</a:t>
            </a:r>
            <a:r>
              <a:rPr lang="en-US" altLang="zh-CN" sz="2600" b="1" baseline="-25000" dirty="0">
                <a:solidFill>
                  <a:srgbClr val="111111"/>
                </a:solidFill>
              </a:rPr>
              <a:t>3</a:t>
            </a:r>
            <a:r>
              <a:rPr lang="en-US" altLang="zh-CN" sz="2600" b="1" baseline="30000" dirty="0">
                <a:solidFill>
                  <a:srgbClr val="111111"/>
                </a:solidFill>
              </a:rPr>
              <a:t>2-</a:t>
            </a:r>
            <a:r>
              <a:rPr lang="en-US" altLang="zh-CN" sz="2600" b="1" dirty="0">
                <a:solidFill>
                  <a:srgbClr val="111111"/>
                </a:solidFill>
              </a:rPr>
              <a:t>+2H</a:t>
            </a:r>
            <a:r>
              <a:rPr lang="en-US" altLang="zh-CN" sz="2600" b="1" baseline="30000" dirty="0">
                <a:solidFill>
                  <a:srgbClr val="111111"/>
                </a:solidFill>
              </a:rPr>
              <a:t>+</a:t>
            </a:r>
            <a:r>
              <a:rPr lang="en-US" altLang="zh-CN" sz="2600" b="1" dirty="0">
                <a:solidFill>
                  <a:srgbClr val="111111"/>
                </a:solidFill>
              </a:rPr>
              <a:t>=H</a:t>
            </a:r>
            <a:r>
              <a:rPr lang="en-US" altLang="zh-CN" sz="2600" b="1" baseline="-25000" dirty="0">
                <a:solidFill>
                  <a:srgbClr val="111111"/>
                </a:solidFill>
              </a:rPr>
              <a:t>2</a:t>
            </a:r>
            <a:r>
              <a:rPr lang="en-US" altLang="zh-CN" sz="2600" b="1" dirty="0">
                <a:solidFill>
                  <a:srgbClr val="111111"/>
                </a:solidFill>
              </a:rPr>
              <a:t>O+CO</a:t>
            </a:r>
            <a:r>
              <a:rPr lang="en-US" altLang="zh-CN" sz="2600" b="1" baseline="-25000" dirty="0">
                <a:solidFill>
                  <a:srgbClr val="111111"/>
                </a:solidFill>
              </a:rPr>
              <a:t>2</a:t>
            </a:r>
            <a:r>
              <a:rPr lang="en-US" altLang="zh-CN" sz="2600" b="1" dirty="0">
                <a:solidFill>
                  <a:srgbClr val="111111"/>
                </a:solidFill>
              </a:rPr>
              <a:t>↑</a:t>
            </a:r>
          </a:p>
          <a:p>
            <a:pPr>
              <a:spcBef>
                <a:spcPct val="50000"/>
              </a:spcBef>
            </a:pPr>
            <a:r>
              <a:rPr lang="en-US" altLang="zh-CN" sz="2600" b="1" dirty="0">
                <a:solidFill>
                  <a:srgbClr val="111111"/>
                </a:solidFill>
              </a:rPr>
              <a:t>B</a:t>
            </a:r>
            <a:r>
              <a:rPr lang="zh-CN" altLang="en-US" sz="2600" b="1" dirty="0">
                <a:solidFill>
                  <a:srgbClr val="111111"/>
                </a:solidFill>
              </a:rPr>
              <a:t>、铁和稀硫酸反应  　 </a:t>
            </a:r>
            <a:r>
              <a:rPr lang="en-US" altLang="zh-CN" sz="2600" b="1" dirty="0">
                <a:solidFill>
                  <a:srgbClr val="111111"/>
                </a:solidFill>
              </a:rPr>
              <a:t>2Fe+6H</a:t>
            </a:r>
            <a:r>
              <a:rPr lang="en-US" altLang="zh-CN" sz="2600" b="1" baseline="30000" dirty="0">
                <a:solidFill>
                  <a:srgbClr val="111111"/>
                </a:solidFill>
              </a:rPr>
              <a:t>+</a:t>
            </a:r>
            <a:r>
              <a:rPr lang="en-US" altLang="zh-CN" sz="2600" b="1" dirty="0">
                <a:solidFill>
                  <a:srgbClr val="111111"/>
                </a:solidFill>
              </a:rPr>
              <a:t>=2Fe</a:t>
            </a:r>
            <a:r>
              <a:rPr lang="en-US" altLang="zh-CN" sz="2600" b="1" baseline="30000" dirty="0">
                <a:solidFill>
                  <a:srgbClr val="111111"/>
                </a:solidFill>
              </a:rPr>
              <a:t>3+</a:t>
            </a:r>
            <a:r>
              <a:rPr lang="en-US" altLang="zh-CN" sz="2600" b="1" dirty="0">
                <a:solidFill>
                  <a:srgbClr val="111111"/>
                </a:solidFill>
              </a:rPr>
              <a:t>+3H</a:t>
            </a:r>
            <a:r>
              <a:rPr lang="en-US" altLang="zh-CN" sz="2600" b="1" baseline="-25000" dirty="0">
                <a:solidFill>
                  <a:srgbClr val="111111"/>
                </a:solidFill>
              </a:rPr>
              <a:t>2</a:t>
            </a:r>
            <a:r>
              <a:rPr lang="en-US" altLang="zh-CN" sz="2600" b="1" dirty="0">
                <a:solidFill>
                  <a:srgbClr val="111111"/>
                </a:solidFill>
              </a:rPr>
              <a:t>↑</a:t>
            </a:r>
          </a:p>
          <a:p>
            <a:pPr>
              <a:spcBef>
                <a:spcPct val="50000"/>
              </a:spcBef>
            </a:pPr>
            <a:r>
              <a:rPr lang="en-US" altLang="zh-CN" sz="2600" b="1" dirty="0">
                <a:solidFill>
                  <a:srgbClr val="111111"/>
                </a:solidFill>
              </a:rPr>
              <a:t>C</a:t>
            </a:r>
            <a:r>
              <a:rPr lang="zh-CN" altLang="en-US" sz="2600" b="1" dirty="0">
                <a:solidFill>
                  <a:srgbClr val="111111"/>
                </a:solidFill>
              </a:rPr>
              <a:t>、铝和硝酸铜溶液反应  　　 </a:t>
            </a:r>
            <a:r>
              <a:rPr lang="en-US" altLang="zh-CN" sz="2600" b="1" dirty="0">
                <a:solidFill>
                  <a:srgbClr val="111111"/>
                </a:solidFill>
              </a:rPr>
              <a:t>Al+Cu</a:t>
            </a:r>
            <a:r>
              <a:rPr lang="en-US" altLang="zh-CN" sz="2600" b="1" baseline="30000" dirty="0">
                <a:solidFill>
                  <a:srgbClr val="111111"/>
                </a:solidFill>
              </a:rPr>
              <a:t>2+</a:t>
            </a:r>
            <a:r>
              <a:rPr lang="en-US" altLang="zh-CN" sz="2600" b="1" dirty="0">
                <a:solidFill>
                  <a:srgbClr val="111111"/>
                </a:solidFill>
              </a:rPr>
              <a:t>=Al</a:t>
            </a:r>
            <a:r>
              <a:rPr lang="en-US" altLang="zh-CN" sz="2600" b="1" baseline="30000" dirty="0">
                <a:solidFill>
                  <a:srgbClr val="111111"/>
                </a:solidFill>
              </a:rPr>
              <a:t>3+</a:t>
            </a:r>
            <a:r>
              <a:rPr lang="en-US" altLang="zh-CN" sz="2600" b="1" dirty="0">
                <a:solidFill>
                  <a:srgbClr val="111111"/>
                </a:solidFill>
              </a:rPr>
              <a:t>+Cu</a:t>
            </a:r>
          </a:p>
          <a:p>
            <a:pPr>
              <a:spcBef>
                <a:spcPct val="50000"/>
              </a:spcBef>
            </a:pPr>
            <a:r>
              <a:rPr lang="en-US" altLang="zh-CN" sz="2600" b="1" dirty="0">
                <a:solidFill>
                  <a:srgbClr val="111111"/>
                </a:solidFill>
              </a:rPr>
              <a:t>D</a:t>
            </a:r>
            <a:r>
              <a:rPr lang="zh-CN" altLang="en-US" sz="2600" b="1" dirty="0">
                <a:solidFill>
                  <a:srgbClr val="111111"/>
                </a:solidFill>
              </a:rPr>
              <a:t>、碳酸钠和稀硫酸反应　　 </a:t>
            </a:r>
            <a:r>
              <a:rPr lang="en-US" altLang="zh-CN" sz="2600" b="1" dirty="0">
                <a:solidFill>
                  <a:srgbClr val="111111"/>
                </a:solidFill>
              </a:rPr>
              <a:t>CO</a:t>
            </a:r>
            <a:r>
              <a:rPr lang="en-US" altLang="zh-CN" sz="2600" b="1" baseline="-25000" dirty="0">
                <a:solidFill>
                  <a:srgbClr val="111111"/>
                </a:solidFill>
              </a:rPr>
              <a:t>3</a:t>
            </a:r>
            <a:r>
              <a:rPr lang="en-US" altLang="zh-CN" sz="2600" b="1" baseline="30000" dirty="0">
                <a:solidFill>
                  <a:srgbClr val="111111"/>
                </a:solidFill>
              </a:rPr>
              <a:t>2-</a:t>
            </a:r>
            <a:r>
              <a:rPr lang="en-US" altLang="zh-CN" sz="2600" b="1" dirty="0">
                <a:solidFill>
                  <a:srgbClr val="111111"/>
                </a:solidFill>
              </a:rPr>
              <a:t>+2H</a:t>
            </a:r>
            <a:r>
              <a:rPr lang="en-US" altLang="zh-CN" sz="2600" b="1" baseline="30000" dirty="0">
                <a:solidFill>
                  <a:srgbClr val="111111"/>
                </a:solidFill>
              </a:rPr>
              <a:t>+</a:t>
            </a:r>
            <a:r>
              <a:rPr lang="en-US" altLang="zh-CN" sz="2600" b="1" dirty="0">
                <a:solidFill>
                  <a:srgbClr val="111111"/>
                </a:solidFill>
              </a:rPr>
              <a:t>=CO</a:t>
            </a:r>
            <a:r>
              <a:rPr lang="en-US" altLang="zh-CN" sz="2600" b="1" baseline="-25000" dirty="0">
                <a:solidFill>
                  <a:srgbClr val="111111"/>
                </a:solidFill>
              </a:rPr>
              <a:t>2</a:t>
            </a:r>
            <a:r>
              <a:rPr lang="en-US" altLang="zh-CN" sz="2600" b="1" dirty="0">
                <a:solidFill>
                  <a:srgbClr val="111111"/>
                </a:solidFill>
              </a:rPr>
              <a:t>↑+H</a:t>
            </a:r>
            <a:r>
              <a:rPr lang="en-US" altLang="zh-CN" sz="2600" b="1" baseline="-25000" dirty="0">
                <a:solidFill>
                  <a:srgbClr val="111111"/>
                </a:solidFill>
              </a:rPr>
              <a:t>2</a:t>
            </a:r>
            <a:r>
              <a:rPr lang="en-US" altLang="zh-CN" sz="2600" b="1" dirty="0">
                <a:solidFill>
                  <a:srgbClr val="111111"/>
                </a:solidFill>
              </a:rPr>
              <a:t>O</a:t>
            </a:r>
          </a:p>
        </p:txBody>
      </p:sp>
      <p:sp>
        <p:nvSpPr>
          <p:cNvPr id="45059" name="AutoShape 8"/>
          <p:cNvSpPr>
            <a:spLocks noChangeArrowheads="1"/>
          </p:cNvSpPr>
          <p:nvPr/>
        </p:nvSpPr>
        <p:spPr bwMode="auto">
          <a:xfrm>
            <a:off x="1944688" y="604848"/>
            <a:ext cx="2544762" cy="822305"/>
          </a:xfrm>
          <a:prstGeom prst="star8">
            <a:avLst>
              <a:gd name="adj" fmla="val 38250"/>
            </a:avLst>
          </a:prstGeom>
          <a:solidFill>
            <a:srgbClr val="CCFFFF"/>
          </a:solidFill>
          <a:ln w="9525" algn="ctr">
            <a:solidFill>
              <a:srgbClr val="FF3300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>
                <a:solidFill>
                  <a:srgbClr val="FF3300"/>
                </a:solidFill>
                <a:latin typeface="宋体" panose="02010600030101010101" pitchFamily="2" charset="-122"/>
              </a:rPr>
              <a:t>练习</a:t>
            </a:r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6350359" y="1721391"/>
            <a:ext cx="12938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Ｄ</a:t>
            </a:r>
          </a:p>
        </p:txBody>
      </p:sp>
    </p:spTree>
    <p:extLst>
      <p:ext uri="{BB962C8B-B14F-4D97-AF65-F5344CB8AC3E}">
        <p14:creationId xmlns:p14="http://schemas.microsoft.com/office/powerpoint/2010/main" val="303677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2247900" y="500063"/>
            <a:ext cx="7810500" cy="564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kumimoji="1" lang="en-US" altLang="zh-CN" sz="2800" b="1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 smtClean="0">
                <a:solidFill>
                  <a:srgbClr val="111111"/>
                </a:solidFill>
                <a:latin typeface="Times New Roman" panose="02020603050405020304" pitchFamily="18" charset="0"/>
              </a:rPr>
              <a:t>下列</a:t>
            </a:r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离子方程式正确的是（        ）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A</a:t>
            </a:r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、</a:t>
            </a:r>
            <a:r>
              <a:rPr kumimoji="1" lang="zh-CN" altLang="pt-BR" sz="2800" b="1" dirty="0">
                <a:solidFill>
                  <a:srgbClr val="111111"/>
                </a:solidFill>
                <a:latin typeface="Garamond" panose="02020404030301010803" pitchFamily="18" charset="0"/>
              </a:rPr>
              <a:t>氢氧化钡溶液中滴入少量硫酸</a:t>
            </a:r>
            <a:r>
              <a:rPr kumimoji="1" lang="zh-CN" altLang="pt-BR" b="1" dirty="0">
                <a:solidFill>
                  <a:srgbClr val="111111"/>
                </a:solidFill>
                <a:latin typeface="Garamond" panose="02020404030301010803" pitchFamily="18" charset="0"/>
              </a:rPr>
              <a:t>   </a:t>
            </a:r>
          </a:p>
          <a:p>
            <a:pPr algn="just">
              <a:spcBef>
                <a:spcPct val="50000"/>
              </a:spcBef>
            </a:pPr>
            <a:r>
              <a:rPr kumimoji="1" lang="pt-BR" altLang="zh-CN" b="1" dirty="0">
                <a:solidFill>
                  <a:srgbClr val="111111"/>
                </a:solidFill>
                <a:latin typeface="Garamond" panose="02020404030301010803" pitchFamily="18" charset="0"/>
              </a:rPr>
              <a:t>          </a:t>
            </a:r>
            <a:r>
              <a:rPr kumimoji="1" lang="pt-BR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Ba</a:t>
            </a:r>
            <a:r>
              <a:rPr kumimoji="1" lang="pt-BR" altLang="zh-CN" sz="2800" b="1" baseline="30000" dirty="0">
                <a:solidFill>
                  <a:srgbClr val="111111"/>
                </a:solidFill>
                <a:latin typeface="Times New Roman" panose="02020603050405020304" pitchFamily="18" charset="0"/>
              </a:rPr>
              <a:t>2+ </a:t>
            </a:r>
            <a:r>
              <a:rPr kumimoji="1" lang="pt-BR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+ OH</a:t>
            </a:r>
            <a:r>
              <a:rPr kumimoji="1" lang="pt-BR" altLang="zh-CN" sz="2800" b="1" baseline="30000" dirty="0">
                <a:solidFill>
                  <a:srgbClr val="111111"/>
                </a:solidFill>
                <a:latin typeface="Times New Roman" panose="02020603050405020304" pitchFamily="18" charset="0"/>
              </a:rPr>
              <a:t>- </a:t>
            </a:r>
            <a:r>
              <a:rPr kumimoji="1" lang="pt-BR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+ SO</a:t>
            </a:r>
            <a:r>
              <a:rPr kumimoji="1" lang="pt-BR" altLang="zh-CN" sz="2800" b="1" baseline="-25000" dirty="0">
                <a:solidFill>
                  <a:srgbClr val="111111"/>
                </a:solidFill>
                <a:latin typeface="Times New Roman" panose="02020603050405020304" pitchFamily="18" charset="0"/>
              </a:rPr>
              <a:t>4</a:t>
            </a:r>
            <a:r>
              <a:rPr kumimoji="1" lang="pt-BR" altLang="zh-CN" sz="2800" b="1" baseline="30000" dirty="0">
                <a:solidFill>
                  <a:srgbClr val="111111"/>
                </a:solidFill>
                <a:latin typeface="Times New Roman" panose="02020603050405020304" pitchFamily="18" charset="0"/>
              </a:rPr>
              <a:t>2- </a:t>
            </a:r>
            <a:r>
              <a:rPr kumimoji="1" lang="pt-BR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+ H</a:t>
            </a:r>
            <a:r>
              <a:rPr kumimoji="1" lang="pt-BR" altLang="zh-CN" sz="2800" b="1" baseline="30000" dirty="0">
                <a:solidFill>
                  <a:srgbClr val="111111"/>
                </a:solidFill>
                <a:latin typeface="Times New Roman" panose="02020603050405020304" pitchFamily="18" charset="0"/>
              </a:rPr>
              <a:t>+ </a:t>
            </a:r>
            <a:r>
              <a:rPr kumimoji="1" lang="pt-BR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= BaSO</a:t>
            </a:r>
            <a:r>
              <a:rPr kumimoji="1" lang="pt-BR" altLang="zh-CN" sz="2800" b="1" baseline="-25000" dirty="0">
                <a:solidFill>
                  <a:srgbClr val="111111"/>
                </a:solidFill>
                <a:latin typeface="Times New Roman" panose="02020603050405020304" pitchFamily="18" charset="0"/>
              </a:rPr>
              <a:t>4</a:t>
            </a:r>
            <a:r>
              <a:rPr kumimoji="1" lang="pt-BR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↓ + H</a:t>
            </a:r>
            <a:r>
              <a:rPr kumimoji="1" lang="pt-BR" altLang="zh-CN" sz="2800" b="1" baseline="-25000" dirty="0">
                <a:solidFill>
                  <a:srgbClr val="111111"/>
                </a:solidFill>
                <a:latin typeface="Times New Roman" panose="02020603050405020304" pitchFamily="18" charset="0"/>
              </a:rPr>
              <a:t>2</a:t>
            </a:r>
            <a:r>
              <a:rPr kumimoji="1" lang="pt-BR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O</a:t>
            </a:r>
            <a:endParaRPr kumimoji="1" lang="en-US" altLang="zh-CN" sz="2800" b="1" dirty="0">
              <a:solidFill>
                <a:srgbClr val="111111"/>
              </a:solidFill>
              <a:latin typeface="Times New Roman" panose="02020603050405020304" pitchFamily="18" charset="0"/>
            </a:endParaRPr>
          </a:p>
          <a:p>
            <a:pPr algn="just"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B</a:t>
            </a:r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、氢氟酸与氢氧化钠溶液反应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: 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      H</a:t>
            </a:r>
            <a:r>
              <a:rPr kumimoji="1" lang="en-US" altLang="zh-CN" sz="2800" b="1" baseline="30000" dirty="0">
                <a:solidFill>
                  <a:srgbClr val="111111"/>
                </a:solidFill>
                <a:latin typeface="Times New Roman" panose="02020603050405020304" pitchFamily="18" charset="0"/>
              </a:rPr>
              <a:t>+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 + OH</a:t>
            </a:r>
            <a:r>
              <a:rPr kumimoji="1" lang="en-US" altLang="zh-CN" sz="2800" b="1" baseline="30000" dirty="0">
                <a:solidFill>
                  <a:srgbClr val="111111"/>
                </a:solidFill>
                <a:latin typeface="Times New Roman" panose="02020603050405020304" pitchFamily="18" charset="0"/>
              </a:rPr>
              <a:t>-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 == H</a:t>
            </a:r>
            <a:r>
              <a:rPr kumimoji="1" lang="en-US" altLang="zh-CN" sz="2800" b="1" baseline="-30000" dirty="0">
                <a:solidFill>
                  <a:srgbClr val="111111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O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C</a:t>
            </a:r>
            <a:r>
              <a:rPr kumimoji="1" lang="zh-CN" altLang="en-US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、用澄清石灰水吸收二氧化碳气体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: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      Ca(OH)</a:t>
            </a:r>
            <a:r>
              <a:rPr kumimoji="1" lang="en-US" altLang="zh-CN" sz="2800" b="1" baseline="-25000" dirty="0">
                <a:solidFill>
                  <a:srgbClr val="111111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+CO</a:t>
            </a:r>
            <a:r>
              <a:rPr kumimoji="1" lang="en-US" altLang="zh-CN" sz="2800" b="1" baseline="-25000" dirty="0">
                <a:solidFill>
                  <a:srgbClr val="111111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==CaCO</a:t>
            </a:r>
            <a:r>
              <a:rPr kumimoji="1" lang="en-US" altLang="zh-CN" sz="2800" b="1" baseline="-25000" dirty="0">
                <a:solidFill>
                  <a:srgbClr val="111111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↓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+H</a:t>
            </a:r>
            <a:r>
              <a:rPr kumimoji="1" lang="en-US" altLang="zh-CN" sz="2800" b="1" baseline="-25000" dirty="0">
                <a:solidFill>
                  <a:srgbClr val="111111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O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D</a:t>
            </a:r>
            <a:r>
              <a:rPr kumimoji="1" lang="zh-CN" altLang="zh-CN" sz="2800" b="1" dirty="0">
                <a:solidFill>
                  <a:srgbClr val="111111"/>
                </a:solidFill>
              </a:rPr>
              <a:t>、</a:t>
            </a:r>
            <a:r>
              <a:rPr kumimoji="1" lang="zh-CN" altLang="en-US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碳酸钡与盐酸反应</a:t>
            </a:r>
            <a:r>
              <a:rPr kumimoji="1" lang="en-US" altLang="zh-CN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: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111111"/>
                </a:solidFill>
                <a:latin typeface="宋体" panose="02010600030101010101" pitchFamily="2" charset="-122"/>
              </a:rPr>
              <a:t>   Ba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CO</a:t>
            </a:r>
            <a:r>
              <a:rPr kumimoji="1" lang="en-US" altLang="zh-CN" sz="2800" b="1" baseline="-25000" dirty="0">
                <a:solidFill>
                  <a:srgbClr val="111111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 + 2H</a:t>
            </a:r>
            <a:r>
              <a:rPr kumimoji="1" lang="en-US" altLang="zh-CN" sz="2800" b="1" baseline="30000" dirty="0">
                <a:solidFill>
                  <a:srgbClr val="111111"/>
                </a:solidFill>
                <a:latin typeface="Times New Roman" panose="02020603050405020304" pitchFamily="18" charset="0"/>
              </a:rPr>
              <a:t>+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 ==Ba</a:t>
            </a:r>
            <a:r>
              <a:rPr kumimoji="1" lang="en-US" altLang="zh-CN" sz="2800" b="1" baseline="30000" dirty="0">
                <a:solidFill>
                  <a:srgbClr val="111111"/>
                </a:solidFill>
                <a:latin typeface="Times New Roman" panose="02020603050405020304" pitchFamily="18" charset="0"/>
              </a:rPr>
              <a:t>2+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+ CO</a:t>
            </a:r>
            <a:r>
              <a:rPr kumimoji="1" lang="en-US" altLang="zh-CN" sz="2800" b="1" baseline="-25000" dirty="0">
                <a:solidFill>
                  <a:srgbClr val="111111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↑ + H</a:t>
            </a:r>
            <a:r>
              <a:rPr kumimoji="1" lang="en-US" altLang="zh-CN" sz="2800" b="1" baseline="-25000" dirty="0">
                <a:solidFill>
                  <a:srgbClr val="111111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111111"/>
                </a:solidFill>
                <a:latin typeface="Times New Roman" panose="02020603050405020304" pitchFamily="18" charset="0"/>
              </a:rPr>
              <a:t>O     </a:t>
            </a: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6777038" y="428625"/>
            <a:ext cx="6143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65400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1600201" y="106364"/>
            <a:ext cx="52800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C00000"/>
                </a:solidFill>
                <a:latin typeface="宋体" panose="02010600030101010101" pitchFamily="2" charset="-122"/>
              </a:rPr>
              <a:t>八、离子共存问题：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2166938" y="762001"/>
            <a:ext cx="7929562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6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1" lang="zh-CN" altLang="en-US" sz="26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、同一溶液中若离子间符合下列任意一个条件就会发生离子反应，离子之间便不能在溶液中大量共存。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2024063" y="1676401"/>
            <a:ext cx="39290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⑴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生成难溶物或微溶物：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2166939" y="2224088"/>
            <a:ext cx="69294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如：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Ba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2+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CO</a:t>
            </a:r>
            <a:r>
              <a:rPr lang="en-US" altLang="zh-CN" sz="2800" b="1" baseline="-25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Ag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Cl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Ca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2+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SO</a:t>
            </a:r>
            <a:r>
              <a:rPr lang="en-US" altLang="zh-CN" sz="2800" b="1" baseline="-25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等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981200" y="2819400"/>
            <a:ext cx="45127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⑵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生成气体或挥发性物质：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238375" y="3429000"/>
            <a:ext cx="8001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如：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NH</a:t>
            </a:r>
            <a:r>
              <a:rPr lang="en-US" altLang="zh-CN" sz="2800" b="1" baseline="-25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OH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CO</a:t>
            </a:r>
            <a:r>
              <a:rPr lang="en-US" altLang="zh-CN" sz="2800" b="1" baseline="-25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HCO</a:t>
            </a:r>
            <a:r>
              <a:rPr lang="en-US" altLang="zh-CN" sz="2800" b="1" baseline="-25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2-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HS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SO</a:t>
            </a:r>
            <a:r>
              <a:rPr lang="en-US" altLang="zh-CN" sz="2800" b="1" baseline="-25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HSO</a:t>
            </a:r>
            <a:r>
              <a:rPr lang="en-US" altLang="zh-CN" sz="2800" b="1" baseline="-25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等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093914" y="4476751"/>
            <a:ext cx="34305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⑶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生成难电离物质：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095500" y="5000625"/>
            <a:ext cx="80010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如：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Ac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CO</a:t>
            </a:r>
            <a:r>
              <a:rPr lang="en-US" altLang="zh-CN" sz="2800" b="1" baseline="-25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SO</a:t>
            </a:r>
            <a:r>
              <a:rPr lang="en-US" altLang="zh-CN" sz="2800" b="1" baseline="-25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等生成弱酸；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OH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NH</a:t>
            </a:r>
            <a:r>
              <a:rPr lang="en-US" altLang="zh-CN" sz="2800" b="1" baseline="-25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生成的弱碱；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H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OH</a:t>
            </a:r>
            <a:r>
              <a:rPr lang="en-US" altLang="zh-CN" sz="2800" b="1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生成水。</a:t>
            </a:r>
          </a:p>
        </p:txBody>
      </p:sp>
    </p:spTree>
    <p:extLst>
      <p:ext uri="{BB962C8B-B14F-4D97-AF65-F5344CB8AC3E}">
        <p14:creationId xmlns:p14="http://schemas.microsoft.com/office/powerpoint/2010/main" val="355910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utoUpdateAnimBg="0"/>
      <p:bldP spid="27653" grpId="0" autoUpdateAnimBg="0"/>
      <p:bldP spid="6" grpId="0"/>
      <p:bldP spid="7" grpId="0" autoUpdateAnimBg="0"/>
      <p:bldP spid="8" grpId="0" autoUpdateAnimBg="0"/>
      <p:bldP spid="9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63531" y="515626"/>
            <a:ext cx="47069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6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zh-CN" altLang="en-US" sz="2600" b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、附加隐含条件的应用规律：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020719" y="991876"/>
            <a:ext cx="2709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⑴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溶液无色透明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377906" y="1444313"/>
            <a:ext cx="7215188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则溶液中一定没有色离子。</a:t>
            </a:r>
          </a:p>
          <a:p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常见的有色离子：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Cu</a:t>
            </a:r>
            <a:r>
              <a:rPr kumimoji="1" lang="en-US" altLang="zh-CN" sz="26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2+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Fe</a:t>
            </a:r>
            <a:r>
              <a:rPr kumimoji="1" lang="en-US" altLang="zh-CN" sz="26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3+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Fe</a:t>
            </a:r>
            <a:r>
              <a:rPr kumimoji="1" lang="en-US" altLang="zh-CN" sz="26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2+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MnO</a:t>
            </a:r>
            <a:r>
              <a:rPr kumimoji="1" lang="en-US" altLang="zh-CN" sz="26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4</a:t>
            </a:r>
            <a:r>
              <a:rPr kumimoji="1" lang="en-US" altLang="zh-CN" sz="26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等             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949282" y="2353951"/>
            <a:ext cx="4321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⑵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强碱性溶液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1306469" y="2782576"/>
            <a:ext cx="62865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肯定不存在与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OH</a:t>
            </a:r>
            <a:r>
              <a:rPr kumimoji="1" lang="en-US" altLang="zh-CN" sz="26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反应的离子。如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H</a:t>
            </a:r>
            <a:r>
              <a:rPr kumimoji="1" lang="en-US" altLang="zh-CN" sz="26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+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NH</a:t>
            </a:r>
            <a:r>
              <a:rPr kumimoji="1" lang="en-US" altLang="zh-CN" sz="26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4</a:t>
            </a:r>
            <a:r>
              <a:rPr kumimoji="1" lang="en-US" altLang="zh-CN" sz="26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+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Fe</a:t>
            </a:r>
            <a:r>
              <a:rPr kumimoji="1" lang="en-US" altLang="zh-CN" sz="26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3+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HCO</a:t>
            </a:r>
            <a:r>
              <a:rPr kumimoji="1" lang="en-US" altLang="zh-CN" sz="26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3</a:t>
            </a:r>
            <a:r>
              <a:rPr kumimoji="1" lang="en-US" altLang="zh-CN" sz="26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等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949282" y="3639826"/>
            <a:ext cx="37449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⑶</a:t>
            </a: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ea typeface="隶书" pitchFamily="49" charset="-122"/>
              </a:rPr>
              <a:t>强酸性溶液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1292181" y="4092263"/>
            <a:ext cx="65341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肯定不存在与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H+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反应的离子。</a:t>
            </a:r>
            <a:r>
              <a:rPr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如：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OH-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HCO</a:t>
            </a:r>
            <a:r>
              <a:rPr kumimoji="1" lang="en-US" altLang="zh-CN" sz="26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3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S</a:t>
            </a:r>
            <a:r>
              <a:rPr kumimoji="1" lang="en-US" altLang="zh-CN" sz="26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2-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SO</a:t>
            </a:r>
            <a:r>
              <a:rPr kumimoji="1" lang="en-US" altLang="zh-CN" sz="26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3</a:t>
            </a:r>
            <a:r>
              <a:rPr kumimoji="1" lang="en-US" altLang="zh-CN" sz="26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2-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HSO</a:t>
            </a:r>
            <a:r>
              <a:rPr kumimoji="1" lang="en-US" altLang="zh-CN" sz="26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3</a:t>
            </a:r>
            <a:r>
              <a:rPr kumimoji="1" lang="en-US" altLang="zh-CN" sz="26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、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CH</a:t>
            </a:r>
            <a:r>
              <a:rPr kumimoji="1" lang="en-US" altLang="zh-CN" sz="26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3</a:t>
            </a:r>
            <a:r>
              <a:rPr kumimoji="1" lang="en-US" altLang="zh-CN" sz="2600" b="1">
                <a:solidFill>
                  <a:srgbClr val="FF0000"/>
                </a:solidFill>
                <a:latin typeface="宋体" panose="02010600030101010101" pitchFamily="2" charset="-122"/>
              </a:rPr>
              <a:t>COO</a:t>
            </a:r>
            <a:r>
              <a:rPr kumimoji="1" lang="en-US" altLang="zh-CN" sz="2600" b="1" baseline="3000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kumimoji="1" lang="zh-CN" altLang="en-US" sz="2600" b="1">
                <a:solidFill>
                  <a:srgbClr val="FF0000"/>
                </a:solidFill>
                <a:latin typeface="宋体" panose="02010600030101010101" pitchFamily="2" charset="-122"/>
              </a:rPr>
              <a:t>等</a:t>
            </a:r>
          </a:p>
        </p:txBody>
      </p:sp>
    </p:spTree>
    <p:extLst>
      <p:ext uri="{BB962C8B-B14F-4D97-AF65-F5344CB8AC3E}">
        <p14:creationId xmlns:p14="http://schemas.microsoft.com/office/powerpoint/2010/main" val="54976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2116138" y="349250"/>
            <a:ext cx="140811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3200" b="1">
                <a:solidFill>
                  <a:srgbClr val="111111"/>
                </a:solidFill>
                <a:latin typeface="Verdana" panose="020B0604030504040204" pitchFamily="34" charset="0"/>
              </a:rPr>
              <a:t>练习：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2208213" y="920750"/>
            <a:ext cx="78168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>
                <a:solidFill>
                  <a:srgbClr val="111111"/>
                </a:solidFill>
                <a:latin typeface="Verdana" panose="020B0604030504040204" pitchFamily="34" charset="0"/>
              </a:rPr>
              <a:t>1</a:t>
            </a:r>
            <a:r>
              <a:rPr kumimoji="1" lang="zh-CN" altLang="en-US" sz="3200" b="1">
                <a:solidFill>
                  <a:srgbClr val="111111"/>
                </a:solidFill>
                <a:latin typeface="Verdana" panose="020B0604030504040204" pitchFamily="34" charset="0"/>
              </a:rPr>
              <a:t>、下列各组离子在溶液中能否大量共存？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2544764" y="1658938"/>
            <a:ext cx="43132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Na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CO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2-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Cl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endParaRPr kumimoji="1" lang="en-US" altLang="zh-CN" sz="3200" b="1">
              <a:solidFill>
                <a:srgbClr val="11111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2544763" y="2344738"/>
            <a:ext cx="45894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Ca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2+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NO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CO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2-</a:t>
            </a:r>
            <a:endParaRPr kumimoji="1" lang="en-US" altLang="zh-CN" sz="3200" b="1">
              <a:solidFill>
                <a:srgbClr val="11111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2544763" y="3143250"/>
            <a:ext cx="4451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Ba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2+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Cl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SO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2-</a:t>
            </a:r>
            <a:endParaRPr kumimoji="1" lang="en-US" altLang="zh-CN" sz="3200" b="1">
              <a:solidFill>
                <a:srgbClr val="11111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2544764" y="3929063"/>
            <a:ext cx="43132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Ba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2+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NO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OH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endParaRPr kumimoji="1" lang="en-US" altLang="zh-CN" sz="3200" b="1">
              <a:solidFill>
                <a:srgbClr val="11111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2544763" y="4703763"/>
            <a:ext cx="39687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Na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Cl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2-</a:t>
            </a:r>
            <a:endParaRPr kumimoji="1" lang="en-US" altLang="zh-CN" sz="3200" b="1">
              <a:solidFill>
                <a:srgbClr val="11111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2544764" y="5354638"/>
            <a:ext cx="43132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Ca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2+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NO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kumimoji="1" lang="zh-CN" altLang="en-US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32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Cl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endParaRPr kumimoji="1" lang="en-US" altLang="zh-CN" sz="3200" b="1">
              <a:solidFill>
                <a:srgbClr val="11111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189289" y="2286000"/>
            <a:ext cx="2376487" cy="0"/>
            <a:chOff x="748" y="1162"/>
            <a:chExt cx="1497" cy="0"/>
          </a:xfrm>
        </p:grpSpPr>
        <p:sp>
          <p:nvSpPr>
            <p:cNvPr id="51211" name="Line 11"/>
            <p:cNvSpPr>
              <a:spLocks noChangeShapeType="1"/>
            </p:cNvSpPr>
            <p:nvPr/>
          </p:nvSpPr>
          <p:spPr bwMode="auto">
            <a:xfrm>
              <a:off x="748" y="1162"/>
              <a:ext cx="273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1212" name="Line 12"/>
            <p:cNvSpPr>
              <a:spLocks noChangeShapeType="1"/>
            </p:cNvSpPr>
            <p:nvPr/>
          </p:nvSpPr>
          <p:spPr bwMode="auto">
            <a:xfrm>
              <a:off x="1882" y="1162"/>
              <a:ext cx="363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3260725" y="2976564"/>
            <a:ext cx="3530600" cy="71437"/>
            <a:chOff x="793" y="1661"/>
            <a:chExt cx="2224" cy="45"/>
          </a:xfrm>
        </p:grpSpPr>
        <p:sp>
          <p:nvSpPr>
            <p:cNvPr id="51214" name="Line 14"/>
            <p:cNvSpPr>
              <a:spLocks noChangeShapeType="1"/>
            </p:cNvSpPr>
            <p:nvPr/>
          </p:nvSpPr>
          <p:spPr bwMode="auto">
            <a:xfrm>
              <a:off x="793" y="1706"/>
              <a:ext cx="273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1215" name="Line 15"/>
            <p:cNvSpPr>
              <a:spLocks noChangeShapeType="1"/>
            </p:cNvSpPr>
            <p:nvPr/>
          </p:nvSpPr>
          <p:spPr bwMode="auto">
            <a:xfrm>
              <a:off x="2608" y="1661"/>
              <a:ext cx="409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3260725" y="3816350"/>
            <a:ext cx="3314700" cy="71438"/>
            <a:chOff x="793" y="2296"/>
            <a:chExt cx="2088" cy="45"/>
          </a:xfrm>
        </p:grpSpPr>
        <p:sp>
          <p:nvSpPr>
            <p:cNvPr id="51217" name="Line 17"/>
            <p:cNvSpPr>
              <a:spLocks noChangeShapeType="1"/>
            </p:cNvSpPr>
            <p:nvPr/>
          </p:nvSpPr>
          <p:spPr bwMode="auto">
            <a:xfrm>
              <a:off x="793" y="2296"/>
              <a:ext cx="319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1218" name="Line 18"/>
            <p:cNvSpPr>
              <a:spLocks noChangeShapeType="1"/>
            </p:cNvSpPr>
            <p:nvPr/>
          </p:nvSpPr>
          <p:spPr bwMode="auto">
            <a:xfrm>
              <a:off x="2517" y="2341"/>
              <a:ext cx="364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3190875" y="4551364"/>
            <a:ext cx="3816350" cy="73025"/>
            <a:chOff x="749" y="2840"/>
            <a:chExt cx="2404" cy="46"/>
          </a:xfrm>
        </p:grpSpPr>
        <p:sp>
          <p:nvSpPr>
            <p:cNvPr id="51220" name="Line 20"/>
            <p:cNvSpPr>
              <a:spLocks noChangeShapeType="1"/>
            </p:cNvSpPr>
            <p:nvPr/>
          </p:nvSpPr>
          <p:spPr bwMode="auto">
            <a:xfrm>
              <a:off x="749" y="2840"/>
              <a:ext cx="273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1221" name="Line 21"/>
            <p:cNvSpPr>
              <a:spLocks noChangeShapeType="1"/>
            </p:cNvSpPr>
            <p:nvPr/>
          </p:nvSpPr>
          <p:spPr bwMode="auto">
            <a:xfrm>
              <a:off x="2699" y="2886"/>
              <a:ext cx="454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3044826" y="5272089"/>
            <a:ext cx="3529013" cy="73025"/>
            <a:chOff x="703" y="3475"/>
            <a:chExt cx="2223" cy="46"/>
          </a:xfrm>
        </p:grpSpPr>
        <p:sp>
          <p:nvSpPr>
            <p:cNvPr id="51223" name="Line 23"/>
            <p:cNvSpPr>
              <a:spLocks noChangeShapeType="1"/>
            </p:cNvSpPr>
            <p:nvPr/>
          </p:nvSpPr>
          <p:spPr bwMode="auto">
            <a:xfrm>
              <a:off x="703" y="3475"/>
              <a:ext cx="454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1224" name="Line 24"/>
            <p:cNvSpPr>
              <a:spLocks noChangeShapeType="1"/>
            </p:cNvSpPr>
            <p:nvPr/>
          </p:nvSpPr>
          <p:spPr bwMode="auto">
            <a:xfrm>
              <a:off x="2472" y="3521"/>
              <a:ext cx="454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88089" name="Text Box 25"/>
          <p:cNvSpPr txBox="1">
            <a:spLocks noChangeArrowheads="1"/>
          </p:cNvSpPr>
          <p:nvPr/>
        </p:nvSpPr>
        <p:spPr bwMode="auto">
          <a:xfrm>
            <a:off x="8077201" y="1752600"/>
            <a:ext cx="22320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111111"/>
                </a:solidFill>
              </a:rPr>
              <a:t>能共存</a:t>
            </a:r>
          </a:p>
        </p:txBody>
      </p:sp>
    </p:spTree>
    <p:extLst>
      <p:ext uri="{BB962C8B-B14F-4D97-AF65-F5344CB8AC3E}">
        <p14:creationId xmlns:p14="http://schemas.microsoft.com/office/powerpoint/2010/main" val="261733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8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1966914" y="1016000"/>
            <a:ext cx="8129587" cy="477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、在强酸性或强碱性溶液中，都能共存的离子组是  （          ）</a:t>
            </a:r>
          </a:p>
          <a:p>
            <a:pPr algn="just">
              <a:spcBef>
                <a:spcPct val="50000"/>
              </a:spcBef>
            </a:pP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A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．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K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+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Na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+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SO 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Times New Roman" panose="02020603050405020304" pitchFamily="18" charset="0"/>
              </a:rPr>
              <a:t>4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2-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CO 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2-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 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 B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．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NH 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Times New Roman" panose="02020603050405020304" pitchFamily="18" charset="0"/>
              </a:rPr>
              <a:t>4 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+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Cu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2+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Cl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-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NO</a:t>
            </a:r>
            <a:r>
              <a:rPr kumimoji="1" lang="en-US" altLang="zh-CN" sz="3200" b="1" baseline="-30000">
                <a:solidFill>
                  <a:srgbClr val="111111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-</a:t>
            </a:r>
            <a:endParaRPr kumimoji="1" lang="en-US" altLang="zh-CN" sz="3200" b="1">
              <a:solidFill>
                <a:srgbClr val="111111"/>
              </a:solidFill>
              <a:latin typeface="Times New Roman" panose="02020603050405020304" pitchFamily="18" charset="0"/>
            </a:endParaRPr>
          </a:p>
          <a:p>
            <a:pPr algn="just">
              <a:spcBef>
                <a:spcPct val="50000"/>
              </a:spcBef>
            </a:pP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 C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．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Ba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2+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Na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+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NO</a:t>
            </a:r>
            <a:r>
              <a:rPr kumimoji="1" lang="en-US" altLang="zh-CN" sz="3200" b="1" baseline="-30000">
                <a:solidFill>
                  <a:srgbClr val="111111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-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SO </a:t>
            </a:r>
            <a:r>
              <a:rPr kumimoji="1" lang="en-US" altLang="zh-CN" sz="3200" b="1" baseline="-25000">
                <a:solidFill>
                  <a:srgbClr val="111111"/>
                </a:solidFill>
                <a:latin typeface="Times New Roman" panose="02020603050405020304" pitchFamily="18" charset="0"/>
              </a:rPr>
              <a:t>4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2-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          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 D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．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Ba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2+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K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+</a:t>
            </a:r>
            <a:r>
              <a:rPr kumimoji="1" lang="zh-CN" altLang="en-US" sz="3200" b="1">
                <a:solidFill>
                  <a:srgbClr val="111111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Cl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-</a:t>
            </a:r>
            <a:r>
              <a:rPr kumimoji="1" lang="en-US" altLang="zh-CN" sz="3200" b="1">
                <a:solidFill>
                  <a:srgbClr val="111111"/>
                </a:solidFill>
                <a:latin typeface="Times New Roman" panose="02020603050405020304" pitchFamily="18" charset="0"/>
              </a:rPr>
              <a:t>,  NO</a:t>
            </a:r>
            <a:r>
              <a:rPr kumimoji="1" lang="en-US" altLang="zh-CN" sz="3200" b="1" baseline="-30000">
                <a:solidFill>
                  <a:srgbClr val="111111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3200" b="1" baseline="30000">
                <a:solidFill>
                  <a:srgbClr val="111111"/>
                </a:solidFill>
                <a:latin typeface="Times New Roman" panose="02020603050405020304" pitchFamily="18" charset="0"/>
              </a:rPr>
              <a:t>-</a:t>
            </a:r>
            <a:endParaRPr kumimoji="1" lang="en-US" altLang="zh-CN" sz="3200" b="1">
              <a:solidFill>
                <a:srgbClr val="11111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kumimoji="1" lang="en-US" altLang="zh-CN" sz="3200" b="1">
              <a:solidFill>
                <a:srgbClr val="111111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4191000" y="1500188"/>
            <a:ext cx="9906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</a:rPr>
              <a:t>D    </a:t>
            </a:r>
          </a:p>
        </p:txBody>
      </p:sp>
      <p:sp>
        <p:nvSpPr>
          <p:cNvPr id="89092" name="Line 4"/>
          <p:cNvSpPr>
            <a:spLocks noChangeShapeType="1"/>
          </p:cNvSpPr>
          <p:nvPr/>
        </p:nvSpPr>
        <p:spPr bwMode="auto">
          <a:xfrm>
            <a:off x="6238876" y="2852738"/>
            <a:ext cx="115252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89093" name="Line 5"/>
          <p:cNvSpPr>
            <a:spLocks noChangeShapeType="1"/>
          </p:cNvSpPr>
          <p:nvPr/>
        </p:nvSpPr>
        <p:spPr bwMode="auto">
          <a:xfrm>
            <a:off x="2782888" y="3571875"/>
            <a:ext cx="2233612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452688" y="4357689"/>
            <a:ext cx="5186362" cy="73025"/>
            <a:chOff x="657" y="2840"/>
            <a:chExt cx="3267" cy="46"/>
          </a:xfrm>
        </p:grpSpPr>
        <p:sp>
          <p:nvSpPr>
            <p:cNvPr id="53255" name="Line 7"/>
            <p:cNvSpPr>
              <a:spLocks noChangeShapeType="1"/>
            </p:cNvSpPr>
            <p:nvPr/>
          </p:nvSpPr>
          <p:spPr bwMode="auto">
            <a:xfrm>
              <a:off x="657" y="2840"/>
              <a:ext cx="726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3256" name="Line 8"/>
            <p:cNvSpPr>
              <a:spLocks noChangeShapeType="1"/>
            </p:cNvSpPr>
            <p:nvPr/>
          </p:nvSpPr>
          <p:spPr bwMode="auto">
            <a:xfrm>
              <a:off x="3198" y="2886"/>
              <a:ext cx="726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4402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 autoUpdateAnimBg="0"/>
      <p:bldP spid="89092" grpId="0" animBg="1"/>
      <p:bldP spid="8909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2100264" y="571501"/>
            <a:ext cx="8353425" cy="5616575"/>
          </a:xfrm>
          <a:prstGeom prst="rect">
            <a:avLst/>
          </a:prstGeom>
          <a:noFill/>
          <a:ln w="317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、下列离子在水溶液中，能大量共存的是</a:t>
            </a:r>
          </a:p>
          <a:p>
            <a:pPr>
              <a:spcBef>
                <a:spcPct val="20000"/>
              </a:spcBef>
            </a:pP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Na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 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 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CO</a:t>
            </a:r>
            <a:r>
              <a:rPr lang="en-US" altLang="zh-CN" sz="2800" b="1" baseline="-2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</a:p>
          <a:p>
            <a:pPr>
              <a:spcBef>
                <a:spcPct val="20000"/>
              </a:spcBef>
            </a:pP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Fe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＋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  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Cl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 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OH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</a:p>
          <a:p>
            <a:pPr>
              <a:spcBef>
                <a:spcPct val="20000"/>
              </a:spcBef>
            </a:pP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NH</a:t>
            </a:r>
            <a:r>
              <a:rPr lang="en-US" altLang="zh-CN" sz="2800" b="1" baseline="-2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 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SO</a:t>
            </a:r>
            <a:r>
              <a:rPr lang="en-US" altLang="zh-CN" sz="2800" b="1" baseline="-2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</a:p>
          <a:p>
            <a:pPr>
              <a:spcBef>
                <a:spcPct val="20000"/>
              </a:spcBef>
            </a:pP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 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Ba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＋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Cu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＋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NO</a:t>
            </a:r>
            <a:r>
              <a:rPr lang="en-US" altLang="zh-CN" sz="2800" b="1" baseline="-22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SO</a:t>
            </a:r>
            <a:r>
              <a:rPr lang="en-US" altLang="zh-CN" sz="2800" b="1" baseline="-2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  <a:p>
            <a:pPr algn="just">
              <a:spcBef>
                <a:spcPct val="20000"/>
              </a:spcBef>
            </a:pPr>
            <a:endParaRPr lang="zh-CN" altLang="en-US" sz="2800" b="1">
              <a:solidFill>
                <a:srgbClr val="11111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spcBef>
                <a:spcPct val="20000"/>
              </a:spcBef>
            </a:pP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、下列离子在水溶液中，无色且能大量共存的是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A.  Fe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＋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NO</a:t>
            </a:r>
            <a:r>
              <a:rPr lang="en-US" altLang="zh-CN" sz="2800" b="1" baseline="-22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Cl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B.  Ba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＋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Cl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OH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C.  H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Mg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＋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HCO</a:t>
            </a:r>
            <a:r>
              <a:rPr lang="en-US" altLang="zh-CN" sz="2800" b="1" baseline="-22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SO</a:t>
            </a:r>
            <a:r>
              <a:rPr lang="en-US" altLang="zh-CN" sz="2800" b="1" baseline="-2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2-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D.  Na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</a:t>
            </a:r>
            <a:r>
              <a:rPr lang="en-US" altLang="zh-CN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MnO</a:t>
            </a:r>
            <a:r>
              <a:rPr lang="en-US" altLang="zh-CN" sz="2800" b="1" baseline="-2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 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NO</a:t>
            </a:r>
            <a:r>
              <a:rPr lang="en-US" altLang="zh-CN" sz="2800" b="1" baseline="-22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baseline="30000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zh-CN" altLang="en-US" sz="2800" b="1">
                <a:solidFill>
                  <a:srgbClr val="1111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73731" name="WordArt 3"/>
          <p:cNvSpPr>
            <a:spLocks noChangeArrowheads="1" noChangeShapeType="1" noTextEdit="1"/>
          </p:cNvSpPr>
          <p:nvPr/>
        </p:nvSpPr>
        <p:spPr bwMode="auto">
          <a:xfrm>
            <a:off x="9024939" y="1071564"/>
            <a:ext cx="357187" cy="64293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800" kern="1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C</a:t>
            </a:r>
            <a:endParaRPr lang="zh-CN" altLang="en-US" sz="4800" kern="10">
              <a:solidFill>
                <a:srgbClr val="FF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73732" name="WordArt 4"/>
          <p:cNvSpPr>
            <a:spLocks noChangeArrowheads="1" noChangeShapeType="1" noTextEdit="1"/>
          </p:cNvSpPr>
          <p:nvPr/>
        </p:nvSpPr>
        <p:spPr bwMode="auto">
          <a:xfrm>
            <a:off x="8382000" y="4171950"/>
            <a:ext cx="342900" cy="685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5400" kern="1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B</a:t>
            </a:r>
            <a:endParaRPr lang="zh-CN" altLang="en-US" sz="5400" kern="10">
              <a:solidFill>
                <a:srgbClr val="FF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73733" name="Line 5"/>
          <p:cNvSpPr>
            <a:spLocks noChangeShapeType="1"/>
          </p:cNvSpPr>
          <p:nvPr/>
        </p:nvSpPr>
        <p:spPr bwMode="auto">
          <a:xfrm>
            <a:off x="6350000" y="4171950"/>
            <a:ext cx="719138" cy="0"/>
          </a:xfrm>
          <a:prstGeom prst="line">
            <a:avLst/>
          </a:prstGeom>
          <a:noFill/>
          <a:ln w="57150" cmpd="tri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3734" name="Line 6"/>
          <p:cNvSpPr>
            <a:spLocks noChangeShapeType="1"/>
          </p:cNvSpPr>
          <p:nvPr/>
        </p:nvSpPr>
        <p:spPr bwMode="auto">
          <a:xfrm>
            <a:off x="4981576" y="1651000"/>
            <a:ext cx="1655763" cy="0"/>
          </a:xfrm>
          <a:prstGeom prst="line">
            <a:avLst/>
          </a:prstGeom>
          <a:noFill/>
          <a:ln w="57150" cmpd="tri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749551" y="2082800"/>
            <a:ext cx="3744913" cy="0"/>
            <a:chOff x="612" y="1162"/>
            <a:chExt cx="2359" cy="0"/>
          </a:xfrm>
        </p:grpSpPr>
        <p:sp>
          <p:nvSpPr>
            <p:cNvPr id="55304" name="Line 8"/>
            <p:cNvSpPr>
              <a:spLocks noChangeShapeType="1"/>
            </p:cNvSpPr>
            <p:nvPr/>
          </p:nvSpPr>
          <p:spPr bwMode="auto">
            <a:xfrm>
              <a:off x="612" y="1162"/>
              <a:ext cx="272" cy="0"/>
            </a:xfrm>
            <a:prstGeom prst="line">
              <a:avLst/>
            </a:prstGeom>
            <a:noFill/>
            <a:ln w="57150" cmpd="tri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305" name="Line 9"/>
            <p:cNvSpPr>
              <a:spLocks noChangeShapeType="1"/>
            </p:cNvSpPr>
            <p:nvPr/>
          </p:nvSpPr>
          <p:spPr bwMode="auto">
            <a:xfrm>
              <a:off x="2653" y="1162"/>
              <a:ext cx="318" cy="0"/>
            </a:xfrm>
            <a:prstGeom prst="line">
              <a:avLst/>
            </a:prstGeom>
            <a:noFill/>
            <a:ln w="57150" cmpd="tri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2820988" y="3090864"/>
            <a:ext cx="4679950" cy="71437"/>
            <a:chOff x="612" y="1797"/>
            <a:chExt cx="2948" cy="45"/>
          </a:xfrm>
        </p:grpSpPr>
        <p:sp>
          <p:nvSpPr>
            <p:cNvPr id="55307" name="Line 11"/>
            <p:cNvSpPr>
              <a:spLocks noChangeShapeType="1"/>
            </p:cNvSpPr>
            <p:nvPr/>
          </p:nvSpPr>
          <p:spPr bwMode="auto">
            <a:xfrm>
              <a:off x="612" y="1797"/>
              <a:ext cx="408" cy="0"/>
            </a:xfrm>
            <a:prstGeom prst="line">
              <a:avLst/>
            </a:prstGeom>
            <a:noFill/>
            <a:ln w="57150" cmpd="tri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308" name="Line 12"/>
            <p:cNvSpPr>
              <a:spLocks noChangeShapeType="1"/>
            </p:cNvSpPr>
            <p:nvPr/>
          </p:nvSpPr>
          <p:spPr bwMode="auto">
            <a:xfrm>
              <a:off x="3107" y="1842"/>
              <a:ext cx="453" cy="0"/>
            </a:xfrm>
            <a:prstGeom prst="line">
              <a:avLst/>
            </a:prstGeom>
            <a:noFill/>
            <a:ln w="57150" cmpd="tri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3741" name="Line 13"/>
          <p:cNvSpPr>
            <a:spLocks noChangeShapeType="1"/>
          </p:cNvSpPr>
          <p:nvPr/>
        </p:nvSpPr>
        <p:spPr bwMode="auto">
          <a:xfrm>
            <a:off x="4692651" y="5972175"/>
            <a:ext cx="720725" cy="0"/>
          </a:xfrm>
          <a:prstGeom prst="line">
            <a:avLst/>
          </a:prstGeom>
          <a:noFill/>
          <a:ln w="57150" cmpd="tri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3742" name="Line 14"/>
          <p:cNvSpPr>
            <a:spLocks noChangeShapeType="1"/>
          </p:cNvSpPr>
          <p:nvPr/>
        </p:nvSpPr>
        <p:spPr bwMode="auto">
          <a:xfrm>
            <a:off x="2605088" y="4603750"/>
            <a:ext cx="863600" cy="0"/>
          </a:xfrm>
          <a:prstGeom prst="line">
            <a:avLst/>
          </a:prstGeom>
          <a:noFill/>
          <a:ln w="57150" cmpd="tri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2820988" y="5540375"/>
            <a:ext cx="3097212" cy="0"/>
            <a:chOff x="521" y="3339"/>
            <a:chExt cx="1951" cy="0"/>
          </a:xfrm>
        </p:grpSpPr>
        <p:sp>
          <p:nvSpPr>
            <p:cNvPr id="55312" name="Line 16"/>
            <p:cNvSpPr>
              <a:spLocks noChangeShapeType="1"/>
            </p:cNvSpPr>
            <p:nvPr/>
          </p:nvSpPr>
          <p:spPr bwMode="auto">
            <a:xfrm>
              <a:off x="521" y="3339"/>
              <a:ext cx="227" cy="0"/>
            </a:xfrm>
            <a:prstGeom prst="line">
              <a:avLst/>
            </a:prstGeom>
            <a:noFill/>
            <a:ln w="57150" cmpd="tri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313" name="Line 17"/>
            <p:cNvSpPr>
              <a:spLocks noChangeShapeType="1"/>
            </p:cNvSpPr>
            <p:nvPr/>
          </p:nvSpPr>
          <p:spPr bwMode="auto">
            <a:xfrm>
              <a:off x="1882" y="3339"/>
              <a:ext cx="590" cy="0"/>
            </a:xfrm>
            <a:prstGeom prst="line">
              <a:avLst/>
            </a:prstGeom>
            <a:noFill/>
            <a:ln w="57150" cmpd="tri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500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3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3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3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3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animBg="1"/>
      <p:bldP spid="73732" grpId="0" animBg="1"/>
      <p:bldP spid="73733" grpId="0" animBg="1"/>
      <p:bldP spid="73734" grpId="0" animBg="1"/>
      <p:bldP spid="73741" grpId="0" animBg="1"/>
      <p:bldP spid="73742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2901</TotalTime>
  <Words>2443</Words>
  <Application>Microsoft Office PowerPoint</Application>
  <PresentationFormat>宽屏</PresentationFormat>
  <Paragraphs>315</Paragraphs>
  <Slides>33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50" baseType="lpstr">
      <vt:lpstr>MS PGothic</vt:lpstr>
      <vt:lpstr>PMingLiU</vt:lpstr>
      <vt:lpstr>黑体</vt:lpstr>
      <vt:lpstr>华文中宋</vt:lpstr>
      <vt:lpstr>楷体_GB2312</vt:lpstr>
      <vt:lpstr>隶书</vt:lpstr>
      <vt:lpstr>宋体</vt:lpstr>
      <vt:lpstr>Arial</vt:lpstr>
      <vt:lpstr>Bradley Hand ITC</vt:lpstr>
      <vt:lpstr>Calibri</vt:lpstr>
      <vt:lpstr>Calibri Light</vt:lpstr>
      <vt:lpstr>Garamond</vt:lpstr>
      <vt:lpstr>Times New Roman</vt:lpstr>
      <vt:lpstr>Verdana</vt:lpstr>
      <vt:lpstr>Wingdings</vt:lpstr>
      <vt:lpstr>Office 主题</vt:lpstr>
      <vt:lpstr>Equation</vt:lpstr>
      <vt:lpstr>第二章  化学物质及其变化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第二章  化学物质及其变化</dc:title>
  <dc:creator>john</dc:creator>
  <cp:lastModifiedBy>XiaZaiMa.COM</cp:lastModifiedBy>
  <cp:revision>46</cp:revision>
  <dcterms:created xsi:type="dcterms:W3CDTF">2015-10-21T06:18:02Z</dcterms:created>
  <dcterms:modified xsi:type="dcterms:W3CDTF">2019-01-15T03:20:28Z</dcterms:modified>
</cp:coreProperties>
</file>