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66" r:id="rId4"/>
    <p:sldId id="282" r:id="rId5"/>
    <p:sldId id="257" r:id="rId6"/>
    <p:sldId id="261" r:id="rId7"/>
    <p:sldId id="263" r:id="rId8"/>
    <p:sldId id="262" r:id="rId9"/>
    <p:sldId id="258" r:id="rId10"/>
    <p:sldId id="265" r:id="rId11"/>
    <p:sldId id="259" r:id="rId12"/>
    <p:sldId id="260" r:id="rId13"/>
    <p:sldId id="267" r:id="rId14"/>
    <p:sldId id="297" r:id="rId15"/>
    <p:sldId id="298" r:id="rId16"/>
    <p:sldId id="268" r:id="rId17"/>
    <p:sldId id="269" r:id="rId18"/>
    <p:sldId id="270" r:id="rId19"/>
    <p:sldId id="281" r:id="rId20"/>
    <p:sldId id="279" r:id="rId21"/>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0.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0.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0.xml"/><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r>
              <a:rPr lang="zh-CN" altLang="en-US" sz="8000">
                <a:solidFill>
                  <a:schemeClr val="tx2"/>
                </a:solidFill>
                <a:latin typeface="华文琥珀" panose="02010800040101010101" charset="-122"/>
                <a:ea typeface="华文琥珀" panose="02010800040101010101" charset="-122"/>
              </a:rPr>
              <a:t>汇率变动及其影响</a:t>
            </a:r>
            <a:endParaRPr lang="zh-CN" altLang="en-US" sz="8000">
              <a:solidFill>
                <a:schemeClr val="tx2"/>
              </a:solidFill>
              <a:latin typeface="华文琥珀" panose="02010800040101010101" charset="-122"/>
              <a:ea typeface="华文琥珀" panose="02010800040101010101" charset="-122"/>
            </a:endParaRPr>
          </a:p>
        </p:txBody>
      </p:sp>
      <p:pic>
        <p:nvPicPr>
          <p:cNvPr id="4" name="图片 3"/>
          <p:cNvPicPr>
            <a:picLocks noChangeAspect="1"/>
          </p:cNvPicPr>
          <p:nvPr/>
        </p:nvPicPr>
        <p:blipFill>
          <a:blip r:embed="rId1"/>
          <a:stretch>
            <a:fillRect/>
          </a:stretch>
        </p:blipFill>
        <p:spPr>
          <a:xfrm>
            <a:off x="7689850" y="3772535"/>
            <a:ext cx="3609340" cy="239077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22089" y="495409"/>
            <a:ext cx="11160736" cy="5241290"/>
          </a:xfrm>
          <a:prstGeom prst="rect">
            <a:avLst/>
          </a:prstGeom>
        </p:spPr>
        <p:txBody>
          <a:bodyPr wrap="square" lIns="121875" tIns="60936" rIns="121875" bIns="60936">
            <a:spAutoFit/>
          </a:bodyPr>
          <a:lstStyle/>
          <a:p>
            <a:pPr algn="just" defTabSz="-635">
              <a:lnSpc>
                <a:spcPct val="150000"/>
              </a:lnSpc>
              <a:spcAft>
                <a:spcPts val="0"/>
              </a:spcAft>
              <a:tabLst>
                <a:tab pos="2070735" algn="l"/>
              </a:tabLst>
            </a:pPr>
            <a:r>
              <a:rPr lang="zh-CN" altLang="zh-CN" sz="2800" kern="100" dirty="0">
                <a:latin typeface="Times New Roman" panose="02020603050405020304"/>
                <a:ea typeface="华文细黑" panose="02010600040101010101" charset="-122"/>
                <a:cs typeface="Times New Roman" panose="02020603050405020304"/>
              </a:rPr>
              <a:t>汇率的变化及其影响</a:t>
            </a:r>
            <a:endParaRPr lang="zh-CN" altLang="zh-CN" sz="1050" kern="100" dirty="0">
              <a:latin typeface="宋体" panose="02010600030101010101" pitchFamily="2" charset="-122"/>
              <a:cs typeface="Courier New" panose="02070309020205020404"/>
            </a:endParaRPr>
          </a:p>
          <a:p>
            <a:pPr algn="just" defTabSz="-635">
              <a:lnSpc>
                <a:spcPct val="150000"/>
              </a:lnSpc>
              <a:spcAft>
                <a:spcPts val="0"/>
              </a:spcAft>
              <a:tabLst>
                <a:tab pos="2070735" algn="l"/>
              </a:tabLs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外汇：是用外币表示的用于国际间结算的支付手段。</a:t>
            </a:r>
            <a:endParaRPr lang="zh-CN" altLang="zh-CN" sz="1050" kern="100" dirty="0">
              <a:latin typeface="宋体" panose="02010600030101010101" pitchFamily="2" charset="-122"/>
              <a:cs typeface="Courier New" panose="02070309020205020404"/>
            </a:endParaRPr>
          </a:p>
          <a:p>
            <a:pPr algn="just" defTabSz="-635">
              <a:lnSpc>
                <a:spcPct val="150000"/>
              </a:lnSpc>
              <a:spcAft>
                <a:spcPts val="0"/>
              </a:spcAft>
              <a:tabLst>
                <a:tab pos="2070735" algn="l"/>
              </a:tabLst>
            </a:pPr>
            <a:r>
              <a:rPr lang="zh-CN" altLang="zh-CN" sz="2800" kern="100" dirty="0">
                <a:latin typeface="Times New Roman" panose="02020603050405020304"/>
                <a:ea typeface="华文细黑" panose="02010600040101010101" charset="-122"/>
                <a:cs typeface="Times New Roman" panose="02020603050405020304"/>
              </a:rPr>
              <a:t>注意　外汇不等于外币。外汇包括外币、外币有价证券、外币支付凭证等，并不是所有的外国货币都能成为外汇。</a:t>
            </a:r>
            <a:endParaRPr lang="zh-CN" altLang="zh-CN" sz="1050" kern="100" dirty="0">
              <a:latin typeface="宋体" panose="02010600030101010101" pitchFamily="2" charset="-122"/>
              <a:cs typeface="Courier New" panose="02070309020205020404"/>
            </a:endParaRPr>
          </a:p>
          <a:p>
            <a:pPr algn="just" defTabSz="-635">
              <a:lnSpc>
                <a:spcPct val="150000"/>
              </a:lnSpc>
              <a:spcAft>
                <a:spcPts val="0"/>
              </a:spcAft>
              <a:tabLst>
                <a:tab pos="2070735" algn="l"/>
              </a:tabLs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汇率</a:t>
            </a:r>
            <a:endParaRPr lang="zh-CN" altLang="zh-CN" sz="1050" kern="100" dirty="0">
              <a:latin typeface="宋体" panose="02010600030101010101" pitchFamily="2" charset="-122"/>
              <a:cs typeface="Courier New" panose="02070309020205020404"/>
            </a:endParaRPr>
          </a:p>
          <a:p>
            <a:pPr algn="just" defTabSz="-635">
              <a:lnSpc>
                <a:spcPct val="150000"/>
              </a:lnSpc>
              <a:spcAft>
                <a:spcPts val="0"/>
              </a:spcAft>
              <a:tabLst>
                <a:tab pos="2070735" algn="l"/>
              </a:tabLs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含义：又称汇价，是两种货币之间的兑换比率。</a:t>
            </a:r>
            <a:endParaRPr lang="zh-CN" altLang="zh-CN" sz="1050" kern="100" dirty="0">
              <a:latin typeface="宋体" panose="02010600030101010101" pitchFamily="2" charset="-122"/>
              <a:cs typeface="Courier New" panose="02070309020205020404"/>
            </a:endParaRPr>
          </a:p>
          <a:p>
            <a:pPr algn="just" defTabSz="-635">
              <a:lnSpc>
                <a:spcPct val="150000"/>
              </a:lnSpc>
              <a:spcAft>
                <a:spcPts val="0"/>
              </a:spcAft>
              <a:tabLst>
                <a:tab pos="2070735" algn="l"/>
              </a:tabLst>
            </a:pP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变化：如果用</a:t>
            </a:r>
            <a:r>
              <a:rPr lang="en-US" altLang="zh-CN" sz="2800" kern="100" dirty="0">
                <a:latin typeface="Times New Roman" panose="02020603050405020304"/>
                <a:ea typeface="华文细黑" panose="02010600040101010101" charset="-122"/>
                <a:cs typeface="Courier New" panose="02070309020205020404"/>
              </a:rPr>
              <a:t>100</a:t>
            </a:r>
            <a:r>
              <a:rPr lang="zh-CN" altLang="zh-CN" sz="2800" kern="100" dirty="0">
                <a:latin typeface="Times New Roman" panose="02020603050405020304"/>
                <a:ea typeface="华文细黑" panose="02010600040101010101" charset="-122"/>
                <a:cs typeface="Times New Roman" panose="02020603050405020304"/>
              </a:rPr>
              <a:t>单位外币可以兑换成更多的人民币，说明外币的汇率升高；反之，则说明外币的汇率跌落</a:t>
            </a:r>
            <a:r>
              <a:rPr lang="zh-CN" altLang="zh-CN" sz="2800" kern="100" dirty="0" smtClean="0">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5000" y="440690"/>
            <a:ext cx="10815955" cy="5549900"/>
          </a:xfrm>
          <a:prstGeom prst="rect">
            <a:avLst/>
          </a:prstGeom>
          <a:noFill/>
        </p:spPr>
        <p:txBody>
          <a:bodyPr wrap="square" rtlCol="0" anchor="t">
            <a:spAutoFit/>
          </a:bodyPr>
          <a:p>
            <a:pPr>
              <a:lnSpc>
                <a:spcPct val="160000"/>
              </a:lnSpc>
            </a:pPr>
            <a:r>
              <a:rPr lang="zh-CN" altLang="en-US" sz="3200"/>
              <a:t>1. 2015年10月19日人民币对美元汇率中间价为1: 6.3527，10月23日人民币对美元汇率中间价为1: 6.3595，而这两日人民币对美元汇率中间价变化表明：</a:t>
            </a:r>
            <a:endParaRPr lang="zh-CN" altLang="en-US" sz="3200"/>
          </a:p>
          <a:p>
            <a:pPr>
              <a:lnSpc>
                <a:spcPct val="160000"/>
              </a:lnSpc>
            </a:pPr>
            <a:r>
              <a:rPr lang="zh-CN" altLang="en-US" sz="3200"/>
              <a:t> A.人民币汇率升高，美元贬值，有利于增加对美国的投资</a:t>
            </a:r>
            <a:endParaRPr lang="zh-CN" altLang="en-US" sz="3200"/>
          </a:p>
          <a:p>
            <a:pPr>
              <a:lnSpc>
                <a:spcPct val="160000"/>
              </a:lnSpc>
            </a:pPr>
            <a:r>
              <a:rPr lang="zh-CN" altLang="en-US" sz="3200"/>
              <a:t> B.人民币汇率跌落，美元升值，有利于“海淘”美国商品</a:t>
            </a:r>
            <a:endParaRPr lang="zh-CN" altLang="en-US" sz="3200"/>
          </a:p>
          <a:p>
            <a:pPr>
              <a:lnSpc>
                <a:spcPct val="160000"/>
              </a:lnSpc>
            </a:pPr>
            <a:r>
              <a:rPr lang="zh-CN" altLang="en-US" sz="3200"/>
              <a:t> C.美元汇率升高，人民币贬值，有利于中国商品出口美国</a:t>
            </a:r>
            <a:endParaRPr lang="zh-CN" altLang="en-US" sz="3200"/>
          </a:p>
          <a:p>
            <a:pPr>
              <a:lnSpc>
                <a:spcPct val="160000"/>
              </a:lnSpc>
            </a:pPr>
            <a:r>
              <a:rPr lang="zh-CN" altLang="en-US" sz="3200"/>
              <a:t> D.美元汇率跌落，人民币升值，有利于降低赴美留学费用</a:t>
            </a:r>
            <a:endParaRPr lang="zh-CN" altLang="en-US" sz="3200"/>
          </a:p>
        </p:txBody>
      </p:sp>
      <p:sp>
        <p:nvSpPr>
          <p:cNvPr id="5" name="文本框 4"/>
          <p:cNvSpPr txBox="1"/>
          <p:nvPr/>
        </p:nvSpPr>
        <p:spPr>
          <a:xfrm>
            <a:off x="10536238" y="4549140"/>
            <a:ext cx="989965" cy="2103120"/>
          </a:xfrm>
          <a:prstGeom prst="rect">
            <a:avLst/>
          </a:prstGeom>
          <a:noFill/>
        </p:spPr>
        <p:txBody>
          <a:bodyPr wrap="none" rtlCol="0" anchor="t">
            <a:spAutoFit/>
          </a:bodyPr>
          <a:p>
            <a:pPr lvl="0" algn="just" defTabSz="-635">
              <a:lnSpc>
                <a:spcPct val="150000"/>
              </a:lnSpc>
              <a:tabLst>
                <a:tab pos="1890395" algn="l"/>
              </a:tabLst>
            </a:pPr>
            <a:r>
              <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rPr>
              <a:t>C</a:t>
            </a:r>
            <a:endPar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内容占位符 5"/>
          <p:cNvPicPr>
            <a:picLocks noChangeAspect="1"/>
          </p:cNvPicPr>
          <p:nvPr>
            <p:ph/>
          </p:nvPr>
        </p:nvPicPr>
        <p:blipFill>
          <a:blip r:embed="rId1"/>
          <a:stretch>
            <a:fillRect/>
          </a:stretch>
        </p:blipFill>
        <p:spPr>
          <a:xfrm>
            <a:off x="1291590" y="850265"/>
            <a:ext cx="9608820" cy="5674360"/>
          </a:xfrm>
          <a:prstGeom prst="rect">
            <a:avLst/>
          </a:prstGeom>
        </p:spPr>
      </p:pic>
      <p:sp>
        <p:nvSpPr>
          <p:cNvPr id="7" name="文本框 6"/>
          <p:cNvSpPr txBox="1"/>
          <p:nvPr/>
        </p:nvSpPr>
        <p:spPr>
          <a:xfrm>
            <a:off x="495935" y="149225"/>
            <a:ext cx="9224010" cy="701040"/>
          </a:xfrm>
          <a:prstGeom prst="rect">
            <a:avLst/>
          </a:prstGeom>
          <a:noFill/>
        </p:spPr>
        <p:txBody>
          <a:bodyPr wrap="square" rtlCol="0" anchor="t">
            <a:spAutoFit/>
          </a:bodyPr>
          <a:p>
            <a:r>
              <a:rPr lang="zh-CN" altLang="en-US" sz="4000">
                <a:solidFill>
                  <a:srgbClr val="FF0000"/>
                </a:solidFill>
                <a:latin typeface="华文新魏" panose="02010800040101010101" charset="-122"/>
                <a:ea typeface="华文新魏" panose="02010800040101010101" charset="-122"/>
              </a:rPr>
              <a:t>英镑兑美元周线走势图</a:t>
            </a:r>
            <a:endParaRPr lang="zh-CN" altLang="en-US" sz="4000">
              <a:solidFill>
                <a:srgbClr val="FF0000"/>
              </a:solidFill>
              <a:latin typeface="华文新魏" panose="02010800040101010101" charset="-122"/>
              <a:ea typeface="华文新魏" panose="02010800040101010101"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内容占位符 1"/>
          <p:cNvSpPr>
            <a:spLocks noGrp="1"/>
          </p:cNvSpPr>
          <p:nvPr>
            <p:ph/>
          </p:nvPr>
        </p:nvSpPr>
        <p:spPr>
          <a:xfrm>
            <a:off x="640080" y="243205"/>
            <a:ext cx="11154410" cy="6711315"/>
          </a:xfrm>
        </p:spPr>
        <p:txBody>
          <a:bodyPr>
            <a:noAutofit/>
          </a:bodyPr>
          <a:p>
            <a:pPr marL="0" indent="0">
              <a:buNone/>
            </a:pPr>
            <a:r>
              <a:rPr lang="zh-CN" altLang="en-US" sz="3200"/>
              <a:t>原因：</a:t>
            </a:r>
            <a:endParaRPr lang="zh-CN" altLang="en-US" sz="3200"/>
          </a:p>
          <a:p>
            <a:pPr marL="0" indent="0">
              <a:buNone/>
            </a:pPr>
            <a:r>
              <a:rPr lang="zh-CN" altLang="en-US" sz="3200">
                <a:solidFill>
                  <a:srgbClr val="000099"/>
                </a:solidFill>
                <a:latin typeface="楷体" panose="02010609060101010101" charset="-122"/>
                <a:ea typeface="楷体" panose="02010609060101010101" charset="-122"/>
              </a:rPr>
              <a:t>英国政府将置身欧洲事外，不稳定因素增加，可能导致经济大幅波动。</a:t>
            </a:r>
            <a:endParaRPr lang="zh-CN" altLang="en-US" sz="3200">
              <a:solidFill>
                <a:srgbClr val="000099"/>
              </a:solidFill>
              <a:latin typeface="楷体" panose="02010609060101010101" charset="-122"/>
              <a:ea typeface="楷体" panose="02010609060101010101" charset="-122"/>
            </a:endParaRPr>
          </a:p>
          <a:p>
            <a:pPr marL="0" indent="0">
              <a:buNone/>
            </a:pPr>
            <a:endParaRPr lang="zh-CN" altLang="en-US" sz="3200">
              <a:solidFill>
                <a:srgbClr val="000099"/>
              </a:solidFill>
              <a:latin typeface="楷体" panose="02010609060101010101" charset="-122"/>
              <a:ea typeface="楷体" panose="02010609060101010101" charset="-122"/>
            </a:endParaRPr>
          </a:p>
          <a:p>
            <a:pPr marL="0" indent="0">
              <a:buNone/>
            </a:pPr>
            <a:r>
              <a:rPr lang="zh-CN" altLang="en-US" sz="3200">
                <a:solidFill>
                  <a:srgbClr val="000099"/>
                </a:solidFill>
                <a:latin typeface="楷体" panose="02010609060101010101" charset="-122"/>
                <a:ea typeface="楷体" panose="02010609060101010101" charset="-122"/>
              </a:rPr>
              <a:t>部分公司在英国的经济活动将受挫，将要撤出。</a:t>
            </a:r>
            <a:endParaRPr lang="zh-CN" altLang="en-US" sz="3200">
              <a:solidFill>
                <a:srgbClr val="000099"/>
              </a:solidFill>
              <a:latin typeface="楷体" panose="02010609060101010101" charset="-122"/>
              <a:ea typeface="楷体" panose="02010609060101010101" charset="-122"/>
            </a:endParaRPr>
          </a:p>
          <a:p>
            <a:pPr marL="0" indent="0">
              <a:buNone/>
            </a:pPr>
            <a:endParaRPr lang="zh-CN" altLang="en-US" sz="3200">
              <a:solidFill>
                <a:srgbClr val="000099"/>
              </a:solidFill>
              <a:latin typeface="楷体" panose="02010609060101010101" charset="-122"/>
              <a:ea typeface="楷体" panose="02010609060101010101" charset="-122"/>
            </a:endParaRPr>
          </a:p>
          <a:p>
            <a:pPr marL="0" indent="0">
              <a:buNone/>
            </a:pPr>
            <a:r>
              <a:rPr lang="zh-CN" altLang="en-US" sz="3200">
                <a:solidFill>
                  <a:srgbClr val="000099"/>
                </a:solidFill>
                <a:latin typeface="楷体" panose="02010609060101010101" charset="-122"/>
                <a:ea typeface="楷体" panose="02010609060101010101" charset="-122"/>
                <a:sym typeface="+mn-ea"/>
              </a:rPr>
              <a:t>英国退出欧盟将导致英国外来欧洲人大幅减少，部分英镑持有者继续持有英镑意义不大。</a:t>
            </a:r>
            <a:endParaRPr lang="zh-CN" altLang="en-US" sz="3200">
              <a:solidFill>
                <a:srgbClr val="000099"/>
              </a:solidFill>
              <a:latin typeface="楷体" panose="02010609060101010101" charset="-122"/>
              <a:ea typeface="楷体" panose="02010609060101010101" charset="-122"/>
              <a:sym typeface="+mn-ea"/>
            </a:endParaRPr>
          </a:p>
          <a:p>
            <a:pPr marL="0" indent="0">
              <a:buNone/>
            </a:pPr>
            <a:endParaRPr lang="zh-CN" altLang="en-US" sz="3200">
              <a:solidFill>
                <a:srgbClr val="000099"/>
              </a:solidFill>
              <a:latin typeface="楷体" panose="02010609060101010101" charset="-122"/>
              <a:ea typeface="楷体" panose="02010609060101010101" charset="-122"/>
              <a:sym typeface="+mn-ea"/>
            </a:endParaRPr>
          </a:p>
          <a:p>
            <a:pPr marL="0" indent="0">
              <a:buNone/>
            </a:pPr>
            <a:r>
              <a:rPr lang="zh-CN" altLang="en-US" sz="3200">
                <a:solidFill>
                  <a:srgbClr val="000099"/>
                </a:solidFill>
                <a:latin typeface="楷体" panose="02010609060101010101" charset="-122"/>
                <a:ea typeface="楷体" panose="02010609060101010101" charset="-122"/>
              </a:rPr>
              <a:t>也包括很多人会有英镑贬值的心理预期。</a:t>
            </a:r>
            <a:endParaRPr lang="zh-CN" altLang="en-US" sz="3200">
              <a:solidFill>
                <a:srgbClr val="000099"/>
              </a:solidFill>
              <a:latin typeface="楷体" panose="02010609060101010101" charset="-122"/>
              <a:ea typeface="楷体" panose="02010609060101010101" charset="-122"/>
            </a:endParaRPr>
          </a:p>
          <a:p>
            <a:pPr marL="0" indent="0">
              <a:buNone/>
            </a:pPr>
            <a:endParaRPr lang="zh-CN" altLang="en-US" sz="3200">
              <a:solidFill>
                <a:srgbClr val="000099"/>
              </a:solidFill>
              <a:latin typeface="楷体" panose="02010609060101010101" charset="-122"/>
              <a:ea typeface="楷体" panose="02010609060101010101" charset="-122"/>
            </a:endParaRPr>
          </a:p>
          <a:p>
            <a:pPr marL="0" indent="0">
              <a:buNone/>
            </a:pPr>
            <a:endParaRPr lang="zh-CN" altLang="en-US" sz="3200">
              <a:solidFill>
                <a:srgbClr val="000099"/>
              </a:solidFill>
              <a:latin typeface="楷体" panose="02010609060101010101" charset="-122"/>
              <a:ea typeface="楷体" panose="02010609060101010101"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内容占位符 2"/>
          <p:cNvPicPr>
            <a:picLocks noChangeAspect="1"/>
          </p:cNvPicPr>
          <p:nvPr>
            <p:ph/>
          </p:nvPr>
        </p:nvPicPr>
        <p:blipFill>
          <a:blip r:embed="rId1"/>
          <a:stretch>
            <a:fillRect/>
          </a:stretch>
        </p:blipFill>
        <p:spPr>
          <a:xfrm>
            <a:off x="3065145" y="300355"/>
            <a:ext cx="8344535" cy="6257290"/>
          </a:xfrm>
          <a:prstGeom prst="rect">
            <a:avLst/>
          </a:prstGeom>
        </p:spPr>
      </p:pic>
      <p:sp>
        <p:nvSpPr>
          <p:cNvPr id="4" name="文本框 3"/>
          <p:cNvSpPr txBox="1"/>
          <p:nvPr/>
        </p:nvSpPr>
        <p:spPr>
          <a:xfrm>
            <a:off x="457200" y="226695"/>
            <a:ext cx="4754880" cy="640080"/>
          </a:xfrm>
          <a:prstGeom prst="rect">
            <a:avLst/>
          </a:prstGeom>
          <a:noFill/>
        </p:spPr>
        <p:txBody>
          <a:bodyPr wrap="none" rtlCol="0" anchor="t">
            <a:spAutoFit/>
          </a:bodyPr>
          <a:p>
            <a:r>
              <a:rPr lang="zh-CN" altLang="en-US" sz="3600">
                <a:solidFill>
                  <a:srgbClr val="FF0000"/>
                </a:solidFill>
                <a:latin typeface="华文新魏" panose="02010800040101010101" charset="-122"/>
                <a:ea typeface="华文新魏" panose="02010800040101010101" charset="-122"/>
                <a:sym typeface="+mn-ea"/>
              </a:rPr>
              <a:t>英镑贬值对英国的影响</a:t>
            </a:r>
            <a:endParaRPr lang="zh-CN" altLang="en-US" sz="3600">
              <a:solidFill>
                <a:srgbClr val="FF0000"/>
              </a:solidFill>
              <a:latin typeface="华文新魏" panose="02010800040101010101" charset="-122"/>
              <a:ea typeface="华文新魏" panose="02010800040101010101" charset="-122"/>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558800" y="274320"/>
            <a:ext cx="11302365" cy="5356860"/>
          </a:xfrm>
          <a:prstGeom prst="rect">
            <a:avLst/>
          </a:prstGeom>
          <a:noFill/>
        </p:spPr>
        <p:txBody>
          <a:bodyPr wrap="square" rtlCol="0" anchor="t">
            <a:spAutoFit/>
          </a:bodyPr>
          <a:p>
            <a:pPr marL="0" indent="0">
              <a:lnSpc>
                <a:spcPct val="160000"/>
              </a:lnSpc>
              <a:buNone/>
            </a:pPr>
            <a:r>
              <a:rPr lang="zh-CN" altLang="en-US" sz="3600">
                <a:sym typeface="+mn-ea"/>
              </a:rPr>
              <a:t>英镑贬值，经济上对我国的影响</a:t>
            </a:r>
            <a:endParaRPr lang="zh-CN" altLang="en-US" sz="3600">
              <a:sym typeface="+mn-ea"/>
            </a:endParaRPr>
          </a:p>
          <a:p>
            <a:pPr marL="0" indent="0">
              <a:lnSpc>
                <a:spcPct val="160000"/>
              </a:lnSpc>
              <a:buNone/>
            </a:pPr>
            <a:r>
              <a:rPr lang="zh-CN" altLang="en-US" sz="3600" dirty="0">
                <a:solidFill>
                  <a:srgbClr val="FF0000"/>
                </a:solidFill>
                <a:latin typeface="楷体" panose="02010609060101010101" charset="-122"/>
                <a:ea typeface="楷体" panose="02010609060101010101" charset="-122"/>
                <a:sym typeface="+mn-ea"/>
              </a:rPr>
              <a:t>进口贸易：</a:t>
            </a:r>
            <a:r>
              <a:rPr lang="zh-CN" altLang="en-US" sz="3600" dirty="0">
                <a:solidFill>
                  <a:srgbClr val="000099"/>
                </a:solidFill>
                <a:latin typeface="楷体" panose="02010609060101010101" charset="-122"/>
                <a:ea typeface="楷体" panose="02010609060101010101" charset="-122"/>
                <a:sym typeface="+mn-ea"/>
              </a:rPr>
              <a:t>进口英国产品价格下降，进口增加</a:t>
            </a:r>
            <a:endParaRPr lang="zh-CN" altLang="en-US" sz="3600" dirty="0">
              <a:solidFill>
                <a:srgbClr val="000099"/>
              </a:solidFill>
              <a:latin typeface="楷体" panose="02010609060101010101" charset="-122"/>
              <a:ea typeface="楷体" panose="02010609060101010101" charset="-122"/>
              <a:sym typeface="+mn-ea"/>
            </a:endParaRPr>
          </a:p>
          <a:p>
            <a:pPr marL="0" indent="0">
              <a:lnSpc>
                <a:spcPct val="160000"/>
              </a:lnSpc>
              <a:buNone/>
            </a:pPr>
            <a:r>
              <a:rPr lang="zh-CN" altLang="en-US" sz="3600" dirty="0" smtClean="0">
                <a:solidFill>
                  <a:srgbClr val="FF0000"/>
                </a:solidFill>
                <a:latin typeface="楷体" panose="02010609060101010101" charset="-122"/>
                <a:ea typeface="楷体" panose="02010609060101010101" charset="-122"/>
                <a:sym typeface="+mn-ea"/>
              </a:rPr>
              <a:t>出口贸易：</a:t>
            </a:r>
            <a:r>
              <a:rPr lang="zh-CN" altLang="en-US" sz="3600" dirty="0" smtClean="0">
                <a:solidFill>
                  <a:srgbClr val="000099"/>
                </a:solidFill>
                <a:latin typeface="楷体" panose="02010609060101010101" charset="-122"/>
                <a:ea typeface="楷体" panose="02010609060101010101" charset="-122"/>
                <a:sym typeface="+mn-ea"/>
              </a:rPr>
              <a:t>出口到英国的中国产品价格上涨，出口减少</a:t>
            </a:r>
            <a:endParaRPr lang="zh-CN" altLang="en-US" sz="3600" dirty="0" smtClean="0">
              <a:solidFill>
                <a:srgbClr val="000099"/>
              </a:solidFill>
              <a:latin typeface="楷体" panose="02010609060101010101" charset="-122"/>
              <a:ea typeface="楷体" panose="02010609060101010101" charset="-122"/>
              <a:sym typeface="+mn-ea"/>
            </a:endParaRPr>
          </a:p>
          <a:p>
            <a:pPr marL="0" indent="0" algn="l">
              <a:lnSpc>
                <a:spcPct val="160000"/>
              </a:lnSpc>
              <a:buNone/>
            </a:pPr>
            <a:r>
              <a:rPr lang="zh-CN" altLang="en-US" sz="3600" dirty="0">
                <a:solidFill>
                  <a:srgbClr val="FF0000"/>
                </a:solidFill>
                <a:latin typeface="楷体" panose="02010609060101010101" charset="-122"/>
                <a:ea typeface="楷体" panose="02010609060101010101" charset="-122"/>
                <a:sym typeface="+mn-ea"/>
              </a:rPr>
              <a:t>国内各行业：</a:t>
            </a:r>
            <a:r>
              <a:rPr lang="zh-CN" altLang="en-US" sz="3600" dirty="0" smtClean="0">
                <a:solidFill>
                  <a:srgbClr val="000099"/>
                </a:solidFill>
                <a:latin typeface="楷体" panose="02010609060101010101" charset="-122"/>
                <a:ea typeface="楷体" panose="02010609060101010101" charset="-122"/>
                <a:sym typeface="+mn-ea"/>
              </a:rPr>
              <a:t>不利于外向型企业的经营，利润下降</a:t>
            </a:r>
            <a:endParaRPr lang="zh-CN" altLang="en-US" sz="3600" dirty="0" smtClean="0">
              <a:solidFill>
                <a:srgbClr val="000099"/>
              </a:solidFill>
              <a:latin typeface="楷体" panose="02010609060101010101" charset="-122"/>
              <a:ea typeface="楷体" panose="02010609060101010101" charset="-122"/>
              <a:sym typeface="+mn-ea"/>
            </a:endParaRPr>
          </a:p>
          <a:p>
            <a:pPr marL="0" indent="0">
              <a:lnSpc>
                <a:spcPct val="160000"/>
              </a:lnSpc>
              <a:buNone/>
            </a:pPr>
            <a:r>
              <a:rPr lang="zh-CN" altLang="en-US" sz="3600" dirty="0">
                <a:solidFill>
                  <a:srgbClr val="FF0000"/>
                </a:solidFill>
                <a:latin typeface="楷体" panose="02010609060101010101" charset="-122"/>
                <a:ea typeface="楷体" panose="02010609060101010101" charset="-122"/>
                <a:sym typeface="+mn-ea"/>
              </a:rPr>
              <a:t>对中国公民生活：</a:t>
            </a:r>
            <a:r>
              <a:rPr lang="zh-CN" altLang="en-US" sz="3600">
                <a:solidFill>
                  <a:srgbClr val="000099"/>
                </a:solidFill>
                <a:sym typeface="+mn-ea"/>
              </a:rPr>
              <a:t>旅游和留学英国费用降低了</a:t>
            </a:r>
            <a:endParaRPr lang="zh-CN" altLang="en-US" sz="3600">
              <a:solidFill>
                <a:srgbClr val="000099"/>
              </a:solidFill>
              <a:sym typeface="+mn-ea"/>
            </a:endParaRPr>
          </a:p>
          <a:p>
            <a:pPr marL="0" indent="0">
              <a:lnSpc>
                <a:spcPct val="160000"/>
              </a:lnSpc>
              <a:buNone/>
            </a:pPr>
            <a:r>
              <a:rPr lang="zh-CN" altLang="en-US" sz="3600">
                <a:solidFill>
                  <a:srgbClr val="000099"/>
                </a:solidFill>
                <a:sym typeface="+mn-ea"/>
              </a:rPr>
              <a:t>                                   海淘更便宜了</a:t>
            </a:r>
            <a:r>
              <a:rPr lang="en-US" altLang="zh-CN" sz="3600">
                <a:solidFill>
                  <a:srgbClr val="000099"/>
                </a:solidFill>
                <a:sym typeface="+mn-ea"/>
              </a:rPr>
              <a:t>,</a:t>
            </a:r>
            <a:r>
              <a:rPr lang="zh-CN" altLang="en-US" sz="3600">
                <a:solidFill>
                  <a:srgbClr val="000099"/>
                </a:solidFill>
                <a:sym typeface="+mn-ea"/>
              </a:rPr>
              <a:t>英国进口商品更便宜了</a:t>
            </a:r>
            <a:endParaRPr lang="zh-CN" altLang="en-US" sz="3600">
              <a:solidFill>
                <a:srgbClr val="000099"/>
              </a:solidFill>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p:nvPr>
        </p:nvPicPr>
        <p:blipFill>
          <a:blip r:embed="rId1"/>
          <a:stretch>
            <a:fillRect/>
          </a:stretch>
        </p:blipFill>
        <p:spPr>
          <a:xfrm>
            <a:off x="780415" y="398780"/>
            <a:ext cx="9825355" cy="602488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93082" y="909346"/>
            <a:ext cx="3738880" cy="731520"/>
          </a:xfrm>
          <a:prstGeom prst="rect">
            <a:avLst/>
          </a:prstGeom>
        </p:spPr>
        <p:txBody>
          <a:bodyPr wrap="none">
            <a:spAutoFit/>
          </a:bodyPr>
          <a:lstStyle/>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人民币币值变化的影响</a:t>
            </a:r>
            <a:endParaRPr lang="zh-CN" altLang="zh-CN" sz="1050" kern="100" dirty="0">
              <a:effectLst/>
              <a:latin typeface="宋体" panose="02010600030101010101" pitchFamily="2" charset="-122"/>
              <a:cs typeface="Courier New" panose="02070309020205020404"/>
            </a:endParaRPr>
          </a:p>
        </p:txBody>
      </p:sp>
      <p:pic>
        <p:nvPicPr>
          <p:cNvPr id="6" name="图片 5" descr="4"/>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000423" y="2137378"/>
            <a:ext cx="7263501" cy="3163642"/>
          </a:xfrm>
          <a:prstGeom prst="rect">
            <a:avLst/>
          </a:prstGeom>
          <a:noFill/>
          <a:ln>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93420" y="457200"/>
            <a:ext cx="10728325" cy="6797040"/>
          </a:xfrm>
          <a:prstGeom prst="rect">
            <a:avLst/>
          </a:prstGeom>
          <a:noFill/>
        </p:spPr>
        <p:txBody>
          <a:bodyPr wrap="square" rtlCol="0" anchor="t">
            <a:spAutoFit/>
          </a:bodyPr>
          <a:p>
            <a:r>
              <a:rPr lang="zh-CN" altLang="en-US" sz="4000">
                <a:solidFill>
                  <a:srgbClr val="FF0000"/>
                </a:solidFill>
                <a:sym typeface="+mn-ea"/>
              </a:rPr>
              <a:t>原因：</a:t>
            </a:r>
            <a:endParaRPr lang="zh-CN" altLang="en-US" sz="4000">
              <a:solidFill>
                <a:srgbClr val="FF0000"/>
              </a:solidFill>
              <a:sym typeface="+mn-ea"/>
            </a:endParaRPr>
          </a:p>
          <a:p>
            <a:r>
              <a:rPr lang="en-US" altLang="zh-CN" sz="4000">
                <a:solidFill>
                  <a:srgbClr val="000099"/>
                </a:solidFill>
                <a:latin typeface="楷体" panose="02010609060101010101" charset="-122"/>
                <a:ea typeface="楷体" panose="02010609060101010101" charset="-122"/>
              </a:rPr>
              <a:t>1</a:t>
            </a:r>
            <a:r>
              <a:rPr lang="zh-CN" altLang="en-US" sz="4000">
                <a:solidFill>
                  <a:srgbClr val="000099"/>
                </a:solidFill>
                <a:latin typeface="楷体" panose="02010609060101010101" charset="-122"/>
                <a:ea typeface="楷体" panose="02010609060101010101" charset="-122"/>
              </a:rPr>
              <a:t>、美国经济走强，</a:t>
            </a:r>
            <a:endParaRPr lang="zh-CN" altLang="en-US" sz="4000">
              <a:solidFill>
                <a:srgbClr val="000099"/>
              </a:solidFill>
              <a:latin typeface="楷体" panose="02010609060101010101" charset="-122"/>
              <a:ea typeface="楷体" panose="02010609060101010101" charset="-122"/>
            </a:endParaRPr>
          </a:p>
          <a:p>
            <a:r>
              <a:rPr lang="en-US" altLang="zh-CN" sz="4000">
                <a:solidFill>
                  <a:srgbClr val="000099"/>
                </a:solidFill>
                <a:latin typeface="楷体" panose="02010609060101010101" charset="-122"/>
                <a:ea typeface="楷体" panose="02010609060101010101" charset="-122"/>
              </a:rPr>
              <a:t>2</a:t>
            </a:r>
            <a:r>
              <a:rPr lang="zh-CN" altLang="en-US" sz="4000">
                <a:solidFill>
                  <a:srgbClr val="000099"/>
                </a:solidFill>
                <a:latin typeface="楷体" panose="02010609060101010101" charset="-122"/>
                <a:ea typeface="楷体" panose="02010609060101010101" charset="-122"/>
              </a:rPr>
              <a:t>、中国经济增速趋缓（主要原因）</a:t>
            </a:r>
            <a:endParaRPr lang="zh-CN" altLang="en-US" sz="4000">
              <a:solidFill>
                <a:srgbClr val="000099"/>
              </a:solidFill>
              <a:latin typeface="楷体" panose="02010609060101010101" charset="-122"/>
              <a:ea typeface="楷体" panose="02010609060101010101" charset="-122"/>
            </a:endParaRPr>
          </a:p>
          <a:p>
            <a:r>
              <a:rPr lang="en-US" altLang="zh-CN" sz="4000">
                <a:solidFill>
                  <a:srgbClr val="000099"/>
                </a:solidFill>
                <a:latin typeface="楷体" panose="02010609060101010101" charset="-122"/>
                <a:ea typeface="楷体" panose="02010609060101010101" charset="-122"/>
              </a:rPr>
              <a:t>3</a:t>
            </a:r>
            <a:r>
              <a:rPr lang="zh-CN" altLang="en-US" sz="4000">
                <a:solidFill>
                  <a:srgbClr val="000099"/>
                </a:solidFill>
                <a:latin typeface="楷体" panose="02010609060101010101" charset="-122"/>
                <a:ea typeface="楷体" panose="02010609060101010101" charset="-122"/>
              </a:rPr>
              <a:t>、贸易顺差不断缩小，形成贬值压力；</a:t>
            </a:r>
            <a:endParaRPr lang="zh-CN" altLang="en-US" sz="4000">
              <a:solidFill>
                <a:srgbClr val="000099"/>
              </a:solidFill>
              <a:latin typeface="楷体" panose="02010609060101010101" charset="-122"/>
              <a:ea typeface="楷体" panose="02010609060101010101" charset="-122"/>
            </a:endParaRPr>
          </a:p>
          <a:p>
            <a:r>
              <a:rPr lang="en-US" altLang="zh-CN" sz="4000">
                <a:solidFill>
                  <a:srgbClr val="000099"/>
                </a:solidFill>
                <a:latin typeface="楷体" panose="02010609060101010101" charset="-122"/>
                <a:ea typeface="楷体" panose="02010609060101010101" charset="-122"/>
              </a:rPr>
              <a:t>4</a:t>
            </a:r>
            <a:r>
              <a:rPr lang="zh-CN" altLang="en-US" sz="4000">
                <a:solidFill>
                  <a:srgbClr val="000099"/>
                </a:solidFill>
                <a:latin typeface="楷体" panose="02010609060101010101" charset="-122"/>
                <a:ea typeface="楷体" panose="02010609060101010101" charset="-122"/>
              </a:rPr>
              <a:t>、各国货币政策，</a:t>
            </a:r>
            <a:r>
              <a:rPr lang="zh-CN" altLang="en-US" sz="4000">
                <a:solidFill>
                  <a:srgbClr val="000099"/>
                </a:solidFill>
                <a:latin typeface="楷体" panose="02010609060101010101" charset="-122"/>
                <a:ea typeface="楷体" panose="02010609060101010101" charset="-122"/>
                <a:sym typeface="+mn-ea"/>
              </a:rPr>
              <a:t>美联储加息</a:t>
            </a:r>
            <a:endParaRPr lang="zh-CN" altLang="en-US" sz="4000">
              <a:solidFill>
                <a:srgbClr val="000099"/>
              </a:solidFill>
              <a:latin typeface="楷体" panose="02010609060101010101" charset="-122"/>
              <a:ea typeface="楷体" panose="02010609060101010101" charset="-122"/>
              <a:sym typeface="+mn-ea"/>
            </a:endParaRPr>
          </a:p>
          <a:p>
            <a:r>
              <a:rPr lang="zh-CN" altLang="en-US" sz="4000">
                <a:solidFill>
                  <a:srgbClr val="FF0000"/>
                </a:solidFill>
                <a:latin typeface="楷体" panose="02010609060101010101" charset="-122"/>
                <a:ea typeface="楷体" panose="02010609060101010101" charset="-122"/>
              </a:rPr>
              <a:t>影响</a:t>
            </a:r>
            <a:r>
              <a:rPr lang="en-US" altLang="zh-CN" sz="4000">
                <a:solidFill>
                  <a:srgbClr val="FF0000"/>
                </a:solidFill>
                <a:latin typeface="楷体" panose="02010609060101010101" charset="-122"/>
                <a:ea typeface="楷体" panose="02010609060101010101" charset="-122"/>
              </a:rPr>
              <a:t>2</a:t>
            </a:r>
            <a:r>
              <a:rPr lang="zh-CN" altLang="en-US" sz="4000">
                <a:solidFill>
                  <a:srgbClr val="FF0000"/>
                </a:solidFill>
                <a:latin typeface="楷体" panose="02010609060101010101" charset="-122"/>
                <a:ea typeface="楷体" panose="02010609060101010101" charset="-122"/>
              </a:rPr>
              <a:t>：</a:t>
            </a:r>
            <a:r>
              <a:rPr lang="zh-CN" altLang="en-US" sz="4000">
                <a:latin typeface="楷体" panose="02010609060101010101" charset="-122"/>
                <a:ea typeface="楷体" panose="02010609060101010101" charset="-122"/>
              </a:rPr>
              <a:t>人民币汇率稳定是其实现国际化的关键要求之一，而人民币汇率的大量波动可能会影响人民币成为国际储备货币的速度；</a:t>
            </a:r>
            <a:endParaRPr lang="zh-CN" altLang="en-US" sz="4000">
              <a:latin typeface="楷体" panose="02010609060101010101" charset="-122"/>
              <a:ea typeface="楷体" panose="02010609060101010101" charset="-122"/>
            </a:endParaRPr>
          </a:p>
          <a:p>
            <a:r>
              <a:rPr lang="zh-CN" altLang="en-US" sz="4000">
                <a:solidFill>
                  <a:srgbClr val="FF0000"/>
                </a:solidFill>
                <a:latin typeface="楷体" panose="02010609060101010101" charset="-122"/>
                <a:ea typeface="楷体" panose="02010609060101010101" charset="-122"/>
                <a:sym typeface="+mn-ea"/>
              </a:rPr>
              <a:t>对策：</a:t>
            </a:r>
            <a:r>
              <a:rPr lang="zh-CN" altLang="en-US" sz="4000">
                <a:latin typeface="楷体" panose="02010609060101010101" charset="-122"/>
                <a:ea typeface="楷体" panose="02010609060101010101" charset="-122"/>
                <a:sym typeface="+mn-ea"/>
              </a:rPr>
              <a:t>保持人民币币值稳定，宏观调控措施</a:t>
            </a:r>
            <a:endParaRPr lang="zh-CN" altLang="en-US" sz="4000">
              <a:latin typeface="楷体" panose="02010609060101010101" charset="-122"/>
              <a:ea typeface="楷体" panose="02010609060101010101" charset="-122"/>
            </a:endParaRPr>
          </a:p>
          <a:p>
            <a:r>
              <a:rPr lang="zh-CN" altLang="en-US" sz="4000">
                <a:latin typeface="楷体" panose="02010609060101010101" charset="-122"/>
                <a:ea typeface="楷体" panose="02010609060101010101" charset="-122"/>
                <a:sym typeface="+mn-ea"/>
              </a:rPr>
              <a:t>      抛售</a:t>
            </a:r>
            <a:r>
              <a:rPr lang="en-US" altLang="zh-CN" sz="4000">
                <a:latin typeface="楷体" panose="02010609060101010101" charset="-122"/>
                <a:ea typeface="楷体" panose="02010609060101010101" charset="-122"/>
                <a:sym typeface="+mn-ea"/>
              </a:rPr>
              <a:t>1880</a:t>
            </a:r>
            <a:r>
              <a:rPr lang="zh-CN" altLang="en-US" sz="4000">
                <a:latin typeface="楷体" panose="02010609060101010101" charset="-122"/>
                <a:ea typeface="楷体" panose="02010609060101010101" charset="-122"/>
                <a:sym typeface="+mn-ea"/>
              </a:rPr>
              <a:t>亿美元国债</a:t>
            </a:r>
            <a:endParaRPr lang="zh-CN" altLang="en-US" sz="4000">
              <a:latin typeface="楷体" panose="02010609060101010101" charset="-122"/>
              <a:ea typeface="楷体" panose="02010609060101010101" charset="-122"/>
            </a:endParaRPr>
          </a:p>
          <a:p>
            <a:endParaRPr lang="zh-CN" altLang="en-US" sz="4000">
              <a:latin typeface="楷体" panose="02010609060101010101" charset="-122"/>
              <a:ea typeface="楷体" panose="02010609060101010101"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11835" y="350520"/>
            <a:ext cx="10631170" cy="6233160"/>
          </a:xfrm>
          <a:prstGeom prst="rect">
            <a:avLst/>
          </a:prstGeom>
          <a:noFill/>
        </p:spPr>
        <p:txBody>
          <a:bodyPr wrap="square" rtlCol="0" anchor="t">
            <a:spAutoFit/>
          </a:bodyPr>
          <a:p>
            <a:pPr algn="just" defTabSz="-635">
              <a:lnSpc>
                <a:spcPct val="180000"/>
              </a:lnSpc>
              <a:spcAft>
                <a:spcPts val="0"/>
              </a:spcAft>
              <a:tabLst>
                <a:tab pos="1890395" algn="l"/>
              </a:tabLst>
            </a:pPr>
            <a:r>
              <a:rPr lang="en-US" altLang="zh-CN" sz="2800" kern="100" dirty="0">
                <a:latin typeface="Times New Roman" panose="02020603050405020304"/>
                <a:ea typeface="华文细黑" panose="02010600040101010101" charset="-122"/>
                <a:cs typeface="Courier New" panose="02070309020205020404"/>
                <a:sym typeface="+mn-ea"/>
              </a:rPr>
              <a:t>2016</a:t>
            </a:r>
            <a:r>
              <a:rPr lang="zh-CN" altLang="zh-CN" sz="2800" kern="100" dirty="0">
                <a:latin typeface="Times New Roman" panose="02020603050405020304"/>
                <a:ea typeface="华文细黑" panose="02010600040101010101" charset="-122"/>
                <a:cs typeface="Times New Roman" panose="02020603050405020304"/>
                <a:sym typeface="+mn-ea"/>
              </a:rPr>
              <a:t>年</a:t>
            </a:r>
            <a:r>
              <a:rPr lang="en-US" altLang="zh-CN" sz="2800" kern="100" dirty="0">
                <a:latin typeface="Times New Roman" panose="02020603050405020304"/>
                <a:ea typeface="华文细黑" panose="02010600040101010101" charset="-122"/>
                <a:cs typeface="Courier New" panose="02070309020205020404"/>
                <a:sym typeface="+mn-ea"/>
              </a:rPr>
              <a:t>10</a:t>
            </a:r>
            <a:r>
              <a:rPr lang="zh-CN" altLang="zh-CN" sz="2800" kern="100" dirty="0">
                <a:latin typeface="Times New Roman" panose="02020603050405020304"/>
                <a:ea typeface="华文细黑" panose="02010600040101010101" charset="-122"/>
                <a:cs typeface="Times New Roman" panose="02020603050405020304"/>
                <a:sym typeface="+mn-ea"/>
              </a:rPr>
              <a:t>月</a:t>
            </a:r>
            <a:r>
              <a:rPr lang="en-US" altLang="zh-CN" sz="2800" kern="100" dirty="0">
                <a:latin typeface="Times New Roman" panose="02020603050405020304"/>
                <a:ea typeface="华文细黑" panose="02010600040101010101" charset="-122"/>
                <a:cs typeface="Courier New" panose="02070309020205020404"/>
                <a:sym typeface="+mn-ea"/>
              </a:rPr>
              <a:t>21</a:t>
            </a:r>
            <a:r>
              <a:rPr lang="zh-CN" altLang="zh-CN" sz="2800" kern="100" dirty="0">
                <a:latin typeface="Times New Roman" panose="02020603050405020304"/>
                <a:ea typeface="华文细黑" panose="02010600040101010101" charset="-122"/>
                <a:cs typeface="Times New Roman" panose="02020603050405020304"/>
                <a:sym typeface="+mn-ea"/>
              </a:rPr>
              <a:t>日，美元指数收盘较前一交易日上涨</a:t>
            </a:r>
            <a:r>
              <a:rPr lang="en-US" altLang="zh-CN" sz="2800" kern="100" dirty="0">
                <a:latin typeface="Times New Roman" panose="02020603050405020304"/>
                <a:ea typeface="华文细黑" panose="02010600040101010101" charset="-122"/>
                <a:cs typeface="Courier New" panose="02070309020205020404"/>
                <a:sym typeface="+mn-ea"/>
              </a:rPr>
              <a:t>1.4164</a:t>
            </a:r>
            <a:r>
              <a:rPr lang="zh-CN" altLang="zh-CN" sz="2800" kern="100" dirty="0">
                <a:latin typeface="Times New Roman" panose="02020603050405020304"/>
                <a:ea typeface="华文细黑" panose="02010600040101010101" charset="-122"/>
                <a:cs typeface="Times New Roman" panose="02020603050405020304"/>
                <a:sym typeface="+mn-ea"/>
              </a:rPr>
              <a:t>点；</a:t>
            </a:r>
            <a:r>
              <a:rPr lang="en-US" altLang="zh-CN" sz="2800" kern="100" dirty="0">
                <a:latin typeface="Times New Roman" panose="02020603050405020304"/>
                <a:ea typeface="华文细黑" panose="02010600040101010101" charset="-122"/>
                <a:cs typeface="Courier New" panose="02070309020205020404"/>
                <a:sym typeface="+mn-ea"/>
              </a:rPr>
              <a:t>10</a:t>
            </a:r>
            <a:r>
              <a:rPr lang="zh-CN" altLang="zh-CN" sz="2800" kern="100" dirty="0">
                <a:latin typeface="Times New Roman" panose="02020603050405020304"/>
                <a:ea typeface="华文细黑" panose="02010600040101010101" charset="-122"/>
                <a:cs typeface="Times New Roman" panose="02020603050405020304"/>
                <a:sym typeface="+mn-ea"/>
              </a:rPr>
              <a:t>月</a:t>
            </a:r>
            <a:r>
              <a:rPr lang="en-US" altLang="zh-CN" sz="2800" kern="100" dirty="0">
                <a:latin typeface="Times New Roman" panose="02020603050405020304"/>
                <a:ea typeface="华文细黑" panose="02010600040101010101" charset="-122"/>
                <a:cs typeface="Courier New" panose="02070309020205020404"/>
                <a:sym typeface="+mn-ea"/>
              </a:rPr>
              <a:t>22</a:t>
            </a:r>
            <a:r>
              <a:rPr lang="zh-CN" altLang="zh-CN" sz="2800" kern="100" dirty="0">
                <a:latin typeface="Times New Roman" panose="02020603050405020304"/>
                <a:ea typeface="华文细黑" panose="02010600040101010101" charset="-122"/>
                <a:cs typeface="Times New Roman" panose="02020603050405020304"/>
                <a:sym typeface="+mn-ea"/>
              </a:rPr>
              <a:t>日，人民币对美元汇率较前一交易日又贬值</a:t>
            </a:r>
            <a:r>
              <a:rPr lang="en-US" altLang="zh-CN" sz="2800" kern="100" dirty="0">
                <a:latin typeface="Times New Roman" panose="02020603050405020304"/>
                <a:ea typeface="华文细黑" panose="02010600040101010101" charset="-122"/>
                <a:cs typeface="Courier New" panose="02070309020205020404"/>
                <a:sym typeface="+mn-ea"/>
              </a:rPr>
              <a:t>30</a:t>
            </a:r>
            <a:r>
              <a:rPr lang="zh-CN" altLang="zh-CN" sz="2800" kern="100" dirty="0">
                <a:latin typeface="Times New Roman" panose="02020603050405020304"/>
                <a:ea typeface="华文细黑" panose="02010600040101010101" charset="-122"/>
                <a:cs typeface="Times New Roman" panose="02020603050405020304"/>
                <a:sym typeface="+mn-ea"/>
              </a:rPr>
              <a:t>个基点。美元持续升值将对中国经济产生多方面的影响，其中积极的方面在于</a:t>
            </a:r>
            <a:endParaRPr lang="zh-CN" altLang="zh-CN" sz="2800" kern="100" dirty="0">
              <a:latin typeface="宋体" panose="02010600030101010101" pitchFamily="2" charset="-122"/>
              <a:cs typeface="Courier New" panose="02070309020205020404"/>
            </a:endParaRPr>
          </a:p>
          <a:p>
            <a:pPr algn="just" defTabSz="-635">
              <a:lnSpc>
                <a:spcPct val="180000"/>
              </a:lnSpc>
              <a:spcAft>
                <a:spcPts val="0"/>
              </a:spcAft>
              <a:tabLst>
                <a:tab pos="1890395" algn="l"/>
              </a:tabLst>
            </a:pPr>
            <a:r>
              <a:rPr lang="en-US" altLang="zh-CN" sz="2800" kern="100" dirty="0">
                <a:latin typeface="宋体" panose="02010600030101010101" pitchFamily="2" charset="-122"/>
                <a:ea typeface="华文细黑" panose="02010600040101010101" charset="-122"/>
                <a:cs typeface="Times New Roman" panose="02020603050405020304"/>
                <a:sym typeface="+mn-ea"/>
              </a:rPr>
              <a:t>  ①</a:t>
            </a:r>
            <a:r>
              <a:rPr lang="zh-CN" altLang="zh-CN" sz="2800" kern="100" dirty="0">
                <a:latin typeface="Times New Roman" panose="02020603050405020304"/>
                <a:ea typeface="华文细黑" panose="02010600040101010101" charset="-122"/>
                <a:cs typeface="Times New Roman" panose="02020603050405020304"/>
                <a:sym typeface="+mn-ea"/>
              </a:rPr>
              <a:t>扩大中国出口商品的价格优势，增加出口　</a:t>
            </a:r>
            <a:endParaRPr lang="zh-CN" altLang="zh-CN" sz="2800" kern="100" dirty="0">
              <a:latin typeface="Times New Roman" panose="02020603050405020304"/>
              <a:ea typeface="华文细黑" panose="02010600040101010101" charset="-122"/>
              <a:cs typeface="Times New Roman" panose="02020603050405020304"/>
              <a:sym typeface="+mn-ea"/>
            </a:endParaRPr>
          </a:p>
          <a:p>
            <a:pPr algn="just" defTabSz="-635">
              <a:lnSpc>
                <a:spcPct val="180000"/>
              </a:lnSpc>
              <a:spcAft>
                <a:spcPts val="0"/>
              </a:spcAft>
              <a:tabLst>
                <a:tab pos="1890395" algn="l"/>
              </a:tabLst>
            </a:pPr>
            <a:r>
              <a:rPr lang="en-US" altLang="zh-CN" sz="2800" kern="100" dirty="0">
                <a:latin typeface="宋体" panose="02010600030101010101" pitchFamily="2" charset="-122"/>
                <a:ea typeface="华文细黑" panose="02010600040101010101" charset="-122"/>
                <a:cs typeface="Times New Roman" panose="02020603050405020304"/>
                <a:sym typeface="+mn-ea"/>
              </a:rPr>
              <a:t>  ②</a:t>
            </a:r>
            <a:r>
              <a:rPr lang="zh-CN" altLang="zh-CN" sz="2800" kern="100" dirty="0">
                <a:latin typeface="Times New Roman" panose="02020603050405020304"/>
                <a:ea typeface="华文细黑" panose="02010600040101010101" charset="-122"/>
                <a:cs typeface="Times New Roman" panose="02020603050405020304"/>
                <a:sym typeface="+mn-ea"/>
              </a:rPr>
              <a:t>提升中国外汇储备的国际购买力　</a:t>
            </a:r>
            <a:endParaRPr lang="zh-CN" altLang="zh-CN" sz="2800" kern="100" dirty="0">
              <a:latin typeface="Times New Roman" panose="02020603050405020304"/>
              <a:ea typeface="华文细黑" panose="02010600040101010101" charset="-122"/>
              <a:cs typeface="Times New Roman" panose="02020603050405020304"/>
              <a:sym typeface="+mn-ea"/>
            </a:endParaRPr>
          </a:p>
          <a:p>
            <a:pPr algn="just" defTabSz="-635">
              <a:lnSpc>
                <a:spcPct val="180000"/>
              </a:lnSpc>
              <a:spcAft>
                <a:spcPts val="0"/>
              </a:spcAft>
              <a:tabLst>
                <a:tab pos="1890395" algn="l"/>
              </a:tabLst>
            </a:pPr>
            <a:r>
              <a:rPr lang="en-US" altLang="zh-CN" sz="2800" kern="100" dirty="0">
                <a:latin typeface="宋体" panose="02010600030101010101" pitchFamily="2" charset="-122"/>
                <a:ea typeface="华文细黑" panose="02010600040101010101" charset="-122"/>
                <a:cs typeface="Times New Roman" panose="02020603050405020304"/>
                <a:sym typeface="+mn-ea"/>
              </a:rPr>
              <a:t>  ③</a:t>
            </a:r>
            <a:r>
              <a:rPr lang="zh-CN" altLang="zh-CN" sz="2800" kern="100" dirty="0">
                <a:latin typeface="Times New Roman" panose="02020603050405020304"/>
                <a:ea typeface="华文细黑" panose="02010600040101010101" charset="-122"/>
                <a:cs typeface="Times New Roman" panose="02020603050405020304"/>
                <a:sym typeface="+mn-ea"/>
              </a:rPr>
              <a:t>抑制中国居民的出境旅游，从而增加国内储蓄　</a:t>
            </a:r>
            <a:endParaRPr lang="zh-CN" altLang="zh-CN" sz="2800" kern="100" dirty="0">
              <a:latin typeface="Times New Roman" panose="02020603050405020304"/>
              <a:ea typeface="华文细黑" panose="02010600040101010101" charset="-122"/>
              <a:cs typeface="Times New Roman" panose="02020603050405020304"/>
              <a:sym typeface="+mn-ea"/>
            </a:endParaRPr>
          </a:p>
          <a:p>
            <a:pPr algn="just" defTabSz="-635">
              <a:lnSpc>
                <a:spcPct val="180000"/>
              </a:lnSpc>
              <a:spcAft>
                <a:spcPts val="0"/>
              </a:spcAft>
              <a:tabLst>
                <a:tab pos="1890395" algn="l"/>
              </a:tabLst>
            </a:pPr>
            <a:r>
              <a:rPr lang="en-US" altLang="zh-CN" sz="2800" kern="100" dirty="0">
                <a:latin typeface="宋体" panose="02010600030101010101" pitchFamily="2" charset="-122"/>
                <a:ea typeface="华文细黑" panose="02010600040101010101" charset="-122"/>
                <a:cs typeface="Times New Roman" panose="02020603050405020304"/>
                <a:sym typeface="+mn-ea"/>
              </a:rPr>
              <a:t>  ④</a:t>
            </a:r>
            <a:r>
              <a:rPr lang="zh-CN" altLang="zh-CN" sz="2800" kern="100" dirty="0">
                <a:latin typeface="Times New Roman" panose="02020603050405020304"/>
                <a:ea typeface="华文细黑" panose="02010600040101010101" charset="-122"/>
                <a:cs typeface="Times New Roman" panose="02020603050405020304"/>
                <a:sym typeface="+mn-ea"/>
              </a:rPr>
              <a:t>优化中国对外投资结构，加快</a:t>
            </a:r>
            <a:r>
              <a:rPr lang="en-US" altLang="zh-CN" sz="2800" kern="100" dirty="0">
                <a:latin typeface="宋体" panose="02010600030101010101" pitchFamily="2" charset="-122"/>
                <a:ea typeface="华文细黑" panose="02010600040101010101" charset="-122"/>
                <a:cs typeface="Times New Roman" panose="02020603050405020304"/>
                <a:sym typeface="+mn-ea"/>
              </a:rPr>
              <a:t>“</a:t>
            </a:r>
            <a:r>
              <a:rPr lang="zh-CN" altLang="zh-CN" sz="2800" kern="100" dirty="0">
                <a:latin typeface="Times New Roman" panose="02020603050405020304"/>
                <a:ea typeface="华文细黑" panose="02010600040101010101" charset="-122"/>
                <a:cs typeface="Times New Roman" panose="02020603050405020304"/>
                <a:sym typeface="+mn-ea"/>
              </a:rPr>
              <a:t>走出去</a:t>
            </a:r>
            <a:r>
              <a:rPr lang="en-US" altLang="zh-CN" sz="2800" kern="100" dirty="0">
                <a:latin typeface="宋体" panose="02010600030101010101" pitchFamily="2" charset="-122"/>
                <a:ea typeface="华文细黑" panose="02010600040101010101" charset="-122"/>
                <a:cs typeface="Times New Roman" panose="02020603050405020304"/>
                <a:sym typeface="+mn-ea"/>
              </a:rPr>
              <a:t>”</a:t>
            </a:r>
            <a:r>
              <a:rPr lang="zh-CN" altLang="zh-CN" sz="2800" kern="100" dirty="0">
                <a:latin typeface="Times New Roman" panose="02020603050405020304"/>
                <a:ea typeface="华文细黑" panose="02010600040101010101" charset="-122"/>
                <a:cs typeface="Times New Roman" panose="02020603050405020304"/>
                <a:sym typeface="+mn-ea"/>
              </a:rPr>
              <a:t>步伐</a:t>
            </a:r>
            <a:endParaRPr lang="zh-CN" altLang="zh-CN" sz="2800" kern="100" dirty="0">
              <a:latin typeface="宋体" panose="02010600030101010101" pitchFamily="2" charset="-122"/>
              <a:cs typeface="Courier New" panose="02070309020205020404"/>
            </a:endParaRPr>
          </a:p>
          <a:p>
            <a:pPr algn="just" defTabSz="-635">
              <a:lnSpc>
                <a:spcPct val="180000"/>
              </a:lnSpc>
              <a:spcAft>
                <a:spcPts val="0"/>
              </a:spcAft>
              <a:tabLst>
                <a:tab pos="1890395" algn="l"/>
              </a:tabLst>
            </a:pPr>
            <a:r>
              <a:rPr lang="en-US" altLang="zh-CN" sz="2800" kern="100" dirty="0">
                <a:latin typeface="Times New Roman" panose="02020603050405020304"/>
                <a:ea typeface="华文细黑" panose="02010600040101010101" charset="-122"/>
                <a:cs typeface="Courier New" panose="02070309020205020404"/>
                <a:sym typeface="+mn-ea"/>
              </a:rPr>
              <a:t>    A.</a:t>
            </a:r>
            <a:r>
              <a:rPr lang="en-US" altLang="zh-CN" sz="2800" kern="100" dirty="0">
                <a:latin typeface="宋体" panose="02010600030101010101" pitchFamily="2" charset="-122"/>
                <a:ea typeface="华文细黑" panose="02010600040101010101" charset="-122"/>
                <a:cs typeface="Times New Roman" panose="02020603050405020304"/>
                <a:sym typeface="+mn-ea"/>
              </a:rPr>
              <a:t>①②</a:t>
            </a:r>
            <a:r>
              <a:rPr lang="en-US" altLang="zh-CN" sz="2800" kern="100" dirty="0">
                <a:latin typeface="Times New Roman" panose="02020603050405020304"/>
                <a:ea typeface="华文细黑" panose="02010600040101010101" charset="-122"/>
                <a:cs typeface="Courier New" panose="02070309020205020404"/>
                <a:sym typeface="+mn-ea"/>
              </a:rPr>
              <a:t>  </a:t>
            </a:r>
            <a:r>
              <a:rPr lang="en-US" altLang="zh-CN" sz="2800" kern="100" dirty="0" smtClean="0">
                <a:latin typeface="Times New Roman" panose="02020603050405020304"/>
                <a:ea typeface="华文细黑" panose="02010600040101010101" charset="-122"/>
                <a:cs typeface="Courier New" panose="02070309020205020404"/>
                <a:sym typeface="+mn-ea"/>
              </a:rPr>
              <a:t>	      B</a:t>
            </a:r>
            <a:r>
              <a:rPr lang="en-US" altLang="zh-CN" sz="2800" kern="100" dirty="0">
                <a:latin typeface="Times New Roman" panose="02020603050405020304"/>
                <a:ea typeface="华文细黑" panose="02010600040101010101" charset="-122"/>
                <a:cs typeface="Courier New" panose="02070309020205020404"/>
                <a:sym typeface="+mn-ea"/>
              </a:rPr>
              <a:t>.</a:t>
            </a:r>
            <a:r>
              <a:rPr lang="en-US" altLang="zh-CN" sz="2800" kern="100" dirty="0">
                <a:latin typeface="宋体" panose="02010600030101010101" pitchFamily="2" charset="-122"/>
                <a:ea typeface="华文细黑" panose="02010600040101010101" charset="-122"/>
                <a:cs typeface="Times New Roman" panose="02020603050405020304"/>
                <a:sym typeface="+mn-ea"/>
              </a:rPr>
              <a:t>①③    </a:t>
            </a:r>
            <a:r>
              <a:rPr lang="en-US" altLang="zh-CN" sz="2800" kern="100" dirty="0">
                <a:latin typeface="Times New Roman" panose="02020603050405020304"/>
                <a:ea typeface="华文细黑" panose="02010600040101010101" charset="-122"/>
                <a:cs typeface="Courier New" panose="02070309020205020404"/>
                <a:sym typeface="+mn-ea"/>
              </a:rPr>
              <a:t>  </a:t>
            </a:r>
            <a:r>
              <a:rPr lang="en-US" altLang="zh-CN" sz="2800" kern="100" dirty="0" smtClean="0">
                <a:latin typeface="Times New Roman" panose="02020603050405020304"/>
                <a:ea typeface="华文细黑" panose="02010600040101010101" charset="-122"/>
                <a:cs typeface="Courier New" panose="02070309020205020404"/>
                <a:sym typeface="+mn-ea"/>
              </a:rPr>
              <a:t>	C</a:t>
            </a:r>
            <a:r>
              <a:rPr lang="en-US" altLang="zh-CN" sz="2800" kern="100" dirty="0">
                <a:latin typeface="Times New Roman" panose="02020603050405020304"/>
                <a:ea typeface="华文细黑" panose="02010600040101010101" charset="-122"/>
                <a:cs typeface="Courier New" panose="02070309020205020404"/>
                <a:sym typeface="+mn-ea"/>
              </a:rPr>
              <a:t>.</a:t>
            </a:r>
            <a:r>
              <a:rPr lang="en-US" altLang="zh-CN" sz="2800" kern="100" dirty="0">
                <a:latin typeface="宋体" panose="02010600030101010101" pitchFamily="2" charset="-122"/>
                <a:ea typeface="华文细黑" panose="02010600040101010101" charset="-122"/>
                <a:cs typeface="Times New Roman" panose="02020603050405020304"/>
                <a:sym typeface="+mn-ea"/>
              </a:rPr>
              <a:t>②④</a:t>
            </a:r>
            <a:r>
              <a:rPr lang="en-US" altLang="zh-CN" sz="2800" kern="100" dirty="0">
                <a:latin typeface="Times New Roman" panose="02020603050405020304"/>
                <a:ea typeface="华文细黑" panose="02010600040101010101" charset="-122"/>
                <a:cs typeface="Courier New" panose="02070309020205020404"/>
                <a:sym typeface="+mn-ea"/>
              </a:rPr>
              <a:t>         </a:t>
            </a:r>
            <a:r>
              <a:rPr lang="en-US" altLang="zh-CN" sz="2800" kern="100" dirty="0" smtClean="0">
                <a:latin typeface="Times New Roman" panose="02020603050405020304"/>
                <a:ea typeface="华文细黑" panose="02010600040101010101" charset="-122"/>
                <a:cs typeface="Courier New" panose="02070309020205020404"/>
                <a:sym typeface="+mn-ea"/>
              </a:rPr>
              <a:t>	D</a:t>
            </a:r>
            <a:r>
              <a:rPr lang="en-US" altLang="zh-CN" sz="2800" kern="100" dirty="0">
                <a:latin typeface="Times New Roman" panose="02020603050405020304"/>
                <a:ea typeface="华文细黑" panose="02010600040101010101" charset="-122"/>
                <a:cs typeface="Courier New" panose="02070309020205020404"/>
                <a:sym typeface="+mn-ea"/>
              </a:rPr>
              <a:t>.</a:t>
            </a:r>
            <a:r>
              <a:rPr lang="en-US" altLang="zh-CN" sz="2800" kern="100" dirty="0">
                <a:latin typeface="宋体" panose="02010600030101010101" pitchFamily="2" charset="-122"/>
                <a:ea typeface="华文细黑" panose="02010600040101010101" charset="-122"/>
                <a:cs typeface="Times New Roman" panose="02020603050405020304"/>
                <a:sym typeface="+mn-ea"/>
              </a:rPr>
              <a:t>③④</a:t>
            </a:r>
            <a:endParaRPr lang="zh-CN" altLang="en-US" sz="2800"/>
          </a:p>
        </p:txBody>
      </p:sp>
      <p:sp>
        <p:nvSpPr>
          <p:cNvPr id="5" name="文本框 4"/>
          <p:cNvSpPr txBox="1"/>
          <p:nvPr/>
        </p:nvSpPr>
        <p:spPr>
          <a:xfrm>
            <a:off x="10536238" y="4549140"/>
            <a:ext cx="989965" cy="2103120"/>
          </a:xfrm>
          <a:prstGeom prst="rect">
            <a:avLst/>
          </a:prstGeom>
          <a:noFill/>
        </p:spPr>
        <p:txBody>
          <a:bodyPr wrap="none" rtlCol="0" anchor="t">
            <a:spAutoFit/>
          </a:bodyPr>
          <a:p>
            <a:pPr lvl="0" algn="just" defTabSz="-635">
              <a:lnSpc>
                <a:spcPct val="150000"/>
              </a:lnSpc>
              <a:tabLst>
                <a:tab pos="1890395" algn="l"/>
              </a:tabLst>
            </a:pPr>
            <a:r>
              <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rPr>
              <a:t>A</a:t>
            </a:r>
            <a:endPar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29590" y="334010"/>
            <a:ext cx="11269345" cy="5852160"/>
          </a:xfrm>
          <a:prstGeom prst="rect">
            <a:avLst/>
          </a:prstGeom>
          <a:noFill/>
        </p:spPr>
        <p:txBody>
          <a:bodyPr wrap="square" rtlCol="0" anchor="t">
            <a:spAutoFit/>
          </a:bodyPr>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3.来自中商情报网的数据显示，2016年9月15日人民币对美元汇率中间价报6.6707，2016年9月16日人民币对美元汇率中间价报6.6711。不考虑其他因素，人民币汇率这种变化影响我国的传导路径是</a:t>
            </a:r>
            <a:endParaRPr lang="zh-CN" altLang="zh-CN" sz="2800" kern="100" dirty="0">
              <a:latin typeface="Times New Roman" panose="02020603050405020304"/>
              <a:ea typeface="华文细黑" panose="02010600040101010101" charset="-122"/>
              <a:cs typeface="Times New Roman" panose="02020603050405020304"/>
            </a:endParaRPr>
          </a:p>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①出口商品具有价格优势→推动我国出口贸易发展→我国外汇收入增加</a:t>
            </a:r>
            <a:endParaRPr lang="zh-CN" altLang="zh-CN" sz="2800" kern="100" dirty="0">
              <a:latin typeface="Times New Roman" panose="02020603050405020304"/>
              <a:ea typeface="华文细黑" panose="02010600040101010101" charset="-122"/>
              <a:cs typeface="Times New Roman" panose="02020603050405020304"/>
            </a:endParaRPr>
          </a:p>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②人民币的实际价值减少→人民币国际购买力下降→我国国内储蓄增加</a:t>
            </a:r>
            <a:endParaRPr lang="zh-CN" altLang="zh-CN" sz="2800" kern="100" dirty="0">
              <a:latin typeface="Times New Roman" panose="02020603050405020304"/>
              <a:ea typeface="华文细黑" panose="02010600040101010101" charset="-122"/>
              <a:cs typeface="Times New Roman" panose="02020603050405020304"/>
            </a:endParaRPr>
          </a:p>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③美元的国际购买力增加→美国对外投资结构优化→我国对美投资增加</a:t>
            </a:r>
            <a:endParaRPr lang="zh-CN" altLang="zh-CN" sz="2800" kern="100" dirty="0">
              <a:latin typeface="Times New Roman" panose="02020603050405020304"/>
              <a:ea typeface="华文细黑" panose="02010600040101010101" charset="-122"/>
              <a:cs typeface="Times New Roman" panose="02020603050405020304"/>
            </a:endParaRPr>
          </a:p>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④进口商品人民币价格提升→增加企业进口成本→促使企业加快转型升级</a:t>
            </a:r>
            <a:endParaRPr lang="zh-CN" altLang="zh-CN" sz="2800" kern="100" dirty="0">
              <a:latin typeface="Times New Roman" panose="02020603050405020304"/>
              <a:ea typeface="华文细黑" panose="02010600040101010101" charset="-122"/>
              <a:cs typeface="Times New Roman" panose="02020603050405020304"/>
            </a:endParaRPr>
          </a:p>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A．①③      B．②③      C．①④      D．②④</a:t>
            </a:r>
            <a:endParaRPr lang="zh-CN" altLang="zh-CN" sz="2800" kern="100" dirty="0">
              <a:latin typeface="Times New Roman" panose="02020603050405020304"/>
              <a:ea typeface="华文细黑" panose="02010600040101010101" charset="-122"/>
              <a:cs typeface="Times New Roman" panose="02020603050405020304"/>
            </a:endParaRPr>
          </a:p>
        </p:txBody>
      </p:sp>
      <p:sp>
        <p:nvSpPr>
          <p:cNvPr id="5" name="文本框 4"/>
          <p:cNvSpPr txBox="1"/>
          <p:nvPr/>
        </p:nvSpPr>
        <p:spPr>
          <a:xfrm>
            <a:off x="10536238" y="4549140"/>
            <a:ext cx="989965" cy="2103120"/>
          </a:xfrm>
          <a:prstGeom prst="rect">
            <a:avLst/>
          </a:prstGeom>
          <a:noFill/>
        </p:spPr>
        <p:txBody>
          <a:bodyPr wrap="none" rtlCol="0" anchor="t">
            <a:spAutoFit/>
          </a:bodyPr>
          <a:p>
            <a:pPr lvl="0" algn="just" defTabSz="-635">
              <a:lnSpc>
                <a:spcPct val="150000"/>
              </a:lnSpc>
              <a:tabLst>
                <a:tab pos="1890395" algn="l"/>
              </a:tabLst>
            </a:pPr>
            <a:r>
              <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rPr>
              <a:t>C</a:t>
            </a:r>
            <a:endPar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58520" y="377190"/>
            <a:ext cx="10581005" cy="6266180"/>
          </a:xfrm>
          <a:prstGeom prst="rect">
            <a:avLst/>
          </a:prstGeom>
          <a:noFill/>
          <a:ln w="9525">
            <a:noFill/>
          </a:ln>
        </p:spPr>
        <p:txBody>
          <a:bodyPr wrap="square">
            <a:spAutoFit/>
          </a:bodyPr>
          <a:p>
            <a:pPr marL="0" indent="0" algn="l">
              <a:lnSpc>
                <a:spcPct val="130000"/>
              </a:lnSpc>
            </a:pPr>
            <a:r>
              <a:rPr lang="en-US" altLang="zh-CN" sz="2400" b="0" u="none">
                <a:latin typeface="宋体" panose="02010600030101010101" pitchFamily="2" charset="-122"/>
                <a:ea typeface="宋体" panose="02010600030101010101" pitchFamily="2" charset="-122"/>
                <a:cs typeface="宋体" panose="02010600030101010101" pitchFamily="2" charset="-122"/>
              </a:rPr>
              <a:t> </a:t>
            </a:r>
            <a:r>
              <a:rPr lang="en-US" altLang="zh-CN" sz="2400" b="0" u="none">
                <a:latin typeface="楷体_GB2312" charset="0"/>
                <a:ea typeface="楷体_GB2312" charset="0"/>
                <a:cs typeface="楷体_GB2312" charset="0"/>
              </a:rPr>
              <a:t> </a:t>
            </a:r>
            <a:r>
              <a:rPr lang="zh-CN" altLang="en-US" sz="2400" b="0" u="none">
                <a:latin typeface="楷体_GB2312" charset="0"/>
                <a:ea typeface="楷体_GB2312" charset="0"/>
                <a:cs typeface="楷体_GB2312" charset="0"/>
              </a:rPr>
              <a:t>材料一：</a:t>
            </a:r>
            <a:r>
              <a:rPr lang="en-US" altLang="zh-CN" sz="2400" b="0" u="none">
                <a:latin typeface="楷体" panose="02010609060101010101" charset="-122"/>
                <a:ea typeface="楷体" panose="02010609060101010101" charset="-122"/>
                <a:cs typeface="楷体_GB2312" charset="0"/>
              </a:rPr>
              <a:t>2016</a:t>
            </a:r>
            <a:r>
              <a:rPr lang="zh-CN" altLang="en-US" sz="2400" b="0" u="none">
                <a:latin typeface="楷体" panose="02010609060101010101" charset="-122"/>
                <a:ea typeface="楷体" panose="02010609060101010101" charset="-122"/>
                <a:cs typeface="楷体_GB2312" charset="0"/>
              </a:rPr>
              <a:t>年适逢红军长征胜利</a:t>
            </a:r>
            <a:r>
              <a:rPr lang="en-US" altLang="zh-CN" sz="2400" b="0" u="none">
                <a:latin typeface="楷体" panose="02010609060101010101" charset="-122"/>
                <a:ea typeface="楷体" panose="02010609060101010101" charset="-122"/>
                <a:cs typeface="楷体_GB2312" charset="0"/>
              </a:rPr>
              <a:t>80</a:t>
            </a:r>
            <a:r>
              <a:rPr lang="zh-CN" altLang="en-US" sz="2400" b="0" u="none">
                <a:latin typeface="楷体" panose="02010609060101010101" charset="-122"/>
                <a:ea typeface="楷体" panose="02010609060101010101" charset="-122"/>
                <a:cs typeface="楷体_GB2312" charset="0"/>
              </a:rPr>
              <a:t>周年，许多纪念性的作品应运而生，其中不乏采用新的艺术形式讲述长征故事的优秀之作。一些文艺作品很好地融合了西方艺术与民族题材、传统古典艺术与当代表现形式、时尚流行文化和革命历史叙事，并在许多方面实现了突破。以国家大剧院历经四年精心打造的大型史诗歌剧</a:t>
            </a:r>
            <a:r>
              <a:rPr lang="en-US" altLang="zh-CN" sz="2400" b="0" u="none">
                <a:latin typeface="楷体" panose="02010609060101010101" charset="-122"/>
                <a:ea typeface="楷体" panose="02010609060101010101" charset="-122"/>
                <a:cs typeface="楷体_GB2312" charset="0"/>
              </a:rPr>
              <a:t>《</a:t>
            </a:r>
            <a:r>
              <a:rPr lang="zh-CN" altLang="en-US" sz="2400" b="0" u="none">
                <a:latin typeface="楷体" panose="02010609060101010101" charset="-122"/>
                <a:ea typeface="楷体" panose="02010609060101010101" charset="-122"/>
                <a:cs typeface="楷体_GB2312" charset="0"/>
              </a:rPr>
              <a:t>长征</a:t>
            </a:r>
            <a:r>
              <a:rPr lang="en-US" altLang="zh-CN" sz="2400" b="0" u="none">
                <a:latin typeface="楷体" panose="02010609060101010101" charset="-122"/>
                <a:ea typeface="楷体" panose="02010609060101010101" charset="-122"/>
                <a:cs typeface="楷体_GB2312" charset="0"/>
              </a:rPr>
              <a:t>》</a:t>
            </a:r>
            <a:r>
              <a:rPr lang="zh-CN" altLang="en-US" sz="2400" b="0" u="none">
                <a:latin typeface="楷体" panose="02010609060101010101" charset="-122"/>
                <a:ea typeface="楷体" panose="02010609060101010101" charset="-122"/>
                <a:cs typeface="楷体_GB2312" charset="0"/>
              </a:rPr>
              <a:t>为例。制作团队与参演艺术家积极探索传承红色基因、契合当代观众审美品位的创新方式．以现代西方歌剧为表现形式’堪称中西合壁的典范。创作者运用多媒体手段丰富舞台环境，弥补场景多且挟景时间不足的障碍，将不同地区的地理风貌与人文风情，用中国艺术特有的写意风格呈现出来。运用各种艺术手段构建艺术空间，力图还原长征路途的艰难险阻，让当今的观众身临其境地去体会红军战士坚忍不拨的精神力量，从而获得克服现实困难的智慧和勇气，这就是传播长征精神的当代意义。</a:t>
            </a:r>
            <a:endParaRPr lang="zh-CN" altLang="en-US" sz="2400" b="0" u="none">
              <a:latin typeface="楷体" panose="02010609060101010101" charset="-122"/>
              <a:ea typeface="楷体" panose="02010609060101010101" charset="-122"/>
              <a:cs typeface="宋体" panose="02010600030101010101" pitchFamily="2" charset="-122"/>
            </a:endParaRPr>
          </a:p>
          <a:p>
            <a:pPr marL="0" indent="0" algn="l">
              <a:lnSpc>
                <a:spcPct val="130000"/>
              </a:lnSpc>
            </a:pPr>
            <a:r>
              <a:rPr lang="zh-CN" altLang="en-US" sz="2400" b="0" u="none">
                <a:latin typeface="宋体" panose="02010600030101010101" pitchFamily="2" charset="-122"/>
                <a:ea typeface="宋体" panose="02010600030101010101" pitchFamily="2" charset="-122"/>
                <a:cs typeface="宋体" panose="02010600030101010101" pitchFamily="2" charset="-122"/>
              </a:rPr>
              <a:t>（</a:t>
            </a:r>
            <a:r>
              <a:rPr lang="en-US" altLang="zh-CN" sz="2400" b="0" u="none">
                <a:latin typeface="宋体" panose="02010600030101010101" pitchFamily="2" charset="-122"/>
                <a:ea typeface="宋体" panose="02010600030101010101" pitchFamily="2" charset="-122"/>
                <a:cs typeface="宋体" panose="02010600030101010101" pitchFamily="2" charset="-122"/>
              </a:rPr>
              <a:t>1</a:t>
            </a:r>
            <a:r>
              <a:rPr lang="zh-CN" altLang="en-US" sz="2400" b="0" u="none">
                <a:latin typeface="宋体" panose="02010600030101010101" pitchFamily="2" charset="-122"/>
                <a:ea typeface="宋体" panose="02010600030101010101" pitchFamily="2" charset="-122"/>
                <a:cs typeface="宋体" panose="02010600030101010101" pitchFamily="2" charset="-122"/>
              </a:rPr>
              <a:t>）结合材料一，运用文化生活知识，分析说明今天我们如何讲好长征故事。（</a:t>
            </a:r>
            <a:r>
              <a:rPr lang="en-US" altLang="zh-CN" sz="2400" b="0" u="none">
                <a:latin typeface="宋体" panose="02010600030101010101" pitchFamily="2" charset="-122"/>
                <a:ea typeface="宋体" panose="02010600030101010101" pitchFamily="2" charset="-122"/>
                <a:cs typeface="宋体" panose="02010600030101010101" pitchFamily="2" charset="-122"/>
              </a:rPr>
              <a:t>10</a:t>
            </a:r>
            <a:r>
              <a:rPr lang="zh-CN" altLang="en-US" sz="2400" b="0" u="none">
                <a:latin typeface="宋体" panose="02010600030101010101" pitchFamily="2" charset="-122"/>
                <a:ea typeface="宋体" panose="02010600030101010101" pitchFamily="2" charset="-122"/>
                <a:cs typeface="宋体" panose="02010600030101010101" pitchFamily="2" charset="-122"/>
              </a:rPr>
              <a:t>分）</a:t>
            </a:r>
            <a:endParaRPr lang="zh-CN" altLang="en-US" sz="24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7" descr=" "/>
          <p:cNvPicPr>
            <a:picLocks noChangeAspect="1"/>
          </p:cNvPicPr>
          <p:nvPr/>
        </p:nvPicPr>
        <p:blipFill>
          <a:blip r:embed="rId1">
            <a:lum contrast="24000"/>
          </a:blip>
          <a:stretch>
            <a:fillRect/>
          </a:stretch>
        </p:blipFill>
        <p:spPr>
          <a:xfrm>
            <a:off x="888365" y="328295"/>
            <a:ext cx="10346690" cy="2863850"/>
          </a:xfrm>
          <a:prstGeom prst="rect">
            <a:avLst/>
          </a:prstGeom>
          <a:noFill/>
          <a:ln w="9525">
            <a:noFill/>
          </a:ln>
        </p:spPr>
      </p:pic>
      <p:sp>
        <p:nvSpPr>
          <p:cNvPr id="100" name="文本框 99"/>
          <p:cNvSpPr txBox="1"/>
          <p:nvPr/>
        </p:nvSpPr>
        <p:spPr>
          <a:xfrm>
            <a:off x="956310" y="3192145"/>
            <a:ext cx="10279380" cy="3601720"/>
          </a:xfrm>
          <a:prstGeom prst="rect">
            <a:avLst/>
          </a:prstGeom>
          <a:noFill/>
          <a:ln w="9525">
            <a:noFill/>
          </a:ln>
        </p:spPr>
        <p:txBody>
          <a:bodyPr wrap="square">
            <a:spAutoFit/>
          </a:bodyPr>
          <a:p>
            <a:pPr marL="0" indent="0" algn="l">
              <a:lnSpc>
                <a:spcPct val="120000"/>
              </a:lnSpc>
            </a:pPr>
            <a:r>
              <a:rPr lang="zh-CN" altLang="en-US" sz="2400" b="0" u="none">
                <a:latin typeface="宋体" panose="02010600030101010101" pitchFamily="2" charset="-122"/>
                <a:ea typeface="宋体" panose="02010600030101010101" pitchFamily="2" charset="-122"/>
                <a:cs typeface="宋体" panose="02010600030101010101" pitchFamily="2" charset="-122"/>
              </a:rPr>
              <a:t>基础上，继承传统、推陈出新，赋予长征故事新的时代内涵；面向世界、博采众长，推出融汇多种文化特质的新文化形式。（</a:t>
            </a:r>
            <a:r>
              <a:rPr lang="en-US" altLang="zh-CN" sz="2400" b="0" u="none">
                <a:latin typeface="宋体" panose="02010600030101010101" pitchFamily="2" charset="-122"/>
                <a:ea typeface="宋体" panose="02010600030101010101" pitchFamily="2" charset="-122"/>
                <a:cs typeface="宋体" panose="02010600030101010101" pitchFamily="2" charset="-122"/>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a:t>
            </a:r>
            <a:endParaRPr lang="zh-CN" altLang="en-US" sz="2400" b="0" u="none">
              <a:latin typeface="宋体" panose="02010600030101010101" pitchFamily="2" charset="-122"/>
              <a:ea typeface="宋体" panose="02010600030101010101" pitchFamily="2" charset="-122"/>
              <a:cs typeface="宋体" panose="02010600030101010101" pitchFamily="2" charset="-122"/>
            </a:endParaRPr>
          </a:p>
          <a:p>
            <a:pPr marL="0" indent="0" algn="l">
              <a:lnSpc>
                <a:spcPct val="120000"/>
              </a:lnSpc>
            </a:pPr>
            <a:r>
              <a:rPr lang="en-US" altLang="zh-CN" sz="2400" b="0" u="none">
                <a:latin typeface="宋体" panose="02010600030101010101" pitchFamily="2" charset="-122"/>
                <a:ea typeface="宋体" panose="02010600030101010101" pitchFamily="2" charset="-122"/>
                <a:cs typeface="宋体" panose="02010600030101010101" pitchFamily="2" charset="-122"/>
              </a:rPr>
              <a:t>④</a:t>
            </a:r>
            <a:r>
              <a:rPr lang="zh-CN" altLang="en-US" sz="2400" b="0" u="none">
                <a:latin typeface="宋体" panose="02010600030101010101" pitchFamily="2" charset="-122"/>
                <a:ea typeface="宋体" panose="02010600030101010101" pitchFamily="2" charset="-122"/>
                <a:cs typeface="宋体" panose="02010600030101010101" pitchFamily="2" charset="-122"/>
              </a:rPr>
              <a:t>坚持走中国特色社会主义文化发展道路，增强全民族文化创新活力，树立高度的文化自觉和文化自信，积极主动做好长征故事的宣讲，让长征精神历久弥新。（</a:t>
            </a:r>
            <a:r>
              <a:rPr lang="en-US" altLang="zh-CN" sz="2400" b="0" u="none">
                <a:latin typeface="宋体" panose="02010600030101010101" pitchFamily="2" charset="-122"/>
                <a:ea typeface="宋体" panose="02010600030101010101" pitchFamily="2" charset="-122"/>
                <a:cs typeface="宋体" panose="02010600030101010101" pitchFamily="2" charset="-122"/>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（如果考生打出尊重文化多样性；推动中华文化走向世界、做传播中华文化的使者；文化在继承的基础上发展，继承等知识点，每点给</a:t>
            </a:r>
            <a:r>
              <a:rPr lang="en-US" altLang="zh-CN" sz="2400" b="0" u="none">
                <a:latin typeface="宋体" panose="02010600030101010101" pitchFamily="2" charset="-122"/>
                <a:ea typeface="宋体" panose="02010600030101010101" pitchFamily="2" charset="-122"/>
                <a:cs typeface="宋体" panose="02010600030101010101" pitchFamily="2" charset="-122"/>
              </a:rPr>
              <a:t>1</a:t>
            </a:r>
            <a:r>
              <a:rPr lang="zh-CN" altLang="en-US" sz="2400" b="0" u="none">
                <a:latin typeface="宋体" panose="02010600030101010101" pitchFamily="2" charset="-122"/>
                <a:ea typeface="宋体" panose="02010600030101010101" pitchFamily="2" charset="-122"/>
                <a:cs typeface="宋体" panose="02010600030101010101" pitchFamily="2" charset="-122"/>
              </a:rPr>
              <a:t>分，但不得超过总分。</a:t>
            </a:r>
            <a:endParaRPr lang="zh-CN" altLang="en-US" sz="24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20395" y="593090"/>
            <a:ext cx="10738485" cy="4572000"/>
          </a:xfrm>
          <a:prstGeom prst="rect">
            <a:avLst/>
          </a:prstGeom>
          <a:noFill/>
        </p:spPr>
        <p:txBody>
          <a:bodyPr wrap="square" rtlCol="0" anchor="t">
            <a:spAutoFit/>
          </a:bodyPr>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1.假设人民币对美元的汇率基准价为630，美元存款年利率为3%，人民币一年期储蓄利率2.5%，一年期限国债利率为3.7%。不考虑其他因素，分别用10000元人民币进行一年的投资，其收益对比正确的是：</a:t>
            </a:r>
            <a:endParaRPr lang="zh-CN" altLang="zh-CN" sz="2800" kern="100" dirty="0">
              <a:latin typeface="Times New Roman" panose="02020603050405020304"/>
              <a:ea typeface="华文细黑" panose="02010600040101010101" charset="-122"/>
              <a:cs typeface="Times New Roman" panose="02020603050405020304"/>
            </a:endParaRPr>
          </a:p>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A.人民币储蓄存款大于购买国债             </a:t>
            </a:r>
            <a:endParaRPr lang="zh-CN" altLang="zh-CN" sz="2800" kern="100" dirty="0">
              <a:latin typeface="Times New Roman" panose="02020603050405020304"/>
              <a:ea typeface="华文细黑" panose="02010600040101010101" charset="-122"/>
              <a:cs typeface="Times New Roman" panose="02020603050405020304"/>
            </a:endParaRPr>
          </a:p>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B.购买国债大于兑换美元后用美元存款</a:t>
            </a:r>
            <a:endParaRPr lang="zh-CN" altLang="zh-CN" sz="2800" kern="100" dirty="0">
              <a:latin typeface="Times New Roman" panose="02020603050405020304"/>
              <a:ea typeface="华文细黑" panose="02010600040101010101" charset="-122"/>
              <a:cs typeface="Times New Roman" panose="02020603050405020304"/>
            </a:endParaRPr>
          </a:p>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C.兑换美元后用美元存款等于购买国债       </a:t>
            </a:r>
            <a:endParaRPr lang="zh-CN" altLang="zh-CN" sz="2800" kern="100" dirty="0">
              <a:latin typeface="Times New Roman" panose="02020603050405020304"/>
              <a:ea typeface="华文细黑" panose="02010600040101010101" charset="-122"/>
              <a:cs typeface="Times New Roman" panose="02020603050405020304"/>
            </a:endParaRPr>
          </a:p>
          <a:p>
            <a:pPr algn="just" defTabSz="-635">
              <a:lnSpc>
                <a:spcPct val="150000"/>
              </a:lnSpc>
              <a:spcAft>
                <a:spcPts val="0"/>
              </a:spcAft>
              <a:tabLst>
                <a:tab pos="1890395" algn="l"/>
              </a:tabLst>
            </a:pPr>
            <a:r>
              <a:rPr lang="zh-CN" altLang="zh-CN" sz="2800" kern="100" dirty="0">
                <a:latin typeface="Times New Roman" panose="02020603050405020304"/>
                <a:ea typeface="华文细黑" panose="02010600040101010101" charset="-122"/>
                <a:cs typeface="Times New Roman" panose="02020603050405020304"/>
              </a:rPr>
              <a:t>D.兑换美元后用美元存款小于人民币储蓄存款</a:t>
            </a:r>
            <a:endParaRPr lang="zh-CN" altLang="zh-CN" sz="2800" kern="100" dirty="0">
              <a:latin typeface="Times New Roman" panose="02020603050405020304"/>
              <a:ea typeface="华文细黑" panose="02010600040101010101" charset="-122"/>
              <a:cs typeface="Times New Roman" panose="02020603050405020304"/>
            </a:endParaRPr>
          </a:p>
        </p:txBody>
      </p:sp>
      <p:sp>
        <p:nvSpPr>
          <p:cNvPr id="5" name="文本框 4"/>
          <p:cNvSpPr txBox="1"/>
          <p:nvPr/>
        </p:nvSpPr>
        <p:spPr>
          <a:xfrm>
            <a:off x="10567036" y="4549140"/>
            <a:ext cx="928370" cy="2103120"/>
          </a:xfrm>
          <a:prstGeom prst="rect">
            <a:avLst/>
          </a:prstGeom>
          <a:noFill/>
        </p:spPr>
        <p:txBody>
          <a:bodyPr wrap="none" rtlCol="0" anchor="t">
            <a:spAutoFit/>
          </a:bodyPr>
          <a:p>
            <a:pPr lvl="0" algn="just" defTabSz="-635">
              <a:lnSpc>
                <a:spcPct val="150000"/>
              </a:lnSpc>
              <a:tabLst>
                <a:tab pos="1890395" algn="l"/>
              </a:tabLst>
            </a:pPr>
            <a:r>
              <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rPr>
              <a:t>B</a:t>
            </a:r>
            <a:endPar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478582" y="728349"/>
            <a:ext cx="11345290" cy="5530850"/>
          </a:xfrm>
          <a:prstGeom prst="rect">
            <a:avLst/>
          </a:prstGeom>
        </p:spPr>
        <p:txBody>
          <a:bodyPr wrap="square" lIns="121898" tIns="60948" rIns="121898" bIns="60948">
            <a:spAutoFit/>
          </a:bodyPr>
          <a:lstStyle/>
          <a:p>
            <a:pPr algn="just" defTabSz="-635">
              <a:lnSpc>
                <a:spcPct val="160000"/>
              </a:lnSpc>
              <a:spcAft>
                <a:spcPts val="0"/>
              </a:spcAft>
              <a:tabLst>
                <a:tab pos="1890395" algn="l"/>
              </a:tabLst>
            </a:pPr>
            <a:r>
              <a:rPr lang="en-US" altLang="zh-CN" sz="3200" kern="100" dirty="0">
                <a:latin typeface="Times New Roman" panose="02020603050405020304"/>
                <a:ea typeface="华文细黑" panose="02010600040101010101" charset="-122"/>
                <a:cs typeface="Courier New" panose="02070309020205020404"/>
              </a:rPr>
              <a:t>M</a:t>
            </a:r>
            <a:r>
              <a:rPr lang="zh-CN" altLang="zh-CN" sz="3200" kern="100" dirty="0">
                <a:latin typeface="Times New Roman" panose="02020603050405020304"/>
                <a:ea typeface="华文细黑" panose="02010600040101010101" charset="-122"/>
                <a:cs typeface="Times New Roman" panose="02020603050405020304"/>
              </a:rPr>
              <a:t>国货币一年中对内贬值</a:t>
            </a:r>
            <a:r>
              <a:rPr lang="en-US" altLang="zh-CN" sz="3200" kern="100" dirty="0">
                <a:latin typeface="Times New Roman" panose="02020603050405020304"/>
                <a:ea typeface="华文细黑" panose="02010600040101010101" charset="-122"/>
                <a:cs typeface="Courier New" panose="02070309020205020404"/>
              </a:rPr>
              <a:t>8%</a:t>
            </a:r>
            <a:r>
              <a:rPr lang="zh-CN" altLang="zh-CN" sz="3200" kern="100" dirty="0">
                <a:latin typeface="Times New Roman" panose="02020603050405020304"/>
                <a:ea typeface="华文细黑" panose="02010600040101010101" charset="-122"/>
                <a:cs typeface="Times New Roman" panose="02020603050405020304"/>
              </a:rPr>
              <a:t>，对美元升值</a:t>
            </a:r>
            <a:r>
              <a:rPr lang="en-US" altLang="zh-CN" sz="3200" kern="100" dirty="0">
                <a:latin typeface="Times New Roman" panose="02020603050405020304"/>
                <a:ea typeface="华文细黑" panose="02010600040101010101" charset="-122"/>
                <a:cs typeface="Courier New" panose="02070309020205020404"/>
              </a:rPr>
              <a:t>4%(</a:t>
            </a:r>
            <a:r>
              <a:rPr lang="zh-CN" altLang="zh-CN" sz="3200" kern="100" dirty="0">
                <a:latin typeface="Times New Roman" panose="02020603050405020304"/>
                <a:ea typeface="华文细黑" panose="02010600040101010101" charset="-122"/>
                <a:cs typeface="Times New Roman" panose="02020603050405020304"/>
              </a:rPr>
              <a:t>年初汇率为</a:t>
            </a:r>
            <a:r>
              <a:rPr lang="en-US" altLang="zh-CN" sz="3200" kern="100" dirty="0">
                <a:latin typeface="Times New Roman" panose="02020603050405020304"/>
                <a:ea typeface="华文细黑" panose="02010600040101010101" charset="-122"/>
                <a:cs typeface="Courier New" panose="02070309020205020404"/>
              </a:rPr>
              <a:t>1</a:t>
            </a:r>
            <a:r>
              <a:rPr lang="en-US" altLang="zh-CN" sz="3200" kern="100" dirty="0">
                <a:latin typeface="宋体" panose="02010600030101010101" pitchFamily="2" charset="-122"/>
                <a:ea typeface="华文细黑" panose="02010600040101010101" charset="-122"/>
                <a:cs typeface="Times New Roman" panose="02020603050405020304"/>
              </a:rPr>
              <a:t>∶</a:t>
            </a:r>
            <a:r>
              <a:rPr lang="en-US" altLang="zh-CN" sz="3200" kern="100" dirty="0">
                <a:latin typeface="Times New Roman" panose="02020603050405020304"/>
                <a:ea typeface="华文细黑" panose="02010600040101010101" charset="-122"/>
                <a:cs typeface="Courier New" panose="02070309020205020404"/>
              </a:rPr>
              <a:t>6)</a:t>
            </a:r>
            <a:r>
              <a:rPr lang="zh-CN" altLang="zh-CN" sz="3200" kern="100" dirty="0">
                <a:latin typeface="Times New Roman" panose="02020603050405020304"/>
                <a:ea typeface="华文细黑" panose="02010600040101010101" charset="-122"/>
                <a:cs typeface="Times New Roman" panose="02020603050405020304"/>
              </a:rPr>
              <a:t>，则一件一年前国内标价</a:t>
            </a:r>
            <a:r>
              <a:rPr lang="en-US" altLang="zh-CN" sz="3200" kern="100" dirty="0">
                <a:latin typeface="Times New Roman" panose="02020603050405020304"/>
                <a:ea typeface="华文细黑" panose="02010600040101010101" charset="-122"/>
                <a:cs typeface="Courier New" panose="02070309020205020404"/>
              </a:rPr>
              <a:t>10</a:t>
            </a:r>
            <a:r>
              <a:rPr lang="zh-CN" altLang="zh-CN" sz="3200" kern="100" dirty="0">
                <a:latin typeface="Times New Roman" panose="02020603050405020304"/>
                <a:ea typeface="华文细黑" panose="02010600040101010101" charset="-122"/>
                <a:cs typeface="Times New Roman" panose="02020603050405020304"/>
              </a:rPr>
              <a:t>元的商品，现在</a:t>
            </a:r>
            <a:r>
              <a:rPr lang="en-US" altLang="zh-CN" sz="3200" kern="100" dirty="0">
                <a:latin typeface="Times New Roman" panose="02020603050405020304"/>
                <a:ea typeface="华文细黑" panose="02010600040101010101" charset="-122"/>
                <a:cs typeface="Courier New" panose="02070309020205020404"/>
              </a:rPr>
              <a:t>(</a:t>
            </a:r>
            <a:r>
              <a:rPr lang="zh-CN" altLang="zh-CN" sz="3200" kern="100" dirty="0">
                <a:latin typeface="Times New Roman" panose="02020603050405020304"/>
                <a:ea typeface="华文细黑" panose="02010600040101010101" charset="-122"/>
                <a:cs typeface="Times New Roman" panose="02020603050405020304"/>
              </a:rPr>
              <a:t>　　</a:t>
            </a:r>
            <a:r>
              <a:rPr lang="en-US" altLang="zh-CN" sz="3200" kern="100" dirty="0">
                <a:latin typeface="Times New Roman" panose="02020603050405020304"/>
                <a:ea typeface="华文细黑" panose="02010600040101010101" charset="-122"/>
                <a:cs typeface="Courier New" panose="02070309020205020404"/>
              </a:rPr>
              <a:t>)</a:t>
            </a:r>
            <a:endParaRPr lang="zh-CN" altLang="zh-CN" sz="3200" kern="100" dirty="0">
              <a:latin typeface="宋体" panose="02010600030101010101" pitchFamily="2" charset="-122"/>
              <a:cs typeface="Courier New" panose="02070309020205020404"/>
            </a:endParaRPr>
          </a:p>
          <a:p>
            <a:pPr algn="just" defTabSz="-635">
              <a:lnSpc>
                <a:spcPct val="160000"/>
              </a:lnSpc>
              <a:spcAft>
                <a:spcPts val="0"/>
              </a:spcAft>
              <a:tabLst>
                <a:tab pos="1890395" algn="l"/>
              </a:tabLst>
            </a:pPr>
            <a:r>
              <a:rPr lang="en-US" altLang="zh-CN" sz="3200" kern="100" dirty="0">
                <a:latin typeface="Times New Roman" panose="02020603050405020304"/>
                <a:ea typeface="华文细黑" panose="02010600040101010101" charset="-122"/>
                <a:cs typeface="Courier New" panose="02070309020205020404"/>
              </a:rPr>
              <a:t>A.</a:t>
            </a:r>
            <a:r>
              <a:rPr lang="zh-CN" altLang="zh-CN" sz="3200" kern="100" dirty="0">
                <a:latin typeface="Times New Roman" panose="02020603050405020304"/>
                <a:ea typeface="华文细黑" panose="02010600040101010101" charset="-122"/>
                <a:cs typeface="Times New Roman" panose="02020603050405020304"/>
              </a:rPr>
              <a:t>国内价格为</a:t>
            </a:r>
            <a:r>
              <a:rPr lang="zh-CN" altLang="zh-CN" sz="3200" kern="100" dirty="0">
                <a:latin typeface="Times New Roman" panose="02020603050405020304" pitchFamily="18" charset="0"/>
                <a:ea typeface="Times New Roman" panose="02020603050405020304"/>
                <a:cs typeface="Times New Roman" panose="02020603050405020304" pitchFamily="18" charset="0"/>
              </a:rPr>
              <a:t> </a:t>
            </a:r>
            <a:r>
              <a:rPr lang="en-US" altLang="zh-CN" sz="3200" kern="100" dirty="0">
                <a:latin typeface="Times New Roman" panose="02020603050405020304" pitchFamily="18" charset="0"/>
                <a:ea typeface="Times New Roman" panose="02020603050405020304" pitchFamily="18" charset="0"/>
                <a:cs typeface="Times New Roman" panose="02020603050405020304" pitchFamily="18" charset="0"/>
              </a:rPr>
              <a:t>9.20</a:t>
            </a:r>
            <a:r>
              <a:rPr lang="zh-CN" altLang="zh-CN" sz="3200" kern="100" dirty="0">
                <a:latin typeface="Times New Roman" panose="02020603050405020304"/>
                <a:ea typeface="华文细黑" panose="02010600040101010101" charset="-122"/>
                <a:cs typeface="Times New Roman" panose="02020603050405020304"/>
              </a:rPr>
              <a:t>元，国际市场标价</a:t>
            </a:r>
            <a:r>
              <a:rPr lang="en-US" altLang="zh-CN" sz="3200" kern="100" dirty="0">
                <a:latin typeface="Times New Roman" panose="02020603050405020304"/>
                <a:ea typeface="华文细黑" panose="02010600040101010101" charset="-122"/>
                <a:cs typeface="Courier New" panose="02070309020205020404"/>
              </a:rPr>
              <a:t>1.59</a:t>
            </a:r>
            <a:r>
              <a:rPr lang="zh-CN" altLang="zh-CN" sz="3200" kern="100" dirty="0">
                <a:latin typeface="Times New Roman" panose="02020603050405020304"/>
                <a:ea typeface="华文细黑" panose="02010600040101010101" charset="-122"/>
                <a:cs typeface="Times New Roman" panose="02020603050405020304"/>
              </a:rPr>
              <a:t>美元</a:t>
            </a:r>
            <a:endParaRPr lang="zh-CN" altLang="zh-CN" sz="3200" kern="100" dirty="0">
              <a:latin typeface="宋体" panose="02010600030101010101" pitchFamily="2" charset="-122"/>
              <a:cs typeface="Courier New" panose="02070309020205020404"/>
            </a:endParaRPr>
          </a:p>
          <a:p>
            <a:pPr algn="just" defTabSz="-635">
              <a:lnSpc>
                <a:spcPct val="160000"/>
              </a:lnSpc>
              <a:spcAft>
                <a:spcPts val="0"/>
              </a:spcAft>
              <a:tabLst>
                <a:tab pos="1890395" algn="l"/>
              </a:tabLst>
            </a:pPr>
            <a:r>
              <a:rPr lang="en-US" altLang="zh-CN" sz="3200" kern="100" dirty="0">
                <a:latin typeface="Times New Roman" panose="02020603050405020304"/>
                <a:ea typeface="华文细黑" panose="02010600040101010101" charset="-122"/>
                <a:cs typeface="Courier New" panose="02070309020205020404"/>
              </a:rPr>
              <a:t>B.</a:t>
            </a:r>
            <a:r>
              <a:rPr lang="zh-CN" altLang="zh-CN" sz="3200" kern="100" dirty="0">
                <a:latin typeface="Times New Roman" panose="02020603050405020304"/>
                <a:ea typeface="华文细黑" panose="02010600040101010101" charset="-122"/>
                <a:cs typeface="Times New Roman" panose="02020603050405020304"/>
              </a:rPr>
              <a:t>国内价格为</a:t>
            </a:r>
            <a:r>
              <a:rPr lang="en-US" altLang="zh-CN" sz="3200" kern="100" dirty="0">
                <a:latin typeface="Times New Roman" panose="02020603050405020304"/>
                <a:ea typeface="华文细黑" panose="02010600040101010101" charset="-122"/>
                <a:cs typeface="Courier New" panose="02070309020205020404"/>
              </a:rPr>
              <a:t>10.87</a:t>
            </a:r>
            <a:r>
              <a:rPr lang="zh-CN" altLang="zh-CN" sz="3200" kern="100" dirty="0">
                <a:latin typeface="Times New Roman" panose="02020603050405020304"/>
                <a:ea typeface="华文细黑" panose="02010600040101010101" charset="-122"/>
                <a:cs typeface="Times New Roman" panose="02020603050405020304"/>
              </a:rPr>
              <a:t>元，国际市场标价</a:t>
            </a:r>
            <a:r>
              <a:rPr lang="en-US" altLang="zh-CN" sz="3200" kern="100" dirty="0">
                <a:latin typeface="Times New Roman" panose="02020603050405020304"/>
                <a:ea typeface="华文细黑" panose="02010600040101010101" charset="-122"/>
                <a:cs typeface="Courier New" panose="02070309020205020404"/>
              </a:rPr>
              <a:t>1.73</a:t>
            </a:r>
            <a:r>
              <a:rPr lang="zh-CN" altLang="zh-CN" sz="3200" kern="100" dirty="0">
                <a:latin typeface="Times New Roman" panose="02020603050405020304"/>
                <a:ea typeface="华文细黑" panose="02010600040101010101" charset="-122"/>
                <a:cs typeface="Times New Roman" panose="02020603050405020304"/>
              </a:rPr>
              <a:t>美元</a:t>
            </a:r>
            <a:endParaRPr lang="zh-CN" altLang="zh-CN" sz="3200" kern="100" dirty="0">
              <a:latin typeface="宋体" panose="02010600030101010101" pitchFamily="2" charset="-122"/>
              <a:cs typeface="Courier New" panose="02070309020205020404"/>
            </a:endParaRPr>
          </a:p>
          <a:p>
            <a:pPr algn="just" defTabSz="-635">
              <a:lnSpc>
                <a:spcPct val="160000"/>
              </a:lnSpc>
              <a:spcAft>
                <a:spcPts val="0"/>
              </a:spcAft>
              <a:tabLst>
                <a:tab pos="1890395" algn="l"/>
              </a:tabLst>
            </a:pPr>
            <a:r>
              <a:rPr lang="en-US" altLang="zh-CN" sz="3200" kern="100" dirty="0">
                <a:latin typeface="Times New Roman" panose="02020603050405020304"/>
                <a:ea typeface="华文细黑" panose="02010600040101010101" charset="-122"/>
                <a:cs typeface="Courier New" panose="02070309020205020404"/>
              </a:rPr>
              <a:t>C.</a:t>
            </a:r>
            <a:r>
              <a:rPr lang="zh-CN" altLang="zh-CN" sz="3200" kern="100" dirty="0">
                <a:latin typeface="Times New Roman" panose="02020603050405020304"/>
                <a:ea typeface="华文细黑" panose="02010600040101010101" charset="-122"/>
                <a:cs typeface="Times New Roman" panose="02020603050405020304"/>
              </a:rPr>
              <a:t>国内价格为</a:t>
            </a:r>
            <a:r>
              <a:rPr lang="en-US" altLang="zh-CN" sz="3200" kern="100" dirty="0">
                <a:latin typeface="Times New Roman" panose="02020603050405020304"/>
                <a:ea typeface="华文细黑" panose="02010600040101010101" charset="-122"/>
                <a:cs typeface="Courier New" panose="02070309020205020404"/>
              </a:rPr>
              <a:t>10.80</a:t>
            </a:r>
            <a:r>
              <a:rPr lang="zh-CN" altLang="zh-CN" sz="3200" kern="100" dirty="0">
                <a:latin typeface="Times New Roman" panose="02020603050405020304"/>
                <a:ea typeface="华文细黑" panose="02010600040101010101" charset="-122"/>
                <a:cs typeface="Times New Roman" panose="02020603050405020304"/>
              </a:rPr>
              <a:t>元，国际市场标价</a:t>
            </a:r>
            <a:r>
              <a:rPr lang="en-US" altLang="zh-CN" sz="3200" kern="100" dirty="0">
                <a:latin typeface="Times New Roman" panose="02020603050405020304"/>
                <a:ea typeface="华文细黑" panose="02010600040101010101" charset="-122"/>
                <a:cs typeface="Courier New" panose="02070309020205020404"/>
              </a:rPr>
              <a:t>1.87</a:t>
            </a:r>
            <a:r>
              <a:rPr lang="zh-CN" altLang="zh-CN" sz="3200" kern="100" dirty="0">
                <a:latin typeface="Times New Roman" panose="02020603050405020304"/>
                <a:ea typeface="华文细黑" panose="02010600040101010101" charset="-122"/>
                <a:cs typeface="Times New Roman" panose="02020603050405020304"/>
              </a:rPr>
              <a:t>美元</a:t>
            </a:r>
            <a:endParaRPr lang="zh-CN" altLang="zh-CN" sz="3200" kern="100" dirty="0">
              <a:latin typeface="宋体" panose="02010600030101010101" pitchFamily="2" charset="-122"/>
              <a:cs typeface="Courier New" panose="02070309020205020404"/>
            </a:endParaRPr>
          </a:p>
          <a:p>
            <a:pPr algn="just" defTabSz="-635">
              <a:lnSpc>
                <a:spcPct val="160000"/>
              </a:lnSpc>
              <a:spcAft>
                <a:spcPts val="0"/>
              </a:spcAft>
              <a:tabLst>
                <a:tab pos="1890395" algn="l"/>
              </a:tabLst>
            </a:pPr>
            <a:r>
              <a:rPr lang="en-US" altLang="zh-CN" sz="3200" kern="100" dirty="0">
                <a:latin typeface="Times New Roman" panose="02020603050405020304"/>
                <a:ea typeface="华文细黑" panose="02010600040101010101" charset="-122"/>
                <a:cs typeface="Courier New" panose="02070309020205020404"/>
              </a:rPr>
              <a:t>D.</a:t>
            </a:r>
            <a:r>
              <a:rPr lang="zh-CN" altLang="zh-CN" sz="3200" kern="100" dirty="0">
                <a:latin typeface="Times New Roman" panose="02020603050405020304"/>
                <a:ea typeface="华文细黑" panose="02010600040101010101" charset="-122"/>
                <a:cs typeface="Times New Roman" panose="02020603050405020304"/>
              </a:rPr>
              <a:t>国内价格为</a:t>
            </a:r>
            <a:r>
              <a:rPr lang="en-US" altLang="zh-CN" sz="3200" kern="100" dirty="0">
                <a:latin typeface="Times New Roman" panose="02020603050405020304"/>
                <a:ea typeface="华文细黑" panose="02010600040101010101" charset="-122"/>
                <a:cs typeface="Courier New" panose="02070309020205020404"/>
              </a:rPr>
              <a:t>12.50</a:t>
            </a:r>
            <a:r>
              <a:rPr lang="zh-CN" altLang="zh-CN" sz="3200" kern="100" dirty="0">
                <a:latin typeface="Times New Roman" panose="02020603050405020304"/>
                <a:ea typeface="华文细黑" panose="02010600040101010101" charset="-122"/>
                <a:cs typeface="Times New Roman" panose="02020603050405020304"/>
              </a:rPr>
              <a:t>元，国际市场标价</a:t>
            </a:r>
            <a:r>
              <a:rPr lang="en-US" altLang="zh-CN" sz="3200" kern="100" dirty="0">
                <a:latin typeface="Times New Roman" panose="02020603050405020304"/>
                <a:ea typeface="华文细黑" panose="02010600040101010101" charset="-122"/>
                <a:cs typeface="Courier New" panose="02070309020205020404"/>
              </a:rPr>
              <a:t>2.17</a:t>
            </a:r>
            <a:r>
              <a:rPr lang="zh-CN" altLang="zh-CN" sz="3200" kern="100" dirty="0" smtClean="0">
                <a:latin typeface="Times New Roman" panose="02020603050405020304"/>
                <a:ea typeface="华文细黑" panose="02010600040101010101" charset="-122"/>
                <a:cs typeface="Times New Roman" panose="02020603050405020304"/>
              </a:rPr>
              <a:t>美元</a:t>
            </a:r>
            <a:endParaRPr lang="en-US" altLang="zh-CN" sz="32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endParaRPr lang="zh-CN" altLang="zh-CN" sz="3200" kern="100" dirty="0">
              <a:effectLst/>
              <a:latin typeface="宋体" panose="02010600030101010101" pitchFamily="2" charset="-122"/>
              <a:cs typeface="Courier New" panose="02070309020205020404"/>
            </a:endParaRPr>
          </a:p>
        </p:txBody>
      </p:sp>
      <p:sp>
        <p:nvSpPr>
          <p:cNvPr id="5" name="文本框 4"/>
          <p:cNvSpPr txBox="1"/>
          <p:nvPr/>
        </p:nvSpPr>
        <p:spPr>
          <a:xfrm>
            <a:off x="10567036" y="4549140"/>
            <a:ext cx="928370" cy="2103120"/>
          </a:xfrm>
          <a:prstGeom prst="rect">
            <a:avLst/>
          </a:prstGeom>
          <a:noFill/>
        </p:spPr>
        <p:txBody>
          <a:bodyPr wrap="none" rtlCol="0" anchor="t">
            <a:spAutoFit/>
          </a:bodyPr>
          <a:p>
            <a:pPr lvl="0" algn="just" defTabSz="-635">
              <a:lnSpc>
                <a:spcPct val="150000"/>
              </a:lnSpc>
              <a:tabLst>
                <a:tab pos="1890395" algn="l"/>
              </a:tabLst>
            </a:pPr>
            <a:r>
              <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rPr>
              <a:t>B</a:t>
            </a:r>
            <a:endPar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zh-CN" b="1" kern="100" dirty="0">
                <a:solidFill>
                  <a:srgbClr val="0000FF"/>
                </a:solidFill>
                <a:latin typeface="Times New Roman" panose="02020603050405020304"/>
                <a:cs typeface="Times New Roman" panose="02020603050405020304"/>
                <a:sym typeface="+mn-ea"/>
              </a:rPr>
              <a:t>解析　</a:t>
            </a:r>
            <a:r>
              <a:rPr lang="zh-CN" altLang="zh-CN" kern="100" dirty="0">
                <a:solidFill>
                  <a:prstClr val="black"/>
                </a:solidFill>
                <a:latin typeface="Times New Roman" panose="02020603050405020304"/>
                <a:ea typeface="华文细黑" panose="02010600040101010101" charset="-122"/>
                <a:cs typeface="Times New Roman" panose="02020603050405020304"/>
                <a:sym typeface="+mn-ea"/>
              </a:rPr>
              <a:t>国内价格为</a:t>
            </a:r>
            <a:r>
              <a:rPr lang="en-US" altLang="zh-CN" kern="100" dirty="0">
                <a:solidFill>
                  <a:prstClr val="black"/>
                </a:solidFill>
                <a:latin typeface="Times New Roman" panose="02020603050405020304"/>
                <a:ea typeface="华文细黑" panose="02010600040101010101" charset="-122"/>
                <a:cs typeface="Courier New" panose="02070309020205020404"/>
                <a:sym typeface="+mn-ea"/>
              </a:rPr>
              <a:t>10÷(1</a:t>
            </a:r>
            <a:r>
              <a:rPr lang="zh-CN" altLang="zh-CN" kern="100" dirty="0">
                <a:solidFill>
                  <a:prstClr val="black"/>
                </a:solidFill>
                <a:latin typeface="Times New Roman" panose="02020603050405020304"/>
                <a:ea typeface="华文细黑" panose="02010600040101010101" charset="-122"/>
                <a:cs typeface="Times New Roman" panose="02020603050405020304"/>
                <a:sym typeface="+mn-ea"/>
              </a:rPr>
              <a:t>－</a:t>
            </a:r>
            <a:r>
              <a:rPr lang="en-US" altLang="zh-CN" kern="100" dirty="0">
                <a:solidFill>
                  <a:prstClr val="black"/>
                </a:solidFill>
                <a:latin typeface="Times New Roman" panose="02020603050405020304"/>
                <a:ea typeface="华文细黑" panose="02010600040101010101" charset="-122"/>
                <a:cs typeface="Courier New" panose="02070309020205020404"/>
                <a:sym typeface="+mn-ea"/>
              </a:rPr>
              <a:t>8%)</a:t>
            </a:r>
            <a:r>
              <a:rPr lang="zh-CN" altLang="zh-CN" kern="100" dirty="0">
                <a:solidFill>
                  <a:prstClr val="black"/>
                </a:solidFill>
                <a:latin typeface="Times New Roman" panose="02020603050405020304"/>
                <a:ea typeface="华文细黑" panose="02010600040101010101" charset="-122"/>
                <a:cs typeface="Times New Roman" panose="02020603050405020304"/>
                <a:sym typeface="+mn-ea"/>
              </a:rPr>
              <a:t>＝</a:t>
            </a:r>
            <a:r>
              <a:rPr lang="en-US" altLang="zh-CN" kern="100" dirty="0">
                <a:solidFill>
                  <a:prstClr val="black"/>
                </a:solidFill>
                <a:latin typeface="Times New Roman" panose="02020603050405020304"/>
                <a:ea typeface="华文细黑" panose="02010600040101010101" charset="-122"/>
                <a:cs typeface="Courier New" panose="02070309020205020404"/>
                <a:sym typeface="+mn-ea"/>
              </a:rPr>
              <a:t>10.87</a:t>
            </a:r>
            <a:r>
              <a:rPr lang="zh-CN" altLang="zh-CN" kern="100" dirty="0">
                <a:solidFill>
                  <a:prstClr val="black"/>
                </a:solidFill>
                <a:latin typeface="Times New Roman" panose="02020603050405020304"/>
                <a:ea typeface="华文细黑" panose="02010600040101010101" charset="-122"/>
                <a:cs typeface="Times New Roman" panose="02020603050405020304"/>
                <a:sym typeface="+mn-ea"/>
              </a:rPr>
              <a:t>元，对美元升值后的汇率为</a:t>
            </a:r>
            <a:r>
              <a:rPr lang="en-US" altLang="zh-CN" kern="100" dirty="0">
                <a:solidFill>
                  <a:prstClr val="black"/>
                </a:solidFill>
                <a:latin typeface="Times New Roman" panose="02020603050405020304"/>
                <a:ea typeface="华文细黑" panose="02010600040101010101" charset="-122"/>
                <a:cs typeface="Courier New" panose="02070309020205020404"/>
                <a:sym typeface="+mn-ea"/>
              </a:rPr>
              <a:t>1</a:t>
            </a:r>
            <a:r>
              <a:rPr lang="en-US" altLang="zh-CN" kern="100" dirty="0">
                <a:solidFill>
                  <a:prstClr val="black"/>
                </a:solidFill>
                <a:latin typeface="宋体" panose="02010600030101010101" pitchFamily="2" charset="-122"/>
                <a:ea typeface="华文细黑" panose="02010600040101010101" charset="-122"/>
                <a:cs typeface="Times New Roman" panose="02020603050405020304"/>
                <a:sym typeface="+mn-ea"/>
              </a:rPr>
              <a:t>∶</a:t>
            </a:r>
            <a:r>
              <a:rPr lang="en-US" altLang="zh-CN" kern="100" dirty="0">
                <a:solidFill>
                  <a:prstClr val="black"/>
                </a:solidFill>
                <a:latin typeface="Times New Roman" panose="02020603050405020304"/>
                <a:ea typeface="华文细黑" panose="02010600040101010101" charset="-122"/>
                <a:cs typeface="Courier New" panose="02070309020205020404"/>
                <a:sym typeface="+mn-ea"/>
              </a:rPr>
              <a:t>6÷(1</a:t>
            </a:r>
            <a:r>
              <a:rPr lang="zh-CN" altLang="zh-CN" kern="100" dirty="0">
                <a:solidFill>
                  <a:prstClr val="black"/>
                </a:solidFill>
                <a:latin typeface="Times New Roman" panose="02020603050405020304"/>
                <a:ea typeface="华文细黑" panose="02010600040101010101" charset="-122"/>
                <a:cs typeface="Times New Roman" panose="02020603050405020304"/>
                <a:sym typeface="+mn-ea"/>
              </a:rPr>
              <a:t>＋</a:t>
            </a:r>
            <a:r>
              <a:rPr lang="en-US" altLang="zh-CN" kern="100" dirty="0">
                <a:solidFill>
                  <a:prstClr val="black"/>
                </a:solidFill>
                <a:latin typeface="Times New Roman" panose="02020603050405020304"/>
                <a:ea typeface="华文细黑" panose="02010600040101010101" charset="-122"/>
                <a:cs typeface="Courier New" panose="02070309020205020404"/>
                <a:sym typeface="+mn-ea"/>
              </a:rPr>
              <a:t>4%)</a:t>
            </a:r>
            <a:r>
              <a:rPr lang="zh-CN" altLang="zh-CN" kern="100" dirty="0">
                <a:solidFill>
                  <a:prstClr val="black"/>
                </a:solidFill>
                <a:latin typeface="Times New Roman" panose="02020603050405020304"/>
                <a:ea typeface="华文细黑" panose="02010600040101010101" charset="-122"/>
                <a:cs typeface="Times New Roman" panose="02020603050405020304"/>
                <a:sym typeface="+mn-ea"/>
              </a:rPr>
              <a:t>，所以，国际市场价格为</a:t>
            </a:r>
            <a:r>
              <a:rPr lang="en-US" altLang="zh-CN" kern="100" dirty="0">
                <a:solidFill>
                  <a:prstClr val="black"/>
                </a:solidFill>
                <a:latin typeface="Times New Roman" panose="02020603050405020304"/>
                <a:ea typeface="华文细黑" panose="02010600040101010101" charset="-122"/>
                <a:cs typeface="Courier New" panose="02070309020205020404"/>
                <a:sym typeface="+mn-ea"/>
              </a:rPr>
              <a:t>10÷</a:t>
            </a:r>
            <a:r>
              <a:rPr lang="en-US" altLang="zh-CN" kern="100" dirty="0">
                <a:solidFill>
                  <a:prstClr val="black"/>
                </a:solidFill>
                <a:latin typeface="IPAPANNEW"/>
                <a:ea typeface="华文细黑" panose="02010600040101010101" charset="-122"/>
                <a:cs typeface="Times New Roman" panose="02020603050405020304"/>
                <a:sym typeface="+mn-ea"/>
              </a:rPr>
              <a:t>[6÷(1</a:t>
            </a:r>
            <a:r>
              <a:rPr lang="zh-CN" altLang="zh-CN" kern="100" dirty="0">
                <a:solidFill>
                  <a:prstClr val="black"/>
                </a:solidFill>
                <a:latin typeface="IPAPANNEW"/>
                <a:ea typeface="华文细黑" panose="02010600040101010101" charset="-122"/>
                <a:cs typeface="Times New Roman" panose="02020603050405020304"/>
                <a:sym typeface="+mn-ea"/>
              </a:rPr>
              <a:t>＋</a:t>
            </a:r>
            <a:r>
              <a:rPr lang="en-US" altLang="zh-CN" kern="100" dirty="0">
                <a:solidFill>
                  <a:prstClr val="black"/>
                </a:solidFill>
                <a:latin typeface="IPAPANNEW"/>
                <a:ea typeface="华文细黑" panose="02010600040101010101" charset="-122"/>
                <a:cs typeface="Times New Roman" panose="02020603050405020304"/>
                <a:sym typeface="+mn-ea"/>
              </a:rPr>
              <a:t>4%)]</a:t>
            </a:r>
            <a:r>
              <a:rPr lang="zh-CN" altLang="zh-CN" kern="100" dirty="0">
                <a:solidFill>
                  <a:prstClr val="black"/>
                </a:solidFill>
                <a:latin typeface="Times New Roman" panose="02020603050405020304"/>
                <a:ea typeface="华文细黑" panose="02010600040101010101" charset="-122"/>
                <a:cs typeface="Times New Roman" panose="02020603050405020304"/>
                <a:sym typeface="+mn-ea"/>
              </a:rPr>
              <a:t>＝</a:t>
            </a:r>
            <a:r>
              <a:rPr lang="en-US" altLang="zh-CN" kern="100" dirty="0">
                <a:solidFill>
                  <a:prstClr val="black"/>
                </a:solidFill>
                <a:latin typeface="Times New Roman" panose="02020603050405020304"/>
                <a:ea typeface="华文细黑" panose="02010600040101010101" charset="-122"/>
                <a:cs typeface="Courier New" panose="02070309020205020404"/>
                <a:sym typeface="+mn-ea"/>
              </a:rPr>
              <a:t>1.73</a:t>
            </a:r>
            <a:r>
              <a:rPr lang="zh-CN" altLang="zh-CN" kern="100" dirty="0">
                <a:solidFill>
                  <a:prstClr val="black"/>
                </a:solidFill>
                <a:latin typeface="Times New Roman" panose="02020603050405020304"/>
                <a:ea typeface="华文细黑" panose="02010600040101010101" charset="-122"/>
                <a:cs typeface="Times New Roman" panose="02020603050405020304"/>
                <a:sym typeface="+mn-ea"/>
              </a:rPr>
              <a:t>美元</a:t>
            </a:r>
            <a:r>
              <a:rPr lang="zh-CN" altLang="zh-CN" kern="100" dirty="0" smtClean="0">
                <a:solidFill>
                  <a:prstClr val="black"/>
                </a:solidFill>
                <a:latin typeface="Times New Roman" panose="02020603050405020304"/>
                <a:ea typeface="华文细黑" panose="02010600040101010101" charset="-122"/>
                <a:cs typeface="Times New Roman" panose="02020603050405020304"/>
                <a:sym typeface="+mn-ea"/>
              </a:rPr>
              <a:t>。</a:t>
            </a:r>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87400" y="349250"/>
            <a:ext cx="10798810" cy="6234430"/>
          </a:xfrm>
          <a:prstGeom prst="rect">
            <a:avLst/>
          </a:prstGeom>
          <a:noFill/>
        </p:spPr>
        <p:txBody>
          <a:bodyPr wrap="square" rtlCol="0" anchor="t">
            <a:spAutoFit/>
          </a:bodyPr>
          <a:p>
            <a:pPr>
              <a:lnSpc>
                <a:spcPct val="160000"/>
              </a:lnSpc>
            </a:pPr>
            <a:r>
              <a:rPr lang="zh-CN" altLang="en-US" sz="3600"/>
              <a:t>16、某出口企业向美元区出口机器设备，当美元与人民币的兑换比率为1:7时，每出口一套价格为12万美元的设备，可获利36万元人民币。当美元与人民币的兑换比率变为1:6.5时，在成本不变的情况下，此时该企业每出口一套设备，获利（    ）</a:t>
            </a:r>
            <a:endParaRPr lang="zh-CN" altLang="en-US" sz="3600"/>
          </a:p>
          <a:p>
            <a:pPr>
              <a:lnSpc>
                <a:spcPct val="160000"/>
              </a:lnSpc>
            </a:pPr>
            <a:r>
              <a:rPr lang="zh-CN" altLang="en-US" sz="3600"/>
              <a:t>A．30万元人民币           B．32万元人民币   </a:t>
            </a:r>
            <a:endParaRPr lang="zh-CN" altLang="en-US" sz="3600"/>
          </a:p>
          <a:p>
            <a:pPr>
              <a:lnSpc>
                <a:spcPct val="160000"/>
              </a:lnSpc>
            </a:pPr>
            <a:r>
              <a:rPr lang="zh-CN" altLang="en-US" sz="3600"/>
              <a:t>C．33.75万元人民币      D．36万元人民币</a:t>
            </a:r>
            <a:endParaRPr lang="zh-CN" altLang="en-US" sz="3600"/>
          </a:p>
        </p:txBody>
      </p:sp>
      <p:sp>
        <p:nvSpPr>
          <p:cNvPr id="5" name="文本框 4"/>
          <p:cNvSpPr txBox="1"/>
          <p:nvPr/>
        </p:nvSpPr>
        <p:spPr>
          <a:xfrm>
            <a:off x="10536239" y="4549140"/>
            <a:ext cx="989965" cy="2103120"/>
          </a:xfrm>
          <a:prstGeom prst="rect">
            <a:avLst/>
          </a:prstGeom>
          <a:noFill/>
        </p:spPr>
        <p:txBody>
          <a:bodyPr wrap="none" rtlCol="0" anchor="t">
            <a:spAutoFit/>
          </a:bodyPr>
          <a:p>
            <a:pPr lvl="0" algn="just" defTabSz="-635">
              <a:lnSpc>
                <a:spcPct val="150000"/>
              </a:lnSpc>
              <a:tabLst>
                <a:tab pos="1890395" algn="l"/>
              </a:tabLst>
            </a:pPr>
            <a:r>
              <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rPr>
              <a:t>A</a:t>
            </a:r>
            <a:endPar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57555" y="532130"/>
            <a:ext cx="10737850" cy="5465445"/>
          </a:xfrm>
          <a:prstGeom prst="rect">
            <a:avLst/>
          </a:prstGeom>
          <a:noFill/>
        </p:spPr>
        <p:txBody>
          <a:bodyPr wrap="square" rtlCol="0" anchor="t">
            <a:spAutoFit/>
          </a:bodyPr>
          <a:p>
            <a:pPr>
              <a:lnSpc>
                <a:spcPct val="140000"/>
              </a:lnSpc>
            </a:pPr>
            <a:r>
              <a:rPr lang="zh-CN" altLang="en-US" sz="3600"/>
              <a:t>12．小王是国内一家软件公司工程师，月薪是6000元（税后）。工作一年后，小王准备去美国工作，假定一年前美元对人民币的汇率是1:6.</a:t>
            </a:r>
            <a:r>
              <a:rPr lang="en-US" altLang="zh-CN" sz="3600"/>
              <a:t>3</a:t>
            </a:r>
            <a:r>
              <a:rPr lang="zh-CN" altLang="en-US" sz="3600"/>
              <a:t>，而此时人民币对美元汇率累计贬值10%。请问小王在国内工作一年后的收入（扣税后）此时大约能换</a:t>
            </a:r>
            <a:r>
              <a:rPr lang="zh-CN" altLang="en-US" sz="3600" u="sng"/>
              <a:t>        </a:t>
            </a:r>
            <a:r>
              <a:rPr lang="zh-CN" altLang="en-US" sz="3600"/>
              <a:t>美元（    ）</a:t>
            </a:r>
            <a:endParaRPr lang="zh-CN" altLang="en-US" sz="3600"/>
          </a:p>
          <a:p>
            <a:pPr>
              <a:lnSpc>
                <a:spcPct val="140000"/>
              </a:lnSpc>
            </a:pPr>
            <a:r>
              <a:rPr lang="zh-CN" altLang="en-US" sz="3600"/>
              <a:t>A．</a:t>
            </a:r>
            <a:r>
              <a:rPr lang="en-US" altLang="zh-CN" sz="3600"/>
              <a:t>10452</a:t>
            </a:r>
            <a:r>
              <a:rPr lang="zh-CN" altLang="en-US" sz="3600"/>
              <a:t>美元        B．</a:t>
            </a:r>
            <a:r>
              <a:rPr lang="en-US" altLang="zh-CN" sz="3600"/>
              <a:t>10286</a:t>
            </a:r>
            <a:r>
              <a:rPr lang="zh-CN" altLang="en-US" sz="3600"/>
              <a:t>美元   </a:t>
            </a:r>
            <a:endParaRPr lang="zh-CN" altLang="en-US" sz="3600"/>
          </a:p>
          <a:p>
            <a:pPr>
              <a:lnSpc>
                <a:spcPct val="140000"/>
              </a:lnSpc>
            </a:pPr>
            <a:r>
              <a:rPr lang="zh-CN" altLang="en-US" sz="3600"/>
              <a:t>C．</a:t>
            </a:r>
            <a:r>
              <a:rPr lang="en-US" altLang="zh-CN" sz="3600"/>
              <a:t>12544</a:t>
            </a:r>
            <a:r>
              <a:rPr lang="zh-CN" altLang="en-US" sz="3600"/>
              <a:t>美元        D．</a:t>
            </a:r>
            <a:r>
              <a:rPr lang="en-US" altLang="zh-CN" sz="3600"/>
              <a:t>8571</a:t>
            </a:r>
            <a:r>
              <a:rPr lang="zh-CN" altLang="en-US" sz="3600"/>
              <a:t>美元</a:t>
            </a:r>
            <a:endParaRPr lang="zh-CN" altLang="en-US" sz="3600"/>
          </a:p>
        </p:txBody>
      </p:sp>
      <p:sp>
        <p:nvSpPr>
          <p:cNvPr id="5" name="文本框 4"/>
          <p:cNvSpPr txBox="1"/>
          <p:nvPr/>
        </p:nvSpPr>
        <p:spPr>
          <a:xfrm>
            <a:off x="10567036" y="4549140"/>
            <a:ext cx="928370" cy="2103120"/>
          </a:xfrm>
          <a:prstGeom prst="rect">
            <a:avLst/>
          </a:prstGeom>
          <a:noFill/>
        </p:spPr>
        <p:txBody>
          <a:bodyPr wrap="none" rtlCol="0" anchor="t">
            <a:spAutoFit/>
          </a:bodyPr>
          <a:p>
            <a:pPr lvl="0" algn="just" defTabSz="-635">
              <a:lnSpc>
                <a:spcPct val="150000"/>
              </a:lnSpc>
              <a:tabLst>
                <a:tab pos="1890395" algn="l"/>
              </a:tabLst>
            </a:pPr>
            <a:r>
              <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rPr>
              <a:t>B</a:t>
            </a:r>
            <a:endParaRPr lang="en-US" altLang="zh-CN" sz="8800" b="1" kern="100" dirty="0" smtClean="0">
              <a:solidFill>
                <a:srgbClr val="FF0000"/>
              </a:solidFill>
              <a:latin typeface="Times New Roman" panose="02020603050405020304"/>
              <a:ea typeface="华文细黑" panose="02010600040101010101" charset="-122"/>
              <a:cs typeface="Courier New" panose="02070309020205020404"/>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2696</Words>
  <Application>WPS 演示</Application>
  <PresentationFormat>宽屏</PresentationFormat>
  <Paragraphs>107</Paragraphs>
  <Slides>19</Slides>
  <Notes>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19</vt:i4>
      </vt:variant>
    </vt:vector>
  </HeadingPairs>
  <TitlesOfParts>
    <vt:vector size="37" baseType="lpstr">
      <vt:lpstr>Arial</vt:lpstr>
      <vt:lpstr>宋体</vt:lpstr>
      <vt:lpstr>Wingdings</vt:lpstr>
      <vt:lpstr>华文琥珀</vt:lpstr>
      <vt:lpstr>Times New Roman</vt:lpstr>
      <vt:lpstr>华文细黑</vt:lpstr>
      <vt:lpstr>Courier New</vt:lpstr>
      <vt:lpstr>华文新魏</vt:lpstr>
      <vt:lpstr>楷体</vt:lpstr>
      <vt:lpstr>Times New Roman</vt:lpstr>
      <vt:lpstr>IPAPANNEW</vt:lpstr>
      <vt:lpstr>微软雅黑</vt:lpstr>
      <vt:lpstr>Calibri Light</vt:lpstr>
      <vt:lpstr>Calibri</vt:lpstr>
      <vt:lpstr>Segoe Print</vt:lpstr>
      <vt:lpstr>楷体_GB2312</vt:lpstr>
      <vt:lpstr>新宋体</vt:lpstr>
      <vt:lpstr>Office 主题</vt:lpstr>
      <vt:lpstr>汇率变动及其影响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ASUS</dc:creator>
  <cp:lastModifiedBy>ASUS</cp:lastModifiedBy>
  <cp:revision>7</cp:revision>
  <dcterms:created xsi:type="dcterms:W3CDTF">2017-02-16T01:40:00Z</dcterms:created>
  <dcterms:modified xsi:type="dcterms:W3CDTF">2017-02-22T07:23:34Z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2052-10.1.0.6206</vt:lpwstr>
  </property>
</Properties>
</file>