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668" r:id="rId2"/>
    <p:sldMasterId id="2147483667" r:id="rId3"/>
  </p:sldMasterIdLst>
  <p:notesMasterIdLst>
    <p:notesMasterId r:id="rId75"/>
  </p:notesMasterIdLst>
  <p:sldIdLst>
    <p:sldId id="445" r:id="rId4"/>
    <p:sldId id="917" r:id="rId5"/>
    <p:sldId id="1215" r:id="rId6"/>
    <p:sldId id="1214" r:id="rId7"/>
    <p:sldId id="914" r:id="rId8"/>
    <p:sldId id="852" r:id="rId9"/>
    <p:sldId id="1328" r:id="rId10"/>
    <p:sldId id="902" r:id="rId11"/>
    <p:sldId id="1203" r:id="rId12"/>
    <p:sldId id="1329" r:id="rId13"/>
    <p:sldId id="1218" r:id="rId14"/>
    <p:sldId id="1330" r:id="rId15"/>
    <p:sldId id="1202" r:id="rId16"/>
    <p:sldId id="1219" r:id="rId17"/>
    <p:sldId id="1343" r:id="rId18"/>
    <p:sldId id="1344" r:id="rId19"/>
    <p:sldId id="1345" r:id="rId20"/>
    <p:sldId id="1346" r:id="rId21"/>
    <p:sldId id="1347" r:id="rId22"/>
    <p:sldId id="1348" r:id="rId23"/>
    <p:sldId id="1349" r:id="rId24"/>
    <p:sldId id="1350" r:id="rId25"/>
    <p:sldId id="1351" r:id="rId26"/>
    <p:sldId id="1352" r:id="rId27"/>
    <p:sldId id="1353" r:id="rId28"/>
    <p:sldId id="1354" r:id="rId29"/>
    <p:sldId id="1227" r:id="rId30"/>
    <p:sldId id="1318" r:id="rId31"/>
    <p:sldId id="1308" r:id="rId32"/>
    <p:sldId id="1355" r:id="rId33"/>
    <p:sldId id="1331" r:id="rId34"/>
    <p:sldId id="1333" r:id="rId35"/>
    <p:sldId id="1334" r:id="rId36"/>
    <p:sldId id="1335" r:id="rId37"/>
    <p:sldId id="1336" r:id="rId38"/>
    <p:sldId id="1356" r:id="rId39"/>
    <p:sldId id="1337" r:id="rId40"/>
    <p:sldId id="1357" r:id="rId41"/>
    <p:sldId id="1338" r:id="rId42"/>
    <p:sldId id="1358" r:id="rId43"/>
    <p:sldId id="1359" r:id="rId44"/>
    <p:sldId id="1360" r:id="rId45"/>
    <p:sldId id="1361" r:id="rId46"/>
    <p:sldId id="1362" r:id="rId47"/>
    <p:sldId id="1363" r:id="rId48"/>
    <p:sldId id="1228" r:id="rId49"/>
    <p:sldId id="1314" r:id="rId50"/>
    <p:sldId id="1303" r:id="rId51"/>
    <p:sldId id="1239" r:id="rId52"/>
    <p:sldId id="1321" r:id="rId53"/>
    <p:sldId id="1322" r:id="rId54"/>
    <p:sldId id="1323" r:id="rId55"/>
    <p:sldId id="1364" r:id="rId56"/>
    <p:sldId id="1229" r:id="rId57"/>
    <p:sldId id="1339" r:id="rId58"/>
    <p:sldId id="1272" r:id="rId59"/>
    <p:sldId id="1365" r:id="rId60"/>
    <p:sldId id="1327" r:id="rId61"/>
    <p:sldId id="1247" r:id="rId62"/>
    <p:sldId id="1274" r:id="rId63"/>
    <p:sldId id="1248" r:id="rId64"/>
    <p:sldId id="1306" r:id="rId65"/>
    <p:sldId id="1250" r:id="rId66"/>
    <p:sldId id="1340" r:id="rId67"/>
    <p:sldId id="1341" r:id="rId68"/>
    <p:sldId id="1366" r:id="rId69"/>
    <p:sldId id="1367" r:id="rId70"/>
    <p:sldId id="1342" r:id="rId71"/>
    <p:sldId id="1252" r:id="rId72"/>
    <p:sldId id="333" r:id="rId73"/>
    <p:sldId id="334" r:id="rId74"/>
  </p:sldIdLst>
  <p:sldSz cx="9145588" cy="5713413"/>
  <p:notesSz cx="6858000" cy="9144000"/>
  <p:defaultTextStyle>
    <a:defPPr>
      <a:defRPr lang="zh-CN"/>
    </a:defPPr>
    <a:lvl1pPr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5pPr>
    <a:lvl6pPr marL="2286000" algn="l" defTabSz="914400" rtl="0" eaLnBrk="1" latinLnBrk="0" hangingPunct="1">
      <a:defRPr sz="2000" b="1" kern="1200">
        <a:solidFill>
          <a:schemeClr val="tx1"/>
        </a:solidFill>
        <a:latin typeface="宋体" pitchFamily="2" charset="-122"/>
        <a:ea typeface="宋体" pitchFamily="2" charset="-122"/>
        <a:cs typeface="+mn-cs"/>
      </a:defRPr>
    </a:lvl6pPr>
    <a:lvl7pPr marL="2743200" algn="l" defTabSz="914400" rtl="0" eaLnBrk="1" latinLnBrk="0" hangingPunct="1">
      <a:defRPr sz="2000" b="1" kern="1200">
        <a:solidFill>
          <a:schemeClr val="tx1"/>
        </a:solidFill>
        <a:latin typeface="宋体" pitchFamily="2" charset="-122"/>
        <a:ea typeface="宋体" pitchFamily="2" charset="-122"/>
        <a:cs typeface="+mn-cs"/>
      </a:defRPr>
    </a:lvl7pPr>
    <a:lvl8pPr marL="3200400" algn="l" defTabSz="914400" rtl="0" eaLnBrk="1" latinLnBrk="0" hangingPunct="1">
      <a:defRPr sz="2000" b="1" kern="1200">
        <a:solidFill>
          <a:schemeClr val="tx1"/>
        </a:solidFill>
        <a:latin typeface="宋体" pitchFamily="2" charset="-122"/>
        <a:ea typeface="宋体" pitchFamily="2" charset="-122"/>
        <a:cs typeface="+mn-cs"/>
      </a:defRPr>
    </a:lvl8pPr>
    <a:lvl9pPr marL="3657600" algn="l" defTabSz="914400" rtl="0" eaLnBrk="1" latinLnBrk="0" hangingPunct="1">
      <a:defRPr sz="2000" b="1" kern="1200">
        <a:solidFill>
          <a:schemeClr val="tx1"/>
        </a:solidFill>
        <a:latin typeface="宋体" pitchFamily="2" charset="-122"/>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E18C"/>
    <a:srgbClr val="A8EAAE"/>
    <a:srgbClr val="FFFCB9"/>
    <a:srgbClr val="FFFDDD"/>
    <a:srgbClr val="FFCC99"/>
    <a:srgbClr val="FFCCCC"/>
    <a:srgbClr val="CCCCFF"/>
    <a:srgbClr val="3DCF4B"/>
    <a:srgbClr val="FFCC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15009" autoAdjust="0"/>
    <p:restoredTop sz="99412" autoAdjust="0"/>
  </p:normalViewPr>
  <p:slideViewPr>
    <p:cSldViewPr>
      <p:cViewPr>
        <p:scale>
          <a:sx n="125" d="100"/>
          <a:sy n="125" d="100"/>
        </p:scale>
        <p:origin x="-552" y="-234"/>
      </p:cViewPr>
      <p:guideLst>
        <p:guide orient="horz" pos="1800"/>
        <p:guide pos="2881"/>
      </p:guideLst>
    </p:cSldViewPr>
  </p:slideViewPr>
  <p:notesTextViewPr>
    <p:cViewPr>
      <p:scale>
        <a:sx n="100" d="100"/>
        <a:sy n="100" d="100"/>
      </p:scale>
      <p:origin x="0" y="0"/>
    </p:cViewPr>
  </p:notesTextViewPr>
  <p:sorterViewPr>
    <p:cViewPr>
      <p:scale>
        <a:sx n="25" d="100"/>
        <a:sy n="2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nSpc>
                <a:spcPct val="100000"/>
              </a:lnSpc>
              <a:defRPr sz="1200" b="0">
                <a:latin typeface="Arial"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lnSpc>
                <a:spcPct val="100000"/>
              </a:lnSpc>
              <a:defRPr sz="1200" b="0">
                <a:latin typeface="Arial"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nSpc>
                <a:spcPct val="100000"/>
              </a:lnSpc>
              <a:defRPr sz="1200" b="0">
                <a:latin typeface="Arial"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lnSpc>
                <a:spcPct val="100000"/>
              </a:lnSpc>
              <a:defRPr sz="1200" b="0">
                <a:latin typeface="Arial" pitchFamily="34" charset="0"/>
              </a:defRPr>
            </a:lvl1pPr>
          </a:lstStyle>
          <a:p>
            <a:pPr>
              <a:defRPr/>
            </a:pPr>
            <a:fld id="{34670FB2-006C-4847-BB90-20723631ED0B}"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Picture 3" descr="E:\版式\22版一轮光盘版式12.2\22版一轮光盘版式下页.png">
            <a:hlinkClick r:id="" action="ppaction://hlinkshowjump?jump=nextslide"/>
          </p:cNvPr>
          <p:cNvPicPr>
            <a:picLocks noChangeAspect="1" noChangeArrowheads="1"/>
          </p:cNvPicPr>
          <p:nvPr userDrawn="1"/>
        </p:nvPicPr>
        <p:blipFill>
          <a:blip r:embed="rId2" cstate="print"/>
          <a:srcRect/>
          <a:stretch>
            <a:fillRect/>
          </a:stretch>
        </p:blipFill>
        <p:spPr bwMode="auto">
          <a:xfrm>
            <a:off x="8066910" y="5090337"/>
            <a:ext cx="649288" cy="338137"/>
          </a:xfrm>
          <a:prstGeom prst="rect">
            <a:avLst/>
          </a:prstGeom>
          <a:noFill/>
        </p:spPr>
      </p:pic>
      <p:pic>
        <p:nvPicPr>
          <p:cNvPr id="3" name="Picture 4" descr="E:\版式\22版一轮光盘版式12.2\22版一轮光盘版式上页.png">
            <a:hlinkClick r:id="" action="ppaction://hlinkshowjump?jump=previousslide"/>
          </p:cNvPr>
          <p:cNvPicPr>
            <a:picLocks noChangeAspect="1" noChangeArrowheads="1"/>
          </p:cNvPicPr>
          <p:nvPr userDrawn="1"/>
        </p:nvPicPr>
        <p:blipFill>
          <a:blip r:embed="rId3" cstate="print"/>
          <a:srcRect/>
          <a:stretch>
            <a:fillRect/>
          </a:stretch>
        </p:blipFill>
        <p:spPr bwMode="auto">
          <a:xfrm>
            <a:off x="7216000" y="5090337"/>
            <a:ext cx="649288" cy="338137"/>
          </a:xfrm>
          <a:prstGeom prst="rect">
            <a:avLst/>
          </a:prstGeom>
          <a:noFill/>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hyperlink" Target="../../../&#30446;&#24405;.pptx" TargetMode="External"/><Relationship Id="rId5" Type="http://schemas.openxmlformats.org/officeDocument/2006/relationships/image" Target="../media/image2.png"/><Relationship Id="rId4" Type="http://schemas.openxmlformats.org/officeDocument/2006/relationships/slide" Target="../slides/slide5.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hyperlink" Target="../../../&#30446;&#24405;.pptx" TargetMode="External"/><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7.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9" name="Picture 1" descr="E:\版式\22版一轮光盘版式12.2\22版一轮光盘内文分.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
        <p:nvSpPr>
          <p:cNvPr id="8" name="Text Box 9"/>
          <p:cNvSpPr txBox="1">
            <a:spLocks noChangeArrowheads="1"/>
          </p:cNvSpPr>
          <p:nvPr/>
        </p:nvSpPr>
        <p:spPr bwMode="auto">
          <a:xfrm>
            <a:off x="1429522" y="213500"/>
            <a:ext cx="1223963" cy="435697"/>
          </a:xfrm>
          <a:prstGeom prst="rect">
            <a:avLst/>
          </a:prstGeom>
          <a:noFill/>
          <a:ln w="9525" algn="ctr">
            <a:noFill/>
            <a:miter lim="800000"/>
            <a:headEnd/>
            <a:tailEnd/>
          </a:ln>
          <a:effectLst/>
        </p:spPr>
        <p:txBody>
          <a:bodyPr>
            <a:spAutoFit/>
          </a:bodyPr>
          <a:lstStyle/>
          <a:p>
            <a:pPr defTabSz="685800">
              <a:spcBef>
                <a:spcPct val="50000"/>
              </a:spcBef>
              <a:defRPr/>
            </a:pPr>
            <a:r>
              <a:rPr lang="zh-CN" altLang="en-US" dirty="0" smtClean="0">
                <a:latin typeface="黑体" pitchFamily="49" charset="-122"/>
                <a:ea typeface="黑体" pitchFamily="49" charset="-122"/>
              </a:rPr>
              <a:t>历史</a:t>
            </a:r>
            <a:endParaRPr lang="zh-CN" altLang="en-US" dirty="0">
              <a:latin typeface="黑体" pitchFamily="49" charset="-122"/>
              <a:ea typeface="黑体" pitchFamily="49" charset="-122"/>
            </a:endParaRPr>
          </a:p>
        </p:txBody>
      </p:sp>
      <p:pic>
        <p:nvPicPr>
          <p:cNvPr id="150529" name="Picture 1" descr="E:\版式\22版一轮光盘版式12.2\22版一轮光盘返回栏目导航.png">
            <a:hlinkClick r:id="rId4" action="ppaction://hlinksldjump"/>
          </p:cNvPr>
          <p:cNvPicPr>
            <a:picLocks noChangeAspect="1" noChangeArrowheads="1"/>
          </p:cNvPicPr>
          <p:nvPr/>
        </p:nvPicPr>
        <p:blipFill>
          <a:blip r:embed="rId5" cstate="print"/>
          <a:srcRect/>
          <a:stretch>
            <a:fillRect/>
          </a:stretch>
        </p:blipFill>
        <p:spPr bwMode="auto">
          <a:xfrm>
            <a:off x="6148566" y="325896"/>
            <a:ext cx="1328738" cy="307975"/>
          </a:xfrm>
          <a:prstGeom prst="rect">
            <a:avLst/>
          </a:prstGeom>
          <a:noFill/>
        </p:spPr>
      </p:pic>
      <p:pic>
        <p:nvPicPr>
          <p:cNvPr id="150530" name="Picture 2" descr="E:\版式\22版一轮光盘版式12.2\22版一轮光盘返回目录.png">
            <a:hlinkClick r:id="rId6" action="ppaction://hlinkpres?slideindex=10&amp;slidetitle=幻灯片 10"/>
          </p:cNvPr>
          <p:cNvPicPr>
            <a:picLocks noChangeAspect="1" noChangeArrowheads="1"/>
          </p:cNvPicPr>
          <p:nvPr/>
        </p:nvPicPr>
        <p:blipFill>
          <a:blip r:embed="rId7" cstate="print"/>
          <a:srcRect/>
          <a:stretch>
            <a:fillRect/>
          </a:stretch>
        </p:blipFill>
        <p:spPr bwMode="auto">
          <a:xfrm>
            <a:off x="7648764" y="325896"/>
            <a:ext cx="1116012" cy="311150"/>
          </a:xfrm>
          <a:prstGeom prst="rect">
            <a:avLst/>
          </a:prstGeom>
          <a:noFill/>
        </p:spPr>
      </p:pic>
    </p:spTree>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8482" name="Picture 2" descr="E:\版式\22版一轮光盘版式12.2\22版一轮光盘栏目导航分.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
        <p:nvSpPr>
          <p:cNvPr id="1067017" name="Text Box 9"/>
          <p:cNvSpPr txBox="1">
            <a:spLocks noChangeArrowheads="1"/>
          </p:cNvSpPr>
          <p:nvPr/>
        </p:nvSpPr>
        <p:spPr bwMode="auto">
          <a:xfrm>
            <a:off x="2136282" y="221120"/>
            <a:ext cx="1223963" cy="435697"/>
          </a:xfrm>
          <a:prstGeom prst="rect">
            <a:avLst/>
          </a:prstGeom>
          <a:noFill/>
          <a:ln w="9525" algn="ctr">
            <a:noFill/>
            <a:miter lim="800000"/>
            <a:headEnd/>
            <a:tailEnd/>
          </a:ln>
          <a:effectLst/>
        </p:spPr>
        <p:txBody>
          <a:bodyPr>
            <a:spAutoFit/>
          </a:bodyPr>
          <a:lstStyle/>
          <a:p>
            <a:pPr defTabSz="685800">
              <a:spcBef>
                <a:spcPct val="50000"/>
              </a:spcBef>
              <a:defRPr/>
            </a:pPr>
            <a:r>
              <a:rPr lang="zh-CN" altLang="en-US" dirty="0" smtClean="0">
                <a:latin typeface="黑体" pitchFamily="49" charset="-122"/>
                <a:ea typeface="黑体" pitchFamily="49" charset="-122"/>
              </a:rPr>
              <a:t>历史</a:t>
            </a:r>
            <a:endParaRPr lang="zh-CN" altLang="en-US" dirty="0">
              <a:latin typeface="黑体" pitchFamily="49" charset="-122"/>
              <a:ea typeface="黑体" pitchFamily="49" charset="-122"/>
            </a:endParaRPr>
          </a:p>
        </p:txBody>
      </p:sp>
      <p:pic>
        <p:nvPicPr>
          <p:cNvPr id="148483"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467600" y="962809"/>
            <a:ext cx="4090064" cy="536575"/>
          </a:xfrm>
          <a:prstGeom prst="rect">
            <a:avLst/>
          </a:prstGeom>
          <a:noFill/>
        </p:spPr>
      </p:pic>
      <p:pic>
        <p:nvPicPr>
          <p:cNvPr id="12"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485030" y="1962941"/>
            <a:ext cx="4090064" cy="536575"/>
          </a:xfrm>
          <a:prstGeom prst="rect">
            <a:avLst/>
          </a:prstGeom>
          <a:noFill/>
        </p:spPr>
      </p:pic>
      <p:pic>
        <p:nvPicPr>
          <p:cNvPr id="14" name="Picture 3" descr="E:\版式\22版一轮光盘版式12.2\22版一轮光盘版式下页.png">
            <a:hlinkClick r:id="" action="ppaction://hlinkshowjump?jump=nextslide"/>
          </p:cNvPr>
          <p:cNvPicPr>
            <a:picLocks noChangeAspect="1" noChangeArrowheads="1"/>
          </p:cNvPicPr>
          <p:nvPr/>
        </p:nvPicPr>
        <p:blipFill>
          <a:blip r:embed="rId5" cstate="print"/>
          <a:srcRect/>
          <a:stretch>
            <a:fillRect/>
          </a:stretch>
        </p:blipFill>
        <p:spPr bwMode="auto">
          <a:xfrm>
            <a:off x="8066910" y="5090337"/>
            <a:ext cx="649288" cy="338137"/>
          </a:xfrm>
          <a:prstGeom prst="rect">
            <a:avLst/>
          </a:prstGeom>
          <a:noFill/>
        </p:spPr>
      </p:pic>
      <p:pic>
        <p:nvPicPr>
          <p:cNvPr id="15" name="Picture 4" descr="E:\版式\22版一轮光盘版式12.2\22版一轮光盘版式上页.png">
            <a:hlinkClick r:id="" action="ppaction://hlinkshowjump?jump=previousslide"/>
          </p:cNvPr>
          <p:cNvPicPr>
            <a:picLocks noChangeAspect="1" noChangeArrowheads="1"/>
          </p:cNvPicPr>
          <p:nvPr/>
        </p:nvPicPr>
        <p:blipFill>
          <a:blip r:embed="rId6" cstate="print"/>
          <a:srcRect/>
          <a:stretch>
            <a:fillRect/>
          </a:stretch>
        </p:blipFill>
        <p:spPr bwMode="auto">
          <a:xfrm>
            <a:off x="7216000" y="5090337"/>
            <a:ext cx="649288" cy="338137"/>
          </a:xfrm>
          <a:prstGeom prst="rect">
            <a:avLst/>
          </a:prstGeom>
          <a:noFill/>
        </p:spPr>
      </p:pic>
      <p:pic>
        <p:nvPicPr>
          <p:cNvPr id="9"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500270" y="3098642"/>
            <a:ext cx="4090064" cy="536575"/>
          </a:xfrm>
          <a:prstGeom prst="rect">
            <a:avLst/>
          </a:prstGeom>
          <a:noFill/>
        </p:spPr>
      </p:pic>
      <p:pic>
        <p:nvPicPr>
          <p:cNvPr id="10" name="Picture 3" descr="E:\版式\22版一轮光盘版式12.2\22版一轮光盘栏目导航页面用1.png"/>
          <p:cNvPicPr>
            <a:picLocks noChangeAspect="1" noChangeArrowheads="1"/>
          </p:cNvPicPr>
          <p:nvPr/>
        </p:nvPicPr>
        <p:blipFill>
          <a:blip r:embed="rId4" cstate="print"/>
          <a:srcRect/>
          <a:stretch>
            <a:fillRect/>
          </a:stretch>
        </p:blipFill>
        <p:spPr bwMode="auto">
          <a:xfrm>
            <a:off x="3554564" y="4216886"/>
            <a:ext cx="4090064" cy="536575"/>
          </a:xfrm>
          <a:prstGeom prst="rect">
            <a:avLst/>
          </a:prstGeom>
          <a:noFill/>
        </p:spPr>
      </p:pic>
      <p:pic>
        <p:nvPicPr>
          <p:cNvPr id="11" name="Picture 2" descr="E:\版式\22版一轮光盘版式12.2\22版一轮光盘返回目录.png">
            <a:hlinkClick r:id="rId7" action="ppaction://hlinkpres?slideindex=10&amp;slidetitle=幻灯片 10"/>
          </p:cNvPr>
          <p:cNvPicPr>
            <a:picLocks noChangeAspect="1" noChangeArrowheads="1"/>
          </p:cNvPicPr>
          <p:nvPr userDrawn="1"/>
        </p:nvPicPr>
        <p:blipFill>
          <a:blip r:embed="rId8" cstate="print"/>
          <a:srcRect/>
          <a:stretch>
            <a:fillRect/>
          </a:stretch>
        </p:blipFill>
        <p:spPr bwMode="auto">
          <a:xfrm>
            <a:off x="7648764" y="325896"/>
            <a:ext cx="1116012" cy="311150"/>
          </a:xfrm>
          <a:prstGeom prst="rect">
            <a:avLst/>
          </a:prstGeom>
          <a:noFill/>
        </p:spPr>
      </p:pic>
    </p:spTree>
  </p:cSld>
  <p:clrMap bg1="lt1" tx1="dk1" bg2="lt2" tx2="dk2" accent1="accent1" accent2="accent2" accent3="accent3" accent4="accent4" accent5="accent5" accent6="accent6" hlink="hlink" folHlink="folHlink"/>
  <p:sldLayoutIdLst>
    <p:sldLayoutId id="2147483681" r:id="rId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6433" name="Picture 1" descr="E:\版式\22版一轮光盘版式12.2\22版一轮光盘谢谢观赏.jpg"/>
          <p:cNvPicPr>
            <a:picLocks noChangeAspect="1" noChangeArrowheads="1"/>
          </p:cNvPicPr>
          <p:nvPr/>
        </p:nvPicPr>
        <p:blipFill>
          <a:blip r:embed="rId3" cstate="print"/>
          <a:srcRect/>
          <a:stretch>
            <a:fillRect/>
          </a:stretch>
        </p:blipFill>
        <p:spPr bwMode="auto">
          <a:xfrm>
            <a:off x="0" y="-23813"/>
            <a:ext cx="9144000" cy="5761038"/>
          </a:xfrm>
          <a:prstGeom prst="rect">
            <a:avLst/>
          </a:prstGeom>
          <a:noFill/>
        </p:spPr>
      </p:pic>
    </p:spTree>
  </p:cSld>
  <p:clrMap bg1="lt1" tx1="dk1" bg2="lt2" tx2="dk2" accent1="accent1" accent2="accent2" accent3="accent3" accent4="accent4" accent5="accent5" accent6="accent6" hlink="hlink" folHlink="folHlink"/>
  <p:sldLayoutIdLst>
    <p:sldLayoutId id="2147483697" r:id="rId1"/>
  </p:sldLayoutIdLst>
  <p:timing>
    <p:tnLst>
      <p:par>
        <p:cTn id="1" dur="indefinite" restart="never" nodeType="tmRoot"/>
      </p:par>
    </p:tnLst>
  </p:timing>
  <p:txStyles>
    <p:titleStyle>
      <a:lvl1pPr algn="ctr" defTabSz="685800" rtl="0" eaLnBrk="0" fontAlgn="base" hangingPunct="0">
        <a:spcBef>
          <a:spcPct val="0"/>
        </a:spcBef>
        <a:spcAft>
          <a:spcPct val="0"/>
        </a:spcAft>
        <a:defRPr sz="3300">
          <a:solidFill>
            <a:schemeClr val="tx2"/>
          </a:solidFill>
          <a:latin typeface="+mj-lt"/>
          <a:ea typeface="+mj-ea"/>
          <a:cs typeface="+mj-cs"/>
        </a:defRPr>
      </a:lvl1pPr>
      <a:lvl2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2pPr>
      <a:lvl3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3pPr>
      <a:lvl4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4pPr>
      <a:lvl5pPr algn="ctr" defTabSz="685800" rtl="0" eaLnBrk="0" fontAlgn="base" hangingPunct="0">
        <a:spcBef>
          <a:spcPct val="0"/>
        </a:spcBef>
        <a:spcAft>
          <a:spcPct val="0"/>
        </a:spcAft>
        <a:defRPr sz="3300">
          <a:solidFill>
            <a:schemeClr val="tx2"/>
          </a:solidFill>
          <a:latin typeface="Arial" pitchFamily="34" charset="0"/>
          <a:ea typeface="宋体" pitchFamily="2" charset="-122"/>
        </a:defRPr>
      </a:lvl5pPr>
      <a:lvl6pPr marL="457200" algn="ctr" defTabSz="685800" rtl="0" fontAlgn="base">
        <a:spcBef>
          <a:spcPct val="0"/>
        </a:spcBef>
        <a:spcAft>
          <a:spcPct val="0"/>
        </a:spcAft>
        <a:defRPr sz="3300">
          <a:solidFill>
            <a:schemeClr val="tx2"/>
          </a:solidFill>
          <a:latin typeface="Arial" pitchFamily="34" charset="0"/>
          <a:ea typeface="宋体" pitchFamily="2" charset="-122"/>
        </a:defRPr>
      </a:lvl6pPr>
      <a:lvl7pPr marL="914400" algn="ctr" defTabSz="685800" rtl="0" fontAlgn="base">
        <a:spcBef>
          <a:spcPct val="0"/>
        </a:spcBef>
        <a:spcAft>
          <a:spcPct val="0"/>
        </a:spcAft>
        <a:defRPr sz="3300">
          <a:solidFill>
            <a:schemeClr val="tx2"/>
          </a:solidFill>
          <a:latin typeface="Arial" pitchFamily="34" charset="0"/>
          <a:ea typeface="宋体" pitchFamily="2" charset="-122"/>
        </a:defRPr>
      </a:lvl7pPr>
      <a:lvl8pPr marL="1371600" algn="ctr" defTabSz="685800" rtl="0" fontAlgn="base">
        <a:spcBef>
          <a:spcPct val="0"/>
        </a:spcBef>
        <a:spcAft>
          <a:spcPct val="0"/>
        </a:spcAft>
        <a:defRPr sz="3300">
          <a:solidFill>
            <a:schemeClr val="tx2"/>
          </a:solidFill>
          <a:latin typeface="Arial" pitchFamily="34" charset="0"/>
          <a:ea typeface="宋体" pitchFamily="2" charset="-122"/>
        </a:defRPr>
      </a:lvl8pPr>
      <a:lvl9pPr marL="1828800" algn="ctr" defTabSz="685800" rtl="0" fontAlgn="base">
        <a:spcBef>
          <a:spcPct val="0"/>
        </a:spcBef>
        <a:spcAft>
          <a:spcPct val="0"/>
        </a:spcAft>
        <a:defRPr sz="3300">
          <a:solidFill>
            <a:schemeClr val="tx2"/>
          </a:solidFill>
          <a:latin typeface="Arial" pitchFamily="34" charset="0"/>
          <a:ea typeface="宋体" pitchFamily="2" charset="-122"/>
        </a:defRPr>
      </a:lvl9pPr>
    </p:titleStyle>
    <p:bodyStyle>
      <a:lvl1pPr marL="257175" indent="-257175" algn="l" defTabSz="685800"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defTabSz="685800" rtl="0" eaLnBrk="0" fontAlgn="base" hangingPunct="0">
        <a:spcBef>
          <a:spcPct val="20000"/>
        </a:spcBef>
        <a:spcAft>
          <a:spcPct val="0"/>
        </a:spcAft>
        <a:buChar char="–"/>
        <a:defRPr sz="2100">
          <a:solidFill>
            <a:schemeClr val="tx1"/>
          </a:solidFill>
          <a:latin typeface="+mn-lt"/>
          <a:ea typeface="+mn-ea"/>
        </a:defRPr>
      </a:lvl2pPr>
      <a:lvl3pPr marL="857250" indent="-171450" algn="l" defTabSz="685800" rtl="0" eaLnBrk="0" fontAlgn="base" hangingPunct="0">
        <a:spcBef>
          <a:spcPct val="20000"/>
        </a:spcBef>
        <a:spcAft>
          <a:spcPct val="0"/>
        </a:spcAft>
        <a:buChar char="•"/>
        <a:defRPr sz="2400">
          <a:solidFill>
            <a:schemeClr val="tx1"/>
          </a:solidFill>
          <a:latin typeface="+mn-lt"/>
          <a:ea typeface="+mn-ea"/>
        </a:defRPr>
      </a:lvl3pPr>
      <a:lvl4pPr marL="1200150" indent="-171450" algn="l" defTabSz="685800" rtl="0" eaLnBrk="0" fontAlgn="base" hangingPunct="0">
        <a:spcBef>
          <a:spcPct val="20000"/>
        </a:spcBef>
        <a:spcAft>
          <a:spcPct val="0"/>
        </a:spcAft>
        <a:buChar char="–"/>
        <a:defRPr sz="1500">
          <a:solidFill>
            <a:schemeClr val="tx1"/>
          </a:solidFill>
          <a:latin typeface="+mn-lt"/>
          <a:ea typeface="+mn-ea"/>
        </a:defRPr>
      </a:lvl4pPr>
      <a:lvl5pPr marL="1543050" indent="-171450" algn="l" defTabSz="685800" rtl="0" eaLnBrk="0" fontAlgn="base" hangingPunct="0">
        <a:spcBef>
          <a:spcPct val="20000"/>
        </a:spcBef>
        <a:spcAft>
          <a:spcPct val="0"/>
        </a:spcAft>
        <a:buChar char="»"/>
        <a:defRPr sz="1500">
          <a:solidFill>
            <a:schemeClr val="tx1"/>
          </a:solidFill>
          <a:latin typeface="+mn-lt"/>
          <a:ea typeface="+mn-ea"/>
        </a:defRPr>
      </a:lvl5pPr>
      <a:lvl6pPr marL="2000250" indent="-171450" algn="l" defTabSz="685800" rtl="0" fontAlgn="base">
        <a:spcBef>
          <a:spcPct val="20000"/>
        </a:spcBef>
        <a:spcAft>
          <a:spcPct val="0"/>
        </a:spcAft>
        <a:buChar char="»"/>
        <a:defRPr sz="1500">
          <a:solidFill>
            <a:schemeClr val="tx1"/>
          </a:solidFill>
          <a:latin typeface="+mn-lt"/>
          <a:ea typeface="+mn-ea"/>
        </a:defRPr>
      </a:lvl6pPr>
      <a:lvl7pPr marL="2457450" indent="-171450" algn="l" defTabSz="685800" rtl="0" fontAlgn="base">
        <a:spcBef>
          <a:spcPct val="20000"/>
        </a:spcBef>
        <a:spcAft>
          <a:spcPct val="0"/>
        </a:spcAft>
        <a:buChar char="»"/>
        <a:defRPr sz="1500">
          <a:solidFill>
            <a:schemeClr val="tx1"/>
          </a:solidFill>
          <a:latin typeface="+mn-lt"/>
          <a:ea typeface="+mn-ea"/>
        </a:defRPr>
      </a:lvl7pPr>
      <a:lvl8pPr marL="2914650" indent="-171450" algn="l" defTabSz="685800" rtl="0" fontAlgn="base">
        <a:spcBef>
          <a:spcPct val="20000"/>
        </a:spcBef>
        <a:spcAft>
          <a:spcPct val="0"/>
        </a:spcAft>
        <a:buChar char="»"/>
        <a:defRPr sz="1500">
          <a:solidFill>
            <a:schemeClr val="tx1"/>
          </a:solidFill>
          <a:latin typeface="+mn-lt"/>
          <a:ea typeface="+mn-ea"/>
        </a:defRPr>
      </a:lvl8pPr>
      <a:lvl9pPr marL="3371850" indent="-171450" algn="l" defTabSz="685800" rtl="0" fontAlgn="base">
        <a:spcBef>
          <a:spcPct val="20000"/>
        </a:spcBef>
        <a:spcAft>
          <a:spcPct val="0"/>
        </a:spcAft>
        <a:buChar char="»"/>
        <a:defRPr sz="15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slide" Target="slide6.xml"/><Relationship Id="rId1" Type="http://schemas.openxmlformats.org/officeDocument/2006/relationships/slideLayout" Target="../slideLayouts/slideLayout2.xml"/><Relationship Id="rId5" Type="http://schemas.openxmlformats.org/officeDocument/2006/relationships/slide" Target="slide46.xml"/><Relationship Id="rId4" Type="http://schemas.openxmlformats.org/officeDocument/2006/relationships/slide" Target="slide2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35838;&#26102;&#20316;&#19994;/&#31532;&#19968;&#27169;&#22359;%20%20&#25919;&#27835;&#21490;/&#31532;&#19977;&#21333;&#20803;&#12288;&#36817;&#20195;&#20013;&#22269;&#30340;&#20869;&#24551;&#22806;&#24739;&#19982;&#27665;&#26063;&#22797;&#20852;&#30340;&#25506;&#32034;/&#31532;9&#35762;&#12288;&#26202;&#28165;&#26102;&#26399;&#30340;&#20869;&#24551;&#22806;&#24739;&#19982;&#25937;&#20129;&#22270;&#23384;.docx" TargetMode="Externa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8"/>
          <p:cNvSpPr>
            <a:spLocks noChangeArrowheads="1"/>
          </p:cNvSpPr>
          <p:nvPr/>
        </p:nvSpPr>
        <p:spPr bwMode="auto">
          <a:xfrm>
            <a:off x="357952" y="1929240"/>
            <a:ext cx="8358246" cy="1281889"/>
          </a:xfrm>
          <a:prstGeom prst="rect">
            <a:avLst/>
          </a:prstGeom>
          <a:noFill/>
          <a:ln w="9525" algn="ctr">
            <a:noFill/>
            <a:miter lim="800000"/>
            <a:headEnd/>
            <a:tailEnd/>
          </a:ln>
        </p:spPr>
        <p:txBody>
          <a:bodyPr wrap="square" anchor="ctr">
            <a:spAutoFit/>
          </a:bodyPr>
          <a:lstStyle>
            <a:defPPr>
              <a:defRPr lang="zh-CN"/>
            </a:defPPr>
            <a:lvl1pPr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5pPr>
            <a:lvl6pPr marL="2286000" algn="l" defTabSz="914400" rtl="0" eaLnBrk="1" latinLnBrk="0" hangingPunct="1">
              <a:defRPr sz="2000" b="1" kern="1200">
                <a:solidFill>
                  <a:schemeClr val="tx1"/>
                </a:solidFill>
                <a:latin typeface="宋体" pitchFamily="2" charset="-122"/>
                <a:ea typeface="宋体" pitchFamily="2" charset="-122"/>
                <a:cs typeface="+mn-cs"/>
              </a:defRPr>
            </a:lvl6pPr>
            <a:lvl7pPr marL="2743200" algn="l" defTabSz="914400" rtl="0" eaLnBrk="1" latinLnBrk="0" hangingPunct="1">
              <a:defRPr sz="2000" b="1" kern="1200">
                <a:solidFill>
                  <a:schemeClr val="tx1"/>
                </a:solidFill>
                <a:latin typeface="宋体" pitchFamily="2" charset="-122"/>
                <a:ea typeface="宋体" pitchFamily="2" charset="-122"/>
                <a:cs typeface="+mn-cs"/>
              </a:defRPr>
            </a:lvl7pPr>
            <a:lvl8pPr marL="3200400" algn="l" defTabSz="914400" rtl="0" eaLnBrk="1" latinLnBrk="0" hangingPunct="1">
              <a:defRPr sz="2000" b="1" kern="1200">
                <a:solidFill>
                  <a:schemeClr val="tx1"/>
                </a:solidFill>
                <a:latin typeface="宋体" pitchFamily="2" charset="-122"/>
                <a:ea typeface="宋体" pitchFamily="2" charset="-122"/>
                <a:cs typeface="+mn-cs"/>
              </a:defRPr>
            </a:lvl8pPr>
            <a:lvl9pPr marL="3657600" algn="l" defTabSz="914400" rtl="0" eaLnBrk="1" latinLnBrk="0" hangingPunct="1">
              <a:defRPr sz="2000" b="1" kern="1200">
                <a:solidFill>
                  <a:schemeClr val="tx1"/>
                </a:solidFill>
                <a:latin typeface="宋体" pitchFamily="2" charset="-122"/>
                <a:ea typeface="宋体" pitchFamily="2" charset="-122"/>
                <a:cs typeface="+mn-cs"/>
              </a:defRPr>
            </a:lvl9pPr>
          </a:lstStyle>
          <a:p>
            <a:pPr algn="ctr"/>
            <a:r>
              <a:rPr lang="zh-CN" altLang="en-US" sz="3200" dirty="0" smtClean="0">
                <a:latin typeface="黑体" pitchFamily="49" charset="-122"/>
                <a:ea typeface="黑体" pitchFamily="49" charset="-122"/>
              </a:rPr>
              <a:t>第三单元　近代中国的内忧外患与民族复兴的探索</a:t>
            </a:r>
            <a:endParaRPr lang="zh-CN" altLang="en-US" sz="3200" dirty="0">
              <a:latin typeface="黑体" pitchFamily="49" charset="-122"/>
              <a:ea typeface="黑体" pitchFamily="49" charset="-122"/>
            </a:endParaRPr>
          </a:p>
        </p:txBody>
      </p:sp>
    </p:spTree>
  </p:cSld>
  <p:clrMapOvr>
    <a:masterClrMapping/>
  </p:clrMapOvr>
  <p:transition>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a:spLocks noChangeArrowheads="1"/>
          </p:cNvSpPr>
          <p:nvPr/>
        </p:nvSpPr>
        <p:spPr bwMode="auto">
          <a:xfrm>
            <a:off x="612775" y="705633"/>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smtClean="0">
                <a:solidFill>
                  <a:srgbClr val="0000FF"/>
                </a:solidFill>
                <a:latin typeface="黑体" pitchFamily="49" charset="-122"/>
                <a:ea typeface="黑体" pitchFamily="49" charset="-122"/>
              </a:rPr>
              <a:t>大事年表</a:t>
            </a:r>
            <a:r>
              <a:rPr lang="en-US" altLang="zh-CN" sz="3200" dirty="0" smtClean="0">
                <a:solidFill>
                  <a:srgbClr val="0000FF"/>
                </a:solidFill>
              </a:rPr>
              <a:t>——</a:t>
            </a:r>
            <a:r>
              <a:rPr lang="zh-CN" altLang="en-US" sz="3200" dirty="0" smtClean="0">
                <a:solidFill>
                  <a:srgbClr val="0000FF"/>
                </a:solidFill>
                <a:latin typeface="黑体" pitchFamily="49" charset="-122"/>
                <a:ea typeface="黑体" pitchFamily="49" charset="-122"/>
              </a:rPr>
              <a:t>自主落实定时空</a:t>
            </a:r>
            <a:endParaRPr lang="en-US" altLang="zh-CN" sz="3200" dirty="0">
              <a:solidFill>
                <a:srgbClr val="0000FF"/>
              </a:solidFill>
              <a:latin typeface="黑体" pitchFamily="49" charset="-122"/>
              <a:ea typeface="黑体" pitchFamily="49" charset="-122"/>
            </a:endParaRPr>
          </a:p>
        </p:txBody>
      </p:sp>
      <p:pic>
        <p:nvPicPr>
          <p:cNvPr id="6" name="F21SZFX1LRJTYLS1.eps"/>
          <p:cNvPicPr/>
          <p:nvPr/>
        </p:nvPicPr>
        <p:blipFill>
          <a:blip r:embed="rId2"/>
          <a:stretch>
            <a:fillRect/>
          </a:stretch>
        </p:blipFill>
        <p:spPr>
          <a:xfrm>
            <a:off x="500828" y="1356508"/>
            <a:ext cx="8072494" cy="3649702"/>
          </a:xfrm>
          <a:prstGeom prst="rect">
            <a:avLst/>
          </a:prstGeom>
        </p:spPr>
      </p:pic>
    </p:spTree>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06497"/>
            <a:ext cx="8501122" cy="384208"/>
          </a:xfrm>
          <a:prstGeom prst="rect">
            <a:avLst/>
          </a:prstGeom>
          <a:noFill/>
        </p:spPr>
        <p:txBody>
          <a:bodyPr wrap="square" rtlCol="0">
            <a:spAutoFit/>
          </a:bodyPr>
          <a:lstStyle/>
          <a:p>
            <a:r>
              <a:rPr lang="en-US" altLang="zh-CN" sz="1700" dirty="0" smtClean="0">
                <a:latin typeface="黑体" pitchFamily="49" charset="-122"/>
                <a:ea typeface="黑体" pitchFamily="49" charset="-122"/>
              </a:rPr>
              <a:t>[</a:t>
            </a:r>
            <a:r>
              <a:rPr lang="zh-CN" altLang="en-US" sz="1700" dirty="0" smtClean="0">
                <a:latin typeface="黑体" pitchFamily="49" charset="-122"/>
                <a:ea typeface="黑体" pitchFamily="49" charset="-122"/>
              </a:rPr>
              <a:t>主要线索</a:t>
            </a:r>
            <a:r>
              <a:rPr lang="en-US" altLang="zh-CN" sz="1700" dirty="0" smtClean="0">
                <a:latin typeface="黑体" pitchFamily="49" charset="-122"/>
                <a:ea typeface="黑体" pitchFamily="49" charset="-122"/>
              </a:rPr>
              <a:t>]</a:t>
            </a:r>
          </a:p>
        </p:txBody>
      </p:sp>
      <p:sp>
        <p:nvSpPr>
          <p:cNvPr id="4" name="TextBox 3"/>
          <p:cNvSpPr txBox="1"/>
          <p:nvPr/>
        </p:nvSpPr>
        <p:spPr>
          <a:xfrm>
            <a:off x="286514" y="1142194"/>
            <a:ext cx="8501122" cy="3833357"/>
          </a:xfrm>
          <a:prstGeom prst="rect">
            <a:avLst/>
          </a:prstGeom>
          <a:noFill/>
        </p:spPr>
        <p:txBody>
          <a:bodyPr wrap="square" rtlCol="0">
            <a:spAutoFit/>
          </a:bodyPr>
          <a:lstStyle/>
          <a:p>
            <a:r>
              <a:rPr lang="zh-CN" altLang="en-US" sz="1700" dirty="0" smtClean="0"/>
              <a:t>中国近代史既是列强不断侵华</a:t>
            </a:r>
            <a:r>
              <a:rPr lang="en-US" sz="1700" dirty="0" smtClean="0"/>
              <a:t>,</a:t>
            </a:r>
            <a:r>
              <a:rPr lang="zh-CN" altLang="en-US" sz="1700" dirty="0" smtClean="0"/>
              <a:t>变中国为半殖民地半封建社会的历史</a:t>
            </a:r>
            <a:r>
              <a:rPr lang="en-US" sz="1700" dirty="0" smtClean="0"/>
              <a:t>,</a:t>
            </a:r>
            <a:r>
              <a:rPr lang="zh-CN" altLang="en-US" sz="1700" dirty="0" smtClean="0"/>
              <a:t>也是中国人民为争取民族独立、民主权利不断抗争的历史。</a:t>
            </a:r>
          </a:p>
          <a:p>
            <a:r>
              <a:rPr lang="en-US" sz="1700" dirty="0" smtClean="0">
                <a:latin typeface="黑体" pitchFamily="49" charset="-122"/>
                <a:ea typeface="黑体" pitchFamily="49" charset="-122"/>
              </a:rPr>
              <a:t>1.</a:t>
            </a:r>
            <a:r>
              <a:rPr lang="zh-CN" altLang="en-US" sz="1700" dirty="0" smtClean="0">
                <a:latin typeface="黑体" pitchFamily="49" charset="-122"/>
                <a:ea typeface="黑体" pitchFamily="49" charset="-122"/>
              </a:rPr>
              <a:t>旧民主主义革命</a:t>
            </a:r>
            <a:r>
              <a:rPr lang="en-US" sz="1700" dirty="0" smtClean="0">
                <a:latin typeface="黑体" pitchFamily="49" charset="-122"/>
                <a:ea typeface="黑体" pitchFamily="49" charset="-122"/>
              </a:rPr>
              <a:t>(1840</a:t>
            </a:r>
            <a:r>
              <a:rPr lang="zh-CN" altLang="en-US" sz="1700" dirty="0" smtClean="0">
                <a:latin typeface="黑体" pitchFamily="49" charset="-122"/>
                <a:ea typeface="黑体" pitchFamily="49" charset="-122"/>
              </a:rPr>
              <a:t>～</a:t>
            </a:r>
            <a:r>
              <a:rPr lang="en-US" sz="1700" dirty="0" smtClean="0">
                <a:latin typeface="黑体" pitchFamily="49" charset="-122"/>
                <a:ea typeface="黑体" pitchFamily="49" charset="-122"/>
              </a:rPr>
              <a:t>1919</a:t>
            </a:r>
            <a:r>
              <a:rPr lang="zh-CN" altLang="en-US" sz="1700" dirty="0" smtClean="0">
                <a:latin typeface="黑体" pitchFamily="49" charset="-122"/>
                <a:ea typeface="黑体" pitchFamily="49" charset="-122"/>
              </a:rPr>
              <a:t>年</a:t>
            </a:r>
            <a:r>
              <a:rPr lang="en-US" sz="1700" dirty="0" smtClean="0">
                <a:latin typeface="黑体" pitchFamily="49" charset="-122"/>
                <a:ea typeface="黑体" pitchFamily="49" charset="-122"/>
              </a:rPr>
              <a:t>)</a:t>
            </a:r>
            <a:endParaRPr lang="zh-CN" altLang="en-US" sz="1700" dirty="0" smtClean="0">
              <a:latin typeface="黑体" pitchFamily="49" charset="-122"/>
              <a:ea typeface="黑体" pitchFamily="49" charset="-122"/>
            </a:endParaRPr>
          </a:p>
          <a:p>
            <a:r>
              <a:rPr lang="en-US" sz="1700" dirty="0" smtClean="0"/>
              <a:t>(1)</a:t>
            </a:r>
            <a:r>
              <a:rPr lang="zh-CN" altLang="en-US" sz="1700" dirty="0" smtClean="0"/>
              <a:t>内忧外患</a:t>
            </a:r>
            <a:r>
              <a:rPr lang="en-US" sz="1700" dirty="0" smtClean="0"/>
              <a:t>:</a:t>
            </a:r>
            <a:r>
              <a:rPr lang="zh-CN" altLang="en-US" sz="1700" dirty="0" smtClean="0"/>
              <a:t>两次鸦片战争、甲午中日战争、八国联军侵华战争</a:t>
            </a:r>
            <a:r>
              <a:rPr lang="en-US" sz="1700" dirty="0" smtClean="0"/>
              <a:t>,</a:t>
            </a:r>
            <a:r>
              <a:rPr lang="zh-CN" altLang="en-US" sz="1700" dirty="0" smtClean="0"/>
              <a:t>中国逐渐沦为半殖民地半封建社会</a:t>
            </a:r>
            <a:r>
              <a:rPr lang="en-US" sz="1700" dirty="0" smtClean="0"/>
              <a:t>;19</a:t>
            </a:r>
            <a:r>
              <a:rPr lang="zh-CN" altLang="en-US" sz="1700" dirty="0" smtClean="0"/>
              <a:t>世纪</a:t>
            </a:r>
            <a:r>
              <a:rPr lang="en-US" sz="1700" dirty="0" smtClean="0"/>
              <a:t>60</a:t>
            </a:r>
            <a:r>
              <a:rPr lang="zh-CN" altLang="en-US" sz="1700" dirty="0" smtClean="0"/>
              <a:t>年代后</a:t>
            </a:r>
            <a:r>
              <a:rPr lang="en-US" sz="1700" dirty="0" smtClean="0"/>
              <a:t>,</a:t>
            </a:r>
            <a:r>
              <a:rPr lang="zh-CN" altLang="en-US" sz="1700" dirty="0" smtClean="0"/>
              <a:t>边疆危机严重</a:t>
            </a:r>
            <a:r>
              <a:rPr lang="en-US" sz="1700" dirty="0" smtClean="0"/>
              <a:t>,</a:t>
            </a:r>
            <a:r>
              <a:rPr lang="zh-CN" altLang="en-US" sz="1700" dirty="0" smtClean="0"/>
              <a:t>中央集权受挫。</a:t>
            </a:r>
          </a:p>
          <a:p>
            <a:r>
              <a:rPr lang="en-US" sz="1700" dirty="0" smtClean="0"/>
              <a:t>(2)</a:t>
            </a:r>
            <a:r>
              <a:rPr lang="zh-CN" altLang="en-US" sz="1700" dirty="0" smtClean="0"/>
              <a:t>救亡图存</a:t>
            </a:r>
            <a:r>
              <a:rPr lang="en-US" sz="1700" dirty="0" smtClean="0"/>
              <a:t>:</a:t>
            </a:r>
            <a:r>
              <a:rPr lang="zh-CN" altLang="en-US" sz="1700" dirty="0" smtClean="0"/>
              <a:t>太平天国农民起义</a:t>
            </a:r>
            <a:r>
              <a:rPr lang="en-US" sz="1700" dirty="0" smtClean="0"/>
              <a:t>,</a:t>
            </a:r>
            <a:r>
              <a:rPr lang="zh-CN" altLang="en-US" sz="1700" dirty="0" smtClean="0"/>
              <a:t>最终失败</a:t>
            </a:r>
            <a:r>
              <a:rPr lang="en-US" sz="1700" dirty="0" smtClean="0"/>
              <a:t>;</a:t>
            </a:r>
            <a:r>
              <a:rPr lang="zh-CN" altLang="en-US" sz="1700" dirty="0" smtClean="0"/>
              <a:t>资产阶级领导辛亥革命</a:t>
            </a:r>
            <a:r>
              <a:rPr lang="en-US" sz="1700" dirty="0" smtClean="0"/>
              <a:t>,</a:t>
            </a:r>
            <a:r>
              <a:rPr lang="zh-CN" altLang="en-US" sz="1700" dirty="0" smtClean="0"/>
              <a:t>结束君主专制</a:t>
            </a:r>
            <a:r>
              <a:rPr lang="en-US" sz="1700" dirty="0" smtClean="0"/>
              <a:t>,</a:t>
            </a:r>
            <a:r>
              <a:rPr lang="zh-CN" altLang="en-US" sz="1700" dirty="0" smtClean="0"/>
              <a:t>建立民主共和国。</a:t>
            </a:r>
          </a:p>
          <a:p>
            <a:r>
              <a:rPr lang="en-US" sz="1700" dirty="0" smtClean="0">
                <a:latin typeface="黑体" pitchFamily="49" charset="-122"/>
                <a:ea typeface="黑体" pitchFamily="49" charset="-122"/>
              </a:rPr>
              <a:t>2.</a:t>
            </a:r>
            <a:r>
              <a:rPr lang="zh-CN" altLang="en-US" sz="1700" dirty="0" smtClean="0">
                <a:latin typeface="黑体" pitchFamily="49" charset="-122"/>
                <a:ea typeface="黑体" pitchFamily="49" charset="-122"/>
              </a:rPr>
              <a:t>新民主主义革命</a:t>
            </a:r>
            <a:r>
              <a:rPr lang="en-US" sz="1700" dirty="0" smtClean="0">
                <a:latin typeface="黑体" pitchFamily="49" charset="-122"/>
                <a:ea typeface="黑体" pitchFamily="49" charset="-122"/>
              </a:rPr>
              <a:t>(1919</a:t>
            </a:r>
            <a:r>
              <a:rPr lang="zh-CN" altLang="en-US" sz="1700" dirty="0" smtClean="0">
                <a:latin typeface="黑体" pitchFamily="49" charset="-122"/>
                <a:ea typeface="黑体" pitchFamily="49" charset="-122"/>
              </a:rPr>
              <a:t>～</a:t>
            </a:r>
            <a:r>
              <a:rPr lang="en-US" sz="1700" dirty="0" smtClean="0">
                <a:latin typeface="黑体" pitchFamily="49" charset="-122"/>
                <a:ea typeface="黑体" pitchFamily="49" charset="-122"/>
              </a:rPr>
              <a:t>1949</a:t>
            </a:r>
            <a:r>
              <a:rPr lang="zh-CN" altLang="en-US" sz="1700" dirty="0" smtClean="0">
                <a:latin typeface="黑体" pitchFamily="49" charset="-122"/>
                <a:ea typeface="黑体" pitchFamily="49" charset="-122"/>
              </a:rPr>
              <a:t>年</a:t>
            </a:r>
            <a:r>
              <a:rPr lang="en-US" sz="1700" dirty="0" smtClean="0">
                <a:latin typeface="黑体" pitchFamily="49" charset="-122"/>
                <a:ea typeface="黑体" pitchFamily="49" charset="-122"/>
              </a:rPr>
              <a:t>)</a:t>
            </a:r>
            <a:endParaRPr lang="zh-CN" altLang="en-US" sz="1700" dirty="0" smtClean="0">
              <a:latin typeface="黑体" pitchFamily="49" charset="-122"/>
              <a:ea typeface="黑体" pitchFamily="49" charset="-122"/>
            </a:endParaRPr>
          </a:p>
          <a:p>
            <a:r>
              <a:rPr lang="en-US" sz="1700" dirty="0" smtClean="0"/>
              <a:t>(1)</a:t>
            </a:r>
            <a:r>
              <a:rPr lang="zh-CN" altLang="en-US" sz="1700" dirty="0" smtClean="0"/>
              <a:t>内忧外患</a:t>
            </a:r>
            <a:r>
              <a:rPr lang="en-US" sz="1700" dirty="0" smtClean="0"/>
              <a:t>:</a:t>
            </a:r>
            <a:r>
              <a:rPr lang="zh-CN" altLang="en-US" sz="1700" dirty="0" smtClean="0"/>
              <a:t>袁世凯称帝失败</a:t>
            </a:r>
            <a:r>
              <a:rPr lang="en-US" sz="1700" dirty="0" smtClean="0"/>
              <a:t>,</a:t>
            </a:r>
            <a:r>
              <a:rPr lang="zh-CN" altLang="en-US" sz="1700" dirty="0" smtClean="0"/>
              <a:t>北洋军阀割据混战</a:t>
            </a:r>
            <a:r>
              <a:rPr lang="en-US" sz="1700" dirty="0" smtClean="0"/>
              <a:t>;</a:t>
            </a:r>
            <a:r>
              <a:rPr lang="zh-CN" altLang="en-US" sz="1700" dirty="0" smtClean="0"/>
              <a:t>日本发动侵华战争</a:t>
            </a:r>
            <a:r>
              <a:rPr lang="en-US" sz="1700" dirty="0" smtClean="0"/>
              <a:t>,</a:t>
            </a:r>
            <a:r>
              <a:rPr lang="zh-CN" altLang="en-US" sz="1700" dirty="0" smtClean="0"/>
              <a:t>企图独占中国。</a:t>
            </a:r>
          </a:p>
          <a:p>
            <a:r>
              <a:rPr lang="en-US" sz="1700" dirty="0" smtClean="0"/>
              <a:t>(2)</a:t>
            </a:r>
            <a:r>
              <a:rPr lang="zh-CN" altLang="en-US" sz="1700" dirty="0" smtClean="0"/>
              <a:t>救亡图存</a:t>
            </a:r>
            <a:r>
              <a:rPr lang="en-US" sz="1700" dirty="0" smtClean="0"/>
              <a:t>:</a:t>
            </a:r>
            <a:r>
              <a:rPr lang="zh-CN" altLang="en-US" sz="1700" dirty="0" smtClean="0"/>
              <a:t>无产阶级登上历史舞台</a:t>
            </a:r>
            <a:r>
              <a:rPr lang="en-US" sz="1700" dirty="0" smtClean="0"/>
              <a:t>,</a:t>
            </a:r>
            <a:r>
              <a:rPr lang="zh-CN" altLang="en-US" sz="1700" dirty="0" smtClean="0"/>
              <a:t>中国共产党诞生</a:t>
            </a:r>
            <a:r>
              <a:rPr lang="en-US" sz="1700" dirty="0" smtClean="0"/>
              <a:t>,</a:t>
            </a:r>
            <a:r>
              <a:rPr lang="zh-CN" altLang="en-US" sz="1700" dirty="0" smtClean="0"/>
              <a:t>经历国民革命、土地革命、抗日战争、解放战争</a:t>
            </a:r>
            <a:r>
              <a:rPr lang="en-US" sz="1700" dirty="0" smtClean="0"/>
              <a:t>,</a:t>
            </a:r>
            <a:r>
              <a:rPr lang="zh-CN" altLang="en-US" sz="1700" dirty="0" smtClean="0"/>
              <a:t>新民主主义革命胜利。</a:t>
            </a:r>
            <a:endParaRPr lang="zh-CN" altLang="en-US" sz="1700" dirty="0"/>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ox(in)">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ox(in)">
                                      <p:cBhvr>
                                        <p:cTn id="12" dur="500"/>
                                        <p:tgtEl>
                                          <p:spTgt spid="4">
                                            <p:txEl>
                                              <p:pRg st="4" end="4"/>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animEffect transition="in" filter="box(in)">
                                      <p:cBhvr>
                                        <p:cTn id="15" dur="500"/>
                                        <p:tgtEl>
                                          <p:spTgt spid="4">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4">
                                            <p:txEl>
                                              <p:pRg st="6" end="6"/>
                                            </p:txEl>
                                          </p:spTgt>
                                        </p:tgtEl>
                                        <p:attrNameLst>
                                          <p:attrName>style.visibility</p:attrName>
                                        </p:attrNameLst>
                                      </p:cBhvr>
                                      <p:to>
                                        <p:strVal val="visible"/>
                                      </p:to>
                                    </p:set>
                                    <p:animEffect transition="in" filter="box(in)">
                                      <p:cBhvr>
                                        <p:cTn id="20"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8"/>
          <p:cNvSpPr>
            <a:spLocks noChangeArrowheads="1"/>
          </p:cNvSpPr>
          <p:nvPr/>
        </p:nvSpPr>
        <p:spPr bwMode="auto">
          <a:xfrm>
            <a:off x="286514" y="1570822"/>
            <a:ext cx="8458200" cy="641714"/>
          </a:xfrm>
          <a:prstGeom prst="rect">
            <a:avLst/>
          </a:prstGeom>
          <a:noFill/>
          <a:ln w="9525" algn="ctr">
            <a:noFill/>
            <a:miter lim="800000"/>
            <a:headEnd/>
            <a:tailEnd/>
          </a:ln>
        </p:spPr>
        <p:txBody>
          <a:bodyPr anchor="ctr">
            <a:spAutoFit/>
          </a:bodyPr>
          <a:lstStyle>
            <a:defPPr>
              <a:defRPr lang="zh-CN"/>
            </a:defPPr>
            <a:lvl1pPr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1pPr>
            <a:lvl2pPr marL="4572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2pPr>
            <a:lvl3pPr marL="9144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3pPr>
            <a:lvl4pPr marL="13716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4pPr>
            <a:lvl5pPr marL="1828800" algn="l" rtl="0" fontAlgn="base">
              <a:lnSpc>
                <a:spcPct val="130000"/>
              </a:lnSpc>
              <a:spcBef>
                <a:spcPct val="0"/>
              </a:spcBef>
              <a:spcAft>
                <a:spcPct val="0"/>
              </a:spcAft>
              <a:defRPr sz="2000" b="1" kern="1200">
                <a:solidFill>
                  <a:schemeClr val="tx1"/>
                </a:solidFill>
                <a:latin typeface="宋体" pitchFamily="2" charset="-122"/>
                <a:ea typeface="宋体" pitchFamily="2" charset="-122"/>
                <a:cs typeface="+mn-cs"/>
              </a:defRPr>
            </a:lvl5pPr>
            <a:lvl6pPr marL="2286000" algn="l" defTabSz="914400" rtl="0" eaLnBrk="1" latinLnBrk="0" hangingPunct="1">
              <a:defRPr sz="2000" b="1" kern="1200">
                <a:solidFill>
                  <a:schemeClr val="tx1"/>
                </a:solidFill>
                <a:latin typeface="宋体" pitchFamily="2" charset="-122"/>
                <a:ea typeface="宋体" pitchFamily="2" charset="-122"/>
                <a:cs typeface="+mn-cs"/>
              </a:defRPr>
            </a:lvl6pPr>
            <a:lvl7pPr marL="2743200" algn="l" defTabSz="914400" rtl="0" eaLnBrk="1" latinLnBrk="0" hangingPunct="1">
              <a:defRPr sz="2000" b="1" kern="1200">
                <a:solidFill>
                  <a:schemeClr val="tx1"/>
                </a:solidFill>
                <a:latin typeface="宋体" pitchFamily="2" charset="-122"/>
                <a:ea typeface="宋体" pitchFamily="2" charset="-122"/>
                <a:cs typeface="+mn-cs"/>
              </a:defRPr>
            </a:lvl7pPr>
            <a:lvl8pPr marL="3200400" algn="l" defTabSz="914400" rtl="0" eaLnBrk="1" latinLnBrk="0" hangingPunct="1">
              <a:defRPr sz="2000" b="1" kern="1200">
                <a:solidFill>
                  <a:schemeClr val="tx1"/>
                </a:solidFill>
                <a:latin typeface="宋体" pitchFamily="2" charset="-122"/>
                <a:ea typeface="宋体" pitchFamily="2" charset="-122"/>
                <a:cs typeface="+mn-cs"/>
              </a:defRPr>
            </a:lvl8pPr>
            <a:lvl9pPr marL="3657600" algn="l" defTabSz="914400" rtl="0" eaLnBrk="1" latinLnBrk="0" hangingPunct="1">
              <a:defRPr sz="2000" b="1" kern="1200">
                <a:solidFill>
                  <a:schemeClr val="tx1"/>
                </a:solidFill>
                <a:latin typeface="宋体" pitchFamily="2" charset="-122"/>
                <a:ea typeface="宋体" pitchFamily="2" charset="-122"/>
                <a:cs typeface="+mn-cs"/>
              </a:defRPr>
            </a:lvl9pPr>
          </a:lstStyle>
          <a:p>
            <a:pPr algn="ctr"/>
            <a:r>
              <a:rPr lang="zh-CN" altLang="en-US" sz="3200" dirty="0" smtClean="0">
                <a:latin typeface="黑体" pitchFamily="49" charset="-122"/>
                <a:ea typeface="黑体" pitchFamily="49" charset="-122"/>
              </a:rPr>
              <a:t>第</a:t>
            </a:r>
            <a:r>
              <a:rPr lang="en-US" altLang="zh-CN" sz="3200" dirty="0" smtClean="0">
                <a:latin typeface="黑体" pitchFamily="49" charset="-122"/>
                <a:ea typeface="黑体" pitchFamily="49" charset="-122"/>
              </a:rPr>
              <a:t>9</a:t>
            </a:r>
            <a:r>
              <a:rPr lang="zh-CN" altLang="en-US" sz="3200" dirty="0" smtClean="0">
                <a:latin typeface="黑体" pitchFamily="49" charset="-122"/>
                <a:ea typeface="黑体" pitchFamily="49" charset="-122"/>
              </a:rPr>
              <a:t>讲　晚清时期的内忧外患与救亡图存</a:t>
            </a:r>
          </a:p>
        </p:txBody>
      </p:sp>
    </p:spTree>
  </p:cSld>
  <p:clrMapOvr>
    <a:masterClrMapping/>
  </p:clrMapOvr>
  <p:transition>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a:hlinkClick r:id="rId2" action="ppaction://hlinksldjump"/>
          </p:cNvPr>
          <p:cNvSpPr txBox="1">
            <a:spLocks noChangeArrowheads="1"/>
          </p:cNvSpPr>
          <p:nvPr/>
        </p:nvSpPr>
        <p:spPr bwMode="auto">
          <a:xfrm>
            <a:off x="3462335" y="935500"/>
            <a:ext cx="4110855" cy="579437"/>
          </a:xfrm>
          <a:prstGeom prst="rect">
            <a:avLst/>
          </a:prstGeom>
          <a:solidFill>
            <a:srgbClr val="3DCF4B">
              <a:alpha val="0"/>
            </a:srgbClr>
          </a:solidFill>
          <a:ln w="9525">
            <a:noFill/>
            <a:miter lim="800000"/>
            <a:headEnd/>
            <a:tailEnd/>
          </a:ln>
        </p:spPr>
        <p:txBody>
          <a:bodyPr wrap="square" lIns="91422" tIns="45712" rIns="91422" bIns="45712">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备考分析</a:t>
            </a:r>
            <a:endParaRPr lang="en-US" altLang="zh-CN" sz="3200" dirty="0">
              <a:solidFill>
                <a:srgbClr val="0000FF"/>
              </a:solidFill>
              <a:latin typeface="Calibri" pitchFamily="34" charset="0"/>
              <a:ea typeface="黑体" pitchFamily="49" charset="-122"/>
            </a:endParaRPr>
          </a:p>
        </p:txBody>
      </p:sp>
      <p:sp>
        <p:nvSpPr>
          <p:cNvPr id="6" name="Text Box 2">
            <a:hlinkClick r:id="rId3" action="ppaction://hlinksldjump"/>
          </p:cNvPr>
          <p:cNvSpPr txBox="1">
            <a:spLocks noChangeArrowheads="1"/>
          </p:cNvSpPr>
          <p:nvPr/>
        </p:nvSpPr>
        <p:spPr bwMode="auto">
          <a:xfrm>
            <a:off x="3470744" y="1935632"/>
            <a:ext cx="4102446" cy="579438"/>
          </a:xfrm>
          <a:prstGeom prst="rect">
            <a:avLst/>
          </a:prstGeom>
          <a:solidFill>
            <a:srgbClr val="2DB53A">
              <a:alpha val="0"/>
            </a:srgbClr>
          </a:solidFill>
          <a:ln w="9525">
            <a:noFill/>
            <a:miter lim="800000"/>
            <a:headEnd/>
            <a:tailEnd/>
          </a:ln>
        </p:spPr>
        <p:txBody>
          <a:bodyPr wrap="square" lIns="91422" tIns="45712" rIns="91422" bIns="45712">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必备知识</a:t>
            </a:r>
            <a:endParaRPr lang="zh-CN" altLang="en-US" sz="3200" dirty="0">
              <a:solidFill>
                <a:srgbClr val="0000FF"/>
              </a:solidFill>
              <a:latin typeface="Calibri" pitchFamily="34" charset="0"/>
              <a:ea typeface="黑体" pitchFamily="49" charset="-122"/>
            </a:endParaRPr>
          </a:p>
        </p:txBody>
      </p:sp>
      <p:sp>
        <p:nvSpPr>
          <p:cNvPr id="4" name="Text Box 2">
            <a:hlinkClick r:id="rId4" action="ppaction://hlinksldjump"/>
          </p:cNvPr>
          <p:cNvSpPr txBox="1">
            <a:spLocks noChangeArrowheads="1"/>
          </p:cNvSpPr>
          <p:nvPr/>
        </p:nvSpPr>
        <p:spPr bwMode="auto">
          <a:xfrm>
            <a:off x="3501224" y="3071020"/>
            <a:ext cx="4102446" cy="579438"/>
          </a:xfrm>
          <a:prstGeom prst="rect">
            <a:avLst/>
          </a:prstGeom>
          <a:solidFill>
            <a:srgbClr val="2DB53A">
              <a:alpha val="0"/>
            </a:srgbClr>
          </a:solidFill>
          <a:ln w="9525">
            <a:noFill/>
            <a:miter lim="800000"/>
            <a:headEnd/>
            <a:tailEnd/>
          </a:ln>
        </p:spPr>
        <p:txBody>
          <a:bodyPr wrap="square" lIns="91422" tIns="45712" rIns="91422" bIns="45712">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核心突破</a:t>
            </a:r>
            <a:endParaRPr lang="zh-CN" altLang="en-US" sz="3200" dirty="0">
              <a:solidFill>
                <a:srgbClr val="0000FF"/>
              </a:solidFill>
              <a:latin typeface="Calibri" pitchFamily="34" charset="0"/>
              <a:ea typeface="黑体" pitchFamily="49" charset="-122"/>
            </a:endParaRPr>
          </a:p>
        </p:txBody>
      </p:sp>
      <p:sp>
        <p:nvSpPr>
          <p:cNvPr id="7" name="Text Box 2">
            <a:hlinkClick r:id="rId5" action="ppaction://hlinksldjump"/>
          </p:cNvPr>
          <p:cNvSpPr txBox="1">
            <a:spLocks noChangeArrowheads="1"/>
          </p:cNvSpPr>
          <p:nvPr/>
        </p:nvSpPr>
        <p:spPr bwMode="auto">
          <a:xfrm>
            <a:off x="3557422" y="4191168"/>
            <a:ext cx="4102446" cy="579438"/>
          </a:xfrm>
          <a:prstGeom prst="rect">
            <a:avLst/>
          </a:prstGeom>
          <a:solidFill>
            <a:srgbClr val="2DB53A">
              <a:alpha val="0"/>
            </a:srgbClr>
          </a:solidFill>
          <a:ln w="9525">
            <a:noFill/>
            <a:miter lim="800000"/>
            <a:headEnd/>
            <a:tailEnd/>
          </a:ln>
        </p:spPr>
        <p:txBody>
          <a:bodyPr wrap="square" lIns="91422" tIns="45712" rIns="91422" bIns="45712">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高考聚焦</a:t>
            </a:r>
            <a:endParaRPr lang="zh-CN" altLang="en-US" sz="3200" dirty="0">
              <a:solidFill>
                <a:srgbClr val="0000FF"/>
              </a:solidFill>
              <a:latin typeface="Calibri" pitchFamily="34" charset="0"/>
              <a:ea typeface="黑体" pitchFamily="49" charset="-122"/>
            </a:endParaRP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Text Box 13"/>
          <p:cNvSpPr txBox="1">
            <a:spLocks noChangeArrowheads="1"/>
          </p:cNvSpPr>
          <p:nvPr/>
        </p:nvSpPr>
        <p:spPr bwMode="auto">
          <a:xfrm>
            <a:off x="612775" y="671513"/>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备考分析</a:t>
            </a:r>
            <a:r>
              <a:rPr lang="en-US" altLang="zh-CN" sz="3200" dirty="0" smtClean="0">
                <a:solidFill>
                  <a:srgbClr val="0000FF"/>
                </a:solidFill>
              </a:rPr>
              <a:t>——</a:t>
            </a:r>
            <a:r>
              <a:rPr lang="zh-CN" altLang="en-US" sz="3200" dirty="0" smtClean="0">
                <a:solidFill>
                  <a:srgbClr val="0000FF"/>
                </a:solidFill>
                <a:latin typeface="Calibri" pitchFamily="34" charset="0"/>
                <a:ea typeface="黑体" pitchFamily="49" charset="-122"/>
              </a:rPr>
              <a:t>顶层设计看高考</a:t>
            </a:r>
            <a:endParaRPr lang="en-US" altLang="zh-CN" sz="3200" dirty="0">
              <a:solidFill>
                <a:srgbClr val="0000FF"/>
              </a:solidFill>
              <a:latin typeface="Calibri" pitchFamily="34" charset="0"/>
              <a:ea typeface="黑体" pitchFamily="49" charset="-122"/>
            </a:endParaRPr>
          </a:p>
        </p:txBody>
      </p:sp>
      <p:graphicFrame>
        <p:nvGraphicFramePr>
          <p:cNvPr id="5" name="表格 4"/>
          <p:cNvGraphicFramePr>
            <a:graphicFrameLocks noGrp="1"/>
          </p:cNvGraphicFramePr>
          <p:nvPr/>
        </p:nvGraphicFramePr>
        <p:xfrm>
          <a:off x="429390" y="1285070"/>
          <a:ext cx="8286808" cy="3714776"/>
        </p:xfrm>
        <a:graphic>
          <a:graphicData uri="http://schemas.openxmlformats.org/drawingml/2006/table">
            <a:tbl>
              <a:tblPr/>
              <a:tblGrid>
                <a:gridCol w="632045"/>
                <a:gridCol w="2654103"/>
                <a:gridCol w="5000660"/>
              </a:tblGrid>
              <a:tr h="309564">
                <a:tc gridSpan="3">
                  <a:txBody>
                    <a:bodyPr/>
                    <a:lstStyle/>
                    <a:p>
                      <a:pPr algn="ctr">
                        <a:lnSpc>
                          <a:spcPct val="100000"/>
                        </a:lnSpc>
                        <a:spcAft>
                          <a:spcPts val="0"/>
                        </a:spcAft>
                      </a:pPr>
                      <a:r>
                        <a:rPr lang="zh-CN" sz="1800" b="1" dirty="0">
                          <a:latin typeface="宋体" pitchFamily="2" charset="-122"/>
                          <a:ea typeface="宋体" pitchFamily="2" charset="-122"/>
                          <a:cs typeface="Times New Roman"/>
                        </a:rPr>
                        <a:t>高考评价分析</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r>
              <a:tr h="928694">
                <a:tc>
                  <a:txBody>
                    <a:bodyPr/>
                    <a:lstStyle/>
                    <a:p>
                      <a:pPr algn="ctr">
                        <a:lnSpc>
                          <a:spcPct val="100000"/>
                        </a:lnSpc>
                        <a:spcAft>
                          <a:spcPts val="0"/>
                        </a:spcAft>
                      </a:pPr>
                      <a:r>
                        <a:rPr lang="en-US" sz="1800" b="1" dirty="0">
                          <a:latin typeface="宋体" pitchFamily="2" charset="-122"/>
                          <a:ea typeface="宋体" pitchFamily="2" charset="-122"/>
                          <a:cs typeface="Times New Roman"/>
                        </a:rPr>
                        <a:t>2020</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itchFamily="2" charset="-122"/>
                          <a:ea typeface="宋体" pitchFamily="2" charset="-122"/>
                          <a:cs typeface="Times New Roman"/>
                        </a:rPr>
                        <a:t>山东卷</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行走的少年</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时代责任</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历史解释、家国情怀</a:t>
                      </a:r>
                      <a:r>
                        <a:rPr lang="en-US" sz="1800" b="1" dirty="0">
                          <a:latin typeface="宋体" pitchFamily="2" charset="-122"/>
                          <a:ea typeface="宋体" pitchFamily="2" charset="-122"/>
                          <a:cs typeface="Times New Roman"/>
                        </a:rPr>
                        <a:t>)</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00000"/>
                        </a:lnSpc>
                        <a:spcAft>
                          <a:spcPts val="0"/>
                        </a:spcAft>
                      </a:pPr>
                      <a:r>
                        <a:rPr lang="en-US" sz="1800" b="1" dirty="0">
                          <a:latin typeface="黑体" pitchFamily="49" charset="-122"/>
                          <a:ea typeface="黑体" pitchFamily="49" charset="-122"/>
                          <a:cs typeface="Times New Roman"/>
                        </a:rPr>
                        <a:t>1.</a:t>
                      </a:r>
                      <a:r>
                        <a:rPr lang="zh-CN" sz="1800" b="1" dirty="0">
                          <a:latin typeface="黑体" pitchFamily="49" charset="-122"/>
                          <a:ea typeface="黑体" pitchFamily="49" charset="-122"/>
                          <a:cs typeface="Times New Roman"/>
                        </a:rPr>
                        <a:t>必备知识</a:t>
                      </a:r>
                      <a:r>
                        <a:rPr lang="en-US" sz="1800" b="1" dirty="0">
                          <a:latin typeface="黑体" pitchFamily="49" charset="-122"/>
                          <a:ea typeface="黑体" pitchFamily="49" charset="-122"/>
                          <a:cs typeface="Times New Roman"/>
                        </a:rPr>
                        <a:t>:</a:t>
                      </a:r>
                      <a:r>
                        <a:rPr lang="zh-CN" sz="1800" b="1" dirty="0">
                          <a:latin typeface="宋体" pitchFamily="2" charset="-122"/>
                          <a:ea typeface="宋体" pitchFamily="2" charset="-122"/>
                          <a:cs typeface="Times New Roman"/>
                        </a:rPr>
                        <a:t>两次鸦片战争、边疆危机、甲午战争、义和团运动、八国联军侵华战争、瓜分</a:t>
                      </a:r>
                      <a:r>
                        <a:rPr lang="zh-CN" sz="1800" b="1" dirty="0" smtClean="0">
                          <a:latin typeface="宋体" pitchFamily="2" charset="-122"/>
                          <a:ea typeface="宋体" pitchFamily="2" charset="-122"/>
                          <a:cs typeface="Times New Roman"/>
                        </a:rPr>
                        <a:t>狂</a:t>
                      </a:r>
                      <a:r>
                        <a:rPr lang="en-US" altLang="zh-CN" sz="1800" b="1" dirty="0" smtClean="0">
                          <a:latin typeface="宋体" pitchFamily="2" charset="-122"/>
                          <a:ea typeface="宋体" pitchFamily="2" charset="-122"/>
                          <a:cs typeface="Times New Roman"/>
                        </a:rPr>
                        <a:t> </a:t>
                      </a:r>
                      <a:r>
                        <a:rPr lang="zh-CN" sz="1800" b="1" dirty="0" smtClean="0">
                          <a:latin typeface="宋体" pitchFamily="2" charset="-122"/>
                          <a:ea typeface="宋体" pitchFamily="2" charset="-122"/>
                          <a:cs typeface="Times New Roman"/>
                        </a:rPr>
                        <a:t>潮</a:t>
                      </a:r>
                      <a:r>
                        <a:rPr lang="zh-CN" sz="1800" b="1" dirty="0">
                          <a:latin typeface="宋体" pitchFamily="2" charset="-122"/>
                          <a:ea typeface="宋体" pitchFamily="2" charset="-122"/>
                          <a:cs typeface="Times New Roman"/>
                        </a:rPr>
                        <a:t>、门户开放、东南互保、近代外交观念</a:t>
                      </a:r>
                      <a:endParaRPr lang="zh-CN" sz="1800" dirty="0">
                        <a:latin typeface="宋体" pitchFamily="2" charset="-122"/>
                        <a:ea typeface="宋体" pitchFamily="2" charset="-122"/>
                        <a:cs typeface="Times New Roman"/>
                      </a:endParaRPr>
                    </a:p>
                    <a:p>
                      <a:pPr>
                        <a:lnSpc>
                          <a:spcPct val="100000"/>
                        </a:lnSpc>
                        <a:spcAft>
                          <a:spcPts val="0"/>
                        </a:spcAft>
                      </a:pPr>
                      <a:r>
                        <a:rPr lang="en-US" sz="1800" b="1" dirty="0">
                          <a:latin typeface="黑体" pitchFamily="49" charset="-122"/>
                          <a:ea typeface="黑体" pitchFamily="49" charset="-122"/>
                          <a:cs typeface="Times New Roman"/>
                        </a:rPr>
                        <a:t>2.</a:t>
                      </a:r>
                      <a:r>
                        <a:rPr lang="zh-CN" sz="1800" b="1" dirty="0">
                          <a:latin typeface="黑体" pitchFamily="49" charset="-122"/>
                          <a:ea typeface="黑体" pitchFamily="49" charset="-122"/>
                          <a:cs typeface="Times New Roman"/>
                        </a:rPr>
                        <a:t>价值导向</a:t>
                      </a:r>
                      <a:r>
                        <a:rPr lang="en-US" sz="1800" b="1" dirty="0">
                          <a:latin typeface="黑体" pitchFamily="49" charset="-122"/>
                          <a:ea typeface="黑体" pitchFamily="49" charset="-122"/>
                          <a:cs typeface="Times New Roman"/>
                        </a:rPr>
                        <a:t>:</a:t>
                      </a:r>
                      <a:endParaRPr lang="zh-CN" sz="1800" dirty="0">
                        <a:latin typeface="黑体" pitchFamily="49" charset="-122"/>
                        <a:ea typeface="黑体" pitchFamily="49" charset="-122"/>
                        <a:cs typeface="Times New Roman"/>
                      </a:endParaRPr>
                    </a:p>
                    <a:p>
                      <a:pPr>
                        <a:lnSpc>
                          <a:spcPct val="100000"/>
                        </a:lnSpc>
                        <a:spcAft>
                          <a:spcPts val="0"/>
                        </a:spcAft>
                      </a:pPr>
                      <a:r>
                        <a:rPr lang="en-US" sz="1800" b="1" dirty="0">
                          <a:latin typeface="宋体" pitchFamily="2" charset="-122"/>
                          <a:ea typeface="宋体" pitchFamily="2" charset="-122"/>
                          <a:cs typeface="Times New Roman"/>
                        </a:rPr>
                        <a:t>(1)</a:t>
                      </a:r>
                      <a:r>
                        <a:rPr lang="zh-CN" sz="1800" b="1" dirty="0">
                          <a:latin typeface="宋体" pitchFamily="2" charset="-122"/>
                          <a:ea typeface="宋体" pitchFamily="2" charset="-122"/>
                          <a:cs typeface="Times New Roman"/>
                        </a:rPr>
                        <a:t>列强侵华对中国社会的破坏性和客观上的建设性。</a:t>
                      </a:r>
                      <a:endParaRPr lang="zh-CN" sz="1800" dirty="0">
                        <a:latin typeface="宋体" pitchFamily="2" charset="-122"/>
                        <a:ea typeface="宋体" pitchFamily="2" charset="-122"/>
                        <a:cs typeface="Times New Roman"/>
                      </a:endParaRPr>
                    </a:p>
                    <a:p>
                      <a:pPr>
                        <a:lnSpc>
                          <a:spcPct val="100000"/>
                        </a:lnSpc>
                        <a:spcAft>
                          <a:spcPts val="0"/>
                        </a:spcAft>
                      </a:pPr>
                      <a:r>
                        <a:rPr lang="en-US" sz="1800" b="1" dirty="0">
                          <a:latin typeface="宋体" pitchFamily="2" charset="-122"/>
                          <a:ea typeface="宋体" pitchFamily="2" charset="-122"/>
                          <a:cs typeface="Times New Roman"/>
                        </a:rPr>
                        <a:t>(2)</a:t>
                      </a:r>
                      <a:r>
                        <a:rPr lang="zh-CN" sz="1800" b="1" dirty="0">
                          <a:latin typeface="宋体" pitchFamily="2" charset="-122"/>
                          <a:ea typeface="宋体" pitchFamily="2" charset="-122"/>
                          <a:cs typeface="Times New Roman"/>
                        </a:rPr>
                        <a:t>从全球视角看待列强侵华的必然性。</a:t>
                      </a:r>
                      <a:endParaRPr lang="zh-CN" sz="1800" dirty="0">
                        <a:latin typeface="宋体" pitchFamily="2" charset="-122"/>
                        <a:ea typeface="宋体" pitchFamily="2" charset="-122"/>
                        <a:cs typeface="Times New Roman"/>
                      </a:endParaRPr>
                    </a:p>
                    <a:p>
                      <a:pPr>
                        <a:lnSpc>
                          <a:spcPct val="100000"/>
                        </a:lnSpc>
                        <a:spcAft>
                          <a:spcPts val="0"/>
                        </a:spcAft>
                      </a:pPr>
                      <a:r>
                        <a:rPr lang="en-US" sz="1800" b="1" dirty="0">
                          <a:latin typeface="宋体" pitchFamily="2" charset="-122"/>
                          <a:ea typeface="宋体" pitchFamily="2" charset="-122"/>
                          <a:cs typeface="Times New Roman"/>
                        </a:rPr>
                        <a:t>(3)</a:t>
                      </a:r>
                      <a:r>
                        <a:rPr lang="zh-CN" sz="1800" b="1" dirty="0">
                          <a:latin typeface="宋体" pitchFamily="2" charset="-122"/>
                          <a:ea typeface="宋体" pitchFamily="2" charset="-122"/>
                          <a:cs typeface="Times New Roman"/>
                        </a:rPr>
                        <a:t>清政府外交近代化的转变。</a:t>
                      </a:r>
                      <a:endParaRPr lang="zh-CN" sz="1800" dirty="0">
                        <a:latin typeface="宋体" pitchFamily="2" charset="-122"/>
                        <a:ea typeface="宋体" pitchFamily="2" charset="-122"/>
                        <a:cs typeface="Times New Roman"/>
                      </a:endParaRPr>
                    </a:p>
                    <a:p>
                      <a:pPr>
                        <a:lnSpc>
                          <a:spcPct val="100000"/>
                        </a:lnSpc>
                        <a:spcAft>
                          <a:spcPts val="0"/>
                        </a:spcAft>
                      </a:pPr>
                      <a:r>
                        <a:rPr lang="en-US" sz="1800" b="1" dirty="0">
                          <a:latin typeface="黑体" pitchFamily="49" charset="-122"/>
                          <a:ea typeface="黑体" pitchFamily="49" charset="-122"/>
                          <a:cs typeface="Times New Roman"/>
                        </a:rPr>
                        <a:t>3.</a:t>
                      </a:r>
                      <a:r>
                        <a:rPr lang="zh-CN" sz="1800" b="1" dirty="0">
                          <a:latin typeface="黑体" pitchFamily="49" charset="-122"/>
                          <a:ea typeface="黑体" pitchFamily="49" charset="-122"/>
                          <a:cs typeface="Times New Roman"/>
                        </a:rPr>
                        <a:t>新课标变化</a:t>
                      </a:r>
                      <a:r>
                        <a:rPr lang="en-US" sz="1800" b="1" dirty="0">
                          <a:latin typeface="黑体" pitchFamily="49" charset="-122"/>
                          <a:ea typeface="黑体" pitchFamily="49" charset="-122"/>
                          <a:cs typeface="Times New Roman"/>
                        </a:rPr>
                        <a:t>:</a:t>
                      </a:r>
                      <a:r>
                        <a:rPr lang="zh-CN" sz="1800" b="1" dirty="0">
                          <a:latin typeface="宋体" pitchFamily="2" charset="-122"/>
                          <a:ea typeface="宋体" pitchFamily="2" charset="-122"/>
                          <a:cs typeface="Times New Roman"/>
                        </a:rPr>
                        <a:t>列强侵华对中国社会的影响</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社会各阶层为挽救危局所作的努力及存在的局限性。</a:t>
                      </a:r>
                      <a:endParaRPr lang="zh-CN" sz="1800" dirty="0">
                        <a:latin typeface="宋体" pitchFamily="2" charset="-122"/>
                        <a:ea typeface="宋体" pitchFamily="2" charset="-122"/>
                        <a:cs typeface="Times New Roman"/>
                      </a:endParaRPr>
                    </a:p>
                    <a:p>
                      <a:pPr>
                        <a:lnSpc>
                          <a:spcPct val="100000"/>
                        </a:lnSpc>
                        <a:spcAft>
                          <a:spcPts val="0"/>
                        </a:spcAft>
                      </a:pPr>
                      <a:r>
                        <a:rPr lang="zh-CN" sz="1800" b="1" dirty="0">
                          <a:latin typeface="宋体" pitchFamily="2" charset="-122"/>
                          <a:ea typeface="宋体" pitchFamily="2" charset="-122"/>
                          <a:cs typeface="Times New Roman"/>
                        </a:rPr>
                        <a:t>注意</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运用核心历史概念解决问题。</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6518">
                <a:tc>
                  <a:txBody>
                    <a:bodyPr/>
                    <a:lstStyle/>
                    <a:p>
                      <a:pPr algn="ctr">
                        <a:lnSpc>
                          <a:spcPct val="100000"/>
                        </a:lnSpc>
                        <a:spcAft>
                          <a:spcPts val="0"/>
                        </a:spcAft>
                      </a:pPr>
                      <a:r>
                        <a:rPr lang="en-US" sz="1800" b="1" dirty="0">
                          <a:latin typeface="宋体" pitchFamily="2" charset="-122"/>
                          <a:ea typeface="宋体" pitchFamily="2" charset="-122"/>
                          <a:cs typeface="Times New Roman"/>
                        </a:rPr>
                        <a:t>2019</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itchFamily="2" charset="-122"/>
                          <a:ea typeface="宋体" pitchFamily="2" charset="-122"/>
                          <a:cs typeface="Times New Roman"/>
                        </a:rPr>
                        <a:t>全国Ⅱ卷</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清代海关税率的变化及原因</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爱国主义情怀</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史料实证、历史解释</a:t>
                      </a:r>
                      <a:r>
                        <a:rPr lang="en-US" sz="1800" b="1" dirty="0">
                          <a:latin typeface="宋体" pitchFamily="2" charset="-122"/>
                          <a:ea typeface="宋体" pitchFamily="2" charset="-122"/>
                          <a:cs typeface="Times New Roman"/>
                        </a:rPr>
                        <a:t>)</a:t>
                      </a:r>
                      <a:endParaRPr lang="zh-CN" sz="1800" dirty="0">
                        <a:latin typeface="宋体" pitchFamily="2" charset="-122"/>
                        <a:ea typeface="宋体" pitchFamily="2" charset="-122"/>
                        <a:cs typeface="Times New Roman"/>
                      </a:endParaRPr>
                    </a:p>
                    <a:p>
                      <a:pPr algn="just">
                        <a:lnSpc>
                          <a:spcPct val="100000"/>
                        </a:lnSpc>
                        <a:spcAft>
                          <a:spcPts val="0"/>
                        </a:spcAft>
                      </a:pPr>
                      <a:r>
                        <a:rPr lang="zh-CN" sz="1800" b="1" dirty="0">
                          <a:latin typeface="宋体" pitchFamily="2" charset="-122"/>
                          <a:ea typeface="宋体" pitchFamily="2" charset="-122"/>
                          <a:cs typeface="Times New Roman"/>
                        </a:rPr>
                        <a:t>海南卷</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甲午战争后军事工业内迁</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爱国主义</a:t>
                      </a:r>
                      <a:r>
                        <a:rPr lang="zh-CN" sz="1800" b="1" dirty="0" smtClean="0">
                          <a:latin typeface="宋体" pitchFamily="2" charset="-122"/>
                          <a:ea typeface="宋体" pitchFamily="2" charset="-122"/>
                          <a:cs typeface="Times New Roman"/>
                        </a:rPr>
                        <a:t>情</a:t>
                      </a:r>
                      <a:r>
                        <a:rPr lang="en-US" altLang="zh-CN" sz="1800" b="1" dirty="0" smtClean="0">
                          <a:latin typeface="宋体" pitchFamily="2" charset="-122"/>
                          <a:ea typeface="宋体" pitchFamily="2" charset="-122"/>
                          <a:cs typeface="Times New Roman"/>
                        </a:rPr>
                        <a:t> </a:t>
                      </a:r>
                      <a:r>
                        <a:rPr lang="zh-CN" sz="1800" b="1" dirty="0" smtClean="0">
                          <a:latin typeface="宋体" pitchFamily="2" charset="-122"/>
                          <a:ea typeface="宋体" pitchFamily="2" charset="-122"/>
                          <a:cs typeface="Times New Roman"/>
                        </a:rPr>
                        <a:t>怀</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历史解释</a:t>
                      </a:r>
                      <a:r>
                        <a:rPr lang="en-US" sz="1800" b="1" dirty="0">
                          <a:latin typeface="宋体" pitchFamily="2" charset="-122"/>
                          <a:ea typeface="宋体" pitchFamily="2" charset="-122"/>
                          <a:cs typeface="Times New Roman"/>
                        </a:rPr>
                        <a:t>)</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cSld>
  <p:clrMapOvr>
    <a:masterClrMapping/>
  </p:clrMapOvr>
  <p:transition>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00828" y="927880"/>
          <a:ext cx="8001057" cy="3786214"/>
        </p:xfrm>
        <a:graphic>
          <a:graphicData uri="http://schemas.openxmlformats.org/drawingml/2006/table">
            <a:tbl>
              <a:tblPr/>
              <a:tblGrid>
                <a:gridCol w="857256"/>
                <a:gridCol w="6215106"/>
                <a:gridCol w="928695"/>
              </a:tblGrid>
              <a:tr h="2065208">
                <a:tc>
                  <a:txBody>
                    <a:bodyPr/>
                    <a:lstStyle/>
                    <a:p>
                      <a:pPr algn="ctr">
                        <a:lnSpc>
                          <a:spcPct val="100000"/>
                        </a:lnSpc>
                        <a:spcAft>
                          <a:spcPts val="0"/>
                        </a:spcAft>
                      </a:pPr>
                      <a:r>
                        <a:rPr lang="en-US" sz="2000" b="1" dirty="0">
                          <a:latin typeface="宋体" pitchFamily="2" charset="-122"/>
                          <a:ea typeface="宋体" pitchFamily="2" charset="-122"/>
                          <a:cs typeface="Times New Roman"/>
                        </a:rPr>
                        <a:t>2018</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itchFamily="2" charset="-122"/>
                          <a:ea typeface="宋体" pitchFamily="2" charset="-122"/>
                          <a:cs typeface="Times New Roman"/>
                        </a:rPr>
                        <a:t>全国Ⅰ卷</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甲午战争期间清政府对舆论宣传的态度</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革新进取</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历史解释</a:t>
                      </a:r>
                      <a:r>
                        <a:rPr lang="en-US"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p>
                      <a:pPr>
                        <a:lnSpc>
                          <a:spcPct val="100000"/>
                        </a:lnSpc>
                        <a:spcAft>
                          <a:spcPts val="0"/>
                        </a:spcAft>
                      </a:pPr>
                      <a:r>
                        <a:rPr lang="zh-CN" sz="2000" b="1">
                          <a:latin typeface="宋体" pitchFamily="2" charset="-122"/>
                          <a:ea typeface="宋体" pitchFamily="2" charset="-122"/>
                          <a:cs typeface="Times New Roman"/>
                        </a:rPr>
                        <a:t>全国Ⅰ卷</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清末城镇乡地方自治的历史背景</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制度演进进步性</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历史解释</a:t>
                      </a:r>
                      <a:r>
                        <a:rPr lang="en-US"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p>
                      <a:pPr>
                        <a:lnSpc>
                          <a:spcPct val="100000"/>
                        </a:lnSpc>
                        <a:spcAft>
                          <a:spcPts val="0"/>
                        </a:spcAft>
                      </a:pPr>
                      <a:r>
                        <a:rPr lang="zh-CN" sz="2000" b="1">
                          <a:latin typeface="宋体" pitchFamily="2" charset="-122"/>
                          <a:ea typeface="宋体" pitchFamily="2" charset="-122"/>
                          <a:cs typeface="Times New Roman"/>
                        </a:rPr>
                        <a:t>全国Ⅱ卷</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地方督抚对琉球问题的献策</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国际视野</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史料实证</a:t>
                      </a:r>
                      <a:r>
                        <a:rPr lang="en-US"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nSpc>
                          <a:spcPct val="100000"/>
                        </a:lnSpc>
                        <a:spcAft>
                          <a:spcPts val="0"/>
                        </a:spcAft>
                      </a:pP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76805">
                <a:tc>
                  <a:txBody>
                    <a:bodyPr/>
                    <a:lstStyle/>
                    <a:p>
                      <a:pPr algn="ctr">
                        <a:lnSpc>
                          <a:spcPct val="100000"/>
                        </a:lnSpc>
                        <a:spcAft>
                          <a:spcPts val="0"/>
                        </a:spcAft>
                      </a:pPr>
                      <a:r>
                        <a:rPr lang="en-US" sz="2000" b="1">
                          <a:latin typeface="宋体" pitchFamily="2" charset="-122"/>
                          <a:ea typeface="宋体" pitchFamily="2" charset="-122"/>
                          <a:cs typeface="Times New Roman"/>
                        </a:rPr>
                        <a:t>2017</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itchFamily="2" charset="-122"/>
                          <a:ea typeface="宋体" pitchFamily="2" charset="-122"/>
                          <a:cs typeface="Times New Roman"/>
                        </a:rPr>
                        <a:t>全国Ⅰ卷</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晚清留日学生区域分布</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辩证唯物主义</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历史解释</a:t>
                      </a:r>
                      <a:r>
                        <a:rPr lang="en-US" sz="2000" b="1" dirty="0">
                          <a:latin typeface="宋体" pitchFamily="2" charset="-122"/>
                          <a:ea typeface="宋体" pitchFamily="2" charset="-122"/>
                          <a:cs typeface="Times New Roman"/>
                        </a:rPr>
                        <a:t>)</a:t>
                      </a:r>
                      <a:endParaRPr lang="zh-CN" sz="2000" dirty="0">
                        <a:latin typeface="宋体" pitchFamily="2" charset="-122"/>
                        <a:ea typeface="宋体" pitchFamily="2" charset="-122"/>
                        <a:cs typeface="Times New Roman"/>
                      </a:endParaRPr>
                    </a:p>
                    <a:p>
                      <a:pPr>
                        <a:lnSpc>
                          <a:spcPct val="100000"/>
                        </a:lnSpc>
                        <a:spcAft>
                          <a:spcPts val="0"/>
                        </a:spcAft>
                      </a:pPr>
                      <a:r>
                        <a:rPr lang="zh-CN" sz="2000" b="1" dirty="0">
                          <a:latin typeface="宋体" pitchFamily="2" charset="-122"/>
                          <a:ea typeface="宋体" pitchFamily="2" charset="-122"/>
                          <a:cs typeface="Times New Roman"/>
                        </a:rPr>
                        <a:t>海南卷</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晚清外交的近代化</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革新进取</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史料实证</a:t>
                      </a:r>
                      <a:r>
                        <a:rPr lang="en-US" sz="2000" b="1" dirty="0">
                          <a:latin typeface="宋体" pitchFamily="2" charset="-122"/>
                          <a:ea typeface="宋体" pitchFamily="2" charset="-122"/>
                          <a:cs typeface="Times New Roman"/>
                        </a:rPr>
                        <a:t>)</a:t>
                      </a:r>
                      <a:endParaRPr lang="zh-CN" sz="2000" dirty="0">
                        <a:latin typeface="宋体" pitchFamily="2" charset="-122"/>
                        <a:ea typeface="宋体" pitchFamily="2" charset="-122"/>
                        <a:cs typeface="Times New Roman"/>
                      </a:endParaRPr>
                    </a:p>
                    <a:p>
                      <a:pPr>
                        <a:lnSpc>
                          <a:spcPct val="100000"/>
                        </a:lnSpc>
                        <a:spcAft>
                          <a:spcPts val="0"/>
                        </a:spcAft>
                      </a:pPr>
                      <a:r>
                        <a:rPr lang="zh-CN" sz="2000" b="1" dirty="0">
                          <a:latin typeface="宋体" pitchFamily="2" charset="-122"/>
                          <a:ea typeface="宋体" pitchFamily="2" charset="-122"/>
                          <a:cs typeface="Times New Roman"/>
                        </a:rPr>
                        <a:t>海南卷</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通商口岸洋行的占比情况</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时空观念</a:t>
                      </a:r>
                      <a:r>
                        <a:rPr lang="en-US" sz="2000" b="1" dirty="0">
                          <a:latin typeface="宋体" pitchFamily="2" charset="-122"/>
                          <a:ea typeface="宋体" pitchFamily="2" charset="-122"/>
                          <a:cs typeface="Times New Roman"/>
                        </a:rPr>
                        <a:t>)</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344201">
                <a:tc>
                  <a:txBody>
                    <a:bodyPr/>
                    <a:lstStyle/>
                    <a:p>
                      <a:pPr algn="ctr">
                        <a:lnSpc>
                          <a:spcPct val="100000"/>
                        </a:lnSpc>
                        <a:spcAft>
                          <a:spcPts val="0"/>
                        </a:spcAft>
                      </a:pPr>
                      <a:r>
                        <a:rPr lang="en-US" sz="2000" b="1">
                          <a:latin typeface="宋体" pitchFamily="2" charset="-122"/>
                          <a:ea typeface="宋体" pitchFamily="2" charset="-122"/>
                          <a:cs typeface="Times New Roman"/>
                        </a:rPr>
                        <a:t>2016</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itchFamily="2" charset="-122"/>
                          <a:ea typeface="宋体" pitchFamily="2" charset="-122"/>
                          <a:cs typeface="Times New Roman"/>
                        </a:rPr>
                        <a:t>全国Ⅰ卷</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洋务运动促进近代化</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科学精神</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历史解释</a:t>
                      </a:r>
                      <a:r>
                        <a:rPr lang="en-US" sz="2000" b="1" dirty="0">
                          <a:latin typeface="宋体" pitchFamily="2" charset="-122"/>
                          <a:ea typeface="宋体" pitchFamily="2" charset="-122"/>
                          <a:cs typeface="Times New Roman"/>
                        </a:rPr>
                        <a:t>)</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cSld>
  <p:clrMapOvr>
    <a:masterClrMapping/>
  </p:clrMapOvr>
  <p:transition>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124"/>
          <p:cNvSpPr txBox="1">
            <a:spLocks noChangeArrowheads="1"/>
          </p:cNvSpPr>
          <p:nvPr/>
        </p:nvSpPr>
        <p:spPr bwMode="auto">
          <a:xfrm>
            <a:off x="612775" y="713566"/>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必备知识</a:t>
            </a:r>
            <a:r>
              <a:rPr lang="en-US" altLang="zh-CN" sz="3200" dirty="0" smtClean="0">
                <a:solidFill>
                  <a:srgbClr val="0000FF"/>
                </a:solidFill>
              </a:rPr>
              <a:t>——</a:t>
            </a:r>
            <a:r>
              <a:rPr lang="zh-CN" altLang="en-US" sz="3200" dirty="0" smtClean="0">
                <a:solidFill>
                  <a:srgbClr val="0000FF"/>
                </a:solidFill>
                <a:latin typeface="Calibri" pitchFamily="34" charset="0"/>
                <a:ea typeface="黑体" pitchFamily="49" charset="-122"/>
              </a:rPr>
              <a:t>新旧教材融合固基础</a:t>
            </a:r>
            <a:endParaRPr lang="zh-CN" altLang="en-US" sz="3200" dirty="0">
              <a:solidFill>
                <a:srgbClr val="0000FF"/>
              </a:solidFill>
              <a:latin typeface="Calibri" pitchFamily="34" charset="0"/>
              <a:ea typeface="黑体" pitchFamily="49" charset="-122"/>
            </a:endParaRPr>
          </a:p>
        </p:txBody>
      </p:sp>
      <p:sp>
        <p:nvSpPr>
          <p:cNvPr id="5" name="TextBox 4"/>
          <p:cNvSpPr txBox="1"/>
          <p:nvPr/>
        </p:nvSpPr>
        <p:spPr>
          <a:xfrm>
            <a:off x="357952" y="1263246"/>
            <a:ext cx="8572560" cy="435697"/>
          </a:xfrm>
          <a:prstGeom prst="rect">
            <a:avLst/>
          </a:prstGeom>
          <a:noFill/>
        </p:spPr>
        <p:txBody>
          <a:bodyPr wrap="square" rtlCol="0">
            <a:spAutoFit/>
          </a:bodyPr>
          <a:lstStyle/>
          <a:p>
            <a:r>
              <a:rPr lang="zh-CN" altLang="en-US" dirty="0" smtClean="0">
                <a:latin typeface="黑体" pitchFamily="49" charset="-122"/>
                <a:ea typeface="黑体" pitchFamily="49" charset="-122"/>
              </a:rPr>
              <a:t>一、</a:t>
            </a:r>
            <a:r>
              <a:rPr lang="en-US" altLang="zh-CN" dirty="0" smtClean="0">
                <a:latin typeface="黑体" pitchFamily="49" charset="-122"/>
                <a:ea typeface="黑体" pitchFamily="49" charset="-122"/>
              </a:rPr>
              <a:t>19</a:t>
            </a:r>
            <a:r>
              <a:rPr lang="zh-CN" altLang="en-US" dirty="0" smtClean="0">
                <a:latin typeface="黑体" pitchFamily="49" charset="-122"/>
                <a:ea typeface="黑体" pitchFamily="49" charset="-122"/>
              </a:rPr>
              <a:t>世纪的世界与中国</a:t>
            </a:r>
          </a:p>
        </p:txBody>
      </p:sp>
      <p:graphicFrame>
        <p:nvGraphicFramePr>
          <p:cNvPr id="9" name="表格 8"/>
          <p:cNvGraphicFramePr>
            <a:graphicFrameLocks noGrp="1"/>
          </p:cNvGraphicFramePr>
          <p:nvPr/>
        </p:nvGraphicFramePr>
        <p:xfrm>
          <a:off x="429390" y="1785136"/>
          <a:ext cx="8143932" cy="2786082"/>
        </p:xfrm>
        <a:graphic>
          <a:graphicData uri="http://schemas.openxmlformats.org/drawingml/2006/table">
            <a:tbl>
              <a:tblPr/>
              <a:tblGrid>
                <a:gridCol w="1857388"/>
                <a:gridCol w="3286148"/>
                <a:gridCol w="3000396"/>
              </a:tblGrid>
              <a:tr h="464347">
                <a:tc>
                  <a:txBody>
                    <a:bodyPr/>
                    <a:lstStyle/>
                    <a:p>
                      <a:pPr algn="ctr">
                        <a:lnSpc>
                          <a:spcPct val="100000"/>
                        </a:lnSpc>
                        <a:spcAft>
                          <a:spcPts val="0"/>
                        </a:spcAft>
                      </a:pPr>
                      <a:r>
                        <a:rPr lang="zh-CN" sz="2000" b="1" dirty="0">
                          <a:latin typeface="宋体" pitchFamily="2" charset="-122"/>
                          <a:ea typeface="宋体" pitchFamily="2" charset="-122"/>
                          <a:cs typeface="Times New Roman"/>
                        </a:rPr>
                        <a:t>项目</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中国</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世界</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347">
                <a:tc>
                  <a:txBody>
                    <a:bodyPr/>
                    <a:lstStyle/>
                    <a:p>
                      <a:pPr algn="ctr">
                        <a:lnSpc>
                          <a:spcPct val="100000"/>
                        </a:lnSpc>
                        <a:spcAft>
                          <a:spcPts val="0"/>
                        </a:spcAft>
                      </a:pPr>
                      <a:r>
                        <a:rPr lang="zh-CN" sz="2000" b="1">
                          <a:latin typeface="宋体" pitchFamily="2" charset="-122"/>
                          <a:ea typeface="宋体" pitchFamily="2" charset="-122"/>
                          <a:cs typeface="Times New Roman"/>
                        </a:rPr>
                        <a:t>政治</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君主专制</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日益腐败</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资本主义民主政治</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347">
                <a:tc>
                  <a:txBody>
                    <a:bodyPr/>
                    <a:lstStyle/>
                    <a:p>
                      <a:pPr algn="ctr">
                        <a:lnSpc>
                          <a:spcPct val="100000"/>
                        </a:lnSpc>
                        <a:spcAft>
                          <a:spcPts val="0"/>
                        </a:spcAft>
                      </a:pPr>
                      <a:r>
                        <a:rPr lang="zh-CN" sz="2000" b="1">
                          <a:latin typeface="宋体" pitchFamily="2" charset="-122"/>
                          <a:ea typeface="宋体" pitchFamily="2" charset="-122"/>
                          <a:cs typeface="Times New Roman"/>
                        </a:rPr>
                        <a:t>经济</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小农经济</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科技落后</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工业革命</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生产力发达</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347">
                <a:tc>
                  <a:txBody>
                    <a:bodyPr/>
                    <a:lstStyle/>
                    <a:p>
                      <a:pPr algn="ctr">
                        <a:lnSpc>
                          <a:spcPct val="100000"/>
                        </a:lnSpc>
                        <a:spcAft>
                          <a:spcPts val="0"/>
                        </a:spcAft>
                      </a:pPr>
                      <a:r>
                        <a:rPr lang="zh-CN" sz="2000" b="1">
                          <a:latin typeface="宋体" pitchFamily="2" charset="-122"/>
                          <a:ea typeface="宋体" pitchFamily="2" charset="-122"/>
                          <a:cs typeface="Times New Roman"/>
                        </a:rPr>
                        <a:t>军事</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武备落后</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军队废弛</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船坚炮利</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军事实力强大</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347">
                <a:tc>
                  <a:txBody>
                    <a:bodyPr/>
                    <a:lstStyle/>
                    <a:p>
                      <a:pPr algn="ctr">
                        <a:lnSpc>
                          <a:spcPct val="100000"/>
                        </a:lnSpc>
                        <a:spcAft>
                          <a:spcPts val="0"/>
                        </a:spcAft>
                      </a:pPr>
                      <a:r>
                        <a:rPr lang="zh-CN" sz="2000" b="1">
                          <a:latin typeface="宋体" pitchFamily="2" charset="-122"/>
                          <a:ea typeface="宋体" pitchFamily="2" charset="-122"/>
                          <a:cs typeface="Times New Roman"/>
                        </a:rPr>
                        <a:t>外交</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闭关锁国</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愚昧无知</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itchFamily="2" charset="-122"/>
                          <a:ea typeface="宋体" pitchFamily="2" charset="-122"/>
                          <a:cs typeface="Times New Roman"/>
                        </a:rPr>
                        <a:t>世界霸权</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殖民扩张</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4347">
                <a:tc>
                  <a:txBody>
                    <a:bodyPr/>
                    <a:lstStyle/>
                    <a:p>
                      <a:pPr algn="ctr">
                        <a:lnSpc>
                          <a:spcPct val="100000"/>
                        </a:lnSpc>
                        <a:spcAft>
                          <a:spcPts val="0"/>
                        </a:spcAft>
                      </a:pPr>
                      <a:r>
                        <a:rPr lang="zh-CN" sz="2000" b="1">
                          <a:latin typeface="宋体" pitchFamily="2" charset="-122"/>
                          <a:ea typeface="宋体" pitchFamily="2" charset="-122"/>
                          <a:cs typeface="Times New Roman"/>
                        </a:rPr>
                        <a:t>综合</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社会矛盾</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危机四伏</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itchFamily="2" charset="-122"/>
                          <a:ea typeface="宋体" pitchFamily="2" charset="-122"/>
                          <a:cs typeface="Times New Roman"/>
                        </a:rPr>
                        <a:t>资本主义迅速发展</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6514" y="785004"/>
            <a:ext cx="8501122" cy="4093428"/>
          </a:xfrm>
          <a:prstGeom prst="rect">
            <a:avLst/>
          </a:prstGeom>
          <a:noFill/>
        </p:spPr>
        <p:txBody>
          <a:bodyPr wrap="square" rtlCol="0">
            <a:spAutoFit/>
          </a:bodyPr>
          <a:lstStyle/>
          <a:p>
            <a:r>
              <a:rPr lang="zh-CN" altLang="en-US" dirty="0" smtClean="0">
                <a:latin typeface="黑体" pitchFamily="49" charset="-122"/>
                <a:ea typeface="黑体" pitchFamily="49" charset="-122"/>
              </a:rPr>
              <a:t>二、鸦片战争</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原因</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根本原因</a:t>
            </a:r>
            <a:r>
              <a:rPr lang="en-US" dirty="0" smtClean="0">
                <a:latin typeface="黑体" pitchFamily="49" charset="-122"/>
                <a:ea typeface="黑体" pitchFamily="49" charset="-122"/>
              </a:rPr>
              <a:t>:</a:t>
            </a:r>
            <a:r>
              <a:rPr lang="en-US" altLang="zh-CN" u="sng" dirty="0" smtClean="0"/>
              <a:t>                                                    </a:t>
            </a:r>
            <a:r>
              <a:rPr lang="en-US" altLang="zh-CN" u="sng" dirty="0" smtClean="0">
                <a:solidFill>
                  <a:schemeClr val="bg1"/>
                </a:solidFill>
              </a:rPr>
              <a:t>.</a:t>
            </a:r>
          </a:p>
          <a:p>
            <a:r>
              <a:rPr lang="en-US" altLang="zh-CN" u="sng" dirty="0" smtClean="0"/>
              <a:t>                            </a:t>
            </a:r>
            <a:r>
              <a:rPr lang="zh-CN" altLang="en-US" dirty="0" smtClean="0"/>
              <a:t>。</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重要原因</a:t>
            </a:r>
            <a:r>
              <a:rPr lang="en-US" dirty="0" smtClean="0">
                <a:latin typeface="黑体" pitchFamily="49" charset="-122"/>
                <a:ea typeface="黑体" pitchFamily="49" charset="-122"/>
              </a:rPr>
              <a:t>:</a:t>
            </a:r>
            <a:r>
              <a:rPr lang="zh-CN" altLang="en-US" dirty="0" smtClean="0"/>
              <a:t>清朝自然经济占统治地位</a:t>
            </a:r>
            <a:r>
              <a:rPr lang="en-US" dirty="0" smtClean="0"/>
              <a:t>,</a:t>
            </a:r>
            <a:r>
              <a:rPr lang="zh-CN" altLang="en-US" dirty="0" smtClean="0"/>
              <a:t>政治腐败</a:t>
            </a:r>
            <a:r>
              <a:rPr lang="en-US" dirty="0" smtClean="0"/>
              <a:t>,</a:t>
            </a:r>
            <a:r>
              <a:rPr lang="zh-CN" altLang="en-US" dirty="0" smtClean="0"/>
              <a:t>军备废弛</a:t>
            </a:r>
            <a:r>
              <a:rPr lang="en-US" dirty="0" smtClean="0"/>
              <a:t>,</a:t>
            </a:r>
            <a:r>
              <a:rPr lang="zh-CN" altLang="en-US" dirty="0" smtClean="0"/>
              <a:t>对外闭关锁国。</a:t>
            </a:r>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直接原因</a:t>
            </a:r>
            <a:r>
              <a:rPr lang="en-US" dirty="0" smtClean="0">
                <a:latin typeface="黑体" pitchFamily="49" charset="-122"/>
                <a:ea typeface="黑体" pitchFamily="49" charset="-122"/>
              </a:rPr>
              <a:t>:</a:t>
            </a:r>
            <a:r>
              <a:rPr lang="zh-CN" altLang="en-US" dirty="0" smtClean="0"/>
              <a:t>虎门销烟。</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过程</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爆发</a:t>
            </a:r>
            <a:r>
              <a:rPr lang="en-US" dirty="0" smtClean="0">
                <a:latin typeface="黑体" pitchFamily="49" charset="-122"/>
                <a:ea typeface="黑体" pitchFamily="49" charset="-122"/>
              </a:rPr>
              <a:t>:</a:t>
            </a:r>
            <a:r>
              <a:rPr lang="en-US" dirty="0" smtClean="0"/>
              <a:t>1840</a:t>
            </a:r>
            <a:r>
              <a:rPr lang="zh-CN" altLang="en-US" dirty="0" smtClean="0"/>
              <a:t>年</a:t>
            </a:r>
            <a:r>
              <a:rPr lang="en-US" dirty="0" smtClean="0"/>
              <a:t>6</a:t>
            </a:r>
            <a:r>
              <a:rPr lang="zh-CN" altLang="en-US" dirty="0" smtClean="0"/>
              <a:t>月</a:t>
            </a:r>
            <a:r>
              <a:rPr lang="en-US" dirty="0" smtClean="0"/>
              <a:t>,</a:t>
            </a:r>
            <a:r>
              <a:rPr lang="zh-CN" altLang="en-US" dirty="0" smtClean="0"/>
              <a:t>英国舰队侵入广东海面挑衅。</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北犯</a:t>
            </a:r>
            <a:r>
              <a:rPr lang="en-US" dirty="0" smtClean="0">
                <a:latin typeface="黑体" pitchFamily="49" charset="-122"/>
                <a:ea typeface="黑体" pitchFamily="49" charset="-122"/>
              </a:rPr>
              <a:t>:</a:t>
            </a:r>
            <a:r>
              <a:rPr lang="zh-CN" altLang="en-US" dirty="0" smtClean="0"/>
              <a:t>英军进攻厦门</a:t>
            </a:r>
            <a:r>
              <a:rPr lang="en-US" dirty="0" smtClean="0"/>
              <a:t>,</a:t>
            </a:r>
            <a:r>
              <a:rPr lang="zh-CN" altLang="en-US" dirty="0" smtClean="0"/>
              <a:t>攻占浙江定海</a:t>
            </a:r>
            <a:r>
              <a:rPr lang="en-US" dirty="0" smtClean="0"/>
              <a:t>,</a:t>
            </a:r>
            <a:r>
              <a:rPr lang="zh-CN" altLang="en-US" dirty="0" smtClean="0"/>
              <a:t>到达天津白河口</a:t>
            </a:r>
            <a:r>
              <a:rPr lang="en-US" dirty="0" smtClean="0"/>
              <a:t>,</a:t>
            </a:r>
            <a:r>
              <a:rPr lang="zh-CN" altLang="en-US" dirty="0" smtClean="0"/>
              <a:t>威胁北京。</a:t>
            </a:r>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扩大</a:t>
            </a:r>
            <a:r>
              <a:rPr lang="en-US" dirty="0" smtClean="0">
                <a:latin typeface="黑体" pitchFamily="49" charset="-122"/>
                <a:ea typeface="黑体" pitchFamily="49" charset="-122"/>
              </a:rPr>
              <a:t>:</a:t>
            </a:r>
            <a:r>
              <a:rPr lang="en-US" dirty="0" smtClean="0"/>
              <a:t>1841</a:t>
            </a:r>
            <a:r>
              <a:rPr lang="zh-CN" altLang="en-US" dirty="0" smtClean="0"/>
              <a:t>年初</a:t>
            </a:r>
            <a:r>
              <a:rPr lang="en-US" dirty="0" smtClean="0"/>
              <a:t>,</a:t>
            </a:r>
            <a:r>
              <a:rPr lang="zh-CN" altLang="en-US" dirty="0" smtClean="0"/>
              <a:t>强占香港岛</a:t>
            </a:r>
            <a:r>
              <a:rPr lang="en-US" dirty="0" smtClean="0"/>
              <a:t>,</a:t>
            </a:r>
            <a:r>
              <a:rPr lang="zh-CN" altLang="en-US" dirty="0" smtClean="0"/>
              <a:t>威逼广州</a:t>
            </a:r>
            <a:r>
              <a:rPr lang="en-US" dirty="0" smtClean="0"/>
              <a:t>;</a:t>
            </a:r>
            <a:r>
              <a:rPr lang="zh-CN" altLang="en-US" dirty="0" smtClean="0"/>
              <a:t>三元里人民抗英斗争。</a:t>
            </a:r>
            <a:endParaRPr lang="zh-CN" altLang="en-US" dirty="0"/>
          </a:p>
        </p:txBody>
      </p:sp>
      <p:sp>
        <p:nvSpPr>
          <p:cNvPr id="5" name="矩形 4"/>
          <p:cNvSpPr/>
          <p:nvPr/>
        </p:nvSpPr>
        <p:spPr>
          <a:xfrm>
            <a:off x="429390" y="1499384"/>
            <a:ext cx="8001056" cy="892552"/>
          </a:xfrm>
          <a:prstGeom prst="rect">
            <a:avLst/>
          </a:prstGeom>
        </p:spPr>
        <p:txBody>
          <a:bodyPr wrap="square">
            <a:spAutoFit/>
          </a:bodyPr>
          <a:lstStyle/>
          <a:p>
            <a:r>
              <a:rPr lang="zh-CN" altLang="en-US" dirty="0" smtClean="0">
                <a:solidFill>
                  <a:srgbClr val="FF0000"/>
                </a:solidFill>
              </a:rPr>
              <a:t>            率先完成工业革命的英国意图打开中国市场</a:t>
            </a:r>
            <a:r>
              <a:rPr lang="en-US" dirty="0" smtClean="0">
                <a:solidFill>
                  <a:srgbClr val="FF0000"/>
                </a:solidFill>
              </a:rPr>
              <a:t>,</a:t>
            </a:r>
            <a:r>
              <a:rPr lang="zh-CN" altLang="en-US" dirty="0" smtClean="0">
                <a:solidFill>
                  <a:srgbClr val="FF0000"/>
                </a:solidFill>
              </a:rPr>
              <a:t>将中国变成其原料产地和商品倾销市场</a:t>
            </a:r>
            <a:endParaRPr lang="zh-CN" altLang="en-US" dirty="0">
              <a:solidFill>
                <a:srgbClr val="FF0000"/>
              </a:solidFill>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wipe(down)">
                                      <p:cBhvr>
                                        <p:cTn id="12" dur="500"/>
                                        <p:tgtEl>
                                          <p:spTgt spid="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wipe(down)">
                                      <p:cBhvr>
                                        <p:cTn id="17" dur="500"/>
                                        <p:tgtEl>
                                          <p:spTgt spid="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wipe(down)">
                                      <p:cBhvr>
                                        <p:cTn id="22" dur="500"/>
                                        <p:tgtEl>
                                          <p:spTgt spid="4">
                                            <p:txEl>
                                              <p:pRg st="6" end="6"/>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Effect transition="in" filter="wipe(down)">
                                      <p:cBhvr>
                                        <p:cTn id="25" dur="500"/>
                                        <p:tgtEl>
                                          <p:spTgt spid="4">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wipe(down)">
                                      <p:cBhvr>
                                        <p:cTn id="30" dur="500"/>
                                        <p:tgtEl>
                                          <p:spTgt spid="4">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wipe(down)">
                                      <p:cBhvr>
                                        <p:cTn id="35"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6514" y="713566"/>
            <a:ext cx="8501122" cy="435697"/>
          </a:xfrm>
          <a:prstGeom prst="rect">
            <a:avLst/>
          </a:prstGeom>
          <a:noFill/>
        </p:spPr>
        <p:txBody>
          <a:bodyPr wrap="square" rtlCol="0">
            <a:spAutoFit/>
          </a:bodyPr>
          <a:lstStyle/>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结束</a:t>
            </a:r>
            <a:r>
              <a:rPr lang="en-US" dirty="0" smtClean="0">
                <a:latin typeface="黑体" pitchFamily="49" charset="-122"/>
                <a:ea typeface="黑体" pitchFamily="49" charset="-122"/>
              </a:rPr>
              <a:t>:</a:t>
            </a:r>
            <a:r>
              <a:rPr lang="en-US" dirty="0" smtClean="0"/>
              <a:t>1842</a:t>
            </a:r>
            <a:r>
              <a:rPr lang="zh-CN" altLang="en-US" dirty="0" smtClean="0"/>
              <a:t>年</a:t>
            </a:r>
            <a:r>
              <a:rPr lang="en-US" dirty="0" smtClean="0"/>
              <a:t>8</a:t>
            </a:r>
            <a:r>
              <a:rPr lang="zh-CN" altLang="en-US" dirty="0" smtClean="0"/>
              <a:t>月</a:t>
            </a:r>
            <a:r>
              <a:rPr lang="en-US" dirty="0" smtClean="0"/>
              <a:t>,</a:t>
            </a:r>
            <a:r>
              <a:rPr lang="zh-CN" altLang="en-US" dirty="0" smtClean="0"/>
              <a:t>英军入侵南京下关江面</a:t>
            </a:r>
            <a:r>
              <a:rPr lang="en-US" dirty="0" smtClean="0"/>
              <a:t>,</a:t>
            </a:r>
            <a:r>
              <a:rPr lang="zh-CN" altLang="en-US" dirty="0" smtClean="0"/>
              <a:t>清政府屈辱求和</a:t>
            </a:r>
            <a:r>
              <a:rPr lang="en-US" dirty="0" smtClean="0"/>
              <a:t>,</a:t>
            </a:r>
            <a:r>
              <a:rPr lang="zh-CN" altLang="en-US" dirty="0" smtClean="0"/>
              <a:t>战争结束。</a:t>
            </a:r>
            <a:endParaRPr lang="zh-CN" altLang="en-US" dirty="0"/>
          </a:p>
        </p:txBody>
      </p:sp>
      <p:sp>
        <p:nvSpPr>
          <p:cNvPr id="16" name="TextBox 15"/>
          <p:cNvSpPr txBox="1"/>
          <p:nvPr/>
        </p:nvSpPr>
        <p:spPr>
          <a:xfrm>
            <a:off x="286514" y="1142194"/>
            <a:ext cx="8501122" cy="435697"/>
          </a:xfrm>
          <a:prstGeom prst="rect">
            <a:avLst/>
          </a:prstGeom>
          <a:noFill/>
        </p:spPr>
        <p:txBody>
          <a:bodyPr wrap="square" rtlCol="0">
            <a:spAutoFit/>
          </a:bodyPr>
          <a:lstStyle/>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结果</a:t>
            </a:r>
            <a:r>
              <a:rPr lang="en-US" dirty="0" smtClean="0">
                <a:latin typeface="黑体" pitchFamily="49" charset="-122"/>
                <a:ea typeface="黑体" pitchFamily="49" charset="-122"/>
              </a:rPr>
              <a:t>:</a:t>
            </a:r>
            <a:r>
              <a:rPr lang="en-US" u="sng" dirty="0" smtClean="0"/>
              <a:t>                                </a:t>
            </a:r>
            <a:r>
              <a:rPr lang="zh-CN" altLang="en-US" dirty="0" smtClean="0"/>
              <a:t>。</a:t>
            </a:r>
            <a:endParaRPr lang="zh-CN" altLang="en-US" dirty="0"/>
          </a:p>
        </p:txBody>
      </p:sp>
      <p:graphicFrame>
        <p:nvGraphicFramePr>
          <p:cNvPr id="17" name="表格 16"/>
          <p:cNvGraphicFramePr>
            <a:graphicFrameLocks noGrp="1"/>
          </p:cNvGraphicFramePr>
          <p:nvPr/>
        </p:nvGraphicFramePr>
        <p:xfrm>
          <a:off x="500828" y="1713698"/>
          <a:ext cx="8001056" cy="3214710"/>
        </p:xfrm>
        <a:graphic>
          <a:graphicData uri="http://schemas.openxmlformats.org/drawingml/2006/table">
            <a:tbl>
              <a:tblPr/>
              <a:tblGrid>
                <a:gridCol w="4286280"/>
                <a:gridCol w="3714776"/>
              </a:tblGrid>
              <a:tr h="476908">
                <a:tc>
                  <a:txBody>
                    <a:bodyPr/>
                    <a:lstStyle/>
                    <a:p>
                      <a:pPr algn="ctr">
                        <a:lnSpc>
                          <a:spcPct val="150000"/>
                        </a:lnSpc>
                        <a:spcAft>
                          <a:spcPts val="0"/>
                        </a:spcAft>
                      </a:pPr>
                      <a:r>
                        <a:rPr lang="zh-CN" sz="2000" b="1" dirty="0">
                          <a:latin typeface="宋体" pitchFamily="2" charset="-122"/>
                          <a:ea typeface="宋体" pitchFamily="2" charset="-122"/>
                          <a:cs typeface="Times New Roman"/>
                        </a:rPr>
                        <a:t>《南京条约》</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宋体" pitchFamily="2" charset="-122"/>
                          <a:ea typeface="宋体" pitchFamily="2" charset="-122"/>
                          <a:cs typeface="Times New Roman"/>
                        </a:rPr>
                        <a:t>《南京条约》附件</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37802">
                <a:tc>
                  <a:txBody>
                    <a:bodyPr/>
                    <a:lstStyle/>
                    <a:p>
                      <a:pPr>
                        <a:lnSpc>
                          <a:spcPct val="150000"/>
                        </a:lnSpc>
                        <a:spcAft>
                          <a:spcPts val="0"/>
                        </a:spcAft>
                      </a:pPr>
                      <a:r>
                        <a:rPr lang="en-US" sz="2000" b="1" dirty="0">
                          <a:latin typeface="宋体" pitchFamily="2" charset="-122"/>
                          <a:ea typeface="宋体" pitchFamily="2" charset="-122"/>
                          <a:cs typeface="Times New Roman"/>
                        </a:rPr>
                        <a:t>(1</a:t>
                      </a:r>
                      <a:r>
                        <a:rPr lang="en-US" sz="2000" b="1" dirty="0" smtClean="0">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p>
                      <a:pPr>
                        <a:lnSpc>
                          <a:spcPct val="150000"/>
                        </a:lnSpc>
                        <a:spcAft>
                          <a:spcPts val="0"/>
                        </a:spcAft>
                      </a:pPr>
                      <a:r>
                        <a:rPr lang="en-US" sz="2000" b="1" dirty="0">
                          <a:latin typeface="宋体" pitchFamily="2" charset="-122"/>
                          <a:ea typeface="宋体" pitchFamily="2" charset="-122"/>
                          <a:cs typeface="Times New Roman"/>
                        </a:rPr>
                        <a:t>(2</a:t>
                      </a:r>
                      <a:r>
                        <a:rPr lang="en-US" sz="2000" b="1" dirty="0" smtClean="0">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p>
                      <a:pPr>
                        <a:lnSpc>
                          <a:spcPct val="150000"/>
                        </a:lnSpc>
                        <a:spcAft>
                          <a:spcPts val="0"/>
                        </a:spcAft>
                      </a:pPr>
                      <a:r>
                        <a:rPr lang="en-US" sz="2000" b="1" dirty="0" smtClean="0">
                          <a:latin typeface="宋体" pitchFamily="2" charset="-122"/>
                          <a:ea typeface="宋体" pitchFamily="2" charset="-122"/>
                          <a:cs typeface="Times New Roman"/>
                        </a:rPr>
                        <a:t>(3)</a:t>
                      </a: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endParaRPr lang="zh-CN" sz="2000" dirty="0">
                        <a:latin typeface="宋体" pitchFamily="2" charset="-122"/>
                        <a:ea typeface="宋体" pitchFamily="2" charset="-122"/>
                        <a:cs typeface="Times New Roman"/>
                      </a:endParaRPr>
                    </a:p>
                    <a:p>
                      <a:pPr>
                        <a:lnSpc>
                          <a:spcPct val="150000"/>
                        </a:lnSpc>
                        <a:spcAft>
                          <a:spcPts val="0"/>
                        </a:spcAft>
                      </a:pPr>
                      <a:r>
                        <a:rPr lang="en-US" sz="2000" b="1" dirty="0">
                          <a:latin typeface="宋体" pitchFamily="2" charset="-122"/>
                          <a:ea typeface="宋体" pitchFamily="2" charset="-122"/>
                          <a:cs typeface="Times New Roman"/>
                        </a:rPr>
                        <a:t>(4</a:t>
                      </a:r>
                      <a:r>
                        <a:rPr lang="en-US" sz="2000" b="1" dirty="0" smtClean="0">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itchFamily="2" charset="-122"/>
                          <a:ea typeface="宋体" pitchFamily="2" charset="-122"/>
                          <a:cs typeface="Times New Roman"/>
                        </a:rPr>
                        <a:t>列强取得</a:t>
                      </a:r>
                      <a:r>
                        <a:rPr lang="zh-CN" sz="2000" b="1" dirty="0" smtClean="0">
                          <a:latin typeface="宋体" pitchFamily="2" charset="-122"/>
                          <a:ea typeface="宋体" pitchFamily="2" charset="-122"/>
                          <a:cs typeface="Times New Roman"/>
                        </a:rPr>
                        <a:t>了</a:t>
                      </a: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ct val="150000"/>
                        </a:lnSpc>
                        <a:spcAft>
                          <a:spcPts val="0"/>
                        </a:spcAft>
                      </a:pPr>
                      <a:r>
                        <a:rPr lang="en-US" altLang="zh-CN" sz="2000" b="1" u="sng" dirty="0" smtClean="0">
                          <a:latin typeface="宋体" pitchFamily="2" charset="-122"/>
                          <a:ea typeface="宋体" pitchFamily="2" charset="-122"/>
                          <a:cs typeface="Times New Roman"/>
                        </a:rPr>
                        <a:t>                </a:t>
                      </a:r>
                      <a:r>
                        <a:rPr lang="zh-CN" sz="2000" b="1" dirty="0" smtClean="0">
                          <a:latin typeface="宋体" pitchFamily="2" charset="-122"/>
                          <a:ea typeface="宋体" pitchFamily="2" charset="-122"/>
                          <a:cs typeface="Times New Roman"/>
                        </a:rPr>
                        <a:t>和</a:t>
                      </a:r>
                      <a:r>
                        <a:rPr lang="zh-CN" sz="2000" b="1" dirty="0">
                          <a:latin typeface="宋体" pitchFamily="2" charset="-122"/>
                          <a:ea typeface="宋体" pitchFamily="2" charset="-122"/>
                          <a:cs typeface="Times New Roman"/>
                        </a:rPr>
                        <a:t>在通商口岸租赁土地房屋居留等特权</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8" name="矩形 17"/>
          <p:cNvSpPr/>
          <p:nvPr/>
        </p:nvSpPr>
        <p:spPr>
          <a:xfrm>
            <a:off x="1929588" y="1070756"/>
            <a:ext cx="3026791" cy="435697"/>
          </a:xfrm>
          <a:prstGeom prst="rect">
            <a:avLst/>
          </a:prstGeom>
        </p:spPr>
        <p:txBody>
          <a:bodyPr wrap="none">
            <a:spAutoFit/>
          </a:bodyPr>
          <a:lstStyle/>
          <a:p>
            <a:r>
              <a:rPr lang="en-US" dirty="0" smtClean="0">
                <a:solidFill>
                  <a:srgbClr val="FF0000"/>
                </a:solidFill>
              </a:rPr>
              <a:t>1842</a:t>
            </a:r>
            <a:r>
              <a:rPr lang="zh-CN" altLang="en-US" dirty="0" smtClean="0">
                <a:solidFill>
                  <a:srgbClr val="FF0000"/>
                </a:solidFill>
              </a:rPr>
              <a:t>年</a:t>
            </a:r>
            <a:r>
              <a:rPr lang="en-US" altLang="zh-CN" dirty="0" smtClean="0">
                <a:solidFill>
                  <a:srgbClr val="FF0000"/>
                </a:solidFill>
              </a:rPr>
              <a:t>《</a:t>
            </a:r>
            <a:r>
              <a:rPr lang="zh-CN" altLang="en-US" dirty="0" smtClean="0">
                <a:solidFill>
                  <a:srgbClr val="FF0000"/>
                </a:solidFill>
              </a:rPr>
              <a:t>南京条约</a:t>
            </a:r>
            <a:r>
              <a:rPr lang="en-US" altLang="zh-CN" dirty="0" smtClean="0">
                <a:solidFill>
                  <a:srgbClr val="FF0000"/>
                </a:solidFill>
              </a:rPr>
              <a:t>》</a:t>
            </a:r>
            <a:r>
              <a:rPr lang="zh-CN" altLang="en-US" dirty="0" smtClean="0">
                <a:solidFill>
                  <a:srgbClr val="FF0000"/>
                </a:solidFill>
              </a:rPr>
              <a:t>签订</a:t>
            </a:r>
            <a:endParaRPr lang="zh-CN" altLang="en-US" dirty="0">
              <a:solidFill>
                <a:srgbClr val="FF0000"/>
              </a:solidFill>
            </a:endParaRPr>
          </a:p>
        </p:txBody>
      </p:sp>
      <p:sp>
        <p:nvSpPr>
          <p:cNvPr id="19" name="矩形 18"/>
          <p:cNvSpPr/>
          <p:nvPr/>
        </p:nvSpPr>
        <p:spPr>
          <a:xfrm>
            <a:off x="1072332" y="2356640"/>
            <a:ext cx="1991251" cy="435697"/>
          </a:xfrm>
          <a:prstGeom prst="rect">
            <a:avLst/>
          </a:prstGeom>
        </p:spPr>
        <p:txBody>
          <a:bodyPr wrap="none">
            <a:spAutoFit/>
          </a:bodyPr>
          <a:lstStyle/>
          <a:p>
            <a:r>
              <a:rPr lang="zh-CN" altLang="en-US" dirty="0" smtClean="0">
                <a:solidFill>
                  <a:srgbClr val="FF0000"/>
                </a:solidFill>
              </a:rPr>
              <a:t>割香港岛给英国</a:t>
            </a:r>
            <a:endParaRPr lang="zh-CN" altLang="en-US" dirty="0">
              <a:solidFill>
                <a:srgbClr val="FF0000"/>
              </a:solidFill>
            </a:endParaRPr>
          </a:p>
        </p:txBody>
      </p:sp>
      <p:sp>
        <p:nvSpPr>
          <p:cNvPr id="20" name="矩形 19"/>
          <p:cNvSpPr/>
          <p:nvPr/>
        </p:nvSpPr>
        <p:spPr>
          <a:xfrm>
            <a:off x="1143770" y="2856706"/>
            <a:ext cx="2124299" cy="435697"/>
          </a:xfrm>
          <a:prstGeom prst="rect">
            <a:avLst/>
          </a:prstGeom>
        </p:spPr>
        <p:txBody>
          <a:bodyPr wrap="none">
            <a:spAutoFit/>
          </a:bodyPr>
          <a:lstStyle/>
          <a:p>
            <a:r>
              <a:rPr lang="zh-CN" altLang="en-US" dirty="0" smtClean="0">
                <a:solidFill>
                  <a:srgbClr val="FF0000"/>
                </a:solidFill>
              </a:rPr>
              <a:t>赔款</a:t>
            </a:r>
            <a:r>
              <a:rPr lang="en-US" altLang="zh-CN" dirty="0" smtClean="0">
                <a:solidFill>
                  <a:srgbClr val="FF0000"/>
                </a:solidFill>
              </a:rPr>
              <a:t>2 100</a:t>
            </a:r>
            <a:r>
              <a:rPr lang="zh-CN" altLang="en-US" dirty="0" smtClean="0">
                <a:solidFill>
                  <a:srgbClr val="FF0000"/>
                </a:solidFill>
              </a:rPr>
              <a:t>万银元</a:t>
            </a:r>
            <a:endParaRPr lang="zh-CN" altLang="en-US" dirty="0">
              <a:solidFill>
                <a:srgbClr val="FF0000"/>
              </a:solidFill>
            </a:endParaRPr>
          </a:p>
        </p:txBody>
      </p:sp>
      <p:sp>
        <p:nvSpPr>
          <p:cNvPr id="21" name="矩形 20"/>
          <p:cNvSpPr/>
          <p:nvPr/>
        </p:nvSpPr>
        <p:spPr>
          <a:xfrm>
            <a:off x="643704" y="3213896"/>
            <a:ext cx="4000528" cy="1015663"/>
          </a:xfrm>
          <a:prstGeom prst="rect">
            <a:avLst/>
          </a:prstGeom>
        </p:spPr>
        <p:txBody>
          <a:bodyPr wrap="square">
            <a:spAutoFit/>
          </a:bodyPr>
          <a:lstStyle/>
          <a:p>
            <a:pPr>
              <a:lnSpc>
                <a:spcPct val="150000"/>
              </a:lnSpc>
            </a:pPr>
            <a:r>
              <a:rPr lang="zh-CN" altLang="en-US" dirty="0" smtClean="0">
                <a:solidFill>
                  <a:srgbClr val="FF0000"/>
                </a:solidFill>
              </a:rPr>
              <a:t>   开放广州、厦门、福州、宁波、上海五处为通商口岸</a:t>
            </a:r>
            <a:endParaRPr lang="zh-CN" altLang="en-US" dirty="0">
              <a:solidFill>
                <a:srgbClr val="FF0000"/>
              </a:solidFill>
            </a:endParaRPr>
          </a:p>
        </p:txBody>
      </p:sp>
      <p:sp>
        <p:nvSpPr>
          <p:cNvPr id="22" name="矩形 21"/>
          <p:cNvSpPr/>
          <p:nvPr/>
        </p:nvSpPr>
        <p:spPr>
          <a:xfrm>
            <a:off x="1000894" y="4206959"/>
            <a:ext cx="1217000" cy="435697"/>
          </a:xfrm>
          <a:prstGeom prst="rect">
            <a:avLst/>
          </a:prstGeom>
        </p:spPr>
        <p:txBody>
          <a:bodyPr wrap="none">
            <a:spAutoFit/>
          </a:bodyPr>
          <a:lstStyle/>
          <a:p>
            <a:r>
              <a:rPr lang="zh-CN" altLang="en-US" dirty="0" smtClean="0">
                <a:solidFill>
                  <a:srgbClr val="FF0000"/>
                </a:solidFill>
              </a:rPr>
              <a:t>协定关税</a:t>
            </a:r>
            <a:endParaRPr lang="zh-CN" altLang="en-US" dirty="0">
              <a:solidFill>
                <a:srgbClr val="FF0000"/>
              </a:solidFill>
            </a:endParaRPr>
          </a:p>
        </p:txBody>
      </p:sp>
      <p:sp>
        <p:nvSpPr>
          <p:cNvPr id="23" name="矩形 22"/>
          <p:cNvSpPr/>
          <p:nvPr/>
        </p:nvSpPr>
        <p:spPr>
          <a:xfrm>
            <a:off x="4858546" y="2785268"/>
            <a:ext cx="3500461" cy="943528"/>
          </a:xfrm>
          <a:prstGeom prst="rect">
            <a:avLst/>
          </a:prstGeom>
        </p:spPr>
        <p:txBody>
          <a:bodyPr wrap="square">
            <a:spAutoFit/>
          </a:bodyPr>
          <a:lstStyle/>
          <a:p>
            <a:pPr>
              <a:lnSpc>
                <a:spcPct val="150000"/>
              </a:lnSpc>
            </a:pPr>
            <a:r>
              <a:rPr lang="zh-CN" altLang="en-US" dirty="0" smtClean="0">
                <a:solidFill>
                  <a:srgbClr val="FF0000"/>
                </a:solidFill>
              </a:rPr>
              <a:t>           领事裁判权、片面最惠国待遇</a:t>
            </a:r>
            <a:endParaRPr lang="zh-CN" altLang="en-US" dirty="0">
              <a:solidFill>
                <a:srgbClr val="FF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9" grpId="0"/>
      <p:bldP spid="20" grpId="0"/>
      <p:bldP spid="21" grpId="0"/>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43836" y="1027906"/>
            <a:ext cx="5429288" cy="553998"/>
          </a:xfrm>
          <a:prstGeom prst="rect">
            <a:avLst/>
          </a:prstGeom>
          <a:noFill/>
        </p:spPr>
        <p:txBody>
          <a:bodyPr wrap="square" rtlCol="0">
            <a:spAutoFit/>
          </a:bodyPr>
          <a:lstStyle/>
          <a:p>
            <a:pPr>
              <a:lnSpc>
                <a:spcPct val="150000"/>
              </a:lnSpc>
              <a:spcAft>
                <a:spcPts val="0"/>
              </a:spcAft>
            </a:pPr>
            <a:r>
              <a:rPr lang="zh-CN" altLang="en-US" dirty="0" smtClean="0">
                <a:solidFill>
                  <a:srgbClr val="FF0000"/>
                </a:solidFill>
                <a:cs typeface="Times New Roman"/>
              </a:rPr>
              <a:t>主权遭到破坏</a:t>
            </a:r>
            <a:r>
              <a:rPr lang="en-US" dirty="0" smtClean="0">
                <a:solidFill>
                  <a:srgbClr val="FF0000"/>
                </a:solidFill>
                <a:cs typeface="Times New Roman"/>
              </a:rPr>
              <a:t>,</a:t>
            </a:r>
            <a:r>
              <a:rPr lang="zh-CN" altLang="en-US" dirty="0" smtClean="0">
                <a:solidFill>
                  <a:srgbClr val="FF0000"/>
                </a:solidFill>
                <a:cs typeface="Times New Roman"/>
              </a:rPr>
              <a:t>开始沦为半殖民地半封建国家</a:t>
            </a:r>
            <a:endParaRPr lang="zh-CN" altLang="en-US" dirty="0">
              <a:solidFill>
                <a:srgbClr val="FF0000"/>
              </a:solidFill>
              <a:cs typeface="Times New Roman"/>
            </a:endParaRPr>
          </a:p>
        </p:txBody>
      </p:sp>
      <p:graphicFrame>
        <p:nvGraphicFramePr>
          <p:cNvPr id="9" name="表格 8"/>
          <p:cNvGraphicFramePr>
            <a:graphicFrameLocks noGrp="1"/>
          </p:cNvGraphicFramePr>
          <p:nvPr/>
        </p:nvGraphicFramePr>
        <p:xfrm>
          <a:off x="500828" y="1099344"/>
          <a:ext cx="8143932" cy="3900502"/>
        </p:xfrm>
        <a:graphic>
          <a:graphicData uri="http://schemas.openxmlformats.org/drawingml/2006/table">
            <a:tbl>
              <a:tblPr/>
              <a:tblGrid>
                <a:gridCol w="1071570"/>
                <a:gridCol w="7072362"/>
              </a:tblGrid>
              <a:tr h="571504">
                <a:tc>
                  <a:txBody>
                    <a:bodyPr/>
                    <a:lstStyle/>
                    <a:p>
                      <a:pPr algn="ctr">
                        <a:lnSpc>
                          <a:spcPct val="150000"/>
                        </a:lnSpc>
                        <a:spcAft>
                          <a:spcPts val="0"/>
                        </a:spcAft>
                      </a:pPr>
                      <a:r>
                        <a:rPr lang="zh-CN" sz="2000" b="1" dirty="0">
                          <a:latin typeface="宋体" pitchFamily="2" charset="-122"/>
                          <a:ea typeface="宋体" pitchFamily="2" charset="-122"/>
                          <a:cs typeface="Times New Roman"/>
                        </a:rPr>
                        <a:t>政治</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1504">
                <a:tc>
                  <a:txBody>
                    <a:bodyPr/>
                    <a:lstStyle/>
                    <a:p>
                      <a:pPr algn="ctr">
                        <a:lnSpc>
                          <a:spcPct val="150000"/>
                        </a:lnSpc>
                        <a:spcAft>
                          <a:spcPts val="0"/>
                        </a:spcAft>
                      </a:pPr>
                      <a:r>
                        <a:rPr lang="zh-CN" sz="2000" b="1" dirty="0">
                          <a:latin typeface="宋体" pitchFamily="2" charset="-122"/>
                          <a:ea typeface="宋体" pitchFamily="2" charset="-122"/>
                          <a:cs typeface="Times New Roman"/>
                        </a:rPr>
                        <a:t>经济</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8694">
                <a:tc>
                  <a:txBody>
                    <a:bodyPr/>
                    <a:lstStyle/>
                    <a:p>
                      <a:pPr algn="ctr">
                        <a:lnSpc>
                          <a:spcPct val="150000"/>
                        </a:lnSpc>
                        <a:spcAft>
                          <a:spcPts val="0"/>
                        </a:spcAft>
                      </a:pPr>
                      <a:r>
                        <a:rPr lang="zh-CN" sz="2000" b="1">
                          <a:latin typeface="宋体" pitchFamily="2" charset="-122"/>
                          <a:ea typeface="宋体" pitchFamily="2" charset="-122"/>
                          <a:cs typeface="Times New Roman"/>
                        </a:rPr>
                        <a:t>对外</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algn="ctr">
                        <a:lnSpc>
                          <a:spcPct val="150000"/>
                        </a:lnSpc>
                        <a:spcAft>
                          <a:spcPts val="0"/>
                        </a:spcAft>
                      </a:pPr>
                      <a:r>
                        <a:rPr lang="zh-CN" sz="2000" b="1" dirty="0">
                          <a:latin typeface="宋体" pitchFamily="2" charset="-122"/>
                          <a:ea typeface="宋体" pitchFamily="2" charset="-122"/>
                          <a:cs typeface="Times New Roman"/>
                        </a:rPr>
                        <a:t>社会</a:t>
                      </a:r>
                      <a:endParaRPr lang="zh-CN" sz="2000" dirty="0">
                        <a:latin typeface="宋体" pitchFamily="2" charset="-122"/>
                        <a:ea typeface="宋体" pitchFamily="2" charset="-122"/>
                        <a:cs typeface="Times New Roman"/>
                      </a:endParaRPr>
                    </a:p>
                    <a:p>
                      <a:pPr algn="ctr">
                        <a:lnSpc>
                          <a:spcPct val="150000"/>
                        </a:lnSpc>
                        <a:spcAft>
                          <a:spcPts val="0"/>
                        </a:spcAft>
                      </a:pPr>
                      <a:r>
                        <a:rPr lang="zh-CN" sz="2000" b="1" dirty="0">
                          <a:latin typeface="宋体" pitchFamily="2" charset="-122"/>
                          <a:ea typeface="宋体" pitchFamily="2" charset="-122"/>
                          <a:cs typeface="Times New Roman"/>
                        </a:rPr>
                        <a:t>生活</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algn="ctr">
                        <a:lnSpc>
                          <a:spcPct val="150000"/>
                        </a:lnSpc>
                        <a:spcAft>
                          <a:spcPts val="0"/>
                        </a:spcAft>
                      </a:pPr>
                      <a:r>
                        <a:rPr lang="zh-CN" sz="2000" b="1">
                          <a:latin typeface="宋体" pitchFamily="2" charset="-122"/>
                          <a:ea typeface="宋体" pitchFamily="2" charset="-122"/>
                          <a:cs typeface="Times New Roman"/>
                        </a:rPr>
                        <a:t>思想</a:t>
                      </a:r>
                      <a:endParaRPr lang="zh-CN" sz="2000">
                        <a:latin typeface="宋体" pitchFamily="2" charset="-122"/>
                        <a:ea typeface="宋体" pitchFamily="2" charset="-122"/>
                        <a:cs typeface="Times New Roman"/>
                      </a:endParaRPr>
                    </a:p>
                    <a:p>
                      <a:pPr algn="ctr">
                        <a:lnSpc>
                          <a:spcPct val="150000"/>
                        </a:lnSpc>
                        <a:spcAft>
                          <a:spcPts val="0"/>
                        </a:spcAft>
                      </a:pPr>
                      <a:r>
                        <a:rPr lang="zh-CN" sz="2000" b="1">
                          <a:latin typeface="宋体" pitchFamily="2" charset="-122"/>
                          <a:ea typeface="宋体" pitchFamily="2" charset="-122"/>
                          <a:cs typeface="Times New Roman"/>
                        </a:rPr>
                        <a:t>文化</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TextBox 9"/>
          <p:cNvSpPr txBox="1"/>
          <p:nvPr/>
        </p:nvSpPr>
        <p:spPr>
          <a:xfrm>
            <a:off x="1643836" y="1616916"/>
            <a:ext cx="6858048" cy="553998"/>
          </a:xfrm>
          <a:prstGeom prst="rect">
            <a:avLst/>
          </a:prstGeom>
          <a:noFill/>
        </p:spPr>
        <p:txBody>
          <a:bodyPr wrap="square" rtlCol="0">
            <a:spAutoFit/>
          </a:bodyPr>
          <a:lstStyle/>
          <a:p>
            <a:pPr>
              <a:lnSpc>
                <a:spcPct val="150000"/>
              </a:lnSpc>
              <a:spcAft>
                <a:spcPts val="0"/>
              </a:spcAft>
            </a:pPr>
            <a:r>
              <a:rPr lang="zh-CN" altLang="en-US" dirty="0" smtClean="0">
                <a:solidFill>
                  <a:srgbClr val="FF0000"/>
                </a:solidFill>
                <a:cs typeface="Times New Roman"/>
              </a:rPr>
              <a:t>自然经济开始解体</a:t>
            </a:r>
            <a:r>
              <a:rPr lang="en-US" altLang="zh-CN" dirty="0" smtClean="0">
                <a:solidFill>
                  <a:srgbClr val="FF0000"/>
                </a:solidFill>
                <a:cs typeface="Times New Roman"/>
              </a:rPr>
              <a:t>,</a:t>
            </a:r>
            <a:r>
              <a:rPr lang="zh-CN" altLang="en-US" dirty="0" smtClean="0">
                <a:solidFill>
                  <a:srgbClr val="FF0000"/>
                </a:solidFill>
                <a:cs typeface="Times New Roman"/>
              </a:rPr>
              <a:t>客观上推动了中国经济的近代化进程</a:t>
            </a:r>
          </a:p>
        </p:txBody>
      </p:sp>
      <p:sp>
        <p:nvSpPr>
          <p:cNvPr id="11" name="TextBox 10"/>
          <p:cNvSpPr txBox="1"/>
          <p:nvPr/>
        </p:nvSpPr>
        <p:spPr>
          <a:xfrm>
            <a:off x="1572398" y="2156080"/>
            <a:ext cx="6858048" cy="943528"/>
          </a:xfrm>
          <a:prstGeom prst="rect">
            <a:avLst/>
          </a:prstGeom>
          <a:noFill/>
        </p:spPr>
        <p:txBody>
          <a:bodyPr wrap="square" rtlCol="0">
            <a:spAutoFit/>
          </a:bodyPr>
          <a:lstStyle/>
          <a:p>
            <a:pPr>
              <a:lnSpc>
                <a:spcPct val="150000"/>
              </a:lnSpc>
              <a:spcAft>
                <a:spcPts val="0"/>
              </a:spcAft>
            </a:pPr>
            <a:r>
              <a:rPr lang="zh-CN" altLang="en-US" dirty="0" smtClean="0">
                <a:solidFill>
                  <a:srgbClr val="FF0000"/>
                </a:solidFill>
                <a:cs typeface="Times New Roman"/>
              </a:rPr>
              <a:t>中国被卷入资本主义世界市场</a:t>
            </a:r>
            <a:r>
              <a:rPr lang="en-US" altLang="zh-CN" dirty="0" smtClean="0">
                <a:solidFill>
                  <a:srgbClr val="FF0000"/>
                </a:solidFill>
                <a:cs typeface="Times New Roman"/>
              </a:rPr>
              <a:t>,</a:t>
            </a:r>
            <a:r>
              <a:rPr lang="zh-CN" altLang="en-US" dirty="0" smtClean="0">
                <a:solidFill>
                  <a:srgbClr val="FF0000"/>
                </a:solidFill>
                <a:cs typeface="Times New Roman"/>
              </a:rPr>
              <a:t>打破了中国闭关锁国的局面</a:t>
            </a:r>
            <a:r>
              <a:rPr lang="en-US" altLang="zh-CN" dirty="0" smtClean="0">
                <a:solidFill>
                  <a:srgbClr val="FF0000"/>
                </a:solidFill>
                <a:cs typeface="Times New Roman"/>
              </a:rPr>
              <a:t>,</a:t>
            </a:r>
            <a:r>
              <a:rPr lang="zh-CN" altLang="en-US" dirty="0" smtClean="0">
                <a:solidFill>
                  <a:srgbClr val="FF0000"/>
                </a:solidFill>
                <a:cs typeface="Times New Roman"/>
              </a:rPr>
              <a:t>中国从朝贡外交转向近代外交</a:t>
            </a:r>
          </a:p>
        </p:txBody>
      </p:sp>
      <p:sp>
        <p:nvSpPr>
          <p:cNvPr id="14" name="TextBox 13"/>
          <p:cNvSpPr txBox="1"/>
          <p:nvPr/>
        </p:nvSpPr>
        <p:spPr>
          <a:xfrm>
            <a:off x="1674316" y="3272964"/>
            <a:ext cx="6858048" cy="481863"/>
          </a:xfrm>
          <a:prstGeom prst="rect">
            <a:avLst/>
          </a:prstGeom>
          <a:noFill/>
        </p:spPr>
        <p:txBody>
          <a:bodyPr wrap="square" rtlCol="0">
            <a:spAutoFit/>
          </a:bodyPr>
          <a:lstStyle/>
          <a:p>
            <a:pPr>
              <a:lnSpc>
                <a:spcPct val="150000"/>
              </a:lnSpc>
              <a:spcAft>
                <a:spcPts val="0"/>
              </a:spcAft>
            </a:pPr>
            <a:r>
              <a:rPr lang="zh-CN" altLang="en-US" dirty="0" smtClean="0">
                <a:solidFill>
                  <a:srgbClr val="FF0000"/>
                </a:solidFill>
                <a:cs typeface="Times New Roman"/>
              </a:rPr>
              <a:t>西式服饰、生活方式传入中国</a:t>
            </a:r>
            <a:r>
              <a:rPr lang="en-US" altLang="zh-CN" dirty="0" smtClean="0">
                <a:solidFill>
                  <a:srgbClr val="FF0000"/>
                </a:solidFill>
                <a:cs typeface="Times New Roman"/>
              </a:rPr>
              <a:t>,</a:t>
            </a:r>
            <a:r>
              <a:rPr lang="zh-CN" altLang="en-US" dirty="0" smtClean="0">
                <a:solidFill>
                  <a:srgbClr val="FF0000"/>
                </a:solidFill>
                <a:cs typeface="Times New Roman"/>
              </a:rPr>
              <a:t>冲击了中国传统的社会习俗</a:t>
            </a:r>
          </a:p>
        </p:txBody>
      </p:sp>
      <p:sp>
        <p:nvSpPr>
          <p:cNvPr id="15" name="TextBox 14"/>
          <p:cNvSpPr txBox="1"/>
          <p:nvPr/>
        </p:nvSpPr>
        <p:spPr>
          <a:xfrm>
            <a:off x="1715274" y="4171178"/>
            <a:ext cx="3571900" cy="553998"/>
          </a:xfrm>
          <a:prstGeom prst="rect">
            <a:avLst/>
          </a:prstGeom>
          <a:noFill/>
        </p:spPr>
        <p:txBody>
          <a:bodyPr wrap="square" rtlCol="0">
            <a:spAutoFit/>
          </a:bodyPr>
          <a:lstStyle/>
          <a:p>
            <a:pPr>
              <a:lnSpc>
                <a:spcPct val="150000"/>
              </a:lnSpc>
              <a:spcAft>
                <a:spcPts val="0"/>
              </a:spcAft>
            </a:pPr>
            <a:r>
              <a:rPr lang="zh-CN" altLang="en-US" dirty="0" smtClean="0">
                <a:solidFill>
                  <a:srgbClr val="FF0000"/>
                </a:solidFill>
                <a:cs typeface="Times New Roman"/>
              </a:rPr>
              <a:t>掀起“向西方学习”新思潮</a:t>
            </a:r>
          </a:p>
        </p:txBody>
      </p:sp>
      <p:sp>
        <p:nvSpPr>
          <p:cNvPr id="8" name="TextBox 7"/>
          <p:cNvSpPr txBox="1"/>
          <p:nvPr/>
        </p:nvSpPr>
        <p:spPr>
          <a:xfrm>
            <a:off x="357952" y="642128"/>
            <a:ext cx="8429684" cy="435697"/>
          </a:xfrm>
          <a:prstGeom prst="rect">
            <a:avLst/>
          </a:prstGeom>
          <a:noFill/>
        </p:spPr>
        <p:txBody>
          <a:bodyPr wrap="square" rtlCol="0">
            <a:spAutoFit/>
          </a:bodyPr>
          <a:lstStyle/>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影响</a:t>
            </a: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ox(in)">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ox(in)">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86514" y="785004"/>
            <a:ext cx="8358246" cy="4036682"/>
          </a:xfrm>
          <a:prstGeom prst="rect">
            <a:avLst/>
          </a:prstGeom>
          <a:noFill/>
          <a:ln>
            <a:solidFill>
              <a:schemeClr val="tx1"/>
            </a:solid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概念分析</a:t>
            </a:r>
            <a:r>
              <a:rPr lang="en-US" dirty="0" smtClean="0">
                <a:latin typeface="黑体" pitchFamily="49" charset="-122"/>
                <a:ea typeface="黑体" pitchFamily="49" charset="-122"/>
              </a:rPr>
              <a:t>]</a:t>
            </a:r>
            <a:endParaRPr lang="zh-CN" altLang="en-US" dirty="0" smtClean="0">
              <a:latin typeface="黑体" pitchFamily="49" charset="-122"/>
              <a:ea typeface="黑体" pitchFamily="49" charset="-122"/>
            </a:endParaRPr>
          </a:p>
          <a:p>
            <a:r>
              <a:rPr lang="en-US" dirty="0" smtClean="0">
                <a:latin typeface="楷体" pitchFamily="49" charset="-122"/>
                <a:ea typeface="楷体" pitchFamily="49" charset="-122"/>
              </a:rPr>
              <a:t>1.</a:t>
            </a:r>
            <a:r>
              <a:rPr lang="zh-CN" altLang="en-US" dirty="0" smtClean="0">
                <a:latin typeface="楷体" pitchFamily="49" charset="-122"/>
                <a:ea typeface="楷体" pitchFamily="49" charset="-122"/>
              </a:rPr>
              <a:t>领事裁判权</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一国通过驻外领事对处于另一国领土内的本国国民根据其本国法律行使司法管辖权的制度。是一种治外法权</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是帝国主义在殖民地或半殖民地国家所享有的非法特权。</a:t>
            </a:r>
          </a:p>
          <a:p>
            <a:pPr algn="just"/>
            <a:r>
              <a:rPr lang="en-US" dirty="0" smtClean="0">
                <a:latin typeface="楷体" pitchFamily="49" charset="-122"/>
                <a:ea typeface="楷体" pitchFamily="49" charset="-122"/>
              </a:rPr>
              <a:t>2.</a:t>
            </a:r>
            <a:r>
              <a:rPr lang="zh-CN" altLang="en-US" dirty="0" smtClean="0">
                <a:latin typeface="楷体" pitchFamily="49" charset="-122"/>
                <a:ea typeface="楷体" pitchFamily="49" charset="-122"/>
              </a:rPr>
              <a:t>片面最惠国待遇</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缔约国双方在通商、航海、关税、公民法律地位等方面相互给予的不低于现时或将来给予任何第三国的优惠、特权或豁免待遇。最惠国待遇一般是相互的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但清朝与外国签订的条约</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往往只片面规定该缔约国享受最惠国待遇</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而中国则无对等权利</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是片面的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称为片面最惠国待遇。即一国在片面享有另一国给予的特权的时候</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同时享有该国将来给予任何第三国的特权。</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barn(inHorizontal)">
                                      <p:cBhvr>
                                        <p:cTn id="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57952" y="642128"/>
            <a:ext cx="8286808" cy="4324261"/>
          </a:xfrm>
          <a:prstGeom prst="rect">
            <a:avLst/>
          </a:prstGeom>
          <a:noFill/>
        </p:spPr>
        <p:txBody>
          <a:bodyPr wrap="square" rtlCol="0">
            <a:spAutoFit/>
          </a:bodyPr>
          <a:lstStyle/>
          <a:p>
            <a:pPr>
              <a:lnSpc>
                <a:spcPct val="125000"/>
              </a:lnSpc>
            </a:pPr>
            <a:r>
              <a:rPr lang="zh-CN" altLang="en-US" dirty="0" smtClean="0">
                <a:latin typeface="黑体" pitchFamily="49" charset="-122"/>
                <a:ea typeface="黑体" pitchFamily="49" charset="-122"/>
              </a:rPr>
              <a:t>三、第二次鸦片战争</a:t>
            </a:r>
          </a:p>
          <a:p>
            <a:pPr>
              <a:lnSpc>
                <a:spcPct val="125000"/>
              </a:lnSpc>
            </a:pPr>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原因</a:t>
            </a:r>
          </a:p>
          <a:p>
            <a:pPr>
              <a:lnSpc>
                <a:spcPct val="125000"/>
              </a:lnSpc>
            </a:pPr>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根本原因</a:t>
            </a:r>
            <a:r>
              <a:rPr lang="en-US" dirty="0" smtClean="0">
                <a:latin typeface="黑体" pitchFamily="49" charset="-122"/>
                <a:ea typeface="黑体" pitchFamily="49" charset="-122"/>
              </a:rPr>
              <a:t>:</a:t>
            </a:r>
            <a:r>
              <a:rPr lang="en-US" altLang="zh-CN" u="sng" dirty="0" smtClean="0"/>
              <a:t>                                  </a:t>
            </a:r>
            <a:r>
              <a:rPr lang="zh-CN" altLang="en-US" dirty="0" smtClean="0"/>
              <a:t>。</a:t>
            </a:r>
          </a:p>
          <a:p>
            <a:pPr>
              <a:lnSpc>
                <a:spcPct val="125000"/>
              </a:lnSpc>
            </a:pPr>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直接原因</a:t>
            </a:r>
            <a:r>
              <a:rPr lang="en-US" dirty="0" smtClean="0">
                <a:latin typeface="黑体" pitchFamily="49" charset="-122"/>
                <a:ea typeface="黑体" pitchFamily="49" charset="-122"/>
              </a:rPr>
              <a:t>:</a:t>
            </a:r>
            <a:r>
              <a:rPr lang="zh-CN" altLang="en-US" u="sng" dirty="0" smtClean="0"/>
              <a:t>                             </a:t>
            </a:r>
            <a:r>
              <a:rPr lang="zh-CN" altLang="en-US" dirty="0" smtClean="0"/>
              <a:t>。</a:t>
            </a:r>
          </a:p>
          <a:p>
            <a:pPr>
              <a:lnSpc>
                <a:spcPct val="125000"/>
              </a:lnSpc>
            </a:pPr>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经过</a:t>
            </a:r>
          </a:p>
          <a:p>
            <a:pPr>
              <a:lnSpc>
                <a:spcPct val="125000"/>
              </a:lnSpc>
            </a:pPr>
            <a:r>
              <a:rPr lang="en-US" dirty="0" smtClean="0"/>
              <a:t>(1)1856</a:t>
            </a:r>
            <a:r>
              <a:rPr lang="zh-CN" altLang="en-US" dirty="0" smtClean="0"/>
              <a:t>年</a:t>
            </a:r>
            <a:r>
              <a:rPr lang="en-US" dirty="0" smtClean="0"/>
              <a:t>,</a:t>
            </a:r>
            <a:r>
              <a:rPr lang="zh-CN" altLang="en-US" dirty="0" smtClean="0"/>
              <a:t>英军进攻广州</a:t>
            </a:r>
            <a:r>
              <a:rPr lang="en-US" dirty="0" smtClean="0"/>
              <a:t>,</a:t>
            </a:r>
            <a:r>
              <a:rPr lang="zh-CN" altLang="en-US" dirty="0" smtClean="0"/>
              <a:t>战争爆发。随后</a:t>
            </a:r>
            <a:r>
              <a:rPr lang="en-US" dirty="0" smtClean="0"/>
              <a:t>,</a:t>
            </a:r>
            <a:r>
              <a:rPr lang="zh-CN" altLang="en-US" dirty="0" smtClean="0"/>
              <a:t>法国也加入侵华战争。</a:t>
            </a:r>
          </a:p>
          <a:p>
            <a:pPr algn="just">
              <a:lnSpc>
                <a:spcPct val="125000"/>
              </a:lnSpc>
            </a:pPr>
            <a:r>
              <a:rPr lang="en-US" dirty="0" smtClean="0"/>
              <a:t>(2)1858</a:t>
            </a:r>
            <a:r>
              <a:rPr lang="zh-CN" altLang="en-US" dirty="0" smtClean="0"/>
              <a:t>年</a:t>
            </a:r>
            <a:r>
              <a:rPr lang="en-US" dirty="0" smtClean="0"/>
              <a:t>,</a:t>
            </a:r>
            <a:r>
              <a:rPr lang="zh-CN" altLang="en-US" dirty="0" smtClean="0"/>
              <a:t>英法联军攻陷广州</a:t>
            </a:r>
            <a:r>
              <a:rPr lang="en-US" dirty="0" smtClean="0"/>
              <a:t>,</a:t>
            </a:r>
            <a:r>
              <a:rPr lang="zh-CN" altLang="en-US" dirty="0" smtClean="0"/>
              <a:t>北上进逼天津</a:t>
            </a:r>
            <a:r>
              <a:rPr lang="en-US" dirty="0" smtClean="0"/>
              <a:t>,</a:t>
            </a:r>
            <a:r>
              <a:rPr lang="zh-CN" altLang="en-US" dirty="0" smtClean="0"/>
              <a:t>清政府被迫签订</a:t>
            </a:r>
            <a:r>
              <a:rPr lang="en-US" altLang="zh-CN" dirty="0" smtClean="0"/>
              <a:t>《</a:t>
            </a:r>
            <a:r>
              <a:rPr lang="zh-CN" altLang="en-US" dirty="0" smtClean="0"/>
              <a:t>天津  条约</a:t>
            </a:r>
            <a:r>
              <a:rPr lang="en-US" altLang="zh-CN" dirty="0" smtClean="0"/>
              <a:t>》</a:t>
            </a:r>
            <a:r>
              <a:rPr lang="zh-CN" altLang="en-US" dirty="0" smtClean="0"/>
              <a:t>。</a:t>
            </a:r>
          </a:p>
          <a:p>
            <a:pPr algn="just">
              <a:lnSpc>
                <a:spcPct val="125000"/>
              </a:lnSpc>
            </a:pPr>
            <a:r>
              <a:rPr lang="en-US" dirty="0" smtClean="0"/>
              <a:t>(3)1860</a:t>
            </a:r>
            <a:r>
              <a:rPr lang="zh-CN" altLang="en-US" dirty="0" smtClean="0"/>
              <a:t>年</a:t>
            </a:r>
            <a:r>
              <a:rPr lang="en-US" dirty="0" smtClean="0"/>
              <a:t>,</a:t>
            </a:r>
            <a:r>
              <a:rPr lang="zh-CN" altLang="en-US" dirty="0" smtClean="0"/>
              <a:t>英法联军攻陷天津、北京</a:t>
            </a:r>
            <a:r>
              <a:rPr lang="en-US" dirty="0" smtClean="0"/>
              <a:t>,</a:t>
            </a:r>
            <a:r>
              <a:rPr lang="zh-CN" altLang="en-US" dirty="0" smtClean="0"/>
              <a:t>洗劫并火烧圆明园</a:t>
            </a:r>
            <a:r>
              <a:rPr lang="en-US" dirty="0" smtClean="0"/>
              <a:t>,</a:t>
            </a:r>
            <a:r>
              <a:rPr lang="zh-CN" altLang="en-US" dirty="0" smtClean="0"/>
              <a:t>清政府被迫签订</a:t>
            </a:r>
            <a:r>
              <a:rPr lang="en-US" altLang="zh-CN" dirty="0" smtClean="0"/>
              <a:t>《</a:t>
            </a:r>
            <a:r>
              <a:rPr lang="zh-CN" altLang="en-US" dirty="0" smtClean="0"/>
              <a:t>北京条约</a:t>
            </a:r>
            <a:r>
              <a:rPr lang="en-US" altLang="zh-CN" dirty="0" smtClean="0"/>
              <a:t>》</a:t>
            </a:r>
            <a:r>
              <a:rPr lang="zh-CN" altLang="en-US" dirty="0" smtClean="0"/>
              <a:t>。</a:t>
            </a:r>
          </a:p>
          <a:p>
            <a:pPr>
              <a:lnSpc>
                <a:spcPct val="125000"/>
              </a:lnSpc>
            </a:pPr>
            <a:r>
              <a:rPr lang="en-US" dirty="0" smtClean="0"/>
              <a:t>(4)</a:t>
            </a:r>
            <a:r>
              <a:rPr lang="zh-CN" altLang="en-US" dirty="0" smtClean="0"/>
              <a:t>美俄趁火打劫。特别是</a:t>
            </a:r>
            <a:r>
              <a:rPr lang="zh-CN" altLang="en-US" u="sng" dirty="0" smtClean="0"/>
              <a:t>         </a:t>
            </a:r>
            <a:r>
              <a:rPr lang="en-US" dirty="0" smtClean="0"/>
              <a:t>,</a:t>
            </a:r>
            <a:r>
              <a:rPr lang="zh-CN" altLang="en-US" dirty="0" smtClean="0"/>
              <a:t>乘机强占中国北方大片领土。</a:t>
            </a:r>
            <a:endParaRPr lang="zh-CN" altLang="en-US" dirty="0"/>
          </a:p>
        </p:txBody>
      </p:sp>
      <p:sp>
        <p:nvSpPr>
          <p:cNvPr id="11" name="矩形 10"/>
          <p:cNvSpPr/>
          <p:nvPr/>
        </p:nvSpPr>
        <p:spPr>
          <a:xfrm>
            <a:off x="2072464" y="1356508"/>
            <a:ext cx="4185761" cy="435697"/>
          </a:xfrm>
          <a:prstGeom prst="rect">
            <a:avLst/>
          </a:prstGeom>
        </p:spPr>
        <p:txBody>
          <a:bodyPr wrap="none">
            <a:spAutoFit/>
          </a:bodyPr>
          <a:lstStyle/>
          <a:p>
            <a:r>
              <a:rPr lang="zh-CN" altLang="en-US" dirty="0" smtClean="0">
                <a:solidFill>
                  <a:srgbClr val="FF0000"/>
                </a:solidFill>
              </a:rPr>
              <a:t>扩大侵华权益</a:t>
            </a:r>
            <a:r>
              <a:rPr lang="en-US" dirty="0" smtClean="0">
                <a:solidFill>
                  <a:srgbClr val="FF0000"/>
                </a:solidFill>
              </a:rPr>
              <a:t>,</a:t>
            </a:r>
            <a:r>
              <a:rPr lang="zh-CN" altLang="en-US" dirty="0" smtClean="0">
                <a:solidFill>
                  <a:srgbClr val="FF0000"/>
                </a:solidFill>
              </a:rPr>
              <a:t>进一步打开中国市场</a:t>
            </a:r>
            <a:endParaRPr lang="zh-CN" altLang="en-US" dirty="0">
              <a:solidFill>
                <a:srgbClr val="FF0000"/>
              </a:solidFill>
            </a:endParaRPr>
          </a:p>
        </p:txBody>
      </p:sp>
      <p:sp>
        <p:nvSpPr>
          <p:cNvPr id="12" name="矩形 11"/>
          <p:cNvSpPr/>
          <p:nvPr/>
        </p:nvSpPr>
        <p:spPr>
          <a:xfrm>
            <a:off x="2143902" y="1713698"/>
            <a:ext cx="2765501" cy="435697"/>
          </a:xfrm>
          <a:prstGeom prst="rect">
            <a:avLst/>
          </a:prstGeom>
        </p:spPr>
        <p:txBody>
          <a:bodyPr wrap="none">
            <a:spAutoFit/>
          </a:bodyPr>
          <a:lstStyle/>
          <a:p>
            <a:r>
              <a:rPr lang="zh-CN" altLang="en-US" dirty="0" smtClean="0">
                <a:solidFill>
                  <a:srgbClr val="FF0000"/>
                </a:solidFill>
              </a:rPr>
              <a:t>英法等国修约要求遭拒</a:t>
            </a:r>
            <a:endParaRPr lang="zh-CN" altLang="en-US" dirty="0">
              <a:solidFill>
                <a:srgbClr val="FF0000"/>
              </a:solidFill>
            </a:endParaRPr>
          </a:p>
        </p:txBody>
      </p:sp>
      <p:sp>
        <p:nvSpPr>
          <p:cNvPr id="13" name="矩形 12"/>
          <p:cNvSpPr/>
          <p:nvPr/>
        </p:nvSpPr>
        <p:spPr>
          <a:xfrm>
            <a:off x="3644100" y="4356904"/>
            <a:ext cx="700833" cy="435697"/>
          </a:xfrm>
          <a:prstGeom prst="rect">
            <a:avLst/>
          </a:prstGeom>
        </p:spPr>
        <p:txBody>
          <a:bodyPr wrap="none">
            <a:spAutoFit/>
          </a:bodyPr>
          <a:lstStyle/>
          <a:p>
            <a:r>
              <a:rPr lang="zh-CN" altLang="en-US" dirty="0" smtClean="0">
                <a:solidFill>
                  <a:srgbClr val="FF0000"/>
                </a:solidFill>
              </a:rPr>
              <a:t>俄国</a:t>
            </a:r>
            <a:endParaRPr lang="zh-CN" altLang="en-US" dirty="0">
              <a:solidFill>
                <a:srgbClr val="FF00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xEl>
                                              <p:pRg st="3" end="3"/>
                                            </p:txEl>
                                          </p:spTgt>
                                        </p:tgtEl>
                                        <p:attrNameLst>
                                          <p:attrName>style.visibility</p:attrName>
                                        </p:attrNameLst>
                                      </p:cBhvr>
                                      <p:to>
                                        <p:strVal val="visible"/>
                                      </p:to>
                                    </p:set>
                                    <p:animEffect transition="in" filter="wipe(down)">
                                      <p:cBhvr>
                                        <p:cTn id="12" dur="500"/>
                                        <p:tgtEl>
                                          <p:spTgt spid="10">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down)">
                                      <p:cBhvr>
                                        <p:cTn id="22" dur="500"/>
                                        <p:tgtEl>
                                          <p:spTgt spid="10">
                                            <p:txEl>
                                              <p:pRg st="4" end="4"/>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Effect transition="in" filter="wipe(down)">
                                      <p:cBhvr>
                                        <p:cTn id="25" dur="500"/>
                                        <p:tgtEl>
                                          <p:spTgt spid="10">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0">
                                            <p:txEl>
                                              <p:pRg st="6" end="6"/>
                                            </p:txEl>
                                          </p:spTgt>
                                        </p:tgtEl>
                                        <p:attrNameLst>
                                          <p:attrName>style.visibility</p:attrName>
                                        </p:attrNameLst>
                                      </p:cBhvr>
                                      <p:to>
                                        <p:strVal val="visible"/>
                                      </p:to>
                                    </p:set>
                                    <p:animEffect transition="in" filter="wipe(down)">
                                      <p:cBhvr>
                                        <p:cTn id="30" dur="500"/>
                                        <p:tgtEl>
                                          <p:spTgt spid="10">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wipe(down)">
                                      <p:cBhvr>
                                        <p:cTn id="35" dur="500"/>
                                        <p:tgtEl>
                                          <p:spTgt spid="10">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0">
                                            <p:txEl>
                                              <p:pRg st="8" end="8"/>
                                            </p:txEl>
                                          </p:spTgt>
                                        </p:tgtEl>
                                        <p:attrNameLst>
                                          <p:attrName>style.visibility</p:attrName>
                                        </p:attrNameLst>
                                      </p:cBhvr>
                                      <p:to>
                                        <p:strVal val="visible"/>
                                      </p:to>
                                    </p:set>
                                    <p:animEffect transition="in" filter="wipe(down)">
                                      <p:cBhvr>
                                        <p:cTn id="40" dur="500"/>
                                        <p:tgtEl>
                                          <p:spTgt spid="10">
                                            <p:txEl>
                                              <p:pRg st="8" end="8"/>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down)">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435697"/>
          </a:xfrm>
          <a:prstGeom prst="rect">
            <a:avLst/>
          </a:prstGeom>
          <a:noFill/>
        </p:spPr>
        <p:txBody>
          <a:bodyPr wrap="square" rtlCol="0">
            <a:spAutoFit/>
          </a:bodyPr>
          <a:lstStyle/>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结果</a:t>
            </a:r>
          </a:p>
        </p:txBody>
      </p:sp>
      <p:graphicFrame>
        <p:nvGraphicFramePr>
          <p:cNvPr id="4" name="表格 3"/>
          <p:cNvGraphicFramePr>
            <a:graphicFrameLocks noGrp="1"/>
          </p:cNvGraphicFramePr>
          <p:nvPr/>
        </p:nvGraphicFramePr>
        <p:xfrm>
          <a:off x="429390" y="1142194"/>
          <a:ext cx="8286808" cy="3714776"/>
        </p:xfrm>
        <a:graphic>
          <a:graphicData uri="http://schemas.openxmlformats.org/drawingml/2006/table">
            <a:tbl>
              <a:tblPr/>
              <a:tblGrid>
                <a:gridCol w="1143008"/>
                <a:gridCol w="3929090"/>
                <a:gridCol w="3214710"/>
              </a:tblGrid>
              <a:tr h="0">
                <a:tc>
                  <a:txBody>
                    <a:bodyPr/>
                    <a:lstStyle/>
                    <a:p>
                      <a:pPr algn="ctr">
                        <a:lnSpc>
                          <a:spcPct val="150000"/>
                        </a:lnSpc>
                        <a:spcAft>
                          <a:spcPts val="0"/>
                        </a:spcAft>
                      </a:pPr>
                      <a:r>
                        <a:rPr lang="zh-CN" sz="2000" b="1" dirty="0">
                          <a:latin typeface="宋体" pitchFamily="2" charset="-122"/>
                          <a:ea typeface="宋体" pitchFamily="2" charset="-122"/>
                          <a:cs typeface="Times New Roman"/>
                        </a:rPr>
                        <a:t>项目</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宋体" pitchFamily="2" charset="-122"/>
                          <a:ea typeface="宋体" pitchFamily="2" charset="-122"/>
                          <a:cs typeface="Times New Roman"/>
                        </a:rPr>
                        <a:t>《天津条约》</a:t>
                      </a:r>
                      <a:r>
                        <a:rPr lang="en-US" sz="2000" b="1">
                          <a:latin typeface="宋体" pitchFamily="2" charset="-122"/>
                          <a:ea typeface="宋体" pitchFamily="2" charset="-122"/>
                          <a:cs typeface="Times New Roman"/>
                        </a:rPr>
                        <a:t>(1858</a:t>
                      </a:r>
                      <a:r>
                        <a:rPr lang="zh-CN" sz="2000" b="1">
                          <a:latin typeface="宋体" pitchFamily="2" charset="-122"/>
                          <a:ea typeface="宋体" pitchFamily="2" charset="-122"/>
                          <a:cs typeface="Times New Roman"/>
                        </a:rPr>
                        <a:t>年</a:t>
                      </a:r>
                      <a:r>
                        <a:rPr lang="en-US"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宋体" pitchFamily="2" charset="-122"/>
                          <a:ea typeface="宋体" pitchFamily="2" charset="-122"/>
                          <a:cs typeface="Times New Roman"/>
                        </a:rPr>
                        <a:t>《北京条约》</a:t>
                      </a:r>
                      <a:r>
                        <a:rPr lang="en-US" sz="2000" b="1">
                          <a:latin typeface="宋体" pitchFamily="2" charset="-122"/>
                          <a:ea typeface="宋体" pitchFamily="2" charset="-122"/>
                          <a:cs typeface="Times New Roman"/>
                        </a:rPr>
                        <a:t>(1860</a:t>
                      </a:r>
                      <a:r>
                        <a:rPr lang="zh-CN" sz="2000" b="1">
                          <a:latin typeface="宋体" pitchFamily="2" charset="-122"/>
                          <a:ea typeface="宋体" pitchFamily="2" charset="-122"/>
                          <a:cs typeface="Times New Roman"/>
                        </a:rPr>
                        <a:t>年</a:t>
                      </a:r>
                      <a:r>
                        <a:rPr lang="en-US"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pPr>
                      <a:r>
                        <a:rPr lang="zh-CN" sz="2000" b="1">
                          <a:latin typeface="宋体" pitchFamily="2" charset="-122"/>
                          <a:ea typeface="宋体" pitchFamily="2" charset="-122"/>
                          <a:cs typeface="Times New Roman"/>
                        </a:rPr>
                        <a:t>割地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宋体" pitchFamily="2" charset="-122"/>
                          <a:ea typeface="宋体" pitchFamily="2" charset="-122"/>
                          <a:cs typeface="Times New Roman"/>
                        </a:rPr>
                        <a:t>—</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pPr>
                      <a:r>
                        <a:rPr lang="zh-CN" sz="2000" b="1" dirty="0">
                          <a:latin typeface="宋体" pitchFamily="2" charset="-122"/>
                          <a:ea typeface="宋体" pitchFamily="2" charset="-122"/>
                          <a:cs typeface="Times New Roman"/>
                        </a:rPr>
                        <a:t>赔款</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宋体" pitchFamily="2" charset="-122"/>
                          <a:ea typeface="宋体" pitchFamily="2" charset="-122"/>
                          <a:cs typeface="Times New Roman"/>
                        </a:rPr>
                        <a:t>赔偿英法巨额白银</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a:latin typeface="宋体" pitchFamily="2" charset="-122"/>
                          <a:ea typeface="宋体" pitchFamily="2" charset="-122"/>
                          <a:cs typeface="Times New Roman"/>
                        </a:rPr>
                        <a:t>对英、法赔款各增至</a:t>
                      </a:r>
                      <a:r>
                        <a:rPr lang="en-US" sz="2000" b="1">
                          <a:latin typeface="宋体" pitchFamily="2" charset="-122"/>
                          <a:ea typeface="宋体" pitchFamily="2" charset="-122"/>
                          <a:cs typeface="Times New Roman"/>
                        </a:rPr>
                        <a:t>800</a:t>
                      </a:r>
                      <a:r>
                        <a:rPr lang="zh-CN" sz="2000" b="1">
                          <a:latin typeface="宋体" pitchFamily="2" charset="-122"/>
                          <a:ea typeface="宋体" pitchFamily="2" charset="-122"/>
                          <a:cs typeface="Times New Roman"/>
                        </a:rPr>
                        <a:t>万两白银</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7282">
                <a:tc>
                  <a:txBody>
                    <a:bodyPr/>
                    <a:lstStyle/>
                    <a:p>
                      <a:pPr algn="ctr">
                        <a:lnSpc>
                          <a:spcPct val="150000"/>
                        </a:lnSpc>
                        <a:spcAft>
                          <a:spcPts val="0"/>
                        </a:spcAft>
                      </a:pPr>
                      <a:r>
                        <a:rPr lang="zh-CN" sz="2000" b="1">
                          <a:latin typeface="宋体" pitchFamily="2" charset="-122"/>
                          <a:ea typeface="宋体" pitchFamily="2" charset="-122"/>
                          <a:cs typeface="Times New Roman"/>
                        </a:rPr>
                        <a:t>开埠</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8694">
                <a:tc>
                  <a:txBody>
                    <a:bodyPr/>
                    <a:lstStyle/>
                    <a:p>
                      <a:pPr algn="ctr">
                        <a:lnSpc>
                          <a:spcPct val="150000"/>
                        </a:lnSpc>
                        <a:spcAft>
                          <a:spcPts val="0"/>
                        </a:spcAft>
                      </a:pPr>
                      <a:r>
                        <a:rPr lang="zh-CN" sz="2000" b="1">
                          <a:latin typeface="宋体" pitchFamily="2" charset="-122"/>
                          <a:ea typeface="宋体" pitchFamily="2" charset="-122"/>
                          <a:cs typeface="Times New Roman"/>
                        </a:rPr>
                        <a:t>其他</a:t>
                      </a:r>
                      <a:endParaRPr lang="zh-CN" sz="2000">
                        <a:latin typeface="宋体" pitchFamily="2" charset="-122"/>
                        <a:ea typeface="宋体" pitchFamily="2" charset="-122"/>
                        <a:cs typeface="Times New Roman"/>
                      </a:endParaRPr>
                    </a:p>
                    <a:p>
                      <a:pPr algn="ctr">
                        <a:lnSpc>
                          <a:spcPct val="150000"/>
                        </a:lnSpc>
                        <a:spcAft>
                          <a:spcPts val="0"/>
                        </a:spcAft>
                      </a:pPr>
                      <a:r>
                        <a:rPr lang="zh-CN" sz="2000" b="1">
                          <a:latin typeface="宋体" pitchFamily="2" charset="-122"/>
                          <a:ea typeface="宋体" pitchFamily="2" charset="-122"/>
                          <a:cs typeface="Times New Roman"/>
                        </a:rPr>
                        <a:t>权利</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dirty="0">
                          <a:latin typeface="宋体" pitchFamily="2" charset="-122"/>
                          <a:ea typeface="宋体" pitchFamily="2" charset="-122"/>
                          <a:cs typeface="Times New Roman"/>
                        </a:rPr>
                        <a:t>承认《天津条约》有效</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5572926" y="1499384"/>
            <a:ext cx="3023584" cy="481863"/>
          </a:xfrm>
          <a:prstGeom prst="rect">
            <a:avLst/>
          </a:prstGeom>
        </p:spPr>
        <p:txBody>
          <a:bodyPr wrap="none">
            <a:spAutoFit/>
          </a:bodyPr>
          <a:lstStyle/>
          <a:p>
            <a:pPr algn="ctr">
              <a:lnSpc>
                <a:spcPct val="150000"/>
              </a:lnSpc>
              <a:spcAft>
                <a:spcPts val="0"/>
              </a:spcAft>
            </a:pPr>
            <a:r>
              <a:rPr lang="zh-CN" altLang="en-US" dirty="0" smtClean="0">
                <a:solidFill>
                  <a:srgbClr val="FF0000"/>
                </a:solidFill>
                <a:cs typeface="Times New Roman"/>
              </a:rPr>
              <a:t>割九龙司地方一区给英国</a:t>
            </a:r>
            <a:endParaRPr lang="zh-CN" altLang="en-US" dirty="0">
              <a:solidFill>
                <a:srgbClr val="FF0000"/>
              </a:solidFill>
              <a:cs typeface="Times New Roman"/>
            </a:endParaRPr>
          </a:p>
        </p:txBody>
      </p:sp>
      <p:sp>
        <p:nvSpPr>
          <p:cNvPr id="6" name="矩形 5"/>
          <p:cNvSpPr/>
          <p:nvPr/>
        </p:nvSpPr>
        <p:spPr>
          <a:xfrm>
            <a:off x="1572398" y="2928144"/>
            <a:ext cx="3929090" cy="943528"/>
          </a:xfrm>
          <a:prstGeom prst="rect">
            <a:avLst/>
          </a:prstGeom>
        </p:spPr>
        <p:txBody>
          <a:bodyPr wrap="square">
            <a:spAutoFit/>
          </a:bodyPr>
          <a:lstStyle/>
          <a:p>
            <a:pPr>
              <a:lnSpc>
                <a:spcPct val="150000"/>
              </a:lnSpc>
              <a:spcAft>
                <a:spcPts val="0"/>
              </a:spcAft>
            </a:pPr>
            <a:r>
              <a:rPr lang="zh-CN" altLang="en-US" dirty="0" smtClean="0">
                <a:solidFill>
                  <a:srgbClr val="FF0000"/>
                </a:solidFill>
                <a:cs typeface="Times New Roman"/>
              </a:rPr>
              <a:t>增开沿海沿江十处通商口岸</a:t>
            </a:r>
            <a:r>
              <a:rPr lang="en-US" altLang="zh-CN" dirty="0" smtClean="0">
                <a:solidFill>
                  <a:srgbClr val="FF0000"/>
                </a:solidFill>
                <a:cs typeface="Times New Roman"/>
              </a:rPr>
              <a:t>,</a:t>
            </a:r>
            <a:r>
              <a:rPr lang="zh-CN" altLang="en-US" dirty="0" smtClean="0">
                <a:solidFill>
                  <a:srgbClr val="FF0000"/>
                </a:solidFill>
                <a:cs typeface="Times New Roman"/>
              </a:rPr>
              <a:t>外国军舰和商船可在长江各口岸通航</a:t>
            </a:r>
            <a:endParaRPr lang="zh-CN" altLang="en-US" dirty="0">
              <a:solidFill>
                <a:srgbClr val="FF0000"/>
              </a:solidFill>
              <a:cs typeface="Times New Roman"/>
            </a:endParaRPr>
          </a:p>
        </p:txBody>
      </p:sp>
      <p:sp>
        <p:nvSpPr>
          <p:cNvPr id="7" name="矩形 6"/>
          <p:cNvSpPr/>
          <p:nvPr/>
        </p:nvSpPr>
        <p:spPr>
          <a:xfrm>
            <a:off x="6001554" y="3142458"/>
            <a:ext cx="1991250" cy="481863"/>
          </a:xfrm>
          <a:prstGeom prst="rect">
            <a:avLst/>
          </a:prstGeom>
        </p:spPr>
        <p:txBody>
          <a:bodyPr wrap="none">
            <a:spAutoFit/>
          </a:bodyPr>
          <a:lstStyle/>
          <a:p>
            <a:pPr algn="ctr">
              <a:lnSpc>
                <a:spcPct val="150000"/>
              </a:lnSpc>
              <a:spcAft>
                <a:spcPts val="0"/>
              </a:spcAft>
            </a:pPr>
            <a:r>
              <a:rPr lang="zh-CN" altLang="en-US" dirty="0" smtClean="0">
                <a:solidFill>
                  <a:srgbClr val="FF0000"/>
                </a:solidFill>
                <a:cs typeface="Times New Roman"/>
              </a:rPr>
              <a:t>增开天津为商埠</a:t>
            </a:r>
          </a:p>
        </p:txBody>
      </p:sp>
      <p:sp>
        <p:nvSpPr>
          <p:cNvPr id="8" name="矩形 7"/>
          <p:cNvSpPr/>
          <p:nvPr/>
        </p:nvSpPr>
        <p:spPr>
          <a:xfrm>
            <a:off x="1572398" y="3856838"/>
            <a:ext cx="3929090" cy="943528"/>
          </a:xfrm>
          <a:prstGeom prst="rect">
            <a:avLst/>
          </a:prstGeom>
        </p:spPr>
        <p:txBody>
          <a:bodyPr wrap="square">
            <a:spAutoFit/>
          </a:bodyPr>
          <a:lstStyle/>
          <a:p>
            <a:pPr>
              <a:lnSpc>
                <a:spcPct val="150000"/>
              </a:lnSpc>
              <a:spcAft>
                <a:spcPts val="0"/>
              </a:spcAft>
            </a:pPr>
            <a:r>
              <a:rPr lang="zh-CN" altLang="en-US" dirty="0" smtClean="0">
                <a:solidFill>
                  <a:srgbClr val="FF0000"/>
                </a:solidFill>
                <a:cs typeface="Times New Roman"/>
              </a:rPr>
              <a:t>允许外国公使进驻北京</a:t>
            </a:r>
            <a:r>
              <a:rPr lang="en-US" altLang="zh-CN" dirty="0" smtClean="0">
                <a:solidFill>
                  <a:srgbClr val="FF0000"/>
                </a:solidFill>
                <a:cs typeface="Times New Roman"/>
              </a:rPr>
              <a:t>,</a:t>
            </a:r>
            <a:r>
              <a:rPr lang="zh-CN" altLang="en-US" dirty="0" smtClean="0">
                <a:solidFill>
                  <a:srgbClr val="FF0000"/>
                </a:solidFill>
                <a:cs typeface="Times New Roman"/>
              </a:rPr>
              <a:t>允许外国人到中国内地游历、经商和传教</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85004"/>
            <a:ext cx="8572560" cy="4093428"/>
          </a:xfrm>
          <a:prstGeom prst="rect">
            <a:avLst/>
          </a:prstGeom>
          <a:noFill/>
        </p:spPr>
        <p:txBody>
          <a:bodyPr wrap="square" rtlCol="0">
            <a:spAutoFit/>
          </a:bodyPr>
          <a:lstStyle/>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影响</a:t>
            </a:r>
            <a:r>
              <a:rPr lang="en-US" dirty="0" smtClean="0">
                <a:latin typeface="黑体" pitchFamily="49" charset="-122"/>
                <a:ea typeface="黑体" pitchFamily="49" charset="-122"/>
              </a:rPr>
              <a:t>:</a:t>
            </a:r>
            <a:r>
              <a:rPr lang="en-US" altLang="zh-CN" u="sng" dirty="0" smtClean="0"/>
              <a:t>                                                          </a:t>
            </a:r>
            <a:r>
              <a:rPr lang="en-US" altLang="zh-CN" u="sng" dirty="0" smtClean="0">
                <a:solidFill>
                  <a:schemeClr val="bg1"/>
                </a:solidFill>
              </a:rPr>
              <a:t>.</a:t>
            </a:r>
          </a:p>
          <a:p>
            <a:r>
              <a:rPr lang="en-US" altLang="zh-CN" u="sng" dirty="0" smtClean="0"/>
              <a:t>                                                        </a:t>
            </a:r>
            <a:r>
              <a:rPr lang="zh-CN" altLang="en-US" dirty="0" smtClean="0"/>
              <a:t>。</a:t>
            </a:r>
          </a:p>
          <a:p>
            <a:r>
              <a:rPr lang="zh-CN" altLang="en-US" dirty="0" smtClean="0">
                <a:latin typeface="黑体" pitchFamily="49" charset="-122"/>
                <a:ea typeface="黑体" pitchFamily="49" charset="-122"/>
              </a:rPr>
              <a:t>四、列强侵略的加剧</a:t>
            </a:r>
          </a:p>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一</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边疆危机</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概况</a:t>
            </a:r>
            <a:r>
              <a:rPr lang="en-US" dirty="0" smtClean="0">
                <a:latin typeface="黑体" pitchFamily="49" charset="-122"/>
                <a:ea typeface="黑体" pitchFamily="49" charset="-122"/>
              </a:rPr>
              <a:t>:</a:t>
            </a:r>
            <a:r>
              <a:rPr lang="en-US" dirty="0" smtClean="0"/>
              <a:t>19</a:t>
            </a:r>
            <a:r>
              <a:rPr lang="zh-CN" altLang="en-US" dirty="0" smtClean="0"/>
              <a:t>世纪</a:t>
            </a:r>
            <a:r>
              <a:rPr lang="en-US" dirty="0" smtClean="0"/>
              <a:t>60</a:t>
            </a:r>
            <a:r>
              <a:rPr lang="zh-CN" altLang="en-US" dirty="0" smtClean="0"/>
              <a:t>年代以后</a:t>
            </a:r>
            <a:r>
              <a:rPr lang="en-US" dirty="0" smtClean="0"/>
              <a:t>,</a:t>
            </a:r>
            <a:r>
              <a:rPr lang="zh-CN" altLang="en-US" dirty="0" smtClean="0"/>
              <a:t>中国西北、西南、东南边疆地区安全遇到了严重危机。俄国、英国、日本、法国加紧了对中国侵略。</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新疆</a:t>
            </a:r>
          </a:p>
          <a:p>
            <a:r>
              <a:rPr lang="en-US" dirty="0" smtClean="0"/>
              <a:t>(1)</a:t>
            </a:r>
            <a:r>
              <a:rPr lang="zh-CN" altLang="en-US" u="sng" dirty="0" smtClean="0"/>
              <a:t>       </a:t>
            </a:r>
            <a:r>
              <a:rPr lang="zh-CN" altLang="en-US" dirty="0" smtClean="0"/>
              <a:t>支持阿古柏占领南疆和北疆部分地区</a:t>
            </a:r>
            <a:r>
              <a:rPr lang="en-US" dirty="0" smtClean="0"/>
              <a:t>,</a:t>
            </a:r>
            <a:r>
              <a:rPr lang="zh-CN" altLang="en-US" dirty="0" smtClean="0"/>
              <a:t>俄国占领伊犁地区。</a:t>
            </a:r>
            <a:endParaRPr lang="en-US" altLang="zh-CN" dirty="0" smtClean="0"/>
          </a:p>
          <a:p>
            <a:r>
              <a:rPr lang="en-US" dirty="0" smtClean="0"/>
              <a:t>(2)1875</a:t>
            </a:r>
            <a:r>
              <a:rPr lang="zh-CN" altLang="en-US" dirty="0" smtClean="0"/>
              <a:t>年</a:t>
            </a:r>
            <a:r>
              <a:rPr lang="en-US" dirty="0" smtClean="0"/>
              <a:t>,</a:t>
            </a:r>
            <a:r>
              <a:rPr lang="zh-CN" altLang="en-US" dirty="0" smtClean="0"/>
              <a:t>左宗棠发兵新疆平乱</a:t>
            </a:r>
            <a:r>
              <a:rPr lang="en-US" dirty="0" smtClean="0"/>
              <a:t>;1878</a:t>
            </a:r>
            <a:r>
              <a:rPr lang="zh-CN" altLang="en-US" dirty="0" smtClean="0"/>
              <a:t>年</a:t>
            </a:r>
            <a:r>
              <a:rPr lang="en-US" dirty="0" smtClean="0"/>
              <a:t>,</a:t>
            </a:r>
            <a:r>
              <a:rPr lang="zh-CN" altLang="en-US" dirty="0" smtClean="0"/>
              <a:t>收复新疆南北两路</a:t>
            </a:r>
            <a:r>
              <a:rPr lang="en-US" dirty="0" smtClean="0"/>
              <a:t>;1884</a:t>
            </a:r>
            <a:r>
              <a:rPr lang="zh-CN" altLang="en-US" dirty="0" smtClean="0"/>
              <a:t>年</a:t>
            </a:r>
            <a:r>
              <a:rPr lang="en-US" dirty="0" smtClean="0"/>
              <a:t>,</a:t>
            </a:r>
            <a:r>
              <a:rPr lang="zh-CN" altLang="en-US" dirty="0" smtClean="0"/>
              <a:t>新疆建省。</a:t>
            </a:r>
          </a:p>
        </p:txBody>
      </p:sp>
      <p:sp>
        <p:nvSpPr>
          <p:cNvPr id="9" name="矩形 8"/>
          <p:cNvSpPr/>
          <p:nvPr/>
        </p:nvSpPr>
        <p:spPr>
          <a:xfrm>
            <a:off x="429390" y="713566"/>
            <a:ext cx="8143932" cy="892552"/>
          </a:xfrm>
          <a:prstGeom prst="rect">
            <a:avLst/>
          </a:prstGeom>
        </p:spPr>
        <p:txBody>
          <a:bodyPr wrap="square">
            <a:spAutoFit/>
          </a:bodyPr>
          <a:lstStyle/>
          <a:p>
            <a:r>
              <a:rPr lang="zh-CN" altLang="en-US" dirty="0" smtClean="0">
                <a:solidFill>
                  <a:srgbClr val="FF0000"/>
                </a:solidFill>
              </a:rPr>
              <a:t>        半殖民地半封建化程度加深</a:t>
            </a:r>
            <a:r>
              <a:rPr lang="en-US" dirty="0" smtClean="0">
                <a:solidFill>
                  <a:srgbClr val="FF0000"/>
                </a:solidFill>
              </a:rPr>
              <a:t>;</a:t>
            </a:r>
            <a:r>
              <a:rPr lang="zh-CN" altLang="en-US" dirty="0" smtClean="0">
                <a:solidFill>
                  <a:srgbClr val="FF0000"/>
                </a:solidFill>
              </a:rPr>
              <a:t>清政府权力结构变化</a:t>
            </a:r>
            <a:r>
              <a:rPr lang="en-US" dirty="0" smtClean="0">
                <a:solidFill>
                  <a:srgbClr val="FF0000"/>
                </a:solidFill>
              </a:rPr>
              <a:t>,</a:t>
            </a:r>
            <a:r>
              <a:rPr lang="zh-CN" altLang="en-US" dirty="0" smtClean="0">
                <a:solidFill>
                  <a:srgbClr val="FF0000"/>
                </a:solidFill>
              </a:rPr>
              <a:t>设立总理衙门和总税务司</a:t>
            </a:r>
            <a:r>
              <a:rPr lang="en-US" dirty="0" smtClean="0">
                <a:solidFill>
                  <a:srgbClr val="FF0000"/>
                </a:solidFill>
              </a:rPr>
              <a:t>;</a:t>
            </a:r>
            <a:r>
              <a:rPr lang="zh-CN" altLang="en-US" dirty="0" smtClean="0">
                <a:solidFill>
                  <a:srgbClr val="FF0000"/>
                </a:solidFill>
              </a:rPr>
              <a:t>开启器物层面近代化</a:t>
            </a:r>
            <a:r>
              <a:rPr lang="en-US" dirty="0" smtClean="0">
                <a:solidFill>
                  <a:srgbClr val="FF0000"/>
                </a:solidFill>
              </a:rPr>
              <a:t>,</a:t>
            </a:r>
            <a:r>
              <a:rPr lang="zh-CN" altLang="en-US" dirty="0" smtClean="0">
                <a:solidFill>
                  <a:srgbClr val="FF0000"/>
                </a:solidFill>
              </a:rPr>
              <a:t>即洋务运动</a:t>
            </a:r>
            <a:endParaRPr lang="zh-CN" altLang="en-US" dirty="0">
              <a:solidFill>
                <a:srgbClr val="FF0000"/>
              </a:solidFill>
            </a:endParaRPr>
          </a:p>
        </p:txBody>
      </p:sp>
      <p:sp>
        <p:nvSpPr>
          <p:cNvPr id="10" name="矩形 9"/>
          <p:cNvSpPr/>
          <p:nvPr/>
        </p:nvSpPr>
        <p:spPr>
          <a:xfrm>
            <a:off x="929456" y="3499648"/>
            <a:ext cx="1070808" cy="492443"/>
          </a:xfrm>
          <a:prstGeom prst="rect">
            <a:avLst/>
          </a:prstGeom>
        </p:spPr>
        <p:txBody>
          <a:bodyPr wrap="square">
            <a:spAutoFit/>
          </a:bodyPr>
          <a:lstStyle/>
          <a:p>
            <a:r>
              <a:rPr lang="zh-CN" altLang="en-US" dirty="0" smtClean="0">
                <a:solidFill>
                  <a:srgbClr val="FF0000"/>
                </a:solidFill>
              </a:rPr>
              <a:t>英国</a:t>
            </a:r>
            <a:endParaRPr lang="zh-CN" altLang="en-US" dirty="0">
              <a:solidFill>
                <a:srgbClr val="FF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929139"/>
            <a:ext cx="8572560" cy="3713517"/>
          </a:xfrm>
          <a:prstGeom prst="rect">
            <a:avLst/>
          </a:prstGeom>
          <a:noFill/>
        </p:spPr>
        <p:txBody>
          <a:bodyPr wrap="square" rtlCol="0">
            <a:spAutoFit/>
          </a:bodyPr>
          <a:lstStyle/>
          <a:p>
            <a:pPr>
              <a:lnSpc>
                <a:spcPct val="150000"/>
              </a:lnSpc>
            </a:pPr>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中法战争</a:t>
            </a:r>
            <a:r>
              <a:rPr lang="en-US" dirty="0" smtClean="0">
                <a:latin typeface="黑体" pitchFamily="49" charset="-122"/>
                <a:ea typeface="黑体" pitchFamily="49" charset="-122"/>
              </a:rPr>
              <a:t>(1883</a:t>
            </a:r>
            <a:r>
              <a:rPr lang="zh-CN" altLang="en-US" dirty="0" smtClean="0">
                <a:latin typeface="黑体" pitchFamily="49" charset="-122"/>
                <a:ea typeface="黑体" pitchFamily="49" charset="-122"/>
              </a:rPr>
              <a:t>～</a:t>
            </a:r>
            <a:r>
              <a:rPr lang="en-US" dirty="0" smtClean="0">
                <a:latin typeface="黑体" pitchFamily="49" charset="-122"/>
                <a:ea typeface="黑体" pitchFamily="49" charset="-122"/>
              </a:rPr>
              <a:t>1885</a:t>
            </a:r>
            <a:r>
              <a:rPr lang="zh-CN" altLang="en-US" dirty="0" smtClean="0">
                <a:latin typeface="黑体" pitchFamily="49" charset="-122"/>
                <a:ea typeface="黑体" pitchFamily="49" charset="-122"/>
              </a:rPr>
              <a:t>年</a:t>
            </a:r>
            <a:r>
              <a:rPr lang="en-US" dirty="0" smtClean="0">
                <a:latin typeface="黑体" pitchFamily="49" charset="-122"/>
                <a:ea typeface="黑体" pitchFamily="49" charset="-122"/>
              </a:rPr>
              <a:t>)</a:t>
            </a:r>
            <a:endParaRPr lang="zh-CN" altLang="en-US" dirty="0" smtClean="0">
              <a:latin typeface="黑体" pitchFamily="49" charset="-122"/>
              <a:ea typeface="黑体" pitchFamily="49" charset="-122"/>
            </a:endParaRPr>
          </a:p>
          <a:p>
            <a:pPr>
              <a:lnSpc>
                <a:spcPct val="150000"/>
              </a:lnSpc>
            </a:pPr>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背景</a:t>
            </a:r>
            <a:r>
              <a:rPr lang="en-US" dirty="0" smtClean="0">
                <a:latin typeface="黑体" pitchFamily="49" charset="-122"/>
                <a:ea typeface="黑体" pitchFamily="49" charset="-122"/>
              </a:rPr>
              <a:t>:</a:t>
            </a:r>
            <a:r>
              <a:rPr lang="en-US" dirty="0" smtClean="0"/>
              <a:t>1883</a:t>
            </a:r>
            <a:r>
              <a:rPr lang="zh-CN" altLang="en-US" dirty="0" smtClean="0"/>
              <a:t>年法国控制越南</a:t>
            </a:r>
            <a:r>
              <a:rPr lang="en-US" dirty="0" smtClean="0"/>
              <a:t>,</a:t>
            </a:r>
            <a:r>
              <a:rPr lang="zh-CN" altLang="en-US" dirty="0" smtClean="0"/>
              <a:t>将矛头对准中国。</a:t>
            </a:r>
          </a:p>
          <a:p>
            <a:pPr>
              <a:lnSpc>
                <a:spcPct val="150000"/>
              </a:lnSpc>
            </a:pPr>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过程</a:t>
            </a:r>
          </a:p>
          <a:p>
            <a:pPr>
              <a:lnSpc>
                <a:spcPct val="150000"/>
              </a:lnSpc>
            </a:pPr>
            <a:r>
              <a:rPr lang="zh-CN" altLang="en-US" dirty="0" smtClean="0"/>
              <a:t>①</a:t>
            </a:r>
            <a:r>
              <a:rPr lang="en-US" dirty="0" smtClean="0"/>
              <a:t>1883</a:t>
            </a:r>
            <a:r>
              <a:rPr lang="zh-CN" altLang="en-US" dirty="0" smtClean="0"/>
              <a:t>年底</a:t>
            </a:r>
            <a:r>
              <a:rPr lang="en-US" dirty="0" smtClean="0"/>
              <a:t>,</a:t>
            </a:r>
            <a:r>
              <a:rPr lang="zh-CN" altLang="en-US" dirty="0" smtClean="0"/>
              <a:t>中法战争打响。</a:t>
            </a:r>
          </a:p>
          <a:p>
            <a:pPr>
              <a:lnSpc>
                <a:spcPct val="150000"/>
              </a:lnSpc>
            </a:pPr>
            <a:r>
              <a:rPr lang="zh-CN" altLang="en-US" dirty="0" smtClean="0"/>
              <a:t>②</a:t>
            </a:r>
            <a:r>
              <a:rPr lang="en-US" dirty="0" smtClean="0"/>
              <a:t>1884</a:t>
            </a:r>
            <a:r>
              <a:rPr lang="zh-CN" altLang="en-US" dirty="0" smtClean="0"/>
              <a:t>年</a:t>
            </a:r>
            <a:r>
              <a:rPr lang="en-US" dirty="0" smtClean="0"/>
              <a:t>8</a:t>
            </a:r>
            <a:r>
              <a:rPr lang="zh-CN" altLang="en-US" dirty="0" smtClean="0"/>
              <a:t>月</a:t>
            </a:r>
            <a:r>
              <a:rPr lang="en-US" dirty="0" smtClean="0"/>
              <a:t>,</a:t>
            </a:r>
            <a:r>
              <a:rPr lang="zh-CN" altLang="en-US" dirty="0" smtClean="0"/>
              <a:t>法军偷袭马尾军港</a:t>
            </a:r>
            <a:r>
              <a:rPr lang="en-US" dirty="0" smtClean="0"/>
              <a:t>,</a:t>
            </a:r>
            <a:r>
              <a:rPr lang="zh-CN" altLang="en-US" dirty="0" smtClean="0"/>
              <a:t>炮毁福州造船厂</a:t>
            </a:r>
            <a:r>
              <a:rPr lang="en-US" dirty="0" smtClean="0"/>
              <a:t>;</a:t>
            </a:r>
            <a:r>
              <a:rPr lang="zh-CN" altLang="en-US" dirty="0" smtClean="0"/>
              <a:t>进攻台湾被击退。</a:t>
            </a:r>
          </a:p>
          <a:p>
            <a:pPr>
              <a:lnSpc>
                <a:spcPct val="150000"/>
              </a:lnSpc>
            </a:pPr>
            <a:r>
              <a:rPr lang="zh-CN" altLang="en-US" dirty="0" smtClean="0"/>
              <a:t>③</a:t>
            </a:r>
            <a:r>
              <a:rPr lang="en-US" dirty="0" smtClean="0"/>
              <a:t>1885</a:t>
            </a:r>
            <a:r>
              <a:rPr lang="zh-CN" altLang="en-US" dirty="0" smtClean="0"/>
              <a:t>年</a:t>
            </a:r>
            <a:r>
              <a:rPr lang="en-US" dirty="0" smtClean="0"/>
              <a:t>3</a:t>
            </a:r>
            <a:r>
              <a:rPr lang="zh-CN" altLang="en-US" dirty="0" smtClean="0"/>
              <a:t>月</a:t>
            </a:r>
            <a:r>
              <a:rPr lang="en-US" dirty="0" smtClean="0"/>
              <a:t>,</a:t>
            </a:r>
            <a:r>
              <a:rPr lang="zh-CN" altLang="en-US" dirty="0" smtClean="0"/>
              <a:t>镇南关大捷</a:t>
            </a:r>
            <a:r>
              <a:rPr lang="en-US" dirty="0" smtClean="0"/>
              <a:t>,</a:t>
            </a:r>
            <a:r>
              <a:rPr lang="zh-CN" altLang="en-US" dirty="0" smtClean="0"/>
              <a:t>法军败退。</a:t>
            </a:r>
          </a:p>
          <a:p>
            <a:pPr>
              <a:lnSpc>
                <a:spcPct val="150000"/>
              </a:lnSpc>
            </a:pPr>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结果</a:t>
            </a:r>
            <a:r>
              <a:rPr lang="en-US" dirty="0" smtClean="0">
                <a:latin typeface="黑体" pitchFamily="49" charset="-122"/>
                <a:ea typeface="黑体" pitchFamily="49" charset="-122"/>
              </a:rPr>
              <a:t>:</a:t>
            </a:r>
            <a:r>
              <a:rPr lang="zh-CN" altLang="en-US" dirty="0" smtClean="0"/>
              <a:t>中法签订</a:t>
            </a:r>
            <a:r>
              <a:rPr lang="en-US" altLang="zh-CN" dirty="0" smtClean="0"/>
              <a:t>《</a:t>
            </a:r>
            <a:r>
              <a:rPr lang="zh-CN" altLang="en-US" dirty="0" smtClean="0"/>
              <a:t>越南条款</a:t>
            </a:r>
            <a:r>
              <a:rPr lang="en-US" altLang="zh-CN" dirty="0" smtClean="0"/>
              <a:t>》</a:t>
            </a:r>
            <a:r>
              <a:rPr lang="en-US" dirty="0" smtClean="0"/>
              <a:t>,</a:t>
            </a:r>
            <a:r>
              <a:rPr lang="zh-CN" altLang="en-US" dirty="0" smtClean="0"/>
              <a:t>承认法国占领越南</a:t>
            </a:r>
            <a:r>
              <a:rPr lang="en-US" dirty="0" smtClean="0"/>
              <a:t>;</a:t>
            </a:r>
            <a:r>
              <a:rPr lang="zh-CN" altLang="en-US" dirty="0" smtClean="0"/>
              <a:t>中国西南门户洞开。</a:t>
            </a:r>
          </a:p>
          <a:p>
            <a:pPr>
              <a:lnSpc>
                <a:spcPct val="150000"/>
              </a:lnSpc>
            </a:pPr>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台湾</a:t>
            </a:r>
            <a:r>
              <a:rPr lang="en-US" dirty="0" smtClean="0">
                <a:latin typeface="黑体" pitchFamily="49" charset="-122"/>
                <a:ea typeface="黑体" pitchFamily="49" charset="-122"/>
              </a:rPr>
              <a:t>:</a:t>
            </a:r>
            <a:r>
              <a:rPr lang="en-US" dirty="0" smtClean="0"/>
              <a:t>1885</a:t>
            </a:r>
            <a:r>
              <a:rPr lang="zh-CN" altLang="en-US" dirty="0" smtClean="0"/>
              <a:t>年台湾建省</a:t>
            </a:r>
            <a:r>
              <a:rPr lang="en-US" dirty="0" smtClean="0"/>
              <a:t>,</a:t>
            </a:r>
            <a:r>
              <a:rPr lang="zh-CN" altLang="en-US" dirty="0" smtClean="0"/>
              <a:t>清政府强化对台湾管辖。</a:t>
            </a:r>
            <a:endParaRPr lang="zh-CN" altLang="en-US" dirty="0"/>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7952" y="763534"/>
            <a:ext cx="8429684" cy="2893100"/>
          </a:xfrm>
          <a:prstGeom prst="rect">
            <a:avLst/>
          </a:prstGeom>
          <a:noFill/>
          <a:ln>
            <a:solidFill>
              <a:schemeClr val="tx1"/>
            </a:solid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宗藩关系</a:t>
            </a:r>
            <a:r>
              <a:rPr lang="en-US" dirty="0" smtClean="0">
                <a:latin typeface="黑体" pitchFamily="49" charset="-122"/>
                <a:ea typeface="黑体" pitchFamily="49" charset="-122"/>
              </a:rPr>
              <a:t>] </a:t>
            </a:r>
            <a:r>
              <a:rPr lang="zh-CN" altLang="en-US" dirty="0" smtClean="0">
                <a:latin typeface="楷体" pitchFamily="49" charset="-122"/>
                <a:ea typeface="楷体" pitchFamily="49" charset="-122"/>
              </a:rPr>
              <a:t>依据</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经济文化发展程度差异。</a:t>
            </a:r>
          </a:p>
          <a:p>
            <a:r>
              <a:rPr lang="zh-CN" altLang="en-US" dirty="0" smtClean="0">
                <a:latin typeface="楷体" pitchFamily="49" charset="-122"/>
                <a:ea typeface="楷体" pitchFamily="49" charset="-122"/>
              </a:rPr>
              <a:t>范围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明清时期中国与周边一些国家之间。</a:t>
            </a:r>
          </a:p>
          <a:p>
            <a:r>
              <a:rPr lang="zh-CN" altLang="en-US" dirty="0" smtClean="0">
                <a:latin typeface="楷体" pitchFamily="49" charset="-122"/>
                <a:ea typeface="楷体" pitchFamily="49" charset="-122"/>
              </a:rPr>
              <a:t>内容</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一些周边国家向明清朝廷“纳贡称臣”</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接受明清皇帝册封</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宗主国不干涉藩属国内政。</a:t>
            </a:r>
          </a:p>
          <a:p>
            <a:r>
              <a:rPr lang="zh-CN" altLang="en-US" dirty="0" smtClean="0">
                <a:latin typeface="楷体" pitchFamily="49" charset="-122"/>
                <a:ea typeface="楷体" pitchFamily="49" charset="-122"/>
              </a:rPr>
              <a:t>方式</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和平交往</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不以武力形式。</a:t>
            </a:r>
          </a:p>
          <a:p>
            <a:r>
              <a:rPr lang="zh-CN" altLang="en-US" dirty="0" smtClean="0">
                <a:latin typeface="楷体" pitchFamily="49" charset="-122"/>
                <a:ea typeface="楷体" pitchFamily="49" charset="-122"/>
              </a:rPr>
              <a:t>国家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朝鲜、琉球、越南、缅甸等国都与中国形成这种关系。</a:t>
            </a:r>
          </a:p>
          <a:p>
            <a:r>
              <a:rPr lang="zh-CN" altLang="en-US" dirty="0" smtClean="0">
                <a:latin typeface="楷体" pitchFamily="49" charset="-122"/>
                <a:ea typeface="楷体" pitchFamily="49" charset="-122"/>
              </a:rPr>
              <a:t>瓦解</a:t>
            </a:r>
            <a:r>
              <a:rPr lang="en-US" dirty="0" smtClean="0">
                <a:latin typeface="楷体" pitchFamily="49" charset="-122"/>
                <a:ea typeface="楷体" pitchFamily="49" charset="-122"/>
              </a:rPr>
              <a:t>:1879</a:t>
            </a:r>
            <a:r>
              <a:rPr lang="zh-CN" altLang="en-US" dirty="0" smtClean="0">
                <a:latin typeface="楷体" pitchFamily="49" charset="-122"/>
                <a:ea typeface="楷体" pitchFamily="49" charset="-122"/>
              </a:rPr>
              <a:t>年日本吞并琉球后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宗藩关系逐渐解体。</a:t>
            </a:r>
            <a:endParaRPr lang="zh-CN" altLang="en-US" dirty="0">
              <a:latin typeface="楷体" pitchFamily="49" charset="-122"/>
              <a:ea typeface="楷体" pitchFamily="49" charset="-122"/>
            </a:endParaRPr>
          </a:p>
        </p:txBody>
      </p:sp>
      <p:sp>
        <p:nvSpPr>
          <p:cNvPr id="4" name="TextBox 3"/>
          <p:cNvSpPr txBox="1"/>
          <p:nvPr/>
        </p:nvSpPr>
        <p:spPr>
          <a:xfrm>
            <a:off x="286514" y="3692492"/>
            <a:ext cx="8429684" cy="1292662"/>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二</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甲午中日战争</a:t>
            </a:r>
            <a:r>
              <a:rPr lang="en-US" dirty="0" smtClean="0">
                <a:latin typeface="黑体" pitchFamily="49" charset="-122"/>
                <a:ea typeface="黑体" pitchFamily="49" charset="-122"/>
              </a:rPr>
              <a:t>(1894</a:t>
            </a:r>
            <a:r>
              <a:rPr lang="zh-CN" altLang="en-US" dirty="0" smtClean="0">
                <a:latin typeface="黑体" pitchFamily="49" charset="-122"/>
                <a:ea typeface="黑体" pitchFamily="49" charset="-122"/>
              </a:rPr>
              <a:t>～</a:t>
            </a:r>
            <a:r>
              <a:rPr lang="en-US" dirty="0" smtClean="0">
                <a:latin typeface="黑体" pitchFamily="49" charset="-122"/>
                <a:ea typeface="黑体" pitchFamily="49" charset="-122"/>
              </a:rPr>
              <a:t>1895</a:t>
            </a:r>
            <a:r>
              <a:rPr lang="zh-CN" altLang="en-US" dirty="0" smtClean="0">
                <a:latin typeface="黑体" pitchFamily="49" charset="-122"/>
                <a:ea typeface="黑体" pitchFamily="49" charset="-122"/>
              </a:rPr>
              <a:t>年</a:t>
            </a:r>
            <a:r>
              <a:rPr lang="en-US" dirty="0" smtClean="0">
                <a:latin typeface="黑体" pitchFamily="49" charset="-122"/>
                <a:ea typeface="黑体" pitchFamily="49" charset="-122"/>
              </a:rPr>
              <a:t>)</a:t>
            </a:r>
            <a:endParaRPr lang="zh-CN" altLang="en-US" dirty="0" smtClean="0">
              <a:latin typeface="黑体" pitchFamily="49" charset="-122"/>
              <a:ea typeface="黑体" pitchFamily="49" charset="-122"/>
            </a:endParaRP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背景</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日本</a:t>
            </a:r>
            <a:r>
              <a:rPr lang="en-US" dirty="0" smtClean="0">
                <a:latin typeface="黑体" pitchFamily="49" charset="-122"/>
                <a:ea typeface="黑体" pitchFamily="49" charset="-122"/>
              </a:rPr>
              <a:t>:</a:t>
            </a:r>
            <a:r>
              <a:rPr lang="en-US" altLang="zh-CN" u="sng" dirty="0" smtClean="0"/>
              <a:t>                                                   </a:t>
            </a:r>
            <a:r>
              <a:rPr lang="zh-CN" altLang="en-US" dirty="0" smtClean="0"/>
              <a:t>。</a:t>
            </a:r>
          </a:p>
        </p:txBody>
      </p:sp>
      <p:sp>
        <p:nvSpPr>
          <p:cNvPr id="5" name="矩形 4"/>
          <p:cNvSpPr/>
          <p:nvPr/>
        </p:nvSpPr>
        <p:spPr>
          <a:xfrm>
            <a:off x="1500960" y="4428342"/>
            <a:ext cx="6357982" cy="492443"/>
          </a:xfrm>
          <a:prstGeom prst="rect">
            <a:avLst/>
          </a:prstGeom>
        </p:spPr>
        <p:txBody>
          <a:bodyPr wrap="square">
            <a:spAutoFit/>
          </a:bodyPr>
          <a:lstStyle/>
          <a:p>
            <a:r>
              <a:rPr lang="zh-CN" altLang="en-US" dirty="0" smtClean="0">
                <a:solidFill>
                  <a:srgbClr val="FF0000"/>
                </a:solidFill>
              </a:rPr>
              <a:t>明治维新后</a:t>
            </a:r>
            <a:r>
              <a:rPr lang="en-US" dirty="0" smtClean="0">
                <a:solidFill>
                  <a:srgbClr val="FF0000"/>
                </a:solidFill>
              </a:rPr>
              <a:t>,</a:t>
            </a:r>
            <a:r>
              <a:rPr lang="zh-CN" altLang="en-US" dirty="0" smtClean="0">
                <a:solidFill>
                  <a:srgbClr val="FF0000"/>
                </a:solidFill>
              </a:rPr>
              <a:t>资本主义发展</a:t>
            </a:r>
            <a:r>
              <a:rPr lang="en-US" dirty="0" smtClean="0">
                <a:solidFill>
                  <a:srgbClr val="FF0000"/>
                </a:solidFill>
              </a:rPr>
              <a:t>,</a:t>
            </a:r>
            <a:r>
              <a:rPr lang="zh-CN" altLang="en-US" dirty="0" smtClean="0">
                <a:solidFill>
                  <a:srgbClr val="FF0000"/>
                </a:solidFill>
              </a:rPr>
              <a:t>抢占商品市场和原料产地</a:t>
            </a:r>
            <a:endParaRPr lang="zh-CN" altLang="en-US" dirty="0">
              <a:solidFill>
                <a:srgbClr val="FF0000"/>
              </a:solidFill>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92104"/>
            <a:ext cx="8572560" cy="4093428"/>
          </a:xfrm>
          <a:prstGeom prst="rect">
            <a:avLst/>
          </a:prstGeom>
          <a:noFill/>
          <a:ln>
            <a:noFill/>
          </a:ln>
        </p:spPr>
        <p:txBody>
          <a:bodyPr wrap="square" rtlCol="0">
            <a:spAutoFit/>
          </a:bodyPr>
          <a:lstStyle/>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中国</a:t>
            </a:r>
            <a:r>
              <a:rPr lang="en-US" dirty="0" smtClean="0">
                <a:latin typeface="黑体" pitchFamily="49" charset="-122"/>
                <a:ea typeface="黑体" pitchFamily="49" charset="-122"/>
              </a:rPr>
              <a:t>:</a:t>
            </a:r>
            <a:r>
              <a:rPr lang="zh-CN" altLang="en-US" dirty="0" smtClean="0"/>
              <a:t>封建统治腐朽</a:t>
            </a:r>
            <a:r>
              <a:rPr lang="en-US" dirty="0" smtClean="0"/>
              <a:t>,</a:t>
            </a:r>
            <a:r>
              <a:rPr lang="zh-CN" altLang="en-US" dirty="0" smtClean="0"/>
              <a:t>战争准备不足。</a:t>
            </a:r>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西方</a:t>
            </a:r>
            <a:r>
              <a:rPr lang="en-US" dirty="0" smtClean="0">
                <a:latin typeface="黑体" pitchFamily="49" charset="-122"/>
                <a:ea typeface="黑体" pitchFamily="49" charset="-122"/>
              </a:rPr>
              <a:t>:</a:t>
            </a:r>
            <a:r>
              <a:rPr lang="zh-CN" altLang="en-US" dirty="0" smtClean="0"/>
              <a:t>普遍支持或默许日本的侵略行为。</a:t>
            </a:r>
          </a:p>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朝鲜</a:t>
            </a:r>
            <a:r>
              <a:rPr lang="en-US" dirty="0" smtClean="0">
                <a:latin typeface="黑体" pitchFamily="49" charset="-122"/>
                <a:ea typeface="黑体" pitchFamily="49" charset="-122"/>
              </a:rPr>
              <a:t>:</a:t>
            </a:r>
            <a:r>
              <a:rPr lang="en-US" dirty="0" smtClean="0"/>
              <a:t>1894</a:t>
            </a:r>
            <a:r>
              <a:rPr lang="zh-CN" altLang="en-US" dirty="0" smtClean="0"/>
              <a:t>年</a:t>
            </a:r>
            <a:r>
              <a:rPr lang="en-US" dirty="0" smtClean="0"/>
              <a:t>,</a:t>
            </a:r>
            <a:r>
              <a:rPr lang="zh-CN" altLang="en-US" dirty="0" smtClean="0"/>
              <a:t>朝鲜爆发农民起义。</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进程</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丰岛海战</a:t>
            </a:r>
            <a:r>
              <a:rPr lang="en-US" dirty="0" smtClean="0">
                <a:latin typeface="黑体" pitchFamily="49" charset="-122"/>
                <a:ea typeface="黑体" pitchFamily="49" charset="-122"/>
              </a:rPr>
              <a:t>:</a:t>
            </a:r>
            <a:r>
              <a:rPr lang="zh-CN" altLang="en-US" dirty="0" smtClean="0"/>
              <a:t>日本舰队在丰岛海面袭击清军运兵船</a:t>
            </a:r>
            <a:r>
              <a:rPr lang="en-US" dirty="0" smtClean="0"/>
              <a:t>,</a:t>
            </a:r>
            <a:r>
              <a:rPr lang="zh-CN" altLang="en-US" dirty="0" smtClean="0"/>
              <a:t>战争爆发。</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平壤战役</a:t>
            </a:r>
            <a:r>
              <a:rPr lang="en-US" dirty="0" smtClean="0">
                <a:latin typeface="黑体" pitchFamily="49" charset="-122"/>
                <a:ea typeface="黑体" pitchFamily="49" charset="-122"/>
              </a:rPr>
              <a:t>:</a:t>
            </a:r>
            <a:r>
              <a:rPr lang="zh-CN" altLang="en-US" dirty="0" smtClean="0"/>
              <a:t>清军失利</a:t>
            </a:r>
            <a:r>
              <a:rPr lang="en-US" dirty="0" smtClean="0"/>
              <a:t>,</a:t>
            </a:r>
            <a:r>
              <a:rPr lang="zh-CN" altLang="en-US" dirty="0" smtClean="0"/>
              <a:t>退回国内。</a:t>
            </a:r>
            <a:endParaRPr lang="en-US" altLang="zh-CN" dirty="0" smtClean="0"/>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黄海战役</a:t>
            </a:r>
            <a:r>
              <a:rPr lang="en-US" dirty="0" smtClean="0">
                <a:latin typeface="黑体" pitchFamily="49" charset="-122"/>
                <a:ea typeface="黑体" pitchFamily="49" charset="-122"/>
              </a:rPr>
              <a:t>:</a:t>
            </a:r>
            <a:r>
              <a:rPr lang="zh-CN" altLang="en-US" dirty="0" smtClean="0"/>
              <a:t>中方损失略大</a:t>
            </a:r>
            <a:r>
              <a:rPr lang="en-US" dirty="0" smtClean="0"/>
              <a:t>,</a:t>
            </a:r>
            <a:r>
              <a:rPr lang="zh-CN" altLang="en-US" dirty="0" smtClean="0"/>
              <a:t>但主力尚存</a:t>
            </a:r>
            <a:r>
              <a:rPr lang="en-US" dirty="0" smtClean="0"/>
              <a:t>,</a:t>
            </a:r>
            <a:r>
              <a:rPr lang="zh-CN" altLang="en-US" dirty="0" smtClean="0"/>
              <a:t>由于李鸿章保船避战</a:t>
            </a:r>
            <a:r>
              <a:rPr lang="en-US" dirty="0" smtClean="0"/>
              <a:t>,</a:t>
            </a:r>
            <a:r>
              <a:rPr lang="zh-CN" altLang="en-US" dirty="0" smtClean="0"/>
              <a:t>日军控制黄海</a:t>
            </a:r>
            <a:r>
              <a:rPr lang="zh-CN" altLang="en-US" u="sng" dirty="0" smtClean="0"/>
              <a:t>         </a:t>
            </a:r>
            <a:r>
              <a:rPr lang="zh-CN" altLang="en-US" dirty="0" smtClean="0"/>
              <a:t>。</a:t>
            </a:r>
          </a:p>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辽东战役</a:t>
            </a:r>
            <a:r>
              <a:rPr lang="en-US" dirty="0" smtClean="0">
                <a:latin typeface="黑体" pitchFamily="49" charset="-122"/>
                <a:ea typeface="黑体" pitchFamily="49" charset="-122"/>
              </a:rPr>
              <a:t>:</a:t>
            </a:r>
            <a:r>
              <a:rPr lang="zh-CN" altLang="en-US" dirty="0" smtClean="0"/>
              <a:t>日军占领大连、旅顺等地。</a:t>
            </a:r>
          </a:p>
          <a:p>
            <a:r>
              <a:rPr lang="en-US" dirty="0" smtClean="0">
                <a:latin typeface="黑体" pitchFamily="49" charset="-122"/>
                <a:ea typeface="黑体" pitchFamily="49" charset="-122"/>
              </a:rPr>
              <a:t>(5)</a:t>
            </a:r>
            <a:r>
              <a:rPr lang="zh-CN" altLang="en-US" dirty="0" smtClean="0">
                <a:latin typeface="黑体" pitchFamily="49" charset="-122"/>
                <a:ea typeface="黑体" pitchFamily="49" charset="-122"/>
              </a:rPr>
              <a:t>威海卫战役</a:t>
            </a:r>
            <a:r>
              <a:rPr lang="en-US" dirty="0" smtClean="0">
                <a:latin typeface="黑体" pitchFamily="49" charset="-122"/>
                <a:ea typeface="黑体" pitchFamily="49" charset="-122"/>
              </a:rPr>
              <a:t>:</a:t>
            </a:r>
            <a:r>
              <a:rPr lang="en-US" dirty="0" smtClean="0"/>
              <a:t>1895</a:t>
            </a:r>
            <a:r>
              <a:rPr lang="zh-CN" altLang="en-US" dirty="0" smtClean="0"/>
              <a:t>年初</a:t>
            </a:r>
            <a:r>
              <a:rPr lang="en-US" dirty="0" smtClean="0"/>
              <a:t>,</a:t>
            </a:r>
            <a:r>
              <a:rPr lang="zh-CN" altLang="en-US" dirty="0" smtClean="0"/>
              <a:t>日军攻占威海卫</a:t>
            </a:r>
            <a:r>
              <a:rPr lang="en-US" dirty="0" smtClean="0"/>
              <a:t>,</a:t>
            </a:r>
            <a:r>
              <a:rPr lang="zh-CN" altLang="en-US" dirty="0" smtClean="0"/>
              <a:t>北洋舰队全军覆没。</a:t>
            </a:r>
          </a:p>
        </p:txBody>
      </p:sp>
      <p:sp>
        <p:nvSpPr>
          <p:cNvPr id="4" name="矩形 3"/>
          <p:cNvSpPr/>
          <p:nvPr/>
        </p:nvSpPr>
        <p:spPr>
          <a:xfrm>
            <a:off x="763720" y="3428210"/>
            <a:ext cx="958917" cy="435697"/>
          </a:xfrm>
          <a:prstGeom prst="rect">
            <a:avLst/>
          </a:prstGeom>
        </p:spPr>
        <p:txBody>
          <a:bodyPr wrap="none">
            <a:spAutoFit/>
          </a:bodyPr>
          <a:lstStyle/>
          <a:p>
            <a:r>
              <a:rPr lang="zh-CN" altLang="en-US" dirty="0" smtClean="0">
                <a:solidFill>
                  <a:srgbClr val="FF0000"/>
                </a:solidFill>
              </a:rPr>
              <a:t>制海权</a:t>
            </a:r>
            <a:endParaRPr lang="zh-CN" altLang="en-US" dirty="0">
              <a:solidFill>
                <a:srgbClr val="FF0000"/>
              </a:solidFill>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Horizontal)">
                                      <p:cBhvr>
                                        <p:cTn id="17" dur="500"/>
                                        <p:tgtEl>
                                          <p:spTgt spid="3">
                                            <p:txEl>
                                              <p:pRg st="3" end="3"/>
                                            </p:txEl>
                                          </p:spTgt>
                                        </p:tgtEl>
                                      </p:cBhvr>
                                    </p:animEffect>
                                  </p:childTnLst>
                                </p:cTn>
                              </p:par>
                              <p:par>
                                <p:cTn id="18" presetID="16" presetClass="entr" presetSubtype="26"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arn(inHorizontal)">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6"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arn(inHorizontal)">
                                      <p:cBhvr>
                                        <p:cTn id="25" dur="5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6"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barn(inHorizontal)">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heckerboard(across)">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6" fill="hold"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barn(inHorizontal)">
                                      <p:cBhvr>
                                        <p:cTn id="40" dur="5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6"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barn(inHorizontal)">
                                      <p:cBhvr>
                                        <p:cTn id="4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492443"/>
          </a:xfrm>
          <a:prstGeom prst="rect">
            <a:avLst/>
          </a:prstGeom>
          <a:noFill/>
          <a:ln>
            <a:noFill/>
          </a:ln>
        </p:spPr>
        <p:txBody>
          <a:bodyPr wrap="square" rtlCol="0">
            <a:spAutoFit/>
          </a:bodyPr>
          <a:lstStyle/>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结果</a:t>
            </a:r>
            <a:r>
              <a:rPr lang="en-US" dirty="0" smtClean="0">
                <a:latin typeface="黑体" pitchFamily="49" charset="-122"/>
                <a:ea typeface="黑体" pitchFamily="49" charset="-122"/>
              </a:rPr>
              <a:t>:</a:t>
            </a:r>
            <a:r>
              <a:rPr lang="zh-CN" altLang="en-US" dirty="0" smtClean="0"/>
              <a:t>签订</a:t>
            </a:r>
            <a:r>
              <a:rPr lang="en-US" altLang="zh-CN" dirty="0" smtClean="0"/>
              <a:t>《</a:t>
            </a:r>
            <a:r>
              <a:rPr lang="zh-CN" altLang="en-US" dirty="0" smtClean="0"/>
              <a:t>马关条约</a:t>
            </a:r>
            <a:r>
              <a:rPr lang="en-US" altLang="zh-CN" dirty="0" smtClean="0"/>
              <a:t>》</a:t>
            </a:r>
            <a:r>
              <a:rPr lang="zh-CN" altLang="en-US" dirty="0" smtClean="0"/>
              <a:t>。</a:t>
            </a:r>
            <a:endParaRPr lang="zh-CN" altLang="en-US" dirty="0"/>
          </a:p>
        </p:txBody>
      </p:sp>
      <p:graphicFrame>
        <p:nvGraphicFramePr>
          <p:cNvPr id="4" name="表格 3"/>
          <p:cNvGraphicFramePr>
            <a:graphicFrameLocks noGrp="1"/>
          </p:cNvGraphicFramePr>
          <p:nvPr/>
        </p:nvGraphicFramePr>
        <p:xfrm>
          <a:off x="429390" y="1213632"/>
          <a:ext cx="8215370" cy="3714775"/>
        </p:xfrm>
        <a:graphic>
          <a:graphicData uri="http://schemas.openxmlformats.org/drawingml/2006/table">
            <a:tbl>
              <a:tblPr/>
              <a:tblGrid>
                <a:gridCol w="4286280"/>
                <a:gridCol w="3929090"/>
              </a:tblGrid>
              <a:tr h="385443">
                <a:tc>
                  <a:txBody>
                    <a:bodyPr/>
                    <a:lstStyle/>
                    <a:p>
                      <a:pPr algn="ctr">
                        <a:lnSpc>
                          <a:spcPts val="3000"/>
                        </a:lnSpc>
                        <a:spcAft>
                          <a:spcPts val="0"/>
                        </a:spcAft>
                      </a:pPr>
                      <a:r>
                        <a:rPr lang="zh-CN" sz="2000" b="1" dirty="0">
                          <a:latin typeface="宋体" pitchFamily="2" charset="-122"/>
                          <a:ea typeface="宋体" pitchFamily="2" charset="-122"/>
                          <a:cs typeface="Times New Roman"/>
                        </a:rPr>
                        <a:t>条约内容</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3000"/>
                        </a:lnSpc>
                        <a:spcAft>
                          <a:spcPts val="0"/>
                        </a:spcAft>
                      </a:pPr>
                      <a:r>
                        <a:rPr lang="zh-CN" sz="2000" b="1">
                          <a:latin typeface="宋体" pitchFamily="2" charset="-122"/>
                          <a:ea typeface="宋体" pitchFamily="2" charset="-122"/>
                          <a:cs typeface="Times New Roman"/>
                        </a:rPr>
                        <a:t>主要危害</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2333">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dirty="0">
                          <a:latin typeface="宋体" pitchFamily="2" charset="-122"/>
                          <a:ea typeface="宋体" pitchFamily="2" charset="-122"/>
                          <a:cs typeface="Times New Roman"/>
                        </a:rPr>
                        <a:t>使中国的领土和主权进一步遭受严重损失</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2333">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r>
                        <a:rPr lang="en-US" altLang="zh-CN" sz="2000" b="1" u="sng" dirty="0" smtClean="0">
                          <a:latin typeface="宋体" pitchFamily="2" charset="-122"/>
                          <a:ea typeface="宋体" pitchFamily="2" charset="-122"/>
                          <a:cs typeface="Times New Roman"/>
                        </a:rPr>
                        <a:t> </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a:latin typeface="宋体" pitchFamily="2" charset="-122"/>
                          <a:ea typeface="宋体" pitchFamily="2" charset="-122"/>
                          <a:cs typeface="Times New Roman"/>
                        </a:rPr>
                        <a:t>巨额赔款</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大大加重了中国人民的负担</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2333">
                <a:tc>
                  <a:txBody>
                    <a:bodyPr/>
                    <a:lstStyle/>
                    <a:p>
                      <a:pPr>
                        <a:lnSpc>
                          <a:spcPts val="3000"/>
                        </a:lnSpc>
                        <a:spcAft>
                          <a:spcPts val="0"/>
                        </a:spcAft>
                      </a:pPr>
                      <a:r>
                        <a:rPr lang="zh-CN" sz="2000" b="1">
                          <a:latin typeface="宋体" pitchFamily="2" charset="-122"/>
                          <a:ea typeface="宋体" pitchFamily="2" charset="-122"/>
                          <a:cs typeface="Times New Roman"/>
                        </a:rPr>
                        <a:t>开放沙市、重庆、苏州、杭州为商埠</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2333">
                <a:tc>
                  <a:txBody>
                    <a:bodyPr/>
                    <a:lstStyle/>
                    <a:p>
                      <a:pPr>
                        <a:lnSpc>
                          <a:spcPts val="3000"/>
                        </a:lnSpc>
                        <a:spcAft>
                          <a:spcPts val="0"/>
                        </a:spcAft>
                      </a:pPr>
                      <a:r>
                        <a:rPr lang="zh-CN" sz="2000" b="1">
                          <a:latin typeface="宋体" pitchFamily="2" charset="-122"/>
                          <a:ea typeface="宋体" pitchFamily="2" charset="-122"/>
                          <a:cs typeface="Times New Roman"/>
                        </a:rPr>
                        <a:t>日本可以在中国通商口岸投资设厂</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产品运销中国内地免收内地税</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500828" y="1547962"/>
            <a:ext cx="4143404" cy="861774"/>
          </a:xfrm>
          <a:prstGeom prst="rect">
            <a:avLst/>
          </a:prstGeom>
        </p:spPr>
        <p:txBody>
          <a:bodyPr wrap="square">
            <a:spAutoFit/>
          </a:bodyPr>
          <a:lstStyle/>
          <a:p>
            <a:pPr>
              <a:lnSpc>
                <a:spcPts val="3000"/>
              </a:lnSpc>
              <a:spcAft>
                <a:spcPts val="0"/>
              </a:spcAft>
            </a:pPr>
            <a:r>
              <a:rPr lang="zh-CN" altLang="en-US" dirty="0" smtClean="0">
                <a:solidFill>
                  <a:srgbClr val="FF0000"/>
                </a:solidFill>
                <a:cs typeface="Times New Roman"/>
              </a:rPr>
              <a:t>割辽东半岛、台湾全岛及所有附属各岛屿、澎湖列岛给日本</a:t>
            </a:r>
            <a:endParaRPr lang="zh-CN" altLang="en-US" dirty="0">
              <a:solidFill>
                <a:srgbClr val="FF0000"/>
              </a:solidFill>
              <a:cs typeface="Times New Roman"/>
            </a:endParaRPr>
          </a:p>
        </p:txBody>
      </p:sp>
      <p:sp>
        <p:nvSpPr>
          <p:cNvPr id="6" name="矩形 5"/>
          <p:cNvSpPr/>
          <p:nvPr/>
        </p:nvSpPr>
        <p:spPr>
          <a:xfrm>
            <a:off x="500828" y="2548094"/>
            <a:ext cx="4143404" cy="424155"/>
          </a:xfrm>
          <a:prstGeom prst="rect">
            <a:avLst/>
          </a:prstGeom>
        </p:spPr>
        <p:txBody>
          <a:bodyPr wrap="square">
            <a:spAutoFit/>
          </a:bodyPr>
          <a:lstStyle/>
          <a:p>
            <a:pPr>
              <a:lnSpc>
                <a:spcPts val="3000"/>
              </a:lnSpc>
              <a:spcAft>
                <a:spcPts val="0"/>
              </a:spcAft>
            </a:pPr>
            <a:r>
              <a:rPr lang="zh-CN" altLang="en-US" dirty="0" smtClean="0">
                <a:solidFill>
                  <a:srgbClr val="FF0000"/>
                </a:solidFill>
                <a:cs typeface="Times New Roman"/>
              </a:rPr>
              <a:t>赔偿日本军费二亿两白银</a:t>
            </a:r>
          </a:p>
        </p:txBody>
      </p:sp>
      <p:sp>
        <p:nvSpPr>
          <p:cNvPr id="7" name="矩形 6"/>
          <p:cNvSpPr/>
          <p:nvPr/>
        </p:nvSpPr>
        <p:spPr>
          <a:xfrm>
            <a:off x="4787108" y="3405350"/>
            <a:ext cx="4143404" cy="424155"/>
          </a:xfrm>
          <a:prstGeom prst="rect">
            <a:avLst/>
          </a:prstGeom>
        </p:spPr>
        <p:txBody>
          <a:bodyPr wrap="square">
            <a:spAutoFit/>
          </a:bodyPr>
          <a:lstStyle/>
          <a:p>
            <a:pPr>
              <a:lnSpc>
                <a:spcPts val="3000"/>
              </a:lnSpc>
              <a:spcAft>
                <a:spcPts val="0"/>
              </a:spcAft>
            </a:pPr>
            <a:r>
              <a:rPr lang="zh-CN" altLang="en-US" dirty="0" smtClean="0">
                <a:solidFill>
                  <a:srgbClr val="FF0000"/>
                </a:solidFill>
                <a:cs typeface="Times New Roman"/>
              </a:rPr>
              <a:t>使列强的侵略势力深入中国内地</a:t>
            </a:r>
          </a:p>
        </p:txBody>
      </p:sp>
      <p:sp>
        <p:nvSpPr>
          <p:cNvPr id="8" name="矩形 7"/>
          <p:cNvSpPr/>
          <p:nvPr/>
        </p:nvSpPr>
        <p:spPr>
          <a:xfrm>
            <a:off x="4787108" y="4048292"/>
            <a:ext cx="3714776" cy="861774"/>
          </a:xfrm>
          <a:prstGeom prst="rect">
            <a:avLst/>
          </a:prstGeom>
        </p:spPr>
        <p:txBody>
          <a:bodyPr wrap="square">
            <a:spAutoFit/>
          </a:bodyPr>
          <a:lstStyle/>
          <a:p>
            <a:pPr>
              <a:lnSpc>
                <a:spcPts val="3000"/>
              </a:lnSpc>
              <a:spcAft>
                <a:spcPts val="0"/>
              </a:spcAft>
            </a:pPr>
            <a:r>
              <a:rPr lang="zh-CN" altLang="en-US" dirty="0" smtClean="0">
                <a:solidFill>
                  <a:srgbClr val="FF0000"/>
                </a:solidFill>
                <a:cs typeface="Times New Roman"/>
              </a:rPr>
              <a:t>列强对华资本输出严重阻碍了中国民族资本主义的发展</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4493538"/>
          </a:xfrm>
          <a:prstGeom prst="rect">
            <a:avLst/>
          </a:prstGeom>
          <a:noFill/>
          <a:ln>
            <a:noFill/>
          </a:ln>
        </p:spPr>
        <p:txBody>
          <a:bodyPr wrap="square" rtlCol="0">
            <a:spAutoFit/>
          </a:bodyPr>
          <a:lstStyle/>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影响</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对中国</a:t>
            </a:r>
          </a:p>
          <a:p>
            <a:r>
              <a:rPr lang="zh-CN" altLang="en-US" dirty="0" smtClean="0"/>
              <a:t>①危机</a:t>
            </a:r>
            <a:r>
              <a:rPr lang="en-US" dirty="0" smtClean="0"/>
              <a:t>:</a:t>
            </a:r>
            <a:r>
              <a:rPr lang="en-US" altLang="zh-CN" u="sng" dirty="0" smtClean="0"/>
              <a:t>                                                         </a:t>
            </a:r>
            <a:r>
              <a:rPr lang="zh-CN" altLang="en-US" dirty="0" smtClean="0"/>
              <a:t>。</a:t>
            </a:r>
          </a:p>
          <a:p>
            <a:r>
              <a:rPr lang="zh-CN" altLang="en-US" dirty="0" smtClean="0"/>
              <a:t>②改革</a:t>
            </a:r>
            <a:r>
              <a:rPr lang="en-US" dirty="0" smtClean="0"/>
              <a:t>:</a:t>
            </a:r>
            <a:r>
              <a:rPr lang="zh-CN" altLang="en-US" dirty="0" smtClean="0"/>
              <a:t>为挽救统治危机</a:t>
            </a:r>
            <a:r>
              <a:rPr lang="en-US" dirty="0" smtClean="0"/>
              <a:t>,</a:t>
            </a:r>
            <a:r>
              <a:rPr lang="zh-CN" altLang="en-US" dirty="0" smtClean="0"/>
              <a:t>清王朝开始进行军事改革</a:t>
            </a:r>
            <a:r>
              <a:rPr lang="en-US" dirty="0" smtClean="0"/>
              <a:t>,</a:t>
            </a:r>
            <a:r>
              <a:rPr lang="zh-CN" altLang="en-US" dirty="0" smtClean="0"/>
              <a:t>编练新军。</a:t>
            </a:r>
          </a:p>
          <a:p>
            <a:r>
              <a:rPr lang="zh-CN" altLang="en-US" dirty="0" smtClean="0"/>
              <a:t>③觉醒</a:t>
            </a:r>
            <a:r>
              <a:rPr lang="en-US" dirty="0" smtClean="0"/>
              <a:t>:</a:t>
            </a:r>
            <a:r>
              <a:rPr lang="en-US" altLang="zh-CN" u="sng" dirty="0" smtClean="0"/>
              <a:t>                                                          </a:t>
            </a:r>
            <a:r>
              <a:rPr lang="en-US" altLang="zh-CN" u="sng" dirty="0" smtClean="0">
                <a:solidFill>
                  <a:schemeClr val="bg1"/>
                </a:solidFill>
              </a:rPr>
              <a:t>.</a:t>
            </a:r>
          </a:p>
          <a:p>
            <a:r>
              <a:rPr lang="en-US" altLang="zh-CN" u="sng" dirty="0" smtClean="0"/>
              <a:t>                                                               </a:t>
            </a:r>
            <a:r>
              <a:rPr lang="zh-CN" altLang="en-US" dirty="0" smtClean="0"/>
              <a:t>。</a:t>
            </a:r>
          </a:p>
          <a:p>
            <a:r>
              <a:rPr lang="zh-CN" altLang="en-US" dirty="0" smtClean="0"/>
              <a:t>④反抗</a:t>
            </a:r>
            <a:r>
              <a:rPr lang="en-US" dirty="0" smtClean="0"/>
              <a:t>:</a:t>
            </a:r>
            <a:r>
              <a:rPr lang="zh-CN" altLang="en-US" dirty="0" smtClean="0"/>
              <a:t>台湾反割台斗争显示了台湾人民不屈服的坚强意志。</a:t>
            </a:r>
          </a:p>
          <a:p>
            <a:r>
              <a:rPr lang="zh-CN" altLang="en-US" dirty="0" smtClean="0"/>
              <a:t>⑤发展</a:t>
            </a:r>
            <a:r>
              <a:rPr lang="en-US" dirty="0" smtClean="0"/>
              <a:t>:</a:t>
            </a:r>
            <a:r>
              <a:rPr lang="zh-CN" altLang="en-US" dirty="0" smtClean="0"/>
              <a:t>客观上刺激了近代中国资本主义的发展。</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对日本</a:t>
            </a:r>
            <a:r>
              <a:rPr lang="en-US" dirty="0" smtClean="0">
                <a:latin typeface="黑体" pitchFamily="49" charset="-122"/>
                <a:ea typeface="黑体" pitchFamily="49" charset="-122"/>
              </a:rPr>
              <a:t>:</a:t>
            </a:r>
            <a:r>
              <a:rPr lang="zh-CN" altLang="en-US" dirty="0" smtClean="0"/>
              <a:t>加速资本主义发展</a:t>
            </a:r>
            <a:r>
              <a:rPr lang="en-US" dirty="0" smtClean="0"/>
              <a:t>,</a:t>
            </a:r>
            <a:r>
              <a:rPr lang="zh-CN" altLang="en-US" dirty="0" smtClean="0"/>
              <a:t>提高国际地位</a:t>
            </a:r>
            <a:r>
              <a:rPr lang="en-US" dirty="0" smtClean="0"/>
              <a:t>,</a:t>
            </a:r>
            <a:r>
              <a:rPr lang="zh-CN" altLang="en-US" dirty="0" smtClean="0"/>
              <a:t>刺激对外扩张野心。</a:t>
            </a:r>
            <a:endParaRPr lang="en-US" altLang="zh-CN" dirty="0" smtClean="0"/>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对朝鲜</a:t>
            </a:r>
            <a:r>
              <a:rPr lang="en-US" dirty="0" smtClean="0">
                <a:latin typeface="黑体" pitchFamily="49" charset="-122"/>
                <a:ea typeface="黑体" pitchFamily="49" charset="-122"/>
              </a:rPr>
              <a:t>:</a:t>
            </a:r>
            <a:r>
              <a:rPr lang="zh-CN" altLang="en-US" dirty="0" smtClean="0"/>
              <a:t>日本加强对朝鲜控制</a:t>
            </a:r>
            <a:r>
              <a:rPr lang="en-US" dirty="0" smtClean="0"/>
              <a:t>,</a:t>
            </a:r>
            <a:r>
              <a:rPr lang="zh-CN" altLang="en-US" dirty="0" smtClean="0"/>
              <a:t>朝鲜逐渐成为日本的殖民地。</a:t>
            </a:r>
          </a:p>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对远东格局</a:t>
            </a:r>
            <a:r>
              <a:rPr lang="en-US" dirty="0" smtClean="0">
                <a:latin typeface="黑体" pitchFamily="49" charset="-122"/>
                <a:ea typeface="黑体" pitchFamily="49" charset="-122"/>
              </a:rPr>
              <a:t>:</a:t>
            </a:r>
            <a:r>
              <a:rPr lang="zh-CN" altLang="en-US" dirty="0" smtClean="0"/>
              <a:t>加速了中国衰落和日本崛起</a:t>
            </a:r>
            <a:r>
              <a:rPr lang="en-US" dirty="0" smtClean="0"/>
              <a:t>,</a:t>
            </a:r>
            <a:r>
              <a:rPr lang="zh-CN" altLang="en-US" dirty="0" smtClean="0"/>
              <a:t>加剧列强在远东争夺。</a:t>
            </a:r>
          </a:p>
        </p:txBody>
      </p:sp>
      <p:sp>
        <p:nvSpPr>
          <p:cNvPr id="5" name="矩形 4"/>
          <p:cNvSpPr/>
          <p:nvPr/>
        </p:nvSpPr>
        <p:spPr>
          <a:xfrm>
            <a:off x="1358084" y="1356508"/>
            <a:ext cx="7286676" cy="492443"/>
          </a:xfrm>
          <a:prstGeom prst="rect">
            <a:avLst/>
          </a:prstGeom>
        </p:spPr>
        <p:txBody>
          <a:bodyPr wrap="square">
            <a:spAutoFit/>
          </a:bodyPr>
          <a:lstStyle/>
          <a:p>
            <a:r>
              <a:rPr lang="zh-CN" altLang="en-US" dirty="0" smtClean="0">
                <a:solidFill>
                  <a:srgbClr val="FF0000"/>
                </a:solidFill>
              </a:rPr>
              <a:t>列强掀起瓜分中国狂潮</a:t>
            </a:r>
            <a:r>
              <a:rPr lang="en-US" dirty="0" smtClean="0">
                <a:solidFill>
                  <a:srgbClr val="FF0000"/>
                </a:solidFill>
              </a:rPr>
              <a:t>,</a:t>
            </a:r>
            <a:r>
              <a:rPr lang="zh-CN" altLang="en-US" dirty="0" smtClean="0">
                <a:solidFill>
                  <a:srgbClr val="FF0000"/>
                </a:solidFill>
              </a:rPr>
              <a:t>中国社会半殖民地化的程度大大加深</a:t>
            </a:r>
            <a:endParaRPr lang="zh-CN" altLang="en-US" dirty="0">
              <a:solidFill>
                <a:srgbClr val="FF0000"/>
              </a:solidFill>
            </a:endParaRPr>
          </a:p>
        </p:txBody>
      </p:sp>
      <p:sp>
        <p:nvSpPr>
          <p:cNvPr id="6" name="矩形 5"/>
          <p:cNvSpPr/>
          <p:nvPr/>
        </p:nvSpPr>
        <p:spPr>
          <a:xfrm>
            <a:off x="335092" y="2142326"/>
            <a:ext cx="8358246" cy="892552"/>
          </a:xfrm>
          <a:prstGeom prst="rect">
            <a:avLst/>
          </a:prstGeom>
        </p:spPr>
        <p:txBody>
          <a:bodyPr wrap="square">
            <a:spAutoFit/>
          </a:bodyPr>
          <a:lstStyle/>
          <a:p>
            <a:r>
              <a:rPr lang="zh-CN" altLang="en-US" dirty="0" smtClean="0">
                <a:solidFill>
                  <a:srgbClr val="FF0000"/>
                </a:solidFill>
              </a:rPr>
              <a:t>       唤起了近代中国民族意识的觉醒。各阶层民众展开了救亡图存的斗争</a:t>
            </a:r>
            <a:r>
              <a:rPr lang="en-US" altLang="zh-CN" dirty="0" smtClean="0">
                <a:solidFill>
                  <a:srgbClr val="FF0000"/>
                </a:solidFill>
              </a:rPr>
              <a:t>,“</a:t>
            </a:r>
            <a:r>
              <a:rPr lang="zh-CN" altLang="en-US" dirty="0" smtClean="0">
                <a:solidFill>
                  <a:srgbClr val="FF0000"/>
                </a:solidFill>
              </a:rPr>
              <a:t>实业救国”、戊戌维新运动、义和团运动和辛亥革命等相继兴起</a:t>
            </a:r>
            <a:endParaRPr lang="zh-CN" altLang="en-US" dirty="0">
              <a:solidFill>
                <a:srgbClr val="FF0000"/>
              </a:solidFill>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heckerboard(across)">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heckerboard(across)">
                                      <p:cBhvr>
                                        <p:cTn id="17" dur="500"/>
                                        <p:tgtEl>
                                          <p:spTgt spid="3">
                                            <p:txEl>
                                              <p:pRg st="4" end="4"/>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checkerboard(across)">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heckerboard(across)">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checkerboard(across)">
                                      <p:cBhvr>
                                        <p:cTn id="35" dur="5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checkerboard(across)">
                                      <p:cBhvr>
                                        <p:cTn id="40" dur="500"/>
                                        <p:tgtEl>
                                          <p:spTgt spid="3">
                                            <p:txEl>
                                              <p:pRg st="8" end="8"/>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checkerboard(across)">
                                      <p:cBhvr>
                                        <p:cTn id="45" dur="500"/>
                                        <p:tgtEl>
                                          <p:spTgt spid="3">
                                            <p:txEl>
                                              <p:pRg st="9" end="9"/>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3">
                                            <p:txEl>
                                              <p:pRg st="10" end="10"/>
                                            </p:txEl>
                                          </p:spTgt>
                                        </p:tgtEl>
                                        <p:attrNameLst>
                                          <p:attrName>style.visibility</p:attrName>
                                        </p:attrNameLst>
                                      </p:cBhvr>
                                      <p:to>
                                        <p:strVal val="visible"/>
                                      </p:to>
                                    </p:set>
                                    <p:animEffect transition="in" filter="checkerboard(across)">
                                      <p:cBhvr>
                                        <p:cTn id="5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1692771"/>
          </a:xfrm>
          <a:prstGeom prst="rect">
            <a:avLst/>
          </a:prstGeom>
          <a:noFill/>
          <a:ln>
            <a:no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三</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瓜分中国的狂潮</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高额利息借款</a:t>
            </a:r>
            <a:r>
              <a:rPr lang="en-US" dirty="0" smtClean="0">
                <a:latin typeface="黑体" pitchFamily="49" charset="-122"/>
                <a:ea typeface="黑体" pitchFamily="49" charset="-122"/>
              </a:rPr>
              <a:t>:</a:t>
            </a:r>
            <a:r>
              <a:rPr lang="en-US" altLang="zh-CN" dirty="0" smtClean="0"/>
              <a:t>《</a:t>
            </a:r>
            <a:r>
              <a:rPr lang="zh-CN" altLang="en-US" dirty="0" smtClean="0"/>
              <a:t>马关条约</a:t>
            </a:r>
            <a:r>
              <a:rPr lang="en-US" altLang="zh-CN" dirty="0" smtClean="0"/>
              <a:t>》</a:t>
            </a:r>
            <a:r>
              <a:rPr lang="zh-CN" altLang="en-US" dirty="0" smtClean="0"/>
              <a:t>巨额赔款</a:t>
            </a:r>
            <a:r>
              <a:rPr lang="en-US" dirty="0" smtClean="0"/>
              <a:t>,</a:t>
            </a:r>
            <a:r>
              <a:rPr lang="zh-CN" altLang="en-US" dirty="0" smtClean="0"/>
              <a:t>列强组成俄法银行团和英德银行团</a:t>
            </a:r>
            <a:r>
              <a:rPr lang="en-US" dirty="0" smtClean="0"/>
              <a:t>,</a:t>
            </a:r>
            <a:r>
              <a:rPr lang="zh-CN" altLang="en-US" dirty="0" smtClean="0"/>
              <a:t>迫使清政府以高额利息借款。</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划分势力范围</a:t>
            </a:r>
            <a:r>
              <a:rPr lang="en-US" dirty="0" smtClean="0">
                <a:latin typeface="黑体" pitchFamily="49" charset="-122"/>
                <a:ea typeface="黑体" pitchFamily="49" charset="-122"/>
              </a:rPr>
              <a:t>:</a:t>
            </a:r>
            <a:r>
              <a:rPr lang="zh-CN" altLang="en-US" dirty="0" smtClean="0"/>
              <a:t>强租租借地</a:t>
            </a:r>
            <a:r>
              <a:rPr lang="en-US" dirty="0" smtClean="0"/>
              <a:t>,</a:t>
            </a:r>
            <a:r>
              <a:rPr lang="zh-CN" altLang="en-US" dirty="0" smtClean="0"/>
              <a:t>划分势力范围。</a:t>
            </a:r>
            <a:endParaRPr lang="zh-CN" altLang="en-US" dirty="0"/>
          </a:p>
        </p:txBody>
      </p:sp>
      <p:graphicFrame>
        <p:nvGraphicFramePr>
          <p:cNvPr id="4" name="表格 3"/>
          <p:cNvGraphicFramePr>
            <a:graphicFrameLocks noGrp="1"/>
          </p:cNvGraphicFramePr>
          <p:nvPr/>
        </p:nvGraphicFramePr>
        <p:xfrm>
          <a:off x="429390" y="2428078"/>
          <a:ext cx="8215371" cy="2500332"/>
        </p:xfrm>
        <a:graphic>
          <a:graphicData uri="http://schemas.openxmlformats.org/drawingml/2006/table">
            <a:tbl>
              <a:tblPr/>
              <a:tblGrid>
                <a:gridCol w="1571636"/>
                <a:gridCol w="2571768"/>
                <a:gridCol w="4071967"/>
              </a:tblGrid>
              <a:tr h="416722">
                <a:tc>
                  <a:txBody>
                    <a:bodyPr/>
                    <a:lstStyle/>
                    <a:p>
                      <a:pPr algn="ctr">
                        <a:lnSpc>
                          <a:spcPct val="100000"/>
                        </a:lnSpc>
                        <a:spcAft>
                          <a:spcPts val="0"/>
                        </a:spcAft>
                      </a:pPr>
                      <a:r>
                        <a:rPr lang="zh-CN" sz="2000" b="1">
                          <a:latin typeface="宋体" pitchFamily="2" charset="-122"/>
                          <a:ea typeface="宋体" pitchFamily="2" charset="-122"/>
                          <a:cs typeface="Times New Roman"/>
                        </a:rPr>
                        <a:t>国别</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势力范围</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割占或租借地</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722">
                <a:tc>
                  <a:txBody>
                    <a:bodyPr/>
                    <a:lstStyle/>
                    <a:p>
                      <a:pPr algn="ctr">
                        <a:lnSpc>
                          <a:spcPct val="100000"/>
                        </a:lnSpc>
                        <a:spcAft>
                          <a:spcPts val="0"/>
                        </a:spcAft>
                      </a:pPr>
                      <a:r>
                        <a:rPr lang="zh-CN" sz="2000" b="1">
                          <a:latin typeface="宋体" pitchFamily="2" charset="-122"/>
                          <a:ea typeface="宋体" pitchFamily="2" charset="-122"/>
                          <a:cs typeface="Times New Roman"/>
                        </a:rPr>
                        <a:t>德国</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山东</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强租胶州湾</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722">
                <a:tc>
                  <a:txBody>
                    <a:bodyPr/>
                    <a:lstStyle/>
                    <a:p>
                      <a:pPr algn="ctr">
                        <a:lnSpc>
                          <a:spcPct val="100000"/>
                        </a:lnSpc>
                        <a:spcAft>
                          <a:spcPts val="0"/>
                        </a:spcAft>
                      </a:pPr>
                      <a:r>
                        <a:rPr lang="zh-CN" sz="2000" b="1">
                          <a:latin typeface="宋体" pitchFamily="2" charset="-122"/>
                          <a:ea typeface="宋体" pitchFamily="2" charset="-122"/>
                          <a:cs typeface="Times New Roman"/>
                        </a:rPr>
                        <a:t>俄国</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长城以北和新疆</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强租旅顺、大连</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722">
                <a:tc>
                  <a:txBody>
                    <a:bodyPr/>
                    <a:lstStyle/>
                    <a:p>
                      <a:pPr algn="ctr">
                        <a:lnSpc>
                          <a:spcPct val="100000"/>
                        </a:lnSpc>
                        <a:spcAft>
                          <a:spcPts val="0"/>
                        </a:spcAft>
                      </a:pPr>
                      <a:r>
                        <a:rPr lang="zh-CN" sz="2000" b="1">
                          <a:latin typeface="宋体" pitchFamily="2" charset="-122"/>
                          <a:ea typeface="宋体" pitchFamily="2" charset="-122"/>
                          <a:cs typeface="Times New Roman"/>
                        </a:rPr>
                        <a:t>法国</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广东、广西和云南</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强租广州湾</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722">
                <a:tc>
                  <a:txBody>
                    <a:bodyPr/>
                    <a:lstStyle/>
                    <a:p>
                      <a:pPr algn="ctr">
                        <a:lnSpc>
                          <a:spcPct val="100000"/>
                        </a:lnSpc>
                        <a:spcAft>
                          <a:spcPts val="0"/>
                        </a:spcAft>
                      </a:pPr>
                      <a:r>
                        <a:rPr lang="zh-CN" sz="2000" b="1">
                          <a:latin typeface="宋体" pitchFamily="2" charset="-122"/>
                          <a:ea typeface="宋体" pitchFamily="2" charset="-122"/>
                          <a:cs typeface="Times New Roman"/>
                        </a:rPr>
                        <a:t>英国</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长江流域</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云南、广东</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强租“新界”、威海卫、九龙</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722">
                <a:tc>
                  <a:txBody>
                    <a:bodyPr/>
                    <a:lstStyle/>
                    <a:p>
                      <a:pPr algn="ctr">
                        <a:lnSpc>
                          <a:spcPct val="100000"/>
                        </a:lnSpc>
                        <a:spcAft>
                          <a:spcPts val="0"/>
                        </a:spcAft>
                      </a:pPr>
                      <a:r>
                        <a:rPr lang="zh-CN" sz="2000" b="1">
                          <a:latin typeface="宋体" pitchFamily="2" charset="-122"/>
                          <a:ea typeface="宋体" pitchFamily="2" charset="-122"/>
                          <a:cs typeface="Times New Roman"/>
                        </a:rPr>
                        <a:t>日本</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itchFamily="2" charset="-122"/>
                          <a:ea typeface="宋体" pitchFamily="2" charset="-122"/>
                          <a:cs typeface="Times New Roman"/>
                        </a:rPr>
                        <a:t>福建</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itchFamily="2" charset="-122"/>
                          <a:ea typeface="宋体" pitchFamily="2" charset="-122"/>
                          <a:cs typeface="Times New Roman"/>
                        </a:rPr>
                        <a:t>强占台湾和澎湖列岛</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strVal val="#ppt_w*2.5"/>
                                          </p:val>
                                        </p:tav>
                                        <p:tav tm="100000">
                                          <p:val>
                                            <p:strVal val="#ppt_w"/>
                                          </p:val>
                                        </p:tav>
                                      </p:tavLst>
                                    </p:anim>
                                    <p:anim calcmode="lin" valueType="num">
                                      <p:cBhvr>
                                        <p:cTn id="8" dur="500" fill="hold"/>
                                        <p:tgtEl>
                                          <p:spTgt spid="3">
                                            <p:txEl>
                                              <p:pRg st="2" end="2"/>
                                            </p:txEl>
                                          </p:spTgt>
                                        </p:tgtEl>
                                        <p:attrNameLst>
                                          <p:attrName>ppt_h</p:attrName>
                                        </p:attrNameLst>
                                      </p:cBhvr>
                                      <p:tavLst>
                                        <p:tav tm="0">
                                          <p:val>
                                            <p:strVal val="#ppt_h*0.01"/>
                                          </p:val>
                                        </p:tav>
                                        <p:tav tm="100000">
                                          <p:val>
                                            <p:strVal val="#ppt_h"/>
                                          </p:val>
                                        </p:tav>
                                      </p:tavLst>
                                    </p:anim>
                                    <p:anim calcmode="lin" valueType="num">
                                      <p:cBhvr>
                                        <p:cTn id="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0" dur="500" fill="hold"/>
                                        <p:tgtEl>
                                          <p:spTgt spid="3">
                                            <p:txEl>
                                              <p:pRg st="2" end="2"/>
                                            </p:txEl>
                                          </p:spTgt>
                                        </p:tgtEl>
                                        <p:attrNameLst>
                                          <p:attrName>ppt_y</p:attrName>
                                        </p:attrNameLst>
                                      </p:cBhvr>
                                      <p:tavLst>
                                        <p:tav tm="0">
                                          <p:val>
                                            <p:strVal val="#ppt_h+1"/>
                                          </p:val>
                                        </p:tav>
                                        <p:tav tm="100000">
                                          <p:val>
                                            <p:strVal val="#ppt_y"/>
                                          </p:val>
                                        </p:tav>
                                      </p:tavLst>
                                    </p:anim>
                                    <p:animEffect transition="in" filter="fade">
                                      <p:cBhvr>
                                        <p:cTn id="11" dur="500"/>
                                        <p:tgtEl>
                                          <p:spTgt spid="3">
                                            <p:txEl>
                                              <p:pRg st="2" end="2"/>
                                            </p:txEl>
                                          </p:spTgt>
                                        </p:tgtEl>
                                      </p:cBhvr>
                                    </p:animEffect>
                                  </p:childTnLst>
                                </p:cTn>
                              </p:par>
                              <p:par>
                                <p:cTn id="12" presetID="58" presetClass="entr" presetSubtype="0" ac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strVal val="#ppt_w*2.5"/>
                                          </p:val>
                                        </p:tav>
                                        <p:tav tm="100000">
                                          <p:val>
                                            <p:strVal val="#ppt_w"/>
                                          </p:val>
                                        </p:tav>
                                      </p:tavLst>
                                    </p:anim>
                                    <p:anim calcmode="lin" valueType="num">
                                      <p:cBhvr>
                                        <p:cTn id="15" dur="500" fill="hold"/>
                                        <p:tgtEl>
                                          <p:spTgt spid="4"/>
                                        </p:tgtEl>
                                        <p:attrNameLst>
                                          <p:attrName>ppt_h</p:attrName>
                                        </p:attrNameLst>
                                      </p:cBhvr>
                                      <p:tavLst>
                                        <p:tav tm="0">
                                          <p:val>
                                            <p:strVal val="#ppt_h*0.01"/>
                                          </p:val>
                                        </p:tav>
                                        <p:tav tm="100000">
                                          <p:val>
                                            <p:strVal val="#ppt_h"/>
                                          </p:val>
                                        </p:tav>
                                      </p:tavLst>
                                    </p:anim>
                                    <p:anim calcmode="lin" valueType="num">
                                      <p:cBhvr>
                                        <p:cTn id="16" dur="500" fill="hold"/>
                                        <p:tgtEl>
                                          <p:spTgt spid="4"/>
                                        </p:tgtEl>
                                        <p:attrNameLst>
                                          <p:attrName>ppt_x</p:attrName>
                                        </p:attrNameLst>
                                      </p:cBhvr>
                                      <p:tavLst>
                                        <p:tav tm="0">
                                          <p:val>
                                            <p:strVal val="#ppt_x"/>
                                          </p:val>
                                        </p:tav>
                                        <p:tav tm="100000">
                                          <p:val>
                                            <p:strVal val="#ppt_x"/>
                                          </p:val>
                                        </p:tav>
                                      </p:tavLst>
                                    </p:anim>
                                    <p:anim calcmode="lin" valueType="num">
                                      <p:cBhvr>
                                        <p:cTn id="17" dur="500" fill="hold"/>
                                        <p:tgtEl>
                                          <p:spTgt spid="4"/>
                                        </p:tgtEl>
                                        <p:attrNameLst>
                                          <p:attrName>ppt_y</p:attrName>
                                        </p:attrNameLst>
                                      </p:cBhvr>
                                      <p:tavLst>
                                        <p:tav tm="0">
                                          <p:val>
                                            <p:strVal val="#ppt_h+1"/>
                                          </p:val>
                                        </p:tav>
                                        <p:tav tm="100000">
                                          <p:val>
                                            <p:strVal val="#ppt_y"/>
                                          </p:val>
                                        </p:tav>
                                      </p:tavLst>
                                    </p:anim>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492443"/>
          </a:xfrm>
          <a:prstGeom prst="rect">
            <a:avLst/>
          </a:prstGeom>
          <a:noFill/>
          <a:ln>
            <a:noFill/>
          </a:ln>
        </p:spPr>
        <p:txBody>
          <a:bodyPr wrap="square" rtlCol="0">
            <a:spAutoFit/>
          </a:bodyPr>
          <a:lstStyle/>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资本输出</a:t>
            </a:r>
            <a:r>
              <a:rPr lang="en-US" dirty="0" smtClean="0">
                <a:latin typeface="黑体" pitchFamily="49" charset="-122"/>
                <a:ea typeface="黑体" pitchFamily="49" charset="-122"/>
              </a:rPr>
              <a:t>:</a:t>
            </a:r>
            <a:r>
              <a:rPr lang="zh-CN" altLang="en-US" dirty="0" smtClean="0"/>
              <a:t>掠夺</a:t>
            </a:r>
            <a:r>
              <a:rPr lang="zh-CN" altLang="en-US" u="sng" dirty="0" smtClean="0"/>
              <a:t>                        </a:t>
            </a:r>
            <a:r>
              <a:rPr lang="zh-CN" altLang="en-US" dirty="0" smtClean="0"/>
              <a:t>。</a:t>
            </a:r>
            <a:endParaRPr lang="zh-CN" altLang="en-US" dirty="0"/>
          </a:p>
        </p:txBody>
      </p:sp>
      <p:sp>
        <p:nvSpPr>
          <p:cNvPr id="5" name="TextBox 4"/>
          <p:cNvSpPr txBox="1"/>
          <p:nvPr/>
        </p:nvSpPr>
        <p:spPr>
          <a:xfrm>
            <a:off x="357952" y="1213632"/>
            <a:ext cx="8429684" cy="3693319"/>
          </a:xfrm>
          <a:prstGeom prst="rect">
            <a:avLst/>
          </a:prstGeom>
          <a:noFill/>
          <a:ln>
            <a:solidFill>
              <a:schemeClr val="tx1"/>
            </a:solid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门户开放</a:t>
            </a:r>
            <a:r>
              <a:rPr lang="en-US" dirty="0" smtClean="0">
                <a:latin typeface="黑体" pitchFamily="49" charset="-122"/>
                <a:ea typeface="黑体" pitchFamily="49" charset="-122"/>
              </a:rPr>
              <a:t>]</a:t>
            </a:r>
            <a:endParaRPr lang="zh-CN" altLang="en-US" dirty="0" smtClean="0">
              <a:latin typeface="黑体" pitchFamily="49" charset="-122"/>
              <a:ea typeface="黑体" pitchFamily="49" charset="-122"/>
            </a:endParaRPr>
          </a:p>
          <a:p>
            <a:r>
              <a:rPr lang="en-US" dirty="0" smtClean="0">
                <a:latin typeface="楷体" pitchFamily="49" charset="-122"/>
                <a:ea typeface="楷体" pitchFamily="49" charset="-122"/>
              </a:rPr>
              <a:t>(1)</a:t>
            </a:r>
            <a:r>
              <a:rPr lang="zh-CN" altLang="en-US" dirty="0" smtClean="0">
                <a:latin typeface="楷体" pitchFamily="49" charset="-122"/>
                <a:ea typeface="楷体" pitchFamily="49" charset="-122"/>
              </a:rPr>
              <a:t>背景</a:t>
            </a:r>
            <a:r>
              <a:rPr lang="en-US" dirty="0" smtClean="0">
                <a:latin typeface="楷体" pitchFamily="49" charset="-122"/>
                <a:ea typeface="楷体" pitchFamily="49" charset="-122"/>
              </a:rPr>
              <a:t>:19</a:t>
            </a:r>
            <a:r>
              <a:rPr lang="zh-CN" altLang="en-US" dirty="0" smtClean="0">
                <a:latin typeface="楷体" pitchFamily="49" charset="-122"/>
                <a:ea typeface="楷体" pitchFamily="49" charset="-122"/>
              </a:rPr>
              <a:t>世纪末</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列强在中国争夺势力范围时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美国正与西班牙争夺古巴和菲律宾</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一时无力兼顾中国。美西战争结束后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美国意图染指中国。</a:t>
            </a:r>
            <a:endParaRPr lang="en-US" altLang="zh-CN" dirty="0" smtClean="0">
              <a:latin typeface="楷体" pitchFamily="49" charset="-122"/>
              <a:ea typeface="楷体" pitchFamily="49" charset="-122"/>
            </a:endParaRPr>
          </a:p>
          <a:p>
            <a:endParaRPr lang="en-US" altLang="zh-CN" dirty="0" smtClean="0">
              <a:latin typeface="楷体" pitchFamily="49" charset="-122"/>
              <a:ea typeface="楷体" pitchFamily="49" charset="-122"/>
            </a:endParaRPr>
          </a:p>
          <a:p>
            <a:endParaRPr lang="en-US" altLang="zh-CN" dirty="0" smtClean="0">
              <a:latin typeface="楷体" pitchFamily="49" charset="-122"/>
              <a:ea typeface="楷体" pitchFamily="49" charset="-122"/>
            </a:endParaRPr>
          </a:p>
          <a:p>
            <a:endParaRPr lang="en-US" altLang="zh-CN" dirty="0" smtClean="0">
              <a:latin typeface="楷体" pitchFamily="49" charset="-122"/>
              <a:ea typeface="楷体" pitchFamily="49" charset="-122"/>
            </a:endParaRPr>
          </a:p>
          <a:p>
            <a:endParaRPr lang="en-US" altLang="zh-CN" dirty="0" smtClean="0">
              <a:latin typeface="楷体" pitchFamily="49" charset="-122"/>
              <a:ea typeface="楷体" pitchFamily="49" charset="-122"/>
            </a:endParaRPr>
          </a:p>
          <a:p>
            <a:endParaRPr lang="en-US" altLang="zh-CN" dirty="0" smtClean="0">
              <a:latin typeface="楷体" pitchFamily="49" charset="-122"/>
              <a:ea typeface="楷体" pitchFamily="49" charset="-122"/>
            </a:endParaRPr>
          </a:p>
          <a:p>
            <a:endParaRPr lang="zh-CN" altLang="en-US" dirty="0" smtClean="0">
              <a:latin typeface="楷体" pitchFamily="49" charset="-122"/>
              <a:ea typeface="楷体" pitchFamily="49" charset="-122"/>
            </a:endParaRPr>
          </a:p>
        </p:txBody>
      </p:sp>
      <p:sp>
        <p:nvSpPr>
          <p:cNvPr id="6" name="矩形 5"/>
          <p:cNvSpPr/>
          <p:nvPr/>
        </p:nvSpPr>
        <p:spPr>
          <a:xfrm>
            <a:off x="2715406" y="499252"/>
            <a:ext cx="1991251" cy="435697"/>
          </a:xfrm>
          <a:prstGeom prst="rect">
            <a:avLst/>
          </a:prstGeom>
        </p:spPr>
        <p:txBody>
          <a:bodyPr wrap="none">
            <a:spAutoFit/>
          </a:bodyPr>
          <a:lstStyle/>
          <a:p>
            <a:r>
              <a:rPr lang="zh-CN" altLang="en-US" dirty="0" smtClean="0">
                <a:solidFill>
                  <a:srgbClr val="FF0000"/>
                </a:solidFill>
              </a:rPr>
              <a:t>铁路和工矿利权</a:t>
            </a:r>
            <a:endParaRPr lang="zh-CN" altLang="en-US" dirty="0">
              <a:solidFill>
                <a:srgbClr val="FF0000"/>
              </a:solidFill>
            </a:endParaRPr>
          </a:p>
        </p:txBody>
      </p:sp>
      <p:sp>
        <p:nvSpPr>
          <p:cNvPr id="7" name="TextBox 6"/>
          <p:cNvSpPr txBox="1"/>
          <p:nvPr/>
        </p:nvSpPr>
        <p:spPr>
          <a:xfrm>
            <a:off x="357952" y="2428078"/>
            <a:ext cx="8429684" cy="2492990"/>
          </a:xfrm>
          <a:prstGeom prst="rect">
            <a:avLst/>
          </a:prstGeom>
          <a:noFill/>
          <a:ln>
            <a:noFill/>
          </a:ln>
        </p:spPr>
        <p:txBody>
          <a:bodyPr wrap="square" rtlCol="0">
            <a:spAutoFit/>
          </a:bodyPr>
          <a:lstStyle/>
          <a:p>
            <a:r>
              <a:rPr lang="en-US" dirty="0" smtClean="0">
                <a:latin typeface="楷体" pitchFamily="49" charset="-122"/>
                <a:ea typeface="楷体" pitchFamily="49" charset="-122"/>
              </a:rPr>
              <a:t>(2)</a:t>
            </a:r>
            <a:r>
              <a:rPr lang="zh-CN" altLang="en-US" dirty="0" smtClean="0">
                <a:latin typeface="楷体" pitchFamily="49" charset="-122"/>
                <a:ea typeface="楷体" pitchFamily="49" charset="-122"/>
              </a:rPr>
              <a:t>内容</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在中国范围内</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列强都有进行贸易的权利</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利益均沾</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机会平等。不论是在哪个列强的势力范围内</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不论是否在中国内地或沿海地区</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都实行这个原则。</a:t>
            </a:r>
          </a:p>
          <a:p>
            <a:r>
              <a:rPr lang="en-US" dirty="0" smtClean="0">
                <a:latin typeface="楷体" pitchFamily="49" charset="-122"/>
                <a:ea typeface="楷体" pitchFamily="49" charset="-122"/>
              </a:rPr>
              <a:t>(3)</a:t>
            </a:r>
            <a:r>
              <a:rPr lang="zh-CN" altLang="en-US" dirty="0" smtClean="0">
                <a:latin typeface="楷体" pitchFamily="49" charset="-122"/>
                <a:ea typeface="楷体" pitchFamily="49" charset="-122"/>
              </a:rPr>
              <a:t>影响</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标志着美国形成独立的侵华政策</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是美国侵华行动的“里程碑”。同时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受到列强欢迎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使列强在侵华步骤上取得暂时一致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由争夺在华利益转为相互合作。</a:t>
            </a:r>
            <a:endParaRPr lang="zh-CN" altLang="en-US" dirty="0">
              <a:latin typeface="楷体" pitchFamily="49" charset="-122"/>
              <a:ea typeface="楷体" pitchFamily="49" charset="-122"/>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slide(fromBottom)">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slide(fromBottom)">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slide(fromBottom)">
                                      <p:cBhvr>
                                        <p:cTn id="2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48850"/>
            <a:ext cx="8572560" cy="4036682"/>
          </a:xfrm>
          <a:prstGeom prst="rect">
            <a:avLst/>
          </a:prstGeom>
          <a:noFill/>
          <a:ln>
            <a:noFill/>
          </a:ln>
        </p:spPr>
        <p:txBody>
          <a:bodyPr wrap="square" rtlCol="0">
            <a:spAutoFit/>
          </a:bodyPr>
          <a:lstStyle/>
          <a:p>
            <a:r>
              <a:rPr lang="zh-CN" altLang="en-US" dirty="0" smtClean="0">
                <a:latin typeface="黑体" pitchFamily="49" charset="-122"/>
                <a:ea typeface="黑体" pitchFamily="49" charset="-122"/>
              </a:rPr>
              <a:t>五、八国联军侵华战争</a:t>
            </a:r>
          </a:p>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一</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义和团运动</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背景</a:t>
            </a:r>
            <a:r>
              <a:rPr lang="en-US" dirty="0" smtClean="0">
                <a:latin typeface="黑体" pitchFamily="49" charset="-122"/>
                <a:ea typeface="黑体" pitchFamily="49" charset="-122"/>
              </a:rPr>
              <a:t>:</a:t>
            </a:r>
            <a:r>
              <a:rPr lang="zh-CN" altLang="en-US" dirty="0" smtClean="0"/>
              <a:t>中华民族面临空前危机</a:t>
            </a:r>
            <a:r>
              <a:rPr lang="en-US" dirty="0" smtClean="0"/>
              <a:t>,</a:t>
            </a:r>
            <a:r>
              <a:rPr lang="zh-CN" altLang="en-US" dirty="0" smtClean="0"/>
              <a:t>民族矛盾上升为主要矛盾。</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旗号</a:t>
            </a:r>
            <a:r>
              <a:rPr lang="en-US" dirty="0" smtClean="0">
                <a:latin typeface="黑体" pitchFamily="49" charset="-122"/>
                <a:ea typeface="黑体" pitchFamily="49" charset="-122"/>
              </a:rPr>
              <a:t>:</a:t>
            </a:r>
            <a:r>
              <a:rPr lang="zh-CN" altLang="en-US" dirty="0" smtClean="0"/>
              <a:t>“扶清灭洋”。具有爱国主义性质</a:t>
            </a:r>
            <a:r>
              <a:rPr lang="en-US" dirty="0" smtClean="0"/>
              <a:t>,</a:t>
            </a:r>
            <a:r>
              <a:rPr lang="zh-CN" altLang="en-US" dirty="0" smtClean="0"/>
              <a:t>又具有盲目排外的落后性。</a:t>
            </a:r>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败因</a:t>
            </a:r>
            <a:r>
              <a:rPr lang="en-US" dirty="0" smtClean="0">
                <a:latin typeface="黑体" pitchFamily="49" charset="-122"/>
                <a:ea typeface="黑体" pitchFamily="49" charset="-122"/>
              </a:rPr>
              <a:t>:</a:t>
            </a:r>
            <a:r>
              <a:rPr lang="zh-CN" altLang="en-US" dirty="0" smtClean="0"/>
              <a:t>农民阶级的局限性</a:t>
            </a:r>
            <a:r>
              <a:rPr lang="en-US" dirty="0" smtClean="0"/>
              <a:t>;</a:t>
            </a:r>
            <a:r>
              <a:rPr lang="zh-CN" altLang="en-US" dirty="0" smtClean="0"/>
              <a:t>中外反动势力的强大与共同镇压。</a:t>
            </a:r>
          </a:p>
          <a:p>
            <a:r>
              <a:rPr lang="en-US" dirty="0" smtClean="0">
                <a:latin typeface="黑体" pitchFamily="49" charset="-122"/>
                <a:ea typeface="黑体" pitchFamily="49" charset="-122"/>
              </a:rPr>
              <a:t>4.</a:t>
            </a:r>
            <a:r>
              <a:rPr lang="zh-CN" altLang="en-US" dirty="0" smtClean="0">
                <a:latin typeface="黑体" pitchFamily="49" charset="-122"/>
                <a:ea typeface="黑体" pitchFamily="49" charset="-122"/>
              </a:rPr>
              <a:t>评价</a:t>
            </a:r>
            <a:r>
              <a:rPr lang="en-US" dirty="0" smtClean="0">
                <a:latin typeface="黑体" pitchFamily="49" charset="-122"/>
                <a:ea typeface="黑体" pitchFamily="49" charset="-122"/>
              </a:rPr>
              <a:t>:</a:t>
            </a:r>
            <a:r>
              <a:rPr lang="zh-CN" altLang="en-US" dirty="0" smtClean="0"/>
              <a:t>具有强烈的反帝爱国倾向</a:t>
            </a:r>
            <a:r>
              <a:rPr lang="en-US" dirty="0" smtClean="0"/>
              <a:t>,</a:t>
            </a:r>
            <a:r>
              <a:rPr lang="zh-CN" altLang="en-US" dirty="0" smtClean="0"/>
              <a:t>同时盲目排外</a:t>
            </a:r>
            <a:r>
              <a:rPr lang="en-US" dirty="0" smtClean="0"/>
              <a:t>,</a:t>
            </a:r>
            <a:r>
              <a:rPr lang="zh-CN" altLang="en-US" dirty="0" smtClean="0"/>
              <a:t>展现了中国人民不畏强暴的牺牲精神。</a:t>
            </a:r>
          </a:p>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二</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八国联军侵华战争</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原因</a:t>
            </a:r>
          </a:p>
          <a:p>
            <a:r>
              <a:rPr lang="en-US" dirty="0" smtClean="0"/>
              <a:t>(1)</a:t>
            </a:r>
            <a:r>
              <a:rPr lang="zh-CN" altLang="en-US" dirty="0" smtClean="0"/>
              <a:t>民族危机加深</a:t>
            </a:r>
            <a:r>
              <a:rPr lang="en-US" dirty="0" smtClean="0"/>
              <a:t>,</a:t>
            </a:r>
            <a:r>
              <a:rPr lang="zh-CN" altLang="en-US" dirty="0" smtClean="0"/>
              <a:t>中国人民反抗帝国主义侵略斗争日益高涨。</a:t>
            </a:r>
            <a:endParaRPr lang="zh-CN" altLang="en-US"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ox(in)">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ox(in)">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ox(in)">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ox(in)">
                                      <p:cBhvr>
                                        <p:cTn id="22" dur="500"/>
                                        <p:tgtEl>
                                          <p:spTgt spid="3">
                                            <p:txEl>
                                              <p:pRg st="6" end="6"/>
                                            </p:txEl>
                                          </p:spTgt>
                                        </p:tgtEl>
                                      </p:cBhvr>
                                    </p:animEffect>
                                  </p:childTnLst>
                                </p:cTn>
                              </p:par>
                              <p:par>
                                <p:cTn id="23" presetID="4" presetClass="entr" presetSubtype="16"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box(in)">
                                      <p:cBhvr>
                                        <p:cTn id="25" dur="500"/>
                                        <p:tgtEl>
                                          <p:spTgt spid="3">
                                            <p:txEl>
                                              <p:pRg st="7" end="7"/>
                                            </p:txEl>
                                          </p:spTgt>
                                        </p:tgtEl>
                                      </p:cBhvr>
                                    </p:animEffect>
                                  </p:childTnLst>
                                </p:cTn>
                              </p:par>
                              <p:par>
                                <p:cTn id="26" presetID="4" presetClass="entr" presetSubtype="16"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box(in)">
                                      <p:cBhvr>
                                        <p:cTn id="2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72560" cy="1636025"/>
          </a:xfrm>
          <a:prstGeom prst="rect">
            <a:avLst/>
          </a:prstGeom>
          <a:noFill/>
          <a:ln>
            <a:noFill/>
          </a:ln>
        </p:spPr>
        <p:txBody>
          <a:bodyPr wrap="square" rtlCol="0">
            <a:spAutoFit/>
          </a:bodyPr>
          <a:lstStyle/>
          <a:p>
            <a:r>
              <a:rPr lang="en-US" dirty="0" smtClean="0"/>
              <a:t>(2)</a:t>
            </a:r>
            <a:r>
              <a:rPr lang="zh-CN" altLang="en-US" dirty="0" smtClean="0"/>
              <a:t>义和团运动打着“扶清灭洋”的旗号</a:t>
            </a:r>
            <a:r>
              <a:rPr lang="en-US" dirty="0" smtClean="0"/>
              <a:t>,</a:t>
            </a:r>
            <a:r>
              <a:rPr lang="zh-CN" altLang="en-US" dirty="0" smtClean="0"/>
              <a:t>在京津地区形成高潮。</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过程</a:t>
            </a:r>
            <a:r>
              <a:rPr lang="en-US" dirty="0" smtClean="0">
                <a:latin typeface="黑体" pitchFamily="49" charset="-122"/>
                <a:ea typeface="黑体" pitchFamily="49" charset="-122"/>
              </a:rPr>
              <a:t>:</a:t>
            </a:r>
            <a:r>
              <a:rPr lang="en-US" dirty="0" smtClean="0"/>
              <a:t>1900</a:t>
            </a:r>
            <a:r>
              <a:rPr lang="zh-CN" altLang="en-US" dirty="0" smtClean="0"/>
              <a:t>年八国联军进犯北京→义和团与清军廊坊阻击战→八国联军占领天津、攻陷北京。</a:t>
            </a:r>
          </a:p>
          <a:p>
            <a:r>
              <a:rPr lang="en-US" dirty="0" smtClean="0">
                <a:latin typeface="黑体" pitchFamily="49" charset="-122"/>
                <a:ea typeface="黑体" pitchFamily="49" charset="-122"/>
              </a:rPr>
              <a:t>3.</a:t>
            </a:r>
            <a:r>
              <a:rPr lang="zh-CN" altLang="en-US" dirty="0" smtClean="0">
                <a:latin typeface="黑体" pitchFamily="49" charset="-122"/>
                <a:ea typeface="黑体" pitchFamily="49" charset="-122"/>
              </a:rPr>
              <a:t>结果</a:t>
            </a:r>
            <a:r>
              <a:rPr lang="en-US" dirty="0" smtClean="0">
                <a:latin typeface="黑体" pitchFamily="49" charset="-122"/>
                <a:ea typeface="黑体" pitchFamily="49" charset="-122"/>
              </a:rPr>
              <a:t>:</a:t>
            </a:r>
            <a:r>
              <a:rPr lang="zh-CN" altLang="en-US" dirty="0" smtClean="0"/>
              <a:t>签订</a:t>
            </a:r>
            <a:r>
              <a:rPr lang="en-US" altLang="zh-CN" dirty="0" smtClean="0"/>
              <a:t>《</a:t>
            </a:r>
            <a:r>
              <a:rPr lang="zh-CN" altLang="en-US" dirty="0" smtClean="0"/>
              <a:t>辛丑条约</a:t>
            </a:r>
            <a:r>
              <a:rPr lang="en-US" altLang="zh-CN" dirty="0" smtClean="0"/>
              <a:t>》</a:t>
            </a:r>
            <a:r>
              <a:rPr lang="zh-CN" altLang="en-US" dirty="0" smtClean="0"/>
              <a:t>。</a:t>
            </a:r>
            <a:endParaRPr lang="zh-CN" altLang="en-US" dirty="0"/>
          </a:p>
        </p:txBody>
      </p:sp>
      <p:graphicFrame>
        <p:nvGraphicFramePr>
          <p:cNvPr id="4" name="表格 3"/>
          <p:cNvGraphicFramePr>
            <a:graphicFrameLocks noGrp="1"/>
          </p:cNvGraphicFramePr>
          <p:nvPr/>
        </p:nvGraphicFramePr>
        <p:xfrm>
          <a:off x="500828" y="2428078"/>
          <a:ext cx="8072494" cy="2500330"/>
        </p:xfrm>
        <a:graphic>
          <a:graphicData uri="http://schemas.openxmlformats.org/drawingml/2006/table">
            <a:tbl>
              <a:tblPr/>
              <a:tblGrid>
                <a:gridCol w="4786346"/>
                <a:gridCol w="3286148"/>
              </a:tblGrid>
              <a:tr h="500066">
                <a:tc>
                  <a:txBody>
                    <a:bodyPr/>
                    <a:lstStyle/>
                    <a:p>
                      <a:pPr algn="ctr">
                        <a:lnSpc>
                          <a:spcPts val="3000"/>
                        </a:lnSpc>
                        <a:spcAft>
                          <a:spcPts val="0"/>
                        </a:spcAft>
                      </a:pPr>
                      <a:r>
                        <a:rPr lang="zh-CN" sz="2000" b="1" dirty="0">
                          <a:latin typeface="宋体" pitchFamily="2" charset="-122"/>
                          <a:ea typeface="宋体" pitchFamily="2" charset="-122"/>
                          <a:cs typeface="Times New Roman"/>
                        </a:rPr>
                        <a:t>条约内容</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3000"/>
                        </a:lnSpc>
                        <a:spcAft>
                          <a:spcPts val="0"/>
                        </a:spcAft>
                      </a:pPr>
                      <a:r>
                        <a:rPr lang="zh-CN" sz="2000" b="1">
                          <a:latin typeface="宋体" pitchFamily="2" charset="-122"/>
                          <a:ea typeface="宋体" pitchFamily="2" charset="-122"/>
                          <a:cs typeface="Times New Roman"/>
                        </a:rPr>
                        <a:t>主要危害</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0132">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dirty="0">
                          <a:latin typeface="宋体" pitchFamily="2" charset="-122"/>
                          <a:ea typeface="宋体" pitchFamily="2" charset="-122"/>
                          <a:cs typeface="Times New Roman"/>
                        </a:rPr>
                        <a:t>加重人民负担</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中国税收受列强控制</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0132">
                <a:tc>
                  <a:txBody>
                    <a:bodyPr/>
                    <a:lstStyle/>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p>
                    <a:p>
                      <a:pPr>
                        <a:lnSpc>
                          <a:spcPts val="3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dirty="0">
                          <a:latin typeface="宋体" pitchFamily="2" charset="-122"/>
                          <a:ea typeface="宋体" pitchFamily="2" charset="-122"/>
                          <a:cs typeface="Times New Roman"/>
                        </a:rPr>
                        <a:t>“使馆界”成为列强策划侵略中国的大本营</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572266" y="3142458"/>
            <a:ext cx="4575291" cy="424155"/>
          </a:xfrm>
          <a:prstGeom prst="rect">
            <a:avLst/>
          </a:prstGeom>
        </p:spPr>
        <p:txBody>
          <a:bodyPr wrap="none">
            <a:spAutoFit/>
          </a:bodyPr>
          <a:lstStyle/>
          <a:p>
            <a:pPr>
              <a:lnSpc>
                <a:spcPts val="3000"/>
              </a:lnSpc>
              <a:spcAft>
                <a:spcPts val="0"/>
              </a:spcAft>
            </a:pPr>
            <a:r>
              <a:rPr lang="zh-CN" altLang="en-US" dirty="0" smtClean="0">
                <a:solidFill>
                  <a:srgbClr val="FF0000"/>
                </a:solidFill>
                <a:cs typeface="Times New Roman"/>
              </a:rPr>
              <a:t>赔偿合计</a:t>
            </a:r>
            <a:r>
              <a:rPr lang="en-US" dirty="0" smtClean="0">
                <a:solidFill>
                  <a:srgbClr val="FF0000"/>
                </a:solidFill>
                <a:cs typeface="Times New Roman"/>
              </a:rPr>
              <a:t>9.8</a:t>
            </a:r>
            <a:r>
              <a:rPr lang="zh-CN" altLang="en-US" dirty="0" smtClean="0">
                <a:solidFill>
                  <a:srgbClr val="FF0000"/>
                </a:solidFill>
                <a:cs typeface="Times New Roman"/>
              </a:rPr>
              <a:t>亿两</a:t>
            </a:r>
            <a:r>
              <a:rPr lang="en-US" dirty="0" smtClean="0">
                <a:solidFill>
                  <a:srgbClr val="FF0000"/>
                </a:solidFill>
                <a:cs typeface="Times New Roman"/>
              </a:rPr>
              <a:t>,</a:t>
            </a:r>
            <a:r>
              <a:rPr lang="zh-CN" altLang="en-US" dirty="0" smtClean="0">
                <a:solidFill>
                  <a:srgbClr val="FF0000"/>
                </a:solidFill>
                <a:cs typeface="Times New Roman"/>
              </a:rPr>
              <a:t>以关税、盐税作抵押</a:t>
            </a:r>
            <a:endParaRPr lang="zh-CN" altLang="en-US" dirty="0">
              <a:solidFill>
                <a:srgbClr val="FF0000"/>
              </a:solidFill>
              <a:cs typeface="Times New Roman"/>
            </a:endParaRPr>
          </a:p>
        </p:txBody>
      </p:sp>
      <p:sp>
        <p:nvSpPr>
          <p:cNvPr id="6" name="矩形 5"/>
          <p:cNvSpPr/>
          <p:nvPr/>
        </p:nvSpPr>
        <p:spPr>
          <a:xfrm>
            <a:off x="643704" y="3958756"/>
            <a:ext cx="4500594" cy="861774"/>
          </a:xfrm>
          <a:prstGeom prst="rect">
            <a:avLst/>
          </a:prstGeom>
        </p:spPr>
        <p:txBody>
          <a:bodyPr wrap="square">
            <a:spAutoFit/>
          </a:bodyPr>
          <a:lstStyle/>
          <a:p>
            <a:pPr>
              <a:lnSpc>
                <a:spcPts val="3000"/>
              </a:lnSpc>
              <a:spcAft>
                <a:spcPts val="0"/>
              </a:spcAft>
            </a:pPr>
            <a:r>
              <a:rPr lang="zh-CN" altLang="en-US" dirty="0" smtClean="0">
                <a:solidFill>
                  <a:srgbClr val="FF0000"/>
                </a:solidFill>
                <a:cs typeface="Times New Roman"/>
              </a:rPr>
              <a:t>在北京东交民巷设立“使馆界”</a:t>
            </a:r>
            <a:r>
              <a:rPr lang="en-US" altLang="zh-CN" dirty="0" smtClean="0">
                <a:solidFill>
                  <a:srgbClr val="FF0000"/>
                </a:solidFill>
                <a:cs typeface="Times New Roman"/>
              </a:rPr>
              <a:t>,</a:t>
            </a:r>
            <a:r>
              <a:rPr lang="zh-CN" altLang="en-US" dirty="0" smtClean="0">
                <a:solidFill>
                  <a:srgbClr val="FF0000"/>
                </a:solidFill>
                <a:cs typeface="Times New Roman"/>
              </a:rPr>
              <a:t>界内不许中国人居住</a:t>
            </a:r>
            <a:r>
              <a:rPr lang="en-US" altLang="zh-CN" dirty="0" smtClean="0">
                <a:solidFill>
                  <a:srgbClr val="FF0000"/>
                </a:solidFill>
                <a:cs typeface="Times New Roman"/>
              </a:rPr>
              <a:t>,</a:t>
            </a:r>
            <a:r>
              <a:rPr lang="zh-CN" altLang="en-US" dirty="0" smtClean="0">
                <a:solidFill>
                  <a:srgbClr val="FF0000"/>
                </a:solidFill>
                <a:cs typeface="Times New Roman"/>
              </a:rPr>
              <a:t>各国驻兵保护</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500828" y="856442"/>
          <a:ext cx="8072494" cy="3200400"/>
        </p:xfrm>
        <a:graphic>
          <a:graphicData uri="http://schemas.openxmlformats.org/drawingml/2006/table">
            <a:tbl>
              <a:tblPr/>
              <a:tblGrid>
                <a:gridCol w="4714908"/>
                <a:gridCol w="3357586"/>
              </a:tblGrid>
              <a:tr h="381000">
                <a:tc>
                  <a:txBody>
                    <a:bodyPr/>
                    <a:lstStyle/>
                    <a:p>
                      <a:pPr>
                        <a:lnSpc>
                          <a:spcPct val="150000"/>
                        </a:lnSpc>
                        <a:spcAft>
                          <a:spcPts val="0"/>
                        </a:spcAft>
                      </a:pPr>
                      <a:r>
                        <a:rPr lang="zh-CN" sz="2000" b="1" dirty="0">
                          <a:latin typeface="宋体" pitchFamily="2" charset="-122"/>
                          <a:ea typeface="宋体" pitchFamily="2" charset="-122"/>
                          <a:cs typeface="Times New Roman"/>
                        </a:rPr>
                        <a:t>拆毁北京至大沽炮台</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准许各国派兵驻守北京至山海关铁路沿线战略要地</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a:latin typeface="宋体" pitchFamily="2" charset="-122"/>
                          <a:ea typeface="宋体" pitchFamily="2" charset="-122"/>
                          <a:cs typeface="Times New Roman"/>
                        </a:rPr>
                        <a:t>腹地京津至山海关广大地区</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置于列强武装控制之下</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a:lnSpc>
                          <a:spcPct val="150000"/>
                        </a:lnSpc>
                        <a:spcAft>
                          <a:spcPts val="0"/>
                        </a:spcAft>
                      </a:pPr>
                      <a:r>
                        <a:rPr lang="zh-CN" sz="2000" b="1" dirty="0">
                          <a:latin typeface="宋体" pitchFamily="2" charset="-122"/>
                          <a:ea typeface="宋体" pitchFamily="2" charset="-122"/>
                          <a:cs typeface="Times New Roman"/>
                        </a:rPr>
                        <a:t>惩办义和团运动中参加反帝斗争的官员</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永远禁止中国人成立或参加反帝性质的组织</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itchFamily="2" charset="-122"/>
                          <a:ea typeface="宋体" pitchFamily="2" charset="-122"/>
                          <a:cs typeface="Times New Roman"/>
                        </a:rPr>
                        <a:t>清政府成为帝国主义统治中国的工具</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50000"/>
                        </a:lnSpc>
                        <a:spcAft>
                          <a:spcPts val="0"/>
                        </a:spcAft>
                      </a:pPr>
                      <a:r>
                        <a:rPr lang="en-US" altLang="zh-CN" sz="2000" b="1" u="sng" dirty="0" smtClean="0">
                          <a:latin typeface="宋体" pitchFamily="2" charset="-122"/>
                          <a:ea typeface="宋体" pitchFamily="2" charset="-122"/>
                          <a:cs typeface="Times New Roman"/>
                        </a:rPr>
                        <a:t>                                  </a:t>
                      </a:r>
                      <a:r>
                        <a:rPr lang="en-US" altLang="zh-CN" sz="2000" b="1" u="sng" dirty="0" smtClean="0">
                          <a:solidFill>
                            <a:schemeClr val="bg1"/>
                          </a:solidFill>
                          <a:latin typeface="宋体" pitchFamily="2" charset="-122"/>
                          <a:ea typeface="宋体" pitchFamily="2" charset="-122"/>
                          <a:cs typeface="Times New Roman"/>
                        </a:rPr>
                        <a:t>.</a:t>
                      </a:r>
                      <a:endParaRPr lang="zh-CN" sz="2000" dirty="0">
                        <a:solidFill>
                          <a:schemeClr val="bg1"/>
                        </a:solidFill>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itchFamily="2" charset="-122"/>
                          <a:ea typeface="宋体" pitchFamily="2" charset="-122"/>
                          <a:cs typeface="Times New Roman"/>
                        </a:rPr>
                        <a:t>列强通过外交途径加强对清政府控制</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643704" y="3213896"/>
            <a:ext cx="4185761" cy="481863"/>
          </a:xfrm>
          <a:prstGeom prst="rect">
            <a:avLst/>
          </a:prstGeom>
        </p:spPr>
        <p:txBody>
          <a:bodyPr wrap="none">
            <a:spAutoFit/>
          </a:bodyPr>
          <a:lstStyle/>
          <a:p>
            <a:pPr>
              <a:lnSpc>
                <a:spcPct val="150000"/>
              </a:lnSpc>
              <a:spcAft>
                <a:spcPts val="0"/>
              </a:spcAft>
            </a:pPr>
            <a:r>
              <a:rPr lang="zh-CN" altLang="en-US" dirty="0" smtClean="0">
                <a:solidFill>
                  <a:srgbClr val="FF0000"/>
                </a:solidFill>
                <a:cs typeface="Times New Roman"/>
              </a:rPr>
              <a:t>改总理衙门为外务部</a:t>
            </a:r>
            <a:r>
              <a:rPr lang="en-US" dirty="0" smtClean="0">
                <a:solidFill>
                  <a:srgbClr val="FF0000"/>
                </a:solidFill>
                <a:cs typeface="Times New Roman"/>
              </a:rPr>
              <a:t>,</a:t>
            </a:r>
            <a:r>
              <a:rPr lang="zh-CN" altLang="en-US" dirty="0" smtClean="0">
                <a:solidFill>
                  <a:srgbClr val="FF0000"/>
                </a:solidFill>
                <a:cs typeface="Times New Roman"/>
              </a:rPr>
              <a:t>位居六部之上</a:t>
            </a:r>
            <a:endParaRPr lang="zh-CN" altLang="en-US" dirty="0">
              <a:solidFill>
                <a:srgbClr val="FF0000"/>
              </a:solidFill>
              <a:cs typeface="Times New Roman"/>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7952" y="785004"/>
            <a:ext cx="8358246" cy="4093428"/>
          </a:xfrm>
          <a:prstGeom prst="rect">
            <a:avLst/>
          </a:prstGeom>
          <a:noFill/>
          <a:ln>
            <a:solidFill>
              <a:schemeClr val="tx1"/>
            </a:solid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思维导图</a:t>
            </a:r>
            <a:r>
              <a:rPr lang="en-US" dirty="0" smtClean="0">
                <a:latin typeface="黑体" pitchFamily="49" charset="-122"/>
                <a:ea typeface="黑体" pitchFamily="49" charset="-122"/>
              </a:rPr>
              <a:t>]</a:t>
            </a:r>
            <a:endParaRPr lang="zh-CN" altLang="en-US" dirty="0" smtClean="0">
              <a:latin typeface="黑体" pitchFamily="49" charset="-122"/>
              <a:ea typeface="黑体" pitchFamily="49" charset="-122"/>
            </a:endParaRPr>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zh-CN" altLang="en-US" dirty="0"/>
          </a:p>
        </p:txBody>
      </p:sp>
      <p:pic>
        <p:nvPicPr>
          <p:cNvPr id="4" name="F21SZFX1LRJTYLS3.eps"/>
          <p:cNvPicPr/>
          <p:nvPr/>
        </p:nvPicPr>
        <p:blipFill>
          <a:blip r:embed="rId2" cstate="print"/>
          <a:stretch>
            <a:fillRect/>
          </a:stretch>
        </p:blipFill>
        <p:spPr>
          <a:xfrm>
            <a:off x="2643967" y="1213632"/>
            <a:ext cx="4035153" cy="3500462"/>
          </a:xfrm>
          <a:prstGeom prst="rect">
            <a:avLst/>
          </a:prstGeom>
        </p:spPr>
      </p:pic>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4"/>
          <p:cNvSpPr txBox="1">
            <a:spLocks noChangeArrowheads="1"/>
          </p:cNvSpPr>
          <p:nvPr/>
        </p:nvSpPr>
        <p:spPr bwMode="auto">
          <a:xfrm>
            <a:off x="612775" y="705633"/>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smtClean="0">
                <a:solidFill>
                  <a:srgbClr val="0000FF"/>
                </a:solidFill>
                <a:latin typeface="Calibri" pitchFamily="34" charset="0"/>
                <a:ea typeface="黑体" pitchFamily="49" charset="-122"/>
              </a:rPr>
              <a:t>核心突破</a:t>
            </a:r>
            <a:r>
              <a:rPr lang="en-US" altLang="zh-CN" sz="3200" dirty="0" smtClean="0">
                <a:solidFill>
                  <a:srgbClr val="0000FF"/>
                </a:solidFill>
              </a:rPr>
              <a:t>——</a:t>
            </a:r>
            <a:r>
              <a:rPr lang="zh-CN" altLang="en-US" sz="3200" dirty="0" smtClean="0">
                <a:solidFill>
                  <a:srgbClr val="0000FF"/>
                </a:solidFill>
                <a:latin typeface="黑体" pitchFamily="49" charset="-122"/>
                <a:ea typeface="黑体" pitchFamily="49" charset="-122"/>
              </a:rPr>
              <a:t>多情境创设寻突破</a:t>
            </a:r>
            <a:endParaRPr lang="zh-CN" altLang="en-US" sz="3200" dirty="0">
              <a:solidFill>
                <a:srgbClr val="0000FF"/>
              </a:solidFill>
              <a:latin typeface="黑体" pitchFamily="49" charset="-122"/>
              <a:ea typeface="黑体" pitchFamily="49" charset="-122"/>
            </a:endParaRPr>
          </a:p>
        </p:txBody>
      </p:sp>
      <p:sp>
        <p:nvSpPr>
          <p:cNvPr id="5" name="TextBox 4"/>
          <p:cNvSpPr txBox="1"/>
          <p:nvPr/>
        </p:nvSpPr>
        <p:spPr>
          <a:xfrm>
            <a:off x="286514" y="1213632"/>
            <a:ext cx="8501122" cy="573042"/>
          </a:xfrm>
          <a:prstGeom prst="rect">
            <a:avLst/>
          </a:prstGeom>
          <a:noFill/>
        </p:spPr>
        <p:txBody>
          <a:bodyPr wrap="square" rtlCol="0">
            <a:spAutoFit/>
          </a:bodyPr>
          <a:lstStyle/>
          <a:p>
            <a:pPr algn="ctr"/>
            <a:r>
              <a:rPr lang="zh-CN" altLang="en-US" sz="2800" dirty="0" smtClean="0">
                <a:latin typeface="黑体" pitchFamily="49" charset="-122"/>
                <a:ea typeface="黑体" pitchFamily="49" charset="-122"/>
              </a:rPr>
              <a:t>一　千年变局</a:t>
            </a:r>
            <a:r>
              <a:rPr lang="en-US" altLang="zh-CN" sz="2800" dirty="0" smtClean="0">
                <a:latin typeface="黑体" pitchFamily="49" charset="-122"/>
                <a:ea typeface="黑体" pitchFamily="49" charset="-122"/>
              </a:rPr>
              <a:t>——</a:t>
            </a:r>
            <a:r>
              <a:rPr lang="zh-CN" altLang="en-US" sz="2800" dirty="0" smtClean="0">
                <a:latin typeface="黑体" pitchFamily="49" charset="-122"/>
                <a:ea typeface="黑体" pitchFamily="49" charset="-122"/>
              </a:rPr>
              <a:t>两次鸦片战争的影响与反思</a:t>
            </a:r>
          </a:p>
        </p:txBody>
      </p:sp>
      <p:sp>
        <p:nvSpPr>
          <p:cNvPr id="6" name="TextBox 5"/>
          <p:cNvSpPr txBox="1"/>
          <p:nvPr/>
        </p:nvSpPr>
        <p:spPr>
          <a:xfrm>
            <a:off x="286514" y="1763383"/>
            <a:ext cx="8429684" cy="3316485"/>
          </a:xfrm>
          <a:prstGeom prst="rect">
            <a:avLst/>
          </a:prstGeom>
          <a:noFill/>
        </p:spPr>
        <p:txBody>
          <a:bodyPr wrap="square" rtlCol="0">
            <a:spAutoFit/>
          </a:bodyPr>
          <a:lstStyle/>
          <a:p>
            <a:r>
              <a:rPr lang="zh-CN" altLang="en-US" sz="1800" u="sng" dirty="0" smtClean="0">
                <a:latin typeface="黑体" pitchFamily="49" charset="-122"/>
                <a:ea typeface="黑体" pitchFamily="49" charset="-122"/>
              </a:rPr>
              <a:t>视角</a:t>
            </a:r>
            <a:r>
              <a:rPr lang="en-US" sz="1800" u="sng" dirty="0" smtClean="0">
                <a:latin typeface="黑体" pitchFamily="49" charset="-122"/>
                <a:ea typeface="黑体" pitchFamily="49" charset="-122"/>
              </a:rPr>
              <a:t>1</a:t>
            </a:r>
            <a:r>
              <a:rPr lang="zh-CN" altLang="en-US" sz="1800" u="sng" dirty="0" smtClean="0">
                <a:latin typeface="黑体" pitchFamily="49" charset="-122"/>
                <a:ea typeface="黑体" pitchFamily="49" charset="-122"/>
              </a:rPr>
              <a:t>　独立主权的丧失</a:t>
            </a:r>
            <a:endParaRPr lang="zh-CN" altLang="en-US" sz="1800" dirty="0" smtClean="0">
              <a:latin typeface="黑体" pitchFamily="49" charset="-122"/>
              <a:ea typeface="黑体" pitchFamily="49" charset="-122"/>
            </a:endParaRPr>
          </a:p>
          <a:p>
            <a:pPr algn="just"/>
            <a:r>
              <a:rPr lang="zh-CN" altLang="en-US" sz="1800" dirty="0" smtClean="0">
                <a:latin typeface="黑体" pitchFamily="49" charset="-122"/>
                <a:ea typeface="黑体" pitchFamily="49" charset="-122"/>
              </a:rPr>
              <a:t>材料一</a:t>
            </a:r>
            <a:r>
              <a:rPr lang="zh-CN" altLang="en-US" sz="1800" dirty="0" smtClean="0"/>
              <a:t>　</a:t>
            </a:r>
            <a:r>
              <a:rPr lang="zh-CN" altLang="en-US" sz="1800" dirty="0" smtClean="0">
                <a:latin typeface="楷体" pitchFamily="49" charset="-122"/>
                <a:ea typeface="楷体" pitchFamily="49" charset="-122"/>
              </a:rPr>
              <a:t>中英</a:t>
            </a:r>
            <a:r>
              <a:rPr lang="en-US" altLang="zh-CN"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南京条约</a:t>
            </a:r>
            <a:r>
              <a:rPr lang="en-US" altLang="zh-CN"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第十条规定</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英国商人在中国通商口岸经商“应纳进口、出口货税</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饷费</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均宜秉公议定则例”</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从此以后</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直到</a:t>
            </a:r>
            <a:r>
              <a:rPr lang="en-US" sz="1800" dirty="0" smtClean="0">
                <a:latin typeface="楷体" pitchFamily="49" charset="-122"/>
                <a:ea typeface="楷体" pitchFamily="49" charset="-122"/>
              </a:rPr>
              <a:t>1931</a:t>
            </a:r>
            <a:r>
              <a:rPr lang="zh-CN" altLang="en-US" sz="1800" dirty="0" smtClean="0">
                <a:latin typeface="楷体" pitchFamily="49" charset="-122"/>
                <a:ea typeface="楷体" pitchFamily="49" charset="-122"/>
              </a:rPr>
              <a:t>年国民党政府要求帝国主义国家取得形式上的关税自主权为止</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中国的海关税则</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非经帝国主义国家一致同意</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不得更改。</a:t>
            </a:r>
            <a:r>
              <a:rPr lang="en-US" sz="1800" dirty="0" smtClean="0">
                <a:latin typeface="楷体" pitchFamily="49" charset="-122"/>
                <a:ea typeface="楷体" pitchFamily="49" charset="-122"/>
              </a:rPr>
              <a:t>19</a:t>
            </a:r>
            <a:r>
              <a:rPr lang="zh-CN" altLang="en-US" sz="1800" dirty="0" smtClean="0">
                <a:latin typeface="楷体" pitchFamily="49" charset="-122"/>
                <a:ea typeface="楷体" pitchFamily="49" charset="-122"/>
              </a:rPr>
              <a:t>世纪</a:t>
            </a:r>
            <a:r>
              <a:rPr lang="en-US" sz="1800" dirty="0" smtClean="0">
                <a:latin typeface="楷体" pitchFamily="49" charset="-122"/>
                <a:ea typeface="楷体" pitchFamily="49" charset="-122"/>
              </a:rPr>
              <a:t>60</a:t>
            </a:r>
            <a:r>
              <a:rPr lang="zh-CN" altLang="en-US" sz="1800" dirty="0" smtClean="0">
                <a:latin typeface="楷体" pitchFamily="49" charset="-122"/>
                <a:ea typeface="楷体" pitchFamily="49" charset="-122"/>
              </a:rPr>
              <a:t>年代</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清政府同意“海关聘用英、法、美三国人员帮办税务”</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中国海关成为列强侵华的工具。</a:t>
            </a:r>
            <a:r>
              <a:rPr lang="en-US" sz="1800" dirty="0" smtClean="0">
                <a:latin typeface="楷体" pitchFamily="49" charset="-122"/>
                <a:ea typeface="楷体" pitchFamily="49" charset="-122"/>
              </a:rPr>
              <a:t>19</a:t>
            </a:r>
            <a:r>
              <a:rPr lang="zh-CN" altLang="en-US" sz="1800" dirty="0" smtClean="0">
                <a:latin typeface="楷体" pitchFamily="49" charset="-122"/>
                <a:ea typeface="楷体" pitchFamily="49" charset="-122"/>
              </a:rPr>
              <a:t>世纪</a:t>
            </a:r>
            <a:r>
              <a:rPr lang="en-US" sz="1800" dirty="0" smtClean="0">
                <a:latin typeface="楷体" pitchFamily="49" charset="-122"/>
                <a:ea typeface="楷体" pitchFamily="49" charset="-122"/>
              </a:rPr>
              <a:t>70</a:t>
            </a:r>
            <a:r>
              <a:rPr lang="zh-CN" altLang="en-US" sz="1800" dirty="0" smtClean="0">
                <a:latin typeface="楷体" pitchFamily="49" charset="-122"/>
                <a:ea typeface="楷体" pitchFamily="49" charset="-122"/>
              </a:rPr>
              <a:t>年代后</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收回关税主权的呼声渐起。如郑观应提出“收我利权</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富我商民</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酌盈剂虚”</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张謇不仅著书立说</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还发起成立“主张国际税法平等会”</a:t>
            </a:r>
            <a:r>
              <a:rPr lang="en-US" sz="1800" dirty="0" smtClean="0">
                <a:latin typeface="楷体" pitchFamily="49" charset="-122"/>
                <a:ea typeface="楷体" pitchFamily="49" charset="-122"/>
              </a:rPr>
              <a:t>,</a:t>
            </a:r>
            <a:r>
              <a:rPr lang="zh-CN" altLang="en-US" sz="1800" dirty="0" smtClean="0">
                <a:latin typeface="楷体" pitchFamily="49" charset="-122"/>
                <a:ea typeface="楷体" pitchFamily="49" charset="-122"/>
              </a:rPr>
              <a:t>敦促巴黎和会承认中国关税自主。</a:t>
            </a:r>
          </a:p>
          <a:p>
            <a:pPr algn="r"/>
            <a:r>
              <a:rPr lang="en-US" altLang="zh-CN" sz="1800" dirty="0" smtClean="0"/>
              <a:t>——</a:t>
            </a:r>
            <a:r>
              <a:rPr lang="zh-CN" altLang="en-US" sz="1800" dirty="0" smtClean="0"/>
              <a:t>夏保国</a:t>
            </a:r>
            <a:r>
              <a:rPr lang="en-US" altLang="zh-CN" sz="1800" dirty="0" smtClean="0"/>
              <a:t>《</a:t>
            </a:r>
            <a:r>
              <a:rPr lang="zh-CN" altLang="en-US" sz="1800" dirty="0" smtClean="0"/>
              <a:t>中国近代关税自主权的丧失与收复</a:t>
            </a:r>
            <a:r>
              <a:rPr lang="en-US" altLang="zh-CN" sz="1800" dirty="0" smtClean="0"/>
              <a:t>》</a:t>
            </a:r>
            <a:endParaRPr lang="zh-CN" altLang="en-US" sz="1800" dirty="0"/>
          </a:p>
        </p:txBody>
      </p:sp>
    </p:spTree>
  </p:cSld>
  <p:clrMapOvr>
    <a:masterClrMapping/>
  </p:clrMapOvr>
  <p:transition>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713566"/>
            <a:ext cx="8501122" cy="835806"/>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问题</a:t>
            </a:r>
            <a:r>
              <a:rPr lang="en-US" dirty="0" smtClean="0">
                <a:latin typeface="黑体" pitchFamily="49" charset="-122"/>
                <a:ea typeface="黑体" pitchFamily="49" charset="-122"/>
              </a:rPr>
              <a:t>] </a:t>
            </a:r>
            <a:r>
              <a:rPr lang="en-US" dirty="0" smtClean="0"/>
              <a:t>(1)</a:t>
            </a:r>
            <a:r>
              <a:rPr lang="zh-CN" altLang="en-US" dirty="0" smtClean="0"/>
              <a:t>根据材料一并结合所学知识</a:t>
            </a:r>
            <a:r>
              <a:rPr lang="en-US" dirty="0" smtClean="0"/>
              <a:t>,</a:t>
            </a:r>
            <a:r>
              <a:rPr lang="zh-CN" altLang="en-US" dirty="0" smtClean="0"/>
              <a:t>指出清朝晚期关税征收的主要变化及其反映的时代特征。</a:t>
            </a:r>
            <a:endParaRPr lang="zh-CN" altLang="en-US" dirty="0"/>
          </a:p>
        </p:txBody>
      </p:sp>
      <p:sp>
        <p:nvSpPr>
          <p:cNvPr id="3" name="Rectangle 2"/>
          <p:cNvSpPr>
            <a:spLocks noChangeArrowheads="1"/>
          </p:cNvSpPr>
          <p:nvPr/>
        </p:nvSpPr>
        <p:spPr bwMode="auto">
          <a:xfrm>
            <a:off x="357952" y="1713698"/>
            <a:ext cx="8280400" cy="192882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6" name="TextBox 5"/>
          <p:cNvSpPr txBox="1"/>
          <p:nvPr/>
        </p:nvSpPr>
        <p:spPr>
          <a:xfrm>
            <a:off x="429390" y="1785136"/>
            <a:ext cx="8143932" cy="1636025"/>
          </a:xfrm>
          <a:prstGeom prst="rect">
            <a:avLst/>
          </a:prstGeom>
          <a:noFill/>
        </p:spPr>
        <p:txBody>
          <a:bodyPr wrap="square" rtlCol="0">
            <a:spAutoFit/>
          </a:bodyPr>
          <a:lstStyle/>
          <a:p>
            <a:r>
              <a:rPr lang="en-US"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结论</a:t>
            </a:r>
            <a:r>
              <a:rPr lang="en-US" dirty="0" smtClean="0">
                <a:solidFill>
                  <a:srgbClr val="FF0000"/>
                </a:solidFill>
                <a:latin typeface="黑体" pitchFamily="49" charset="-122"/>
                <a:ea typeface="黑体" pitchFamily="49" charset="-122"/>
              </a:rPr>
              <a:t>]</a:t>
            </a:r>
            <a:r>
              <a:rPr lang="en-US" dirty="0" smtClean="0"/>
              <a:t> (1)</a:t>
            </a:r>
            <a:r>
              <a:rPr lang="zh-CN" altLang="en-US" dirty="0" smtClean="0"/>
              <a:t>变化</a:t>
            </a:r>
            <a:r>
              <a:rPr lang="en-US" dirty="0" smtClean="0"/>
              <a:t>:</a:t>
            </a:r>
            <a:r>
              <a:rPr lang="zh-CN" altLang="en-US" dirty="0" smtClean="0"/>
              <a:t>协定关税</a:t>
            </a:r>
            <a:r>
              <a:rPr lang="en-US" dirty="0" smtClean="0"/>
              <a:t>(</a:t>
            </a:r>
            <a:r>
              <a:rPr lang="zh-CN" altLang="en-US" dirty="0" smtClean="0"/>
              <a:t>丧失关税主权</a:t>
            </a:r>
            <a:r>
              <a:rPr lang="en-US" dirty="0" smtClean="0"/>
              <a:t>;</a:t>
            </a:r>
            <a:r>
              <a:rPr lang="zh-CN" altLang="en-US" dirty="0" smtClean="0"/>
              <a:t>具有半殖民地化特征</a:t>
            </a:r>
            <a:r>
              <a:rPr lang="en-US" dirty="0" smtClean="0"/>
              <a:t>);</a:t>
            </a:r>
            <a:r>
              <a:rPr lang="zh-CN" altLang="en-US" dirty="0" smtClean="0"/>
              <a:t>列强控制中国海关</a:t>
            </a:r>
            <a:r>
              <a:rPr lang="en-US" dirty="0" smtClean="0"/>
              <a:t>;</a:t>
            </a:r>
            <a:r>
              <a:rPr lang="zh-CN" altLang="en-US" dirty="0" smtClean="0"/>
              <a:t>重视关税征收</a:t>
            </a:r>
            <a:r>
              <a:rPr lang="en-US" dirty="0" smtClean="0"/>
              <a:t>(</a:t>
            </a:r>
            <a:r>
              <a:rPr lang="zh-CN" altLang="en-US" dirty="0" smtClean="0"/>
              <a:t>谋求关税自主</a:t>
            </a:r>
            <a:r>
              <a:rPr lang="en-US" dirty="0" smtClean="0"/>
              <a:t>)</a:t>
            </a:r>
            <a:r>
              <a:rPr lang="zh-CN" altLang="en-US" dirty="0" smtClean="0"/>
              <a:t>。</a:t>
            </a:r>
          </a:p>
          <a:p>
            <a:r>
              <a:rPr lang="zh-CN" altLang="en-US" dirty="0" smtClean="0"/>
              <a:t>特征</a:t>
            </a:r>
            <a:r>
              <a:rPr lang="en-US" dirty="0" smtClean="0"/>
              <a:t>:</a:t>
            </a:r>
            <a:r>
              <a:rPr lang="zh-CN" altLang="en-US" dirty="0" smtClean="0"/>
              <a:t>列强入侵导致民族危机加深</a:t>
            </a:r>
            <a:r>
              <a:rPr lang="en-US" dirty="0" smtClean="0"/>
              <a:t>;</a:t>
            </a:r>
            <a:r>
              <a:rPr lang="zh-CN" altLang="en-US" dirty="0" smtClean="0"/>
              <a:t>中国近代工业发展</a:t>
            </a:r>
            <a:r>
              <a:rPr lang="en-US" dirty="0" smtClean="0"/>
              <a:t>;</a:t>
            </a:r>
            <a:r>
              <a:rPr lang="zh-CN" altLang="en-US" dirty="0" smtClean="0"/>
              <a:t>实业救国思潮兴起</a:t>
            </a:r>
            <a:r>
              <a:rPr lang="en-US" dirty="0" smtClean="0"/>
              <a:t>;</a:t>
            </a:r>
            <a:r>
              <a:rPr lang="zh-CN" altLang="en-US" dirty="0" smtClean="0"/>
              <a:t>国际环境变化。</a:t>
            </a:r>
            <a:endParaRPr lang="zh-CN" altLang="en-US"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785004"/>
            <a:ext cx="8286808" cy="835806"/>
          </a:xfrm>
          <a:prstGeom prst="rect">
            <a:avLst/>
          </a:prstGeom>
          <a:noFill/>
        </p:spPr>
        <p:txBody>
          <a:bodyPr wrap="square" rtlCol="0">
            <a:spAutoFit/>
          </a:bodyPr>
          <a:lstStyle/>
          <a:p>
            <a:r>
              <a:rPr lang="zh-CN" altLang="en-US" u="sng" dirty="0" smtClean="0">
                <a:latin typeface="黑体" pitchFamily="49" charset="-122"/>
                <a:ea typeface="黑体" pitchFamily="49" charset="-122"/>
              </a:rPr>
              <a:t>视角</a:t>
            </a:r>
            <a:r>
              <a:rPr lang="en-US" u="sng" dirty="0" smtClean="0">
                <a:latin typeface="黑体" pitchFamily="49" charset="-122"/>
                <a:ea typeface="黑体" pitchFamily="49" charset="-122"/>
              </a:rPr>
              <a:t>2</a:t>
            </a:r>
            <a:r>
              <a:rPr lang="zh-CN" altLang="en-US" u="sng" dirty="0" smtClean="0">
                <a:latin typeface="黑体" pitchFamily="49" charset="-122"/>
                <a:ea typeface="黑体" pitchFamily="49" charset="-122"/>
              </a:rPr>
              <a:t>　对侵略危害的认识与反思</a:t>
            </a:r>
            <a:endParaRPr lang="zh-CN" altLang="en-US" dirty="0" smtClean="0">
              <a:latin typeface="黑体" pitchFamily="49" charset="-122"/>
              <a:ea typeface="黑体" pitchFamily="49" charset="-122"/>
            </a:endParaRPr>
          </a:p>
          <a:p>
            <a:r>
              <a:rPr lang="zh-CN" altLang="en-US" dirty="0" smtClean="0">
                <a:latin typeface="黑体" pitchFamily="49" charset="-122"/>
                <a:ea typeface="黑体" pitchFamily="49" charset="-122"/>
              </a:rPr>
              <a:t>材料二</a:t>
            </a:r>
            <a:r>
              <a:rPr lang="zh-CN" altLang="en-US" dirty="0" smtClean="0"/>
              <a:t>　</a:t>
            </a:r>
            <a:r>
              <a:rPr lang="zh-CN" altLang="en-US" dirty="0" smtClean="0">
                <a:latin typeface="楷体" pitchFamily="49" charset="-122"/>
                <a:ea typeface="楷体" pitchFamily="49" charset="-122"/>
              </a:rPr>
              <a:t>清政府与后人学者对</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南京条约</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部分内容的认识</a:t>
            </a:r>
            <a:endParaRPr lang="zh-CN" altLang="en-US" dirty="0">
              <a:latin typeface="楷体" pitchFamily="49" charset="-122"/>
              <a:ea typeface="楷体" pitchFamily="49" charset="-122"/>
            </a:endParaRPr>
          </a:p>
        </p:txBody>
      </p:sp>
      <p:graphicFrame>
        <p:nvGraphicFramePr>
          <p:cNvPr id="3" name="表格 2"/>
          <p:cNvGraphicFramePr>
            <a:graphicFrameLocks noGrp="1"/>
          </p:cNvGraphicFramePr>
          <p:nvPr/>
        </p:nvGraphicFramePr>
        <p:xfrm>
          <a:off x="572266" y="1713698"/>
          <a:ext cx="8143933" cy="3071833"/>
        </p:xfrm>
        <a:graphic>
          <a:graphicData uri="http://schemas.openxmlformats.org/drawingml/2006/table">
            <a:tbl>
              <a:tblPr/>
              <a:tblGrid>
                <a:gridCol w="953794"/>
                <a:gridCol w="2189478"/>
                <a:gridCol w="2714644"/>
                <a:gridCol w="2286017"/>
              </a:tblGrid>
              <a:tr h="383979">
                <a:tc>
                  <a:txBody>
                    <a:bodyPr/>
                    <a:lstStyle/>
                    <a:p>
                      <a:pPr>
                        <a:lnSpc>
                          <a:spcPct val="100000"/>
                        </a:lnSpc>
                        <a:spcAft>
                          <a:spcPts val="0"/>
                        </a:spcAft>
                      </a:pP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清政府</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后人学者</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979">
                <a:tc rowSpan="6">
                  <a:txBody>
                    <a:bodyPr/>
                    <a:lstStyle/>
                    <a:p>
                      <a:pPr algn="ctr">
                        <a:lnSpc>
                          <a:spcPct val="100000"/>
                        </a:lnSpc>
                        <a:spcAft>
                          <a:spcPts val="0"/>
                        </a:spcAft>
                      </a:pPr>
                      <a:r>
                        <a:rPr lang="zh-CN" sz="2000" b="1" dirty="0" smtClean="0">
                          <a:latin typeface="楷体" pitchFamily="49" charset="-122"/>
                          <a:ea typeface="楷体" pitchFamily="49" charset="-122"/>
                          <a:cs typeface="Times New Roman"/>
                        </a:rPr>
                        <a:t>政治</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b="1">
                          <a:latin typeface="楷体" pitchFamily="49" charset="-122"/>
                          <a:ea typeface="楷体" pitchFamily="49" charset="-122"/>
                          <a:cs typeface="Times New Roman"/>
                        </a:rPr>
                        <a:t>1.</a:t>
                      </a:r>
                      <a:r>
                        <a:rPr lang="zh-CN" sz="2000" b="1">
                          <a:latin typeface="楷体" pitchFamily="49" charset="-122"/>
                          <a:ea typeface="楷体" pitchFamily="49" charset="-122"/>
                          <a:cs typeface="Times New Roman"/>
                        </a:rPr>
                        <a:t>宣布结束战争</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00000"/>
                        </a:lnSpc>
                        <a:spcAft>
                          <a:spcPts val="0"/>
                        </a:spcAft>
                      </a:pPr>
                      <a:r>
                        <a:rPr lang="zh-CN" sz="2000" b="1">
                          <a:latin typeface="楷体" pitchFamily="49" charset="-122"/>
                          <a:ea typeface="楷体" pitchFamily="49" charset="-122"/>
                          <a:cs typeface="Times New Roman"/>
                        </a:rPr>
                        <a:t>清大皇帝与洋妇并列</a:t>
                      </a:r>
                      <a:endParaRPr lang="zh-CN" sz="2000">
                        <a:latin typeface="楷体" pitchFamily="49" charset="-122"/>
                        <a:ea typeface="楷体" pitchFamily="49" charset="-122"/>
                        <a:cs typeface="Times New Roman"/>
                      </a:endParaRPr>
                    </a:p>
                    <a:p>
                      <a:pPr algn="l">
                        <a:lnSpc>
                          <a:spcPct val="100000"/>
                        </a:lnSpc>
                        <a:spcAft>
                          <a:spcPts val="0"/>
                        </a:spcAft>
                      </a:pPr>
                      <a:r>
                        <a:rPr lang="zh-CN" sz="2000" b="1">
                          <a:latin typeface="楷体" pitchFamily="49" charset="-122"/>
                          <a:ea typeface="楷体" pitchFamily="49" charset="-122"/>
                          <a:cs typeface="Times New Roman"/>
                        </a:rPr>
                        <a:t>不平等条款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平等条款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979">
                <a:tc vMerge="1">
                  <a:txBody>
                    <a:bodyPr/>
                    <a:lstStyle/>
                    <a:p>
                      <a:endParaRPr lang="zh-CN" altLang="en-US"/>
                    </a:p>
                  </a:txBody>
                  <a:tcPr/>
                </a:tc>
                <a:tc>
                  <a:txBody>
                    <a:bodyPr/>
                    <a:lstStyle/>
                    <a:p>
                      <a:pPr algn="l">
                        <a:lnSpc>
                          <a:spcPct val="100000"/>
                        </a:lnSpc>
                        <a:spcAft>
                          <a:spcPts val="0"/>
                        </a:spcAft>
                      </a:pPr>
                      <a:r>
                        <a:rPr lang="en-US" sz="2000" b="1" dirty="0">
                          <a:latin typeface="楷体" pitchFamily="49" charset="-122"/>
                          <a:ea typeface="楷体" pitchFamily="49" charset="-122"/>
                          <a:cs typeface="Times New Roman"/>
                        </a:rPr>
                        <a:t>3.</a:t>
                      </a:r>
                      <a:r>
                        <a:rPr lang="zh-CN" sz="2000" b="1" dirty="0">
                          <a:latin typeface="楷体" pitchFamily="49" charset="-122"/>
                          <a:ea typeface="楷体" pitchFamily="49" charset="-122"/>
                          <a:cs typeface="Times New Roman"/>
                        </a:rPr>
                        <a:t>割香港岛</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ctr">
                        <a:lnSpc>
                          <a:spcPct val="100000"/>
                        </a:lnSpc>
                        <a:spcAft>
                          <a:spcPts val="0"/>
                        </a:spcAft>
                      </a:pPr>
                      <a:r>
                        <a:rPr lang="zh-CN" sz="2000" b="1">
                          <a:latin typeface="楷体" pitchFamily="49" charset="-122"/>
                          <a:ea typeface="楷体" pitchFamily="49" charset="-122"/>
                          <a:cs typeface="Times New Roman"/>
                        </a:rPr>
                        <a:t>不平等条款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979">
                <a:tc vMerge="1">
                  <a:txBody>
                    <a:bodyPr/>
                    <a:lstStyle/>
                    <a:p>
                      <a:endParaRPr lang="zh-CN" altLang="en-US"/>
                    </a:p>
                  </a:txBody>
                  <a:tcPr/>
                </a:tc>
                <a:tc>
                  <a:txBody>
                    <a:bodyPr/>
                    <a:lstStyle/>
                    <a:p>
                      <a:pPr algn="l">
                        <a:lnSpc>
                          <a:spcPct val="100000"/>
                        </a:lnSpc>
                        <a:spcAft>
                          <a:spcPts val="0"/>
                        </a:spcAft>
                      </a:pPr>
                      <a:r>
                        <a:rPr lang="en-US" sz="2000" b="1" dirty="0">
                          <a:latin typeface="楷体" pitchFamily="49" charset="-122"/>
                          <a:ea typeface="楷体" pitchFamily="49" charset="-122"/>
                          <a:cs typeface="Times New Roman"/>
                        </a:rPr>
                        <a:t>7.</a:t>
                      </a:r>
                      <a:r>
                        <a:rPr lang="zh-CN" sz="2000" b="1" dirty="0">
                          <a:latin typeface="楷体" pitchFamily="49" charset="-122"/>
                          <a:ea typeface="楷体" pitchFamily="49" charset="-122"/>
                          <a:cs typeface="Times New Roman"/>
                        </a:rPr>
                        <a:t>租赁房屋</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2000" b="1">
                          <a:latin typeface="楷体" pitchFamily="49" charset="-122"/>
                          <a:ea typeface="楷体" pitchFamily="49" charset="-122"/>
                          <a:cs typeface="Times New Roman"/>
                        </a:rPr>
                        <a:t>防止华夷杂处滋事</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“国中之国”</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979">
                <a:tc vMerge="1">
                  <a:txBody>
                    <a:bodyPr/>
                    <a:lstStyle/>
                    <a:p>
                      <a:endParaRPr lang="zh-CN" altLang="en-US"/>
                    </a:p>
                  </a:txBody>
                  <a:tcPr/>
                </a:tc>
                <a:tc>
                  <a:txBody>
                    <a:bodyPr/>
                    <a:lstStyle/>
                    <a:p>
                      <a:pPr algn="l">
                        <a:lnSpc>
                          <a:spcPct val="100000"/>
                        </a:lnSpc>
                        <a:spcAft>
                          <a:spcPts val="0"/>
                        </a:spcAft>
                      </a:pPr>
                      <a:r>
                        <a:rPr lang="en-US" sz="2000" b="1">
                          <a:latin typeface="楷体" pitchFamily="49" charset="-122"/>
                          <a:ea typeface="楷体" pitchFamily="49" charset="-122"/>
                          <a:cs typeface="Times New Roman"/>
                        </a:rPr>
                        <a:t>8.</a:t>
                      </a:r>
                      <a:r>
                        <a:rPr lang="zh-CN" sz="2000" b="1">
                          <a:latin typeface="楷体" pitchFamily="49" charset="-122"/>
                          <a:ea typeface="楷体" pitchFamily="49" charset="-122"/>
                          <a:cs typeface="Times New Roman"/>
                        </a:rPr>
                        <a:t>领事裁判权</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00000"/>
                        </a:lnSpc>
                        <a:spcAft>
                          <a:spcPts val="0"/>
                        </a:spcAft>
                      </a:pPr>
                      <a:r>
                        <a:rPr lang="zh-CN" sz="2000" b="1" dirty="0">
                          <a:latin typeface="楷体" pitchFamily="49" charset="-122"/>
                          <a:ea typeface="楷体" pitchFamily="49" charset="-122"/>
                          <a:cs typeface="Times New Roman"/>
                        </a:rPr>
                        <a:t>主动提出、避免麻烦、免于纠纷</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破坏司法主权</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979">
                <a:tc vMerge="1">
                  <a:txBody>
                    <a:bodyPr/>
                    <a:lstStyle/>
                    <a:p>
                      <a:endParaRPr lang="zh-CN" altLang="en-US"/>
                    </a:p>
                  </a:txBody>
                  <a:tcPr/>
                </a:tc>
                <a:tc>
                  <a:txBody>
                    <a:bodyPr/>
                    <a:lstStyle/>
                    <a:p>
                      <a:pPr algn="l">
                        <a:lnSpc>
                          <a:spcPct val="100000"/>
                        </a:lnSpc>
                        <a:spcAft>
                          <a:spcPts val="0"/>
                        </a:spcAft>
                      </a:pPr>
                      <a:r>
                        <a:rPr lang="en-US" sz="2000" b="1" dirty="0">
                          <a:latin typeface="楷体" pitchFamily="49" charset="-122"/>
                          <a:ea typeface="楷体" pitchFamily="49" charset="-122"/>
                          <a:cs typeface="Times New Roman"/>
                        </a:rPr>
                        <a:t>9.</a:t>
                      </a:r>
                      <a:r>
                        <a:rPr lang="zh-CN" sz="2000" b="1" dirty="0">
                          <a:latin typeface="楷体" pitchFamily="49" charset="-122"/>
                          <a:ea typeface="楷体" pitchFamily="49" charset="-122"/>
                          <a:cs typeface="Times New Roman"/>
                        </a:rPr>
                        <a:t>片面最惠国待遇</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c>
                  <a:txBody>
                    <a:bodyPr/>
                    <a:lstStyle/>
                    <a:p>
                      <a:pPr algn="ctr">
                        <a:lnSpc>
                          <a:spcPct val="100000"/>
                        </a:lnSpc>
                        <a:spcAft>
                          <a:spcPts val="0"/>
                        </a:spcAft>
                      </a:pPr>
                      <a:r>
                        <a:rPr lang="zh-CN" sz="2000" b="1">
                          <a:latin typeface="楷体" pitchFamily="49" charset="-122"/>
                          <a:ea typeface="楷体" pitchFamily="49" charset="-122"/>
                          <a:cs typeface="Times New Roman"/>
                        </a:rPr>
                        <a:t>丧失更多主权</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7959">
                <a:tc vMerge="1">
                  <a:txBody>
                    <a:bodyPr/>
                    <a:lstStyle/>
                    <a:p>
                      <a:endParaRPr lang="zh-CN" altLang="en-US"/>
                    </a:p>
                  </a:txBody>
                  <a:tcPr/>
                </a:tc>
                <a:tc>
                  <a:txBody>
                    <a:bodyPr/>
                    <a:lstStyle/>
                    <a:p>
                      <a:pPr algn="l">
                        <a:lnSpc>
                          <a:spcPct val="100000"/>
                        </a:lnSpc>
                        <a:spcAft>
                          <a:spcPts val="0"/>
                        </a:spcAft>
                      </a:pPr>
                      <a:r>
                        <a:rPr lang="en-US" sz="2000" b="1" dirty="0">
                          <a:latin typeface="楷体" pitchFamily="49" charset="-122"/>
                          <a:ea typeface="楷体" pitchFamily="49" charset="-122"/>
                          <a:cs typeface="Times New Roman"/>
                        </a:rPr>
                        <a:t>10.</a:t>
                      </a:r>
                      <a:r>
                        <a:rPr lang="zh-CN" sz="2000" b="1" dirty="0">
                          <a:latin typeface="楷体" pitchFamily="49" charset="-122"/>
                          <a:ea typeface="楷体" pitchFamily="49" charset="-122"/>
                          <a:cs typeface="Times New Roman"/>
                        </a:rPr>
                        <a:t>英舰进入</a:t>
                      </a:r>
                      <a:r>
                        <a:rPr lang="zh-CN" sz="2000" b="1" dirty="0" smtClean="0">
                          <a:latin typeface="楷体" pitchFamily="49" charset="-122"/>
                          <a:ea typeface="楷体" pitchFamily="49" charset="-122"/>
                          <a:cs typeface="Times New Roman"/>
                        </a:rPr>
                        <a:t>通商</a:t>
                      </a:r>
                      <a:r>
                        <a:rPr lang="zh-CN" sz="2000" b="1" dirty="0">
                          <a:latin typeface="楷体" pitchFamily="49" charset="-122"/>
                          <a:ea typeface="楷体" pitchFamily="49" charset="-122"/>
                          <a:cs typeface="Times New Roman"/>
                        </a:rPr>
                        <a:t>口岸　　　</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itchFamily="49" charset="-122"/>
                          <a:ea typeface="楷体" pitchFamily="49" charset="-122"/>
                          <a:cs typeface="Times New Roman"/>
                        </a:rPr>
                        <a:t>合情合理</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itchFamily="49" charset="-122"/>
                          <a:ea typeface="楷体" pitchFamily="49" charset="-122"/>
                          <a:cs typeface="Times New Roman"/>
                        </a:rPr>
                        <a:t>领海主权的被剥夺</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500828" y="856442"/>
          <a:ext cx="8072496" cy="3000395"/>
        </p:xfrm>
        <a:graphic>
          <a:graphicData uri="http://schemas.openxmlformats.org/drawingml/2006/table">
            <a:tbl>
              <a:tblPr/>
              <a:tblGrid>
                <a:gridCol w="1357322"/>
                <a:gridCol w="2500330"/>
                <a:gridCol w="1928826"/>
                <a:gridCol w="2286018"/>
              </a:tblGrid>
              <a:tr h="600079">
                <a:tc rowSpan="4">
                  <a:txBody>
                    <a:bodyPr/>
                    <a:lstStyle/>
                    <a:p>
                      <a:pPr algn="ctr">
                        <a:lnSpc>
                          <a:spcPct val="150000"/>
                        </a:lnSpc>
                        <a:spcAft>
                          <a:spcPts val="0"/>
                        </a:spcAft>
                      </a:pPr>
                      <a:r>
                        <a:rPr lang="zh-CN" sz="2000" b="1" dirty="0" smtClean="0">
                          <a:latin typeface="楷体" pitchFamily="49" charset="-122"/>
                          <a:ea typeface="楷体" pitchFamily="49" charset="-122"/>
                          <a:cs typeface="Times New Roman"/>
                        </a:rPr>
                        <a:t>经济</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000" b="1">
                          <a:latin typeface="楷体" pitchFamily="49" charset="-122"/>
                          <a:ea typeface="楷体" pitchFamily="49" charset="-122"/>
                          <a:cs typeface="Times New Roman"/>
                        </a:rPr>
                        <a:t>2.</a:t>
                      </a:r>
                      <a:r>
                        <a:rPr lang="zh-CN" sz="2000" b="1">
                          <a:latin typeface="楷体" pitchFamily="49" charset="-122"/>
                          <a:ea typeface="楷体" pitchFamily="49" charset="-122"/>
                          <a:cs typeface="Times New Roman"/>
                        </a:rPr>
                        <a:t>五口通商</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不易防范</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既有损害又有机会</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0158">
                <a:tc vMerge="1">
                  <a:txBody>
                    <a:bodyPr/>
                    <a:lstStyle/>
                    <a:p>
                      <a:endParaRPr lang="zh-CN" altLang="en-US"/>
                    </a:p>
                  </a:txBody>
                  <a:tcPr/>
                </a:tc>
                <a:tc>
                  <a:txBody>
                    <a:bodyPr/>
                    <a:lstStyle/>
                    <a:p>
                      <a:pPr algn="l">
                        <a:lnSpc>
                          <a:spcPct val="150000"/>
                        </a:lnSpc>
                        <a:spcAft>
                          <a:spcPts val="0"/>
                        </a:spcAft>
                      </a:pPr>
                      <a:r>
                        <a:rPr lang="en-US" sz="2000" b="1">
                          <a:latin typeface="楷体" pitchFamily="49" charset="-122"/>
                          <a:ea typeface="楷体" pitchFamily="49" charset="-122"/>
                          <a:cs typeface="Times New Roman"/>
                        </a:rPr>
                        <a:t>4.</a:t>
                      </a:r>
                      <a:r>
                        <a:rPr lang="zh-CN" sz="2000" b="1">
                          <a:latin typeface="楷体" pitchFamily="49" charset="-122"/>
                          <a:ea typeface="楷体" pitchFamily="49" charset="-122"/>
                          <a:cs typeface="Times New Roman"/>
                        </a:rPr>
                        <a:t>废除公行制度</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商贸管理</a:t>
                      </a:r>
                      <a:endParaRPr lang="zh-CN" sz="2000">
                        <a:latin typeface="楷体" pitchFamily="49" charset="-122"/>
                        <a:ea typeface="楷体" pitchFamily="49" charset="-122"/>
                        <a:cs typeface="Times New Roman"/>
                      </a:endParaRPr>
                    </a:p>
                    <a:p>
                      <a:pPr algn="ctr">
                        <a:lnSpc>
                          <a:spcPct val="150000"/>
                        </a:lnSpc>
                        <a:spcAft>
                          <a:spcPts val="0"/>
                        </a:spcAft>
                      </a:pPr>
                      <a:r>
                        <a:rPr lang="zh-CN" sz="2000" b="1">
                          <a:latin typeface="楷体" pitchFamily="49" charset="-122"/>
                          <a:ea typeface="楷体" pitchFamily="49" charset="-122"/>
                          <a:cs typeface="Times New Roman"/>
                        </a:rPr>
                        <a:t>难度加大</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政府财政</a:t>
                      </a:r>
                      <a:endParaRPr lang="zh-CN" sz="2000">
                        <a:latin typeface="楷体" pitchFamily="49" charset="-122"/>
                        <a:ea typeface="楷体" pitchFamily="49" charset="-122"/>
                        <a:cs typeface="Times New Roman"/>
                      </a:endParaRPr>
                    </a:p>
                    <a:p>
                      <a:pPr algn="ctr">
                        <a:lnSpc>
                          <a:spcPct val="150000"/>
                        </a:lnSpc>
                        <a:spcAft>
                          <a:spcPts val="0"/>
                        </a:spcAft>
                      </a:pPr>
                      <a:r>
                        <a:rPr lang="zh-CN" sz="2000" b="1">
                          <a:latin typeface="楷体" pitchFamily="49" charset="-122"/>
                          <a:ea typeface="楷体" pitchFamily="49" charset="-122"/>
                          <a:cs typeface="Times New Roman"/>
                        </a:rPr>
                        <a:t>收入大增</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079">
                <a:tc vMerge="1">
                  <a:txBody>
                    <a:bodyPr/>
                    <a:lstStyle/>
                    <a:p>
                      <a:endParaRPr lang="zh-CN" altLang="en-US"/>
                    </a:p>
                  </a:txBody>
                  <a:tcPr/>
                </a:tc>
                <a:tc>
                  <a:txBody>
                    <a:bodyPr/>
                    <a:lstStyle/>
                    <a:p>
                      <a:pPr algn="l">
                        <a:lnSpc>
                          <a:spcPct val="150000"/>
                        </a:lnSpc>
                        <a:spcAft>
                          <a:spcPts val="0"/>
                        </a:spcAft>
                      </a:pPr>
                      <a:r>
                        <a:rPr lang="en-US" sz="2000" b="1">
                          <a:latin typeface="楷体" pitchFamily="49" charset="-122"/>
                          <a:ea typeface="楷体" pitchFamily="49" charset="-122"/>
                          <a:cs typeface="Times New Roman"/>
                        </a:rPr>
                        <a:t>5.</a:t>
                      </a:r>
                      <a:r>
                        <a:rPr lang="zh-CN" sz="2000" b="1">
                          <a:latin typeface="楷体" pitchFamily="49" charset="-122"/>
                          <a:ea typeface="楷体" pitchFamily="49" charset="-122"/>
                          <a:cs typeface="Times New Roman"/>
                        </a:rPr>
                        <a:t>赔款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不平等条款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不平等条款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079">
                <a:tc vMerge="1">
                  <a:txBody>
                    <a:bodyPr/>
                    <a:lstStyle/>
                    <a:p>
                      <a:endParaRPr lang="zh-CN" altLang="en-US"/>
                    </a:p>
                  </a:txBody>
                  <a:tcPr/>
                </a:tc>
                <a:tc>
                  <a:txBody>
                    <a:bodyPr/>
                    <a:lstStyle/>
                    <a:p>
                      <a:pPr algn="l">
                        <a:lnSpc>
                          <a:spcPct val="150000"/>
                        </a:lnSpc>
                        <a:spcAft>
                          <a:spcPts val="0"/>
                        </a:spcAft>
                      </a:pPr>
                      <a:r>
                        <a:rPr lang="en-US" sz="2000" b="1" dirty="0">
                          <a:latin typeface="楷体" pitchFamily="49" charset="-122"/>
                          <a:ea typeface="楷体" pitchFamily="49" charset="-122"/>
                          <a:cs typeface="Times New Roman"/>
                        </a:rPr>
                        <a:t>6.</a:t>
                      </a:r>
                      <a:r>
                        <a:rPr lang="zh-CN" sz="2000" b="1" dirty="0">
                          <a:latin typeface="楷体" pitchFamily="49" charset="-122"/>
                          <a:ea typeface="楷体" pitchFamily="49" charset="-122"/>
                          <a:cs typeface="Times New Roman"/>
                        </a:rPr>
                        <a:t>协定关税</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不降反升的好事</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dirty="0">
                          <a:latin typeface="楷体" pitchFamily="49" charset="-122"/>
                          <a:ea typeface="楷体" pitchFamily="49" charset="-122"/>
                          <a:cs typeface="Times New Roman"/>
                        </a:rPr>
                        <a:t>丧失关税主权</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ll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713566"/>
            <a:ext cx="8501122" cy="835806"/>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问题</a:t>
            </a:r>
            <a:r>
              <a:rPr lang="en-US" dirty="0" smtClean="0">
                <a:latin typeface="黑体" pitchFamily="49" charset="-122"/>
                <a:ea typeface="黑体" pitchFamily="49" charset="-122"/>
              </a:rPr>
              <a:t>] </a:t>
            </a:r>
            <a:r>
              <a:rPr lang="en-US" dirty="0" smtClean="0"/>
              <a:t>(2)</a:t>
            </a:r>
            <a:r>
              <a:rPr lang="zh-CN" altLang="en-US" dirty="0" smtClean="0"/>
              <a:t>清政府与后人学者产生认识上的差异的着眼点是什么</a:t>
            </a:r>
            <a:r>
              <a:rPr lang="en-US" dirty="0" smtClean="0"/>
              <a:t>,</a:t>
            </a:r>
            <a:r>
              <a:rPr lang="zh-CN" altLang="en-US" dirty="0" smtClean="0"/>
              <a:t>这说明了什么</a:t>
            </a:r>
            <a:r>
              <a:rPr lang="en-US" dirty="0" smtClean="0"/>
              <a:t>?</a:t>
            </a:r>
            <a:endParaRPr lang="zh-CN" altLang="en-US" dirty="0"/>
          </a:p>
        </p:txBody>
      </p:sp>
      <p:sp>
        <p:nvSpPr>
          <p:cNvPr id="3" name="Rectangle 2"/>
          <p:cNvSpPr>
            <a:spLocks noChangeArrowheads="1"/>
          </p:cNvSpPr>
          <p:nvPr/>
        </p:nvSpPr>
        <p:spPr bwMode="auto">
          <a:xfrm>
            <a:off x="357952" y="1713698"/>
            <a:ext cx="8280400" cy="150019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1785136"/>
            <a:ext cx="8143932" cy="1235916"/>
          </a:xfrm>
          <a:prstGeom prst="rect">
            <a:avLst/>
          </a:prstGeom>
          <a:noFill/>
        </p:spPr>
        <p:txBody>
          <a:bodyPr wrap="square" rtlCol="0">
            <a:spAutoFit/>
          </a:bodyPr>
          <a:lstStyle/>
          <a:p>
            <a:r>
              <a:rPr lang="en-US"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结论</a:t>
            </a:r>
            <a:r>
              <a:rPr lang="en-US" dirty="0" smtClean="0">
                <a:solidFill>
                  <a:srgbClr val="FF0000"/>
                </a:solidFill>
                <a:latin typeface="黑体" pitchFamily="49" charset="-122"/>
                <a:ea typeface="黑体" pitchFamily="49" charset="-122"/>
              </a:rPr>
              <a:t>]</a:t>
            </a:r>
            <a:r>
              <a:rPr lang="en-US" dirty="0" smtClean="0"/>
              <a:t> (2)</a:t>
            </a:r>
            <a:r>
              <a:rPr lang="zh-CN" altLang="en-US" dirty="0" smtClean="0"/>
              <a:t>着眼点</a:t>
            </a:r>
            <a:r>
              <a:rPr lang="en-US" dirty="0" smtClean="0"/>
              <a:t>:</a:t>
            </a:r>
            <a:r>
              <a:rPr lang="zh-CN" altLang="en-US" dirty="0" smtClean="0"/>
              <a:t>清政府关注天朝颜面</a:t>
            </a:r>
            <a:r>
              <a:rPr lang="en-US" dirty="0" smtClean="0"/>
              <a:t>,</a:t>
            </a:r>
            <a:r>
              <a:rPr lang="zh-CN" altLang="en-US" dirty="0" smtClean="0"/>
              <a:t>维系清政府统治</a:t>
            </a:r>
            <a:r>
              <a:rPr lang="en-US" dirty="0" smtClean="0"/>
              <a:t>;</a:t>
            </a:r>
            <a:r>
              <a:rPr lang="zh-CN" altLang="en-US" dirty="0" smtClean="0"/>
              <a:t>后人学者关注近代国家与民族利益。说明</a:t>
            </a:r>
            <a:r>
              <a:rPr lang="en-US" dirty="0" smtClean="0"/>
              <a:t>:</a:t>
            </a:r>
            <a:r>
              <a:rPr lang="zh-CN" altLang="en-US" dirty="0" smtClean="0"/>
              <a:t>清政府对国际公法和国际形势严重缺乏认知</a:t>
            </a:r>
            <a:r>
              <a:rPr lang="en-US" dirty="0" smtClean="0"/>
              <a:t>,</a:t>
            </a:r>
            <a:r>
              <a:rPr lang="zh-CN" altLang="en-US" dirty="0" smtClean="0"/>
              <a:t>鸦片战争没有真正唤醒清王朝。</a:t>
            </a:r>
            <a:endParaRPr lang="zh-CN" altLang="en-US"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713566"/>
            <a:ext cx="8286808" cy="401328"/>
          </a:xfrm>
          <a:prstGeom prst="rect">
            <a:avLst/>
          </a:prstGeom>
          <a:noFill/>
        </p:spPr>
        <p:txBody>
          <a:bodyPr wrap="square" rtlCol="0">
            <a:spAutoFit/>
          </a:bodyPr>
          <a:lstStyle/>
          <a:p>
            <a:r>
              <a:rPr lang="en-US" altLang="zh-CN" sz="1800" dirty="0" smtClean="0">
                <a:latin typeface="黑体" pitchFamily="49" charset="-122"/>
                <a:ea typeface="黑体" pitchFamily="49" charset="-122"/>
              </a:rPr>
              <a:t>[</a:t>
            </a:r>
            <a:r>
              <a:rPr lang="zh-CN" altLang="en-US" sz="1800" dirty="0" smtClean="0">
                <a:latin typeface="黑体" pitchFamily="49" charset="-122"/>
                <a:ea typeface="黑体" pitchFamily="49" charset="-122"/>
              </a:rPr>
              <a:t>深化拓展</a:t>
            </a:r>
            <a:r>
              <a:rPr lang="en-US" altLang="zh-CN" sz="1800" dirty="0" smtClean="0">
                <a:latin typeface="黑体" pitchFamily="49" charset="-122"/>
                <a:ea typeface="黑体" pitchFamily="49" charset="-122"/>
              </a:rPr>
              <a:t>] </a:t>
            </a:r>
            <a:r>
              <a:rPr lang="zh-CN" altLang="en-US" sz="1800" dirty="0" smtClean="0">
                <a:latin typeface="黑体" pitchFamily="49" charset="-122"/>
                <a:ea typeface="黑体" pitchFamily="49" charset="-122"/>
              </a:rPr>
              <a:t>两次鸦片战争对中国近代社会转型的影响</a:t>
            </a:r>
          </a:p>
        </p:txBody>
      </p:sp>
      <p:graphicFrame>
        <p:nvGraphicFramePr>
          <p:cNvPr id="3" name="表格 2"/>
          <p:cNvGraphicFramePr>
            <a:graphicFrameLocks noGrp="1"/>
          </p:cNvGraphicFramePr>
          <p:nvPr/>
        </p:nvGraphicFramePr>
        <p:xfrm>
          <a:off x="500828" y="1213632"/>
          <a:ext cx="8143932" cy="3739861"/>
        </p:xfrm>
        <a:graphic>
          <a:graphicData uri="http://schemas.openxmlformats.org/drawingml/2006/table">
            <a:tbl>
              <a:tblPr/>
              <a:tblGrid>
                <a:gridCol w="1571636"/>
                <a:gridCol w="6572296"/>
              </a:tblGrid>
              <a:tr h="412538">
                <a:tc>
                  <a:txBody>
                    <a:bodyPr/>
                    <a:lstStyle/>
                    <a:p>
                      <a:pPr algn="ctr">
                        <a:lnSpc>
                          <a:spcPts val="2800"/>
                        </a:lnSpc>
                        <a:spcAft>
                          <a:spcPts val="0"/>
                        </a:spcAft>
                      </a:pPr>
                      <a:r>
                        <a:rPr lang="zh-CN" sz="1800" b="1" dirty="0">
                          <a:latin typeface="宋体" pitchFamily="2" charset="-122"/>
                          <a:ea typeface="宋体" pitchFamily="2" charset="-122"/>
                          <a:cs typeface="Times New Roman"/>
                        </a:rPr>
                        <a:t>社会性质</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a:latin typeface="宋体" pitchFamily="2" charset="-122"/>
                          <a:ea typeface="宋体" pitchFamily="2" charset="-122"/>
                          <a:cs typeface="Times New Roman"/>
                        </a:rPr>
                        <a:t>开始沦为半殖民地半封建社会</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社会主要矛盾、革命任务变化</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5549">
                <a:tc>
                  <a:txBody>
                    <a:bodyPr/>
                    <a:lstStyle/>
                    <a:p>
                      <a:pPr algn="ctr">
                        <a:lnSpc>
                          <a:spcPts val="2800"/>
                        </a:lnSpc>
                        <a:spcAft>
                          <a:spcPts val="0"/>
                        </a:spcAft>
                      </a:pPr>
                      <a:r>
                        <a:rPr lang="zh-CN" sz="1800" b="1" dirty="0">
                          <a:latin typeface="宋体" pitchFamily="2" charset="-122"/>
                          <a:ea typeface="宋体" pitchFamily="2" charset="-122"/>
                          <a:cs typeface="Times New Roman"/>
                        </a:rPr>
                        <a:t>政治变动</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dirty="0">
                          <a:latin typeface="宋体" pitchFamily="2" charset="-122"/>
                          <a:ea typeface="宋体" pitchFamily="2" charset="-122"/>
                          <a:cs typeface="Times New Roman"/>
                        </a:rPr>
                        <a:t>晚清政局变化</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出现洋务派</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设立总理衙门</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汉族地主阶级</a:t>
                      </a:r>
                      <a:r>
                        <a:rPr lang="zh-CN" sz="1800" b="1" dirty="0" smtClean="0">
                          <a:latin typeface="宋体" pitchFamily="2" charset="-122"/>
                          <a:ea typeface="宋体" pitchFamily="2" charset="-122"/>
                          <a:cs typeface="Times New Roman"/>
                        </a:rPr>
                        <a:t>势力</a:t>
                      </a:r>
                      <a:r>
                        <a:rPr lang="en-US" altLang="zh-CN" sz="1800" b="1" dirty="0" smtClean="0">
                          <a:latin typeface="宋体" pitchFamily="2" charset="-122"/>
                          <a:ea typeface="宋体" pitchFamily="2" charset="-122"/>
                          <a:cs typeface="Times New Roman"/>
                        </a:rPr>
                        <a:t> </a:t>
                      </a:r>
                      <a:r>
                        <a:rPr lang="zh-CN" sz="1800" b="1" dirty="0" smtClean="0">
                          <a:latin typeface="宋体" pitchFamily="2" charset="-122"/>
                          <a:ea typeface="宋体" pitchFamily="2" charset="-122"/>
                          <a:cs typeface="Times New Roman"/>
                        </a:rPr>
                        <a:t>崛起</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5549">
                <a:tc>
                  <a:txBody>
                    <a:bodyPr/>
                    <a:lstStyle/>
                    <a:p>
                      <a:pPr algn="ctr">
                        <a:lnSpc>
                          <a:spcPts val="2800"/>
                        </a:lnSpc>
                        <a:spcAft>
                          <a:spcPts val="0"/>
                        </a:spcAft>
                      </a:pPr>
                      <a:r>
                        <a:rPr lang="zh-CN" sz="1800" b="1">
                          <a:latin typeface="宋体" pitchFamily="2" charset="-122"/>
                          <a:ea typeface="宋体" pitchFamily="2" charset="-122"/>
                          <a:cs typeface="Times New Roman"/>
                        </a:rPr>
                        <a:t>经济变动</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a:latin typeface="宋体" pitchFamily="2" charset="-122"/>
                          <a:ea typeface="宋体" pitchFamily="2" charset="-122"/>
                          <a:cs typeface="Times New Roman"/>
                        </a:rPr>
                        <a:t>被迫卷入资本主义世界市场</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成为列强的原料产地和商品倾销市场</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自然经济逐步解体</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洋务企业的兴办</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民族资本主义产生</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538">
                <a:tc>
                  <a:txBody>
                    <a:bodyPr/>
                    <a:lstStyle/>
                    <a:p>
                      <a:pPr algn="ctr">
                        <a:lnSpc>
                          <a:spcPts val="2800"/>
                        </a:lnSpc>
                        <a:spcAft>
                          <a:spcPts val="0"/>
                        </a:spcAft>
                      </a:pPr>
                      <a:r>
                        <a:rPr lang="zh-CN" sz="1800" b="1">
                          <a:latin typeface="宋体" pitchFamily="2" charset="-122"/>
                          <a:ea typeface="宋体" pitchFamily="2" charset="-122"/>
                          <a:cs typeface="Times New Roman"/>
                        </a:rPr>
                        <a:t>阶级关系</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a:latin typeface="宋体" pitchFamily="2" charset="-122"/>
                          <a:ea typeface="宋体" pitchFamily="2" charset="-122"/>
                          <a:cs typeface="Times New Roman"/>
                        </a:rPr>
                        <a:t>地主阶级与农民阶级矛盾尖锐</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无产阶级、资产阶级新阶级产生</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538">
                <a:tc>
                  <a:txBody>
                    <a:bodyPr/>
                    <a:lstStyle/>
                    <a:p>
                      <a:pPr algn="ctr">
                        <a:lnSpc>
                          <a:spcPts val="2800"/>
                        </a:lnSpc>
                        <a:spcAft>
                          <a:spcPts val="0"/>
                        </a:spcAft>
                      </a:pPr>
                      <a:r>
                        <a:rPr lang="zh-CN" sz="1800" b="1">
                          <a:latin typeface="宋体" pitchFamily="2" charset="-122"/>
                          <a:ea typeface="宋体" pitchFamily="2" charset="-122"/>
                          <a:cs typeface="Times New Roman"/>
                        </a:rPr>
                        <a:t>思想变动</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dirty="0">
                          <a:latin typeface="宋体" pitchFamily="2" charset="-122"/>
                          <a:ea typeface="宋体" pitchFamily="2" charset="-122"/>
                          <a:cs typeface="Times New Roman"/>
                        </a:rPr>
                        <a:t>开眼看世界</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中体西用</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经世致用思想</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研究世界及边疆之学产生</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513">
                <a:tc>
                  <a:txBody>
                    <a:bodyPr/>
                    <a:lstStyle/>
                    <a:p>
                      <a:pPr algn="ctr">
                        <a:lnSpc>
                          <a:spcPts val="2800"/>
                        </a:lnSpc>
                        <a:spcAft>
                          <a:spcPts val="0"/>
                        </a:spcAft>
                      </a:pPr>
                      <a:r>
                        <a:rPr lang="zh-CN" sz="1800" b="1">
                          <a:latin typeface="宋体" pitchFamily="2" charset="-122"/>
                          <a:ea typeface="宋体" pitchFamily="2" charset="-122"/>
                          <a:cs typeface="Times New Roman"/>
                        </a:rPr>
                        <a:t>对外关系</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a:latin typeface="宋体" pitchFamily="2" charset="-122"/>
                          <a:ea typeface="宋体" pitchFamily="2" charset="-122"/>
                          <a:cs typeface="Times New Roman"/>
                        </a:rPr>
                        <a:t>闭关锁国局面被打破</a:t>
                      </a:r>
                      <a:r>
                        <a:rPr lang="en-US" sz="1800" b="1">
                          <a:latin typeface="宋体" pitchFamily="2" charset="-122"/>
                          <a:ea typeface="宋体" pitchFamily="2" charset="-122"/>
                          <a:cs typeface="Times New Roman"/>
                        </a:rPr>
                        <a:t>,</a:t>
                      </a:r>
                      <a:r>
                        <a:rPr lang="zh-CN" sz="1800" b="1">
                          <a:latin typeface="宋体" pitchFamily="2" charset="-122"/>
                          <a:ea typeface="宋体" pitchFamily="2" charset="-122"/>
                          <a:cs typeface="Times New Roman"/>
                        </a:rPr>
                        <a:t>对外关系逐步近代化</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5549">
                <a:tc>
                  <a:txBody>
                    <a:bodyPr/>
                    <a:lstStyle/>
                    <a:p>
                      <a:pPr algn="ctr">
                        <a:lnSpc>
                          <a:spcPts val="2800"/>
                        </a:lnSpc>
                        <a:spcAft>
                          <a:spcPts val="0"/>
                        </a:spcAft>
                      </a:pPr>
                      <a:r>
                        <a:rPr lang="zh-CN" sz="1800" b="1">
                          <a:latin typeface="宋体" pitchFamily="2" charset="-122"/>
                          <a:ea typeface="宋体" pitchFamily="2" charset="-122"/>
                          <a:cs typeface="Times New Roman"/>
                        </a:rPr>
                        <a:t>社会生活</a:t>
                      </a:r>
                      <a:endParaRPr lang="zh-CN" sz="18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800"/>
                        </a:lnSpc>
                        <a:spcAft>
                          <a:spcPts val="0"/>
                        </a:spcAft>
                      </a:pPr>
                      <a:r>
                        <a:rPr lang="zh-CN" sz="1800" b="1" dirty="0">
                          <a:latin typeface="宋体" pitchFamily="2" charset="-122"/>
                          <a:ea typeface="宋体" pitchFamily="2" charset="-122"/>
                          <a:cs typeface="Times New Roman"/>
                        </a:rPr>
                        <a:t>西方生活习俗、交通工具等传入</a:t>
                      </a:r>
                      <a:r>
                        <a:rPr lang="en-US" sz="1800" b="1" dirty="0">
                          <a:latin typeface="宋体" pitchFamily="2" charset="-122"/>
                          <a:ea typeface="宋体" pitchFamily="2" charset="-122"/>
                          <a:cs typeface="Times New Roman"/>
                        </a:rPr>
                        <a:t>,</a:t>
                      </a:r>
                      <a:r>
                        <a:rPr lang="zh-CN" sz="1800" b="1" dirty="0">
                          <a:latin typeface="宋体" pitchFamily="2" charset="-122"/>
                          <a:ea typeface="宋体" pitchFamily="2" charset="-122"/>
                          <a:cs typeface="Times New Roman"/>
                        </a:rPr>
                        <a:t>客观上促进了中国社会生活近代化</a:t>
                      </a:r>
                      <a:endParaRPr lang="zh-CN" sz="18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85004"/>
            <a:ext cx="8501122" cy="573042"/>
          </a:xfrm>
          <a:prstGeom prst="rect">
            <a:avLst/>
          </a:prstGeom>
          <a:noFill/>
        </p:spPr>
        <p:txBody>
          <a:bodyPr wrap="square" rtlCol="0">
            <a:spAutoFit/>
          </a:bodyPr>
          <a:lstStyle/>
          <a:p>
            <a:pPr algn="ctr"/>
            <a:r>
              <a:rPr lang="zh-CN" altLang="en-US" sz="2800" dirty="0" smtClean="0">
                <a:latin typeface="黑体" pitchFamily="49" charset="-122"/>
                <a:ea typeface="黑体" pitchFamily="49" charset="-122"/>
              </a:rPr>
              <a:t>二　民族觉醒</a:t>
            </a:r>
            <a:r>
              <a:rPr lang="en-US" altLang="zh-CN" sz="2800" dirty="0" smtClean="0">
                <a:latin typeface="黑体" pitchFamily="49" charset="-122"/>
                <a:ea typeface="黑体" pitchFamily="49" charset="-122"/>
              </a:rPr>
              <a:t>——</a:t>
            </a:r>
            <a:r>
              <a:rPr lang="zh-CN" altLang="en-US" sz="2800" dirty="0" smtClean="0">
                <a:latin typeface="黑体" pitchFamily="49" charset="-122"/>
                <a:ea typeface="黑体" pitchFamily="49" charset="-122"/>
              </a:rPr>
              <a:t>甲午中日战争的影响与反思</a:t>
            </a:r>
          </a:p>
        </p:txBody>
      </p:sp>
      <p:sp>
        <p:nvSpPr>
          <p:cNvPr id="5" name="TextBox 4"/>
          <p:cNvSpPr txBox="1"/>
          <p:nvPr/>
        </p:nvSpPr>
        <p:spPr>
          <a:xfrm>
            <a:off x="286514" y="1763957"/>
            <a:ext cx="8429684" cy="2092881"/>
          </a:xfrm>
          <a:prstGeom prst="rect">
            <a:avLst/>
          </a:prstGeom>
          <a:noFill/>
        </p:spPr>
        <p:txBody>
          <a:bodyPr wrap="square" rtlCol="0">
            <a:spAutoFit/>
          </a:bodyPr>
          <a:lstStyle/>
          <a:p>
            <a:r>
              <a:rPr lang="zh-CN" altLang="en-US" u="sng" dirty="0" smtClean="0">
                <a:latin typeface="黑体" pitchFamily="49" charset="-122"/>
                <a:ea typeface="黑体" pitchFamily="49" charset="-122"/>
              </a:rPr>
              <a:t>视角</a:t>
            </a:r>
            <a:r>
              <a:rPr lang="en-US" u="sng" dirty="0" smtClean="0">
                <a:latin typeface="黑体" pitchFamily="49" charset="-122"/>
                <a:ea typeface="黑体" pitchFamily="49" charset="-122"/>
              </a:rPr>
              <a:t>1</a:t>
            </a:r>
            <a:r>
              <a:rPr lang="zh-CN" altLang="en-US" u="sng" dirty="0" smtClean="0">
                <a:latin typeface="黑体" pitchFamily="49" charset="-122"/>
                <a:ea typeface="黑体" pitchFamily="49" charset="-122"/>
              </a:rPr>
              <a:t>　战争失败的危害</a:t>
            </a:r>
            <a:endParaRPr lang="zh-CN" altLang="en-US" dirty="0" smtClean="0">
              <a:latin typeface="黑体" pitchFamily="49" charset="-122"/>
              <a:ea typeface="黑体" pitchFamily="49" charset="-122"/>
            </a:endParaRPr>
          </a:p>
          <a:p>
            <a:r>
              <a:rPr lang="zh-CN" altLang="en-US" dirty="0" smtClean="0">
                <a:latin typeface="黑体" pitchFamily="49" charset="-122"/>
                <a:ea typeface="黑体" pitchFamily="49" charset="-122"/>
              </a:rPr>
              <a:t>材料一</a:t>
            </a:r>
            <a:r>
              <a:rPr lang="zh-CN" altLang="en-US" dirty="0" smtClean="0">
                <a:latin typeface="楷体" pitchFamily="49" charset="-122"/>
                <a:ea typeface="楷体" pitchFamily="49" charset="-122"/>
              </a:rPr>
              <a:t>　是役</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甲午战争</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日人资中国赔款以兴百政</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培力既厚。俄、法、德以仗义归辽</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责报殊奢</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而中国复乖于应付</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于是俄据旅顺、大连湾</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英据威海卫</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德据胶州</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法据广州湾</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以互为钳制。中国乃不国矣。</a:t>
            </a:r>
          </a:p>
          <a:p>
            <a:pPr algn="r"/>
            <a:r>
              <a:rPr lang="en-US" altLang="zh-CN" dirty="0" smtClean="0"/>
              <a:t>——</a:t>
            </a:r>
            <a:r>
              <a:rPr lang="zh-CN" altLang="en-US" dirty="0" smtClean="0"/>
              <a:t>杨松</a:t>
            </a:r>
            <a:r>
              <a:rPr lang="en-US" altLang="zh-CN" dirty="0" smtClean="0"/>
              <a:t>《</a:t>
            </a:r>
            <a:r>
              <a:rPr lang="zh-CN" altLang="en-US" dirty="0" smtClean="0"/>
              <a:t>中国近代史资料选编</a:t>
            </a:r>
            <a:r>
              <a:rPr lang="en-US" altLang="zh-CN" dirty="0" smtClean="0"/>
              <a:t>》</a:t>
            </a:r>
          </a:p>
        </p:txBody>
      </p:sp>
    </p:spTree>
  </p:cSld>
  <p:clrMapOvr>
    <a:masterClrMapping/>
  </p:clrMapOvr>
  <p:transition>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642128"/>
            <a:ext cx="8286808" cy="835806"/>
          </a:xfrm>
          <a:prstGeom prst="rect">
            <a:avLst/>
          </a:prstGeom>
          <a:noFill/>
        </p:spPr>
        <p:txBody>
          <a:bodyPr wrap="square" rtlCol="0">
            <a:spAutoFit/>
          </a:bodyPr>
          <a:lstStyle/>
          <a:p>
            <a:r>
              <a:rPr lang="zh-CN" altLang="en-US" dirty="0" smtClean="0">
                <a:latin typeface="黑体" pitchFamily="49" charset="-122"/>
                <a:ea typeface="黑体" pitchFamily="49" charset="-122"/>
              </a:rPr>
              <a:t>材料二</a:t>
            </a:r>
            <a:r>
              <a:rPr lang="zh-CN" altLang="en-US" dirty="0" smtClean="0"/>
              <a:t>　</a:t>
            </a:r>
            <a:r>
              <a:rPr lang="zh-CN" altLang="en-US" dirty="0" smtClean="0">
                <a:latin typeface="楷体" pitchFamily="49" charset="-122"/>
                <a:ea typeface="楷体" pitchFamily="49" charset="-122"/>
              </a:rPr>
              <a:t>通过绘画来刻画某一历史时刻</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即使再客观</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也难免会因所处阵营、立场等的不同而带有一定的主观色彩。</a:t>
            </a:r>
          </a:p>
        </p:txBody>
      </p:sp>
      <p:pic>
        <p:nvPicPr>
          <p:cNvPr id="7" name="F21SZFX1LRJTYLS4.eps"/>
          <p:cNvPicPr/>
          <p:nvPr/>
        </p:nvPicPr>
        <p:blipFill>
          <a:blip r:embed="rId2"/>
          <a:stretch>
            <a:fillRect/>
          </a:stretch>
        </p:blipFill>
        <p:spPr>
          <a:xfrm>
            <a:off x="2929720" y="1642259"/>
            <a:ext cx="2928958" cy="1976079"/>
          </a:xfrm>
          <a:prstGeom prst="rect">
            <a:avLst/>
          </a:prstGeom>
        </p:spPr>
      </p:pic>
      <p:sp>
        <p:nvSpPr>
          <p:cNvPr id="8" name="TextBox 7"/>
          <p:cNvSpPr txBox="1"/>
          <p:nvPr/>
        </p:nvSpPr>
        <p:spPr>
          <a:xfrm>
            <a:off x="286514" y="3785400"/>
            <a:ext cx="8572560" cy="1292662"/>
          </a:xfrm>
          <a:prstGeom prst="rect">
            <a:avLst/>
          </a:prstGeom>
          <a:noFill/>
        </p:spPr>
        <p:txBody>
          <a:bodyPr wrap="square" rtlCol="0">
            <a:spAutoFit/>
          </a:bodyPr>
          <a:lstStyle/>
          <a:p>
            <a:r>
              <a:rPr lang="zh-CN" altLang="en-US" dirty="0" smtClean="0">
                <a:latin typeface="黑体" pitchFamily="49" charset="-122"/>
                <a:ea typeface="黑体" pitchFamily="49" charset="-122"/>
              </a:rPr>
              <a:t>注</a:t>
            </a:r>
            <a:r>
              <a:rPr lang="en-US" dirty="0" smtClean="0">
                <a:latin typeface="黑体" pitchFamily="49" charset="-122"/>
                <a:ea typeface="黑体" pitchFamily="49" charset="-122"/>
              </a:rPr>
              <a:t>:</a:t>
            </a:r>
            <a:r>
              <a:rPr lang="zh-CN" altLang="en-US" dirty="0" smtClean="0">
                <a:latin typeface="楷体" pitchFamily="49" charset="-122"/>
                <a:ea typeface="楷体" pitchFamily="49" charset="-122"/>
              </a:rPr>
              <a:t>正面坐者右起为日本首相伊藤博文、陆奥宗光、伊东巳代治</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其对面右起为李鸿章</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身侧是他的专用痰盂</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、李经方、马建忠</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右边为罗丰禄和伍廷芳</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左内为外相秘书田中。</a:t>
            </a:r>
            <a:endParaRPr lang="zh-CN" altLang="en-US" dirty="0">
              <a:latin typeface="楷体" pitchFamily="49" charset="-122"/>
              <a:ea typeface="楷体" pitchFamily="49" charset="-122"/>
            </a:endParaRP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713566"/>
            <a:ext cx="8501122" cy="835806"/>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问题</a:t>
            </a:r>
            <a:r>
              <a:rPr lang="en-US" dirty="0" smtClean="0">
                <a:latin typeface="黑体" pitchFamily="49" charset="-122"/>
                <a:ea typeface="黑体" pitchFamily="49" charset="-122"/>
              </a:rPr>
              <a:t>] </a:t>
            </a:r>
            <a:r>
              <a:rPr lang="en-US" dirty="0" smtClean="0"/>
              <a:t>(1)</a:t>
            </a:r>
            <a:r>
              <a:rPr lang="zh-CN" altLang="en-US" dirty="0" smtClean="0"/>
              <a:t>根据材料一</a:t>
            </a:r>
            <a:r>
              <a:rPr lang="en-US" dirty="0" smtClean="0"/>
              <a:t>,</a:t>
            </a:r>
            <a:r>
              <a:rPr lang="zh-CN" altLang="en-US" dirty="0" smtClean="0"/>
              <a:t>日本割占中国辽东半岛引发了什么国际外交事件</a:t>
            </a:r>
            <a:r>
              <a:rPr lang="en-US" dirty="0" smtClean="0"/>
              <a:t>?</a:t>
            </a:r>
            <a:r>
              <a:rPr lang="zh-CN" altLang="en-US" dirty="0" smtClean="0"/>
              <a:t>概括甲午战争中国战败所造成的严重危害。</a:t>
            </a:r>
          </a:p>
        </p:txBody>
      </p:sp>
      <p:sp>
        <p:nvSpPr>
          <p:cNvPr id="3" name="Rectangle 2"/>
          <p:cNvSpPr>
            <a:spLocks noChangeArrowheads="1"/>
          </p:cNvSpPr>
          <p:nvPr/>
        </p:nvSpPr>
        <p:spPr bwMode="auto">
          <a:xfrm>
            <a:off x="357952" y="1713698"/>
            <a:ext cx="8280400" cy="200026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1785136"/>
            <a:ext cx="8143932" cy="1636025"/>
          </a:xfrm>
          <a:prstGeom prst="rect">
            <a:avLst/>
          </a:prstGeom>
          <a:noFill/>
        </p:spPr>
        <p:txBody>
          <a:bodyPr wrap="square" rtlCol="0">
            <a:spAutoFit/>
          </a:bodyPr>
          <a:lstStyle/>
          <a:p>
            <a:r>
              <a:rPr lang="en-US"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结论</a:t>
            </a:r>
            <a:r>
              <a:rPr lang="en-US" dirty="0" smtClean="0">
                <a:solidFill>
                  <a:srgbClr val="FF0000"/>
                </a:solidFill>
                <a:latin typeface="黑体" pitchFamily="49" charset="-122"/>
                <a:ea typeface="黑体" pitchFamily="49" charset="-122"/>
              </a:rPr>
              <a:t>]</a:t>
            </a:r>
            <a:r>
              <a:rPr lang="en-US" dirty="0" smtClean="0"/>
              <a:t> (1)</a:t>
            </a:r>
            <a:r>
              <a:rPr lang="zh-CN" altLang="en-US" dirty="0" smtClean="0"/>
              <a:t>事件</a:t>
            </a:r>
            <a:r>
              <a:rPr lang="en-US" dirty="0" smtClean="0"/>
              <a:t>:</a:t>
            </a:r>
            <a:r>
              <a:rPr lang="zh-CN" altLang="en-US" dirty="0" smtClean="0"/>
              <a:t>三国干涉还辽。</a:t>
            </a:r>
          </a:p>
          <a:p>
            <a:r>
              <a:rPr lang="zh-CN" altLang="en-US" dirty="0" smtClean="0"/>
              <a:t>危害</a:t>
            </a:r>
            <a:r>
              <a:rPr lang="en-US" dirty="0" smtClean="0"/>
              <a:t>:</a:t>
            </a:r>
            <a:r>
              <a:rPr lang="zh-CN" altLang="en-US" dirty="0" smtClean="0"/>
              <a:t>引发了列强瓜分中国的狂潮</a:t>
            </a:r>
            <a:r>
              <a:rPr lang="en-US" dirty="0" smtClean="0"/>
              <a:t>;</a:t>
            </a:r>
            <a:r>
              <a:rPr lang="zh-CN" altLang="en-US" dirty="0" smtClean="0"/>
              <a:t>中国半殖民地化的程度大大加深</a:t>
            </a:r>
            <a:r>
              <a:rPr lang="en-US" dirty="0" smtClean="0"/>
              <a:t>;</a:t>
            </a:r>
            <a:r>
              <a:rPr lang="zh-CN" altLang="en-US" dirty="0" smtClean="0"/>
              <a:t>促进了日本资本主义经济的发展</a:t>
            </a:r>
            <a:r>
              <a:rPr lang="en-US" dirty="0" smtClean="0"/>
              <a:t>,</a:t>
            </a:r>
            <a:r>
              <a:rPr lang="zh-CN" altLang="en-US" dirty="0" smtClean="0"/>
              <a:t>侵略实力增强</a:t>
            </a:r>
            <a:r>
              <a:rPr lang="en-US" dirty="0" smtClean="0"/>
              <a:t>;</a:t>
            </a:r>
            <a:r>
              <a:rPr lang="zh-CN" altLang="en-US" dirty="0" smtClean="0"/>
              <a:t>刺激了日本军国主义的扩张野心。</a:t>
            </a: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642128"/>
            <a:ext cx="8501122" cy="798617"/>
          </a:xfrm>
          <a:prstGeom prst="rect">
            <a:avLst/>
          </a:prstGeom>
          <a:noFill/>
        </p:spPr>
        <p:txBody>
          <a:bodyPr wrap="square" rtlCol="0">
            <a:spAutoFit/>
          </a:bodyPr>
          <a:lstStyle/>
          <a:p>
            <a:r>
              <a:rPr lang="en-US" sz="1900" dirty="0" smtClean="0">
                <a:latin typeface="黑体" pitchFamily="49" charset="-122"/>
                <a:ea typeface="黑体" pitchFamily="49" charset="-122"/>
              </a:rPr>
              <a:t>[</a:t>
            </a:r>
            <a:r>
              <a:rPr lang="zh-CN" altLang="en-US" sz="1900" dirty="0" smtClean="0">
                <a:latin typeface="黑体" pitchFamily="49" charset="-122"/>
                <a:ea typeface="黑体" pitchFamily="49" charset="-122"/>
              </a:rPr>
              <a:t>问题</a:t>
            </a:r>
            <a:r>
              <a:rPr lang="en-US" sz="1900" dirty="0" smtClean="0">
                <a:latin typeface="黑体" pitchFamily="49" charset="-122"/>
                <a:ea typeface="黑体" pitchFamily="49" charset="-122"/>
              </a:rPr>
              <a:t>]</a:t>
            </a:r>
            <a:r>
              <a:rPr lang="zh-CN" altLang="en-US" sz="1900" dirty="0" smtClean="0">
                <a:latin typeface="黑体" pitchFamily="49" charset="-122"/>
                <a:ea typeface="黑体" pitchFamily="49" charset="-122"/>
              </a:rPr>
              <a:t> </a:t>
            </a:r>
            <a:r>
              <a:rPr lang="en-US" sz="1900" dirty="0" smtClean="0"/>
              <a:t>(2)</a:t>
            </a:r>
            <a:r>
              <a:rPr lang="zh-CN" altLang="en-US" sz="1900" dirty="0" smtClean="0"/>
              <a:t>根据材料二</a:t>
            </a:r>
            <a:r>
              <a:rPr lang="en-US" sz="1900" dirty="0" smtClean="0"/>
              <a:t>,</a:t>
            </a:r>
            <a:r>
              <a:rPr lang="zh-CN" altLang="en-US" sz="1900" dirty="0" smtClean="0"/>
              <a:t>判断</a:t>
            </a:r>
            <a:r>
              <a:rPr lang="en-US" altLang="zh-CN" sz="1900" dirty="0" smtClean="0"/>
              <a:t>《</a:t>
            </a:r>
            <a:r>
              <a:rPr lang="zh-CN" altLang="en-US" sz="1900" dirty="0" smtClean="0"/>
              <a:t>下关讲和会谈</a:t>
            </a:r>
            <a:r>
              <a:rPr lang="en-US" altLang="zh-CN" sz="1900" dirty="0" smtClean="0"/>
              <a:t>》</a:t>
            </a:r>
            <a:r>
              <a:rPr lang="zh-CN" altLang="en-US" sz="1900" dirty="0" smtClean="0"/>
              <a:t>可能出自哪一方画家之手。并结合史实</a:t>
            </a:r>
            <a:r>
              <a:rPr lang="en-US" sz="1900" dirty="0" smtClean="0"/>
              <a:t>,</a:t>
            </a:r>
            <a:r>
              <a:rPr lang="zh-CN" altLang="en-US" sz="1900" dirty="0" smtClean="0"/>
              <a:t>分析画中哪些地方是客观的</a:t>
            </a:r>
            <a:r>
              <a:rPr lang="en-US" sz="1900" dirty="0" smtClean="0"/>
              <a:t>,</a:t>
            </a:r>
            <a:r>
              <a:rPr lang="zh-CN" altLang="en-US" sz="1900" dirty="0" smtClean="0"/>
              <a:t>哪些地方具有主观性。</a:t>
            </a:r>
            <a:endParaRPr lang="zh-CN" altLang="en-US" sz="1900" dirty="0"/>
          </a:p>
        </p:txBody>
      </p:sp>
      <p:sp>
        <p:nvSpPr>
          <p:cNvPr id="3" name="Rectangle 2"/>
          <p:cNvSpPr>
            <a:spLocks noChangeArrowheads="1"/>
          </p:cNvSpPr>
          <p:nvPr/>
        </p:nvSpPr>
        <p:spPr bwMode="auto">
          <a:xfrm>
            <a:off x="357952" y="1499384"/>
            <a:ext cx="8280400" cy="3571900"/>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1900" b="0">
              <a:solidFill>
                <a:srgbClr val="0099FF"/>
              </a:solidFill>
              <a:latin typeface="Calibri" pitchFamily="34" charset="0"/>
            </a:endParaRPr>
          </a:p>
        </p:txBody>
      </p:sp>
      <p:sp>
        <p:nvSpPr>
          <p:cNvPr id="4" name="TextBox 3"/>
          <p:cNvSpPr txBox="1"/>
          <p:nvPr/>
        </p:nvSpPr>
        <p:spPr>
          <a:xfrm>
            <a:off x="429390" y="1570822"/>
            <a:ext cx="8143932" cy="3459345"/>
          </a:xfrm>
          <a:prstGeom prst="rect">
            <a:avLst/>
          </a:prstGeom>
          <a:noFill/>
        </p:spPr>
        <p:txBody>
          <a:bodyPr wrap="square" rtlCol="0">
            <a:spAutoFit/>
          </a:bodyPr>
          <a:lstStyle/>
          <a:p>
            <a:r>
              <a:rPr lang="en-US" sz="1900" dirty="0" smtClean="0">
                <a:solidFill>
                  <a:srgbClr val="FF0000"/>
                </a:solidFill>
                <a:latin typeface="黑体" pitchFamily="49" charset="-122"/>
                <a:ea typeface="黑体" pitchFamily="49" charset="-122"/>
              </a:rPr>
              <a:t>[</a:t>
            </a:r>
            <a:r>
              <a:rPr lang="zh-CN" altLang="en-US" sz="1900" dirty="0" smtClean="0">
                <a:solidFill>
                  <a:srgbClr val="FF0000"/>
                </a:solidFill>
                <a:latin typeface="黑体" pitchFamily="49" charset="-122"/>
                <a:ea typeface="黑体" pitchFamily="49" charset="-122"/>
              </a:rPr>
              <a:t>结论</a:t>
            </a:r>
            <a:r>
              <a:rPr lang="en-US" sz="1900" dirty="0" smtClean="0">
                <a:solidFill>
                  <a:srgbClr val="FF0000"/>
                </a:solidFill>
                <a:latin typeface="黑体" pitchFamily="49" charset="-122"/>
                <a:ea typeface="黑体" pitchFamily="49" charset="-122"/>
              </a:rPr>
              <a:t>]</a:t>
            </a:r>
            <a:r>
              <a:rPr lang="en-US" sz="1900" dirty="0" smtClean="0"/>
              <a:t> (2)</a:t>
            </a:r>
            <a:r>
              <a:rPr lang="zh-CN" altLang="en-US" sz="1900" dirty="0" smtClean="0"/>
              <a:t>这是日本方面的画家作品。客观</a:t>
            </a:r>
            <a:r>
              <a:rPr lang="en-US" sz="1900" dirty="0" smtClean="0"/>
              <a:t>:</a:t>
            </a:r>
            <a:r>
              <a:rPr lang="zh-CN" altLang="en-US" sz="1900" dirty="0" smtClean="0"/>
              <a:t>画面中几乎每一个人都有明确身份</a:t>
            </a:r>
            <a:r>
              <a:rPr lang="en-US" sz="1900" dirty="0" smtClean="0"/>
              <a:t>;</a:t>
            </a:r>
            <a:r>
              <a:rPr lang="zh-CN" altLang="en-US" sz="1900" dirty="0" smtClean="0"/>
              <a:t>中方代表的传统服装、长辫和日方代表的西服、短发也符合当时的实情</a:t>
            </a:r>
            <a:r>
              <a:rPr lang="en-US" sz="1900" dirty="0" smtClean="0"/>
              <a:t>,</a:t>
            </a:r>
            <a:r>
              <a:rPr lang="zh-CN" altLang="en-US" sz="1900" dirty="0" smtClean="0"/>
              <a:t>就连李鸿章的随身用品也十分写实地描绘出来</a:t>
            </a:r>
            <a:r>
              <a:rPr lang="en-US" sz="1900" dirty="0" smtClean="0"/>
              <a:t>;</a:t>
            </a:r>
            <a:r>
              <a:rPr lang="zh-CN" altLang="en-US" sz="1900" dirty="0" smtClean="0"/>
              <a:t>作为谈判进行中的场景</a:t>
            </a:r>
            <a:r>
              <a:rPr lang="en-US" sz="1900" dirty="0" smtClean="0"/>
              <a:t>,</a:t>
            </a:r>
            <a:r>
              <a:rPr lang="zh-CN" altLang="en-US" sz="1900" dirty="0" smtClean="0"/>
              <a:t>画家只是选择一个与会者端然而坐的画面</a:t>
            </a:r>
            <a:r>
              <a:rPr lang="en-US" sz="1900" dirty="0" smtClean="0"/>
              <a:t>,</a:t>
            </a:r>
            <a:r>
              <a:rPr lang="zh-CN" altLang="en-US" sz="1900" dirty="0" smtClean="0"/>
              <a:t>并没有太多的动作和情境描写</a:t>
            </a:r>
            <a:r>
              <a:rPr lang="en-US" sz="1900" dirty="0" smtClean="0"/>
              <a:t>,</a:t>
            </a:r>
            <a:r>
              <a:rPr lang="zh-CN" altLang="en-US" sz="1900" dirty="0" smtClean="0"/>
              <a:t>最大限度地复原了历史场景</a:t>
            </a:r>
            <a:r>
              <a:rPr lang="en-US" sz="1900" dirty="0" smtClean="0"/>
              <a:t>,</a:t>
            </a:r>
            <a:r>
              <a:rPr lang="zh-CN" altLang="en-US" sz="1900" dirty="0" smtClean="0"/>
              <a:t>十分客观。</a:t>
            </a:r>
          </a:p>
          <a:p>
            <a:r>
              <a:rPr lang="zh-CN" altLang="en-US" sz="1900" dirty="0" smtClean="0"/>
              <a:t>主观</a:t>
            </a:r>
            <a:r>
              <a:rPr lang="en-US" sz="1900" dirty="0" smtClean="0"/>
              <a:t>:</a:t>
            </a:r>
            <a:r>
              <a:rPr lang="zh-CN" altLang="en-US" sz="1900" dirty="0" smtClean="0"/>
              <a:t>日本是甲午中日战争的胜利者</a:t>
            </a:r>
            <a:r>
              <a:rPr lang="en-US" sz="1900" dirty="0" smtClean="0"/>
              <a:t>,</a:t>
            </a:r>
            <a:r>
              <a:rPr lang="zh-CN" altLang="en-US" sz="1900" dirty="0" smtClean="0"/>
              <a:t>战后谈判的主导者</a:t>
            </a:r>
            <a:r>
              <a:rPr lang="en-US" sz="1900" dirty="0" smtClean="0"/>
              <a:t>,</a:t>
            </a:r>
            <a:r>
              <a:rPr lang="zh-CN" altLang="en-US" sz="1900" dirty="0" smtClean="0"/>
              <a:t>因此在画面中基本都是面对观者</a:t>
            </a:r>
            <a:r>
              <a:rPr lang="en-US" sz="1900" dirty="0" smtClean="0"/>
              <a:t>,</a:t>
            </a:r>
            <a:r>
              <a:rPr lang="zh-CN" altLang="en-US" sz="1900" dirty="0" smtClean="0"/>
              <a:t>而且面目清晰、容貌庄严</a:t>
            </a:r>
            <a:r>
              <a:rPr lang="en-US" sz="1900" dirty="0" smtClean="0"/>
              <a:t>;</a:t>
            </a:r>
            <a:r>
              <a:rPr lang="zh-CN" altLang="en-US" sz="1900" dirty="0" smtClean="0"/>
              <a:t>而中方主要代表则只显示背影</a:t>
            </a:r>
            <a:r>
              <a:rPr lang="en-US" sz="1900" dirty="0" smtClean="0"/>
              <a:t>,</a:t>
            </a:r>
            <a:r>
              <a:rPr lang="zh-CN" altLang="en-US" sz="1900" dirty="0" smtClean="0"/>
              <a:t>且与日方代表相比显得老态龙钟、精神不振</a:t>
            </a:r>
            <a:r>
              <a:rPr lang="en-US" sz="1900" dirty="0" smtClean="0"/>
              <a:t>,</a:t>
            </a:r>
            <a:r>
              <a:rPr lang="zh-CN" altLang="en-US" sz="1900" dirty="0" smtClean="0"/>
              <a:t>以此来凸显日方的重要地位和强势阵容。</a:t>
            </a:r>
            <a:endParaRPr lang="zh-CN" altLang="en-US" sz="19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642128"/>
            <a:ext cx="8286808" cy="4436792"/>
          </a:xfrm>
          <a:prstGeom prst="rect">
            <a:avLst/>
          </a:prstGeom>
          <a:noFill/>
        </p:spPr>
        <p:txBody>
          <a:bodyPr wrap="square" rtlCol="0">
            <a:spAutoFit/>
          </a:bodyPr>
          <a:lstStyle/>
          <a:p>
            <a:r>
              <a:rPr lang="zh-CN" altLang="en-US" u="sng" dirty="0" smtClean="0">
                <a:latin typeface="黑体" pitchFamily="49" charset="-122"/>
                <a:ea typeface="黑体" pitchFamily="49" charset="-122"/>
              </a:rPr>
              <a:t>视角</a:t>
            </a:r>
            <a:r>
              <a:rPr lang="en-US" u="sng" dirty="0" smtClean="0">
                <a:latin typeface="黑体" pitchFamily="49" charset="-122"/>
                <a:ea typeface="黑体" pitchFamily="49" charset="-122"/>
              </a:rPr>
              <a:t>2</a:t>
            </a:r>
            <a:r>
              <a:rPr lang="zh-CN" altLang="en-US" u="sng" dirty="0" smtClean="0">
                <a:latin typeface="黑体" pitchFamily="49" charset="-122"/>
                <a:ea typeface="黑体" pitchFamily="49" charset="-122"/>
              </a:rPr>
              <a:t>　客观上的建设性</a:t>
            </a:r>
            <a:endParaRPr lang="zh-CN" altLang="en-US" dirty="0" smtClean="0">
              <a:latin typeface="黑体" pitchFamily="49" charset="-122"/>
              <a:ea typeface="黑体" pitchFamily="49" charset="-122"/>
            </a:endParaRPr>
          </a:p>
          <a:p>
            <a:pPr algn="just"/>
            <a:r>
              <a:rPr lang="zh-CN" altLang="en-US" dirty="0" smtClean="0">
                <a:latin typeface="黑体" pitchFamily="49" charset="-122"/>
                <a:ea typeface="黑体" pitchFamily="49" charset="-122"/>
              </a:rPr>
              <a:t>材料三</a:t>
            </a:r>
            <a:r>
              <a:rPr lang="zh-CN" altLang="en-US" dirty="0" smtClean="0"/>
              <a:t>　</a:t>
            </a:r>
            <a:r>
              <a:rPr lang="zh-CN" altLang="en-US" dirty="0" smtClean="0">
                <a:latin typeface="楷体" pitchFamily="49" charset="-122"/>
                <a:ea typeface="楷体" pitchFamily="49" charset="-122"/>
              </a:rPr>
              <a:t>在中国进行的战争</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甲午战争</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引者注</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给古老的中国以致命的打击</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闭关自守已经不可能了</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即使是为了军事防御的目的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也必须敷设铁路</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使用蒸汽机和电力以及创办大工业。这样一来</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旧有的小农经济的经济制度</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在这种制度下</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农户自己也制造自己使用的工业品</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以及可以容纳比较稠密的人口的整个陈旧的社会制度也都在逐渐瓦解。千百万人将被迫背井离乡</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移居国外。他们甚至会移居到欧洲</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而且是大批的。而中国人的竞争一旦规模大起来</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就会给你们那里和我们这里迅速地造成极端尖锐的形势</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这样一来</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资本主义征服中国的同时也将促进欧洲和美洲资本主义的崩溃。</a:t>
            </a:r>
          </a:p>
          <a:p>
            <a:pPr algn="r"/>
            <a:r>
              <a:rPr lang="en-US" altLang="zh-CN" dirty="0" smtClean="0"/>
              <a:t>——</a:t>
            </a:r>
            <a:r>
              <a:rPr lang="zh-CN" altLang="en-US" dirty="0" smtClean="0"/>
              <a:t>恩格斯</a:t>
            </a:r>
            <a:r>
              <a:rPr lang="en-US" dirty="0" smtClean="0"/>
              <a:t>,1894</a:t>
            </a:r>
            <a:r>
              <a:rPr lang="zh-CN" altLang="en-US" dirty="0" smtClean="0"/>
              <a:t>年</a:t>
            </a:r>
            <a:r>
              <a:rPr lang="en-US" dirty="0" smtClean="0"/>
              <a:t>11</a:t>
            </a:r>
            <a:r>
              <a:rPr lang="zh-CN" altLang="en-US" dirty="0" smtClean="0"/>
              <a:t>月</a:t>
            </a:r>
            <a:r>
              <a:rPr lang="en-US" dirty="0" smtClean="0"/>
              <a:t>10</a:t>
            </a:r>
            <a:r>
              <a:rPr lang="zh-CN" altLang="en-US" dirty="0" smtClean="0"/>
              <a:t>日</a:t>
            </a:r>
            <a:endParaRPr lang="zh-CN" altLang="en-US" dirty="0"/>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642128"/>
            <a:ext cx="8501122" cy="367024"/>
          </a:xfrm>
          <a:prstGeom prst="rect">
            <a:avLst/>
          </a:prstGeom>
          <a:noFill/>
        </p:spPr>
        <p:txBody>
          <a:bodyPr wrap="square" rtlCol="0">
            <a:spAutoFit/>
          </a:bodyPr>
          <a:lstStyle/>
          <a:p>
            <a:r>
              <a:rPr lang="en-US" sz="1600" dirty="0" smtClean="0">
                <a:latin typeface="黑体" pitchFamily="49" charset="-122"/>
                <a:ea typeface="黑体" pitchFamily="49" charset="-122"/>
              </a:rPr>
              <a:t>[</a:t>
            </a:r>
            <a:r>
              <a:rPr lang="zh-CN" altLang="en-US" sz="1600" dirty="0" smtClean="0">
                <a:latin typeface="黑体" pitchFamily="49" charset="-122"/>
                <a:ea typeface="黑体" pitchFamily="49" charset="-122"/>
              </a:rPr>
              <a:t>问题</a:t>
            </a:r>
            <a:r>
              <a:rPr lang="en-US" sz="1600" dirty="0" smtClean="0">
                <a:latin typeface="黑体" pitchFamily="49" charset="-122"/>
                <a:ea typeface="黑体" pitchFamily="49" charset="-122"/>
              </a:rPr>
              <a:t>]</a:t>
            </a:r>
            <a:r>
              <a:rPr lang="zh-CN" altLang="en-US" sz="1600" dirty="0" smtClean="0">
                <a:latin typeface="黑体" pitchFamily="49" charset="-122"/>
                <a:ea typeface="黑体" pitchFamily="49" charset="-122"/>
              </a:rPr>
              <a:t> </a:t>
            </a:r>
            <a:r>
              <a:rPr lang="en-US" sz="1600" dirty="0" smtClean="0"/>
              <a:t>(3)</a:t>
            </a:r>
            <a:r>
              <a:rPr lang="zh-CN" altLang="en-US" sz="1600" dirty="0" smtClean="0"/>
              <a:t>结合甲午战争之后的史实</a:t>
            </a:r>
            <a:r>
              <a:rPr lang="en-US" sz="1600" dirty="0" smtClean="0"/>
              <a:t>,</a:t>
            </a:r>
            <a:r>
              <a:rPr lang="zh-CN" altLang="en-US" sz="1600" dirty="0" smtClean="0"/>
              <a:t>对恩格斯的观点进行评析。</a:t>
            </a:r>
            <a:r>
              <a:rPr lang="en-US" sz="1600" dirty="0" smtClean="0"/>
              <a:t>(</a:t>
            </a:r>
            <a:r>
              <a:rPr lang="zh-CN" altLang="en-US" sz="1600" dirty="0" smtClean="0"/>
              <a:t>要求</a:t>
            </a:r>
            <a:r>
              <a:rPr lang="en-US" sz="1600" dirty="0" smtClean="0"/>
              <a:t>:</a:t>
            </a:r>
            <a:r>
              <a:rPr lang="zh-CN" altLang="en-US" sz="1600" dirty="0" smtClean="0"/>
              <a:t>观点明确</a:t>
            </a:r>
            <a:r>
              <a:rPr lang="en-US" sz="1600" dirty="0" smtClean="0"/>
              <a:t>,</a:t>
            </a:r>
            <a:r>
              <a:rPr lang="zh-CN" altLang="en-US" sz="1600" dirty="0" smtClean="0"/>
              <a:t>史论结合</a:t>
            </a:r>
            <a:r>
              <a:rPr lang="en-US" sz="1600" dirty="0" smtClean="0"/>
              <a:t>)</a:t>
            </a:r>
            <a:endParaRPr lang="zh-CN" altLang="en-US" sz="1600" dirty="0"/>
          </a:p>
        </p:txBody>
      </p:sp>
      <p:sp>
        <p:nvSpPr>
          <p:cNvPr id="3" name="Rectangle 2"/>
          <p:cNvSpPr>
            <a:spLocks noChangeArrowheads="1"/>
          </p:cNvSpPr>
          <p:nvPr/>
        </p:nvSpPr>
        <p:spPr bwMode="auto">
          <a:xfrm>
            <a:off x="357952" y="1213632"/>
            <a:ext cx="8280400" cy="3714776"/>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1600" b="0">
              <a:solidFill>
                <a:srgbClr val="0099FF"/>
              </a:solidFill>
              <a:latin typeface="Calibri" pitchFamily="34" charset="0"/>
            </a:endParaRPr>
          </a:p>
        </p:txBody>
      </p:sp>
      <p:sp>
        <p:nvSpPr>
          <p:cNvPr id="4" name="TextBox 3"/>
          <p:cNvSpPr txBox="1"/>
          <p:nvPr/>
        </p:nvSpPr>
        <p:spPr>
          <a:xfrm>
            <a:off x="429390" y="1285070"/>
            <a:ext cx="8143932" cy="3567900"/>
          </a:xfrm>
          <a:prstGeom prst="rect">
            <a:avLst/>
          </a:prstGeom>
          <a:noFill/>
        </p:spPr>
        <p:txBody>
          <a:bodyPr wrap="square" rtlCol="0">
            <a:spAutoFit/>
          </a:bodyPr>
          <a:lstStyle/>
          <a:p>
            <a:pPr algn="just"/>
            <a:r>
              <a:rPr lang="en-US" sz="1600" dirty="0" smtClean="0">
                <a:solidFill>
                  <a:srgbClr val="FF0000"/>
                </a:solidFill>
                <a:latin typeface="黑体" pitchFamily="49" charset="-122"/>
                <a:ea typeface="黑体" pitchFamily="49" charset="-122"/>
              </a:rPr>
              <a:t>[</a:t>
            </a:r>
            <a:r>
              <a:rPr lang="zh-CN" altLang="en-US" sz="1600" dirty="0" smtClean="0">
                <a:solidFill>
                  <a:srgbClr val="FF0000"/>
                </a:solidFill>
                <a:latin typeface="黑体" pitchFamily="49" charset="-122"/>
                <a:ea typeface="黑体" pitchFamily="49" charset="-122"/>
              </a:rPr>
              <a:t>结论</a:t>
            </a:r>
            <a:r>
              <a:rPr lang="en-US" sz="1600" dirty="0" smtClean="0">
                <a:solidFill>
                  <a:srgbClr val="FF0000"/>
                </a:solidFill>
                <a:latin typeface="黑体" pitchFamily="49" charset="-122"/>
                <a:ea typeface="黑体" pitchFamily="49" charset="-122"/>
              </a:rPr>
              <a:t>]</a:t>
            </a:r>
            <a:r>
              <a:rPr lang="en-US" sz="1600" dirty="0" smtClean="0"/>
              <a:t> (3)</a:t>
            </a:r>
            <a:r>
              <a:rPr lang="zh-CN" altLang="en-US" sz="1600" dirty="0" smtClean="0"/>
              <a:t>示例</a:t>
            </a:r>
            <a:r>
              <a:rPr lang="en-US" sz="1600" dirty="0" smtClean="0"/>
              <a:t>:</a:t>
            </a:r>
            <a:r>
              <a:rPr lang="zh-CN" altLang="en-US" sz="1600" dirty="0" smtClean="0"/>
              <a:t>恩格斯认为甲午战争后</a:t>
            </a:r>
            <a:r>
              <a:rPr lang="en-US" sz="1600" dirty="0" smtClean="0"/>
              <a:t>,</a:t>
            </a:r>
            <a:r>
              <a:rPr lang="zh-CN" altLang="en-US" sz="1600" dirty="0" smtClean="0"/>
              <a:t>清朝将进行主动开放</a:t>
            </a:r>
            <a:r>
              <a:rPr lang="en-US" sz="1600" dirty="0" smtClean="0"/>
              <a:t>,</a:t>
            </a:r>
            <a:r>
              <a:rPr lang="zh-CN" altLang="en-US" sz="1600" dirty="0" smtClean="0"/>
              <a:t>进行现代化建设</a:t>
            </a:r>
            <a:r>
              <a:rPr lang="en-US" sz="1600" dirty="0" smtClean="0"/>
              <a:t>,</a:t>
            </a:r>
            <a:r>
              <a:rPr lang="zh-CN" altLang="en-US" sz="1600" dirty="0" smtClean="0"/>
              <a:t>而且传统的社会制度将会逐步瓦解</a:t>
            </a:r>
            <a:r>
              <a:rPr lang="en-US" sz="1600" dirty="0" smtClean="0"/>
              <a:t>,</a:t>
            </a:r>
            <a:r>
              <a:rPr lang="zh-CN" altLang="en-US" sz="1600" dirty="0" smtClean="0"/>
              <a:t>这一判断基本符合历史事实。甲午战争后</a:t>
            </a:r>
            <a:r>
              <a:rPr lang="en-US" sz="1600" dirty="0" smtClean="0"/>
              <a:t>,</a:t>
            </a:r>
            <a:r>
              <a:rPr lang="zh-CN" altLang="en-US" sz="1600" dirty="0" smtClean="0"/>
              <a:t>清政府开始编练新式军队</a:t>
            </a:r>
            <a:r>
              <a:rPr lang="en-US" sz="1600" dirty="0" smtClean="0"/>
              <a:t>,</a:t>
            </a:r>
            <a:r>
              <a:rPr lang="zh-CN" altLang="en-US" sz="1600" dirty="0" smtClean="0"/>
              <a:t>采用新式武器和西方训练系统</a:t>
            </a:r>
            <a:r>
              <a:rPr lang="en-US" sz="1600" dirty="0" smtClean="0"/>
              <a:t>,</a:t>
            </a:r>
            <a:r>
              <a:rPr lang="zh-CN" altLang="en-US" sz="1600" dirty="0" smtClean="0"/>
              <a:t>推动中国的军队现代化。并放宽了对民间设厂的限制</a:t>
            </a:r>
            <a:r>
              <a:rPr lang="en-US" sz="1600" dirty="0" smtClean="0"/>
              <a:t>,</a:t>
            </a:r>
            <a:r>
              <a:rPr lang="zh-CN" altLang="en-US" sz="1600" dirty="0" smtClean="0"/>
              <a:t>促进工商业发展。戊戌变法显示了民间和政府的改革意图。清末新政进一步实施制度改革</a:t>
            </a:r>
            <a:r>
              <a:rPr lang="en-US" sz="1600" dirty="0" smtClean="0"/>
              <a:t>,</a:t>
            </a:r>
            <a:r>
              <a:rPr lang="zh-CN" altLang="en-US" sz="1600" dirty="0" smtClean="0"/>
              <a:t>全面推进政治经济文化的现代化进程。与此同时</a:t>
            </a:r>
            <a:r>
              <a:rPr lang="en-US" sz="1600" dirty="0" smtClean="0"/>
              <a:t>,</a:t>
            </a:r>
            <a:r>
              <a:rPr lang="zh-CN" altLang="en-US" sz="1600" dirty="0" smtClean="0"/>
              <a:t>中国自给自足的小农经济</a:t>
            </a:r>
            <a:r>
              <a:rPr lang="en-US" sz="1600" dirty="0" smtClean="0"/>
              <a:t>,</a:t>
            </a:r>
            <a:r>
              <a:rPr lang="zh-CN" altLang="en-US" sz="1600" dirty="0" smtClean="0"/>
              <a:t>在内部商品经济的发展和外部资本涌入的背景下</a:t>
            </a:r>
            <a:r>
              <a:rPr lang="en-US" sz="1600" dirty="0" smtClean="0"/>
              <a:t>,</a:t>
            </a:r>
            <a:r>
              <a:rPr lang="zh-CN" altLang="en-US" sz="1600" dirty="0" smtClean="0"/>
              <a:t>逐步解体。随着小农经济逐步解体</a:t>
            </a:r>
            <a:r>
              <a:rPr lang="en-US" sz="1600" dirty="0" smtClean="0"/>
              <a:t>,</a:t>
            </a:r>
            <a:r>
              <a:rPr lang="zh-CN" altLang="en-US" sz="1600" dirty="0" smtClean="0"/>
              <a:t>建立在小农经济基础上的传统社会组织、宗法结构、思想观念</a:t>
            </a:r>
            <a:r>
              <a:rPr lang="en-US" sz="1600" dirty="0" smtClean="0"/>
              <a:t>,</a:t>
            </a:r>
            <a:r>
              <a:rPr lang="zh-CN" altLang="en-US" sz="1600" dirty="0" smtClean="0"/>
              <a:t>也都在解体或变形。可以说</a:t>
            </a:r>
            <a:r>
              <a:rPr lang="en-US" sz="1600" dirty="0" smtClean="0"/>
              <a:t>,</a:t>
            </a:r>
            <a:r>
              <a:rPr lang="zh-CN" altLang="en-US" sz="1600" dirty="0" smtClean="0"/>
              <a:t>甲午战争后的中国</a:t>
            </a:r>
            <a:r>
              <a:rPr lang="en-US" sz="1600" dirty="0" smtClean="0"/>
              <a:t>,</a:t>
            </a:r>
            <a:r>
              <a:rPr lang="zh-CN" altLang="en-US" sz="1600" dirty="0" smtClean="0"/>
              <a:t>政府的主动变革和中国传统经济社会的瓦解演变</a:t>
            </a:r>
            <a:r>
              <a:rPr lang="en-US" sz="1600" dirty="0" smtClean="0"/>
              <a:t>,</a:t>
            </a:r>
            <a:r>
              <a:rPr lang="zh-CN" altLang="en-US" sz="1600" dirty="0" smtClean="0"/>
              <a:t>都证明了恩格斯的判断的准确性。但是</a:t>
            </a:r>
            <a:r>
              <a:rPr lang="en-US" sz="1600" dirty="0" smtClean="0"/>
              <a:t>,</a:t>
            </a:r>
            <a:r>
              <a:rPr lang="zh-CN" altLang="en-US" sz="1600" dirty="0" smtClean="0"/>
              <a:t>恩格斯对于中国和国际形势变化的认识存在显著误差。恩格斯认为中国民众将大批移居国外</a:t>
            </a:r>
            <a:r>
              <a:rPr lang="en-US" sz="1600" dirty="0" smtClean="0"/>
              <a:t>,</a:t>
            </a:r>
            <a:r>
              <a:rPr lang="zh-CN" altLang="en-US" sz="1600" dirty="0" smtClean="0"/>
              <a:t>加剧西方的社会矛盾</a:t>
            </a:r>
            <a:r>
              <a:rPr lang="en-US" sz="1600" dirty="0" smtClean="0"/>
              <a:t>,</a:t>
            </a:r>
            <a:r>
              <a:rPr lang="zh-CN" altLang="en-US" sz="1600" dirty="0" smtClean="0"/>
              <a:t>从而促进西方资本主义的崩溃。实际上并未发生。中国的压力局限于国内</a:t>
            </a:r>
            <a:r>
              <a:rPr lang="en-US" sz="1600" dirty="0" smtClean="0"/>
              <a:t>,</a:t>
            </a:r>
            <a:r>
              <a:rPr lang="zh-CN" altLang="en-US" sz="1600" dirty="0" smtClean="0"/>
              <a:t>在</a:t>
            </a:r>
            <a:r>
              <a:rPr lang="en-US" sz="1600" dirty="0" smtClean="0"/>
              <a:t>20</a:t>
            </a:r>
            <a:r>
              <a:rPr lang="zh-CN" altLang="en-US" sz="1600" dirty="0" smtClean="0"/>
              <a:t>世纪初陷入了长期的革命和混乱之中。</a:t>
            </a:r>
            <a:endParaRPr lang="zh-CN" altLang="en-US" sz="1600"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785004"/>
            <a:ext cx="8286808" cy="435697"/>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深化拓展</a:t>
            </a:r>
            <a:r>
              <a:rPr lang="en-US" dirty="0" smtClean="0">
                <a:latin typeface="黑体" pitchFamily="49" charset="-122"/>
                <a:ea typeface="黑体" pitchFamily="49" charset="-122"/>
              </a:rPr>
              <a:t>] </a:t>
            </a:r>
            <a:r>
              <a:rPr lang="zh-CN" altLang="en-US" dirty="0" smtClean="0">
                <a:latin typeface="黑体" pitchFamily="49" charset="-122"/>
                <a:ea typeface="黑体" pitchFamily="49" charset="-122"/>
              </a:rPr>
              <a:t>甲午中日战争是传统中国和近代中国的分水岭</a:t>
            </a:r>
            <a:endParaRPr lang="zh-CN" altLang="en-US" dirty="0">
              <a:latin typeface="黑体" pitchFamily="49" charset="-122"/>
              <a:ea typeface="黑体" pitchFamily="49" charset="-122"/>
            </a:endParaRPr>
          </a:p>
        </p:txBody>
      </p:sp>
      <p:graphicFrame>
        <p:nvGraphicFramePr>
          <p:cNvPr id="3" name="表格 2"/>
          <p:cNvGraphicFramePr>
            <a:graphicFrameLocks noGrp="1"/>
          </p:cNvGraphicFramePr>
          <p:nvPr/>
        </p:nvGraphicFramePr>
        <p:xfrm>
          <a:off x="500828" y="1285070"/>
          <a:ext cx="8001056" cy="3571901"/>
        </p:xfrm>
        <a:graphic>
          <a:graphicData uri="http://schemas.openxmlformats.org/drawingml/2006/table">
            <a:tbl>
              <a:tblPr/>
              <a:tblGrid>
                <a:gridCol w="2143140"/>
                <a:gridCol w="5857916"/>
              </a:tblGrid>
              <a:tr h="396878">
                <a:tc>
                  <a:txBody>
                    <a:bodyPr/>
                    <a:lstStyle/>
                    <a:p>
                      <a:pPr algn="ctr">
                        <a:lnSpc>
                          <a:spcPts val="3000"/>
                        </a:lnSpc>
                        <a:spcAft>
                          <a:spcPts val="0"/>
                        </a:spcAft>
                      </a:pPr>
                      <a:r>
                        <a:rPr lang="zh-CN" sz="2000" b="1" dirty="0">
                          <a:latin typeface="宋体" pitchFamily="2" charset="-122"/>
                          <a:ea typeface="宋体" pitchFamily="2" charset="-122"/>
                          <a:cs typeface="Times New Roman"/>
                        </a:rPr>
                        <a:t>角度</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3000"/>
                        </a:lnSpc>
                        <a:spcAft>
                          <a:spcPts val="0"/>
                        </a:spcAft>
                      </a:pPr>
                      <a:r>
                        <a:rPr lang="zh-CN" sz="2000" b="1">
                          <a:latin typeface="宋体" pitchFamily="2" charset="-122"/>
                          <a:ea typeface="宋体" pitchFamily="2" charset="-122"/>
                          <a:cs typeface="Times New Roman"/>
                        </a:rPr>
                        <a:t>影响</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6878">
                <a:tc>
                  <a:txBody>
                    <a:bodyPr/>
                    <a:lstStyle/>
                    <a:p>
                      <a:pPr algn="ctr">
                        <a:lnSpc>
                          <a:spcPts val="3000"/>
                        </a:lnSpc>
                        <a:spcAft>
                          <a:spcPts val="0"/>
                        </a:spcAft>
                      </a:pPr>
                      <a:r>
                        <a:rPr lang="zh-CN" sz="2000" b="1">
                          <a:latin typeface="宋体" pitchFamily="2" charset="-122"/>
                          <a:ea typeface="宋体" pitchFamily="2" charset="-122"/>
                          <a:cs typeface="Times New Roman"/>
                        </a:rPr>
                        <a:t>列强侵华特征</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3000"/>
                        </a:lnSpc>
                        <a:spcAft>
                          <a:spcPts val="0"/>
                        </a:spcAft>
                      </a:pPr>
                      <a:r>
                        <a:rPr lang="zh-CN" sz="2000" b="1" dirty="0">
                          <a:latin typeface="宋体" pitchFamily="2" charset="-122"/>
                          <a:ea typeface="宋体" pitchFamily="2" charset="-122"/>
                          <a:cs typeface="Times New Roman"/>
                        </a:rPr>
                        <a:t>资本输出为主</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掀起瓜分中国狂潮</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6878">
                <a:tc>
                  <a:txBody>
                    <a:bodyPr/>
                    <a:lstStyle/>
                    <a:p>
                      <a:pPr algn="ctr">
                        <a:lnSpc>
                          <a:spcPts val="3000"/>
                        </a:lnSpc>
                        <a:spcAft>
                          <a:spcPts val="0"/>
                        </a:spcAft>
                      </a:pPr>
                      <a:r>
                        <a:rPr lang="zh-CN" sz="2000" b="1">
                          <a:latin typeface="宋体" pitchFamily="2" charset="-122"/>
                          <a:ea typeface="宋体" pitchFamily="2" charset="-122"/>
                          <a:cs typeface="Times New Roman"/>
                        </a:rPr>
                        <a:t>社会主要矛盾</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a:latin typeface="宋体" pitchFamily="2" charset="-122"/>
                          <a:ea typeface="宋体" pitchFamily="2" charset="-122"/>
                          <a:cs typeface="Times New Roman"/>
                        </a:rPr>
                        <a:t>民族矛盾激化</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民族危机加深</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3756">
                <a:tc>
                  <a:txBody>
                    <a:bodyPr/>
                    <a:lstStyle/>
                    <a:p>
                      <a:pPr algn="ctr">
                        <a:lnSpc>
                          <a:spcPts val="3000"/>
                        </a:lnSpc>
                        <a:spcAft>
                          <a:spcPts val="0"/>
                        </a:spcAft>
                      </a:pPr>
                      <a:r>
                        <a:rPr lang="zh-CN" sz="2000" b="1">
                          <a:latin typeface="宋体" pitchFamily="2" charset="-122"/>
                          <a:ea typeface="宋体" pitchFamily="2" charset="-122"/>
                          <a:cs typeface="Times New Roman"/>
                        </a:rPr>
                        <a:t>经济结构变动</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dirty="0">
                          <a:latin typeface="宋体" pitchFamily="2" charset="-122"/>
                          <a:ea typeface="宋体" pitchFamily="2" charset="-122"/>
                          <a:cs typeface="Times New Roman"/>
                        </a:rPr>
                        <a:t>自然经济进一步解体</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民族资本主义经济初步发展</a:t>
                      </a:r>
                      <a:r>
                        <a:rPr lang="en-US" sz="2000" b="1" dirty="0">
                          <a:latin typeface="宋体" pitchFamily="2" charset="-122"/>
                          <a:ea typeface="宋体" pitchFamily="2" charset="-122"/>
                          <a:cs typeface="Times New Roman"/>
                        </a:rPr>
                        <a:t>,</a:t>
                      </a:r>
                      <a:r>
                        <a:rPr lang="zh-CN" sz="2000" b="1" dirty="0">
                          <a:latin typeface="宋体" pitchFamily="2" charset="-122"/>
                          <a:ea typeface="宋体" pitchFamily="2" charset="-122"/>
                          <a:cs typeface="Times New Roman"/>
                        </a:rPr>
                        <a:t>洋务运动破产</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0633">
                <a:tc>
                  <a:txBody>
                    <a:bodyPr/>
                    <a:lstStyle/>
                    <a:p>
                      <a:pPr algn="ctr">
                        <a:lnSpc>
                          <a:spcPts val="3000"/>
                        </a:lnSpc>
                        <a:spcAft>
                          <a:spcPts val="0"/>
                        </a:spcAft>
                      </a:pPr>
                      <a:r>
                        <a:rPr lang="zh-CN" sz="2000" b="1">
                          <a:latin typeface="宋体" pitchFamily="2" charset="-122"/>
                          <a:ea typeface="宋体" pitchFamily="2" charset="-122"/>
                          <a:cs typeface="Times New Roman"/>
                        </a:rPr>
                        <a:t>救亡图存运动</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3000"/>
                        </a:lnSpc>
                        <a:spcAft>
                          <a:spcPts val="0"/>
                        </a:spcAft>
                      </a:pPr>
                      <a:r>
                        <a:rPr lang="zh-CN" sz="2000" b="1">
                          <a:latin typeface="宋体" pitchFamily="2" charset="-122"/>
                          <a:ea typeface="宋体" pitchFamily="2" charset="-122"/>
                          <a:cs typeface="Times New Roman"/>
                        </a:rPr>
                        <a:t>民族资产阶级登上政治舞台</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领导戊戌变法、辛亥革命</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中华民族新觉醒</a:t>
                      </a:r>
                      <a:r>
                        <a:rPr lang="en-US" sz="2000" b="1">
                          <a:latin typeface="宋体" pitchFamily="2" charset="-122"/>
                          <a:ea typeface="宋体" pitchFamily="2" charset="-122"/>
                          <a:cs typeface="Times New Roman"/>
                        </a:rPr>
                        <a:t>,</a:t>
                      </a:r>
                      <a:r>
                        <a:rPr lang="zh-CN" sz="2000" b="1">
                          <a:latin typeface="宋体" pitchFamily="2" charset="-122"/>
                          <a:ea typeface="宋体" pitchFamily="2" charset="-122"/>
                          <a:cs typeface="Times New Roman"/>
                        </a:rPr>
                        <a:t>更多阶级、阶层投入救亡图存行列</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6878">
                <a:tc>
                  <a:txBody>
                    <a:bodyPr/>
                    <a:lstStyle/>
                    <a:p>
                      <a:pPr algn="ctr">
                        <a:lnSpc>
                          <a:spcPts val="3000"/>
                        </a:lnSpc>
                        <a:spcAft>
                          <a:spcPts val="0"/>
                        </a:spcAft>
                      </a:pPr>
                      <a:r>
                        <a:rPr lang="zh-CN" sz="2000" b="1">
                          <a:latin typeface="宋体" pitchFamily="2" charset="-122"/>
                          <a:ea typeface="宋体" pitchFamily="2" charset="-122"/>
                          <a:cs typeface="Times New Roman"/>
                        </a:rPr>
                        <a:t>向西方学习</a:t>
                      </a:r>
                      <a:endParaRPr lang="zh-CN" sz="200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3000"/>
                        </a:lnSpc>
                        <a:spcAft>
                          <a:spcPts val="0"/>
                        </a:spcAft>
                      </a:pPr>
                      <a:r>
                        <a:rPr lang="zh-CN" sz="2000" b="1" dirty="0">
                          <a:latin typeface="宋体" pitchFamily="2" charset="-122"/>
                          <a:ea typeface="宋体" pitchFamily="2" charset="-122"/>
                          <a:cs typeface="Times New Roman"/>
                        </a:rPr>
                        <a:t>从技术层面转向制度层面</a:t>
                      </a:r>
                      <a:endParaRPr lang="zh-CN" sz="2000" dirty="0">
                        <a:latin typeface="宋体" pitchFamily="2" charset="-122"/>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85004"/>
            <a:ext cx="8501122" cy="573042"/>
          </a:xfrm>
          <a:prstGeom prst="rect">
            <a:avLst/>
          </a:prstGeom>
          <a:noFill/>
        </p:spPr>
        <p:txBody>
          <a:bodyPr wrap="square" rtlCol="0">
            <a:spAutoFit/>
          </a:bodyPr>
          <a:lstStyle/>
          <a:p>
            <a:pPr algn="ctr"/>
            <a:r>
              <a:rPr lang="zh-CN" altLang="en-US" sz="2800" dirty="0" smtClean="0">
                <a:latin typeface="黑体" pitchFamily="49" charset="-122"/>
                <a:ea typeface="黑体" pitchFamily="49" charset="-122"/>
              </a:rPr>
              <a:t>三　条约体系</a:t>
            </a:r>
            <a:r>
              <a:rPr lang="en-US" altLang="zh-CN" sz="2800" dirty="0" smtClean="0">
                <a:latin typeface="黑体" pitchFamily="49" charset="-122"/>
                <a:ea typeface="黑体" pitchFamily="49" charset="-122"/>
              </a:rPr>
              <a:t>——</a:t>
            </a:r>
            <a:r>
              <a:rPr lang="zh-CN" altLang="en-US" sz="2800" dirty="0" smtClean="0">
                <a:latin typeface="黑体" pitchFamily="49" charset="-122"/>
                <a:ea typeface="黑体" pitchFamily="49" charset="-122"/>
              </a:rPr>
              <a:t>清政府的外交近代化转变</a:t>
            </a:r>
          </a:p>
        </p:txBody>
      </p:sp>
      <p:sp>
        <p:nvSpPr>
          <p:cNvPr id="5" name="TextBox 4"/>
          <p:cNvSpPr txBox="1"/>
          <p:nvPr/>
        </p:nvSpPr>
        <p:spPr>
          <a:xfrm>
            <a:off x="286514" y="1570822"/>
            <a:ext cx="8429684" cy="2836354"/>
          </a:xfrm>
          <a:prstGeom prst="rect">
            <a:avLst/>
          </a:prstGeom>
          <a:noFill/>
        </p:spPr>
        <p:txBody>
          <a:bodyPr wrap="square" rtlCol="0">
            <a:spAutoFit/>
          </a:bodyPr>
          <a:lstStyle/>
          <a:p>
            <a:r>
              <a:rPr lang="zh-CN" altLang="en-US" u="sng" dirty="0" smtClean="0">
                <a:latin typeface="黑体" pitchFamily="49" charset="-122"/>
                <a:ea typeface="黑体" pitchFamily="49" charset="-122"/>
              </a:rPr>
              <a:t>视角</a:t>
            </a:r>
            <a:r>
              <a:rPr lang="en-US" u="sng" dirty="0" smtClean="0">
                <a:latin typeface="黑体" pitchFamily="49" charset="-122"/>
                <a:ea typeface="黑体" pitchFamily="49" charset="-122"/>
              </a:rPr>
              <a:t>1</a:t>
            </a:r>
            <a:r>
              <a:rPr lang="zh-CN" altLang="en-US" u="sng" dirty="0" smtClean="0">
                <a:latin typeface="黑体" pitchFamily="49" charset="-122"/>
                <a:ea typeface="黑体" pitchFamily="49" charset="-122"/>
              </a:rPr>
              <a:t>　晚清外交的近代化</a:t>
            </a:r>
            <a:endParaRPr lang="zh-CN" altLang="en-US" dirty="0" smtClean="0">
              <a:latin typeface="黑体" pitchFamily="49" charset="-122"/>
              <a:ea typeface="黑体" pitchFamily="49" charset="-122"/>
            </a:endParaRPr>
          </a:p>
          <a:p>
            <a:pPr algn="just"/>
            <a:r>
              <a:rPr lang="zh-CN" altLang="en-US" dirty="0" smtClean="0">
                <a:latin typeface="黑体" pitchFamily="49" charset="-122"/>
                <a:ea typeface="黑体" pitchFamily="49" charset="-122"/>
              </a:rPr>
              <a:t>材料一</a:t>
            </a:r>
            <a:r>
              <a:rPr lang="zh-CN" altLang="en-US" dirty="0" smtClean="0"/>
              <a:t>　</a:t>
            </a:r>
            <a:r>
              <a:rPr lang="zh-CN" altLang="en-US" dirty="0" smtClean="0">
                <a:latin typeface="楷体" pitchFamily="49" charset="-122"/>
                <a:ea typeface="楷体" pitchFamily="49" charset="-122"/>
              </a:rPr>
              <a:t>中国传统“天下观”的核心是“华夏中心论”</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在处理与他国关系时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制度化为以中国为宗主国、他国为藩属的“宗藩体制”。史书上</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常用“以小事大</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如子事父”“义为君臣</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情为父子”形容这种邦交体制。到明清时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藩属国要按时携带特定贡物</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按照指定路线到中国京城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住在指定官邸</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按照指定礼仪</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将贡品向中国皇帝呈送。中国皇帝要对朝贡国“还赐”</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藩属国新统治者即位</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要由中国皇帝册封。</a:t>
            </a:r>
            <a:endParaRPr lang="zh-CN" altLang="en-US" dirty="0">
              <a:latin typeface="楷体" pitchFamily="49" charset="-122"/>
              <a:ea typeface="楷体" pitchFamily="49" charset="-122"/>
            </a:endParaRPr>
          </a:p>
        </p:txBody>
      </p:sp>
    </p:spTree>
  </p:cSld>
  <p:clrMapOvr>
    <a:masterClrMapping/>
  </p:clrMapOvr>
  <p:transition>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749424"/>
            <a:ext cx="8429684" cy="2893100"/>
          </a:xfrm>
          <a:prstGeom prst="rect">
            <a:avLst/>
          </a:prstGeom>
          <a:noFill/>
        </p:spPr>
        <p:txBody>
          <a:bodyPr wrap="square" rtlCol="0">
            <a:spAutoFit/>
          </a:bodyPr>
          <a:lstStyle/>
          <a:p>
            <a:r>
              <a:rPr lang="zh-CN" altLang="en-US" dirty="0" smtClean="0">
                <a:latin typeface="黑体" pitchFamily="49" charset="-122"/>
                <a:ea typeface="黑体" pitchFamily="49" charset="-122"/>
              </a:rPr>
              <a:t>材料二</a:t>
            </a:r>
            <a:r>
              <a:rPr lang="zh-CN" altLang="en-US" dirty="0" smtClean="0"/>
              <a:t>　</a:t>
            </a:r>
            <a:r>
              <a:rPr lang="en-US" dirty="0" smtClean="0">
                <a:latin typeface="楷体" pitchFamily="49" charset="-122"/>
                <a:ea typeface="楷体" pitchFamily="49" charset="-122"/>
              </a:rPr>
              <a:t>1793</a:t>
            </a:r>
            <a:r>
              <a:rPr lang="zh-CN" altLang="en-US" dirty="0" smtClean="0">
                <a:latin typeface="楷体" pitchFamily="49" charset="-122"/>
                <a:ea typeface="楷体" pitchFamily="49" charset="-122"/>
              </a:rPr>
              <a:t>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英国派马戛尔尼为特使来华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以为乾隆皇帝祝寿为名开辟商品市场</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最终无果。从</a:t>
            </a:r>
            <a:r>
              <a:rPr lang="en-US" dirty="0" smtClean="0">
                <a:latin typeface="楷体" pitchFamily="49" charset="-122"/>
                <a:ea typeface="楷体" pitchFamily="49" charset="-122"/>
              </a:rPr>
              <a:t>1842</a:t>
            </a:r>
            <a:r>
              <a:rPr lang="zh-CN" altLang="en-US" dirty="0" smtClean="0">
                <a:latin typeface="楷体" pitchFamily="49" charset="-122"/>
                <a:ea typeface="楷体" pitchFamily="49" charset="-122"/>
              </a:rPr>
              <a:t>年</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南京条约</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开始的一系列不平等条约</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是“用手枪抵在咽喉上逼勒而成的”</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标志着中国近代条约制度的产生</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致使中国国际地位大幅衰落。随着中外交往增多、西方国际法和近代国际关系准则传入</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清朝官员逐渐产生了近代国家主权意识。到光绪年间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他们更明确认识到</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“其实彼所施于我者</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我固可还施之于彼”</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注意运用国际法维护国家权益。</a:t>
            </a:r>
            <a:endParaRPr lang="zh-CN" altLang="en-US" dirty="0">
              <a:latin typeface="楷体" pitchFamily="49" charset="-122"/>
              <a:ea typeface="楷体" pitchFamily="49" charset="-122"/>
            </a:endParaRPr>
          </a:p>
        </p:txBody>
      </p:sp>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642128"/>
            <a:ext cx="8501122" cy="401328"/>
          </a:xfrm>
          <a:prstGeom prst="rect">
            <a:avLst/>
          </a:prstGeom>
          <a:noFill/>
        </p:spPr>
        <p:txBody>
          <a:bodyPr wrap="square" rtlCol="0">
            <a:spAutoFit/>
          </a:bodyPr>
          <a:lstStyle/>
          <a:p>
            <a:r>
              <a:rPr lang="en-US" sz="1800" dirty="0" smtClean="0">
                <a:latin typeface="黑体" pitchFamily="49" charset="-122"/>
                <a:ea typeface="黑体" pitchFamily="49" charset="-122"/>
              </a:rPr>
              <a:t>[</a:t>
            </a:r>
            <a:r>
              <a:rPr lang="zh-CN" altLang="en-US" sz="1800" dirty="0" smtClean="0">
                <a:latin typeface="黑体" pitchFamily="49" charset="-122"/>
                <a:ea typeface="黑体" pitchFamily="49" charset="-122"/>
              </a:rPr>
              <a:t>问题</a:t>
            </a:r>
            <a:r>
              <a:rPr lang="en-US" sz="1800" dirty="0" smtClean="0">
                <a:latin typeface="黑体" pitchFamily="49" charset="-122"/>
                <a:ea typeface="黑体" pitchFamily="49" charset="-122"/>
              </a:rPr>
              <a:t>] </a:t>
            </a:r>
            <a:r>
              <a:rPr lang="en-US" sz="1800" dirty="0" smtClean="0"/>
              <a:t>(1)</a:t>
            </a:r>
            <a:r>
              <a:rPr lang="zh-CN" altLang="en-US" sz="1800" dirty="0" smtClean="0"/>
              <a:t>依据材料并结合所学知识</a:t>
            </a:r>
            <a:r>
              <a:rPr lang="en-US" sz="1800" dirty="0" smtClean="0"/>
              <a:t>,</a:t>
            </a:r>
            <a:r>
              <a:rPr lang="zh-CN" altLang="en-US" sz="1800" dirty="0" smtClean="0"/>
              <a:t>评析清朝“邦交体制”的演变。</a:t>
            </a:r>
          </a:p>
        </p:txBody>
      </p:sp>
      <p:sp>
        <p:nvSpPr>
          <p:cNvPr id="3" name="Rectangle 2"/>
          <p:cNvSpPr>
            <a:spLocks noChangeArrowheads="1"/>
          </p:cNvSpPr>
          <p:nvPr/>
        </p:nvSpPr>
        <p:spPr bwMode="auto">
          <a:xfrm>
            <a:off x="357952" y="1070756"/>
            <a:ext cx="8429684" cy="400052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1800" b="0">
              <a:solidFill>
                <a:srgbClr val="0099FF"/>
              </a:solidFill>
              <a:latin typeface="Calibri" pitchFamily="34" charset="0"/>
            </a:endParaRPr>
          </a:p>
        </p:txBody>
      </p:sp>
      <p:sp>
        <p:nvSpPr>
          <p:cNvPr id="4" name="TextBox 3"/>
          <p:cNvSpPr txBox="1"/>
          <p:nvPr/>
        </p:nvSpPr>
        <p:spPr>
          <a:xfrm>
            <a:off x="429390" y="1070756"/>
            <a:ext cx="8286808" cy="4053417"/>
          </a:xfrm>
          <a:prstGeom prst="rect">
            <a:avLst/>
          </a:prstGeom>
          <a:noFill/>
        </p:spPr>
        <p:txBody>
          <a:bodyPr wrap="square" rtlCol="0">
            <a:spAutoFit/>
          </a:bodyPr>
          <a:lstStyle/>
          <a:p>
            <a:pPr algn="just"/>
            <a:r>
              <a:rPr lang="en-US" sz="1800" dirty="0" smtClean="0">
                <a:solidFill>
                  <a:srgbClr val="FF0000"/>
                </a:solidFill>
                <a:latin typeface="黑体" pitchFamily="49" charset="-122"/>
                <a:ea typeface="黑体" pitchFamily="49" charset="-122"/>
              </a:rPr>
              <a:t>[</a:t>
            </a:r>
            <a:r>
              <a:rPr lang="zh-CN" altLang="en-US" sz="1800" dirty="0" smtClean="0">
                <a:solidFill>
                  <a:srgbClr val="FF0000"/>
                </a:solidFill>
                <a:latin typeface="黑体" pitchFamily="49" charset="-122"/>
                <a:ea typeface="黑体" pitchFamily="49" charset="-122"/>
              </a:rPr>
              <a:t>结论</a:t>
            </a:r>
            <a:r>
              <a:rPr lang="en-US" sz="1800" dirty="0" smtClean="0">
                <a:solidFill>
                  <a:srgbClr val="FF0000"/>
                </a:solidFill>
                <a:latin typeface="黑体" pitchFamily="49" charset="-122"/>
                <a:ea typeface="黑体" pitchFamily="49" charset="-122"/>
              </a:rPr>
              <a:t>]</a:t>
            </a:r>
            <a:r>
              <a:rPr lang="en-US" sz="1800" dirty="0" smtClean="0"/>
              <a:t> (1)</a:t>
            </a:r>
            <a:r>
              <a:rPr lang="zh-CN" altLang="en-US" sz="1800" dirty="0" smtClean="0"/>
              <a:t>清朝前期</a:t>
            </a:r>
            <a:r>
              <a:rPr lang="en-US" sz="1800" dirty="0" smtClean="0"/>
              <a:t>,</a:t>
            </a:r>
            <a:r>
              <a:rPr lang="zh-CN" altLang="en-US" sz="1800" dirty="0" smtClean="0"/>
              <a:t>源于传统“天下观”的“宗藩体制”是儒家伦理观念在外交上的体现</a:t>
            </a:r>
            <a:r>
              <a:rPr lang="en-US" sz="1800" dirty="0" smtClean="0"/>
              <a:t>,</a:t>
            </a:r>
            <a:r>
              <a:rPr lang="zh-CN" altLang="en-US" sz="1800" dirty="0" smtClean="0"/>
              <a:t>是中国与影响所及国家之间交往的一种体制。这种宗藩关系由定期朝贡、还赐制度、册封制度等组成</a:t>
            </a:r>
            <a:r>
              <a:rPr lang="en-US" sz="1800" dirty="0" smtClean="0"/>
              <a:t>,</a:t>
            </a:r>
            <a:r>
              <a:rPr lang="zh-CN" altLang="en-US" sz="1800" dirty="0" smtClean="0"/>
              <a:t>凸显了天朝上国观念。</a:t>
            </a:r>
            <a:r>
              <a:rPr lang="en-US" sz="1800" dirty="0" smtClean="0"/>
              <a:t>18</a:t>
            </a:r>
            <a:r>
              <a:rPr lang="zh-CN" altLang="en-US" sz="1800" dirty="0" smtClean="0"/>
              <a:t>世纪末</a:t>
            </a:r>
            <a:r>
              <a:rPr lang="en-US" sz="1800" dirty="0" smtClean="0"/>
              <a:t>,</a:t>
            </a:r>
            <a:r>
              <a:rPr lang="zh-CN" altLang="en-US" sz="1800" dirty="0" smtClean="0"/>
              <a:t>清王朝依然以天朝上国自居</a:t>
            </a:r>
            <a:r>
              <a:rPr lang="en-US" sz="1800" dirty="0" smtClean="0"/>
              <a:t>,</a:t>
            </a:r>
            <a:r>
              <a:rPr lang="zh-CN" altLang="en-US" sz="1800" dirty="0" smtClean="0"/>
              <a:t>与西方外交观念发生冲突。列强为打开中国大门</a:t>
            </a:r>
            <a:r>
              <a:rPr lang="en-US" sz="1800" dirty="0" smtClean="0"/>
              <a:t>,</a:t>
            </a:r>
            <a:r>
              <a:rPr lang="zh-CN" altLang="en-US" sz="1800" dirty="0" smtClean="0"/>
              <a:t>强占商品市 场</a:t>
            </a:r>
            <a:r>
              <a:rPr lang="en-US" sz="1800" dirty="0" smtClean="0"/>
              <a:t>,</a:t>
            </a:r>
            <a:r>
              <a:rPr lang="zh-CN" altLang="en-US" sz="1800" dirty="0" smtClean="0"/>
              <a:t>发动侵华战争</a:t>
            </a:r>
            <a:r>
              <a:rPr lang="en-US" sz="1800" dirty="0" smtClean="0"/>
              <a:t>,</a:t>
            </a:r>
            <a:r>
              <a:rPr lang="zh-CN" altLang="en-US" sz="1800" dirty="0" smtClean="0"/>
              <a:t>迫使中国签订不平等条约。列强依托国际法保障不平等条约的实施</a:t>
            </a:r>
            <a:r>
              <a:rPr lang="en-US" sz="1800" dirty="0" smtClean="0"/>
              <a:t>,</a:t>
            </a:r>
            <a:r>
              <a:rPr lang="zh-CN" altLang="en-US" sz="1800" dirty="0" smtClean="0"/>
              <a:t>中国半殖民地化程度逐渐加深、宗藩体制也随之瓦解。随着对近代国际关系认识的深入和近代国家主权意识的产生</a:t>
            </a:r>
            <a:r>
              <a:rPr lang="en-US" sz="1800" dirty="0" smtClean="0"/>
              <a:t>,</a:t>
            </a:r>
            <a:r>
              <a:rPr lang="zh-CN" altLang="en-US" sz="1800" dirty="0" smtClean="0"/>
              <a:t>清朝官员从权宜守约走向运用国际法维护国家权益。中国近代外交体制逐渐形成。晚清以来</a:t>
            </a:r>
            <a:r>
              <a:rPr lang="en-US" sz="1800" dirty="0" smtClean="0"/>
              <a:t>,</a:t>
            </a:r>
            <a:r>
              <a:rPr lang="zh-CN" altLang="en-US" sz="1800" dirty="0" smtClean="0"/>
              <a:t>宗藩体制逐渐瓦解</a:t>
            </a:r>
            <a:r>
              <a:rPr lang="en-US" sz="1800" dirty="0" smtClean="0"/>
              <a:t>,</a:t>
            </a:r>
            <a:r>
              <a:rPr lang="zh-CN" altLang="en-US" sz="1800" dirty="0" smtClean="0"/>
              <a:t>走向建立在条约制度上的近代外交体制。清代邦交体制的变化</a:t>
            </a:r>
            <a:r>
              <a:rPr lang="en-US" sz="1800" dirty="0" smtClean="0"/>
              <a:t>,</a:t>
            </a:r>
            <a:r>
              <a:rPr lang="zh-CN" altLang="en-US" sz="1800" dirty="0" smtClean="0"/>
              <a:t>是西方列强不断侵略中国的产物</a:t>
            </a:r>
            <a:r>
              <a:rPr lang="en-US" sz="1800" dirty="0" smtClean="0"/>
              <a:t>,</a:t>
            </a:r>
            <a:r>
              <a:rPr lang="zh-CN" altLang="en-US" sz="1800" dirty="0" smtClean="0"/>
              <a:t>见证了中国半殖民地社会逐渐加深的过程。中国近代外交由被动逐渐走向主动</a:t>
            </a:r>
            <a:r>
              <a:rPr lang="en-US" sz="1800" dirty="0" smtClean="0"/>
              <a:t>,</a:t>
            </a:r>
            <a:r>
              <a:rPr lang="zh-CN" altLang="en-US" sz="1800" dirty="0" smtClean="0"/>
              <a:t>客观上有利于中国与世界接轨。</a:t>
            </a:r>
            <a:endParaRPr lang="zh-CN" altLang="en-US" sz="1800"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358246" cy="3636573"/>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深化拓展</a:t>
            </a:r>
            <a:r>
              <a:rPr lang="en-US" dirty="0" smtClean="0">
                <a:latin typeface="黑体" pitchFamily="49" charset="-122"/>
                <a:ea typeface="黑体" pitchFamily="49" charset="-122"/>
              </a:rPr>
              <a:t>] </a:t>
            </a:r>
            <a:r>
              <a:rPr lang="zh-CN" altLang="en-US" dirty="0" smtClean="0">
                <a:latin typeface="黑体" pitchFamily="49" charset="-122"/>
                <a:ea typeface="黑体" pitchFamily="49" charset="-122"/>
              </a:rPr>
              <a:t>从“朝贡体系”向“不平等条约体系”的转变</a:t>
            </a:r>
          </a:p>
          <a:p>
            <a:r>
              <a:rPr lang="en-US" dirty="0" smtClean="0">
                <a:latin typeface="黑体" pitchFamily="49" charset="-122"/>
                <a:ea typeface="黑体" pitchFamily="49" charset="-122"/>
              </a:rPr>
              <a:t>1.</a:t>
            </a:r>
            <a:r>
              <a:rPr lang="zh-CN" altLang="en-US" dirty="0" smtClean="0">
                <a:latin typeface="黑体" pitchFamily="49" charset="-122"/>
                <a:ea typeface="黑体" pitchFamily="49" charset="-122"/>
              </a:rPr>
              <a:t>“朝贡体系”</a:t>
            </a:r>
            <a:r>
              <a:rPr lang="en-US" dirty="0" smtClean="0">
                <a:latin typeface="黑体" pitchFamily="49" charset="-122"/>
                <a:ea typeface="黑体" pitchFamily="49" charset="-122"/>
              </a:rPr>
              <a:t>:</a:t>
            </a:r>
            <a:r>
              <a:rPr lang="zh-CN" altLang="en-US" dirty="0" smtClean="0"/>
              <a:t>立足于“华夷观”</a:t>
            </a:r>
            <a:r>
              <a:rPr lang="en-US" dirty="0" smtClean="0"/>
              <a:t>,</a:t>
            </a:r>
            <a:r>
              <a:rPr lang="zh-CN" altLang="en-US" dirty="0" smtClean="0"/>
              <a:t>“朝贡</a:t>
            </a:r>
            <a:r>
              <a:rPr lang="en-US" altLang="zh-CN" dirty="0" smtClean="0"/>
              <a:t>—</a:t>
            </a:r>
            <a:r>
              <a:rPr lang="zh-CN" altLang="en-US" dirty="0" smtClean="0"/>
              <a:t>册封”是其基本外交模式</a:t>
            </a:r>
            <a:r>
              <a:rPr lang="en-US" dirty="0" smtClean="0"/>
              <a:t>,</a:t>
            </a:r>
            <a:r>
              <a:rPr lang="zh-CN" altLang="en-US" dirty="0" smtClean="0"/>
              <a:t>实质上是宗主认同外交</a:t>
            </a:r>
            <a:r>
              <a:rPr lang="en-US" dirty="0" smtClean="0"/>
              <a:t>,</a:t>
            </a:r>
            <a:r>
              <a:rPr lang="zh-CN" altLang="en-US" dirty="0" smtClean="0"/>
              <a:t>形成万邦来朝、八方来仪的盛世景象。</a:t>
            </a:r>
          </a:p>
          <a:p>
            <a:r>
              <a:rPr lang="en-US" dirty="0" smtClean="0">
                <a:latin typeface="黑体" pitchFamily="49" charset="-122"/>
                <a:ea typeface="黑体" pitchFamily="49" charset="-122"/>
              </a:rPr>
              <a:t>2.</a:t>
            </a:r>
            <a:r>
              <a:rPr lang="zh-CN" altLang="en-US" dirty="0" smtClean="0">
                <a:latin typeface="黑体" pitchFamily="49" charset="-122"/>
                <a:ea typeface="黑体" pitchFamily="49" charset="-122"/>
              </a:rPr>
              <a:t>“不平等条约体系”</a:t>
            </a:r>
            <a:r>
              <a:rPr lang="en-US" dirty="0" smtClean="0">
                <a:latin typeface="黑体" pitchFamily="49" charset="-122"/>
                <a:ea typeface="黑体" pitchFamily="49" charset="-122"/>
              </a:rPr>
              <a:t>:</a:t>
            </a:r>
            <a:r>
              <a:rPr lang="zh-CN" altLang="en-US" dirty="0" smtClean="0"/>
              <a:t>中国近代史上由一系列不平等条约所确立的西方列强在华特权制度的总称。使中国沦为半殖民地半封建社会。“不平等条约体系”客观上逼迫中国推进近代化。首先</a:t>
            </a:r>
            <a:r>
              <a:rPr lang="en-US" dirty="0" smtClean="0"/>
              <a:t>,</a:t>
            </a:r>
            <a:r>
              <a:rPr lang="zh-CN" altLang="en-US" dirty="0" smtClean="0"/>
              <a:t>不平等条约将中国卷入了全球化进程</a:t>
            </a:r>
            <a:r>
              <a:rPr lang="en-US" dirty="0" smtClean="0"/>
              <a:t>,</a:t>
            </a:r>
            <a:r>
              <a:rPr lang="zh-CN" altLang="en-US" dirty="0" smtClean="0"/>
              <a:t>经济上开始与世界经济接轨</a:t>
            </a:r>
            <a:r>
              <a:rPr lang="en-US" dirty="0" smtClean="0"/>
              <a:t>;</a:t>
            </a:r>
            <a:r>
              <a:rPr lang="zh-CN" altLang="en-US" dirty="0" smtClean="0"/>
              <a:t>其次</a:t>
            </a:r>
            <a:r>
              <a:rPr lang="en-US" dirty="0" smtClean="0"/>
              <a:t>,</a:t>
            </a:r>
            <a:r>
              <a:rPr lang="zh-CN" altLang="en-US" dirty="0" smtClean="0"/>
              <a:t>使中国外交从朝贡外交转向近代外交</a:t>
            </a:r>
            <a:r>
              <a:rPr lang="en-US" dirty="0" smtClean="0"/>
              <a:t>,</a:t>
            </a:r>
            <a:r>
              <a:rPr lang="zh-CN" altLang="en-US" dirty="0" smtClean="0"/>
              <a:t>互派外交使节、递交国书等符合了国际惯例</a:t>
            </a:r>
            <a:r>
              <a:rPr lang="en-US" dirty="0" smtClean="0"/>
              <a:t>;</a:t>
            </a:r>
            <a:r>
              <a:rPr lang="zh-CN" altLang="en-US" dirty="0" smtClean="0"/>
              <a:t>再次</a:t>
            </a:r>
            <a:r>
              <a:rPr lang="en-US" dirty="0" smtClean="0"/>
              <a:t>,</a:t>
            </a:r>
            <a:r>
              <a:rPr lang="zh-CN" altLang="en-US" dirty="0" smtClean="0"/>
              <a:t>使中国有了谈判意识和条约意识</a:t>
            </a:r>
            <a:r>
              <a:rPr lang="en-US" dirty="0" smtClean="0"/>
              <a:t>,</a:t>
            </a:r>
            <a:r>
              <a:rPr lang="zh-CN" altLang="en-US" dirty="0" smtClean="0"/>
              <a:t>主动利用国际法维护国家利益。</a:t>
            </a: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952" y="642128"/>
            <a:ext cx="8286808" cy="4436792"/>
          </a:xfrm>
          <a:prstGeom prst="rect">
            <a:avLst/>
          </a:prstGeom>
          <a:noFill/>
        </p:spPr>
        <p:txBody>
          <a:bodyPr wrap="square" rtlCol="0">
            <a:spAutoFit/>
          </a:bodyPr>
          <a:lstStyle/>
          <a:p>
            <a:r>
              <a:rPr lang="zh-CN" altLang="en-US" u="sng" dirty="0" smtClean="0">
                <a:latin typeface="黑体" pitchFamily="49" charset="-122"/>
                <a:ea typeface="黑体" pitchFamily="49" charset="-122"/>
              </a:rPr>
              <a:t>视角</a:t>
            </a:r>
            <a:r>
              <a:rPr lang="en-US" u="sng" dirty="0" smtClean="0">
                <a:latin typeface="黑体" pitchFamily="49" charset="-122"/>
                <a:ea typeface="黑体" pitchFamily="49" charset="-122"/>
              </a:rPr>
              <a:t>2</a:t>
            </a:r>
            <a:r>
              <a:rPr lang="zh-CN" altLang="en-US" u="sng" dirty="0" smtClean="0">
                <a:latin typeface="黑体" pitchFamily="49" charset="-122"/>
                <a:ea typeface="黑体" pitchFamily="49" charset="-122"/>
              </a:rPr>
              <a:t>　外交策略的反思</a:t>
            </a:r>
            <a:endParaRPr lang="zh-CN" altLang="en-US" dirty="0" smtClean="0">
              <a:latin typeface="黑体" pitchFamily="49" charset="-122"/>
              <a:ea typeface="黑体" pitchFamily="49" charset="-122"/>
            </a:endParaRPr>
          </a:p>
          <a:p>
            <a:pPr algn="just"/>
            <a:r>
              <a:rPr lang="zh-CN" altLang="en-US" dirty="0" smtClean="0">
                <a:latin typeface="黑体" pitchFamily="49" charset="-122"/>
                <a:ea typeface="黑体" pitchFamily="49" charset="-122"/>
              </a:rPr>
              <a:t>材料三</a:t>
            </a:r>
            <a:r>
              <a:rPr lang="zh-CN" altLang="en-US" dirty="0" smtClean="0"/>
              <a:t>　</a:t>
            </a:r>
            <a:r>
              <a:rPr lang="zh-CN" altLang="en-US" dirty="0" smtClean="0">
                <a:latin typeface="楷体" pitchFamily="49" charset="-122"/>
                <a:ea typeface="楷体" pitchFamily="49" charset="-122"/>
              </a:rPr>
              <a:t>朝鲜为我大清藩属二百余年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岁修职贡</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为中外所共知。本年四月间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朝鲜又有土匪变乱</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该国王请兵援剿</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情词迫切</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当即谕令李鸿章拨兵赴援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甫抵牙山</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匪徒星散。乃倭人无故派兵突入朝鲜</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嗣又增兵万余</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迫令朝鲜更改国政</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种种要挟</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难以理喻。我朝抚绥藩属</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其国内政事向令自理</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日本与朝鲜立约</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系属与国</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更无以重兵欺压</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擅令革政之理。</a:t>
            </a:r>
          </a:p>
          <a:p>
            <a:pPr algn="r"/>
            <a:r>
              <a:rPr lang="en-US" altLang="zh-CN" dirty="0" smtClean="0"/>
              <a:t>——《</a:t>
            </a:r>
            <a:r>
              <a:rPr lang="zh-CN" altLang="en-US" dirty="0" smtClean="0"/>
              <a:t>光绪皇帝宣战诏书</a:t>
            </a:r>
            <a:r>
              <a:rPr lang="en-US" altLang="zh-CN" dirty="0" smtClean="0"/>
              <a:t>》</a:t>
            </a:r>
          </a:p>
          <a:p>
            <a:pPr algn="just"/>
            <a:r>
              <a:rPr lang="zh-CN" altLang="en-US" dirty="0" smtClean="0">
                <a:latin typeface="黑体" pitchFamily="49" charset="-122"/>
                <a:ea typeface="黑体" pitchFamily="49" charset="-122"/>
              </a:rPr>
              <a:t>材料四　</a:t>
            </a:r>
            <a:r>
              <a:rPr lang="zh-CN" altLang="en-US" dirty="0" smtClean="0">
                <a:latin typeface="楷体" pitchFamily="49" charset="-122"/>
                <a:ea typeface="楷体" pitchFamily="49" charset="-122"/>
              </a:rPr>
              <a:t>朝鲜乃帝国首先启发使就与列国为伍之独立国家</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而清国每称朝鲜为属帮</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干涉其内政。使东洋平和永无保障。事既至此</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朕亦不得不公然宣战</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赖汝有众之忠实勇武</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而期速克平和于永远</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以全帝国之光。</a:t>
            </a:r>
          </a:p>
          <a:p>
            <a:pPr algn="r"/>
            <a:r>
              <a:rPr lang="en-US" altLang="zh-CN" dirty="0" smtClean="0"/>
              <a:t>——《</a:t>
            </a:r>
            <a:r>
              <a:rPr lang="zh-CN" altLang="en-US" dirty="0" smtClean="0"/>
              <a:t>明治天皇的宣战诏书</a:t>
            </a:r>
            <a:r>
              <a:rPr lang="en-US" altLang="zh-CN" dirty="0" smtClean="0"/>
              <a:t>》</a:t>
            </a:r>
            <a:endParaRPr lang="zh-CN" altLang="en-US" dirty="0"/>
          </a:p>
        </p:txBody>
      </p:sp>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514" y="642128"/>
            <a:ext cx="8501122" cy="835806"/>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问题</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 </a:t>
            </a:r>
            <a:r>
              <a:rPr lang="en-US" dirty="0" smtClean="0"/>
              <a:t>(2)</a:t>
            </a:r>
            <a:r>
              <a:rPr lang="zh-CN" altLang="en-US" dirty="0" smtClean="0"/>
              <a:t>依据材料三、四并结合所学知识</a:t>
            </a:r>
            <a:r>
              <a:rPr lang="en-US" dirty="0" smtClean="0"/>
              <a:t>,</a:t>
            </a:r>
            <a:r>
              <a:rPr lang="zh-CN" altLang="en-US" dirty="0" smtClean="0"/>
              <a:t>指出中日两国宣战诏书在舆论宣传方面的差异</a:t>
            </a:r>
            <a:r>
              <a:rPr lang="en-US" dirty="0" smtClean="0"/>
              <a:t>,</a:t>
            </a:r>
            <a:r>
              <a:rPr lang="zh-CN" altLang="en-US" dirty="0" smtClean="0"/>
              <a:t>并分别加以评论。</a:t>
            </a:r>
            <a:endParaRPr lang="zh-CN" altLang="en-US" dirty="0"/>
          </a:p>
        </p:txBody>
      </p:sp>
      <p:sp>
        <p:nvSpPr>
          <p:cNvPr id="3" name="Rectangle 2"/>
          <p:cNvSpPr>
            <a:spLocks noChangeArrowheads="1"/>
          </p:cNvSpPr>
          <p:nvPr/>
        </p:nvSpPr>
        <p:spPr bwMode="auto">
          <a:xfrm>
            <a:off x="357952" y="1570822"/>
            <a:ext cx="8280400" cy="185738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sz="1600" b="0">
              <a:solidFill>
                <a:srgbClr val="0099FF"/>
              </a:solidFill>
              <a:latin typeface="Calibri" pitchFamily="34" charset="0"/>
            </a:endParaRPr>
          </a:p>
        </p:txBody>
      </p:sp>
      <p:sp>
        <p:nvSpPr>
          <p:cNvPr id="4" name="TextBox 3"/>
          <p:cNvSpPr txBox="1"/>
          <p:nvPr/>
        </p:nvSpPr>
        <p:spPr>
          <a:xfrm>
            <a:off x="429390" y="1642260"/>
            <a:ext cx="8143932" cy="1636025"/>
          </a:xfrm>
          <a:prstGeom prst="rect">
            <a:avLst/>
          </a:prstGeom>
          <a:noFill/>
        </p:spPr>
        <p:txBody>
          <a:bodyPr wrap="square" rtlCol="0">
            <a:spAutoFit/>
          </a:bodyPr>
          <a:lstStyle/>
          <a:p>
            <a:r>
              <a:rPr lang="en-US"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结论</a:t>
            </a:r>
            <a:r>
              <a:rPr lang="en-US" dirty="0" smtClean="0">
                <a:solidFill>
                  <a:srgbClr val="FF0000"/>
                </a:solidFill>
                <a:latin typeface="黑体" pitchFamily="49" charset="-122"/>
                <a:ea typeface="黑体" pitchFamily="49" charset="-122"/>
              </a:rPr>
              <a:t>]</a:t>
            </a:r>
            <a:r>
              <a:rPr lang="en-US" dirty="0" smtClean="0"/>
              <a:t> (2)</a:t>
            </a:r>
            <a:r>
              <a:rPr lang="zh-CN" altLang="en-US" dirty="0" smtClean="0"/>
              <a:t>差异</a:t>
            </a:r>
            <a:r>
              <a:rPr lang="en-US" dirty="0" smtClean="0"/>
              <a:t>:</a:t>
            </a:r>
            <a:r>
              <a:rPr lang="zh-CN" altLang="en-US" dirty="0" smtClean="0"/>
              <a:t>中国认为中朝为藩属关系</a:t>
            </a:r>
            <a:r>
              <a:rPr lang="en-US" dirty="0" smtClean="0"/>
              <a:t>,</a:t>
            </a:r>
            <a:r>
              <a:rPr lang="zh-CN" altLang="en-US" dirty="0" smtClean="0"/>
              <a:t>依据传统出兵</a:t>
            </a:r>
            <a:r>
              <a:rPr lang="en-US" dirty="0" smtClean="0"/>
              <a:t>,</a:t>
            </a:r>
            <a:r>
              <a:rPr lang="zh-CN" altLang="en-US" dirty="0" smtClean="0"/>
              <a:t>属于内政问题。日本借口朝鲜是独立国家</a:t>
            </a:r>
            <a:r>
              <a:rPr lang="en-US" dirty="0" smtClean="0"/>
              <a:t>,</a:t>
            </a:r>
            <a:r>
              <a:rPr lang="zh-CN" altLang="en-US" dirty="0" smtClean="0"/>
              <a:t>依据条约出兵</a:t>
            </a:r>
            <a:r>
              <a:rPr lang="en-US" dirty="0" smtClean="0"/>
              <a:t>,</a:t>
            </a:r>
            <a:r>
              <a:rPr lang="zh-CN" altLang="en-US" dirty="0" smtClean="0"/>
              <a:t>属于国际争端。</a:t>
            </a:r>
          </a:p>
          <a:p>
            <a:r>
              <a:rPr lang="zh-CN" altLang="en-US" dirty="0" smtClean="0"/>
              <a:t>评论</a:t>
            </a:r>
            <a:r>
              <a:rPr lang="en-US" dirty="0" smtClean="0"/>
              <a:t>:</a:t>
            </a:r>
            <a:r>
              <a:rPr lang="zh-CN" altLang="en-US" dirty="0" smtClean="0"/>
              <a:t>清政府对近代外交不够谙熟</a:t>
            </a:r>
            <a:r>
              <a:rPr lang="en-US" dirty="0" smtClean="0"/>
              <a:t>,</a:t>
            </a:r>
            <a:r>
              <a:rPr lang="zh-CN" altLang="en-US" dirty="0" smtClean="0"/>
              <a:t>在舆论上处于被动地位。日本利用国际法和欺骗手段博取列强同情</a:t>
            </a:r>
            <a:r>
              <a:rPr lang="en-US" dirty="0" smtClean="0"/>
              <a:t>,</a:t>
            </a:r>
            <a:r>
              <a:rPr lang="zh-CN" altLang="en-US" dirty="0" smtClean="0"/>
              <a:t>使舆论倒向日方。</a:t>
            </a:r>
            <a:endParaRPr lang="zh-CN" altLang="en-US"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24"/>
          <p:cNvSpPr txBox="1">
            <a:spLocks noChangeArrowheads="1"/>
          </p:cNvSpPr>
          <p:nvPr/>
        </p:nvSpPr>
        <p:spPr bwMode="auto">
          <a:xfrm>
            <a:off x="612775" y="785004"/>
            <a:ext cx="8064500" cy="579437"/>
          </a:xfrm>
          <a:prstGeom prst="rect">
            <a:avLst/>
          </a:prstGeom>
          <a:noFill/>
          <a:ln w="9525" algn="ctr">
            <a:noFill/>
            <a:miter lim="800000"/>
            <a:headEnd/>
            <a:tailEnd/>
          </a:ln>
        </p:spPr>
        <p:txBody>
          <a:bodyPr>
            <a:spAutoFit/>
          </a:bodyPr>
          <a:lstStyle/>
          <a:p>
            <a:pPr algn="ctr">
              <a:lnSpc>
                <a:spcPct val="100000"/>
              </a:lnSpc>
              <a:spcBef>
                <a:spcPct val="50000"/>
              </a:spcBef>
              <a:buFont typeface="Arial" charset="0"/>
              <a:buNone/>
            </a:pPr>
            <a:r>
              <a:rPr lang="zh-CN" altLang="en-US" sz="3200" dirty="0" smtClean="0">
                <a:solidFill>
                  <a:srgbClr val="0000FF"/>
                </a:solidFill>
                <a:latin typeface="黑体" pitchFamily="49" charset="-122"/>
                <a:ea typeface="黑体" pitchFamily="49" charset="-122"/>
              </a:rPr>
              <a:t>高考聚焦</a:t>
            </a:r>
            <a:r>
              <a:rPr lang="en-US" altLang="zh-CN" sz="3200" dirty="0" smtClean="0">
                <a:solidFill>
                  <a:srgbClr val="0000FF"/>
                </a:solidFill>
              </a:rPr>
              <a:t>——</a:t>
            </a:r>
            <a:r>
              <a:rPr lang="zh-CN" altLang="en-US" sz="3200" dirty="0" smtClean="0">
                <a:solidFill>
                  <a:srgbClr val="0000FF"/>
                </a:solidFill>
                <a:latin typeface="黑体" pitchFamily="49" charset="-122"/>
                <a:ea typeface="黑体" pitchFamily="49" charset="-122"/>
              </a:rPr>
              <a:t>深度学习再升华</a:t>
            </a:r>
            <a:endParaRPr lang="zh-CN" altLang="en-US" sz="3200" dirty="0">
              <a:solidFill>
                <a:srgbClr val="0000FF"/>
              </a:solidFill>
              <a:latin typeface="黑体" pitchFamily="49" charset="-122"/>
              <a:ea typeface="黑体" pitchFamily="49" charset="-122"/>
            </a:endParaRPr>
          </a:p>
        </p:txBody>
      </p:sp>
      <p:sp>
        <p:nvSpPr>
          <p:cNvPr id="4" name="TextBox 3"/>
          <p:cNvSpPr txBox="1"/>
          <p:nvPr/>
        </p:nvSpPr>
        <p:spPr>
          <a:xfrm>
            <a:off x="286514" y="1284110"/>
            <a:ext cx="8501122" cy="572464"/>
          </a:xfrm>
          <a:prstGeom prst="rect">
            <a:avLst/>
          </a:prstGeom>
          <a:noFill/>
        </p:spPr>
        <p:txBody>
          <a:bodyPr wrap="square" rtlCol="0">
            <a:spAutoFit/>
          </a:bodyPr>
          <a:lstStyle/>
          <a:p>
            <a:r>
              <a:rPr lang="zh-CN" altLang="en-US" sz="2400" dirty="0" smtClean="0">
                <a:latin typeface="黑体" pitchFamily="49" charset="-122"/>
                <a:ea typeface="黑体" pitchFamily="49" charset="-122"/>
              </a:rPr>
              <a:t>典例分析</a:t>
            </a:r>
            <a:endParaRPr lang="zh-CN" altLang="en-US" sz="2400" dirty="0">
              <a:latin typeface="黑体" pitchFamily="49" charset="-122"/>
              <a:ea typeface="黑体" pitchFamily="49" charset="-122"/>
            </a:endParaRPr>
          </a:p>
        </p:txBody>
      </p:sp>
      <p:sp>
        <p:nvSpPr>
          <p:cNvPr id="5" name="TextBox 4"/>
          <p:cNvSpPr txBox="1"/>
          <p:nvPr/>
        </p:nvSpPr>
        <p:spPr>
          <a:xfrm>
            <a:off x="286514" y="1763383"/>
            <a:ext cx="8501122" cy="2492990"/>
          </a:xfrm>
          <a:prstGeom prst="rect">
            <a:avLst/>
          </a:prstGeom>
          <a:noFill/>
        </p:spPr>
        <p:txBody>
          <a:bodyPr wrap="square" rtlCol="0">
            <a:spAutoFit/>
          </a:bodyPr>
          <a:lstStyle/>
          <a:p>
            <a:r>
              <a:rPr lang="en-US" dirty="0" smtClean="0"/>
              <a:t>1.</a:t>
            </a:r>
            <a:r>
              <a:rPr lang="en-US" dirty="0" smtClean="0">
                <a:latin typeface="楷体" pitchFamily="49" charset="-122"/>
                <a:ea typeface="楷体" pitchFamily="49" charset="-122"/>
              </a:rPr>
              <a:t>(2018·</a:t>
            </a:r>
            <a:r>
              <a:rPr lang="zh-CN" altLang="en-US" dirty="0" smtClean="0">
                <a:latin typeface="楷体" pitchFamily="49" charset="-122"/>
                <a:ea typeface="楷体" pitchFamily="49" charset="-122"/>
              </a:rPr>
              <a:t>全国</a:t>
            </a:r>
            <a:r>
              <a:rPr lang="en-US" altLang="zh-CN" dirty="0" smtClean="0">
                <a:latin typeface="楷体" pitchFamily="49" charset="-122"/>
                <a:ea typeface="楷体" pitchFamily="49" charset="-122"/>
              </a:rPr>
              <a:t>Ⅰ</a:t>
            </a:r>
            <a:r>
              <a:rPr lang="zh-CN" altLang="en-US" dirty="0" smtClean="0">
                <a:latin typeface="楷体" pitchFamily="49" charset="-122"/>
                <a:ea typeface="楷体" pitchFamily="49" charset="-122"/>
              </a:rPr>
              <a:t>卷</a:t>
            </a:r>
            <a:r>
              <a:rPr lang="en-US" dirty="0" smtClean="0">
                <a:latin typeface="楷体" pitchFamily="49" charset="-122"/>
                <a:ea typeface="楷体" pitchFamily="49" charset="-122"/>
              </a:rPr>
              <a:t>,28)</a:t>
            </a:r>
            <a:r>
              <a:rPr lang="zh-CN" altLang="en-US" dirty="0" smtClean="0"/>
              <a:t>甲午战争时期</a:t>
            </a:r>
            <a:r>
              <a:rPr lang="en-US" dirty="0" smtClean="0"/>
              <a:t>,</a:t>
            </a:r>
            <a:r>
              <a:rPr lang="zh-CN" altLang="en-US" dirty="0" smtClean="0"/>
              <a:t>日本制定舆论宣传策略</a:t>
            </a:r>
            <a:r>
              <a:rPr lang="en-US" dirty="0" smtClean="0"/>
              <a:t>,</a:t>
            </a:r>
            <a:r>
              <a:rPr lang="zh-CN" altLang="en-US" dirty="0" smtClean="0"/>
              <a:t>把中国和日本分别“包装”成野蛮与文明的代表</a:t>
            </a:r>
            <a:r>
              <a:rPr lang="en-US" dirty="0" smtClean="0"/>
              <a:t>,</a:t>
            </a:r>
            <a:r>
              <a:rPr lang="zh-CN" altLang="en-US" dirty="0" smtClean="0"/>
              <a:t>并运用公关手段让许多欧美舆论倒向日方。一些西方媒体甚至宣称</a:t>
            </a:r>
            <a:r>
              <a:rPr lang="en-US" dirty="0" smtClean="0"/>
              <a:t>,</a:t>
            </a:r>
            <a:r>
              <a:rPr lang="zh-CN" altLang="en-US" dirty="0" smtClean="0"/>
              <a:t>清政府战败“将意味着数百万人从愚蒙、专制和独裁中得到解放”。对此</a:t>
            </a:r>
            <a:r>
              <a:rPr lang="en-US" dirty="0" smtClean="0"/>
              <a:t>,</a:t>
            </a:r>
            <a:r>
              <a:rPr lang="zh-CN" altLang="en-US" dirty="0" smtClean="0"/>
              <a:t>清政府却无所作为。这反映了</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欧美舆论宣传左右了战争进程    </a:t>
            </a:r>
            <a:r>
              <a:rPr lang="en-US" dirty="0" smtClean="0"/>
              <a:t>B.</a:t>
            </a:r>
            <a:r>
              <a:rPr lang="zh-CN" altLang="en-US" dirty="0" smtClean="0"/>
              <a:t>日本力图变更中国的君主政体</a:t>
            </a:r>
          </a:p>
          <a:p>
            <a:r>
              <a:rPr lang="en-US" dirty="0" smtClean="0"/>
              <a:t>C.</a:t>
            </a:r>
            <a:r>
              <a:rPr lang="zh-CN" altLang="en-US" dirty="0" smtClean="0"/>
              <a:t>清朝政府昏庸不谙熟近代外交    </a:t>
            </a:r>
            <a:r>
              <a:rPr lang="en-US" dirty="0" smtClean="0"/>
              <a:t>D.</a:t>
            </a:r>
            <a:r>
              <a:rPr lang="zh-CN" altLang="en-US" dirty="0" smtClean="0"/>
              <a:t>西方媒体鼓动中国的民主革命</a:t>
            </a:r>
            <a:endParaRPr lang="zh-CN" altLang="en-US" dirty="0"/>
          </a:p>
        </p:txBody>
      </p:sp>
      <p:sp>
        <p:nvSpPr>
          <p:cNvPr id="6" name="Rectangle 2"/>
          <p:cNvSpPr>
            <a:spLocks noChangeArrowheads="1"/>
          </p:cNvSpPr>
          <p:nvPr/>
        </p:nvSpPr>
        <p:spPr bwMode="auto">
          <a:xfrm>
            <a:off x="357952" y="4356904"/>
            <a:ext cx="8280400" cy="64294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7" name="TextBox 6"/>
          <p:cNvSpPr txBox="1"/>
          <p:nvPr/>
        </p:nvSpPr>
        <p:spPr>
          <a:xfrm>
            <a:off x="429390" y="4428342"/>
            <a:ext cx="8143932" cy="435697"/>
          </a:xfrm>
          <a:prstGeom prst="rect">
            <a:avLst/>
          </a:prstGeom>
          <a:noFill/>
        </p:spPr>
        <p:txBody>
          <a:bodyPr wrap="square" rtlCol="0">
            <a:spAutoFit/>
          </a:bodyPr>
          <a:lstStyle/>
          <a:p>
            <a:r>
              <a:rPr lang="zh-CN" altLang="en-US" dirty="0" smtClean="0">
                <a:solidFill>
                  <a:srgbClr val="FF0000"/>
                </a:solidFill>
                <a:latin typeface="黑体" pitchFamily="49" charset="-122"/>
                <a:ea typeface="黑体" pitchFamily="49" charset="-122"/>
              </a:rPr>
              <a:t>答案</a:t>
            </a:r>
            <a:r>
              <a:rPr lang="en-US" dirty="0" smtClean="0">
                <a:solidFill>
                  <a:srgbClr val="FF0000"/>
                </a:solidFill>
                <a:latin typeface="黑体" pitchFamily="49" charset="-122"/>
                <a:ea typeface="黑体" pitchFamily="49" charset="-122"/>
              </a:rPr>
              <a:t>:</a:t>
            </a:r>
            <a:r>
              <a:rPr lang="en-US" dirty="0" smtClean="0"/>
              <a:t>C</a:t>
            </a:r>
            <a:endParaRPr lang="zh-CN" altLang="en-US" dirty="0"/>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88432" y="785004"/>
            <a:ext cx="8280400" cy="41434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6" name="TextBox 5"/>
          <p:cNvSpPr txBox="1"/>
          <p:nvPr/>
        </p:nvSpPr>
        <p:spPr>
          <a:xfrm>
            <a:off x="459870" y="812304"/>
            <a:ext cx="8143932" cy="401328"/>
          </a:xfrm>
          <a:prstGeom prst="rect">
            <a:avLst/>
          </a:prstGeom>
          <a:noFill/>
        </p:spPr>
        <p:txBody>
          <a:bodyPr wrap="square" rtlCol="0">
            <a:spAutoFit/>
          </a:bodyPr>
          <a:lstStyle/>
          <a:p>
            <a:r>
              <a:rPr lang="en-US" sz="1800" dirty="0" smtClean="0">
                <a:solidFill>
                  <a:srgbClr val="FF0000"/>
                </a:solidFill>
                <a:latin typeface="黑体" pitchFamily="49" charset="-122"/>
                <a:ea typeface="黑体" pitchFamily="49" charset="-122"/>
              </a:rPr>
              <a:t>[</a:t>
            </a:r>
            <a:r>
              <a:rPr lang="zh-CN" altLang="en-US" sz="1800" dirty="0" smtClean="0">
                <a:solidFill>
                  <a:srgbClr val="FF0000"/>
                </a:solidFill>
                <a:latin typeface="黑体" pitchFamily="49" charset="-122"/>
                <a:ea typeface="黑体" pitchFamily="49" charset="-122"/>
              </a:rPr>
              <a:t>试题分析</a:t>
            </a:r>
            <a:r>
              <a:rPr lang="en-US" sz="1800" dirty="0" smtClean="0">
                <a:solidFill>
                  <a:srgbClr val="FF0000"/>
                </a:solidFill>
                <a:latin typeface="黑体" pitchFamily="49" charset="-122"/>
                <a:ea typeface="黑体" pitchFamily="49" charset="-122"/>
              </a:rPr>
              <a:t>]</a:t>
            </a:r>
            <a:endParaRPr lang="zh-CN" altLang="en-US" sz="1800" dirty="0">
              <a:solidFill>
                <a:srgbClr val="FF0000"/>
              </a:solidFill>
              <a:latin typeface="黑体" pitchFamily="49" charset="-122"/>
              <a:ea typeface="黑体" pitchFamily="49" charset="-122"/>
            </a:endParaRPr>
          </a:p>
        </p:txBody>
      </p:sp>
      <p:graphicFrame>
        <p:nvGraphicFramePr>
          <p:cNvPr id="5" name="表格 4"/>
          <p:cNvGraphicFramePr>
            <a:graphicFrameLocks noGrp="1"/>
          </p:cNvGraphicFramePr>
          <p:nvPr/>
        </p:nvGraphicFramePr>
        <p:xfrm>
          <a:off x="643704" y="1356508"/>
          <a:ext cx="7786742" cy="3429024"/>
        </p:xfrm>
        <a:graphic>
          <a:graphicData uri="http://schemas.openxmlformats.org/drawingml/2006/table">
            <a:tbl>
              <a:tblPr/>
              <a:tblGrid>
                <a:gridCol w="1524644"/>
                <a:gridCol w="6262098"/>
              </a:tblGrid>
              <a:tr h="285752">
                <a:tc>
                  <a:txBody>
                    <a:bodyPr/>
                    <a:lstStyle/>
                    <a:p>
                      <a:pPr algn="ctr">
                        <a:lnSpc>
                          <a:spcPct val="100000"/>
                        </a:lnSpc>
                        <a:spcAft>
                          <a:spcPts val="0"/>
                        </a:spcAft>
                      </a:pPr>
                      <a:r>
                        <a:rPr lang="zh-CN" sz="1800" b="1">
                          <a:latin typeface="楷体" pitchFamily="49" charset="-122"/>
                          <a:ea typeface="楷体" pitchFamily="49" charset="-122"/>
                          <a:cs typeface="Times New Roman"/>
                        </a:rPr>
                        <a:t>价值立意</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楷体" pitchFamily="49" charset="-122"/>
                          <a:ea typeface="楷体" pitchFamily="49" charset="-122"/>
                          <a:cs typeface="Times New Roman"/>
                        </a:rPr>
                        <a:t>国际视野</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关注国际舆论</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7256">
                <a:tc>
                  <a:txBody>
                    <a:bodyPr/>
                    <a:lstStyle/>
                    <a:p>
                      <a:pPr algn="ctr">
                        <a:lnSpc>
                          <a:spcPct val="100000"/>
                        </a:lnSpc>
                        <a:spcAft>
                          <a:spcPts val="0"/>
                        </a:spcAft>
                      </a:pPr>
                      <a:r>
                        <a:rPr lang="zh-CN" sz="1800" b="1">
                          <a:latin typeface="楷体" pitchFamily="49" charset="-122"/>
                          <a:ea typeface="楷体" pitchFamily="49" charset="-122"/>
                          <a:cs typeface="Times New Roman"/>
                        </a:rPr>
                        <a:t>时空特征</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楷体" pitchFamily="49" charset="-122"/>
                          <a:ea typeface="楷体" pitchFamily="49" charset="-122"/>
                          <a:cs typeface="Times New Roman"/>
                        </a:rPr>
                        <a:t>甲午战争时期</a:t>
                      </a:r>
                      <a:endParaRPr lang="zh-CN" sz="1800">
                        <a:latin typeface="楷体" pitchFamily="49" charset="-122"/>
                        <a:ea typeface="楷体" pitchFamily="49" charset="-122"/>
                        <a:cs typeface="Times New Roman"/>
                      </a:endParaRPr>
                    </a:p>
                    <a:p>
                      <a:pPr>
                        <a:lnSpc>
                          <a:spcPct val="100000"/>
                        </a:lnSpc>
                        <a:spcAft>
                          <a:spcPts val="0"/>
                        </a:spcAft>
                      </a:pPr>
                      <a:r>
                        <a:rPr lang="zh-CN" sz="1800" b="1">
                          <a:latin typeface="楷体" pitchFamily="49" charset="-122"/>
                          <a:ea typeface="楷体" pitchFamily="49" charset="-122"/>
                          <a:cs typeface="Times New Roman"/>
                        </a:rPr>
                        <a:t>日本政府——积极进行外交公关</a:t>
                      </a:r>
                      <a:endParaRPr lang="zh-CN" sz="1800">
                        <a:latin typeface="楷体" pitchFamily="49" charset="-122"/>
                        <a:ea typeface="楷体" pitchFamily="49" charset="-122"/>
                        <a:cs typeface="Times New Roman"/>
                      </a:endParaRPr>
                    </a:p>
                    <a:p>
                      <a:pPr>
                        <a:lnSpc>
                          <a:spcPct val="100000"/>
                        </a:lnSpc>
                        <a:spcAft>
                          <a:spcPts val="0"/>
                        </a:spcAft>
                      </a:pPr>
                      <a:r>
                        <a:rPr lang="zh-CN" sz="1800" b="1">
                          <a:latin typeface="楷体" pitchFamily="49" charset="-122"/>
                          <a:ea typeface="楷体" pitchFamily="49" charset="-122"/>
                          <a:cs typeface="Times New Roman"/>
                        </a:rPr>
                        <a:t>清政府——无所作为</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14512">
                <a:tc>
                  <a:txBody>
                    <a:bodyPr/>
                    <a:lstStyle/>
                    <a:p>
                      <a:pPr algn="ctr">
                        <a:lnSpc>
                          <a:spcPct val="100000"/>
                        </a:lnSpc>
                        <a:spcAft>
                          <a:spcPts val="0"/>
                        </a:spcAft>
                      </a:pPr>
                      <a:r>
                        <a:rPr lang="zh-CN" sz="1800" b="1">
                          <a:latin typeface="楷体" pitchFamily="49" charset="-122"/>
                          <a:ea typeface="楷体" pitchFamily="49" charset="-122"/>
                          <a:cs typeface="Times New Roman"/>
                        </a:rPr>
                        <a:t>选项分析</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楷体" pitchFamily="49" charset="-122"/>
                          <a:ea typeface="楷体" pitchFamily="49" charset="-122"/>
                          <a:cs typeface="Times New Roman"/>
                        </a:rPr>
                        <a:t>在甲午战争中</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日本是侵略者</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在道义上理应受到国际社会的谴责</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清政府是受害者</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本可以争取国际舆论的同情、支持和外交主动。然而</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日本政府积极进行外交公关</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把中国和日本分别“包装”成野蛮与文明的代表</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让许多欧美舆论倒向它。日本的舆论公关与清政府的不作为形成鲜明对比</a:t>
                      </a:r>
                      <a:r>
                        <a:rPr lang="en-US" sz="1800" b="1">
                          <a:latin typeface="楷体" pitchFamily="49" charset="-122"/>
                          <a:ea typeface="楷体" pitchFamily="49" charset="-122"/>
                          <a:cs typeface="Times New Roman"/>
                        </a:rPr>
                        <a:t>,</a:t>
                      </a:r>
                      <a:r>
                        <a:rPr lang="zh-CN" sz="1800" b="1">
                          <a:latin typeface="楷体" pitchFamily="49" charset="-122"/>
                          <a:ea typeface="楷体" pitchFamily="49" charset="-122"/>
                          <a:cs typeface="Times New Roman"/>
                        </a:rPr>
                        <a:t>这反映出清政府的昏庸无能和不熟悉用近代外交手段来维护国家利益</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1504">
                <a:tc>
                  <a:txBody>
                    <a:bodyPr/>
                    <a:lstStyle/>
                    <a:p>
                      <a:pPr algn="ctr">
                        <a:lnSpc>
                          <a:spcPct val="100000"/>
                        </a:lnSpc>
                        <a:spcAft>
                          <a:spcPts val="0"/>
                        </a:spcAft>
                      </a:pPr>
                      <a:r>
                        <a:rPr lang="zh-CN" sz="1800" b="1">
                          <a:latin typeface="楷体" pitchFamily="49" charset="-122"/>
                          <a:ea typeface="楷体" pitchFamily="49" charset="-122"/>
                          <a:cs typeface="Times New Roman"/>
                        </a:rPr>
                        <a:t>现实问题的</a:t>
                      </a:r>
                      <a:endParaRPr lang="zh-CN" sz="1800">
                        <a:latin typeface="楷体" pitchFamily="49" charset="-122"/>
                        <a:ea typeface="楷体" pitchFamily="49" charset="-122"/>
                        <a:cs typeface="Times New Roman"/>
                      </a:endParaRPr>
                    </a:p>
                    <a:p>
                      <a:pPr algn="ctr">
                        <a:lnSpc>
                          <a:spcPct val="100000"/>
                        </a:lnSpc>
                        <a:spcAft>
                          <a:spcPts val="0"/>
                        </a:spcAft>
                      </a:pPr>
                      <a:r>
                        <a:rPr lang="zh-CN" sz="1800" b="1">
                          <a:latin typeface="楷体" pitchFamily="49" charset="-122"/>
                          <a:ea typeface="楷体" pitchFamily="49" charset="-122"/>
                          <a:cs typeface="Times New Roman"/>
                        </a:rPr>
                        <a:t>历史思考</a:t>
                      </a:r>
                      <a:endParaRPr lang="zh-CN" sz="18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楷体" pitchFamily="49" charset="-122"/>
                          <a:ea typeface="楷体" pitchFamily="49" charset="-122"/>
                          <a:cs typeface="Times New Roman"/>
                        </a:rPr>
                        <a:t>近代外交中</a:t>
                      </a:r>
                      <a:r>
                        <a:rPr lang="en-US" sz="1800" b="1" dirty="0">
                          <a:latin typeface="楷体" pitchFamily="49" charset="-122"/>
                          <a:ea typeface="楷体" pitchFamily="49" charset="-122"/>
                          <a:cs typeface="Times New Roman"/>
                        </a:rPr>
                        <a:t>,</a:t>
                      </a:r>
                      <a:r>
                        <a:rPr lang="zh-CN" sz="1800" b="1" dirty="0">
                          <a:latin typeface="楷体" pitchFamily="49" charset="-122"/>
                          <a:ea typeface="楷体" pitchFamily="49" charset="-122"/>
                          <a:cs typeface="Times New Roman"/>
                        </a:rPr>
                        <a:t>加强宣传公关</a:t>
                      </a:r>
                      <a:r>
                        <a:rPr lang="en-US" sz="1800" b="1" dirty="0">
                          <a:latin typeface="楷体" pitchFamily="49" charset="-122"/>
                          <a:ea typeface="楷体" pitchFamily="49" charset="-122"/>
                          <a:cs typeface="Times New Roman"/>
                        </a:rPr>
                        <a:t>,</a:t>
                      </a:r>
                      <a:r>
                        <a:rPr lang="zh-CN" sz="1800" b="1" dirty="0">
                          <a:latin typeface="楷体" pitchFamily="49" charset="-122"/>
                          <a:ea typeface="楷体" pitchFamily="49" charset="-122"/>
                          <a:cs typeface="Times New Roman"/>
                        </a:rPr>
                        <a:t>有利于引导国际舆论</a:t>
                      </a:r>
                      <a:r>
                        <a:rPr lang="en-US" sz="1800" b="1" dirty="0">
                          <a:latin typeface="楷体" pitchFamily="49" charset="-122"/>
                          <a:ea typeface="楷体" pitchFamily="49" charset="-122"/>
                          <a:cs typeface="Times New Roman"/>
                        </a:rPr>
                        <a:t>,</a:t>
                      </a:r>
                      <a:r>
                        <a:rPr lang="zh-CN" sz="1800" b="1" dirty="0">
                          <a:latin typeface="楷体" pitchFamily="49" charset="-122"/>
                          <a:ea typeface="楷体" pitchFamily="49" charset="-122"/>
                          <a:cs typeface="Times New Roman"/>
                        </a:rPr>
                        <a:t>争取国际社会的理解和支持</a:t>
                      </a:r>
                      <a:endParaRPr lang="zh-CN" sz="18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7952" y="713566"/>
            <a:ext cx="8358246" cy="3293209"/>
          </a:xfrm>
          <a:prstGeom prst="rect">
            <a:avLst/>
          </a:prstGeom>
          <a:noFill/>
        </p:spPr>
        <p:txBody>
          <a:bodyPr wrap="square" rtlCol="0">
            <a:spAutoFit/>
          </a:bodyPr>
          <a:lstStyle/>
          <a:p>
            <a:r>
              <a:rPr lang="en-US" dirty="0" smtClean="0"/>
              <a:t>2.</a:t>
            </a:r>
            <a:r>
              <a:rPr lang="en-US" dirty="0" smtClean="0">
                <a:latin typeface="楷体" pitchFamily="49" charset="-122"/>
                <a:ea typeface="楷体" pitchFamily="49" charset="-122"/>
              </a:rPr>
              <a:t>(2018·</a:t>
            </a:r>
            <a:r>
              <a:rPr lang="zh-CN" altLang="en-US" dirty="0" smtClean="0">
                <a:latin typeface="楷体" pitchFamily="49" charset="-122"/>
                <a:ea typeface="楷体" pitchFamily="49" charset="-122"/>
              </a:rPr>
              <a:t>全国</a:t>
            </a:r>
            <a:r>
              <a:rPr lang="en-US" altLang="zh-CN" dirty="0" smtClean="0">
                <a:latin typeface="楷体" pitchFamily="49" charset="-122"/>
                <a:ea typeface="楷体" pitchFamily="49" charset="-122"/>
              </a:rPr>
              <a:t>Ⅱ</a:t>
            </a:r>
            <a:r>
              <a:rPr lang="zh-CN" altLang="en-US" dirty="0" smtClean="0">
                <a:latin typeface="楷体" pitchFamily="49" charset="-122"/>
                <a:ea typeface="楷体" pitchFamily="49" charset="-122"/>
              </a:rPr>
              <a:t>卷</a:t>
            </a:r>
            <a:r>
              <a:rPr lang="en-US" dirty="0" smtClean="0">
                <a:latin typeface="楷体" pitchFamily="49" charset="-122"/>
                <a:ea typeface="楷体" pitchFamily="49" charset="-122"/>
              </a:rPr>
              <a:t>,28)</a:t>
            </a:r>
            <a:r>
              <a:rPr lang="en-US" dirty="0" smtClean="0"/>
              <a:t>19</a:t>
            </a:r>
            <a:r>
              <a:rPr lang="zh-CN" altLang="en-US" dirty="0" smtClean="0"/>
              <a:t>世纪</a:t>
            </a:r>
            <a:r>
              <a:rPr lang="en-US" dirty="0" smtClean="0"/>
              <a:t>70</a:t>
            </a:r>
            <a:r>
              <a:rPr lang="zh-CN" altLang="en-US" dirty="0" smtClean="0"/>
              <a:t>年代</a:t>
            </a:r>
            <a:r>
              <a:rPr lang="en-US" dirty="0" smtClean="0"/>
              <a:t>,</a:t>
            </a:r>
            <a:r>
              <a:rPr lang="zh-CN" altLang="en-US" dirty="0" smtClean="0"/>
              <a:t>针对日本阻止琉球国向中国进贡</a:t>
            </a:r>
            <a:r>
              <a:rPr lang="en-US" dirty="0" smtClean="0"/>
              <a:t>,</a:t>
            </a:r>
            <a:r>
              <a:rPr lang="zh-CN" altLang="en-US" dirty="0" smtClean="0"/>
              <a:t>有地方督抚在上奏中强调</a:t>
            </a:r>
            <a:r>
              <a:rPr lang="en-US" dirty="0" smtClean="0"/>
              <a:t>:</a:t>
            </a:r>
            <a:r>
              <a:rPr lang="zh-CN" altLang="en-US" dirty="0" smtClean="0"/>
              <a:t>琉球向来是中国的藩属</a:t>
            </a:r>
            <a:r>
              <a:rPr lang="en-US" dirty="0" smtClean="0"/>
              <a:t>,</a:t>
            </a:r>
            <a:r>
              <a:rPr lang="zh-CN" altLang="en-US" dirty="0" smtClean="0"/>
              <a:t>日本“不应阻贡”</a:t>
            </a:r>
            <a:r>
              <a:rPr lang="en-US" dirty="0" smtClean="0"/>
              <a:t>;</a:t>
            </a:r>
            <a:r>
              <a:rPr lang="zh-CN" altLang="en-US" dirty="0" smtClean="0"/>
              <a:t>中国使臣应邀请西方各国驻日公使</a:t>
            </a:r>
            <a:r>
              <a:rPr lang="en-US" dirty="0" smtClean="0"/>
              <a:t>,</a:t>
            </a:r>
            <a:r>
              <a:rPr lang="zh-CN" altLang="en-US" dirty="0" smtClean="0"/>
              <a:t>“按照万国公法与评直曲”。这说明当时</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日本借助西方列强侵害中国权益</a:t>
            </a:r>
          </a:p>
          <a:p>
            <a:r>
              <a:rPr lang="en-US" dirty="0" smtClean="0"/>
              <a:t>B.</a:t>
            </a:r>
            <a:r>
              <a:rPr lang="zh-CN" altLang="en-US" dirty="0" smtClean="0"/>
              <a:t>传统朝贡体系已经解体</a:t>
            </a:r>
          </a:p>
          <a:p>
            <a:r>
              <a:rPr lang="en-US" dirty="0" smtClean="0"/>
              <a:t>C.</a:t>
            </a:r>
            <a:r>
              <a:rPr lang="zh-CN" altLang="en-US" dirty="0" smtClean="0"/>
              <a:t>地方督抚干预朝廷外交事务决策</a:t>
            </a:r>
          </a:p>
          <a:p>
            <a:r>
              <a:rPr lang="en-US" dirty="0" smtClean="0"/>
              <a:t>D.</a:t>
            </a:r>
            <a:r>
              <a:rPr lang="zh-CN" altLang="en-US" dirty="0" smtClean="0"/>
              <a:t>近代外交观念影响中国</a:t>
            </a:r>
            <a:endParaRPr lang="zh-CN" altLang="en-US" dirty="0"/>
          </a:p>
        </p:txBody>
      </p:sp>
      <p:sp>
        <p:nvSpPr>
          <p:cNvPr id="3" name="Rectangle 2"/>
          <p:cNvSpPr>
            <a:spLocks noChangeArrowheads="1"/>
          </p:cNvSpPr>
          <p:nvPr/>
        </p:nvSpPr>
        <p:spPr bwMode="auto">
          <a:xfrm>
            <a:off x="429390" y="3999714"/>
            <a:ext cx="8280400" cy="5715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500828" y="4071152"/>
            <a:ext cx="8143932" cy="492443"/>
          </a:xfrm>
          <a:prstGeom prst="rect">
            <a:avLst/>
          </a:prstGeom>
          <a:noFill/>
        </p:spPr>
        <p:txBody>
          <a:bodyPr wrap="square" rtlCol="0">
            <a:spAutoFit/>
          </a:bodyPr>
          <a:lstStyle/>
          <a:p>
            <a:r>
              <a:rPr lang="zh-CN" altLang="en-US" dirty="0" smtClean="0">
                <a:solidFill>
                  <a:srgbClr val="FF0000"/>
                </a:solidFill>
                <a:latin typeface="黑体" pitchFamily="49" charset="-122"/>
                <a:ea typeface="黑体" pitchFamily="49" charset="-122"/>
              </a:rPr>
              <a:t>答案</a:t>
            </a:r>
            <a:r>
              <a:rPr lang="en-US" dirty="0" smtClean="0">
                <a:solidFill>
                  <a:srgbClr val="FF0000"/>
                </a:solidFill>
                <a:latin typeface="黑体" pitchFamily="49" charset="-122"/>
                <a:ea typeface="黑体" pitchFamily="49" charset="-122"/>
              </a:rPr>
              <a:t>:</a:t>
            </a:r>
            <a:r>
              <a:rPr lang="en-US" dirty="0" smtClean="0"/>
              <a:t>D </a:t>
            </a:r>
            <a:r>
              <a:rPr lang="zh-CN" altLang="en-US" dirty="0" smtClean="0"/>
              <a:t>　</a:t>
            </a:r>
            <a:endParaRPr lang="zh-CN" altLang="en-US" dirty="0"/>
          </a:p>
        </p:txBody>
      </p:sp>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13566"/>
            <a:ext cx="8280400" cy="41434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785004"/>
            <a:ext cx="8143932" cy="435697"/>
          </a:xfrm>
          <a:prstGeom prst="rect">
            <a:avLst/>
          </a:prstGeom>
          <a:noFill/>
        </p:spPr>
        <p:txBody>
          <a:bodyPr wrap="square" rtlCol="0">
            <a:spAutoFit/>
          </a:bodyPr>
          <a:lstStyle/>
          <a:p>
            <a:r>
              <a:rPr lang="en-US" altLang="zh-CN"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试题分析</a:t>
            </a:r>
            <a:r>
              <a:rPr lang="en-US" altLang="zh-CN" dirty="0" smtClean="0">
                <a:solidFill>
                  <a:srgbClr val="FF0000"/>
                </a:solidFill>
                <a:latin typeface="黑体" pitchFamily="49" charset="-122"/>
                <a:ea typeface="黑体" pitchFamily="49" charset="-122"/>
              </a:rPr>
              <a:t>]</a:t>
            </a:r>
          </a:p>
        </p:txBody>
      </p:sp>
      <p:graphicFrame>
        <p:nvGraphicFramePr>
          <p:cNvPr id="7" name="表格 6"/>
          <p:cNvGraphicFramePr>
            <a:graphicFrameLocks noGrp="1"/>
          </p:cNvGraphicFramePr>
          <p:nvPr/>
        </p:nvGraphicFramePr>
        <p:xfrm>
          <a:off x="643704" y="1356508"/>
          <a:ext cx="7715304" cy="3214710"/>
        </p:xfrm>
        <a:graphic>
          <a:graphicData uri="http://schemas.openxmlformats.org/drawingml/2006/table">
            <a:tbl>
              <a:tblPr/>
              <a:tblGrid>
                <a:gridCol w="1285884"/>
                <a:gridCol w="6429420"/>
              </a:tblGrid>
              <a:tr h="321471">
                <a:tc>
                  <a:txBody>
                    <a:bodyPr/>
                    <a:lstStyle/>
                    <a:p>
                      <a:pPr algn="ctr">
                        <a:lnSpc>
                          <a:spcPct val="100000"/>
                        </a:lnSpc>
                        <a:spcAft>
                          <a:spcPts val="0"/>
                        </a:spcAft>
                      </a:pPr>
                      <a:r>
                        <a:rPr lang="zh-CN" sz="2000" b="1" dirty="0">
                          <a:latin typeface="楷体" pitchFamily="49" charset="-122"/>
                          <a:ea typeface="楷体" pitchFamily="49" charset="-122"/>
                          <a:cs typeface="Times New Roman"/>
                        </a:rPr>
                        <a:t>价值立意</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国际视野、近代化转向</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4413">
                <a:tc>
                  <a:txBody>
                    <a:bodyPr/>
                    <a:lstStyle/>
                    <a:p>
                      <a:pPr algn="ctr">
                        <a:lnSpc>
                          <a:spcPct val="100000"/>
                        </a:lnSpc>
                        <a:spcAft>
                          <a:spcPts val="0"/>
                        </a:spcAft>
                      </a:pPr>
                      <a:r>
                        <a:rPr lang="zh-CN" sz="2000" b="1">
                          <a:latin typeface="楷体" pitchFamily="49" charset="-122"/>
                          <a:ea typeface="楷体" pitchFamily="49" charset="-122"/>
                          <a:cs typeface="Times New Roman"/>
                        </a:rPr>
                        <a:t>时空特征</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a:latin typeface="楷体" pitchFamily="49" charset="-122"/>
                          <a:ea typeface="楷体" pitchFamily="49" charset="-122"/>
                          <a:cs typeface="Times New Roman"/>
                        </a:rPr>
                        <a:t>19</a:t>
                      </a:r>
                      <a:r>
                        <a:rPr lang="zh-CN" sz="2000" b="1">
                          <a:latin typeface="楷体" pitchFamily="49" charset="-122"/>
                          <a:ea typeface="楷体" pitchFamily="49" charset="-122"/>
                          <a:cs typeface="Times New Roman"/>
                        </a:rPr>
                        <a:t>世纪</a:t>
                      </a:r>
                      <a:r>
                        <a:rPr lang="en-US" sz="2000" b="1">
                          <a:latin typeface="楷体" pitchFamily="49" charset="-122"/>
                          <a:ea typeface="楷体" pitchFamily="49" charset="-122"/>
                          <a:cs typeface="Times New Roman"/>
                        </a:rPr>
                        <a:t>70</a:t>
                      </a:r>
                      <a:r>
                        <a:rPr lang="zh-CN" sz="2000" b="1">
                          <a:latin typeface="楷体" pitchFamily="49" charset="-122"/>
                          <a:ea typeface="楷体" pitchFamily="49" charset="-122"/>
                          <a:cs typeface="Times New Roman"/>
                        </a:rPr>
                        <a:t>年代</a:t>
                      </a:r>
                      <a:endParaRPr lang="zh-CN" sz="2000">
                        <a:latin typeface="楷体" pitchFamily="49" charset="-122"/>
                        <a:ea typeface="楷体" pitchFamily="49" charset="-122"/>
                        <a:cs typeface="Times New Roman"/>
                      </a:endParaRPr>
                    </a:p>
                    <a:p>
                      <a:pPr>
                        <a:lnSpc>
                          <a:spcPct val="100000"/>
                        </a:lnSpc>
                        <a:spcAft>
                          <a:spcPts val="0"/>
                        </a:spcAft>
                      </a:pPr>
                      <a:r>
                        <a:rPr lang="zh-CN" sz="2000" b="1">
                          <a:latin typeface="楷体" pitchFamily="49" charset="-122"/>
                          <a:ea typeface="楷体" pitchFamily="49" charset="-122"/>
                          <a:cs typeface="Times New Roman"/>
                        </a:rPr>
                        <a:t>日本——</a:t>
                      </a:r>
                      <a:r>
                        <a:rPr lang="en-US" sz="2000" b="1">
                          <a:latin typeface="楷体" pitchFamily="49" charset="-122"/>
                          <a:ea typeface="楷体" pitchFamily="49" charset="-122"/>
                          <a:cs typeface="Times New Roman"/>
                        </a:rPr>
                        <a:t>1868</a:t>
                      </a:r>
                      <a:r>
                        <a:rPr lang="zh-CN" sz="2000" b="1">
                          <a:latin typeface="楷体" pitchFamily="49" charset="-122"/>
                          <a:ea typeface="楷体" pitchFamily="49" charset="-122"/>
                          <a:cs typeface="Times New Roman"/>
                        </a:rPr>
                        <a:t>年明治维新</a:t>
                      </a:r>
                      <a:endParaRPr lang="zh-CN" sz="2000">
                        <a:latin typeface="楷体" pitchFamily="49" charset="-122"/>
                        <a:ea typeface="楷体" pitchFamily="49" charset="-122"/>
                        <a:cs typeface="Times New Roman"/>
                      </a:endParaRPr>
                    </a:p>
                    <a:p>
                      <a:pPr>
                        <a:lnSpc>
                          <a:spcPct val="100000"/>
                        </a:lnSpc>
                        <a:spcAft>
                          <a:spcPts val="0"/>
                        </a:spcAft>
                      </a:pPr>
                      <a:r>
                        <a:rPr lang="zh-CN" sz="2000" b="1">
                          <a:latin typeface="楷体" pitchFamily="49" charset="-122"/>
                          <a:ea typeface="楷体" pitchFamily="49" charset="-122"/>
                          <a:cs typeface="Times New Roman"/>
                        </a:rPr>
                        <a:t>中国——</a:t>
                      </a:r>
                      <a:r>
                        <a:rPr lang="en-US" sz="2000" b="1">
                          <a:latin typeface="楷体" pitchFamily="49" charset="-122"/>
                          <a:ea typeface="楷体" pitchFamily="49" charset="-122"/>
                          <a:cs typeface="Times New Roman"/>
                        </a:rPr>
                        <a:t>1861</a:t>
                      </a:r>
                      <a:r>
                        <a:rPr lang="zh-CN" sz="2000" b="1">
                          <a:latin typeface="楷体" pitchFamily="49" charset="-122"/>
                          <a:ea typeface="楷体" pitchFamily="49" charset="-122"/>
                          <a:cs typeface="Times New Roman"/>
                        </a:rPr>
                        <a:t>年洋务运动</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8826">
                <a:tc>
                  <a:txBody>
                    <a:bodyPr/>
                    <a:lstStyle/>
                    <a:p>
                      <a:pPr algn="ctr">
                        <a:lnSpc>
                          <a:spcPct val="100000"/>
                        </a:lnSpc>
                        <a:spcAft>
                          <a:spcPts val="0"/>
                        </a:spcAft>
                      </a:pPr>
                      <a:r>
                        <a:rPr lang="zh-CN" sz="2000" b="1">
                          <a:latin typeface="楷体" pitchFamily="49" charset="-122"/>
                          <a:ea typeface="楷体" pitchFamily="49" charset="-122"/>
                          <a:cs typeface="Times New Roman"/>
                        </a:rPr>
                        <a:t>选项分析</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琉球与明朝建立了明确的藩属关系</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这种关系一直延续到清代。</a:t>
                      </a:r>
                      <a:r>
                        <a:rPr lang="en-US" sz="2000" b="1" dirty="0">
                          <a:latin typeface="楷体" pitchFamily="49" charset="-122"/>
                          <a:ea typeface="楷体" pitchFamily="49" charset="-122"/>
                          <a:cs typeface="Times New Roman"/>
                        </a:rPr>
                        <a:t>19</a:t>
                      </a:r>
                      <a:r>
                        <a:rPr lang="zh-CN" sz="2000" b="1" dirty="0">
                          <a:latin typeface="楷体" pitchFamily="49" charset="-122"/>
                          <a:ea typeface="楷体" pitchFamily="49" charset="-122"/>
                          <a:cs typeface="Times New Roman"/>
                        </a:rPr>
                        <a:t>世纪</a:t>
                      </a:r>
                      <a:r>
                        <a:rPr lang="en-US" sz="2000" b="1" dirty="0">
                          <a:latin typeface="楷体" pitchFamily="49" charset="-122"/>
                          <a:ea typeface="楷体" pitchFamily="49" charset="-122"/>
                          <a:cs typeface="Times New Roman"/>
                        </a:rPr>
                        <a:t>70</a:t>
                      </a:r>
                      <a:r>
                        <a:rPr lang="zh-CN" sz="2000" b="1" dirty="0">
                          <a:latin typeface="楷体" pitchFamily="49" charset="-122"/>
                          <a:ea typeface="楷体" pitchFamily="49" charset="-122"/>
                          <a:cs typeface="Times New Roman"/>
                        </a:rPr>
                        <a:t>年代</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日本阻止琉球国向中国进贡</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企图吞并琉球国。针对这一事件</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一些中国地方督抚向清廷建议</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邀请西方各国驻日公使</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依照国际法与日本交涉</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解决琉球事件。这说明他们受到了西方外交观念和国际公法的影响</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逐渐抛弃了传统的“夷夏”观念</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ll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3236463"/>
          </a:xfrm>
          <a:prstGeom prst="rect">
            <a:avLst/>
          </a:prstGeom>
          <a:noFill/>
        </p:spPr>
        <p:txBody>
          <a:bodyPr wrap="square" rtlCol="0">
            <a:spAutoFit/>
          </a:bodyPr>
          <a:lstStyle/>
          <a:p>
            <a:r>
              <a:rPr lang="en-US" dirty="0" smtClean="0"/>
              <a:t>3.</a:t>
            </a:r>
            <a:r>
              <a:rPr lang="en-US" dirty="0" smtClean="0">
                <a:latin typeface="楷体" pitchFamily="49" charset="-122"/>
                <a:ea typeface="楷体" pitchFamily="49" charset="-122"/>
              </a:rPr>
              <a:t>(2017·</a:t>
            </a:r>
            <a:r>
              <a:rPr lang="zh-CN" altLang="en-US" dirty="0" smtClean="0">
                <a:latin typeface="楷体" pitchFamily="49" charset="-122"/>
                <a:ea typeface="楷体" pitchFamily="49" charset="-122"/>
              </a:rPr>
              <a:t>全国</a:t>
            </a:r>
            <a:r>
              <a:rPr lang="en-US" altLang="zh-CN" dirty="0" smtClean="0">
                <a:latin typeface="楷体" pitchFamily="49" charset="-122"/>
                <a:ea typeface="楷体" pitchFamily="49" charset="-122"/>
              </a:rPr>
              <a:t>Ⅰ</a:t>
            </a:r>
            <a:r>
              <a:rPr lang="zh-CN" altLang="en-US" dirty="0" smtClean="0">
                <a:latin typeface="楷体" pitchFamily="49" charset="-122"/>
                <a:ea typeface="楷体" pitchFamily="49" charset="-122"/>
              </a:rPr>
              <a:t>卷</a:t>
            </a:r>
            <a:r>
              <a:rPr lang="en-US" dirty="0" smtClean="0">
                <a:latin typeface="楷体" pitchFamily="49" charset="-122"/>
                <a:ea typeface="楷体" pitchFamily="49" charset="-122"/>
              </a:rPr>
              <a:t>,29)</a:t>
            </a:r>
            <a:r>
              <a:rPr lang="en-US" dirty="0" smtClean="0"/>
              <a:t>1904</a:t>
            </a:r>
            <a:r>
              <a:rPr lang="zh-CN" altLang="en-US" dirty="0" smtClean="0"/>
              <a:t>年</a:t>
            </a:r>
            <a:r>
              <a:rPr lang="en-US" dirty="0" smtClean="0"/>
              <a:t>,</a:t>
            </a:r>
            <a:r>
              <a:rPr lang="zh-CN" altLang="en-US" dirty="0" smtClean="0"/>
              <a:t>湖南、四川、江苏、广东、福建等长江流域与东南沿海</a:t>
            </a:r>
            <a:r>
              <a:rPr lang="en-US" dirty="0" smtClean="0"/>
              <a:t>9</a:t>
            </a:r>
            <a:r>
              <a:rPr lang="zh-CN" altLang="en-US" dirty="0" smtClean="0"/>
              <a:t>个省份留日学生共计</a:t>
            </a:r>
            <a:r>
              <a:rPr lang="en-US" dirty="0" smtClean="0"/>
              <a:t>1 883</a:t>
            </a:r>
            <a:r>
              <a:rPr lang="zh-CN" altLang="en-US" dirty="0" smtClean="0"/>
              <a:t>人</a:t>
            </a:r>
            <a:r>
              <a:rPr lang="en-US" dirty="0" smtClean="0"/>
              <a:t>,</a:t>
            </a:r>
            <a:r>
              <a:rPr lang="zh-CN" altLang="en-US" dirty="0" smtClean="0"/>
              <a:t>占全国留日学生总数的</a:t>
            </a:r>
            <a:r>
              <a:rPr lang="en-US" dirty="0" smtClean="0"/>
              <a:t>78%,</a:t>
            </a:r>
            <a:r>
              <a:rPr lang="zh-CN" altLang="en-US" dirty="0" smtClean="0"/>
              <a:t>直隶亦有</a:t>
            </a:r>
            <a:r>
              <a:rPr lang="en-US" dirty="0" smtClean="0"/>
              <a:t>172</a:t>
            </a:r>
            <a:r>
              <a:rPr lang="zh-CN" altLang="en-US" dirty="0" smtClean="0"/>
              <a:t>人</a:t>
            </a:r>
            <a:r>
              <a:rPr lang="en-US" dirty="0" smtClean="0"/>
              <a:t>,</a:t>
            </a:r>
            <a:r>
              <a:rPr lang="zh-CN" altLang="en-US" dirty="0" smtClean="0"/>
              <a:t>山西、陕西等其他十几个省区仅有</a:t>
            </a:r>
            <a:r>
              <a:rPr lang="en-US" dirty="0" smtClean="0"/>
              <a:t>351</a:t>
            </a:r>
            <a:r>
              <a:rPr lang="zh-CN" altLang="en-US" dirty="0" smtClean="0"/>
              <a:t>人。影响留日学生区域分布不平衡的主要因素是</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地区经济文化水平与开放程度有别</a:t>
            </a:r>
          </a:p>
          <a:p>
            <a:r>
              <a:rPr lang="en-US" dirty="0" smtClean="0"/>
              <a:t>B.</a:t>
            </a:r>
            <a:r>
              <a:rPr lang="zh-CN" altLang="en-US" dirty="0" smtClean="0"/>
              <a:t>革命运动在各地高涨程度存在差异</a:t>
            </a:r>
          </a:p>
          <a:p>
            <a:r>
              <a:rPr lang="en-US" dirty="0" smtClean="0"/>
              <a:t>C.</a:t>
            </a:r>
            <a:r>
              <a:rPr lang="zh-CN" altLang="en-US" dirty="0" smtClean="0"/>
              <a:t>清政府鼓励留学的政策发生变化</a:t>
            </a:r>
          </a:p>
          <a:p>
            <a:r>
              <a:rPr lang="en-US" dirty="0" smtClean="0"/>
              <a:t>D.</a:t>
            </a:r>
            <a:r>
              <a:rPr lang="zh-CN" altLang="en-US" dirty="0" smtClean="0"/>
              <a:t>西方列强在中国的势力范围不同</a:t>
            </a:r>
            <a:endParaRPr lang="zh-CN" altLang="en-US" dirty="0"/>
          </a:p>
        </p:txBody>
      </p:sp>
      <p:sp>
        <p:nvSpPr>
          <p:cNvPr id="3" name="Rectangle 2"/>
          <p:cNvSpPr>
            <a:spLocks noChangeArrowheads="1"/>
          </p:cNvSpPr>
          <p:nvPr/>
        </p:nvSpPr>
        <p:spPr bwMode="auto">
          <a:xfrm>
            <a:off x="357952" y="4071152"/>
            <a:ext cx="8280400" cy="5715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4142590"/>
            <a:ext cx="8143932" cy="492443"/>
          </a:xfrm>
          <a:prstGeom prst="rect">
            <a:avLst/>
          </a:prstGeom>
          <a:noFill/>
        </p:spPr>
        <p:txBody>
          <a:bodyPr wrap="square" rtlCol="0">
            <a:spAutoFit/>
          </a:bodyPr>
          <a:lstStyle/>
          <a:p>
            <a:r>
              <a:rPr lang="zh-CN" altLang="en-US" dirty="0" smtClean="0">
                <a:solidFill>
                  <a:srgbClr val="FF0000"/>
                </a:solidFill>
                <a:latin typeface="黑体" pitchFamily="49" charset="-122"/>
                <a:ea typeface="黑体" pitchFamily="49" charset="-122"/>
              </a:rPr>
              <a:t>答案</a:t>
            </a:r>
            <a:r>
              <a:rPr lang="en-US" dirty="0" smtClean="0">
                <a:solidFill>
                  <a:srgbClr val="FF0000"/>
                </a:solidFill>
                <a:latin typeface="黑体" pitchFamily="49" charset="-122"/>
                <a:ea typeface="黑体" pitchFamily="49" charset="-122"/>
              </a:rPr>
              <a:t>:</a:t>
            </a:r>
            <a:r>
              <a:rPr lang="en-US" dirty="0" smtClean="0"/>
              <a:t>A </a:t>
            </a:r>
            <a:r>
              <a:rPr lang="zh-CN" altLang="en-US" dirty="0" smtClean="0"/>
              <a:t>　</a:t>
            </a:r>
            <a:endParaRPr lang="zh-CN" altLang="en-US" dirty="0"/>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85004"/>
            <a:ext cx="8280400" cy="414340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856442"/>
            <a:ext cx="8143932" cy="435697"/>
          </a:xfrm>
          <a:prstGeom prst="rect">
            <a:avLst/>
          </a:prstGeom>
          <a:noFill/>
        </p:spPr>
        <p:txBody>
          <a:bodyPr wrap="square" rtlCol="0">
            <a:spAutoFit/>
          </a:bodyPr>
          <a:lstStyle/>
          <a:p>
            <a:r>
              <a:rPr lang="en-US" altLang="zh-CN" dirty="0" smtClean="0">
                <a:solidFill>
                  <a:srgbClr val="FF0000"/>
                </a:solidFill>
                <a:latin typeface="黑体" pitchFamily="49" charset="-122"/>
                <a:ea typeface="黑体" pitchFamily="49" charset="-122"/>
              </a:rPr>
              <a:t>[</a:t>
            </a:r>
            <a:r>
              <a:rPr lang="zh-CN" altLang="en-US" dirty="0" smtClean="0">
                <a:solidFill>
                  <a:srgbClr val="FF0000"/>
                </a:solidFill>
                <a:latin typeface="黑体" pitchFamily="49" charset="-122"/>
                <a:ea typeface="黑体" pitchFamily="49" charset="-122"/>
              </a:rPr>
              <a:t>试题分析</a:t>
            </a:r>
            <a:r>
              <a:rPr lang="en-US" altLang="zh-CN" dirty="0" smtClean="0">
                <a:solidFill>
                  <a:srgbClr val="FF0000"/>
                </a:solidFill>
                <a:latin typeface="黑体" pitchFamily="49" charset="-122"/>
                <a:ea typeface="黑体" pitchFamily="49" charset="-122"/>
              </a:rPr>
              <a:t>]</a:t>
            </a:r>
          </a:p>
        </p:txBody>
      </p:sp>
      <p:graphicFrame>
        <p:nvGraphicFramePr>
          <p:cNvPr id="6" name="表格 5"/>
          <p:cNvGraphicFramePr>
            <a:graphicFrameLocks noGrp="1"/>
          </p:cNvGraphicFramePr>
          <p:nvPr/>
        </p:nvGraphicFramePr>
        <p:xfrm>
          <a:off x="572266" y="1427946"/>
          <a:ext cx="7929618" cy="3286148"/>
        </p:xfrm>
        <a:graphic>
          <a:graphicData uri="http://schemas.openxmlformats.org/drawingml/2006/table">
            <a:tbl>
              <a:tblPr/>
              <a:tblGrid>
                <a:gridCol w="1947515"/>
                <a:gridCol w="5982103"/>
              </a:tblGrid>
              <a:tr h="328615">
                <a:tc>
                  <a:txBody>
                    <a:bodyPr/>
                    <a:lstStyle/>
                    <a:p>
                      <a:pPr algn="ctr">
                        <a:lnSpc>
                          <a:spcPct val="100000"/>
                        </a:lnSpc>
                        <a:spcAft>
                          <a:spcPts val="0"/>
                        </a:spcAft>
                      </a:pPr>
                      <a:r>
                        <a:rPr lang="zh-CN" sz="2000" b="1" dirty="0">
                          <a:latin typeface="楷体" pitchFamily="49" charset="-122"/>
                          <a:ea typeface="楷体" pitchFamily="49" charset="-122"/>
                          <a:cs typeface="Times New Roman"/>
                        </a:rPr>
                        <a:t>价值立意</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社会存在与社会意识</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5844">
                <a:tc>
                  <a:txBody>
                    <a:bodyPr/>
                    <a:lstStyle/>
                    <a:p>
                      <a:pPr algn="ctr">
                        <a:lnSpc>
                          <a:spcPct val="100000"/>
                        </a:lnSpc>
                        <a:spcAft>
                          <a:spcPts val="0"/>
                        </a:spcAft>
                      </a:pPr>
                      <a:r>
                        <a:rPr lang="zh-CN" sz="2000" b="1">
                          <a:latin typeface="楷体" pitchFamily="49" charset="-122"/>
                          <a:ea typeface="楷体" pitchFamily="49" charset="-122"/>
                          <a:cs typeface="Times New Roman"/>
                        </a:rPr>
                        <a:t>时空特征</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a:latin typeface="楷体" pitchFamily="49" charset="-122"/>
                          <a:ea typeface="楷体" pitchFamily="49" charset="-122"/>
                          <a:cs typeface="Times New Roman"/>
                        </a:rPr>
                        <a:t>1904</a:t>
                      </a:r>
                      <a:r>
                        <a:rPr lang="zh-CN" sz="2000" b="1">
                          <a:latin typeface="楷体" pitchFamily="49" charset="-122"/>
                          <a:ea typeface="楷体" pitchFamily="49" charset="-122"/>
                          <a:cs typeface="Times New Roman"/>
                        </a:rPr>
                        <a:t>年——八国联军侵华战争后</a:t>
                      </a:r>
                      <a:endParaRPr lang="zh-CN" sz="2000">
                        <a:latin typeface="楷体" pitchFamily="49" charset="-122"/>
                        <a:ea typeface="楷体" pitchFamily="49" charset="-122"/>
                        <a:cs typeface="Times New Roman"/>
                      </a:endParaRPr>
                    </a:p>
                    <a:p>
                      <a:pPr>
                        <a:lnSpc>
                          <a:spcPct val="100000"/>
                        </a:lnSpc>
                        <a:spcAft>
                          <a:spcPts val="0"/>
                        </a:spcAft>
                      </a:pPr>
                      <a:r>
                        <a:rPr lang="zh-CN" sz="2000" b="1">
                          <a:latin typeface="楷体" pitchFamily="49" charset="-122"/>
                          <a:ea typeface="楷体" pitchFamily="49" charset="-122"/>
                          <a:cs typeface="Times New Roman"/>
                        </a:rPr>
                        <a:t>长江流域与东南沿海发达省份——留日学生多</a:t>
                      </a:r>
                      <a:endParaRPr lang="zh-CN" sz="2000">
                        <a:latin typeface="楷体" pitchFamily="49" charset="-122"/>
                        <a:ea typeface="楷体" pitchFamily="49" charset="-122"/>
                        <a:cs typeface="Times New Roman"/>
                      </a:endParaRPr>
                    </a:p>
                    <a:p>
                      <a:pPr>
                        <a:lnSpc>
                          <a:spcPct val="100000"/>
                        </a:lnSpc>
                        <a:spcAft>
                          <a:spcPts val="0"/>
                        </a:spcAft>
                      </a:pPr>
                      <a:r>
                        <a:rPr lang="zh-CN" sz="2000" b="1">
                          <a:latin typeface="楷体" pitchFamily="49" charset="-122"/>
                          <a:ea typeface="楷体" pitchFamily="49" charset="-122"/>
                          <a:cs typeface="Times New Roman"/>
                        </a:rPr>
                        <a:t>山西、陕西等内陆省区——留日学生少</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1689">
                <a:tc>
                  <a:txBody>
                    <a:bodyPr/>
                    <a:lstStyle/>
                    <a:p>
                      <a:pPr algn="ctr">
                        <a:lnSpc>
                          <a:spcPct val="100000"/>
                        </a:lnSpc>
                        <a:spcAft>
                          <a:spcPts val="0"/>
                        </a:spcAft>
                      </a:pPr>
                      <a:r>
                        <a:rPr lang="zh-CN" sz="2000" b="1">
                          <a:latin typeface="楷体" pitchFamily="49" charset="-122"/>
                          <a:ea typeface="楷体" pitchFamily="49" charset="-122"/>
                          <a:cs typeface="Times New Roman"/>
                        </a:rPr>
                        <a:t>选项分析</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长江流域和东南沿海地区遭受西方列强侵略早</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自然经济解体程度较高</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商品经济较为发达</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对外交通便利</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开放程度更高</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而山西、陕西等地深处内陆</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受冲击的影响相对较小</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开放程度较低。经济发展的不平衡会影响文化教育的差异性</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因此留日学生主要集中在长江流域和东南沿海发达省份</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内陆地区较少</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ll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435697"/>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视野拓展</a:t>
            </a:r>
            <a:r>
              <a:rPr lang="en-US" dirty="0" smtClean="0">
                <a:latin typeface="黑体" pitchFamily="49" charset="-122"/>
                <a:ea typeface="黑体" pitchFamily="49" charset="-122"/>
              </a:rPr>
              <a:t>] </a:t>
            </a:r>
            <a:r>
              <a:rPr lang="zh-CN" altLang="en-US" dirty="0" smtClean="0">
                <a:latin typeface="楷体" pitchFamily="49" charset="-122"/>
                <a:ea typeface="楷体" pitchFamily="49" charset="-122"/>
              </a:rPr>
              <a:t>近代中国留学的阶段性特征</a:t>
            </a:r>
            <a:endParaRPr lang="zh-CN" altLang="en-US" dirty="0">
              <a:latin typeface="楷体" pitchFamily="49" charset="-122"/>
              <a:ea typeface="楷体" pitchFamily="49" charset="-122"/>
            </a:endParaRPr>
          </a:p>
        </p:txBody>
      </p:sp>
      <p:graphicFrame>
        <p:nvGraphicFramePr>
          <p:cNvPr id="3" name="表格 2"/>
          <p:cNvGraphicFramePr>
            <a:graphicFrameLocks noGrp="1"/>
          </p:cNvGraphicFramePr>
          <p:nvPr/>
        </p:nvGraphicFramePr>
        <p:xfrm>
          <a:off x="429390" y="1285070"/>
          <a:ext cx="8072494" cy="3657600"/>
        </p:xfrm>
        <a:graphic>
          <a:graphicData uri="http://schemas.openxmlformats.org/drawingml/2006/table">
            <a:tbl>
              <a:tblPr/>
              <a:tblGrid>
                <a:gridCol w="1285884"/>
                <a:gridCol w="1928826"/>
                <a:gridCol w="2928958"/>
                <a:gridCol w="1928826"/>
              </a:tblGrid>
              <a:tr h="0">
                <a:tc>
                  <a:txBody>
                    <a:bodyPr/>
                    <a:lstStyle/>
                    <a:p>
                      <a:pPr algn="ctr">
                        <a:lnSpc>
                          <a:spcPct val="100000"/>
                        </a:lnSpc>
                        <a:spcAft>
                          <a:spcPts val="0"/>
                        </a:spcAft>
                      </a:pPr>
                      <a:r>
                        <a:rPr lang="zh-CN" sz="2000" b="1" dirty="0">
                          <a:latin typeface="楷体" pitchFamily="49" charset="-122"/>
                          <a:ea typeface="楷体" pitchFamily="49" charset="-122"/>
                          <a:cs typeface="Times New Roman"/>
                        </a:rPr>
                        <a:t>高潮时期</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特点</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背景</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itchFamily="49" charset="-122"/>
                          <a:ea typeface="楷体" pitchFamily="49" charset="-122"/>
                          <a:cs typeface="Times New Roman"/>
                        </a:rPr>
                        <a:t>影响</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00000"/>
                        </a:lnSpc>
                        <a:spcAft>
                          <a:spcPts val="0"/>
                        </a:spcAft>
                      </a:pPr>
                      <a:r>
                        <a:rPr lang="zh-CN" sz="2000" b="1" dirty="0">
                          <a:latin typeface="楷体" pitchFamily="49" charset="-122"/>
                          <a:ea typeface="楷体" pitchFamily="49" charset="-122"/>
                          <a:cs typeface="Times New Roman"/>
                        </a:rPr>
                        <a:t>清末同</a:t>
                      </a:r>
                      <a:endParaRPr lang="zh-CN" sz="2000" dirty="0">
                        <a:latin typeface="楷体" pitchFamily="49" charset="-122"/>
                        <a:ea typeface="楷体" pitchFamily="49" charset="-122"/>
                        <a:cs typeface="Times New Roman"/>
                      </a:endParaRPr>
                    </a:p>
                    <a:p>
                      <a:pPr algn="ctr">
                        <a:lnSpc>
                          <a:spcPct val="100000"/>
                        </a:lnSpc>
                        <a:spcAft>
                          <a:spcPts val="0"/>
                        </a:spcAft>
                      </a:pPr>
                      <a:r>
                        <a:rPr lang="zh-CN" sz="2000" b="1" dirty="0">
                          <a:latin typeface="楷体" pitchFamily="49" charset="-122"/>
                          <a:ea typeface="楷体" pitchFamily="49" charset="-122"/>
                          <a:cs typeface="Times New Roman"/>
                        </a:rPr>
                        <a:t>治时期</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官费</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留学美国</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主要学习军事和工艺技术、自然科学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留学生多来自沿海</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两次鸦片战争中国战败</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西学传播</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新思潮萌发</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洋务运动兴起</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成为近代民族工业和海军的中坚力量</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促进了工业、科技与国防的现代化</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00000"/>
                        </a:lnSpc>
                        <a:spcAft>
                          <a:spcPts val="0"/>
                        </a:spcAft>
                      </a:pPr>
                      <a:r>
                        <a:rPr lang="zh-CN" sz="2000" b="1">
                          <a:latin typeface="楷体" pitchFamily="49" charset="-122"/>
                          <a:ea typeface="楷体" pitchFamily="49" charset="-122"/>
                          <a:cs typeface="Times New Roman"/>
                        </a:rPr>
                        <a:t>清末光</a:t>
                      </a:r>
                      <a:endParaRPr lang="zh-CN" sz="2000">
                        <a:latin typeface="楷体" pitchFamily="49" charset="-122"/>
                        <a:ea typeface="楷体" pitchFamily="49" charset="-122"/>
                        <a:cs typeface="Times New Roman"/>
                      </a:endParaRPr>
                    </a:p>
                    <a:p>
                      <a:pPr algn="ctr">
                        <a:lnSpc>
                          <a:spcPct val="100000"/>
                        </a:lnSpc>
                        <a:spcAft>
                          <a:spcPts val="0"/>
                        </a:spcAft>
                      </a:pPr>
                      <a:r>
                        <a:rPr lang="zh-CN" sz="2000" b="1">
                          <a:latin typeface="楷体" pitchFamily="49" charset="-122"/>
                          <a:ea typeface="楷体" pitchFamily="49" charset="-122"/>
                          <a:cs typeface="Times New Roman"/>
                        </a:rPr>
                        <a:t>绪年间</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自费</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留学日本</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主要学习西方政治制度</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楷体" pitchFamily="49" charset="-122"/>
                          <a:ea typeface="楷体" pitchFamily="49" charset="-122"/>
                          <a:cs typeface="Times New Roman"/>
                        </a:rPr>
                        <a:t>明治维新后日本强盛</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甲午战争中国战败</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民族危机加剧</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清末新政</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科举制废除</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民间求学风气转变</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距离日本近、费用低、文化风俗习惯相似</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楷体" pitchFamily="49" charset="-122"/>
                          <a:ea typeface="楷体" pitchFamily="49" charset="-122"/>
                          <a:cs typeface="Times New Roman"/>
                        </a:rPr>
                        <a:t>成为民主革命运动的骨干</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推动政治民主化进程</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trips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500828" y="856442"/>
          <a:ext cx="8001056" cy="3071834"/>
        </p:xfrm>
        <a:graphic>
          <a:graphicData uri="http://schemas.openxmlformats.org/drawingml/2006/table">
            <a:tbl>
              <a:tblPr/>
              <a:tblGrid>
                <a:gridCol w="1357322"/>
                <a:gridCol w="2159142"/>
                <a:gridCol w="2484328"/>
                <a:gridCol w="2000264"/>
              </a:tblGrid>
              <a:tr h="3071834">
                <a:tc>
                  <a:txBody>
                    <a:bodyPr/>
                    <a:lstStyle/>
                    <a:p>
                      <a:pPr>
                        <a:lnSpc>
                          <a:spcPct val="150000"/>
                        </a:lnSpc>
                        <a:spcAft>
                          <a:spcPts val="0"/>
                        </a:spcAft>
                      </a:pPr>
                      <a:r>
                        <a:rPr lang="zh-CN" sz="2000" b="1" dirty="0">
                          <a:latin typeface="楷体" pitchFamily="49" charset="-122"/>
                          <a:ea typeface="楷体" pitchFamily="49" charset="-122"/>
                          <a:cs typeface="Times New Roman"/>
                        </a:rPr>
                        <a:t>民国初</a:t>
                      </a:r>
                      <a:endParaRPr lang="zh-CN" sz="2000" dirty="0">
                        <a:latin typeface="楷体" pitchFamily="49" charset="-122"/>
                        <a:ea typeface="楷体" pitchFamily="49" charset="-122"/>
                        <a:cs typeface="Times New Roman"/>
                      </a:endParaRPr>
                    </a:p>
                    <a:p>
                      <a:pPr>
                        <a:lnSpc>
                          <a:spcPct val="150000"/>
                        </a:lnSpc>
                        <a:spcAft>
                          <a:spcPts val="0"/>
                        </a:spcAft>
                      </a:pPr>
                      <a:r>
                        <a:rPr lang="zh-CN" sz="2000" b="1" dirty="0">
                          <a:latin typeface="楷体" pitchFamily="49" charset="-122"/>
                          <a:ea typeface="楷体" pitchFamily="49" charset="-122"/>
                          <a:cs typeface="Times New Roman"/>
                        </a:rPr>
                        <a:t>年及五</a:t>
                      </a:r>
                      <a:endParaRPr lang="zh-CN" sz="2000" dirty="0">
                        <a:latin typeface="楷体" pitchFamily="49" charset="-122"/>
                        <a:ea typeface="楷体" pitchFamily="49" charset="-122"/>
                        <a:cs typeface="Times New Roman"/>
                      </a:endParaRPr>
                    </a:p>
                    <a:p>
                      <a:pPr>
                        <a:lnSpc>
                          <a:spcPct val="150000"/>
                        </a:lnSpc>
                        <a:spcAft>
                          <a:spcPts val="0"/>
                        </a:spcAft>
                      </a:pPr>
                      <a:r>
                        <a:rPr lang="zh-CN" sz="2000" b="1" dirty="0">
                          <a:latin typeface="楷体" pitchFamily="49" charset="-122"/>
                          <a:ea typeface="楷体" pitchFamily="49" charset="-122"/>
                          <a:cs typeface="Times New Roman"/>
                        </a:rPr>
                        <a:t>四运动</a:t>
                      </a:r>
                      <a:endParaRPr lang="zh-CN" sz="2000" dirty="0">
                        <a:latin typeface="楷体" pitchFamily="49" charset="-122"/>
                        <a:ea typeface="楷体" pitchFamily="49" charset="-122"/>
                        <a:cs typeface="Times New Roman"/>
                      </a:endParaRPr>
                    </a:p>
                    <a:p>
                      <a:pPr>
                        <a:lnSpc>
                          <a:spcPct val="150000"/>
                        </a:lnSpc>
                        <a:spcAft>
                          <a:spcPts val="0"/>
                        </a:spcAft>
                      </a:pPr>
                      <a:r>
                        <a:rPr lang="zh-CN" sz="2000" b="1" dirty="0">
                          <a:latin typeface="楷体" pitchFamily="49" charset="-122"/>
                          <a:ea typeface="楷体" pitchFamily="49" charset="-122"/>
                          <a:cs typeface="Times New Roman"/>
                        </a:rPr>
                        <a:t>前后</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楷体" pitchFamily="49" charset="-122"/>
                          <a:ea typeface="楷体" pitchFamily="49" charset="-122"/>
                          <a:cs typeface="Times New Roman"/>
                        </a:rPr>
                        <a:t>留学资金来源多样化</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主要到美国、法国、俄国留学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政治色彩浓厚</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学习马克思主义</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探索救国救民道路</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a:latin typeface="楷体" pitchFamily="49" charset="-122"/>
                          <a:ea typeface="楷体" pitchFamily="49" charset="-122"/>
                          <a:cs typeface="Times New Roman"/>
                        </a:rPr>
                        <a:t>新文化运动提升民众的民主科学意识</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十月革命</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五四运动传播马克思主义</a:t>
                      </a:r>
                      <a:r>
                        <a:rPr lang="en-US" sz="2000" b="1">
                          <a:latin typeface="楷体" pitchFamily="49" charset="-122"/>
                          <a:ea typeface="楷体" pitchFamily="49" charset="-122"/>
                          <a:cs typeface="Times New Roman"/>
                        </a:rPr>
                        <a:t>;</a:t>
                      </a:r>
                      <a:r>
                        <a:rPr lang="zh-CN" sz="2000" b="1">
                          <a:latin typeface="楷体" pitchFamily="49" charset="-122"/>
                          <a:ea typeface="楷体" pitchFamily="49" charset="-122"/>
                          <a:cs typeface="Times New Roman"/>
                        </a:rPr>
                        <a:t>美国返还部分庚子赔款</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楷体" pitchFamily="49" charset="-122"/>
                          <a:ea typeface="楷体" pitchFamily="49" charset="-122"/>
                          <a:cs typeface="Times New Roman"/>
                        </a:rPr>
                        <a:t>促进中国科学的发展</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为中国共产党成立准备了中坚力量</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circl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504369"/>
          </a:xfrm>
          <a:prstGeom prst="rect">
            <a:avLst/>
          </a:prstGeom>
          <a:noFill/>
        </p:spPr>
        <p:txBody>
          <a:bodyPr wrap="square" rtlCol="0">
            <a:spAutoFit/>
          </a:bodyPr>
          <a:lstStyle/>
          <a:p>
            <a:r>
              <a:rPr lang="zh-CN" altLang="en-US" sz="2400" dirty="0" smtClean="0">
                <a:latin typeface="黑体" pitchFamily="49" charset="-122"/>
                <a:ea typeface="黑体" pitchFamily="49" charset="-122"/>
              </a:rPr>
              <a:t>考题集训</a:t>
            </a:r>
            <a:endParaRPr lang="zh-CN" altLang="en-US" sz="2400" dirty="0">
              <a:latin typeface="黑体" pitchFamily="49" charset="-122"/>
              <a:ea typeface="黑体" pitchFamily="49" charset="-122"/>
            </a:endParaRPr>
          </a:p>
        </p:txBody>
      </p:sp>
      <p:sp>
        <p:nvSpPr>
          <p:cNvPr id="3" name="TextBox 2"/>
          <p:cNvSpPr txBox="1"/>
          <p:nvPr/>
        </p:nvSpPr>
        <p:spPr>
          <a:xfrm>
            <a:off x="286514" y="1285070"/>
            <a:ext cx="8501122" cy="3236463"/>
          </a:xfrm>
          <a:prstGeom prst="rect">
            <a:avLst/>
          </a:prstGeom>
          <a:noFill/>
        </p:spPr>
        <p:txBody>
          <a:bodyPr wrap="square" rtlCol="0">
            <a:spAutoFit/>
          </a:bodyPr>
          <a:lstStyle/>
          <a:p>
            <a:r>
              <a:rPr lang="en-US" dirty="0" smtClean="0"/>
              <a:t>1.</a:t>
            </a:r>
            <a:r>
              <a:rPr lang="en-US" dirty="0" smtClean="0">
                <a:latin typeface="楷体" pitchFamily="49" charset="-122"/>
                <a:ea typeface="楷体" pitchFamily="49" charset="-122"/>
              </a:rPr>
              <a:t>(2021·</a:t>
            </a:r>
            <a:r>
              <a:rPr lang="zh-CN" altLang="en-US" dirty="0" smtClean="0">
                <a:latin typeface="楷体" pitchFamily="49" charset="-122"/>
                <a:ea typeface="楷体" pitchFamily="49" charset="-122"/>
              </a:rPr>
              <a:t>广东新高考适应性考试</a:t>
            </a:r>
            <a:r>
              <a:rPr lang="en-US" dirty="0" smtClean="0">
                <a:latin typeface="楷体" pitchFamily="49" charset="-122"/>
                <a:ea typeface="楷体" pitchFamily="49" charset="-122"/>
              </a:rPr>
              <a:t>)</a:t>
            </a:r>
            <a:r>
              <a:rPr lang="zh-CN" altLang="en-US" dirty="0" smtClean="0"/>
              <a:t>鸦片战争之前</a:t>
            </a:r>
            <a:r>
              <a:rPr lang="en-US" dirty="0" smtClean="0"/>
              <a:t>,</a:t>
            </a:r>
            <a:r>
              <a:rPr lang="zh-CN" altLang="en-US" dirty="0" smtClean="0"/>
              <a:t>按国际惯例</a:t>
            </a:r>
            <a:r>
              <a:rPr lang="en-US" dirty="0" smtClean="0"/>
              <a:t>,</a:t>
            </a:r>
            <a:r>
              <a:rPr lang="zh-CN" altLang="en-US" dirty="0" smtClean="0"/>
              <a:t>中国与其他国家签订的条约以缔约方或第三方的文本作为解决争议的准本。</a:t>
            </a:r>
            <a:r>
              <a:rPr lang="en-US" dirty="0" smtClean="0"/>
              <a:t>1858</a:t>
            </a:r>
            <a:r>
              <a:rPr lang="zh-CN" altLang="en-US" dirty="0" smtClean="0"/>
              <a:t>年的中英</a:t>
            </a:r>
            <a:r>
              <a:rPr lang="en-US" altLang="zh-CN" dirty="0" smtClean="0"/>
              <a:t>《</a:t>
            </a:r>
            <a:r>
              <a:rPr lang="zh-CN" altLang="en-US" dirty="0" smtClean="0"/>
              <a:t>天津条约</a:t>
            </a:r>
            <a:r>
              <a:rPr lang="en-US" altLang="zh-CN" dirty="0" smtClean="0"/>
              <a:t>》</a:t>
            </a:r>
            <a:r>
              <a:rPr lang="zh-CN" altLang="en-US" dirty="0" smtClean="0"/>
              <a:t>却以英文文本为准</a:t>
            </a:r>
            <a:r>
              <a:rPr lang="en-US" dirty="0" smtClean="0"/>
              <a:t>,</a:t>
            </a:r>
            <a:r>
              <a:rPr lang="zh-CN" altLang="en-US" dirty="0" smtClean="0"/>
              <a:t>中法</a:t>
            </a:r>
            <a:r>
              <a:rPr lang="en-US" altLang="zh-CN" dirty="0" smtClean="0"/>
              <a:t>《</a:t>
            </a:r>
            <a:r>
              <a:rPr lang="zh-CN" altLang="en-US" dirty="0" smtClean="0"/>
              <a:t>天津条约</a:t>
            </a:r>
            <a:r>
              <a:rPr lang="en-US" altLang="zh-CN" dirty="0" smtClean="0"/>
              <a:t>》</a:t>
            </a:r>
            <a:r>
              <a:rPr lang="zh-CN" altLang="en-US" dirty="0" smtClean="0"/>
              <a:t>以法文文本为准。此后</a:t>
            </a:r>
            <a:r>
              <a:rPr lang="en-US" dirty="0" smtClean="0"/>
              <a:t>,</a:t>
            </a:r>
            <a:r>
              <a:rPr lang="zh-CN" altLang="en-US" dirty="0" smtClean="0"/>
              <a:t>以外文文本为准本的现象越来越普遍。这反映出清政府</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丧失与列强交往的主动权</a:t>
            </a:r>
          </a:p>
          <a:p>
            <a:r>
              <a:rPr lang="en-US" dirty="0" smtClean="0"/>
              <a:t>B.</a:t>
            </a:r>
            <a:r>
              <a:rPr lang="zh-CN" altLang="en-US" dirty="0" smtClean="0"/>
              <a:t>逐步接受国际惯例</a:t>
            </a:r>
          </a:p>
          <a:p>
            <a:r>
              <a:rPr lang="en-US" dirty="0" smtClean="0"/>
              <a:t>C.</a:t>
            </a:r>
            <a:r>
              <a:rPr lang="zh-CN" altLang="en-US" dirty="0" smtClean="0"/>
              <a:t>主动学习西方的先进理念</a:t>
            </a:r>
          </a:p>
          <a:p>
            <a:r>
              <a:rPr lang="en-US" dirty="0" smtClean="0"/>
              <a:t>D.</a:t>
            </a:r>
            <a:r>
              <a:rPr lang="zh-CN" altLang="en-US" dirty="0" smtClean="0"/>
              <a:t>坚守天朝上国观念</a:t>
            </a:r>
            <a:endParaRPr lang="zh-CN" altLang="en-US" dirty="0"/>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85004"/>
            <a:ext cx="8280400" cy="385765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856443"/>
            <a:ext cx="8143932" cy="3636573"/>
          </a:xfrm>
          <a:prstGeom prst="rect">
            <a:avLst/>
          </a:prstGeom>
          <a:noFill/>
        </p:spPr>
        <p:txBody>
          <a:bodyPr wrap="square" rtlCol="0">
            <a:spAutoFit/>
          </a:bodyPr>
          <a:lstStyle/>
          <a:p>
            <a:pPr algn="just"/>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:A </a:t>
            </a:r>
            <a:r>
              <a:rPr lang="zh-CN" altLang="en-US" dirty="0" smtClean="0">
                <a:latin typeface="楷体"/>
                <a:ea typeface="楷体"/>
              </a:rPr>
              <a:t>　在中英</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和中法</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中</a:t>
            </a:r>
            <a:r>
              <a:rPr lang="en-US" altLang="zh-CN" dirty="0" smtClean="0">
                <a:latin typeface="楷体"/>
                <a:ea typeface="楷体"/>
              </a:rPr>
              <a:t>,</a:t>
            </a:r>
            <a:r>
              <a:rPr lang="zh-CN" altLang="en-US" dirty="0" smtClean="0">
                <a:latin typeface="楷体"/>
                <a:ea typeface="楷体"/>
              </a:rPr>
              <a:t>都没有按照国际惯例的做法</a:t>
            </a:r>
            <a:r>
              <a:rPr lang="en-US" altLang="zh-CN" dirty="0" smtClean="0">
                <a:latin typeface="楷体"/>
                <a:ea typeface="楷体"/>
              </a:rPr>
              <a:t>,</a:t>
            </a:r>
            <a:r>
              <a:rPr lang="zh-CN" altLang="en-US" dirty="0" smtClean="0">
                <a:latin typeface="楷体"/>
                <a:ea typeface="楷体"/>
              </a:rPr>
              <a:t>以英法文本为准</a:t>
            </a:r>
            <a:r>
              <a:rPr lang="en-US" altLang="zh-CN" dirty="0" smtClean="0">
                <a:latin typeface="楷体"/>
                <a:ea typeface="楷体"/>
              </a:rPr>
              <a:t>,</a:t>
            </a:r>
            <a:r>
              <a:rPr lang="zh-CN" altLang="en-US" dirty="0" smtClean="0">
                <a:latin typeface="楷体"/>
                <a:ea typeface="楷体"/>
              </a:rPr>
              <a:t>这就在条约产生解释分歧时</a:t>
            </a:r>
            <a:r>
              <a:rPr lang="en-US" altLang="zh-CN" dirty="0" smtClean="0">
                <a:latin typeface="楷体"/>
                <a:ea typeface="楷体"/>
              </a:rPr>
              <a:t>,</a:t>
            </a:r>
            <a:r>
              <a:rPr lang="zh-CN" altLang="en-US" dirty="0" smtClean="0">
                <a:latin typeface="楷体"/>
                <a:ea typeface="楷体"/>
              </a:rPr>
              <a:t>给英法以主动权</a:t>
            </a:r>
            <a:r>
              <a:rPr lang="en-US" altLang="zh-CN" dirty="0" smtClean="0">
                <a:latin typeface="楷体"/>
                <a:ea typeface="楷体"/>
              </a:rPr>
              <a:t>,</a:t>
            </a:r>
            <a:r>
              <a:rPr lang="zh-CN" altLang="en-US" dirty="0" smtClean="0">
                <a:latin typeface="楷体"/>
                <a:ea typeface="楷体"/>
              </a:rPr>
              <a:t>说明当时清政府缺乏近代外交理念</a:t>
            </a:r>
            <a:r>
              <a:rPr lang="en-US" altLang="zh-CN" dirty="0" smtClean="0">
                <a:latin typeface="楷体"/>
                <a:ea typeface="楷体"/>
              </a:rPr>
              <a:t>,</a:t>
            </a:r>
            <a:r>
              <a:rPr lang="zh-CN" altLang="en-US" dirty="0" smtClean="0">
                <a:latin typeface="楷体"/>
                <a:ea typeface="楷体"/>
              </a:rPr>
              <a:t>容易造成在与列强交往中的被动局面</a:t>
            </a:r>
            <a:r>
              <a:rPr lang="en-US" altLang="zh-CN" dirty="0" smtClean="0">
                <a:latin typeface="楷体"/>
                <a:ea typeface="楷体"/>
              </a:rPr>
              <a:t>,</a:t>
            </a:r>
            <a:r>
              <a:rPr lang="zh-CN" altLang="en-US" dirty="0" smtClean="0">
                <a:latin typeface="楷体"/>
                <a:ea typeface="楷体"/>
              </a:rPr>
              <a:t>故选</a:t>
            </a:r>
            <a:r>
              <a:rPr lang="en-US" altLang="zh-CN" dirty="0" smtClean="0">
                <a:latin typeface="楷体"/>
                <a:ea typeface="楷体"/>
              </a:rPr>
              <a:t>A</a:t>
            </a:r>
            <a:r>
              <a:rPr lang="zh-CN" altLang="en-US" dirty="0" smtClean="0">
                <a:latin typeface="楷体"/>
                <a:ea typeface="楷体"/>
              </a:rPr>
              <a:t>项</a:t>
            </a:r>
            <a:r>
              <a:rPr lang="en-US" altLang="zh-CN" dirty="0" smtClean="0">
                <a:latin typeface="楷体"/>
                <a:ea typeface="楷体"/>
              </a:rPr>
              <a:t>;</a:t>
            </a:r>
            <a:r>
              <a:rPr lang="zh-CN" altLang="en-US" dirty="0" smtClean="0">
                <a:latin typeface="楷体"/>
                <a:ea typeface="楷体"/>
              </a:rPr>
              <a:t>清政府在中英</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和中法</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中</a:t>
            </a:r>
            <a:r>
              <a:rPr lang="en-US" altLang="zh-CN" dirty="0" smtClean="0">
                <a:latin typeface="楷体"/>
                <a:ea typeface="楷体"/>
              </a:rPr>
              <a:t>,</a:t>
            </a:r>
            <a:r>
              <a:rPr lang="zh-CN" altLang="en-US" dirty="0" smtClean="0">
                <a:latin typeface="楷体"/>
                <a:ea typeface="楷体"/>
              </a:rPr>
              <a:t>都没有按照国际惯例的做法</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B</a:t>
            </a:r>
            <a:r>
              <a:rPr lang="zh-CN" altLang="en-US" dirty="0" smtClean="0">
                <a:latin typeface="楷体"/>
                <a:ea typeface="楷体"/>
              </a:rPr>
              <a:t>项</a:t>
            </a:r>
            <a:r>
              <a:rPr lang="en-US" altLang="zh-CN" dirty="0" smtClean="0">
                <a:latin typeface="楷体"/>
                <a:ea typeface="楷体"/>
              </a:rPr>
              <a:t>;</a:t>
            </a:r>
            <a:r>
              <a:rPr lang="zh-CN" altLang="en-US" dirty="0" smtClean="0">
                <a:latin typeface="楷体"/>
                <a:ea typeface="楷体"/>
              </a:rPr>
              <a:t>清政府在中英</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和中法</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中</a:t>
            </a:r>
            <a:r>
              <a:rPr lang="en-US" altLang="zh-CN" dirty="0" smtClean="0">
                <a:latin typeface="楷体"/>
                <a:ea typeface="楷体"/>
              </a:rPr>
              <a:t>,</a:t>
            </a:r>
            <a:r>
              <a:rPr lang="zh-CN" altLang="en-US" dirty="0" smtClean="0">
                <a:latin typeface="楷体"/>
                <a:ea typeface="楷体"/>
              </a:rPr>
              <a:t>都没有按照国际惯例的做法</a:t>
            </a:r>
            <a:r>
              <a:rPr lang="en-US" altLang="zh-CN" dirty="0" smtClean="0">
                <a:latin typeface="楷体"/>
                <a:ea typeface="楷体"/>
              </a:rPr>
              <a:t>,</a:t>
            </a:r>
            <a:r>
              <a:rPr lang="zh-CN" altLang="en-US" dirty="0" smtClean="0">
                <a:latin typeface="楷体"/>
                <a:ea typeface="楷体"/>
              </a:rPr>
              <a:t>说明当时清政府缺乏近代外交理念</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C</a:t>
            </a:r>
            <a:r>
              <a:rPr lang="zh-CN" altLang="en-US" dirty="0" smtClean="0">
                <a:latin typeface="楷体"/>
                <a:ea typeface="楷体"/>
              </a:rPr>
              <a:t>项</a:t>
            </a:r>
            <a:r>
              <a:rPr lang="en-US" altLang="zh-CN" dirty="0" smtClean="0">
                <a:latin typeface="楷体"/>
                <a:ea typeface="楷体"/>
              </a:rPr>
              <a:t>;</a:t>
            </a:r>
            <a:r>
              <a:rPr lang="zh-CN" altLang="en-US" dirty="0" smtClean="0">
                <a:latin typeface="楷体"/>
                <a:ea typeface="楷体"/>
              </a:rPr>
              <a:t>清政府在中英</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和中法</a:t>
            </a:r>
            <a:r>
              <a:rPr lang="en-US" altLang="zh-CN" dirty="0" smtClean="0">
                <a:latin typeface="楷体"/>
                <a:ea typeface="楷体"/>
              </a:rPr>
              <a:t>《</a:t>
            </a:r>
            <a:r>
              <a:rPr lang="zh-CN" altLang="en-US" dirty="0" smtClean="0">
                <a:latin typeface="楷体"/>
                <a:ea typeface="楷体"/>
              </a:rPr>
              <a:t>天津条约</a:t>
            </a:r>
            <a:r>
              <a:rPr lang="en-US" altLang="zh-CN" dirty="0" smtClean="0">
                <a:latin typeface="楷体"/>
                <a:ea typeface="楷体"/>
              </a:rPr>
              <a:t>》</a:t>
            </a:r>
            <a:r>
              <a:rPr lang="zh-CN" altLang="en-US" dirty="0" smtClean="0">
                <a:latin typeface="楷体"/>
                <a:ea typeface="楷体"/>
              </a:rPr>
              <a:t>文本中分别使用英文和法文文本为准</a:t>
            </a:r>
            <a:r>
              <a:rPr lang="en-US" altLang="zh-CN" dirty="0" smtClean="0">
                <a:latin typeface="楷体"/>
                <a:ea typeface="楷体"/>
              </a:rPr>
              <a:t>,</a:t>
            </a:r>
            <a:r>
              <a:rPr lang="zh-CN" altLang="en-US" dirty="0" smtClean="0">
                <a:latin typeface="楷体"/>
                <a:ea typeface="楷体"/>
              </a:rPr>
              <a:t>说明清政府天朝上国观念被冲破</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D</a:t>
            </a:r>
            <a:r>
              <a:rPr lang="zh-CN" altLang="en-US" dirty="0" smtClean="0">
                <a:latin typeface="楷体"/>
                <a:ea typeface="楷体"/>
              </a:rPr>
              <a:t>项。</a:t>
            </a:r>
          </a:p>
        </p:txBody>
      </p:sp>
    </p:spTree>
  </p:cSld>
  <p:clrMapOvr>
    <a:masterClrMapping/>
  </p:clrMapOvr>
  <p:transition>
    <p:pull dir="l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63251"/>
            <a:ext cx="8501122" cy="2836354"/>
          </a:xfrm>
          <a:prstGeom prst="rect">
            <a:avLst/>
          </a:prstGeom>
          <a:noFill/>
        </p:spPr>
        <p:txBody>
          <a:bodyPr wrap="square" rtlCol="0">
            <a:spAutoFit/>
          </a:bodyPr>
          <a:lstStyle/>
          <a:p>
            <a:r>
              <a:rPr lang="en-US" dirty="0" smtClean="0"/>
              <a:t>2.</a:t>
            </a:r>
            <a:r>
              <a:rPr lang="en-US" dirty="0" smtClean="0">
                <a:latin typeface="楷体" pitchFamily="49" charset="-122"/>
                <a:ea typeface="楷体" pitchFamily="49" charset="-122"/>
              </a:rPr>
              <a:t>(2021·</a:t>
            </a:r>
            <a:r>
              <a:rPr lang="zh-CN" altLang="en-US" dirty="0" smtClean="0">
                <a:latin typeface="楷体" pitchFamily="49" charset="-122"/>
                <a:ea typeface="楷体" pitchFamily="49" charset="-122"/>
              </a:rPr>
              <a:t>湖南新高考适应性考试</a:t>
            </a:r>
            <a:r>
              <a:rPr lang="en-US" dirty="0" smtClean="0">
                <a:latin typeface="楷体" pitchFamily="49" charset="-122"/>
                <a:ea typeface="楷体" pitchFamily="49" charset="-122"/>
              </a:rPr>
              <a:t>)</a:t>
            </a:r>
            <a:r>
              <a:rPr lang="en-US" dirty="0" smtClean="0"/>
              <a:t>1875</a:t>
            </a:r>
            <a:r>
              <a:rPr lang="zh-CN" altLang="en-US" dirty="0" smtClean="0"/>
              <a:t>～</a:t>
            </a:r>
            <a:r>
              <a:rPr lang="en-US" dirty="0" smtClean="0"/>
              <a:t>1894</a:t>
            </a:r>
            <a:r>
              <a:rPr lang="zh-CN" altLang="en-US" dirty="0" smtClean="0"/>
              <a:t>年</a:t>
            </a:r>
            <a:r>
              <a:rPr lang="en-US" dirty="0" smtClean="0"/>
              <a:t>,</a:t>
            </a:r>
            <a:r>
              <a:rPr lang="zh-CN" altLang="en-US" dirty="0" smtClean="0"/>
              <a:t>清廷共计派出</a:t>
            </a:r>
            <a:r>
              <a:rPr lang="en-US" dirty="0" smtClean="0"/>
              <a:t>76</a:t>
            </a:r>
            <a:r>
              <a:rPr lang="zh-CN" altLang="en-US" dirty="0" smtClean="0"/>
              <a:t>位常设驻外使领。此前清廷只有前往藩属册封的“天使”</a:t>
            </a:r>
            <a:r>
              <a:rPr lang="en-US" dirty="0" smtClean="0"/>
              <a:t>,</a:t>
            </a:r>
            <a:r>
              <a:rPr lang="zh-CN" altLang="en-US" dirty="0" smtClean="0"/>
              <a:t>和偶尔派出的负有特殊使命或观光考察性质的临时性使节。这种变化反映</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中国传统的朝贡外交体制终结</a:t>
            </a:r>
          </a:p>
          <a:p>
            <a:r>
              <a:rPr lang="en-US" dirty="0" smtClean="0"/>
              <a:t>B.</a:t>
            </a:r>
            <a:r>
              <a:rPr lang="zh-CN" altLang="en-US" dirty="0" smtClean="0"/>
              <a:t>清廷摒弃了“天朝上国”观念</a:t>
            </a:r>
          </a:p>
          <a:p>
            <a:r>
              <a:rPr lang="en-US" dirty="0" smtClean="0"/>
              <a:t>C.</a:t>
            </a:r>
            <a:r>
              <a:rPr lang="zh-CN" altLang="en-US" dirty="0" smtClean="0"/>
              <a:t>中外关系性质发生根本性改变</a:t>
            </a:r>
          </a:p>
          <a:p>
            <a:r>
              <a:rPr lang="en-US" dirty="0" smtClean="0"/>
              <a:t>D.</a:t>
            </a:r>
            <a:r>
              <a:rPr lang="zh-CN" altLang="en-US" dirty="0" smtClean="0"/>
              <a:t>清朝对外交往发生制度性变化</a:t>
            </a:r>
            <a:endParaRPr lang="zh-CN" altLang="en-US" dirty="0"/>
          </a:p>
        </p:txBody>
      </p:sp>
    </p:spTree>
  </p:cSld>
  <p:clrMapOvr>
    <a:masterClrMapping/>
  </p:clrMapOvr>
  <p:transition>
    <p:pull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57952" y="856442"/>
            <a:ext cx="8280400" cy="2357454"/>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29390" y="927880"/>
            <a:ext cx="8143932" cy="2036135"/>
          </a:xfrm>
          <a:prstGeom prst="rect">
            <a:avLst/>
          </a:prstGeom>
          <a:noFill/>
        </p:spPr>
        <p:txBody>
          <a:bodyPr wrap="square" rtlCol="0">
            <a:spAutoFit/>
          </a:bodyPr>
          <a:lstStyle/>
          <a:p>
            <a:pPr algn="just"/>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:D </a:t>
            </a:r>
            <a:r>
              <a:rPr lang="zh-CN" altLang="en-US" dirty="0" smtClean="0">
                <a:latin typeface="楷体"/>
                <a:ea typeface="楷体"/>
              </a:rPr>
              <a:t>　常设驻外使领的派出</a:t>
            </a:r>
            <a:r>
              <a:rPr lang="en-US" altLang="zh-CN" dirty="0" smtClean="0">
                <a:latin typeface="楷体"/>
                <a:ea typeface="楷体"/>
              </a:rPr>
              <a:t>,</a:t>
            </a:r>
            <a:r>
              <a:rPr lang="zh-CN" altLang="en-US" dirty="0" smtClean="0">
                <a:latin typeface="楷体"/>
                <a:ea typeface="楷体"/>
              </a:rPr>
              <a:t>意味着清政府已具有一定的近代外交理念</a:t>
            </a:r>
            <a:r>
              <a:rPr lang="en-US" altLang="zh-CN" dirty="0" smtClean="0">
                <a:latin typeface="楷体"/>
                <a:ea typeface="楷体"/>
              </a:rPr>
              <a:t>,</a:t>
            </a:r>
            <a:r>
              <a:rPr lang="zh-CN" altLang="en-US" dirty="0" smtClean="0">
                <a:latin typeface="楷体"/>
                <a:ea typeface="楷体"/>
              </a:rPr>
              <a:t>体现出清朝对外交往随世界形势变迁而发生的制度性变化</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D</a:t>
            </a:r>
            <a:r>
              <a:rPr lang="zh-CN" altLang="en-US" dirty="0" smtClean="0">
                <a:latin typeface="楷体"/>
                <a:ea typeface="楷体"/>
              </a:rPr>
              <a:t>项正确</a:t>
            </a:r>
            <a:r>
              <a:rPr lang="en-US" altLang="zh-CN" dirty="0" smtClean="0">
                <a:latin typeface="楷体"/>
                <a:ea typeface="楷体"/>
              </a:rPr>
              <a:t>;</a:t>
            </a:r>
            <a:r>
              <a:rPr lang="zh-CN" altLang="en-US" dirty="0" smtClean="0">
                <a:latin typeface="楷体"/>
                <a:ea typeface="楷体"/>
              </a:rPr>
              <a:t>朝贡外交体制终结是在甲午中日战争后的</a:t>
            </a:r>
            <a:r>
              <a:rPr lang="en-US" altLang="zh-CN" dirty="0" smtClean="0">
                <a:latin typeface="楷体"/>
                <a:ea typeface="楷体"/>
              </a:rPr>
              <a:t>《</a:t>
            </a:r>
            <a:r>
              <a:rPr lang="zh-CN" altLang="en-US" dirty="0" smtClean="0">
                <a:latin typeface="楷体"/>
                <a:ea typeface="楷体"/>
              </a:rPr>
              <a:t>马关条约</a:t>
            </a:r>
            <a:r>
              <a:rPr lang="en-US" altLang="zh-CN" dirty="0" smtClean="0">
                <a:latin typeface="楷体"/>
                <a:ea typeface="楷体"/>
              </a:rPr>
              <a:t>》</a:t>
            </a:r>
            <a:r>
              <a:rPr lang="zh-CN" altLang="en-US" dirty="0" smtClean="0">
                <a:latin typeface="楷体"/>
                <a:ea typeface="楷体"/>
              </a:rPr>
              <a:t>签订</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A</a:t>
            </a:r>
            <a:r>
              <a:rPr lang="zh-CN" altLang="en-US" dirty="0" smtClean="0">
                <a:latin typeface="楷体"/>
                <a:ea typeface="楷体"/>
              </a:rPr>
              <a:t>项</a:t>
            </a:r>
            <a:r>
              <a:rPr lang="en-US" altLang="zh-CN" dirty="0" smtClean="0">
                <a:latin typeface="楷体"/>
                <a:ea typeface="楷体"/>
              </a:rPr>
              <a:t>;</a:t>
            </a:r>
            <a:r>
              <a:rPr lang="zh-CN" altLang="en-US" dirty="0" smtClean="0">
                <a:latin typeface="楷体"/>
                <a:ea typeface="楷体"/>
              </a:rPr>
              <a:t>材料没有体现“清廷摒弃了‘天朝上国’观念”的内容</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B</a:t>
            </a:r>
            <a:r>
              <a:rPr lang="zh-CN" altLang="en-US" dirty="0" smtClean="0">
                <a:latin typeface="楷体"/>
                <a:ea typeface="楷体"/>
              </a:rPr>
              <a:t>项</a:t>
            </a:r>
            <a:r>
              <a:rPr lang="en-US" altLang="zh-CN" dirty="0" smtClean="0">
                <a:latin typeface="楷体"/>
                <a:ea typeface="楷体"/>
              </a:rPr>
              <a:t>;1875</a:t>
            </a:r>
            <a:r>
              <a:rPr lang="zh-CN" altLang="en-US" dirty="0" smtClean="0">
                <a:latin typeface="楷体" pitchFamily="49" charset="-122"/>
                <a:ea typeface="楷体" pitchFamily="49" charset="-122"/>
              </a:rPr>
              <a:t>～</a:t>
            </a:r>
            <a:r>
              <a:rPr lang="en-US" altLang="zh-CN" dirty="0" smtClean="0">
                <a:latin typeface="楷体"/>
                <a:ea typeface="楷体"/>
              </a:rPr>
              <a:t>1894</a:t>
            </a:r>
            <a:r>
              <a:rPr lang="zh-CN" altLang="en-US" dirty="0" smtClean="0">
                <a:latin typeface="楷体"/>
                <a:ea typeface="楷体"/>
              </a:rPr>
              <a:t>年</a:t>
            </a:r>
            <a:r>
              <a:rPr lang="en-US" altLang="zh-CN" dirty="0" smtClean="0">
                <a:latin typeface="楷体"/>
                <a:ea typeface="楷体"/>
              </a:rPr>
              <a:t>,</a:t>
            </a:r>
            <a:r>
              <a:rPr lang="zh-CN" altLang="en-US" dirty="0" smtClean="0">
                <a:latin typeface="楷体"/>
                <a:ea typeface="楷体"/>
              </a:rPr>
              <a:t>中外关系性质依旧是侵略与被侵略</a:t>
            </a:r>
            <a:r>
              <a:rPr lang="en-US" altLang="zh-CN" dirty="0" smtClean="0">
                <a:latin typeface="楷体"/>
                <a:ea typeface="楷体"/>
              </a:rPr>
              <a:t>,</a:t>
            </a:r>
            <a:r>
              <a:rPr lang="zh-CN" altLang="en-US" dirty="0" smtClean="0">
                <a:latin typeface="楷体"/>
                <a:ea typeface="楷体"/>
              </a:rPr>
              <a:t>排除</a:t>
            </a:r>
            <a:r>
              <a:rPr lang="en-US" altLang="zh-CN" dirty="0" smtClean="0">
                <a:latin typeface="楷体"/>
                <a:ea typeface="楷体"/>
              </a:rPr>
              <a:t>C</a:t>
            </a:r>
            <a:r>
              <a:rPr lang="zh-CN" altLang="en-US" dirty="0" smtClean="0">
                <a:latin typeface="楷体"/>
                <a:ea typeface="楷体"/>
              </a:rPr>
              <a:t>项。</a:t>
            </a:r>
          </a:p>
        </p:txBody>
      </p:sp>
    </p:spTree>
  </p:cSld>
  <p:clrMapOvr>
    <a:masterClrMapping/>
  </p:clrMapOvr>
  <p:transition>
    <p:pull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642128"/>
            <a:ext cx="8501122" cy="1235916"/>
          </a:xfrm>
          <a:prstGeom prst="rect">
            <a:avLst/>
          </a:prstGeom>
          <a:noFill/>
        </p:spPr>
        <p:txBody>
          <a:bodyPr wrap="square" rtlCol="0">
            <a:spAutoFit/>
          </a:bodyPr>
          <a:lstStyle/>
          <a:p>
            <a:r>
              <a:rPr lang="en-US" dirty="0" smtClean="0"/>
              <a:t>3.</a:t>
            </a:r>
            <a:r>
              <a:rPr lang="en-US" dirty="0" smtClean="0">
                <a:latin typeface="楷体" pitchFamily="49" charset="-122"/>
                <a:ea typeface="楷体" pitchFamily="49" charset="-122"/>
              </a:rPr>
              <a:t>(2017·</a:t>
            </a:r>
            <a:r>
              <a:rPr lang="zh-CN" altLang="en-US" dirty="0" smtClean="0">
                <a:latin typeface="楷体" pitchFamily="49" charset="-122"/>
                <a:ea typeface="楷体" pitchFamily="49" charset="-122"/>
              </a:rPr>
              <a:t>海南卷</a:t>
            </a:r>
            <a:r>
              <a:rPr lang="en-US" dirty="0" smtClean="0">
                <a:latin typeface="楷体" pitchFamily="49" charset="-122"/>
                <a:ea typeface="楷体" pitchFamily="49" charset="-122"/>
              </a:rPr>
              <a:t>)</a:t>
            </a:r>
            <a:r>
              <a:rPr lang="en-US" dirty="0" smtClean="0"/>
              <a:t>1894</a:t>
            </a:r>
            <a:r>
              <a:rPr lang="zh-CN" altLang="en-US" dirty="0" smtClean="0"/>
              <a:t>年</a:t>
            </a:r>
            <a:r>
              <a:rPr lang="en-US" dirty="0" smtClean="0"/>
              <a:t>,</a:t>
            </a:r>
            <a:r>
              <a:rPr lang="zh-CN" altLang="en-US" dirty="0" smtClean="0"/>
              <a:t>在中国的</a:t>
            </a:r>
            <a:r>
              <a:rPr lang="en-US" dirty="0" smtClean="0"/>
              <a:t>25</a:t>
            </a:r>
            <a:r>
              <a:rPr lang="zh-CN" altLang="en-US" dirty="0" smtClean="0"/>
              <a:t>个通商口岸有洋行</a:t>
            </a:r>
            <a:r>
              <a:rPr lang="en-US" dirty="0" smtClean="0"/>
              <a:t>552</a:t>
            </a:r>
            <a:r>
              <a:rPr lang="zh-CN" altLang="en-US" dirty="0" smtClean="0"/>
              <a:t>家</a:t>
            </a:r>
            <a:r>
              <a:rPr lang="en-US" dirty="0" smtClean="0"/>
              <a:t>,</a:t>
            </a:r>
            <a:r>
              <a:rPr lang="zh-CN" altLang="en-US" dirty="0" smtClean="0"/>
              <a:t>其中近三分之二属于一个国家。这个国家是</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日本</a:t>
            </a:r>
            <a:r>
              <a:rPr lang="en-US" dirty="0" smtClean="0"/>
              <a:t>	B.</a:t>
            </a:r>
            <a:r>
              <a:rPr lang="zh-CN" altLang="en-US" dirty="0" smtClean="0"/>
              <a:t>美国</a:t>
            </a:r>
            <a:r>
              <a:rPr lang="en-US" dirty="0" smtClean="0"/>
              <a:t>	C.</a:t>
            </a:r>
            <a:r>
              <a:rPr lang="zh-CN" altLang="en-US" dirty="0" smtClean="0"/>
              <a:t>德国</a:t>
            </a:r>
            <a:r>
              <a:rPr lang="en-US" dirty="0" smtClean="0"/>
              <a:t>	D.</a:t>
            </a:r>
            <a:r>
              <a:rPr lang="zh-CN" altLang="en-US" dirty="0" smtClean="0"/>
              <a:t>英国</a:t>
            </a:r>
            <a:endParaRPr lang="zh-CN" altLang="en-US" dirty="0"/>
          </a:p>
        </p:txBody>
      </p:sp>
      <p:sp>
        <p:nvSpPr>
          <p:cNvPr id="4" name="Rectangle 2"/>
          <p:cNvSpPr>
            <a:spLocks noChangeArrowheads="1"/>
          </p:cNvSpPr>
          <p:nvPr/>
        </p:nvSpPr>
        <p:spPr bwMode="auto">
          <a:xfrm>
            <a:off x="435798" y="1928012"/>
            <a:ext cx="8280400" cy="302950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507236" y="1978284"/>
            <a:ext cx="8143932" cy="2836354"/>
          </a:xfrm>
          <a:prstGeom prst="rect">
            <a:avLst/>
          </a:prstGeom>
          <a:noFill/>
        </p:spPr>
        <p:txBody>
          <a:bodyPr wrap="square" rtlCol="0">
            <a:spAutoFit/>
          </a:bodyPr>
          <a:lstStyle/>
          <a:p>
            <a:pPr algn="just"/>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:D </a:t>
            </a:r>
            <a:r>
              <a:rPr lang="zh-CN" altLang="en-US" dirty="0" smtClean="0">
                <a:latin typeface="楷体"/>
                <a:ea typeface="楷体"/>
              </a:rPr>
              <a:t>　材料强调这一国家在中国拥有广阔的势力范围</a:t>
            </a:r>
            <a:r>
              <a:rPr lang="en-US" altLang="zh-CN" dirty="0" smtClean="0">
                <a:latin typeface="楷体"/>
                <a:ea typeface="楷体"/>
              </a:rPr>
              <a:t>,</a:t>
            </a:r>
            <a:r>
              <a:rPr lang="zh-CN" altLang="en-US" dirty="0" smtClean="0">
                <a:latin typeface="楷体"/>
                <a:ea typeface="楷体"/>
              </a:rPr>
              <a:t>因此能够在通商口岸建立众多的洋行。</a:t>
            </a:r>
            <a:r>
              <a:rPr lang="en-US" altLang="zh-CN" dirty="0" smtClean="0">
                <a:latin typeface="楷体"/>
                <a:ea typeface="楷体"/>
              </a:rPr>
              <a:t>1894</a:t>
            </a:r>
            <a:r>
              <a:rPr lang="zh-CN" altLang="en-US" dirty="0" smtClean="0">
                <a:latin typeface="楷体"/>
                <a:ea typeface="楷体"/>
              </a:rPr>
              <a:t>年日本的势力范围只在福建</a:t>
            </a:r>
            <a:r>
              <a:rPr lang="en-US" altLang="zh-CN" dirty="0" smtClean="0">
                <a:latin typeface="楷体"/>
                <a:ea typeface="楷体"/>
              </a:rPr>
              <a:t>,</a:t>
            </a:r>
            <a:r>
              <a:rPr lang="zh-CN" altLang="en-US" dirty="0" smtClean="0">
                <a:latin typeface="楷体"/>
                <a:ea typeface="楷体"/>
              </a:rPr>
              <a:t>与题意不符合</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A</a:t>
            </a:r>
            <a:r>
              <a:rPr lang="zh-CN" altLang="en-US" dirty="0" smtClean="0">
                <a:latin typeface="楷体"/>
                <a:ea typeface="楷体"/>
              </a:rPr>
              <a:t>项错误</a:t>
            </a:r>
            <a:r>
              <a:rPr lang="en-US" altLang="zh-CN" dirty="0" smtClean="0">
                <a:latin typeface="楷体"/>
                <a:ea typeface="楷体"/>
              </a:rPr>
              <a:t>;1899</a:t>
            </a:r>
            <a:r>
              <a:rPr lang="zh-CN" altLang="en-US" dirty="0" smtClean="0">
                <a:latin typeface="楷体"/>
                <a:ea typeface="楷体"/>
              </a:rPr>
              <a:t>年</a:t>
            </a:r>
            <a:r>
              <a:rPr lang="en-US" altLang="zh-CN" dirty="0" smtClean="0">
                <a:latin typeface="楷体"/>
                <a:ea typeface="楷体"/>
              </a:rPr>
              <a:t>9</a:t>
            </a:r>
            <a:r>
              <a:rPr lang="zh-CN" altLang="en-US" dirty="0" smtClean="0">
                <a:latin typeface="楷体"/>
                <a:ea typeface="楷体"/>
              </a:rPr>
              <a:t>月</a:t>
            </a:r>
            <a:r>
              <a:rPr lang="en-US" altLang="zh-CN" dirty="0" smtClean="0">
                <a:latin typeface="楷体"/>
                <a:ea typeface="楷体"/>
              </a:rPr>
              <a:t>,</a:t>
            </a:r>
            <a:r>
              <a:rPr lang="zh-CN" altLang="en-US" dirty="0" smtClean="0">
                <a:latin typeface="楷体"/>
                <a:ea typeface="楷体"/>
              </a:rPr>
              <a:t>美国向列强提出了“门户开放”政策</a:t>
            </a:r>
            <a:r>
              <a:rPr lang="en-US" altLang="zh-CN" dirty="0" smtClean="0">
                <a:latin typeface="楷体"/>
                <a:ea typeface="楷体"/>
              </a:rPr>
              <a:t>,</a:t>
            </a:r>
            <a:r>
              <a:rPr lang="zh-CN" altLang="en-US" dirty="0" smtClean="0">
                <a:latin typeface="楷体"/>
                <a:ea typeface="楷体"/>
              </a:rPr>
              <a:t>参与瓜分中国</a:t>
            </a:r>
            <a:r>
              <a:rPr lang="en-US" altLang="zh-CN" dirty="0" smtClean="0">
                <a:latin typeface="楷体"/>
                <a:ea typeface="楷体"/>
              </a:rPr>
              <a:t>,1894</a:t>
            </a:r>
            <a:r>
              <a:rPr lang="zh-CN" altLang="en-US" dirty="0" smtClean="0">
                <a:latin typeface="楷体"/>
                <a:ea typeface="楷体"/>
              </a:rPr>
              <a:t>年美国在华并没有广阔的势力范围</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B</a:t>
            </a:r>
            <a:r>
              <a:rPr lang="zh-CN" altLang="en-US" dirty="0" smtClean="0">
                <a:latin typeface="楷体"/>
                <a:ea typeface="楷体"/>
              </a:rPr>
              <a:t>项错误</a:t>
            </a:r>
            <a:r>
              <a:rPr lang="en-US" altLang="zh-CN" dirty="0" smtClean="0">
                <a:latin typeface="楷体"/>
                <a:ea typeface="楷体"/>
              </a:rPr>
              <a:t>;</a:t>
            </a:r>
            <a:r>
              <a:rPr lang="zh-CN" altLang="en-US" dirty="0" smtClean="0">
                <a:latin typeface="楷体"/>
                <a:ea typeface="楷体"/>
              </a:rPr>
              <a:t>德国的势力范围只在山东</a:t>
            </a:r>
            <a:r>
              <a:rPr lang="en-US" altLang="zh-CN" dirty="0" smtClean="0">
                <a:latin typeface="楷体"/>
                <a:ea typeface="楷体"/>
              </a:rPr>
              <a:t>,</a:t>
            </a:r>
            <a:r>
              <a:rPr lang="zh-CN" altLang="en-US" dirty="0" smtClean="0">
                <a:latin typeface="楷体"/>
                <a:ea typeface="楷体"/>
              </a:rPr>
              <a:t>与题意不符合</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C</a:t>
            </a:r>
            <a:r>
              <a:rPr lang="zh-CN" altLang="en-US" dirty="0" smtClean="0">
                <a:latin typeface="楷体"/>
                <a:ea typeface="楷体"/>
              </a:rPr>
              <a:t>项错误</a:t>
            </a:r>
            <a:r>
              <a:rPr lang="en-US" altLang="zh-CN" dirty="0" smtClean="0">
                <a:latin typeface="楷体"/>
                <a:ea typeface="楷体"/>
              </a:rPr>
              <a:t>;</a:t>
            </a:r>
            <a:r>
              <a:rPr lang="zh-CN" altLang="en-US" dirty="0" smtClean="0">
                <a:latin typeface="楷体"/>
                <a:ea typeface="楷体"/>
              </a:rPr>
              <a:t>英国在中国拥有广阔的势力范围</a:t>
            </a:r>
            <a:r>
              <a:rPr lang="en-US" altLang="zh-CN" dirty="0" smtClean="0">
                <a:latin typeface="楷体"/>
                <a:ea typeface="楷体"/>
              </a:rPr>
              <a:t>,</a:t>
            </a:r>
            <a:r>
              <a:rPr lang="zh-CN" altLang="en-US" dirty="0" smtClean="0">
                <a:latin typeface="楷体"/>
                <a:ea typeface="楷体"/>
              </a:rPr>
              <a:t>遍及长江流域、云南、广东</a:t>
            </a:r>
            <a:r>
              <a:rPr lang="en-US" altLang="zh-CN" dirty="0" smtClean="0">
                <a:latin typeface="楷体"/>
                <a:ea typeface="楷体"/>
              </a:rPr>
              <a:t>,</a:t>
            </a:r>
            <a:r>
              <a:rPr lang="zh-CN" altLang="en-US" dirty="0" smtClean="0">
                <a:latin typeface="楷体"/>
                <a:ea typeface="楷体"/>
              </a:rPr>
              <a:t>因此能够在通商口岸建立众多的洋行</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D</a:t>
            </a:r>
            <a:r>
              <a:rPr lang="zh-CN" altLang="en-US" dirty="0" smtClean="0">
                <a:latin typeface="楷体"/>
                <a:ea typeface="楷体"/>
              </a:rPr>
              <a:t>项正确。</a:t>
            </a:r>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63251"/>
            <a:ext cx="8501122" cy="2836354"/>
          </a:xfrm>
          <a:prstGeom prst="rect">
            <a:avLst/>
          </a:prstGeom>
          <a:noFill/>
        </p:spPr>
        <p:txBody>
          <a:bodyPr wrap="square" rtlCol="0">
            <a:spAutoFit/>
          </a:bodyPr>
          <a:lstStyle/>
          <a:p>
            <a:r>
              <a:rPr lang="en-US" dirty="0" smtClean="0"/>
              <a:t>4.</a:t>
            </a:r>
            <a:r>
              <a:rPr lang="en-US" dirty="0" smtClean="0">
                <a:latin typeface="楷体" pitchFamily="49" charset="-122"/>
                <a:ea typeface="楷体" pitchFamily="49" charset="-122"/>
              </a:rPr>
              <a:t>(2016·</a:t>
            </a:r>
            <a:r>
              <a:rPr lang="zh-CN" altLang="en-US" dirty="0" smtClean="0">
                <a:latin typeface="楷体" pitchFamily="49" charset="-122"/>
                <a:ea typeface="楷体" pitchFamily="49" charset="-122"/>
              </a:rPr>
              <a:t>全国</a:t>
            </a:r>
            <a:r>
              <a:rPr lang="en-US" altLang="zh-CN" dirty="0" smtClean="0">
                <a:latin typeface="楷体" pitchFamily="49" charset="-122"/>
                <a:ea typeface="楷体" pitchFamily="49" charset="-122"/>
              </a:rPr>
              <a:t>Ⅰ</a:t>
            </a:r>
            <a:r>
              <a:rPr lang="zh-CN" altLang="en-US" dirty="0" smtClean="0">
                <a:latin typeface="楷体" pitchFamily="49" charset="-122"/>
                <a:ea typeface="楷体" pitchFamily="49" charset="-122"/>
              </a:rPr>
              <a:t>卷</a:t>
            </a:r>
            <a:r>
              <a:rPr lang="en-US" dirty="0" smtClean="0">
                <a:latin typeface="楷体" pitchFamily="49" charset="-122"/>
                <a:ea typeface="楷体" pitchFamily="49" charset="-122"/>
              </a:rPr>
              <a:t>)</a:t>
            </a:r>
            <a:r>
              <a:rPr lang="zh-CN" altLang="en-US" dirty="0" smtClean="0"/>
              <a:t>甲午中日战争爆发前夕</a:t>
            </a:r>
            <a:r>
              <a:rPr lang="en-US" dirty="0" smtClean="0"/>
              <a:t>,</a:t>
            </a:r>
            <a:r>
              <a:rPr lang="zh-CN" altLang="en-US" dirty="0" smtClean="0"/>
              <a:t>有些西方人士认为中国拥有一定的军备优势</a:t>
            </a:r>
            <a:r>
              <a:rPr lang="en-US" dirty="0" smtClean="0"/>
              <a:t>,</a:t>
            </a:r>
            <a:r>
              <a:rPr lang="zh-CN" altLang="en-US" dirty="0" smtClean="0"/>
              <a:t>“毫无疑问的是日本必然最后被彻底粉碎”。他们做出上述判断的主要依据应是</a:t>
            </a:r>
            <a:r>
              <a:rPr lang="en-US" dirty="0" smtClean="0"/>
              <a:t>,</a:t>
            </a:r>
            <a:r>
              <a:rPr lang="zh-CN" altLang="en-US" dirty="0" smtClean="0"/>
              <a:t>中国</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已完成对军队的西式改革</a:t>
            </a:r>
          </a:p>
          <a:p>
            <a:r>
              <a:rPr lang="en-US" dirty="0" smtClean="0"/>
              <a:t>B.</a:t>
            </a:r>
            <a:r>
              <a:rPr lang="zh-CN" altLang="en-US" dirty="0" smtClean="0"/>
              <a:t>集权制度有利于作战指挥</a:t>
            </a:r>
          </a:p>
          <a:p>
            <a:r>
              <a:rPr lang="en-US" dirty="0" smtClean="0"/>
              <a:t>C.</a:t>
            </a:r>
            <a:r>
              <a:rPr lang="zh-CN" altLang="en-US" dirty="0" smtClean="0"/>
              <a:t>近代化努力收到较大成效</a:t>
            </a:r>
          </a:p>
          <a:p>
            <a:r>
              <a:rPr lang="en-US" dirty="0" smtClean="0"/>
              <a:t>D.</a:t>
            </a:r>
            <a:r>
              <a:rPr lang="zh-CN" altLang="en-US" dirty="0" smtClean="0"/>
              <a:t>能获得更广泛的外部援助</a:t>
            </a:r>
            <a:endParaRPr lang="zh-CN" altLang="en-US" dirty="0"/>
          </a:p>
        </p:txBody>
      </p:sp>
    </p:spTree>
  </p:cSld>
  <p:clrMapOvr>
    <a:masterClrMapping/>
  </p:clrMapOvr>
  <p:transition>
    <p:wheel spokes="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713566"/>
            <a:ext cx="8280400" cy="292895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785004"/>
            <a:ext cx="8143932" cy="2732479"/>
          </a:xfrm>
          <a:prstGeom prst="rect">
            <a:avLst/>
          </a:prstGeom>
          <a:noFill/>
        </p:spPr>
        <p:txBody>
          <a:bodyPr wrap="square" rtlCol="0">
            <a:spAutoFit/>
          </a:bodyPr>
          <a:lstStyle/>
          <a:p>
            <a:pPr algn="just">
              <a:lnSpc>
                <a:spcPct val="125000"/>
              </a:lnSpc>
            </a:pPr>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:C </a:t>
            </a:r>
            <a:r>
              <a:rPr lang="zh-CN" altLang="en-US" dirty="0" smtClean="0">
                <a:latin typeface="楷体"/>
                <a:ea typeface="楷体"/>
              </a:rPr>
              <a:t>　甲午中日战争前</a:t>
            </a:r>
            <a:r>
              <a:rPr lang="en-US" altLang="zh-CN" dirty="0" smtClean="0">
                <a:latin typeface="楷体"/>
                <a:ea typeface="楷体"/>
              </a:rPr>
              <a:t>,</a:t>
            </a:r>
            <a:r>
              <a:rPr lang="zh-CN" altLang="en-US" dirty="0" smtClean="0">
                <a:latin typeface="楷体"/>
                <a:ea typeface="楷体"/>
              </a:rPr>
              <a:t>洋务运动只是对军队进行初步的西式改革</a:t>
            </a:r>
            <a:r>
              <a:rPr lang="en-US" altLang="zh-CN" dirty="0" smtClean="0">
                <a:latin typeface="楷体"/>
                <a:ea typeface="楷体"/>
              </a:rPr>
              <a:t>,</a:t>
            </a:r>
            <a:r>
              <a:rPr lang="zh-CN" altLang="en-US" dirty="0" smtClean="0">
                <a:latin typeface="楷体"/>
                <a:ea typeface="楷体"/>
              </a:rPr>
              <a:t>并没有全部完成</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A</a:t>
            </a:r>
            <a:r>
              <a:rPr lang="zh-CN" altLang="en-US" dirty="0" smtClean="0">
                <a:latin typeface="楷体"/>
                <a:ea typeface="楷体"/>
              </a:rPr>
              <a:t>项错误</a:t>
            </a:r>
            <a:r>
              <a:rPr lang="en-US" altLang="zh-CN" dirty="0" smtClean="0">
                <a:latin typeface="楷体"/>
                <a:ea typeface="楷体"/>
              </a:rPr>
              <a:t>;</a:t>
            </a:r>
            <a:r>
              <a:rPr lang="zh-CN" altLang="en-US" dirty="0" smtClean="0">
                <a:latin typeface="楷体"/>
                <a:ea typeface="楷体"/>
              </a:rPr>
              <a:t>集权制度不一定带来有效作战</a:t>
            </a:r>
            <a:r>
              <a:rPr lang="en-US" altLang="zh-CN" dirty="0" smtClean="0">
                <a:latin typeface="楷体"/>
                <a:ea typeface="楷体"/>
              </a:rPr>
              <a:t>,</a:t>
            </a:r>
            <a:r>
              <a:rPr lang="zh-CN" altLang="en-US" dirty="0" smtClean="0">
                <a:latin typeface="楷体"/>
                <a:ea typeface="楷体"/>
              </a:rPr>
              <a:t>也不属于军备优势</a:t>
            </a:r>
            <a:r>
              <a:rPr lang="en-US" altLang="zh-CN" dirty="0" smtClean="0">
                <a:latin typeface="楷体"/>
                <a:ea typeface="楷体"/>
              </a:rPr>
              <a:t>,</a:t>
            </a:r>
            <a:r>
              <a:rPr lang="zh-CN" altLang="en-US" dirty="0" smtClean="0">
                <a:latin typeface="楷体"/>
                <a:ea typeface="楷体"/>
              </a:rPr>
              <a:t>且之前两次鸦片战争也是集权制度</a:t>
            </a:r>
            <a:r>
              <a:rPr lang="en-US" altLang="zh-CN" dirty="0" smtClean="0">
                <a:latin typeface="楷体"/>
                <a:ea typeface="楷体"/>
              </a:rPr>
              <a:t>,</a:t>
            </a:r>
            <a:r>
              <a:rPr lang="zh-CN" altLang="en-US" dirty="0" smtClean="0">
                <a:latin typeface="楷体"/>
                <a:ea typeface="楷体"/>
              </a:rPr>
              <a:t>但结果还是失败</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B</a:t>
            </a:r>
            <a:r>
              <a:rPr lang="zh-CN" altLang="en-US" dirty="0" smtClean="0">
                <a:latin typeface="楷体"/>
                <a:ea typeface="楷体"/>
              </a:rPr>
              <a:t>项错误</a:t>
            </a:r>
            <a:r>
              <a:rPr lang="en-US" altLang="zh-CN" dirty="0" smtClean="0">
                <a:latin typeface="楷体"/>
                <a:ea typeface="楷体"/>
              </a:rPr>
              <a:t>;</a:t>
            </a:r>
            <a:r>
              <a:rPr lang="zh-CN" altLang="en-US" dirty="0" smtClean="0">
                <a:latin typeface="楷体"/>
                <a:ea typeface="楷体"/>
              </a:rPr>
              <a:t>甲午战争前的洋务运动中</a:t>
            </a:r>
            <a:r>
              <a:rPr lang="en-US" altLang="zh-CN" dirty="0" smtClean="0">
                <a:latin typeface="楷体"/>
                <a:ea typeface="楷体"/>
              </a:rPr>
              <a:t>,</a:t>
            </a:r>
            <a:r>
              <a:rPr lang="zh-CN" altLang="en-US" dirty="0" smtClean="0">
                <a:latin typeface="楷体"/>
                <a:ea typeface="楷体"/>
              </a:rPr>
              <a:t>兴办军事工业</a:t>
            </a:r>
            <a:r>
              <a:rPr lang="en-US" altLang="zh-CN" dirty="0" smtClean="0">
                <a:latin typeface="楷体"/>
                <a:ea typeface="楷体"/>
              </a:rPr>
              <a:t>,</a:t>
            </a:r>
            <a:r>
              <a:rPr lang="zh-CN" altLang="en-US" dirty="0" smtClean="0">
                <a:latin typeface="楷体"/>
                <a:ea typeface="楷体"/>
              </a:rPr>
              <a:t>筹划海军</a:t>
            </a:r>
            <a:r>
              <a:rPr lang="en-US" altLang="zh-CN" dirty="0" smtClean="0">
                <a:latin typeface="楷体"/>
                <a:ea typeface="楷体"/>
              </a:rPr>
              <a:t>,</a:t>
            </a:r>
            <a:r>
              <a:rPr lang="zh-CN" altLang="en-US" dirty="0" smtClean="0">
                <a:latin typeface="楷体"/>
                <a:ea typeface="楷体"/>
              </a:rPr>
              <a:t>建立了三支近代海军</a:t>
            </a:r>
            <a:r>
              <a:rPr lang="en-US" altLang="zh-CN" dirty="0" smtClean="0">
                <a:latin typeface="楷体"/>
                <a:ea typeface="楷体"/>
              </a:rPr>
              <a:t>,</a:t>
            </a:r>
            <a:r>
              <a:rPr lang="zh-CN" altLang="en-US" dirty="0" smtClean="0">
                <a:latin typeface="楷体"/>
                <a:ea typeface="楷体"/>
              </a:rPr>
              <a:t>军事近代化的努力收到较大成效</a:t>
            </a:r>
            <a:r>
              <a:rPr lang="en-US" altLang="zh-CN" dirty="0" smtClean="0">
                <a:latin typeface="楷体"/>
                <a:ea typeface="楷体"/>
              </a:rPr>
              <a:t>,</a:t>
            </a:r>
            <a:r>
              <a:rPr lang="zh-CN" altLang="en-US" dirty="0" smtClean="0">
                <a:latin typeface="楷体"/>
                <a:ea typeface="楷体"/>
              </a:rPr>
              <a:t>属于军备优势</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C</a:t>
            </a:r>
            <a:r>
              <a:rPr lang="zh-CN" altLang="en-US" dirty="0" smtClean="0">
                <a:latin typeface="楷体"/>
                <a:ea typeface="楷体"/>
              </a:rPr>
              <a:t>项正确</a:t>
            </a:r>
            <a:r>
              <a:rPr lang="en-US" altLang="zh-CN" dirty="0" smtClean="0">
                <a:latin typeface="楷体"/>
                <a:ea typeface="楷体"/>
              </a:rPr>
              <a:t>;</a:t>
            </a:r>
            <a:r>
              <a:rPr lang="zh-CN" altLang="en-US" dirty="0" smtClean="0">
                <a:latin typeface="楷体"/>
                <a:ea typeface="楷体"/>
              </a:rPr>
              <a:t>甲午中日战争前中国并没有获得广泛的外部援助</a:t>
            </a:r>
            <a:r>
              <a:rPr lang="en-US" altLang="zh-CN" dirty="0" smtClean="0">
                <a:latin typeface="楷体"/>
                <a:ea typeface="楷体"/>
              </a:rPr>
              <a:t>,</a:t>
            </a:r>
            <a:r>
              <a:rPr lang="zh-CN" altLang="en-US" dirty="0" smtClean="0">
                <a:latin typeface="楷体"/>
                <a:ea typeface="楷体"/>
              </a:rPr>
              <a:t>而是受到外部的侵略</a:t>
            </a:r>
            <a:r>
              <a:rPr lang="en-US" altLang="zh-CN" dirty="0" smtClean="0">
                <a:latin typeface="楷体"/>
                <a:ea typeface="楷体"/>
              </a:rPr>
              <a:t>,</a:t>
            </a:r>
            <a:r>
              <a:rPr lang="zh-CN" altLang="en-US" dirty="0" smtClean="0">
                <a:latin typeface="楷体"/>
                <a:ea typeface="楷体"/>
              </a:rPr>
              <a:t>故</a:t>
            </a:r>
            <a:r>
              <a:rPr lang="en-US" altLang="zh-CN" dirty="0" smtClean="0">
                <a:latin typeface="楷体"/>
                <a:ea typeface="楷体"/>
              </a:rPr>
              <a:t>D</a:t>
            </a:r>
            <a:r>
              <a:rPr lang="zh-CN" altLang="en-US" dirty="0" smtClean="0">
                <a:latin typeface="楷体"/>
                <a:ea typeface="楷体"/>
              </a:rPr>
              <a:t>项错误。</a:t>
            </a:r>
          </a:p>
        </p:txBody>
      </p:sp>
    </p:spTree>
  </p:cSld>
  <p:clrMapOvr>
    <a:masterClrMapping/>
  </p:clrMapOvr>
  <p:transition>
    <p:pull dir="l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6514" y="777935"/>
            <a:ext cx="8501122" cy="2836354"/>
          </a:xfrm>
          <a:prstGeom prst="rect">
            <a:avLst/>
          </a:prstGeom>
          <a:noFill/>
        </p:spPr>
        <p:txBody>
          <a:bodyPr wrap="square" rtlCol="0">
            <a:spAutoFit/>
          </a:bodyPr>
          <a:lstStyle/>
          <a:p>
            <a:r>
              <a:rPr lang="en-US" dirty="0" smtClean="0"/>
              <a:t>5.</a:t>
            </a:r>
            <a:r>
              <a:rPr lang="en-US" dirty="0" smtClean="0">
                <a:latin typeface="楷体" pitchFamily="49" charset="-122"/>
                <a:ea typeface="楷体" pitchFamily="49" charset="-122"/>
              </a:rPr>
              <a:t>(2014·</a:t>
            </a:r>
            <a:r>
              <a:rPr lang="zh-CN" altLang="en-US" dirty="0" smtClean="0">
                <a:latin typeface="楷体" pitchFamily="49" charset="-122"/>
                <a:ea typeface="楷体" pitchFamily="49" charset="-122"/>
              </a:rPr>
              <a:t>海南卷</a:t>
            </a:r>
            <a:r>
              <a:rPr lang="en-US" dirty="0" smtClean="0">
                <a:latin typeface="楷体" pitchFamily="49" charset="-122"/>
                <a:ea typeface="楷体" pitchFamily="49" charset="-122"/>
              </a:rPr>
              <a:t>)</a:t>
            </a:r>
            <a:r>
              <a:rPr lang="en-US" dirty="0" smtClean="0"/>
              <a:t>1899</a:t>
            </a:r>
            <a:r>
              <a:rPr lang="zh-CN" altLang="en-US" dirty="0" smtClean="0"/>
              <a:t>年美国照会英、德、俄、法、意、日等国</a:t>
            </a:r>
            <a:r>
              <a:rPr lang="en-US" dirty="0" smtClean="0"/>
              <a:t>,</a:t>
            </a:r>
            <a:r>
              <a:rPr lang="zh-CN" altLang="en-US" dirty="0" smtClean="0"/>
              <a:t>提出在中国实行商业机会均等的主张</a:t>
            </a:r>
            <a:r>
              <a:rPr lang="en-US" dirty="0" smtClean="0"/>
              <a:t>,1900</a:t>
            </a:r>
            <a:r>
              <a:rPr lang="zh-CN" altLang="en-US" dirty="0" smtClean="0"/>
              <a:t>年又补充了保持中国领土和行政权力完整的条款。上述政策</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导致列强瓜分中国的狂潮</a:t>
            </a:r>
          </a:p>
          <a:p>
            <a:r>
              <a:rPr lang="en-US" dirty="0" smtClean="0"/>
              <a:t>B.</a:t>
            </a:r>
            <a:r>
              <a:rPr lang="zh-CN" altLang="en-US" dirty="0" smtClean="0"/>
              <a:t>使清政府改变了对义和团的态度</a:t>
            </a:r>
          </a:p>
          <a:p>
            <a:r>
              <a:rPr lang="en-US" dirty="0" smtClean="0"/>
              <a:t>C.</a:t>
            </a:r>
            <a:r>
              <a:rPr lang="zh-CN" altLang="en-US" dirty="0" smtClean="0"/>
              <a:t>扩大了美国在中国的权益</a:t>
            </a:r>
          </a:p>
          <a:p>
            <a:r>
              <a:rPr lang="en-US" dirty="0" smtClean="0"/>
              <a:t>D.</a:t>
            </a:r>
            <a:r>
              <a:rPr lang="zh-CN" altLang="en-US" dirty="0" smtClean="0"/>
              <a:t>推进了中国民族资本主义的发展</a:t>
            </a:r>
            <a:endParaRPr lang="zh-CN" altLang="en-US" dirty="0"/>
          </a:p>
        </p:txBody>
      </p:sp>
    </p:spTree>
  </p:cSld>
  <p:clrMapOvr>
    <a:masterClrMapping/>
  </p:clrMapOvr>
  <p:transition>
    <p:plus/>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57952" y="927880"/>
            <a:ext cx="8280400" cy="221457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5" name="TextBox 4"/>
          <p:cNvSpPr txBox="1"/>
          <p:nvPr/>
        </p:nvSpPr>
        <p:spPr>
          <a:xfrm>
            <a:off x="429390" y="927880"/>
            <a:ext cx="8143932" cy="2036135"/>
          </a:xfrm>
          <a:prstGeom prst="rect">
            <a:avLst/>
          </a:prstGeom>
          <a:noFill/>
        </p:spPr>
        <p:txBody>
          <a:bodyPr wrap="square" rtlCol="0">
            <a:spAutoFit/>
          </a:bodyPr>
          <a:lstStyle/>
          <a:p>
            <a:pPr algn="just"/>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:C </a:t>
            </a:r>
            <a:r>
              <a:rPr lang="zh-CN" altLang="en-US" dirty="0" smtClean="0">
                <a:latin typeface="楷体"/>
                <a:ea typeface="楷体"/>
              </a:rPr>
              <a:t>　美国提出在中国实行商业机会均等的主张</a:t>
            </a:r>
            <a:r>
              <a:rPr lang="en-US" altLang="zh-CN" dirty="0" smtClean="0">
                <a:latin typeface="楷体"/>
                <a:ea typeface="楷体"/>
              </a:rPr>
              <a:t>,</a:t>
            </a:r>
            <a:r>
              <a:rPr lang="zh-CN" altLang="en-US" dirty="0" smtClean="0">
                <a:latin typeface="楷体"/>
                <a:ea typeface="楷体"/>
              </a:rPr>
              <a:t>目的是保持中国市场对美国商品自由开放</a:t>
            </a:r>
            <a:r>
              <a:rPr lang="en-US" altLang="zh-CN" dirty="0" smtClean="0">
                <a:latin typeface="楷体"/>
                <a:ea typeface="楷体"/>
              </a:rPr>
              <a:t>;“</a:t>
            </a:r>
            <a:r>
              <a:rPr lang="zh-CN" altLang="en-US" dirty="0" smtClean="0">
                <a:latin typeface="楷体"/>
                <a:ea typeface="楷体"/>
              </a:rPr>
              <a:t>保持中国领土和行政权力完整”条款</a:t>
            </a:r>
            <a:r>
              <a:rPr lang="en-US" altLang="zh-CN" dirty="0" smtClean="0">
                <a:latin typeface="楷体"/>
                <a:ea typeface="楷体"/>
              </a:rPr>
              <a:t>,</a:t>
            </a:r>
            <a:r>
              <a:rPr lang="zh-CN" altLang="en-US" dirty="0" smtClean="0">
                <a:latin typeface="楷体"/>
                <a:ea typeface="楷体"/>
              </a:rPr>
              <a:t>并非为了维护中国的利益</a:t>
            </a:r>
            <a:r>
              <a:rPr lang="en-US" altLang="zh-CN" dirty="0" smtClean="0">
                <a:latin typeface="楷体"/>
                <a:ea typeface="楷体"/>
              </a:rPr>
              <a:t>,</a:t>
            </a:r>
            <a:r>
              <a:rPr lang="zh-CN" altLang="en-US" dirty="0" smtClean="0">
                <a:latin typeface="楷体"/>
                <a:ea typeface="楷体"/>
              </a:rPr>
              <a:t>实质上是美国为了在经济贸易方面保持中国市场的完整性。这有利于美国在中国获得更大的权益。根据上述分析</a:t>
            </a:r>
            <a:r>
              <a:rPr lang="en-US" altLang="zh-CN" dirty="0" smtClean="0">
                <a:latin typeface="楷体"/>
                <a:ea typeface="楷体"/>
              </a:rPr>
              <a:t>,C</a:t>
            </a:r>
            <a:r>
              <a:rPr lang="zh-CN" altLang="en-US" dirty="0" smtClean="0">
                <a:latin typeface="楷体"/>
                <a:ea typeface="楷体"/>
              </a:rPr>
              <a:t>项为正确选项。</a:t>
            </a:r>
          </a:p>
        </p:txBody>
      </p:sp>
    </p:spTree>
  </p:cSld>
  <p:clrMapOvr>
    <a:masterClrMapping/>
  </p:clrMapOvr>
  <p:transition>
    <p:strips/>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3236463"/>
          </a:xfrm>
          <a:prstGeom prst="rect">
            <a:avLst/>
          </a:prstGeom>
          <a:noFill/>
        </p:spPr>
        <p:txBody>
          <a:bodyPr wrap="square" rtlCol="0">
            <a:spAutoFit/>
          </a:bodyPr>
          <a:lstStyle/>
          <a:p>
            <a:r>
              <a:rPr lang="en-US" dirty="0" smtClean="0"/>
              <a:t>6.</a:t>
            </a:r>
            <a:r>
              <a:rPr lang="en-US" dirty="0" smtClean="0">
                <a:latin typeface="楷体" pitchFamily="49" charset="-122"/>
                <a:ea typeface="楷体" pitchFamily="49" charset="-122"/>
              </a:rPr>
              <a:t>(2011·</a:t>
            </a:r>
            <a:r>
              <a:rPr lang="zh-CN" altLang="en-US" dirty="0" smtClean="0">
                <a:latin typeface="楷体" pitchFamily="49" charset="-122"/>
                <a:ea typeface="楷体" pitchFamily="49" charset="-122"/>
              </a:rPr>
              <a:t>课标卷</a:t>
            </a:r>
            <a:r>
              <a:rPr lang="en-US" dirty="0" smtClean="0">
                <a:latin typeface="楷体" pitchFamily="49" charset="-122"/>
                <a:ea typeface="楷体" pitchFamily="49" charset="-122"/>
              </a:rPr>
              <a:t>)</a:t>
            </a:r>
            <a:r>
              <a:rPr lang="en-US" dirty="0" smtClean="0"/>
              <a:t>1900</a:t>
            </a:r>
            <a:r>
              <a:rPr lang="zh-CN" altLang="en-US" dirty="0" smtClean="0"/>
              <a:t>年</a:t>
            </a:r>
            <a:r>
              <a:rPr lang="en-US" dirty="0" smtClean="0"/>
              <a:t>6</a:t>
            </a:r>
            <a:r>
              <a:rPr lang="zh-CN" altLang="en-US" dirty="0" smtClean="0"/>
              <a:t>月</a:t>
            </a:r>
            <a:r>
              <a:rPr lang="en-US" dirty="0" smtClean="0"/>
              <a:t>21</a:t>
            </a:r>
            <a:r>
              <a:rPr lang="zh-CN" altLang="en-US" dirty="0" smtClean="0"/>
              <a:t>日</a:t>
            </a:r>
            <a:r>
              <a:rPr lang="en-US" dirty="0" smtClean="0"/>
              <a:t>,</a:t>
            </a:r>
            <a:r>
              <a:rPr lang="zh-CN" altLang="en-US" dirty="0" smtClean="0"/>
              <a:t>清政府颁布“向各国宣战懿旨”。</a:t>
            </a:r>
            <a:r>
              <a:rPr lang="en-US" dirty="0" smtClean="0"/>
              <a:t>6</a:t>
            </a:r>
            <a:r>
              <a:rPr lang="zh-CN" altLang="en-US" dirty="0" smtClean="0"/>
              <a:t>月</a:t>
            </a:r>
            <a:r>
              <a:rPr lang="en-US" dirty="0" smtClean="0"/>
              <a:t>26</a:t>
            </a:r>
            <a:r>
              <a:rPr lang="zh-CN" altLang="en-US" dirty="0" smtClean="0"/>
              <a:t>日</a:t>
            </a:r>
            <a:r>
              <a:rPr lang="en-US" dirty="0" smtClean="0"/>
              <a:t>,</a:t>
            </a:r>
            <a:r>
              <a:rPr lang="zh-CN" altLang="en-US" dirty="0" smtClean="0"/>
              <a:t>两江总督刘坤一、湖广总督张之洞等与列强驻上海领事商定</a:t>
            </a:r>
            <a:r>
              <a:rPr lang="en-US" altLang="zh-CN" dirty="0" smtClean="0"/>
              <a:t>《</a:t>
            </a:r>
            <a:r>
              <a:rPr lang="zh-CN" altLang="en-US" dirty="0" smtClean="0"/>
              <a:t>东南保护约款</a:t>
            </a:r>
            <a:r>
              <a:rPr lang="en-US" altLang="zh-CN" dirty="0" smtClean="0"/>
              <a:t>》</a:t>
            </a:r>
            <a:r>
              <a:rPr lang="en-US" dirty="0" smtClean="0"/>
              <a:t>,</a:t>
            </a:r>
            <a:r>
              <a:rPr lang="zh-CN" altLang="en-US" dirty="0" smtClean="0"/>
              <a:t>规定“上海租界归各国共同保护</a:t>
            </a:r>
            <a:r>
              <a:rPr lang="en-US" dirty="0" smtClean="0"/>
              <a:t>,</a:t>
            </a:r>
            <a:r>
              <a:rPr lang="zh-CN" altLang="en-US" dirty="0" smtClean="0"/>
              <a:t>长江及苏、杭内地均归各督抚保护</a:t>
            </a:r>
            <a:r>
              <a:rPr lang="en-US" dirty="0" smtClean="0"/>
              <a:t>,</a:t>
            </a:r>
            <a:r>
              <a:rPr lang="zh-CN" altLang="en-US" dirty="0" smtClean="0"/>
              <a:t>两不相扰</a:t>
            </a:r>
            <a:r>
              <a:rPr lang="en-US" dirty="0" smtClean="0"/>
              <a:t>,</a:t>
            </a:r>
            <a:r>
              <a:rPr lang="zh-CN" altLang="en-US" dirty="0" smtClean="0"/>
              <a:t>以保中外商民人民产业为主”。这表明</a:t>
            </a:r>
            <a:r>
              <a:rPr lang="en-US" dirty="0" smtClean="0"/>
              <a:t>(</a:t>
            </a:r>
            <a:r>
              <a:rPr lang="zh-CN" altLang="en-US" dirty="0" smtClean="0"/>
              <a:t>　　</a:t>
            </a:r>
            <a:r>
              <a:rPr lang="en-US" dirty="0" smtClean="0"/>
              <a:t>)</a:t>
            </a:r>
            <a:endParaRPr lang="zh-CN" altLang="en-US" dirty="0" smtClean="0"/>
          </a:p>
          <a:p>
            <a:r>
              <a:rPr lang="en-US" dirty="0" smtClean="0"/>
              <a:t>A.</a:t>
            </a:r>
            <a:r>
              <a:rPr lang="zh-CN" altLang="en-US" dirty="0" smtClean="0"/>
              <a:t>列强在华势力受到有效遏制</a:t>
            </a:r>
          </a:p>
          <a:p>
            <a:r>
              <a:rPr lang="en-US" dirty="0" smtClean="0"/>
              <a:t>B.</a:t>
            </a:r>
            <a:r>
              <a:rPr lang="zh-CN" altLang="en-US" dirty="0" smtClean="0"/>
              <a:t>清政府中央集权面临危机</a:t>
            </a:r>
          </a:p>
          <a:p>
            <a:r>
              <a:rPr lang="en-US" dirty="0" smtClean="0"/>
              <a:t>C.</a:t>
            </a:r>
            <a:r>
              <a:rPr lang="zh-CN" altLang="en-US" dirty="0" smtClean="0"/>
              <a:t>地方实力派成为列强代理人</a:t>
            </a:r>
          </a:p>
          <a:p>
            <a:r>
              <a:rPr lang="en-US" dirty="0" smtClean="0"/>
              <a:t>D.</a:t>
            </a:r>
            <a:r>
              <a:rPr lang="zh-CN" altLang="en-US" dirty="0" smtClean="0"/>
              <a:t>地方势力与朝廷分庭抗礼</a:t>
            </a:r>
            <a:endParaRPr lang="zh-CN" altLang="en-US" dirty="0"/>
          </a:p>
        </p:txBody>
      </p:sp>
    </p:spTree>
  </p:cSld>
  <p:clrMapOvr>
    <a:masterClrMapping/>
  </p:clrMapOvr>
  <p:transition>
    <p:wheel spokes="8"/>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73192" y="968838"/>
            <a:ext cx="8280400" cy="1887868"/>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44630" y="1040276"/>
            <a:ext cx="8143932" cy="1636025"/>
          </a:xfrm>
          <a:prstGeom prst="rect">
            <a:avLst/>
          </a:prstGeom>
          <a:noFill/>
        </p:spPr>
        <p:txBody>
          <a:bodyPr wrap="square" rtlCol="0">
            <a:spAutoFit/>
          </a:bodyPr>
          <a:lstStyle/>
          <a:p>
            <a:pPr algn="just"/>
            <a:r>
              <a:rPr lang="zh-CN" altLang="en-US" dirty="0" smtClean="0">
                <a:solidFill>
                  <a:srgbClr val="FF0000"/>
                </a:solidFill>
                <a:latin typeface="黑体" pitchFamily="49" charset="-122"/>
                <a:ea typeface="黑体" pitchFamily="49" charset="-122"/>
              </a:rPr>
              <a:t>解析</a:t>
            </a:r>
            <a:r>
              <a:rPr lang="en-US" altLang="zh-CN" dirty="0" smtClean="0">
                <a:solidFill>
                  <a:srgbClr val="FF0000"/>
                </a:solidFill>
                <a:latin typeface="黑体" pitchFamily="49" charset="-122"/>
                <a:ea typeface="黑体" pitchFamily="49" charset="-122"/>
              </a:rPr>
              <a:t>:B </a:t>
            </a:r>
            <a:r>
              <a:rPr lang="zh-CN" altLang="en-US" dirty="0" smtClean="0">
                <a:latin typeface="楷体"/>
                <a:ea typeface="楷体"/>
              </a:rPr>
              <a:t>　从题干来看</a:t>
            </a:r>
            <a:r>
              <a:rPr lang="en-US" altLang="zh-CN" dirty="0" smtClean="0">
                <a:latin typeface="楷体"/>
                <a:ea typeface="楷体"/>
              </a:rPr>
              <a:t>,</a:t>
            </a:r>
            <a:r>
              <a:rPr lang="zh-CN" altLang="en-US" dirty="0" smtClean="0">
                <a:latin typeface="楷体"/>
                <a:ea typeface="楷体"/>
              </a:rPr>
              <a:t>清政府已经对各国宣战</a:t>
            </a:r>
            <a:r>
              <a:rPr lang="en-US" altLang="zh-CN" dirty="0" smtClean="0">
                <a:latin typeface="楷体"/>
                <a:ea typeface="楷体"/>
              </a:rPr>
              <a:t>,</a:t>
            </a:r>
            <a:r>
              <a:rPr lang="zh-CN" altLang="en-US" dirty="0" smtClean="0">
                <a:latin typeface="楷体"/>
                <a:ea typeface="楷体"/>
              </a:rPr>
              <a:t>而作为清政府的地方总督张之洞等人</a:t>
            </a:r>
            <a:r>
              <a:rPr lang="en-US" altLang="zh-CN" dirty="0" smtClean="0">
                <a:latin typeface="楷体"/>
                <a:ea typeface="楷体"/>
              </a:rPr>
              <a:t>,</a:t>
            </a:r>
            <a:r>
              <a:rPr lang="zh-CN" altLang="en-US" dirty="0" smtClean="0">
                <a:latin typeface="楷体"/>
                <a:ea typeface="楷体"/>
              </a:rPr>
              <a:t>却与列强商定“两不相扰”。这显然与清朝中央政府对外宣战的态度相悖</a:t>
            </a:r>
            <a:r>
              <a:rPr lang="en-US" altLang="zh-CN" dirty="0" smtClean="0">
                <a:latin typeface="楷体"/>
                <a:ea typeface="楷体"/>
              </a:rPr>
              <a:t>,</a:t>
            </a:r>
            <a:r>
              <a:rPr lang="zh-CN" altLang="en-US" dirty="0" smtClean="0">
                <a:latin typeface="楷体"/>
                <a:ea typeface="楷体"/>
              </a:rPr>
              <a:t>表明中央政府的权威正逐渐丧失</a:t>
            </a:r>
            <a:r>
              <a:rPr lang="en-US" altLang="zh-CN" dirty="0" smtClean="0">
                <a:latin typeface="楷体"/>
                <a:ea typeface="楷体"/>
              </a:rPr>
              <a:t>,B</a:t>
            </a:r>
            <a:r>
              <a:rPr lang="zh-CN" altLang="en-US" dirty="0" smtClean="0">
                <a:latin typeface="楷体"/>
                <a:ea typeface="楷体"/>
              </a:rPr>
              <a:t>项正确。</a:t>
            </a:r>
            <a:r>
              <a:rPr lang="en-US" altLang="zh-CN" dirty="0" smtClean="0">
                <a:latin typeface="楷体"/>
                <a:ea typeface="楷体"/>
              </a:rPr>
              <a:t>A</a:t>
            </a:r>
            <a:r>
              <a:rPr lang="zh-CN" altLang="en-US" dirty="0" smtClean="0">
                <a:latin typeface="楷体"/>
                <a:ea typeface="楷体"/>
              </a:rPr>
              <a:t>、</a:t>
            </a:r>
            <a:r>
              <a:rPr lang="en-US" altLang="zh-CN" dirty="0" smtClean="0">
                <a:latin typeface="楷体"/>
                <a:ea typeface="楷体"/>
              </a:rPr>
              <a:t>C</a:t>
            </a:r>
            <a:r>
              <a:rPr lang="zh-CN" altLang="en-US" dirty="0" smtClean="0">
                <a:latin typeface="楷体"/>
                <a:ea typeface="楷体"/>
              </a:rPr>
              <a:t>两项与史实不符</a:t>
            </a:r>
            <a:r>
              <a:rPr lang="en-US" altLang="zh-CN" dirty="0" smtClean="0">
                <a:latin typeface="楷体"/>
                <a:ea typeface="楷体"/>
              </a:rPr>
              <a:t>;</a:t>
            </a:r>
            <a:r>
              <a:rPr lang="zh-CN" altLang="en-US" dirty="0" smtClean="0">
                <a:latin typeface="楷体"/>
                <a:ea typeface="楷体"/>
              </a:rPr>
              <a:t>地方势力与朝廷分庭抗礼</a:t>
            </a:r>
            <a:r>
              <a:rPr lang="en-US" altLang="zh-CN" dirty="0" smtClean="0">
                <a:latin typeface="楷体"/>
                <a:ea typeface="楷体"/>
              </a:rPr>
              <a:t>,</a:t>
            </a:r>
            <a:r>
              <a:rPr lang="zh-CN" altLang="en-US" dirty="0" smtClean="0">
                <a:latin typeface="楷体"/>
                <a:ea typeface="楷体"/>
              </a:rPr>
              <a:t>言过其实</a:t>
            </a:r>
            <a:r>
              <a:rPr lang="en-US" altLang="zh-CN" dirty="0" smtClean="0">
                <a:latin typeface="楷体"/>
                <a:ea typeface="楷体"/>
              </a:rPr>
              <a:t>,D</a:t>
            </a:r>
            <a:r>
              <a:rPr lang="zh-CN" altLang="en-US" dirty="0" smtClean="0">
                <a:latin typeface="楷体"/>
                <a:ea typeface="楷体"/>
              </a:rPr>
              <a:t>项错误。</a:t>
            </a:r>
          </a:p>
        </p:txBody>
      </p:sp>
    </p:spTree>
  </p:cSld>
  <p:clrMapOvr>
    <a:masterClrMapping/>
  </p:clrMapOvr>
  <p:transition>
    <p:circl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2436244"/>
          </a:xfrm>
          <a:prstGeom prst="rect">
            <a:avLst/>
          </a:prstGeom>
          <a:noFill/>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视野拓展</a:t>
            </a:r>
            <a:r>
              <a:rPr lang="en-US" dirty="0" smtClean="0">
                <a:latin typeface="黑体" pitchFamily="49" charset="-122"/>
                <a:ea typeface="黑体" pitchFamily="49" charset="-122"/>
              </a:rPr>
              <a:t>] </a:t>
            </a:r>
            <a:r>
              <a:rPr lang="zh-CN" altLang="en-US" dirty="0" smtClean="0">
                <a:latin typeface="楷体" pitchFamily="49" charset="-122"/>
                <a:ea typeface="楷体" pitchFamily="49" charset="-122"/>
              </a:rPr>
              <a:t>东南互保体现的晚清中央集权危机</a:t>
            </a:r>
          </a:p>
          <a:p>
            <a:r>
              <a:rPr lang="en-US" dirty="0" smtClean="0">
                <a:latin typeface="楷体" pitchFamily="49" charset="-122"/>
                <a:ea typeface="楷体" pitchFamily="49" charset="-122"/>
              </a:rPr>
              <a:t>1.</a:t>
            </a:r>
            <a:r>
              <a:rPr lang="zh-CN" altLang="en-US" dirty="0" smtClean="0">
                <a:latin typeface="楷体" pitchFamily="49" charset="-122"/>
                <a:ea typeface="楷体" pitchFamily="49" charset="-122"/>
              </a:rPr>
              <a:t>背景</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义和团运动</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清政府对十一国宣战</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扩大了地方督抚与中央的分歧</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八国联军侵华</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为保护地方利益。</a:t>
            </a:r>
          </a:p>
          <a:p>
            <a:r>
              <a:rPr lang="en-US" dirty="0" smtClean="0">
                <a:latin typeface="楷体" pitchFamily="49" charset="-122"/>
                <a:ea typeface="楷体" pitchFamily="49" charset="-122"/>
              </a:rPr>
              <a:t>2.</a:t>
            </a:r>
            <a:r>
              <a:rPr lang="zh-CN" altLang="en-US" dirty="0" smtClean="0">
                <a:latin typeface="楷体" pitchFamily="49" charset="-122"/>
                <a:ea typeface="楷体" pitchFamily="49" charset="-122"/>
              </a:rPr>
              <a:t>影响</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客观上起到保境安民的作用</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维护了互保地区社会稳定</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地方势力进一步扩张</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严重动摇了清政府统治根基</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削弱了清政府权威</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表明中央权威的式微与地方势力的扩张。</a:t>
            </a:r>
            <a:endParaRPr lang="zh-CN" altLang="en-US" dirty="0">
              <a:latin typeface="楷体" pitchFamily="49" charset="-122"/>
              <a:ea typeface="楷体" pitchFamily="49" charset="-122"/>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ox(in)">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13566"/>
            <a:ext cx="8501122" cy="1692771"/>
          </a:xfrm>
          <a:prstGeom prst="rect">
            <a:avLst/>
          </a:prstGeom>
          <a:noFill/>
        </p:spPr>
        <p:txBody>
          <a:bodyPr wrap="square" rtlCol="0">
            <a:spAutoFit/>
          </a:bodyPr>
          <a:lstStyle/>
          <a:p>
            <a:r>
              <a:rPr lang="en-US" dirty="0" smtClean="0"/>
              <a:t>7.</a:t>
            </a:r>
            <a:r>
              <a:rPr lang="en-US" dirty="0" smtClean="0">
                <a:latin typeface="楷体" pitchFamily="49" charset="-122"/>
                <a:ea typeface="楷体" pitchFamily="49" charset="-122"/>
              </a:rPr>
              <a:t>(2020·</a:t>
            </a:r>
            <a:r>
              <a:rPr lang="zh-CN" altLang="en-US" dirty="0" smtClean="0">
                <a:latin typeface="楷体" pitchFamily="49" charset="-122"/>
                <a:ea typeface="楷体" pitchFamily="49" charset="-122"/>
              </a:rPr>
              <a:t>山东等级考</a:t>
            </a:r>
            <a:r>
              <a:rPr lang="en-US" dirty="0" smtClean="0">
                <a:latin typeface="楷体" pitchFamily="49" charset="-122"/>
                <a:ea typeface="楷体" pitchFamily="49" charset="-122"/>
              </a:rPr>
              <a:t>)1900</a:t>
            </a:r>
            <a:r>
              <a:rPr lang="zh-CN" altLang="en-US" dirty="0" smtClean="0">
                <a:latin typeface="楷体" pitchFamily="49" charset="-122"/>
                <a:ea typeface="楷体" pitchFamily="49" charset="-122"/>
              </a:rPr>
              <a:t>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梁启超在</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少年中国说</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中说</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“今日之责任</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不在他人</a:t>
            </a:r>
            <a:r>
              <a:rPr lang="en-US" dirty="0" smtClean="0">
                <a:latin typeface="楷体" pitchFamily="49" charset="-122"/>
                <a:ea typeface="楷体" pitchFamily="49" charset="-122"/>
              </a:rPr>
              <a:t>,</a:t>
            </a:r>
            <a:r>
              <a:rPr lang="zh-CN" altLang="en-US" dirty="0" smtClean="0">
                <a:latin typeface="楷体" pitchFamily="49" charset="-122"/>
                <a:ea typeface="楷体" pitchFamily="49" charset="-122"/>
              </a:rPr>
              <a:t>而全在我少年”“少年智则国智”“少年强则国强”“少年进步则国进步”。</a:t>
            </a:r>
            <a:r>
              <a:rPr lang="zh-CN" altLang="en-US" dirty="0" smtClean="0"/>
              <a:t>阅读材料</a:t>
            </a:r>
            <a:r>
              <a:rPr lang="en-US" dirty="0" smtClean="0"/>
              <a:t>,</a:t>
            </a:r>
            <a:r>
              <a:rPr lang="zh-CN" altLang="en-US" dirty="0" smtClean="0"/>
              <a:t>回答问题</a:t>
            </a:r>
            <a:r>
              <a:rPr lang="en-US" dirty="0" smtClean="0"/>
              <a:t>:</a:t>
            </a:r>
            <a:endParaRPr lang="zh-CN" altLang="en-US" dirty="0" smtClean="0"/>
          </a:p>
          <a:p>
            <a:r>
              <a:rPr lang="zh-CN" altLang="en-US" dirty="0" smtClean="0">
                <a:latin typeface="黑体" pitchFamily="49" charset="-122"/>
                <a:ea typeface="黑体" pitchFamily="49" charset="-122"/>
              </a:rPr>
              <a:t>材料</a:t>
            </a:r>
            <a:r>
              <a:rPr lang="zh-CN" altLang="en-US" dirty="0" smtClean="0"/>
              <a:t>　</a:t>
            </a:r>
            <a:r>
              <a:rPr lang="zh-CN" altLang="en-US" dirty="0" smtClean="0">
                <a:latin typeface="楷体" pitchFamily="49" charset="-122"/>
                <a:ea typeface="楷体" pitchFamily="49" charset="-122"/>
              </a:rPr>
              <a:t>行走的少年</a:t>
            </a:r>
            <a:endParaRPr lang="zh-CN" altLang="en-US" dirty="0">
              <a:latin typeface="楷体" pitchFamily="49" charset="-122"/>
              <a:ea typeface="楷体" pitchFamily="49" charset="-122"/>
            </a:endParaRPr>
          </a:p>
        </p:txBody>
      </p:sp>
      <p:graphicFrame>
        <p:nvGraphicFramePr>
          <p:cNvPr id="3" name="表格 2"/>
          <p:cNvGraphicFramePr>
            <a:graphicFrameLocks noGrp="1"/>
          </p:cNvGraphicFramePr>
          <p:nvPr/>
        </p:nvGraphicFramePr>
        <p:xfrm>
          <a:off x="429390" y="2499516"/>
          <a:ext cx="8286808" cy="2390312"/>
        </p:xfrm>
        <a:graphic>
          <a:graphicData uri="http://schemas.openxmlformats.org/drawingml/2006/table">
            <a:tbl>
              <a:tblPr/>
              <a:tblGrid>
                <a:gridCol w="2286016"/>
                <a:gridCol w="6000792"/>
              </a:tblGrid>
              <a:tr h="424342">
                <a:tc>
                  <a:txBody>
                    <a:bodyPr/>
                    <a:lstStyle/>
                    <a:p>
                      <a:pPr algn="ctr">
                        <a:lnSpc>
                          <a:spcPct val="150000"/>
                        </a:lnSpc>
                        <a:spcAft>
                          <a:spcPts val="0"/>
                        </a:spcAft>
                      </a:pPr>
                      <a:r>
                        <a:rPr lang="zh-CN" sz="2000" b="1" dirty="0">
                          <a:latin typeface="楷体" pitchFamily="49" charset="-122"/>
                          <a:ea typeface="楷体" pitchFamily="49" charset="-122"/>
                          <a:cs typeface="Times New Roman"/>
                        </a:rPr>
                        <a:t>人物</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a:latin typeface="楷体" pitchFamily="49" charset="-122"/>
                          <a:ea typeface="楷体" pitchFamily="49" charset="-122"/>
                          <a:cs typeface="Times New Roman"/>
                        </a:rPr>
                        <a:t>简介</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3112">
                <a:tc>
                  <a:txBody>
                    <a:bodyPr/>
                    <a:lstStyle/>
                    <a:p>
                      <a:pPr algn="ctr">
                        <a:lnSpc>
                          <a:spcPct val="150000"/>
                        </a:lnSpc>
                        <a:spcAft>
                          <a:spcPts val="0"/>
                        </a:spcAft>
                      </a:pPr>
                      <a:r>
                        <a:rPr lang="zh-CN" sz="2000" b="1">
                          <a:latin typeface="楷体" pitchFamily="49" charset="-122"/>
                          <a:ea typeface="楷体" pitchFamily="49" charset="-122"/>
                          <a:cs typeface="Times New Roman"/>
                        </a:rPr>
                        <a:t>詹天佑</a:t>
                      </a:r>
                      <a:endParaRPr lang="zh-CN" sz="2000">
                        <a:latin typeface="楷体" pitchFamily="49" charset="-122"/>
                        <a:ea typeface="楷体" pitchFamily="49" charset="-122"/>
                        <a:cs typeface="Times New Roman"/>
                      </a:endParaRPr>
                    </a:p>
                    <a:p>
                      <a:pPr algn="ctr">
                        <a:lnSpc>
                          <a:spcPct val="150000"/>
                        </a:lnSpc>
                        <a:spcAft>
                          <a:spcPts val="0"/>
                        </a:spcAft>
                      </a:pPr>
                      <a:r>
                        <a:rPr lang="en-US" sz="2000" b="1">
                          <a:latin typeface="楷体" pitchFamily="49" charset="-122"/>
                          <a:ea typeface="楷体" pitchFamily="49" charset="-122"/>
                          <a:cs typeface="Times New Roman"/>
                        </a:rPr>
                        <a:t>(1861</a:t>
                      </a:r>
                      <a:r>
                        <a:rPr lang="zh-CN" sz="2000" b="1">
                          <a:latin typeface="楷体" pitchFamily="49" charset="-122"/>
                          <a:ea typeface="楷体" pitchFamily="49" charset="-122"/>
                          <a:cs typeface="Times New Roman"/>
                        </a:rPr>
                        <a:t>—</a:t>
                      </a:r>
                      <a:r>
                        <a:rPr lang="en-US" sz="2000" b="1">
                          <a:latin typeface="楷体" pitchFamily="49" charset="-122"/>
                          <a:ea typeface="楷体" pitchFamily="49" charset="-122"/>
                          <a:cs typeface="Times New Roman"/>
                        </a:rPr>
                        <a:t>1919)</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楷体" pitchFamily="49" charset="-122"/>
                          <a:ea typeface="楷体" pitchFamily="49" charset="-122"/>
                          <a:cs typeface="Times New Roman"/>
                        </a:rPr>
                        <a:t>1872</a:t>
                      </a:r>
                      <a:r>
                        <a:rPr lang="zh-CN" sz="2000" b="1" dirty="0">
                          <a:latin typeface="楷体" pitchFamily="49" charset="-122"/>
                          <a:ea typeface="楷体" pitchFamily="49" charset="-122"/>
                          <a:cs typeface="Times New Roman"/>
                        </a:rPr>
                        <a:t>年</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作为首批赴美留学幼童之一出国学习。</a:t>
                      </a:r>
                      <a:r>
                        <a:rPr lang="en-US" sz="2000" b="1" dirty="0">
                          <a:latin typeface="楷体" pitchFamily="49" charset="-122"/>
                          <a:ea typeface="楷体" pitchFamily="49" charset="-122"/>
                          <a:cs typeface="Times New Roman"/>
                        </a:rPr>
                        <a:t>1878</a:t>
                      </a:r>
                      <a:r>
                        <a:rPr lang="zh-CN" sz="2000" b="1" dirty="0">
                          <a:latin typeface="楷体" pitchFamily="49" charset="-122"/>
                          <a:ea typeface="楷体" pitchFamily="49" charset="-122"/>
                          <a:cs typeface="Times New Roman"/>
                        </a:rPr>
                        <a:t>年</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考入耶鲁大学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主修铁路工程</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成绩优异。</a:t>
                      </a:r>
                      <a:r>
                        <a:rPr lang="en-US" sz="2000" b="1" dirty="0">
                          <a:latin typeface="楷体" pitchFamily="49" charset="-122"/>
                          <a:ea typeface="楷体" pitchFamily="49" charset="-122"/>
                          <a:cs typeface="Times New Roman"/>
                        </a:rPr>
                        <a:t>1881</a:t>
                      </a:r>
                      <a:r>
                        <a:rPr lang="zh-CN" sz="2000" b="1" dirty="0">
                          <a:latin typeface="楷体" pitchFamily="49" charset="-122"/>
                          <a:ea typeface="楷体" pitchFamily="49" charset="-122"/>
                          <a:cs typeface="Times New Roman"/>
                        </a:rPr>
                        <a:t>年回国。</a:t>
                      </a:r>
                      <a:r>
                        <a:rPr lang="en-US" sz="2000" b="1" dirty="0">
                          <a:latin typeface="楷体" pitchFamily="49" charset="-122"/>
                          <a:ea typeface="楷体" pitchFamily="49" charset="-122"/>
                          <a:cs typeface="Times New Roman"/>
                        </a:rPr>
                        <a:t>1905</a:t>
                      </a:r>
                      <a:r>
                        <a:rPr lang="zh-CN" sz="2000" b="1" dirty="0">
                          <a:latin typeface="楷体" pitchFamily="49" charset="-122"/>
                          <a:ea typeface="楷体" pitchFamily="49" charset="-122"/>
                          <a:cs typeface="Times New Roman"/>
                        </a:rPr>
                        <a:t>～</a:t>
                      </a:r>
                      <a:r>
                        <a:rPr lang="en-US" sz="2000" b="1" dirty="0">
                          <a:latin typeface="楷体" pitchFamily="49" charset="-122"/>
                          <a:ea typeface="楷体" pitchFamily="49" charset="-122"/>
                          <a:cs typeface="Times New Roman"/>
                        </a:rPr>
                        <a:t>1909</a:t>
                      </a:r>
                      <a:r>
                        <a:rPr lang="zh-CN" sz="2000" b="1" dirty="0">
                          <a:latin typeface="楷体" pitchFamily="49" charset="-122"/>
                          <a:ea typeface="楷体" pitchFamily="49" charset="-122"/>
                          <a:cs typeface="Times New Roman"/>
                        </a:rPr>
                        <a:t>年</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主持修建中国自主设计并建造的第一条铁路——京张铁路</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震惊中外</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push di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500828" y="713566"/>
          <a:ext cx="8143932" cy="3657600"/>
        </p:xfrm>
        <a:graphic>
          <a:graphicData uri="http://schemas.openxmlformats.org/drawingml/2006/table">
            <a:tbl>
              <a:tblPr/>
              <a:tblGrid>
                <a:gridCol w="1285884"/>
                <a:gridCol w="6858048"/>
              </a:tblGrid>
              <a:tr h="1518057">
                <a:tc>
                  <a:txBody>
                    <a:bodyPr/>
                    <a:lstStyle/>
                    <a:p>
                      <a:pPr algn="ctr">
                        <a:lnSpc>
                          <a:spcPct val="100000"/>
                        </a:lnSpc>
                        <a:spcAft>
                          <a:spcPts val="0"/>
                        </a:spcAft>
                      </a:pPr>
                      <a:r>
                        <a:rPr lang="zh-CN" sz="2000" b="1" dirty="0">
                          <a:latin typeface="楷体" pitchFamily="49" charset="-122"/>
                          <a:ea typeface="楷体" pitchFamily="49" charset="-122"/>
                          <a:cs typeface="Times New Roman"/>
                        </a:rPr>
                        <a:t>邹容</a:t>
                      </a:r>
                      <a:endParaRPr lang="zh-CN" sz="2000" dirty="0">
                        <a:latin typeface="楷体" pitchFamily="49" charset="-122"/>
                        <a:ea typeface="楷体" pitchFamily="49" charset="-122"/>
                        <a:cs typeface="Times New Roman"/>
                      </a:endParaRPr>
                    </a:p>
                    <a:p>
                      <a:pPr algn="ctr">
                        <a:lnSpc>
                          <a:spcPct val="100000"/>
                        </a:lnSpc>
                        <a:spcAft>
                          <a:spcPts val="0"/>
                        </a:spcAft>
                      </a:pPr>
                      <a:r>
                        <a:rPr lang="en-US" sz="2000" b="1" dirty="0">
                          <a:latin typeface="楷体" pitchFamily="49" charset="-122"/>
                          <a:ea typeface="楷体" pitchFamily="49" charset="-122"/>
                          <a:cs typeface="Times New Roman"/>
                        </a:rPr>
                        <a:t>(1885</a:t>
                      </a:r>
                      <a:r>
                        <a:rPr lang="zh-CN" sz="2000" b="1" dirty="0">
                          <a:latin typeface="楷体" pitchFamily="49" charset="-122"/>
                          <a:ea typeface="楷体" pitchFamily="49" charset="-122"/>
                          <a:cs typeface="Times New Roman"/>
                        </a:rPr>
                        <a:t>—</a:t>
                      </a:r>
                      <a:r>
                        <a:rPr lang="en-US" sz="2000" b="1" dirty="0">
                          <a:latin typeface="楷体" pitchFamily="49" charset="-122"/>
                          <a:ea typeface="楷体" pitchFamily="49" charset="-122"/>
                          <a:cs typeface="Times New Roman"/>
                        </a:rPr>
                        <a:t>1905)</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楷体" pitchFamily="49" charset="-122"/>
                          <a:ea typeface="楷体" pitchFamily="49" charset="-122"/>
                          <a:cs typeface="Times New Roman"/>
                        </a:rPr>
                        <a:t>1902</a:t>
                      </a:r>
                      <a:r>
                        <a:rPr lang="zh-CN" sz="2000" b="1" dirty="0">
                          <a:latin typeface="楷体" pitchFamily="49" charset="-122"/>
                          <a:ea typeface="楷体" pitchFamily="49" charset="-122"/>
                          <a:cs typeface="Times New Roman"/>
                        </a:rPr>
                        <a:t>年</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自费赴日留学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开始撰写《革命军》。</a:t>
                      </a:r>
                      <a:r>
                        <a:rPr lang="en-US" sz="2000" b="1" dirty="0">
                          <a:latin typeface="楷体" pitchFamily="49" charset="-122"/>
                          <a:ea typeface="楷体" pitchFamily="49" charset="-122"/>
                          <a:cs typeface="Times New Roman"/>
                        </a:rPr>
                        <a:t>1903</a:t>
                      </a:r>
                      <a:r>
                        <a:rPr lang="zh-CN" sz="2000" b="1" dirty="0">
                          <a:latin typeface="楷体" pitchFamily="49" charset="-122"/>
                          <a:ea typeface="楷体" pitchFamily="49" charset="-122"/>
                          <a:cs typeface="Times New Roman"/>
                        </a:rPr>
                        <a:t>年</a:t>
                      </a:r>
                      <a:r>
                        <a:rPr lang="en-US" sz="2000" b="1" dirty="0">
                          <a:latin typeface="楷体" pitchFamily="49" charset="-122"/>
                          <a:ea typeface="楷体" pitchFamily="49" charset="-122"/>
                          <a:cs typeface="Times New Roman"/>
                        </a:rPr>
                        <a:t>5</a:t>
                      </a:r>
                      <a:r>
                        <a:rPr lang="zh-CN" sz="2000" b="1" dirty="0">
                          <a:latin typeface="楷体" pitchFamily="49" charset="-122"/>
                          <a:ea typeface="楷体" pitchFamily="49" charset="-122"/>
                          <a:cs typeface="Times New Roman"/>
                        </a:rPr>
                        <a:t>月《革命军》印行</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署名“革命军中马前卒邹容”</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明确宣布革命独立之大义在于“永脱满洲之羁绊</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尽复所失之权利</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而介于地球强国之间”“全我天赋平等自由之位置</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不得不革命而保我独立之权”</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5281">
                <a:tc>
                  <a:txBody>
                    <a:bodyPr/>
                    <a:lstStyle/>
                    <a:p>
                      <a:pPr algn="ctr">
                        <a:lnSpc>
                          <a:spcPct val="100000"/>
                        </a:lnSpc>
                        <a:spcAft>
                          <a:spcPts val="0"/>
                        </a:spcAft>
                      </a:pPr>
                      <a:r>
                        <a:rPr lang="zh-CN" sz="2000" b="1">
                          <a:latin typeface="楷体" pitchFamily="49" charset="-122"/>
                          <a:ea typeface="楷体" pitchFamily="49" charset="-122"/>
                          <a:cs typeface="Times New Roman"/>
                        </a:rPr>
                        <a:t>周恩来</a:t>
                      </a:r>
                      <a:endParaRPr lang="zh-CN" sz="2000">
                        <a:latin typeface="楷体" pitchFamily="49" charset="-122"/>
                        <a:ea typeface="楷体" pitchFamily="49" charset="-122"/>
                        <a:cs typeface="Times New Roman"/>
                      </a:endParaRPr>
                    </a:p>
                    <a:p>
                      <a:pPr algn="ctr">
                        <a:lnSpc>
                          <a:spcPct val="100000"/>
                        </a:lnSpc>
                        <a:spcAft>
                          <a:spcPts val="0"/>
                        </a:spcAft>
                      </a:pPr>
                      <a:r>
                        <a:rPr lang="en-US" sz="2000" b="1">
                          <a:latin typeface="楷体" pitchFamily="49" charset="-122"/>
                          <a:ea typeface="楷体" pitchFamily="49" charset="-122"/>
                          <a:cs typeface="Times New Roman"/>
                        </a:rPr>
                        <a:t>(1898</a:t>
                      </a:r>
                      <a:r>
                        <a:rPr lang="zh-CN" sz="2000" b="1">
                          <a:latin typeface="楷体" pitchFamily="49" charset="-122"/>
                          <a:ea typeface="楷体" pitchFamily="49" charset="-122"/>
                          <a:cs typeface="Times New Roman"/>
                        </a:rPr>
                        <a:t>—</a:t>
                      </a:r>
                      <a:r>
                        <a:rPr lang="en-US" sz="2000" b="1">
                          <a:latin typeface="楷体" pitchFamily="49" charset="-122"/>
                          <a:ea typeface="楷体" pitchFamily="49" charset="-122"/>
                          <a:cs typeface="Times New Roman"/>
                        </a:rPr>
                        <a:t>1976)</a:t>
                      </a:r>
                      <a:endParaRPr lang="zh-CN" sz="200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楷体" pitchFamily="49" charset="-122"/>
                          <a:ea typeface="楷体" pitchFamily="49" charset="-122"/>
                          <a:cs typeface="Times New Roman"/>
                        </a:rPr>
                        <a:t>1898</a:t>
                      </a:r>
                      <a:r>
                        <a:rPr lang="zh-CN" sz="2000" b="1" dirty="0">
                          <a:latin typeface="楷体" pitchFamily="49" charset="-122"/>
                          <a:ea typeface="楷体" pitchFamily="49" charset="-122"/>
                          <a:cs typeface="Times New Roman"/>
                        </a:rPr>
                        <a:t>年出生于江苏淮安</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少年时先后在东北、天津等地求学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立志“为中华之崛起而读书”。</a:t>
                      </a:r>
                      <a:r>
                        <a:rPr lang="en-US" sz="2000" b="1" dirty="0">
                          <a:latin typeface="楷体" pitchFamily="49" charset="-122"/>
                          <a:ea typeface="楷体" pitchFamily="49" charset="-122"/>
                          <a:cs typeface="Times New Roman"/>
                        </a:rPr>
                        <a:t>1917</a:t>
                      </a:r>
                      <a:r>
                        <a:rPr lang="zh-CN" sz="2000" b="1" dirty="0">
                          <a:latin typeface="楷体" pitchFamily="49" charset="-122"/>
                          <a:ea typeface="楷体" pitchFamily="49" charset="-122"/>
                          <a:cs typeface="Times New Roman"/>
                        </a:rPr>
                        <a:t>年留学日本。</a:t>
                      </a:r>
                      <a:r>
                        <a:rPr lang="en-US" sz="2000" b="1" dirty="0">
                          <a:latin typeface="楷体" pitchFamily="49" charset="-122"/>
                          <a:ea typeface="楷体" pitchFamily="49" charset="-122"/>
                          <a:cs typeface="Times New Roman"/>
                        </a:rPr>
                        <a:t>1919</a:t>
                      </a:r>
                      <a:r>
                        <a:rPr lang="zh-CN" sz="2000" b="1" dirty="0">
                          <a:latin typeface="楷体" pitchFamily="49" charset="-122"/>
                          <a:ea typeface="楷体" pitchFamily="49" charset="-122"/>
                          <a:cs typeface="Times New Roman"/>
                        </a:rPr>
                        <a:t>年回国后在天津参加了五四运动</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组织成立觉悟社。</a:t>
                      </a:r>
                      <a:r>
                        <a:rPr lang="en-US" sz="2000" b="1" dirty="0">
                          <a:latin typeface="楷体" pitchFamily="49" charset="-122"/>
                          <a:ea typeface="楷体" pitchFamily="49" charset="-122"/>
                          <a:cs typeface="Times New Roman"/>
                        </a:rPr>
                        <a:t>1920</a:t>
                      </a:r>
                      <a:r>
                        <a:rPr lang="zh-CN" sz="2000" b="1" dirty="0">
                          <a:latin typeface="楷体" pitchFamily="49" charset="-122"/>
                          <a:ea typeface="楷体" pitchFamily="49" charset="-122"/>
                          <a:cs typeface="Times New Roman"/>
                        </a:rPr>
                        <a:t>～</a:t>
                      </a:r>
                      <a:r>
                        <a:rPr lang="en-US" sz="2000" b="1" dirty="0">
                          <a:latin typeface="楷体" pitchFamily="49" charset="-122"/>
                          <a:ea typeface="楷体" pitchFamily="49" charset="-122"/>
                          <a:cs typeface="Times New Roman"/>
                        </a:rPr>
                        <a:t>1924</a:t>
                      </a:r>
                      <a:r>
                        <a:rPr lang="zh-CN" sz="2000" b="1" dirty="0">
                          <a:latin typeface="楷体" pitchFamily="49" charset="-122"/>
                          <a:ea typeface="楷体" pitchFamily="49" charset="-122"/>
                          <a:cs typeface="Times New Roman"/>
                        </a:rPr>
                        <a:t>年在法国等国勤工俭学</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期间积极在中国留学生中宣传马克思主义</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并加入中国共产党。回国后</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全身心投入党领导的争取民族独立和人民解放的革命斗争中</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建立了赫赫功勋</a:t>
                      </a:r>
                      <a:r>
                        <a:rPr lang="en-US" sz="2000" b="1" dirty="0">
                          <a:latin typeface="楷体" pitchFamily="49" charset="-122"/>
                          <a:ea typeface="楷体" pitchFamily="49" charset="-122"/>
                          <a:cs typeface="Times New Roman"/>
                        </a:rPr>
                        <a:t>,</a:t>
                      </a:r>
                      <a:r>
                        <a:rPr lang="zh-CN" sz="2000" b="1" dirty="0">
                          <a:latin typeface="楷体" pitchFamily="49" charset="-122"/>
                          <a:ea typeface="楷体" pitchFamily="49" charset="-122"/>
                          <a:cs typeface="Times New Roman"/>
                        </a:rPr>
                        <a:t>成为中华人民共和国的开国元勋</a:t>
                      </a:r>
                      <a:endParaRPr lang="zh-CN" sz="2000" dirty="0">
                        <a:latin typeface="楷体" pitchFamily="49" charset="-122"/>
                        <a:ea typeface="楷体" pitchFamily="49"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429390" y="4356904"/>
            <a:ext cx="8286808" cy="728084"/>
          </a:xfrm>
          <a:prstGeom prst="rect">
            <a:avLst/>
          </a:prstGeom>
          <a:noFill/>
        </p:spPr>
        <p:txBody>
          <a:bodyPr wrap="square" rtlCol="0">
            <a:spAutoFit/>
          </a:bodyPr>
          <a:lstStyle/>
          <a:p>
            <a:pPr>
              <a:lnSpc>
                <a:spcPct val="110000"/>
              </a:lnSpc>
            </a:pPr>
            <a:r>
              <a:rPr lang="zh-CN" altLang="en-US" dirty="0" smtClean="0"/>
              <a:t>根据材料</a:t>
            </a:r>
            <a:r>
              <a:rPr lang="en-US" dirty="0" smtClean="0"/>
              <a:t>,</a:t>
            </a:r>
            <a:r>
              <a:rPr lang="zh-CN" altLang="en-US" dirty="0" smtClean="0"/>
              <a:t>谈谈你对梁启超认识的理解。</a:t>
            </a:r>
            <a:r>
              <a:rPr lang="en-US" dirty="0" smtClean="0"/>
              <a:t>(</a:t>
            </a:r>
            <a:r>
              <a:rPr lang="zh-CN" altLang="en-US" dirty="0" smtClean="0"/>
              <a:t>要求</a:t>
            </a:r>
            <a:r>
              <a:rPr lang="en-US" dirty="0" smtClean="0"/>
              <a:t>:</a:t>
            </a:r>
            <a:r>
              <a:rPr lang="zh-CN" altLang="en-US" dirty="0" smtClean="0"/>
              <a:t>表述成文</a:t>
            </a:r>
            <a:r>
              <a:rPr lang="en-US" dirty="0" smtClean="0"/>
              <a:t>,</a:t>
            </a:r>
            <a:r>
              <a:rPr lang="zh-CN" altLang="en-US" dirty="0" smtClean="0"/>
              <a:t>持论有据</a:t>
            </a:r>
            <a:r>
              <a:rPr lang="en-US" dirty="0" smtClean="0"/>
              <a:t>,</a:t>
            </a:r>
            <a:r>
              <a:rPr lang="zh-CN" altLang="en-US" dirty="0" smtClean="0"/>
              <a:t>论述充分</a:t>
            </a:r>
            <a:r>
              <a:rPr lang="en-US" dirty="0" smtClean="0"/>
              <a:t>,</a:t>
            </a:r>
            <a:r>
              <a:rPr lang="zh-CN" altLang="en-US" dirty="0" smtClean="0"/>
              <a:t>逻辑清晰</a:t>
            </a:r>
            <a:r>
              <a:rPr lang="en-US" dirty="0" smtClean="0"/>
              <a:t>)</a:t>
            </a:r>
            <a:endParaRPr lang="zh-CN" altLang="en-US" dirty="0" smtClean="0"/>
          </a:p>
        </p:txBody>
      </p:sp>
    </p:spTree>
  </p:cSld>
  <p:clrMapOvr>
    <a:masterClrMapping/>
  </p:clrMapOvr>
  <p:transition>
    <p:circl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73192" y="785004"/>
            <a:ext cx="8280400" cy="4214842"/>
          </a:xfrm>
          <a:prstGeom prst="rect">
            <a:avLst/>
          </a:prstGeom>
          <a:solidFill>
            <a:srgbClr val="FFFCB9">
              <a:alpha val="46667"/>
            </a:srgbClr>
          </a:solidFill>
          <a:ln w="76200" cmpd="tri">
            <a:solidFill>
              <a:srgbClr val="83E18C"/>
            </a:solidFill>
            <a:miter lim="800000"/>
            <a:headEnd/>
            <a:tailEnd/>
          </a:ln>
        </p:spPr>
        <p:txBody>
          <a:bodyPr wrap="none" lIns="91422" tIns="45712" rIns="91422" bIns="45712" anchor="ctr"/>
          <a:lstStyle/>
          <a:p>
            <a:pPr algn="ctr">
              <a:lnSpc>
                <a:spcPct val="100000"/>
              </a:lnSpc>
              <a:buFont typeface="Arial" charset="0"/>
              <a:buNone/>
            </a:pPr>
            <a:endParaRPr lang="zh-CN" altLang="en-US" b="0">
              <a:solidFill>
                <a:srgbClr val="0099FF"/>
              </a:solidFill>
              <a:latin typeface="Calibri" pitchFamily="34" charset="0"/>
            </a:endParaRPr>
          </a:p>
        </p:txBody>
      </p:sp>
      <p:sp>
        <p:nvSpPr>
          <p:cNvPr id="4" name="TextBox 3"/>
          <p:cNvSpPr txBox="1"/>
          <p:nvPr/>
        </p:nvSpPr>
        <p:spPr>
          <a:xfrm>
            <a:off x="444630" y="856442"/>
            <a:ext cx="8143932" cy="4036682"/>
          </a:xfrm>
          <a:prstGeom prst="rect">
            <a:avLst/>
          </a:prstGeom>
          <a:noFill/>
        </p:spPr>
        <p:txBody>
          <a:bodyPr wrap="square" rtlCol="0">
            <a:spAutoFit/>
          </a:bodyPr>
          <a:lstStyle/>
          <a:p>
            <a:r>
              <a:rPr lang="zh-CN" altLang="en-US" dirty="0" smtClean="0">
                <a:solidFill>
                  <a:srgbClr val="FF0000"/>
                </a:solidFill>
                <a:latin typeface="黑体" pitchFamily="49" charset="-122"/>
                <a:ea typeface="黑体" pitchFamily="49" charset="-122"/>
              </a:rPr>
              <a:t>答案</a:t>
            </a:r>
            <a:r>
              <a:rPr lang="en-US" dirty="0" smtClean="0">
                <a:solidFill>
                  <a:srgbClr val="FF0000"/>
                </a:solidFill>
                <a:latin typeface="黑体" pitchFamily="49" charset="-122"/>
                <a:ea typeface="黑体" pitchFamily="49" charset="-122"/>
              </a:rPr>
              <a:t>:</a:t>
            </a:r>
            <a:r>
              <a:rPr lang="en-US" dirty="0" smtClean="0"/>
              <a:t>(1)</a:t>
            </a:r>
            <a:r>
              <a:rPr lang="zh-CN" altLang="en-US" dirty="0" smtClean="0"/>
              <a:t>作答内容应包括以下三个角度</a:t>
            </a:r>
            <a:r>
              <a:rPr lang="en-US" dirty="0" smtClean="0"/>
              <a:t>:</a:t>
            </a:r>
            <a:endParaRPr lang="zh-CN" altLang="en-US" dirty="0" smtClean="0"/>
          </a:p>
          <a:p>
            <a:r>
              <a:rPr lang="zh-CN" altLang="en-US" dirty="0" smtClean="0"/>
              <a:t>①结合时代背景</a:t>
            </a:r>
            <a:r>
              <a:rPr lang="en-US" dirty="0" smtClean="0"/>
              <a:t>,</a:t>
            </a:r>
            <a:r>
              <a:rPr lang="zh-CN" altLang="en-US" dirty="0" smtClean="0"/>
              <a:t>对梁启超的认识进行论述。</a:t>
            </a:r>
          </a:p>
          <a:p>
            <a:r>
              <a:rPr lang="zh-CN" altLang="en-US" dirty="0" smtClean="0"/>
              <a:t>从中华民族危机严重和救亡图存成为时代主题的角度论述</a:t>
            </a:r>
            <a:r>
              <a:rPr lang="en-US" dirty="0" smtClean="0"/>
              <a:t>;</a:t>
            </a:r>
            <a:r>
              <a:rPr lang="zh-CN" altLang="en-US" dirty="0" smtClean="0"/>
              <a:t>从梁启超强调少年的责任与担当和少年是国家振兴的希望的角度论述。</a:t>
            </a:r>
          </a:p>
          <a:p>
            <a:r>
              <a:rPr lang="zh-CN" altLang="en-US" dirty="0" smtClean="0"/>
              <a:t>②结合三人活动及其对中国社会进步的意义进行论述。</a:t>
            </a:r>
          </a:p>
          <a:p>
            <a:r>
              <a:rPr lang="zh-CN" altLang="en-US" dirty="0" smtClean="0"/>
              <a:t>结合詹天佑的主要成就</a:t>
            </a:r>
            <a:r>
              <a:rPr lang="en-US" dirty="0" smtClean="0"/>
              <a:t>,</a:t>
            </a:r>
            <a:r>
              <a:rPr lang="zh-CN" altLang="en-US" dirty="0" smtClean="0"/>
              <a:t>从推动近代科技进步、为国争光的角度论述</a:t>
            </a:r>
            <a:r>
              <a:rPr lang="en-US" dirty="0" smtClean="0"/>
              <a:t>;</a:t>
            </a:r>
            <a:r>
              <a:rPr lang="zh-CN" altLang="en-US" dirty="0" smtClean="0"/>
              <a:t>结合邹容的思想及其影响</a:t>
            </a:r>
            <a:r>
              <a:rPr lang="en-US" dirty="0" smtClean="0"/>
              <a:t>,</a:t>
            </a:r>
            <a:r>
              <a:rPr lang="zh-CN" altLang="en-US" dirty="0" smtClean="0"/>
              <a:t>从推动资产阶级民主革命的角度论述</a:t>
            </a:r>
            <a:r>
              <a:rPr lang="en-US" dirty="0" smtClean="0"/>
              <a:t>;</a:t>
            </a:r>
            <a:r>
              <a:rPr lang="zh-CN" altLang="en-US" dirty="0" smtClean="0"/>
              <a:t>结合周恩来的革命活动</a:t>
            </a:r>
            <a:r>
              <a:rPr lang="en-US" dirty="0" smtClean="0"/>
              <a:t>,</a:t>
            </a:r>
            <a:r>
              <a:rPr lang="zh-CN" altLang="en-US" dirty="0" smtClean="0"/>
              <a:t>从对新民主主义革命胜利贡献的角度论述。</a:t>
            </a:r>
          </a:p>
          <a:p>
            <a:r>
              <a:rPr lang="zh-CN" altLang="en-US" dirty="0" smtClean="0"/>
              <a:t>③联系现实</a:t>
            </a:r>
            <a:r>
              <a:rPr lang="en-US" dirty="0" smtClean="0"/>
              <a:t>,</a:t>
            </a:r>
            <a:r>
              <a:rPr lang="zh-CN" altLang="en-US" dirty="0" smtClean="0"/>
              <a:t>谈自己的责任和担当。</a:t>
            </a:r>
          </a:p>
          <a:p>
            <a:r>
              <a:rPr lang="en-US" dirty="0" smtClean="0"/>
              <a:t>(2)</a:t>
            </a:r>
            <a:r>
              <a:rPr lang="zh-CN" altLang="en-US" dirty="0" smtClean="0"/>
              <a:t>逻辑清晰</a:t>
            </a:r>
            <a:r>
              <a:rPr lang="en-US" dirty="0" smtClean="0"/>
              <a:t>,</a:t>
            </a:r>
            <a:r>
              <a:rPr lang="zh-CN" altLang="en-US" dirty="0" smtClean="0"/>
              <a:t>表述成文。</a:t>
            </a:r>
            <a:endParaRPr lang="zh-CN" altLang="en-US"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checkerboard(across)">
                                      <p:cBhvr>
                                        <p:cTn id="7" dur="500"/>
                                        <p:tgtEl>
                                          <p:spTgt spid="4">
                                            <p:txEl>
                                              <p:pRg st="3" end="3"/>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checkerboard(across)">
                                      <p:cBhvr>
                                        <p:cTn id="10" dur="500"/>
                                        <p:tgtEl>
                                          <p:spTgt spid="4">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animEffect transition="in" filter="checkerboard(across)">
                                      <p:cBhvr>
                                        <p:cTn id="15" dur="500"/>
                                        <p:tgtEl>
                                          <p:spTgt spid="4">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4">
                                            <p:txEl>
                                              <p:pRg st="6" end="6"/>
                                            </p:txEl>
                                          </p:spTgt>
                                        </p:tgtEl>
                                        <p:attrNameLst>
                                          <p:attrName>style.visibility</p:attrName>
                                        </p:attrNameLst>
                                      </p:cBhvr>
                                      <p:to>
                                        <p:strVal val="visible"/>
                                      </p:to>
                                    </p:set>
                                    <p:animEffect transition="in" filter="checkerboard(across)">
                                      <p:cBhvr>
                                        <p:cTn id="20"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6514" y="734732"/>
            <a:ext cx="8501122" cy="2836354"/>
          </a:xfrm>
          <a:prstGeom prst="rect">
            <a:avLst/>
          </a:prstGeom>
          <a:noFill/>
          <a:ln>
            <a:solidFill>
              <a:schemeClr val="tx1"/>
            </a:solidFill>
          </a:ln>
        </p:spPr>
        <p:txBody>
          <a:bodyPr wrap="square" rtlCol="0">
            <a:spAutoFit/>
          </a:bodyPr>
          <a:lstStyle/>
          <a:p>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命题语言</a:t>
            </a:r>
            <a:r>
              <a:rPr lang="en-US" dirty="0" smtClean="0">
                <a:latin typeface="黑体" pitchFamily="49" charset="-122"/>
                <a:ea typeface="黑体" pitchFamily="49" charset="-122"/>
              </a:rPr>
              <a:t>] </a:t>
            </a:r>
            <a:r>
              <a:rPr lang="zh-CN" altLang="en-US" dirty="0" smtClean="0">
                <a:latin typeface="黑体" pitchFamily="49" charset="-122"/>
                <a:ea typeface="黑体" pitchFamily="49" charset="-122"/>
              </a:rPr>
              <a:t>爱祖国</a:t>
            </a:r>
            <a:r>
              <a:rPr lang="en-US" dirty="0" smtClean="0">
                <a:latin typeface="黑体" pitchFamily="49" charset="-122"/>
                <a:ea typeface="黑体" pitchFamily="49" charset="-122"/>
              </a:rPr>
              <a:t>,</a:t>
            </a:r>
            <a:r>
              <a:rPr lang="zh-CN" altLang="en-US" dirty="0" smtClean="0">
                <a:latin typeface="黑体" pitchFamily="49" charset="-122"/>
                <a:ea typeface="黑体" pitchFamily="49" charset="-122"/>
              </a:rPr>
              <a:t>担使命</a:t>
            </a:r>
          </a:p>
          <a:p>
            <a:r>
              <a:rPr lang="zh-CN" altLang="en-US" dirty="0" smtClean="0">
                <a:latin typeface="黑体" pitchFamily="49" charset="-122"/>
                <a:ea typeface="黑体" pitchFamily="49" charset="-122"/>
              </a:rPr>
              <a:t>时代主题</a:t>
            </a:r>
            <a:r>
              <a:rPr lang="en-US" dirty="0" smtClean="0">
                <a:latin typeface="黑体" pitchFamily="49" charset="-122"/>
                <a:ea typeface="黑体" pitchFamily="49" charset="-122"/>
              </a:rPr>
              <a:t>:</a:t>
            </a:r>
            <a:r>
              <a:rPr lang="zh-CN" altLang="en-US" dirty="0" smtClean="0"/>
              <a:t>反抗侵略救亡图存</a:t>
            </a:r>
            <a:r>
              <a:rPr lang="en-US" dirty="0" smtClean="0"/>
              <a:t>;</a:t>
            </a:r>
            <a:r>
              <a:rPr lang="zh-CN" altLang="en-US" dirty="0" smtClean="0"/>
              <a:t>近代化民族复兴</a:t>
            </a:r>
          </a:p>
          <a:p>
            <a:r>
              <a:rPr lang="zh-CN" altLang="en-US" dirty="0" smtClean="0">
                <a:latin typeface="黑体" pitchFamily="49" charset="-122"/>
                <a:ea typeface="黑体" pitchFamily="49" charset="-122"/>
              </a:rPr>
              <a:t>侵略危害</a:t>
            </a:r>
            <a:r>
              <a:rPr lang="en-US" dirty="0" smtClean="0">
                <a:latin typeface="黑体" pitchFamily="49" charset="-122"/>
                <a:ea typeface="黑体" pitchFamily="49" charset="-122"/>
              </a:rPr>
              <a:t>:</a:t>
            </a:r>
            <a:r>
              <a:rPr lang="zh-CN" altLang="en-US" dirty="0" smtClean="0"/>
              <a:t>主权丧失</a:t>
            </a:r>
            <a:r>
              <a:rPr lang="en-US" dirty="0" smtClean="0"/>
              <a:t>;</a:t>
            </a:r>
            <a:r>
              <a:rPr lang="zh-CN" altLang="en-US" dirty="0" smtClean="0"/>
              <a:t>社会性质转变</a:t>
            </a:r>
            <a:r>
              <a:rPr lang="en-US" dirty="0" smtClean="0"/>
              <a:t>;</a:t>
            </a:r>
            <a:r>
              <a:rPr lang="zh-CN" altLang="en-US" dirty="0" smtClean="0"/>
              <a:t>倾销商品与原料产地</a:t>
            </a:r>
          </a:p>
          <a:p>
            <a:r>
              <a:rPr lang="zh-CN" altLang="en-US" dirty="0" smtClean="0">
                <a:latin typeface="黑体" pitchFamily="49" charset="-122"/>
                <a:ea typeface="黑体" pitchFamily="49" charset="-122"/>
              </a:rPr>
              <a:t>政权危机</a:t>
            </a:r>
            <a:r>
              <a:rPr lang="en-US" dirty="0" smtClean="0">
                <a:latin typeface="黑体" pitchFamily="49" charset="-122"/>
                <a:ea typeface="黑体" pitchFamily="49" charset="-122"/>
              </a:rPr>
              <a:t>:</a:t>
            </a:r>
            <a:r>
              <a:rPr lang="zh-CN" altLang="en-US" dirty="0" smtClean="0"/>
              <a:t>汉族地主崛起</a:t>
            </a:r>
            <a:r>
              <a:rPr lang="en-US" dirty="0" smtClean="0"/>
              <a:t>;</a:t>
            </a:r>
            <a:r>
              <a:rPr lang="zh-CN" altLang="en-US" dirty="0" smtClean="0"/>
              <a:t>中央集权受挫</a:t>
            </a:r>
          </a:p>
          <a:p>
            <a:r>
              <a:rPr lang="zh-CN" altLang="en-US" dirty="0" smtClean="0">
                <a:latin typeface="黑体" pitchFamily="49" charset="-122"/>
                <a:ea typeface="黑体" pitchFamily="49" charset="-122"/>
              </a:rPr>
              <a:t>近代化外交</a:t>
            </a:r>
            <a:r>
              <a:rPr lang="en-US" dirty="0" smtClean="0">
                <a:latin typeface="黑体" pitchFamily="49" charset="-122"/>
                <a:ea typeface="黑体" pitchFamily="49" charset="-122"/>
              </a:rPr>
              <a:t>:</a:t>
            </a:r>
            <a:r>
              <a:rPr lang="zh-CN" altLang="en-US" dirty="0" smtClean="0"/>
              <a:t>运用国际法</a:t>
            </a:r>
            <a:r>
              <a:rPr lang="en-US" dirty="0" smtClean="0"/>
              <a:t>;</a:t>
            </a:r>
            <a:r>
              <a:rPr lang="zh-CN" altLang="en-US" dirty="0" smtClean="0"/>
              <a:t>关注外交舆论宣传</a:t>
            </a:r>
            <a:r>
              <a:rPr lang="en-US" dirty="0" smtClean="0"/>
              <a:t>;</a:t>
            </a:r>
            <a:r>
              <a:rPr lang="zh-CN" altLang="en-US" dirty="0" smtClean="0"/>
              <a:t>对外设领事馆</a:t>
            </a:r>
            <a:r>
              <a:rPr lang="en-US" dirty="0" smtClean="0"/>
              <a:t>;</a:t>
            </a:r>
            <a:r>
              <a:rPr lang="zh-CN" altLang="en-US" dirty="0" smtClean="0"/>
              <a:t>接受国际惯例</a:t>
            </a:r>
          </a:p>
          <a:p>
            <a:r>
              <a:rPr lang="zh-CN" altLang="en-US" dirty="0" smtClean="0">
                <a:latin typeface="黑体" pitchFamily="49" charset="-122"/>
                <a:ea typeface="黑体" pitchFamily="49" charset="-122"/>
              </a:rPr>
              <a:t>近代化教育</a:t>
            </a:r>
            <a:r>
              <a:rPr lang="en-US" dirty="0" smtClean="0">
                <a:latin typeface="黑体" pitchFamily="49" charset="-122"/>
                <a:ea typeface="黑体" pitchFamily="49" charset="-122"/>
              </a:rPr>
              <a:t>:</a:t>
            </a:r>
            <a:r>
              <a:rPr lang="zh-CN" altLang="en-US" dirty="0" smtClean="0"/>
              <a:t>新式学堂</a:t>
            </a:r>
            <a:r>
              <a:rPr lang="en-US" dirty="0" smtClean="0"/>
              <a:t>;</a:t>
            </a:r>
            <a:r>
              <a:rPr lang="zh-CN" altLang="en-US" dirty="0" smtClean="0"/>
              <a:t>出国留学</a:t>
            </a:r>
          </a:p>
          <a:p>
            <a:r>
              <a:rPr lang="en-US" dirty="0" smtClean="0"/>
              <a:t>(</a:t>
            </a:r>
            <a:r>
              <a:rPr lang="zh-CN" altLang="en-US" dirty="0" smtClean="0"/>
              <a:t>特征是在传统与近代化间徘徊</a:t>
            </a:r>
            <a:r>
              <a:rPr lang="en-US" dirty="0" smtClean="0"/>
              <a:t>,</a:t>
            </a:r>
            <a:r>
              <a:rPr lang="zh-CN" altLang="en-US" dirty="0" smtClean="0"/>
              <a:t>总体趋势进步</a:t>
            </a:r>
            <a:r>
              <a:rPr lang="en-US" dirty="0" smtClean="0"/>
              <a:t>)</a:t>
            </a:r>
            <a:endParaRPr lang="zh-CN" altLang="en-US" dirty="0"/>
          </a:p>
        </p:txBody>
      </p:sp>
    </p:spTree>
  </p:cSld>
  <p:clrMapOvr>
    <a:masterClrMapping/>
  </p:clrMapOvr>
  <p:transition>
    <p:blinds/>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action="ppaction://hlinkfile"/>
          </p:cNvPr>
          <p:cNvSpPr>
            <a:spLocks noChangeArrowheads="1"/>
          </p:cNvSpPr>
          <p:nvPr/>
        </p:nvSpPr>
        <p:spPr bwMode="auto">
          <a:xfrm>
            <a:off x="755650" y="2244725"/>
            <a:ext cx="5040313" cy="828675"/>
          </a:xfrm>
          <a:prstGeom prst="rect">
            <a:avLst/>
          </a:prstGeom>
          <a:solidFill>
            <a:schemeClr val="accent1">
              <a:alpha val="0"/>
            </a:schemeClr>
          </a:solidFill>
          <a:ln w="25400" algn="ctr">
            <a:noFill/>
            <a:miter lim="800000"/>
            <a:headEnd/>
            <a:tailEnd/>
          </a:ln>
        </p:spPr>
        <p:txBody>
          <a:bodyPr lIns="91422" tIns="45712" rIns="91422" bIns="45712" anchor="ctr"/>
          <a:lstStyle/>
          <a:p>
            <a:pPr algn="ctr">
              <a:lnSpc>
                <a:spcPct val="100000"/>
              </a:lnSpc>
            </a:pPr>
            <a:r>
              <a:rPr lang="zh-CN" altLang="en-US" sz="3600" dirty="0">
                <a:solidFill>
                  <a:srgbClr val="0000FF"/>
                </a:solidFill>
                <a:latin typeface="Zurich BlkEx BT" pitchFamily="34" charset="0"/>
                <a:ea typeface="黑体" pitchFamily="49" charset="-122"/>
              </a:rPr>
              <a:t>点击进入   </a:t>
            </a:r>
            <a:r>
              <a:rPr lang="zh-CN" altLang="en-US" sz="3600" dirty="0" smtClean="0">
                <a:solidFill>
                  <a:srgbClr val="0000FF"/>
                </a:solidFill>
                <a:latin typeface="Zurich BlkEx BT" pitchFamily="34" charset="0"/>
                <a:ea typeface="黑体" pitchFamily="49" charset="-122"/>
              </a:rPr>
              <a:t>课时作业</a:t>
            </a:r>
            <a:endParaRPr lang="en-US" altLang="zh-CN" sz="3600" dirty="0">
              <a:solidFill>
                <a:srgbClr val="0000FF"/>
              </a:solidFill>
              <a:latin typeface="黑体" pitchFamily="49" charset="-122"/>
              <a:ea typeface="黑体" pitchFamily="49" charset="-122"/>
            </a:endParaRPr>
          </a:p>
        </p:txBody>
      </p:sp>
      <p:pic>
        <p:nvPicPr>
          <p:cNvPr id="188418" name="Picture 2" descr="C:\Users\Administrator\Desktop\1.jpg"/>
          <p:cNvPicPr>
            <a:picLocks noChangeAspect="1" noChangeArrowheads="1"/>
          </p:cNvPicPr>
          <p:nvPr/>
        </p:nvPicPr>
        <p:blipFill>
          <a:blip r:embed="rId3"/>
          <a:srcRect/>
          <a:stretch>
            <a:fillRect/>
          </a:stretch>
        </p:blipFill>
        <p:spPr bwMode="auto">
          <a:xfrm>
            <a:off x="6165861" y="922349"/>
            <a:ext cx="2336023" cy="3648869"/>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par>
                          <p:cTn id="10" fill="hold">
                            <p:stCondLst>
                              <p:cond delay="360"/>
                            </p:stCondLst>
                            <p:childTnLst>
                              <p:par>
                                <p:cTn id="11" presetID="21" presetClass="emph" presetSubtype="0" fill="hold" grpId="1" nodeType="afterEffect">
                                  <p:stCondLst>
                                    <p:cond delay="0"/>
                                  </p:stCondLst>
                                  <p:iterate type="lt">
                                    <p:tmPct val="0"/>
                                  </p:iterate>
                                  <p:childTnLst>
                                    <p:animClr clrSpc="hsl" dir="cw">
                                      <p:cBhvr override="childStyle">
                                        <p:cTn id="12" dur="500" fill="hold"/>
                                        <p:tgtEl>
                                          <p:spTgt spid="3"/>
                                        </p:tgtEl>
                                        <p:attrNameLst>
                                          <p:attrName>style.color</p:attrName>
                                        </p:attrNameLst>
                                      </p:cBhvr>
                                      <p:by>
                                        <p:hsl h="7200000" s="0" l="0"/>
                                      </p:by>
                                    </p:animClr>
                                    <p:animClr clrSpc="hsl" dir="cw">
                                      <p:cBhvr>
                                        <p:cTn id="13" dur="500" fill="hold"/>
                                        <p:tgtEl>
                                          <p:spTgt spid="3"/>
                                        </p:tgtEl>
                                        <p:attrNameLst>
                                          <p:attrName>fillcolor</p:attrName>
                                        </p:attrNameLst>
                                      </p:cBhvr>
                                      <p:by>
                                        <p:hsl h="7200000" s="0" l="0"/>
                                      </p:by>
                                    </p:animClr>
                                    <p:animClr clrSpc="hsl" dir="cw">
                                      <p:cBhvr>
                                        <p:cTn id="14" dur="500" fill="hold"/>
                                        <p:tgtEl>
                                          <p:spTgt spid="3"/>
                                        </p:tgtEl>
                                        <p:attrNameLst>
                                          <p:attrName>stroke.color</p:attrName>
                                        </p:attrNameLst>
                                      </p:cBhvr>
                                      <p:by>
                                        <p:hsl h="7200000" s="0" l="0"/>
                                      </p:by>
                                    </p:animClr>
                                    <p:set>
                                      <p:cBhvr>
                                        <p:cTn id="15" dur="5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pull dir="ld"/>
  </p:transition>
  <p:timing>
    <p:tnLst>
      <p:par>
        <p:cTn id="1" dur="indefinite" restart="never" nodeType="tmRoot"/>
      </p:par>
    </p:tnLst>
  </p:timing>
</p:sld>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自定义设计方案">
  <a:themeElements>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8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8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685800" rtl="0" eaLnBrk="1" fontAlgn="base" latinLnBrk="0" hangingPunct="1">
          <a:lnSpc>
            <a:spcPct val="130000"/>
          </a:lnSpc>
          <a:spcBef>
            <a:spcPct val="0"/>
          </a:spcBef>
          <a:spcAft>
            <a:spcPct val="0"/>
          </a:spcAft>
          <a:buClrTx/>
          <a:buSzTx/>
          <a:buFontTx/>
          <a:buNone/>
          <a:tabLst/>
          <a:defRPr kumimoji="0" lang="zh-CN" sz="20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6510</TotalTime>
  <Words>6026</Words>
  <Application>Microsoft Office PowerPoint</Application>
  <PresentationFormat>自定义</PresentationFormat>
  <Paragraphs>525</Paragraphs>
  <Slides>71</Slides>
  <Notes>0</Notes>
  <HiddenSlides>0</HiddenSlides>
  <MMClips>0</MMClips>
  <ScaleCrop>false</ScaleCrop>
  <HeadingPairs>
    <vt:vector size="4" baseType="variant">
      <vt:variant>
        <vt:lpstr>主题</vt:lpstr>
      </vt:variant>
      <vt:variant>
        <vt:i4>3</vt:i4>
      </vt:variant>
      <vt:variant>
        <vt:lpstr>幻灯片标题</vt:lpstr>
      </vt:variant>
      <vt:variant>
        <vt:i4>71</vt:i4>
      </vt:variant>
    </vt:vector>
  </HeadingPairs>
  <TitlesOfParts>
    <vt:vector size="74" baseType="lpstr">
      <vt:lpstr>5_自定义设计方案</vt:lpstr>
      <vt:lpstr>8_自定义设计方案</vt:lpstr>
      <vt:lpstr>7_自定义设计方案</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Windows 用户</cp:lastModifiedBy>
  <cp:revision>2692</cp:revision>
  <dcterms:created xsi:type="dcterms:W3CDTF">2013-07-26T02:41:22Z</dcterms:created>
  <dcterms:modified xsi:type="dcterms:W3CDTF">2021-02-20T09:20:16Z</dcterms:modified>
</cp:coreProperties>
</file>