
<file path=[Content_Types].xml><?xml version="1.0" encoding="utf-8"?>
<Types xmlns="http://schemas.openxmlformats.org/package/2006/content-types">
  <Default Extension="jpeg" ContentType="image/jpe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362" r:id="rId3"/>
    <p:sldId id="412" r:id="rId4"/>
    <p:sldId id="364" r:id="rId5"/>
    <p:sldId id="382" r:id="rId6"/>
    <p:sldId id="383" r:id="rId7"/>
    <p:sldId id="410" r:id="rId8"/>
    <p:sldId id="384" r:id="rId9"/>
    <p:sldId id="392" r:id="rId10"/>
    <p:sldId id="385" r:id="rId11"/>
    <p:sldId id="386" r:id="rId12"/>
    <p:sldId id="387" r:id="rId13"/>
    <p:sldId id="394" r:id="rId14"/>
    <p:sldId id="411" r:id="rId15"/>
    <p:sldId id="391" r:id="rId16"/>
    <p:sldId id="373" r:id="rId17"/>
    <p:sldId id="374" r:id="rId18"/>
    <p:sldId id="375" r:id="rId19"/>
    <p:sldId id="400" r:id="rId21"/>
    <p:sldId id="401" r:id="rId22"/>
    <p:sldId id="398" r:id="rId23"/>
    <p:sldId id="399" r:id="rId24"/>
    <p:sldId id="378" r:id="rId25"/>
    <p:sldId id="402" r:id="rId26"/>
    <p:sldId id="403" r:id="rId27"/>
    <p:sldId id="404" r:id="rId28"/>
    <p:sldId id="325" r:id="rId29"/>
    <p:sldId id="405" r:id="rId30"/>
    <p:sldId id="406" r:id="rId31"/>
    <p:sldId id="365" r:id="rId32"/>
    <p:sldId id="407" r:id="rId33"/>
    <p:sldId id="408" r:id="rId34"/>
    <p:sldId id="409" r:id="rId35"/>
    <p:sldId id="326" r:id="rId3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505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6F689850-1025-439B-8CAE-FCC6D605E039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0482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20483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0791B2D5-F8E8-4E28-A78D-65705263C8E0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3E76D7-4D81-4843-86AF-9FB13D7C01D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97FE33-7B7D-4276-9DB5-664293210E7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E76428-3364-4E3D-B064-AA016B23126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AA3D48-59AD-453C-89F3-E23A531B815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CEC4E-EB94-4D70-BE79-39E6A982EA2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92B6F3-12FE-42F1-96C6-A15F21B027E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7E4C35-435F-44CD-8DB4-425EA1BEEC0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740069-4726-4E52-A99A-7109EBB1100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BA8F68-6ECA-415C-95CE-4094C825DFC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CACF6-F857-4AF3-A308-12E5ECAC623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80B1A1-DD40-44CA-87D2-A98CC43A288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1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96AAE0D4-32B0-4580-9952-539D74BBA5D5}" type="slidenum">
              <a:rPr lang="en-US" altLang="zh-CN"/>
            </a:fld>
            <a:endParaRPr lang="en-US" altLang="zh-CN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3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7842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1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  <a:defRPr/>
            </a:pP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5424175" y="1431950"/>
            <a:ext cx="2160240" cy="576064"/>
          </a:xfrm>
          <a:solidFill>
            <a:schemeClr val="bg2">
              <a:lumMod val="90000"/>
              <a:alpha val="50000"/>
            </a:scheme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Grammar</a:t>
            </a:r>
            <a:endParaRPr lang="en-US" altLang="zh-CN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5" name="TextBox 4"/>
          <p:cNvSpPr txBox="1">
            <a:spLocks noChangeArrowheads="1"/>
          </p:cNvSpPr>
          <p:nvPr/>
        </p:nvSpPr>
        <p:spPr bwMode="auto">
          <a:xfrm>
            <a:off x="1835150" y="549275"/>
            <a:ext cx="6337300" cy="646113"/>
          </a:xfrm>
          <a:prstGeom prst="rect">
            <a:avLst/>
          </a:prstGeom>
          <a:solidFill>
            <a:srgbClr val="B3EAF2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ea typeface="微软雅黑" panose="020B0503020204020204" pitchFamily="34" charset="-122"/>
              </a:rPr>
              <a:t>Unit 1 Helping those in need</a:t>
            </a:r>
            <a:endParaRPr lang="zh-CN" altLang="en-US" sz="3600"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/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/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/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/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3"/>
            <a:ext cx="1625369" cy="1625374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1" y="3657010"/>
            <a:ext cx="1625375" cy="1625366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/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1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4112" name="TextBox 32"/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36" name="TextBox 27"/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Check-up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/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122" name="TextBox 4"/>
          <p:cNvSpPr txBox="1">
            <a:spLocks noChangeArrowheads="1"/>
          </p:cNvSpPr>
          <p:nvPr/>
        </p:nvSpPr>
        <p:spPr bwMode="auto">
          <a:xfrm>
            <a:off x="2678113" y="3414713"/>
            <a:ext cx="35925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I Check-up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571528" y="1959222"/>
            <a:ext cx="4227439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FontTx/>
              <a:buNone/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 a singing competition</a:t>
            </a:r>
            <a:endParaRPr lang="zh-CN" altLang="en-US" sz="2800" b="1" kern="100" dirty="0">
              <a:ln w="11430"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62341" y="4551511"/>
            <a:ext cx="492443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FontTx/>
              <a:buNone/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cs typeface="Times New Roman" panose="02020603050405020304"/>
              </a:rPr>
              <a:t>…</a:t>
            </a:r>
            <a:endParaRPr lang="zh-CN" altLang="en-US" sz="2400" b="1" kern="1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28" name="Freeform 4"/>
          <p:cNvSpPr/>
          <p:nvPr/>
        </p:nvSpPr>
        <p:spPr bwMode="auto">
          <a:xfrm>
            <a:off x="3460750" y="2406650"/>
            <a:ext cx="3259138" cy="2374900"/>
          </a:xfrm>
          <a:custGeom>
            <a:avLst/>
            <a:gdLst>
              <a:gd name="T0" fmla="*/ 481 w 2487"/>
              <a:gd name="T1" fmla="*/ 426 h 2411"/>
              <a:gd name="T2" fmla="*/ 341 w 2487"/>
              <a:gd name="T3" fmla="*/ 574 h 2411"/>
              <a:gd name="T4" fmla="*/ 224 w 2487"/>
              <a:gd name="T5" fmla="*/ 731 h 2411"/>
              <a:gd name="T6" fmla="*/ 131 w 2487"/>
              <a:gd name="T7" fmla="*/ 898 h 2411"/>
              <a:gd name="T8" fmla="*/ 63 w 2487"/>
              <a:gd name="T9" fmla="*/ 1068 h 2411"/>
              <a:gd name="T10" fmla="*/ 18 w 2487"/>
              <a:gd name="T11" fmla="*/ 1243 h 2411"/>
              <a:gd name="T12" fmla="*/ 0 w 2487"/>
              <a:gd name="T13" fmla="*/ 1415 h 2411"/>
              <a:gd name="T14" fmla="*/ 7 w 2487"/>
              <a:gd name="T15" fmla="*/ 1583 h 2411"/>
              <a:gd name="T16" fmla="*/ 39 w 2487"/>
              <a:gd name="T17" fmla="*/ 1746 h 2411"/>
              <a:gd name="T18" fmla="*/ 100 w 2487"/>
              <a:gd name="T19" fmla="*/ 1900 h 2411"/>
              <a:gd name="T20" fmla="*/ 187 w 2487"/>
              <a:gd name="T21" fmla="*/ 2041 h 2411"/>
              <a:gd name="T22" fmla="*/ 259 w 2487"/>
              <a:gd name="T23" fmla="*/ 2124 h 2411"/>
              <a:gd name="T24" fmla="*/ 385 w 2487"/>
              <a:gd name="T25" fmla="*/ 2232 h 2411"/>
              <a:gd name="T26" fmla="*/ 528 w 2487"/>
              <a:gd name="T27" fmla="*/ 2315 h 2411"/>
              <a:gd name="T28" fmla="*/ 683 w 2487"/>
              <a:gd name="T29" fmla="*/ 2371 h 2411"/>
              <a:gd name="T30" fmla="*/ 850 w 2487"/>
              <a:gd name="T31" fmla="*/ 2404 h 2411"/>
              <a:gd name="T32" fmla="*/ 1024 w 2487"/>
              <a:gd name="T33" fmla="*/ 2409 h 2411"/>
              <a:gd name="T34" fmla="*/ 1202 w 2487"/>
              <a:gd name="T35" fmla="*/ 2393 h 2411"/>
              <a:gd name="T36" fmla="*/ 1381 w 2487"/>
              <a:gd name="T37" fmla="*/ 2350 h 2411"/>
              <a:gd name="T38" fmla="*/ 1559 w 2487"/>
              <a:gd name="T39" fmla="*/ 2283 h 2411"/>
              <a:gd name="T40" fmla="*/ 1733 w 2487"/>
              <a:gd name="T41" fmla="*/ 2191 h 2411"/>
              <a:gd name="T42" fmla="*/ 1900 w 2487"/>
              <a:gd name="T43" fmla="*/ 2074 h 2411"/>
              <a:gd name="T44" fmla="*/ 2006 w 2487"/>
              <a:gd name="T45" fmla="*/ 1983 h 2411"/>
              <a:gd name="T46" fmla="*/ 2145 w 2487"/>
              <a:gd name="T47" fmla="*/ 1837 h 2411"/>
              <a:gd name="T48" fmla="*/ 2261 w 2487"/>
              <a:gd name="T49" fmla="*/ 1678 h 2411"/>
              <a:gd name="T50" fmla="*/ 2354 w 2487"/>
              <a:gd name="T51" fmla="*/ 1513 h 2411"/>
              <a:gd name="T52" fmla="*/ 2422 w 2487"/>
              <a:gd name="T53" fmla="*/ 1341 h 2411"/>
              <a:gd name="T54" fmla="*/ 2467 w 2487"/>
              <a:gd name="T55" fmla="*/ 1168 h 2411"/>
              <a:gd name="T56" fmla="*/ 2485 w 2487"/>
              <a:gd name="T57" fmla="*/ 994 h 2411"/>
              <a:gd name="T58" fmla="*/ 2480 w 2487"/>
              <a:gd name="T59" fmla="*/ 826 h 2411"/>
              <a:gd name="T60" fmla="*/ 2447 w 2487"/>
              <a:gd name="T61" fmla="*/ 663 h 2411"/>
              <a:gd name="T62" fmla="*/ 2387 w 2487"/>
              <a:gd name="T63" fmla="*/ 511 h 2411"/>
              <a:gd name="T64" fmla="*/ 2300 w 2487"/>
              <a:gd name="T65" fmla="*/ 370 h 2411"/>
              <a:gd name="T66" fmla="*/ 2226 w 2487"/>
              <a:gd name="T67" fmla="*/ 285 h 2411"/>
              <a:gd name="T68" fmla="*/ 2100 w 2487"/>
              <a:gd name="T69" fmla="*/ 178 h 2411"/>
              <a:gd name="T70" fmla="*/ 1958 w 2487"/>
              <a:gd name="T71" fmla="*/ 96 h 2411"/>
              <a:gd name="T72" fmla="*/ 1802 w 2487"/>
              <a:gd name="T73" fmla="*/ 39 h 2411"/>
              <a:gd name="T74" fmla="*/ 1637 w 2487"/>
              <a:gd name="T75" fmla="*/ 7 h 2411"/>
              <a:gd name="T76" fmla="*/ 1463 w 2487"/>
              <a:gd name="T77" fmla="*/ 0 h 2411"/>
              <a:gd name="T78" fmla="*/ 1285 w 2487"/>
              <a:gd name="T79" fmla="*/ 18 h 2411"/>
              <a:gd name="T80" fmla="*/ 1106 w 2487"/>
              <a:gd name="T81" fmla="*/ 61 h 2411"/>
              <a:gd name="T82" fmla="*/ 928 w 2487"/>
              <a:gd name="T83" fmla="*/ 128 h 2411"/>
              <a:gd name="T84" fmla="*/ 754 w 2487"/>
              <a:gd name="T85" fmla="*/ 220 h 2411"/>
              <a:gd name="T86" fmla="*/ 587 w 2487"/>
              <a:gd name="T87" fmla="*/ 335 h 24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487" h="2411">
                <a:moveTo>
                  <a:pt x="533" y="379"/>
                </a:moveTo>
                <a:lnTo>
                  <a:pt x="533" y="379"/>
                </a:lnTo>
                <a:lnTo>
                  <a:pt x="481" y="426"/>
                </a:lnTo>
                <a:lnTo>
                  <a:pt x="431" y="474"/>
                </a:lnTo>
                <a:lnTo>
                  <a:pt x="385" y="522"/>
                </a:lnTo>
                <a:lnTo>
                  <a:pt x="341" y="574"/>
                </a:lnTo>
                <a:lnTo>
                  <a:pt x="300" y="626"/>
                </a:lnTo>
                <a:lnTo>
                  <a:pt x="261" y="678"/>
                </a:lnTo>
                <a:lnTo>
                  <a:pt x="224" y="731"/>
                </a:lnTo>
                <a:lnTo>
                  <a:pt x="190" y="787"/>
                </a:lnTo>
                <a:lnTo>
                  <a:pt x="161" y="842"/>
                </a:lnTo>
                <a:lnTo>
                  <a:pt x="131" y="898"/>
                </a:lnTo>
                <a:lnTo>
                  <a:pt x="105" y="955"/>
                </a:lnTo>
                <a:lnTo>
                  <a:pt x="83" y="1011"/>
                </a:lnTo>
                <a:lnTo>
                  <a:pt x="63" y="1068"/>
                </a:lnTo>
                <a:lnTo>
                  <a:pt x="46" y="1128"/>
                </a:lnTo>
                <a:lnTo>
                  <a:pt x="31" y="1185"/>
                </a:lnTo>
                <a:lnTo>
                  <a:pt x="18" y="1243"/>
                </a:lnTo>
                <a:lnTo>
                  <a:pt x="9" y="1300"/>
                </a:lnTo>
                <a:lnTo>
                  <a:pt x="3" y="1357"/>
                </a:lnTo>
                <a:lnTo>
                  <a:pt x="0" y="1415"/>
                </a:lnTo>
                <a:lnTo>
                  <a:pt x="0" y="1472"/>
                </a:lnTo>
                <a:lnTo>
                  <a:pt x="2" y="1528"/>
                </a:lnTo>
                <a:lnTo>
                  <a:pt x="7" y="1583"/>
                </a:lnTo>
                <a:lnTo>
                  <a:pt x="15" y="1639"/>
                </a:lnTo>
                <a:lnTo>
                  <a:pt x="26" y="1693"/>
                </a:lnTo>
                <a:lnTo>
                  <a:pt x="39" y="1746"/>
                </a:lnTo>
                <a:lnTo>
                  <a:pt x="57" y="1798"/>
                </a:lnTo>
                <a:lnTo>
                  <a:pt x="76" y="1850"/>
                </a:lnTo>
                <a:lnTo>
                  <a:pt x="100" y="1900"/>
                </a:lnTo>
                <a:lnTo>
                  <a:pt x="126" y="1948"/>
                </a:lnTo>
                <a:lnTo>
                  <a:pt x="155" y="1995"/>
                </a:lnTo>
                <a:lnTo>
                  <a:pt x="187" y="2041"/>
                </a:lnTo>
                <a:lnTo>
                  <a:pt x="222" y="2083"/>
                </a:lnTo>
                <a:lnTo>
                  <a:pt x="222" y="2083"/>
                </a:lnTo>
                <a:lnTo>
                  <a:pt x="259" y="2124"/>
                </a:lnTo>
                <a:lnTo>
                  <a:pt x="300" y="2163"/>
                </a:lnTo>
                <a:lnTo>
                  <a:pt x="342" y="2200"/>
                </a:lnTo>
                <a:lnTo>
                  <a:pt x="385" y="2232"/>
                </a:lnTo>
                <a:lnTo>
                  <a:pt x="431" y="2263"/>
                </a:lnTo>
                <a:lnTo>
                  <a:pt x="479" y="2289"/>
                </a:lnTo>
                <a:lnTo>
                  <a:pt x="528" y="2315"/>
                </a:lnTo>
                <a:lnTo>
                  <a:pt x="578" y="2335"/>
                </a:lnTo>
                <a:lnTo>
                  <a:pt x="629" y="2356"/>
                </a:lnTo>
                <a:lnTo>
                  <a:pt x="683" y="2371"/>
                </a:lnTo>
                <a:lnTo>
                  <a:pt x="739" y="2385"/>
                </a:lnTo>
                <a:lnTo>
                  <a:pt x="792" y="2395"/>
                </a:lnTo>
                <a:lnTo>
                  <a:pt x="850" y="2404"/>
                </a:lnTo>
                <a:lnTo>
                  <a:pt x="907" y="2408"/>
                </a:lnTo>
                <a:lnTo>
                  <a:pt x="965" y="2411"/>
                </a:lnTo>
                <a:lnTo>
                  <a:pt x="1024" y="2409"/>
                </a:lnTo>
                <a:lnTo>
                  <a:pt x="1081" y="2408"/>
                </a:lnTo>
                <a:lnTo>
                  <a:pt x="1141" y="2400"/>
                </a:lnTo>
                <a:lnTo>
                  <a:pt x="1202" y="2393"/>
                </a:lnTo>
                <a:lnTo>
                  <a:pt x="1261" y="2382"/>
                </a:lnTo>
                <a:lnTo>
                  <a:pt x="1320" y="2367"/>
                </a:lnTo>
                <a:lnTo>
                  <a:pt x="1381" y="2350"/>
                </a:lnTo>
                <a:lnTo>
                  <a:pt x="1441" y="2330"/>
                </a:lnTo>
                <a:lnTo>
                  <a:pt x="1500" y="2308"/>
                </a:lnTo>
                <a:lnTo>
                  <a:pt x="1559" y="2283"/>
                </a:lnTo>
                <a:lnTo>
                  <a:pt x="1617" y="2254"/>
                </a:lnTo>
                <a:lnTo>
                  <a:pt x="1676" y="2224"/>
                </a:lnTo>
                <a:lnTo>
                  <a:pt x="1733" y="2191"/>
                </a:lnTo>
                <a:lnTo>
                  <a:pt x="1789" y="2156"/>
                </a:lnTo>
                <a:lnTo>
                  <a:pt x="1845" y="2117"/>
                </a:lnTo>
                <a:lnTo>
                  <a:pt x="1900" y="2074"/>
                </a:lnTo>
                <a:lnTo>
                  <a:pt x="1954" y="2030"/>
                </a:lnTo>
                <a:lnTo>
                  <a:pt x="1954" y="2030"/>
                </a:lnTo>
                <a:lnTo>
                  <a:pt x="2006" y="1983"/>
                </a:lnTo>
                <a:lnTo>
                  <a:pt x="2054" y="1937"/>
                </a:lnTo>
                <a:lnTo>
                  <a:pt x="2100" y="1887"/>
                </a:lnTo>
                <a:lnTo>
                  <a:pt x="2145" y="1837"/>
                </a:lnTo>
                <a:lnTo>
                  <a:pt x="2185" y="1785"/>
                </a:lnTo>
                <a:lnTo>
                  <a:pt x="2224" y="1732"/>
                </a:lnTo>
                <a:lnTo>
                  <a:pt x="2261" y="1678"/>
                </a:lnTo>
                <a:lnTo>
                  <a:pt x="2295" y="1624"/>
                </a:lnTo>
                <a:lnTo>
                  <a:pt x="2326" y="1569"/>
                </a:lnTo>
                <a:lnTo>
                  <a:pt x="2354" y="1513"/>
                </a:lnTo>
                <a:lnTo>
                  <a:pt x="2380" y="1456"/>
                </a:lnTo>
                <a:lnTo>
                  <a:pt x="2402" y="1398"/>
                </a:lnTo>
                <a:lnTo>
                  <a:pt x="2422" y="1341"/>
                </a:lnTo>
                <a:lnTo>
                  <a:pt x="2441" y="1283"/>
                </a:lnTo>
                <a:lnTo>
                  <a:pt x="2456" y="1226"/>
                </a:lnTo>
                <a:lnTo>
                  <a:pt x="2467" y="1168"/>
                </a:lnTo>
                <a:lnTo>
                  <a:pt x="2476" y="1109"/>
                </a:lnTo>
                <a:lnTo>
                  <a:pt x="2484" y="1052"/>
                </a:lnTo>
                <a:lnTo>
                  <a:pt x="2485" y="994"/>
                </a:lnTo>
                <a:lnTo>
                  <a:pt x="2487" y="939"/>
                </a:lnTo>
                <a:lnTo>
                  <a:pt x="2485" y="881"/>
                </a:lnTo>
                <a:lnTo>
                  <a:pt x="2480" y="826"/>
                </a:lnTo>
                <a:lnTo>
                  <a:pt x="2471" y="770"/>
                </a:lnTo>
                <a:lnTo>
                  <a:pt x="2460" y="717"/>
                </a:lnTo>
                <a:lnTo>
                  <a:pt x="2447" y="663"/>
                </a:lnTo>
                <a:lnTo>
                  <a:pt x="2430" y="611"/>
                </a:lnTo>
                <a:lnTo>
                  <a:pt x="2410" y="561"/>
                </a:lnTo>
                <a:lnTo>
                  <a:pt x="2387" y="511"/>
                </a:lnTo>
                <a:lnTo>
                  <a:pt x="2361" y="463"/>
                </a:lnTo>
                <a:lnTo>
                  <a:pt x="2332" y="415"/>
                </a:lnTo>
                <a:lnTo>
                  <a:pt x="2300" y="370"/>
                </a:lnTo>
                <a:lnTo>
                  <a:pt x="2265" y="326"/>
                </a:lnTo>
                <a:lnTo>
                  <a:pt x="2265" y="326"/>
                </a:lnTo>
                <a:lnTo>
                  <a:pt x="2226" y="285"/>
                </a:lnTo>
                <a:lnTo>
                  <a:pt x="2185" y="246"/>
                </a:lnTo>
                <a:lnTo>
                  <a:pt x="2145" y="211"/>
                </a:lnTo>
                <a:lnTo>
                  <a:pt x="2100" y="178"/>
                </a:lnTo>
                <a:lnTo>
                  <a:pt x="2054" y="148"/>
                </a:lnTo>
                <a:lnTo>
                  <a:pt x="2008" y="120"/>
                </a:lnTo>
                <a:lnTo>
                  <a:pt x="1958" y="96"/>
                </a:lnTo>
                <a:lnTo>
                  <a:pt x="1908" y="74"/>
                </a:lnTo>
                <a:lnTo>
                  <a:pt x="1856" y="55"/>
                </a:lnTo>
                <a:lnTo>
                  <a:pt x="1802" y="39"/>
                </a:lnTo>
                <a:lnTo>
                  <a:pt x="1748" y="26"/>
                </a:lnTo>
                <a:lnTo>
                  <a:pt x="1693" y="15"/>
                </a:lnTo>
                <a:lnTo>
                  <a:pt x="1637" y="7"/>
                </a:lnTo>
                <a:lnTo>
                  <a:pt x="1580" y="2"/>
                </a:lnTo>
                <a:lnTo>
                  <a:pt x="1520" y="0"/>
                </a:lnTo>
                <a:lnTo>
                  <a:pt x="1463" y="0"/>
                </a:lnTo>
                <a:lnTo>
                  <a:pt x="1404" y="3"/>
                </a:lnTo>
                <a:lnTo>
                  <a:pt x="1344" y="9"/>
                </a:lnTo>
                <a:lnTo>
                  <a:pt x="1285" y="18"/>
                </a:lnTo>
                <a:lnTo>
                  <a:pt x="1224" y="29"/>
                </a:lnTo>
                <a:lnTo>
                  <a:pt x="1165" y="44"/>
                </a:lnTo>
                <a:lnTo>
                  <a:pt x="1106" y="61"/>
                </a:lnTo>
                <a:lnTo>
                  <a:pt x="1046" y="79"/>
                </a:lnTo>
                <a:lnTo>
                  <a:pt x="985" y="102"/>
                </a:lnTo>
                <a:lnTo>
                  <a:pt x="928" y="128"/>
                </a:lnTo>
                <a:lnTo>
                  <a:pt x="868" y="155"/>
                </a:lnTo>
                <a:lnTo>
                  <a:pt x="811" y="187"/>
                </a:lnTo>
                <a:lnTo>
                  <a:pt x="754" y="220"/>
                </a:lnTo>
                <a:lnTo>
                  <a:pt x="696" y="255"/>
                </a:lnTo>
                <a:lnTo>
                  <a:pt x="641" y="294"/>
                </a:lnTo>
                <a:lnTo>
                  <a:pt x="587" y="335"/>
                </a:lnTo>
                <a:lnTo>
                  <a:pt x="533" y="379"/>
                </a:lnTo>
                <a:lnTo>
                  <a:pt x="533" y="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2400" kern="0">
              <a:solidFill>
                <a:srgbClr val="333333"/>
              </a:solidFill>
            </a:endParaRPr>
          </a:p>
        </p:txBody>
      </p:sp>
      <p:sp>
        <p:nvSpPr>
          <p:cNvPr id="29" name="Oval 5"/>
          <p:cNvSpPr>
            <a:spLocks noChangeArrowheads="1"/>
          </p:cNvSpPr>
          <p:nvPr/>
        </p:nvSpPr>
        <p:spPr bwMode="auto">
          <a:xfrm>
            <a:off x="3560763" y="4814888"/>
            <a:ext cx="3602037" cy="342900"/>
          </a:xfrm>
          <a:prstGeom prst="ellipse">
            <a:avLst/>
          </a:prstGeom>
          <a:gradFill rotWithShape="1">
            <a:gsLst>
              <a:gs pos="0">
                <a:srgbClr val="333333">
                  <a:alpha val="82001"/>
                </a:srgbClr>
              </a:gs>
              <a:gs pos="100000">
                <a:srgbClr val="333333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2400" kern="0">
              <a:solidFill>
                <a:srgbClr val="333333"/>
              </a:solidFill>
            </a:endParaRPr>
          </a:p>
        </p:txBody>
      </p:sp>
      <p:sp>
        <p:nvSpPr>
          <p:cNvPr id="30" name="Freeform 6"/>
          <p:cNvSpPr>
            <a:spLocks noEditPoints="1"/>
          </p:cNvSpPr>
          <p:nvPr/>
        </p:nvSpPr>
        <p:spPr bwMode="auto">
          <a:xfrm>
            <a:off x="3460750" y="2509838"/>
            <a:ext cx="3444875" cy="2393950"/>
          </a:xfrm>
          <a:custGeom>
            <a:avLst/>
            <a:gdLst>
              <a:gd name="T0" fmla="*/ 2746 w 2892"/>
              <a:gd name="T1" fmla="*/ 538 h 2802"/>
              <a:gd name="T2" fmla="*/ 2862 w 2892"/>
              <a:gd name="T3" fmla="*/ 834 h 2802"/>
              <a:gd name="T4" fmla="*/ 2892 w 2892"/>
              <a:gd name="T5" fmla="*/ 1158 h 2802"/>
              <a:gd name="T6" fmla="*/ 2838 w 2892"/>
              <a:gd name="T7" fmla="*/ 1492 h 2802"/>
              <a:gd name="T8" fmla="*/ 2706 w 2892"/>
              <a:gd name="T9" fmla="*/ 1824 h 2802"/>
              <a:gd name="T10" fmla="*/ 2494 w 2892"/>
              <a:gd name="T11" fmla="*/ 2136 h 2802"/>
              <a:gd name="T12" fmla="*/ 2272 w 2892"/>
              <a:gd name="T13" fmla="*/ 2362 h 2802"/>
              <a:gd name="T14" fmla="*/ 1950 w 2892"/>
              <a:gd name="T15" fmla="*/ 2586 h 2802"/>
              <a:gd name="T16" fmla="*/ 1606 w 2892"/>
              <a:gd name="T17" fmla="*/ 2732 h 2802"/>
              <a:gd name="T18" fmla="*/ 1260 w 2892"/>
              <a:gd name="T19" fmla="*/ 2798 h 2802"/>
              <a:gd name="T20" fmla="*/ 924 w 2892"/>
              <a:gd name="T21" fmla="*/ 2784 h 2802"/>
              <a:gd name="T22" fmla="*/ 616 w 2892"/>
              <a:gd name="T23" fmla="*/ 2690 h 2802"/>
              <a:gd name="T24" fmla="*/ 350 w 2892"/>
              <a:gd name="T25" fmla="*/ 2516 h 2802"/>
              <a:gd name="T26" fmla="*/ 182 w 2892"/>
              <a:gd name="T27" fmla="*/ 2320 h 2802"/>
              <a:gd name="T28" fmla="*/ 48 w 2892"/>
              <a:gd name="T29" fmla="*/ 2030 h 2802"/>
              <a:gd name="T30" fmla="*/ 0 w 2892"/>
              <a:gd name="T31" fmla="*/ 1712 h 2802"/>
              <a:gd name="T32" fmla="*/ 38 w 2892"/>
              <a:gd name="T33" fmla="*/ 1378 h 2802"/>
              <a:gd name="T34" fmla="*/ 154 w 2892"/>
              <a:gd name="T35" fmla="*/ 1044 h 2802"/>
              <a:gd name="T36" fmla="*/ 350 w 2892"/>
              <a:gd name="T37" fmla="*/ 728 h 2802"/>
              <a:gd name="T38" fmla="*/ 620 w 2892"/>
              <a:gd name="T39" fmla="*/ 442 h 2802"/>
              <a:gd name="T40" fmla="*/ 876 w 2892"/>
              <a:gd name="T41" fmla="*/ 256 h 2802"/>
              <a:gd name="T42" fmla="*/ 1216 w 2892"/>
              <a:gd name="T43" fmla="*/ 94 h 2802"/>
              <a:gd name="T44" fmla="*/ 1564 w 2892"/>
              <a:gd name="T45" fmla="*/ 12 h 2802"/>
              <a:gd name="T46" fmla="*/ 1904 w 2892"/>
              <a:gd name="T47" fmla="*/ 8 h 2802"/>
              <a:gd name="T48" fmla="*/ 2218 w 2892"/>
              <a:gd name="T49" fmla="*/ 86 h 2802"/>
              <a:gd name="T50" fmla="*/ 2494 w 2892"/>
              <a:gd name="T51" fmla="*/ 246 h 2802"/>
              <a:gd name="T52" fmla="*/ 680 w 2892"/>
              <a:gd name="T53" fmla="*/ 510 h 2802"/>
              <a:gd name="T54" fmla="*/ 472 w 2892"/>
              <a:gd name="T55" fmla="*/ 720 h 2802"/>
              <a:gd name="T56" fmla="*/ 278 w 2892"/>
              <a:gd name="T57" fmla="*/ 1010 h 2802"/>
              <a:gd name="T58" fmla="*/ 154 w 2892"/>
              <a:gd name="T59" fmla="*/ 1318 h 2802"/>
              <a:gd name="T60" fmla="*/ 104 w 2892"/>
              <a:gd name="T61" fmla="*/ 1628 h 2802"/>
              <a:gd name="T62" fmla="*/ 132 w 2892"/>
              <a:gd name="T63" fmla="*/ 1928 h 2802"/>
              <a:gd name="T64" fmla="*/ 240 w 2892"/>
              <a:gd name="T65" fmla="*/ 2204 h 2802"/>
              <a:gd name="T66" fmla="*/ 384 w 2892"/>
              <a:gd name="T67" fmla="*/ 2394 h 2802"/>
              <a:gd name="T68" fmla="*/ 622 w 2892"/>
              <a:gd name="T69" fmla="*/ 2572 h 2802"/>
              <a:gd name="T70" fmla="*/ 902 w 2892"/>
              <a:gd name="T71" fmla="*/ 2676 h 2802"/>
              <a:gd name="T72" fmla="*/ 1210 w 2892"/>
              <a:gd name="T73" fmla="*/ 2702 h 2802"/>
              <a:gd name="T74" fmla="*/ 1530 w 2892"/>
              <a:gd name="T75" fmla="*/ 2656 h 2802"/>
              <a:gd name="T76" fmla="*/ 1850 w 2892"/>
              <a:gd name="T77" fmla="*/ 2534 h 2802"/>
              <a:gd name="T78" fmla="*/ 2156 w 2892"/>
              <a:gd name="T79" fmla="*/ 2340 h 2802"/>
              <a:gd name="T80" fmla="*/ 2372 w 2892"/>
              <a:gd name="T81" fmla="*/ 2138 h 2802"/>
              <a:gd name="T82" fmla="*/ 2582 w 2892"/>
              <a:gd name="T83" fmla="*/ 1854 h 2802"/>
              <a:gd name="T84" fmla="*/ 2720 w 2892"/>
              <a:gd name="T85" fmla="*/ 1548 h 2802"/>
              <a:gd name="T86" fmla="*/ 2786 w 2892"/>
              <a:gd name="T87" fmla="*/ 1236 h 2802"/>
              <a:gd name="T88" fmla="*/ 2772 w 2892"/>
              <a:gd name="T89" fmla="*/ 932 h 2802"/>
              <a:gd name="T90" fmla="*/ 2682 w 2892"/>
              <a:gd name="T91" fmla="*/ 652 h 2802"/>
              <a:gd name="T92" fmla="*/ 2550 w 2892"/>
              <a:gd name="T93" fmla="*/ 452 h 2802"/>
              <a:gd name="T94" fmla="*/ 2322 w 2892"/>
              <a:gd name="T95" fmla="*/ 260 h 2802"/>
              <a:gd name="T96" fmla="*/ 2050 w 2892"/>
              <a:gd name="T97" fmla="*/ 142 h 2802"/>
              <a:gd name="T98" fmla="*/ 1746 w 2892"/>
              <a:gd name="T99" fmla="*/ 100 h 2802"/>
              <a:gd name="T100" fmla="*/ 1426 w 2892"/>
              <a:gd name="T101" fmla="*/ 132 h 2802"/>
              <a:gd name="T102" fmla="*/ 1106 w 2892"/>
              <a:gd name="T103" fmla="*/ 238 h 2802"/>
              <a:gd name="T104" fmla="*/ 796 w 2892"/>
              <a:gd name="T105" fmla="*/ 418 h 28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92" h="2802">
                <a:moveTo>
                  <a:pt x="2634" y="380"/>
                </a:moveTo>
                <a:lnTo>
                  <a:pt x="2634" y="380"/>
                </a:lnTo>
                <a:lnTo>
                  <a:pt x="2674" y="430"/>
                </a:lnTo>
                <a:lnTo>
                  <a:pt x="2712" y="484"/>
                </a:lnTo>
                <a:lnTo>
                  <a:pt x="2746" y="538"/>
                </a:lnTo>
                <a:lnTo>
                  <a:pt x="2776" y="594"/>
                </a:lnTo>
                <a:lnTo>
                  <a:pt x="2802" y="652"/>
                </a:lnTo>
                <a:lnTo>
                  <a:pt x="2826" y="712"/>
                </a:lnTo>
                <a:lnTo>
                  <a:pt x="2846" y="772"/>
                </a:lnTo>
                <a:lnTo>
                  <a:pt x="2862" y="834"/>
                </a:lnTo>
                <a:lnTo>
                  <a:pt x="2874" y="896"/>
                </a:lnTo>
                <a:lnTo>
                  <a:pt x="2884" y="960"/>
                </a:lnTo>
                <a:lnTo>
                  <a:pt x="2890" y="1026"/>
                </a:lnTo>
                <a:lnTo>
                  <a:pt x="2892" y="1092"/>
                </a:lnTo>
                <a:lnTo>
                  <a:pt x="2892" y="1158"/>
                </a:lnTo>
                <a:lnTo>
                  <a:pt x="2888" y="1224"/>
                </a:lnTo>
                <a:lnTo>
                  <a:pt x="2880" y="1290"/>
                </a:lnTo>
                <a:lnTo>
                  <a:pt x="2870" y="1358"/>
                </a:lnTo>
                <a:lnTo>
                  <a:pt x="2856" y="1426"/>
                </a:lnTo>
                <a:lnTo>
                  <a:pt x="2838" y="1492"/>
                </a:lnTo>
                <a:lnTo>
                  <a:pt x="2818" y="1560"/>
                </a:lnTo>
                <a:lnTo>
                  <a:pt x="2794" y="1626"/>
                </a:lnTo>
                <a:lnTo>
                  <a:pt x="2768" y="1692"/>
                </a:lnTo>
                <a:lnTo>
                  <a:pt x="2738" y="1758"/>
                </a:lnTo>
                <a:lnTo>
                  <a:pt x="2706" y="1824"/>
                </a:lnTo>
                <a:lnTo>
                  <a:pt x="2670" y="1888"/>
                </a:lnTo>
                <a:lnTo>
                  <a:pt x="2630" y="1952"/>
                </a:lnTo>
                <a:lnTo>
                  <a:pt x="2588" y="2014"/>
                </a:lnTo>
                <a:lnTo>
                  <a:pt x="2542" y="2076"/>
                </a:lnTo>
                <a:lnTo>
                  <a:pt x="2494" y="2136"/>
                </a:lnTo>
                <a:lnTo>
                  <a:pt x="2444" y="2194"/>
                </a:lnTo>
                <a:lnTo>
                  <a:pt x="2390" y="2252"/>
                </a:lnTo>
                <a:lnTo>
                  <a:pt x="2332" y="2308"/>
                </a:lnTo>
                <a:lnTo>
                  <a:pt x="2272" y="2362"/>
                </a:lnTo>
                <a:lnTo>
                  <a:pt x="2272" y="2362"/>
                </a:lnTo>
                <a:lnTo>
                  <a:pt x="2210" y="2412"/>
                </a:lnTo>
                <a:lnTo>
                  <a:pt x="2146" y="2460"/>
                </a:lnTo>
                <a:lnTo>
                  <a:pt x="2082" y="2506"/>
                </a:lnTo>
                <a:lnTo>
                  <a:pt x="2016" y="2548"/>
                </a:lnTo>
                <a:lnTo>
                  <a:pt x="1950" y="2586"/>
                </a:lnTo>
                <a:lnTo>
                  <a:pt x="1882" y="2622"/>
                </a:lnTo>
                <a:lnTo>
                  <a:pt x="1814" y="2654"/>
                </a:lnTo>
                <a:lnTo>
                  <a:pt x="1746" y="2684"/>
                </a:lnTo>
                <a:lnTo>
                  <a:pt x="1676" y="2710"/>
                </a:lnTo>
                <a:lnTo>
                  <a:pt x="1606" y="2732"/>
                </a:lnTo>
                <a:lnTo>
                  <a:pt x="1536" y="2752"/>
                </a:lnTo>
                <a:lnTo>
                  <a:pt x="1468" y="2768"/>
                </a:lnTo>
                <a:lnTo>
                  <a:pt x="1398" y="2782"/>
                </a:lnTo>
                <a:lnTo>
                  <a:pt x="1328" y="2792"/>
                </a:lnTo>
                <a:lnTo>
                  <a:pt x="1260" y="2798"/>
                </a:lnTo>
                <a:lnTo>
                  <a:pt x="1190" y="2802"/>
                </a:lnTo>
                <a:lnTo>
                  <a:pt x="1122" y="2802"/>
                </a:lnTo>
                <a:lnTo>
                  <a:pt x="1056" y="2800"/>
                </a:lnTo>
                <a:lnTo>
                  <a:pt x="990" y="2794"/>
                </a:lnTo>
                <a:lnTo>
                  <a:pt x="924" y="2784"/>
                </a:lnTo>
                <a:lnTo>
                  <a:pt x="860" y="2772"/>
                </a:lnTo>
                <a:lnTo>
                  <a:pt x="796" y="2756"/>
                </a:lnTo>
                <a:lnTo>
                  <a:pt x="734" y="2738"/>
                </a:lnTo>
                <a:lnTo>
                  <a:pt x="674" y="2716"/>
                </a:lnTo>
                <a:lnTo>
                  <a:pt x="616" y="2690"/>
                </a:lnTo>
                <a:lnTo>
                  <a:pt x="558" y="2662"/>
                </a:lnTo>
                <a:lnTo>
                  <a:pt x="504" y="2630"/>
                </a:lnTo>
                <a:lnTo>
                  <a:pt x="450" y="2596"/>
                </a:lnTo>
                <a:lnTo>
                  <a:pt x="398" y="2558"/>
                </a:lnTo>
                <a:lnTo>
                  <a:pt x="350" y="2516"/>
                </a:lnTo>
                <a:lnTo>
                  <a:pt x="304" y="2470"/>
                </a:lnTo>
                <a:lnTo>
                  <a:pt x="260" y="2422"/>
                </a:lnTo>
                <a:lnTo>
                  <a:pt x="260" y="2422"/>
                </a:lnTo>
                <a:lnTo>
                  <a:pt x="218" y="2372"/>
                </a:lnTo>
                <a:lnTo>
                  <a:pt x="182" y="2320"/>
                </a:lnTo>
                <a:lnTo>
                  <a:pt x="148" y="2264"/>
                </a:lnTo>
                <a:lnTo>
                  <a:pt x="118" y="2208"/>
                </a:lnTo>
                <a:lnTo>
                  <a:pt x="90" y="2150"/>
                </a:lnTo>
                <a:lnTo>
                  <a:pt x="68" y="2092"/>
                </a:lnTo>
                <a:lnTo>
                  <a:pt x="48" y="2030"/>
                </a:lnTo>
                <a:lnTo>
                  <a:pt x="32" y="1970"/>
                </a:lnTo>
                <a:lnTo>
                  <a:pt x="18" y="1906"/>
                </a:lnTo>
                <a:lnTo>
                  <a:pt x="10" y="1842"/>
                </a:lnTo>
                <a:lnTo>
                  <a:pt x="4" y="1778"/>
                </a:lnTo>
                <a:lnTo>
                  <a:pt x="0" y="1712"/>
                </a:lnTo>
                <a:lnTo>
                  <a:pt x="2" y="1646"/>
                </a:lnTo>
                <a:lnTo>
                  <a:pt x="6" y="1580"/>
                </a:lnTo>
                <a:lnTo>
                  <a:pt x="12" y="1512"/>
                </a:lnTo>
                <a:lnTo>
                  <a:pt x="24" y="1446"/>
                </a:lnTo>
                <a:lnTo>
                  <a:pt x="38" y="1378"/>
                </a:lnTo>
                <a:lnTo>
                  <a:pt x="54" y="1310"/>
                </a:lnTo>
                <a:lnTo>
                  <a:pt x="74" y="1244"/>
                </a:lnTo>
                <a:lnTo>
                  <a:pt x="98" y="1176"/>
                </a:lnTo>
                <a:lnTo>
                  <a:pt x="124" y="1110"/>
                </a:lnTo>
                <a:lnTo>
                  <a:pt x="154" y="1044"/>
                </a:lnTo>
                <a:lnTo>
                  <a:pt x="188" y="980"/>
                </a:lnTo>
                <a:lnTo>
                  <a:pt x="224" y="914"/>
                </a:lnTo>
                <a:lnTo>
                  <a:pt x="262" y="852"/>
                </a:lnTo>
                <a:lnTo>
                  <a:pt x="304" y="788"/>
                </a:lnTo>
                <a:lnTo>
                  <a:pt x="350" y="728"/>
                </a:lnTo>
                <a:lnTo>
                  <a:pt x="398" y="668"/>
                </a:lnTo>
                <a:lnTo>
                  <a:pt x="450" y="608"/>
                </a:lnTo>
                <a:lnTo>
                  <a:pt x="504" y="552"/>
                </a:lnTo>
                <a:lnTo>
                  <a:pt x="560" y="496"/>
                </a:lnTo>
                <a:lnTo>
                  <a:pt x="620" y="442"/>
                </a:lnTo>
                <a:lnTo>
                  <a:pt x="620" y="442"/>
                </a:lnTo>
                <a:lnTo>
                  <a:pt x="682" y="390"/>
                </a:lnTo>
                <a:lnTo>
                  <a:pt x="746" y="342"/>
                </a:lnTo>
                <a:lnTo>
                  <a:pt x="812" y="298"/>
                </a:lnTo>
                <a:lnTo>
                  <a:pt x="876" y="256"/>
                </a:lnTo>
                <a:lnTo>
                  <a:pt x="944" y="216"/>
                </a:lnTo>
                <a:lnTo>
                  <a:pt x="1010" y="182"/>
                </a:lnTo>
                <a:lnTo>
                  <a:pt x="1080" y="148"/>
                </a:lnTo>
                <a:lnTo>
                  <a:pt x="1148" y="120"/>
                </a:lnTo>
                <a:lnTo>
                  <a:pt x="1216" y="94"/>
                </a:lnTo>
                <a:lnTo>
                  <a:pt x="1286" y="70"/>
                </a:lnTo>
                <a:lnTo>
                  <a:pt x="1356" y="52"/>
                </a:lnTo>
                <a:lnTo>
                  <a:pt x="1426" y="34"/>
                </a:lnTo>
                <a:lnTo>
                  <a:pt x="1496" y="22"/>
                </a:lnTo>
                <a:lnTo>
                  <a:pt x="1564" y="12"/>
                </a:lnTo>
                <a:lnTo>
                  <a:pt x="1634" y="4"/>
                </a:lnTo>
                <a:lnTo>
                  <a:pt x="1702" y="0"/>
                </a:lnTo>
                <a:lnTo>
                  <a:pt x="1770" y="0"/>
                </a:lnTo>
                <a:lnTo>
                  <a:pt x="1838" y="4"/>
                </a:lnTo>
                <a:lnTo>
                  <a:pt x="1904" y="8"/>
                </a:lnTo>
                <a:lnTo>
                  <a:pt x="1970" y="18"/>
                </a:lnTo>
                <a:lnTo>
                  <a:pt x="2034" y="30"/>
                </a:lnTo>
                <a:lnTo>
                  <a:pt x="2096" y="46"/>
                </a:lnTo>
                <a:lnTo>
                  <a:pt x="2158" y="64"/>
                </a:lnTo>
                <a:lnTo>
                  <a:pt x="2218" y="86"/>
                </a:lnTo>
                <a:lnTo>
                  <a:pt x="2278" y="112"/>
                </a:lnTo>
                <a:lnTo>
                  <a:pt x="2334" y="140"/>
                </a:lnTo>
                <a:lnTo>
                  <a:pt x="2390" y="172"/>
                </a:lnTo>
                <a:lnTo>
                  <a:pt x="2442" y="208"/>
                </a:lnTo>
                <a:lnTo>
                  <a:pt x="2494" y="246"/>
                </a:lnTo>
                <a:lnTo>
                  <a:pt x="2542" y="288"/>
                </a:lnTo>
                <a:lnTo>
                  <a:pt x="2590" y="332"/>
                </a:lnTo>
                <a:lnTo>
                  <a:pt x="2634" y="380"/>
                </a:lnTo>
                <a:lnTo>
                  <a:pt x="2634" y="380"/>
                </a:lnTo>
                <a:close/>
                <a:moveTo>
                  <a:pt x="680" y="510"/>
                </a:moveTo>
                <a:lnTo>
                  <a:pt x="680" y="510"/>
                </a:lnTo>
                <a:lnTo>
                  <a:pt x="624" y="560"/>
                </a:lnTo>
                <a:lnTo>
                  <a:pt x="570" y="612"/>
                </a:lnTo>
                <a:lnTo>
                  <a:pt x="520" y="664"/>
                </a:lnTo>
                <a:lnTo>
                  <a:pt x="472" y="720"/>
                </a:lnTo>
                <a:lnTo>
                  <a:pt x="428" y="776"/>
                </a:lnTo>
                <a:lnTo>
                  <a:pt x="386" y="832"/>
                </a:lnTo>
                <a:lnTo>
                  <a:pt x="346" y="890"/>
                </a:lnTo>
                <a:lnTo>
                  <a:pt x="310" y="950"/>
                </a:lnTo>
                <a:lnTo>
                  <a:pt x="278" y="1010"/>
                </a:lnTo>
                <a:lnTo>
                  <a:pt x="246" y="1070"/>
                </a:lnTo>
                <a:lnTo>
                  <a:pt x="218" y="1132"/>
                </a:lnTo>
                <a:lnTo>
                  <a:pt x="194" y="1192"/>
                </a:lnTo>
                <a:lnTo>
                  <a:pt x="172" y="1254"/>
                </a:lnTo>
                <a:lnTo>
                  <a:pt x="154" y="1318"/>
                </a:lnTo>
                <a:lnTo>
                  <a:pt x="138" y="1380"/>
                </a:lnTo>
                <a:lnTo>
                  <a:pt x="124" y="1442"/>
                </a:lnTo>
                <a:lnTo>
                  <a:pt x="114" y="1504"/>
                </a:lnTo>
                <a:lnTo>
                  <a:pt x="108" y="1566"/>
                </a:lnTo>
                <a:lnTo>
                  <a:pt x="104" y="1628"/>
                </a:lnTo>
                <a:lnTo>
                  <a:pt x="104" y="1690"/>
                </a:lnTo>
                <a:lnTo>
                  <a:pt x="106" y="1750"/>
                </a:lnTo>
                <a:lnTo>
                  <a:pt x="112" y="1810"/>
                </a:lnTo>
                <a:lnTo>
                  <a:pt x="120" y="1870"/>
                </a:lnTo>
                <a:lnTo>
                  <a:pt x="132" y="1928"/>
                </a:lnTo>
                <a:lnTo>
                  <a:pt x="146" y="1986"/>
                </a:lnTo>
                <a:lnTo>
                  <a:pt x="166" y="2042"/>
                </a:lnTo>
                <a:lnTo>
                  <a:pt x="186" y="2098"/>
                </a:lnTo>
                <a:lnTo>
                  <a:pt x="212" y="2152"/>
                </a:lnTo>
                <a:lnTo>
                  <a:pt x="240" y="2204"/>
                </a:lnTo>
                <a:lnTo>
                  <a:pt x="272" y="2254"/>
                </a:lnTo>
                <a:lnTo>
                  <a:pt x="306" y="2304"/>
                </a:lnTo>
                <a:lnTo>
                  <a:pt x="344" y="2350"/>
                </a:lnTo>
                <a:lnTo>
                  <a:pt x="344" y="2350"/>
                </a:lnTo>
                <a:lnTo>
                  <a:pt x="384" y="2394"/>
                </a:lnTo>
                <a:lnTo>
                  <a:pt x="428" y="2436"/>
                </a:lnTo>
                <a:lnTo>
                  <a:pt x="474" y="2476"/>
                </a:lnTo>
                <a:lnTo>
                  <a:pt x="520" y="2510"/>
                </a:lnTo>
                <a:lnTo>
                  <a:pt x="570" y="2544"/>
                </a:lnTo>
                <a:lnTo>
                  <a:pt x="622" y="2572"/>
                </a:lnTo>
                <a:lnTo>
                  <a:pt x="674" y="2600"/>
                </a:lnTo>
                <a:lnTo>
                  <a:pt x="728" y="2622"/>
                </a:lnTo>
                <a:lnTo>
                  <a:pt x="784" y="2644"/>
                </a:lnTo>
                <a:lnTo>
                  <a:pt x="842" y="2660"/>
                </a:lnTo>
                <a:lnTo>
                  <a:pt x="902" y="2676"/>
                </a:lnTo>
                <a:lnTo>
                  <a:pt x="960" y="2686"/>
                </a:lnTo>
                <a:lnTo>
                  <a:pt x="1022" y="2696"/>
                </a:lnTo>
                <a:lnTo>
                  <a:pt x="1084" y="2700"/>
                </a:lnTo>
                <a:lnTo>
                  <a:pt x="1146" y="2704"/>
                </a:lnTo>
                <a:lnTo>
                  <a:pt x="1210" y="2702"/>
                </a:lnTo>
                <a:lnTo>
                  <a:pt x="1272" y="2700"/>
                </a:lnTo>
                <a:lnTo>
                  <a:pt x="1336" y="2692"/>
                </a:lnTo>
                <a:lnTo>
                  <a:pt x="1402" y="2684"/>
                </a:lnTo>
                <a:lnTo>
                  <a:pt x="1466" y="2672"/>
                </a:lnTo>
                <a:lnTo>
                  <a:pt x="1530" y="2656"/>
                </a:lnTo>
                <a:lnTo>
                  <a:pt x="1596" y="2638"/>
                </a:lnTo>
                <a:lnTo>
                  <a:pt x="1660" y="2616"/>
                </a:lnTo>
                <a:lnTo>
                  <a:pt x="1724" y="2592"/>
                </a:lnTo>
                <a:lnTo>
                  <a:pt x="1788" y="2566"/>
                </a:lnTo>
                <a:lnTo>
                  <a:pt x="1850" y="2534"/>
                </a:lnTo>
                <a:lnTo>
                  <a:pt x="1914" y="2502"/>
                </a:lnTo>
                <a:lnTo>
                  <a:pt x="1976" y="2466"/>
                </a:lnTo>
                <a:lnTo>
                  <a:pt x="2036" y="2428"/>
                </a:lnTo>
                <a:lnTo>
                  <a:pt x="2096" y="2386"/>
                </a:lnTo>
                <a:lnTo>
                  <a:pt x="2156" y="2340"/>
                </a:lnTo>
                <a:lnTo>
                  <a:pt x="2214" y="2292"/>
                </a:lnTo>
                <a:lnTo>
                  <a:pt x="2214" y="2292"/>
                </a:lnTo>
                <a:lnTo>
                  <a:pt x="2270" y="2242"/>
                </a:lnTo>
                <a:lnTo>
                  <a:pt x="2322" y="2192"/>
                </a:lnTo>
                <a:lnTo>
                  <a:pt x="2372" y="2138"/>
                </a:lnTo>
                <a:lnTo>
                  <a:pt x="2420" y="2084"/>
                </a:lnTo>
                <a:lnTo>
                  <a:pt x="2464" y="2028"/>
                </a:lnTo>
                <a:lnTo>
                  <a:pt x="2506" y="1970"/>
                </a:lnTo>
                <a:lnTo>
                  <a:pt x="2546" y="1912"/>
                </a:lnTo>
                <a:lnTo>
                  <a:pt x="2582" y="1854"/>
                </a:lnTo>
                <a:lnTo>
                  <a:pt x="2616" y="1794"/>
                </a:lnTo>
                <a:lnTo>
                  <a:pt x="2646" y="1734"/>
                </a:lnTo>
                <a:lnTo>
                  <a:pt x="2674" y="1672"/>
                </a:lnTo>
                <a:lnTo>
                  <a:pt x="2698" y="1610"/>
                </a:lnTo>
                <a:lnTo>
                  <a:pt x="2720" y="1548"/>
                </a:lnTo>
                <a:lnTo>
                  <a:pt x="2740" y="1486"/>
                </a:lnTo>
                <a:lnTo>
                  <a:pt x="2756" y="1424"/>
                </a:lnTo>
                <a:lnTo>
                  <a:pt x="2768" y="1362"/>
                </a:lnTo>
                <a:lnTo>
                  <a:pt x="2778" y="1298"/>
                </a:lnTo>
                <a:lnTo>
                  <a:pt x="2786" y="1236"/>
                </a:lnTo>
                <a:lnTo>
                  <a:pt x="2788" y="1174"/>
                </a:lnTo>
                <a:lnTo>
                  <a:pt x="2790" y="1114"/>
                </a:lnTo>
                <a:lnTo>
                  <a:pt x="2788" y="1052"/>
                </a:lnTo>
                <a:lnTo>
                  <a:pt x="2782" y="992"/>
                </a:lnTo>
                <a:lnTo>
                  <a:pt x="2772" y="932"/>
                </a:lnTo>
                <a:lnTo>
                  <a:pt x="2760" y="874"/>
                </a:lnTo>
                <a:lnTo>
                  <a:pt x="2746" y="816"/>
                </a:lnTo>
                <a:lnTo>
                  <a:pt x="2728" y="760"/>
                </a:lnTo>
                <a:lnTo>
                  <a:pt x="2706" y="706"/>
                </a:lnTo>
                <a:lnTo>
                  <a:pt x="2682" y="652"/>
                </a:lnTo>
                <a:lnTo>
                  <a:pt x="2654" y="600"/>
                </a:lnTo>
                <a:lnTo>
                  <a:pt x="2622" y="548"/>
                </a:lnTo>
                <a:lnTo>
                  <a:pt x="2588" y="500"/>
                </a:lnTo>
                <a:lnTo>
                  <a:pt x="2550" y="452"/>
                </a:lnTo>
                <a:lnTo>
                  <a:pt x="2550" y="452"/>
                </a:lnTo>
                <a:lnTo>
                  <a:pt x="2508" y="408"/>
                </a:lnTo>
                <a:lnTo>
                  <a:pt x="2464" y="366"/>
                </a:lnTo>
                <a:lnTo>
                  <a:pt x="2420" y="328"/>
                </a:lnTo>
                <a:lnTo>
                  <a:pt x="2372" y="292"/>
                </a:lnTo>
                <a:lnTo>
                  <a:pt x="2322" y="260"/>
                </a:lnTo>
                <a:lnTo>
                  <a:pt x="2272" y="230"/>
                </a:lnTo>
                <a:lnTo>
                  <a:pt x="2218" y="204"/>
                </a:lnTo>
                <a:lnTo>
                  <a:pt x="2164" y="180"/>
                </a:lnTo>
                <a:lnTo>
                  <a:pt x="2108" y="160"/>
                </a:lnTo>
                <a:lnTo>
                  <a:pt x="2050" y="142"/>
                </a:lnTo>
                <a:lnTo>
                  <a:pt x="1992" y="128"/>
                </a:lnTo>
                <a:lnTo>
                  <a:pt x="1932" y="116"/>
                </a:lnTo>
                <a:lnTo>
                  <a:pt x="1872" y="108"/>
                </a:lnTo>
                <a:lnTo>
                  <a:pt x="1810" y="102"/>
                </a:lnTo>
                <a:lnTo>
                  <a:pt x="1746" y="100"/>
                </a:lnTo>
                <a:lnTo>
                  <a:pt x="1684" y="100"/>
                </a:lnTo>
                <a:lnTo>
                  <a:pt x="1620" y="104"/>
                </a:lnTo>
                <a:lnTo>
                  <a:pt x="1556" y="110"/>
                </a:lnTo>
                <a:lnTo>
                  <a:pt x="1492" y="120"/>
                </a:lnTo>
                <a:lnTo>
                  <a:pt x="1426" y="132"/>
                </a:lnTo>
                <a:lnTo>
                  <a:pt x="1362" y="148"/>
                </a:lnTo>
                <a:lnTo>
                  <a:pt x="1298" y="166"/>
                </a:lnTo>
                <a:lnTo>
                  <a:pt x="1234" y="186"/>
                </a:lnTo>
                <a:lnTo>
                  <a:pt x="1168" y="210"/>
                </a:lnTo>
                <a:lnTo>
                  <a:pt x="1106" y="238"/>
                </a:lnTo>
                <a:lnTo>
                  <a:pt x="1042" y="268"/>
                </a:lnTo>
                <a:lnTo>
                  <a:pt x="980" y="302"/>
                </a:lnTo>
                <a:lnTo>
                  <a:pt x="918" y="338"/>
                </a:lnTo>
                <a:lnTo>
                  <a:pt x="856" y="376"/>
                </a:lnTo>
                <a:lnTo>
                  <a:pt x="796" y="418"/>
                </a:lnTo>
                <a:lnTo>
                  <a:pt x="738" y="462"/>
                </a:lnTo>
                <a:lnTo>
                  <a:pt x="680" y="510"/>
                </a:lnTo>
                <a:lnTo>
                  <a:pt x="680" y="510"/>
                </a:lnTo>
                <a:close/>
              </a:path>
            </a:pathLst>
          </a:custGeom>
          <a:gradFill rotWithShape="1">
            <a:gsLst>
              <a:gs pos="0">
                <a:srgbClr val="FF99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rgbClr val="CC0000"/>
            </a:solidFill>
            <a:prstDash val="solid"/>
            <a:rou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2400" kern="0">
              <a:solidFill>
                <a:srgbClr val="333333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717429" y="2929765"/>
            <a:ext cx="2932287" cy="181588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spcBef>
                <a:spcPts val="1200"/>
              </a:spcBef>
              <a:buFontTx/>
              <a:buNone/>
              <a:defRPr/>
            </a:pPr>
            <a:r>
              <a:rPr lang="en-US" altLang="zh-CN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What  are you going to do if you want to raise money?</a:t>
            </a:r>
            <a:endParaRPr lang="zh-CN" altLang="zh-CN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1560" y="3158390"/>
            <a:ext cx="3068469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FontTx/>
              <a:buNone/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 an art festival</a:t>
            </a:r>
            <a:endParaRPr lang="zh-CN" altLang="en-US" sz="2800" b="1" kern="100" dirty="0">
              <a:ln w="11430"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71683" y="2406947"/>
            <a:ext cx="2550703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FontTx/>
              <a:buNone/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 a food fair</a:t>
            </a:r>
            <a:endParaRPr lang="zh-CN" altLang="zh-CN" sz="2800" b="1" kern="100" dirty="0">
              <a:ln w="11430"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1" cstate="print"/>
          <a:srcRect l="9106" t="27627"/>
          <a:stretch>
            <a:fillRect/>
          </a:stretch>
        </p:blipFill>
        <p:spPr bwMode="auto">
          <a:xfrm>
            <a:off x="6720205" y="4382135"/>
            <a:ext cx="1885950" cy="21659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719388" y="622300"/>
            <a:ext cx="2573337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Show time</a:t>
            </a:r>
            <a:endParaRPr lang="en-US" altLang="zh-CN" sz="36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11558" y="3859008"/>
            <a:ext cx="2967481" cy="52322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FontTx/>
              <a:buNone/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 a charity fair</a:t>
            </a:r>
            <a:endParaRPr lang="zh-CN" altLang="zh-CN" sz="2800" b="1" kern="100" dirty="0">
              <a:ln w="11430"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619250" y="1484313"/>
            <a:ext cx="5184775" cy="52387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 your money-raising plan.</a:t>
            </a:r>
            <a:endParaRPr lang="zh-CN" altLang="en-US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70" name="TextBox 4"/>
          <p:cNvSpPr txBox="1">
            <a:spLocks noChangeArrowheads="1"/>
          </p:cNvSpPr>
          <p:nvPr/>
        </p:nvSpPr>
        <p:spPr bwMode="auto">
          <a:xfrm>
            <a:off x="2411413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2"/>
          <p:cNvSpPr>
            <a:spLocks noGrp="1" noChangeArrowheads="1"/>
          </p:cNvSpPr>
          <p:nvPr>
            <p:ph idx="1"/>
          </p:nvPr>
        </p:nvSpPr>
        <p:spPr>
          <a:xfrm>
            <a:off x="250825" y="1268413"/>
            <a:ext cx="8642350" cy="1782762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agree		fail		learn		offer	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promise	seem		want		decide	hope	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manage	plan		refuse		start		wish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411413" y="549275"/>
            <a:ext cx="264477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Make sentences</a:t>
            </a:r>
            <a:endParaRPr 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50825" y="3068638"/>
            <a:ext cx="2233613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For example:</a:t>
            </a:r>
            <a:endParaRPr 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96" name="内容占位符 2"/>
          <p:cNvSpPr txBox="1">
            <a:spLocks noChangeArrowheads="1"/>
          </p:cNvSpPr>
          <p:nvPr/>
        </p:nvSpPr>
        <p:spPr bwMode="auto">
          <a:xfrm>
            <a:off x="250825" y="3644900"/>
            <a:ext cx="8642350" cy="300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I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agree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to go </a:t>
            </a:r>
            <a:r>
              <a:rPr lang="en-US" altLang="zh-CN" sz="2800">
                <a:latin typeface="Times New Roman" panose="02020603050405020304" pitchFamily="18" charset="0"/>
              </a:rPr>
              <a:t>with them.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We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decided to have </a:t>
            </a:r>
            <a:r>
              <a:rPr lang="en-US" altLang="zh-CN" sz="2800">
                <a:latin typeface="Times New Roman" panose="02020603050405020304" pitchFamily="18" charset="0"/>
              </a:rPr>
              <a:t>lunch together.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Jim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failed to pass </a:t>
            </a:r>
            <a:r>
              <a:rPr lang="en-US" altLang="zh-CN" sz="2800">
                <a:latin typeface="Times New Roman" panose="02020603050405020304" pitchFamily="18" charset="0"/>
              </a:rPr>
              <a:t>the exam.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I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hope to study </a:t>
            </a:r>
            <a:r>
              <a:rPr lang="en-US" altLang="zh-CN" sz="2800">
                <a:latin typeface="Times New Roman" panose="02020603050405020304" pitchFamily="18" charset="0"/>
              </a:rPr>
              <a:t>at Bejing University.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Julia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learnt to play </a:t>
            </a:r>
            <a:r>
              <a:rPr lang="en-US" altLang="zh-CN" sz="2800">
                <a:latin typeface="Times New Roman" panose="02020603050405020304" pitchFamily="18" charset="0"/>
              </a:rPr>
              <a:t>the piano when she was 70 years old.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……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矩形 12"/>
          <p:cNvSpPr>
            <a:spLocks noChangeArrowheads="1"/>
          </p:cNvSpPr>
          <p:nvPr/>
        </p:nvSpPr>
        <p:spPr bwMode="auto">
          <a:xfrm>
            <a:off x="554038" y="692150"/>
            <a:ext cx="79787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Some verbs can have other verbs after them. We usually </a:t>
            </a:r>
            <a:r>
              <a:rPr lang="en-US" altLang="zh-CN" sz="2800" b="1" i="1">
                <a:latin typeface="Times New Roman" panose="02020603050405020304" pitchFamily="18" charset="0"/>
              </a:rPr>
              <a:t>use to </a:t>
            </a:r>
            <a:r>
              <a:rPr lang="en-US" altLang="zh-CN" sz="2800" b="1">
                <a:latin typeface="Times New Roman" panose="02020603050405020304" pitchFamily="18" charset="0"/>
              </a:rPr>
              <a:t>before the second verb. We call these second verbs infinitives.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0" name="矩形 11"/>
          <p:cNvSpPr>
            <a:spLocks noChangeArrowheads="1"/>
          </p:cNvSpPr>
          <p:nvPr/>
        </p:nvSpPr>
        <p:spPr bwMode="auto">
          <a:xfrm>
            <a:off x="187325" y="2089150"/>
            <a:ext cx="730408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 can use 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verbs +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+ infinitives</a:t>
            </a: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in sentences.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5"/>
          <p:cNvGrpSpPr/>
          <p:nvPr/>
        </p:nvGrpSpPr>
        <p:grpSpPr bwMode="auto">
          <a:xfrm>
            <a:off x="539750" y="2670175"/>
            <a:ext cx="8137525" cy="1881188"/>
            <a:chOff x="0" y="0"/>
            <a:chExt cx="8136904" cy="1881270"/>
          </a:xfrm>
        </p:grpSpPr>
        <p:cxnSp>
          <p:nvCxnSpPr>
            <p:cNvPr id="9220" name="直接连接符 22"/>
            <p:cNvCxnSpPr>
              <a:cxnSpLocks noChangeShapeType="1"/>
            </p:cNvCxnSpPr>
            <p:nvPr/>
          </p:nvCxnSpPr>
          <p:spPr bwMode="auto">
            <a:xfrm>
              <a:off x="0" y="9525"/>
              <a:ext cx="0" cy="1871745"/>
            </a:xfrm>
            <a:prstGeom prst="line">
              <a:avLst/>
            </a:prstGeom>
            <a:noFill/>
            <a:ln w="76200">
              <a:solidFill>
                <a:srgbClr val="4A7EBB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21" name="直接连接符 23"/>
            <p:cNvCxnSpPr>
              <a:cxnSpLocks noChangeShapeType="1"/>
            </p:cNvCxnSpPr>
            <p:nvPr/>
          </p:nvCxnSpPr>
          <p:spPr bwMode="auto">
            <a:xfrm>
              <a:off x="8136904" y="0"/>
              <a:ext cx="0" cy="1871745"/>
            </a:xfrm>
            <a:prstGeom prst="line">
              <a:avLst/>
            </a:prstGeom>
            <a:noFill/>
            <a:ln w="76200">
              <a:solidFill>
                <a:srgbClr val="4A7EBB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104" name="矩形 3"/>
          <p:cNvSpPr>
            <a:spLocks noChangeArrowheads="1"/>
          </p:cNvSpPr>
          <p:nvPr/>
        </p:nvSpPr>
        <p:spPr bwMode="auto">
          <a:xfrm>
            <a:off x="717550" y="2679700"/>
            <a:ext cx="74168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Three teenagers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offered to do </a:t>
            </a:r>
            <a:r>
              <a:rPr lang="en-US" altLang="zh-CN" sz="2800">
                <a:latin typeface="Times New Roman" panose="02020603050405020304" pitchFamily="18" charset="0"/>
              </a:rPr>
              <a:t>some voluntary work during the school holidays.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Cindy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wanted to paint </a:t>
            </a:r>
            <a:r>
              <a:rPr lang="en-US" altLang="zh-CN" sz="2800">
                <a:latin typeface="Times New Roman" panose="02020603050405020304" pitchFamily="18" charset="0"/>
              </a:rPr>
              <a:t>a picture of the park near her home.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9"/>
          <p:cNvGrpSpPr/>
          <p:nvPr/>
        </p:nvGrpSpPr>
        <p:grpSpPr bwMode="auto">
          <a:xfrm>
            <a:off x="395288" y="4652963"/>
            <a:ext cx="8424862" cy="1476375"/>
            <a:chOff x="0" y="0"/>
            <a:chExt cx="8424936" cy="3581614"/>
          </a:xfrm>
        </p:grpSpPr>
        <p:sp>
          <p:nvSpPr>
            <p:cNvPr id="9224" name="同侧圆角矩形 25"/>
            <p:cNvSpPr>
              <a:spLocks noChangeArrowheads="1"/>
            </p:cNvSpPr>
            <p:nvPr/>
          </p:nvSpPr>
          <p:spPr bwMode="auto">
            <a:xfrm>
              <a:off x="271465" y="0"/>
              <a:ext cx="2447946" cy="1277675"/>
            </a:xfrm>
            <a:custGeom>
              <a:avLst/>
              <a:gdLst>
                <a:gd name="T0" fmla="*/ 212950 w 2447946"/>
                <a:gd name="T1" fmla="*/ 0 h 1277675"/>
                <a:gd name="T2" fmla="*/ 2234996 w 2447946"/>
                <a:gd name="T3" fmla="*/ 0 h 1277675"/>
                <a:gd name="T4" fmla="*/ 2447946 w 2447946"/>
                <a:gd name="T5" fmla="*/ 212950 h 1277675"/>
                <a:gd name="T6" fmla="*/ 2447946 w 2447946"/>
                <a:gd name="T7" fmla="*/ 1277675 h 1277675"/>
                <a:gd name="T8" fmla="*/ 0 w 2447946"/>
                <a:gd name="T9" fmla="*/ 1277675 h 1277675"/>
                <a:gd name="T10" fmla="*/ 0 w 2447946"/>
                <a:gd name="T11" fmla="*/ 212950 h 1277675"/>
                <a:gd name="T12" fmla="*/ 212950 w 2447946"/>
                <a:gd name="T13" fmla="*/ 0 h 1277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7946" h="1277675">
                  <a:moveTo>
                    <a:pt x="212950" y="0"/>
                  </a:moveTo>
                  <a:lnTo>
                    <a:pt x="2234996" y="0"/>
                  </a:lnTo>
                  <a:cubicBezTo>
                    <a:pt x="2352605" y="0"/>
                    <a:pt x="2447946" y="95341"/>
                    <a:pt x="2447946" y="212950"/>
                  </a:cubicBezTo>
                  <a:lnTo>
                    <a:pt x="2447946" y="1277675"/>
                  </a:lnTo>
                  <a:lnTo>
                    <a:pt x="0" y="1277675"/>
                  </a:lnTo>
                  <a:lnTo>
                    <a:pt x="0" y="212950"/>
                  </a:lnTo>
                  <a:cubicBezTo>
                    <a:pt x="0" y="95341"/>
                    <a:pt x="95341" y="0"/>
                    <a:pt x="212950" y="0"/>
                  </a:cubicBezTo>
                  <a:close/>
                </a:path>
              </a:pathLst>
            </a:custGeom>
            <a:solidFill>
              <a:srgbClr val="F2DCDB"/>
            </a:solidFill>
            <a:ln w="25400">
              <a:solidFill>
                <a:srgbClr val="953735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25" name="圆角矩形 26"/>
            <p:cNvSpPr>
              <a:spLocks noChangeArrowheads="1"/>
            </p:cNvSpPr>
            <p:nvPr/>
          </p:nvSpPr>
          <p:spPr bwMode="auto">
            <a:xfrm>
              <a:off x="0" y="1277676"/>
              <a:ext cx="8424936" cy="2303938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5400">
              <a:solidFill>
                <a:srgbClr val="953735"/>
              </a:solidFill>
              <a:rou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>
                <a:solidFill>
                  <a:srgbClr val="FFFFFF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4" name="Group 12"/>
          <p:cNvGrpSpPr/>
          <p:nvPr/>
        </p:nvGrpSpPr>
        <p:grpSpPr bwMode="auto">
          <a:xfrm>
            <a:off x="395288" y="4672013"/>
            <a:ext cx="8497887" cy="1241425"/>
            <a:chOff x="-227" y="-213"/>
            <a:chExt cx="13382" cy="1956"/>
          </a:xfrm>
        </p:grpSpPr>
        <p:sp>
          <p:nvSpPr>
            <p:cNvPr id="9227" name="Rectangle 2"/>
            <p:cNvSpPr txBox="1">
              <a:spLocks noChangeArrowheads="1"/>
            </p:cNvSpPr>
            <p:nvPr/>
          </p:nvSpPr>
          <p:spPr bwMode="auto">
            <a:xfrm>
              <a:off x="-227" y="-213"/>
              <a:ext cx="4649" cy="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800" b="1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Work out the rule</a:t>
              </a:r>
              <a:endPara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228" name="矩形 5"/>
            <p:cNvSpPr>
              <a:spLocks noChangeArrowheads="1"/>
            </p:cNvSpPr>
            <p:nvPr/>
          </p:nvSpPr>
          <p:spPr bwMode="auto">
            <a:xfrm>
              <a:off x="175" y="918"/>
              <a:ext cx="12980" cy="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latin typeface="Times New Roman" panose="02020603050405020304" pitchFamily="18" charset="0"/>
                </a:rPr>
                <a:t>An </a:t>
              </a:r>
              <a:r>
                <a:rPr lang="en-US" altLang="zh-CN" sz="2800" b="1">
                  <a:latin typeface="Times New Roman" panose="02020603050405020304" pitchFamily="18" charset="0"/>
                </a:rPr>
                <a:t>infinitive</a:t>
              </a:r>
              <a:r>
                <a:rPr lang="en-US" altLang="zh-CN" sz="2800">
                  <a:latin typeface="Times New Roman" panose="02020603050405020304" pitchFamily="18" charset="0"/>
                </a:rPr>
                <a:t> is the (base/ -ing/ -ed) form of a </a:t>
              </a:r>
              <a:r>
                <a:rPr lang="en-US" altLang="zh-CN" sz="2800" b="1">
                  <a:latin typeface="Times New Roman" panose="02020603050405020304" pitchFamily="18" charset="0"/>
                </a:rPr>
                <a:t>verb</a:t>
              </a:r>
              <a:r>
                <a:rPr lang="en-US" altLang="zh-CN" sz="2800">
                  <a:latin typeface="Times New Roman" panose="02020603050405020304" pitchFamily="18" charset="0"/>
                </a:rPr>
                <a:t>.</a:t>
              </a:r>
              <a:endPara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111" name="椭圆 6"/>
          <p:cNvSpPr>
            <a:spLocks noChangeArrowheads="1"/>
          </p:cNvSpPr>
          <p:nvPr/>
        </p:nvSpPr>
        <p:spPr bwMode="auto">
          <a:xfrm>
            <a:off x="3492500" y="5470525"/>
            <a:ext cx="936625" cy="442913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2432050" y="260350"/>
            <a:ext cx="43005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finitives </a:t>
            </a: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动词不定式</a:t>
            </a:r>
            <a:endParaRPr lang="en-US" sz="28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  <p:bldP spid="4104" grpId="0"/>
      <p:bldP spid="411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5650" y="836613"/>
            <a:ext cx="4103688" cy="649287"/>
          </a:xfrm>
        </p:spPr>
        <p:txBody>
          <a:bodyPr/>
          <a:lstStyle/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动词不定式的用法 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38138" y="1635125"/>
            <a:ext cx="8482012" cy="3581400"/>
          </a:xfrm>
        </p:spPr>
        <p:txBody>
          <a:bodyPr/>
          <a:lstStyle/>
          <a:p>
            <a:pPr marL="0" indent="0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不定式的构成非常简单：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肯定形式：</a:t>
            </a:r>
            <a:r>
              <a:rPr lang="en-US" altLang="zh-CN" sz="2800" b="1">
                <a:latin typeface="Times New Roman" panose="02020603050405020304" pitchFamily="18" charset="0"/>
              </a:rPr>
              <a:t>to do sth (do </a:t>
            </a:r>
            <a:r>
              <a:rPr lang="zh-CN" altLang="en-US" sz="2800" b="1">
                <a:latin typeface="Times New Roman" panose="02020603050405020304" pitchFamily="18" charset="0"/>
              </a:rPr>
              <a:t>代表动词原形</a:t>
            </a:r>
            <a:r>
              <a:rPr lang="en-US" altLang="zh-CN" sz="2800" b="1">
                <a:latin typeface="Times New Roman" panose="02020603050405020304" pitchFamily="18" charset="0"/>
              </a:rPr>
              <a:t>)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否定形式：</a:t>
            </a:r>
            <a:r>
              <a:rPr lang="en-US" altLang="zh-CN" sz="2800" b="1">
                <a:latin typeface="Times New Roman" panose="02020603050405020304" pitchFamily="18" charset="0"/>
              </a:rPr>
              <a:t>not to do sth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一般表示要干还没干的事（干过的事一般用</a:t>
            </a:r>
            <a:r>
              <a:rPr lang="en-US" altLang="zh-CN" sz="2800" b="1">
                <a:latin typeface="Times New Roman" panose="02020603050405020304" pitchFamily="18" charset="0"/>
              </a:rPr>
              <a:t>-ing</a:t>
            </a:r>
            <a:r>
              <a:rPr lang="zh-CN" altLang="en-US" sz="2800" b="1">
                <a:latin typeface="Times New Roman" panose="02020603050405020304" pitchFamily="18" charset="0"/>
              </a:rPr>
              <a:t>形式）。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78"/>
          <a:stretch>
            <a:fillRect/>
          </a:stretch>
        </p:blipFill>
        <p:spPr bwMode="auto">
          <a:xfrm>
            <a:off x="5724525" y="4775200"/>
            <a:ext cx="3024188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1266" name="TextBox 4"/>
          <p:cNvSpPr txBox="1">
            <a:spLocks noChangeArrowheads="1"/>
          </p:cNvSpPr>
          <p:nvPr/>
        </p:nvSpPr>
        <p:spPr bwMode="auto">
          <a:xfrm>
            <a:off x="2017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89" name="组合 17"/>
          <p:cNvGrpSpPr/>
          <p:nvPr/>
        </p:nvGrpSpPr>
        <p:grpSpPr bwMode="auto">
          <a:xfrm>
            <a:off x="571500" y="1857375"/>
            <a:ext cx="8001000" cy="2857500"/>
            <a:chOff x="571538" y="1213797"/>
            <a:chExt cx="8001336" cy="3007290"/>
          </a:xfrm>
        </p:grpSpPr>
        <p:sp>
          <p:nvSpPr>
            <p:cNvPr id="13" name="矩形 12"/>
            <p:cNvSpPr/>
            <p:nvPr/>
          </p:nvSpPr>
          <p:spPr bwMode="auto">
            <a:xfrm>
              <a:off x="611228" y="1213797"/>
              <a:ext cx="7952121" cy="3007290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186055" indent="-186055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altLang="zh-CN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My mother and I </a:t>
              </a:r>
              <a:r>
                <a:rPr lang="en-US" altLang="zh-CN" sz="14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chemeClr val="tx1"/>
                    </a:solidFill>
                  </a:uFill>
                  <a:latin typeface="Trebuchet MS" panose="020B0603020202020204" pitchFamily="34" charset="0"/>
                </a:rPr>
                <a:t>will continue </a:t>
              </a:r>
              <a:r>
                <a:rPr lang="en-US" altLang="zh-CN" sz="1400" b="1" dirty="0">
                  <a:solidFill>
                    <a:srgbClr val="F79646">
                      <a:lumMod val="75000"/>
                    </a:srgbClr>
                  </a:solidFill>
                  <a:latin typeface="Trebuchet MS" panose="020B0603020202020204" pitchFamily="34" charset="0"/>
                </a:rPr>
                <a:t>to visit </a:t>
              </a:r>
              <a:r>
                <a:rPr lang="en-US" altLang="zh-CN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Vivien.</a:t>
              </a:r>
              <a:endParaRPr lang="en-US" altLang="zh-CN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186055" indent="-186055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altLang="zh-CN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I </a:t>
              </a:r>
              <a:r>
                <a:rPr lang="en-US" altLang="zh-CN" sz="14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chemeClr val="tx1"/>
                    </a:solidFill>
                  </a:uFill>
                  <a:latin typeface="Trebuchet MS" panose="020B0603020202020204" pitchFamily="34" charset="0"/>
                </a:rPr>
                <a:t>wanted to help </a:t>
              </a:r>
              <a:r>
                <a:rPr lang="en-US" altLang="zh-CN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disabled children.</a:t>
              </a:r>
              <a:endParaRPr lang="en-US" altLang="zh-CN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186055" indent="-186055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altLang="zh-CN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We </a:t>
              </a:r>
              <a:r>
                <a:rPr lang="en-US" altLang="zh-CN" sz="14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chemeClr val="tx1"/>
                    </a:solidFill>
                  </a:uFill>
                  <a:latin typeface="Trebuchet MS" panose="020B0603020202020204" pitchFamily="34" charset="0"/>
                </a:rPr>
                <a:t>need to help </a:t>
              </a:r>
              <a:r>
                <a:rPr lang="en-US" altLang="zh-CN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children like Tim and raise their spirits.</a:t>
              </a:r>
              <a:endParaRPr lang="en-US" altLang="zh-CN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 bwMode="auto">
            <a:xfrm rot="16200000" flipH="1">
              <a:off x="-922582" y="2707917"/>
              <a:ext cx="3007290" cy="19051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 bwMode="auto">
            <a:xfrm rot="5400000">
              <a:off x="7055735" y="2703947"/>
              <a:ext cx="3007290" cy="26988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0" name="直接连接符 29"/>
          <p:cNvCxnSpPr/>
          <p:nvPr/>
        </p:nvCxnSpPr>
        <p:spPr>
          <a:xfrm>
            <a:off x="3714750" y="3071813"/>
            <a:ext cx="2944813" cy="64452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2555875" y="3068638"/>
            <a:ext cx="730250" cy="31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2555875" y="3141663"/>
            <a:ext cx="730250" cy="15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3357563" y="3071813"/>
            <a:ext cx="571500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1143000" y="3786188"/>
            <a:ext cx="4286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1143000" y="3857625"/>
            <a:ext cx="4286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1643063" y="3786188"/>
            <a:ext cx="571500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1000125" y="3429000"/>
            <a:ext cx="5715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1000125" y="3500438"/>
            <a:ext cx="5715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1619250" y="3429000"/>
            <a:ext cx="595313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rot="10800000">
            <a:off x="2071688" y="3429000"/>
            <a:ext cx="4587875" cy="28733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V="1">
            <a:off x="1928813" y="3716338"/>
            <a:ext cx="4730750" cy="6985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719888" y="3500438"/>
            <a:ext cx="1381125" cy="400050"/>
          </a:xfrm>
          <a:prstGeom prst="rect">
            <a:avLst/>
          </a:prstGeom>
          <a:solidFill>
            <a:srgbClr val="FFC000">
              <a:alpha val="61000"/>
            </a:srgbClr>
          </a:solidFill>
          <a:ln>
            <a:solidFill>
              <a:srgbClr val="FFC000"/>
            </a:solidFill>
          </a:ln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</a:t>
            </a:r>
            <a:endParaRPr lang="zh-CN" alt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67"/>
          <p:cNvSpPr txBox="1">
            <a:spLocks noChangeArrowheads="1"/>
          </p:cNvSpPr>
          <p:nvPr/>
        </p:nvSpPr>
        <p:spPr bwMode="auto">
          <a:xfrm>
            <a:off x="571500" y="1928813"/>
            <a:ext cx="7672388" cy="1446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en-US" altLang="zh-CN" sz="1400" dirty="0"/>
              <a:t>  Three teenagers </a:t>
            </a:r>
            <a:r>
              <a:rPr lang="en-US" altLang="zh-CN" sz="1400" b="1" dirty="0">
                <a:solidFill>
                  <a:srgbClr val="F79646">
                    <a:lumMod val="75000"/>
                  </a:srgbClr>
                </a:solidFill>
                <a:uFill>
                  <a:solidFill>
                    <a:schemeClr val="tx1"/>
                  </a:solidFill>
                </a:uFill>
                <a:latin typeface="Trebuchet MS" panose="020B0603020202020204" pitchFamily="34" charset="0"/>
                <a:ea typeface="+mn-ea"/>
              </a:rPr>
              <a:t>offered to do</a:t>
            </a:r>
            <a:r>
              <a:rPr lang="en-US" altLang="zh-CN" sz="1400" dirty="0"/>
              <a:t> some voluntary work during the school   </a:t>
            </a:r>
            <a:endParaRPr lang="en-US" altLang="zh-CN" sz="1400" dirty="0"/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altLang="zh-CN" sz="1400" dirty="0"/>
              <a:t>    holidays.</a:t>
            </a:r>
            <a:endParaRPr lang="en-US" altLang="zh-CN" sz="1400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400" dirty="0"/>
              <a:t>  She </a:t>
            </a:r>
            <a:r>
              <a:rPr lang="en-US" altLang="zh-CN" sz="1400" b="1" dirty="0">
                <a:solidFill>
                  <a:srgbClr val="F79646">
                    <a:lumMod val="75000"/>
                  </a:srgbClr>
                </a:solidFill>
                <a:uFill>
                  <a:solidFill>
                    <a:schemeClr val="tx1"/>
                  </a:solidFill>
                </a:uFill>
                <a:latin typeface="Trebuchet MS" panose="020B0603020202020204" pitchFamily="34" charset="0"/>
                <a:ea typeface="+mn-ea"/>
              </a:rPr>
              <a:t>wanted to paint </a:t>
            </a:r>
            <a:r>
              <a:rPr lang="en-US" altLang="zh-CN" sz="1400" dirty="0"/>
              <a:t>a picture of the park near her home.</a:t>
            </a:r>
            <a:endParaRPr lang="en-US" altLang="zh-CN" sz="1400" dirty="0"/>
          </a:p>
          <a:p>
            <a:pPr>
              <a:buFontTx/>
              <a:buNone/>
              <a:defRPr/>
            </a:pPr>
            <a:endParaRPr lang="zh-CN" altLang="zh-CN" sz="1400" dirty="0"/>
          </a:p>
          <a:p>
            <a:pPr>
              <a:buFontTx/>
              <a:buNone/>
              <a:defRPr/>
            </a:pPr>
            <a:endParaRPr lang="zh-CN" altLang="en-US" dirty="0"/>
          </a:p>
        </p:txBody>
      </p:sp>
      <p:cxnSp>
        <p:nvCxnSpPr>
          <p:cNvPr id="69" name="直接连接符 68"/>
          <p:cNvCxnSpPr/>
          <p:nvPr/>
        </p:nvCxnSpPr>
        <p:spPr>
          <a:xfrm flipV="1">
            <a:off x="2143125" y="2205038"/>
            <a:ext cx="557213" cy="95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 flipV="1">
            <a:off x="2143125" y="2286000"/>
            <a:ext cx="5715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2843213" y="2205038"/>
            <a:ext cx="430212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2214563" y="2786063"/>
            <a:ext cx="4357687" cy="9286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>
            <a:off x="1143000" y="2786063"/>
            <a:ext cx="5715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V="1">
            <a:off x="1143000" y="2857500"/>
            <a:ext cx="5715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 flipV="1">
            <a:off x="1857375" y="2781300"/>
            <a:ext cx="627063" cy="4763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2916238" y="2205038"/>
            <a:ext cx="3714750" cy="15001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50" name="TextBox 88"/>
          <p:cNvSpPr txBox="1">
            <a:spLocks noChangeArrowheads="1"/>
          </p:cNvSpPr>
          <p:nvPr/>
        </p:nvSpPr>
        <p:spPr bwMode="auto">
          <a:xfrm>
            <a:off x="642938" y="3857625"/>
            <a:ext cx="62801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en-US" altLang="zh-CN" sz="1400" dirty="0"/>
              <a:t>  I will </a:t>
            </a:r>
            <a:r>
              <a:rPr lang="en-US" altLang="zh-CN" sz="1400" b="1" dirty="0">
                <a:solidFill>
                  <a:srgbClr val="F79646">
                    <a:lumMod val="75000"/>
                  </a:srgbClr>
                </a:solidFill>
                <a:uFill>
                  <a:solidFill>
                    <a:schemeClr val="tx1"/>
                  </a:solidFill>
                </a:uFill>
                <a:latin typeface="Trebuchet MS" panose="020B0603020202020204" pitchFamily="34" charset="0"/>
                <a:ea typeface="+mn-ea"/>
              </a:rPr>
              <a:t>continue to do </a:t>
            </a:r>
            <a:r>
              <a:rPr lang="en-US" altLang="zh-CN" sz="1400" dirty="0"/>
              <a:t>voluntary work in the future.</a:t>
            </a:r>
            <a:endParaRPr lang="zh-CN" altLang="zh-CN" sz="1400" dirty="0"/>
          </a:p>
          <a:p>
            <a:pPr>
              <a:buFontTx/>
              <a:buNone/>
              <a:defRPr/>
            </a:pPr>
            <a:endParaRPr lang="zh-CN" altLang="en-US" dirty="0"/>
          </a:p>
        </p:txBody>
      </p:sp>
      <p:cxnSp>
        <p:nvCxnSpPr>
          <p:cNvPr id="90" name="直接连接符 89"/>
          <p:cNvCxnSpPr/>
          <p:nvPr/>
        </p:nvCxnSpPr>
        <p:spPr>
          <a:xfrm>
            <a:off x="1285875" y="4143375"/>
            <a:ext cx="765175" cy="63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/>
          <p:nvPr/>
        </p:nvCxnSpPr>
        <p:spPr>
          <a:xfrm>
            <a:off x="1285875" y="4214813"/>
            <a:ext cx="765175" cy="63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>
            <a:off x="2195513" y="4149725"/>
            <a:ext cx="357187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2051050" y="3716338"/>
            <a:ext cx="4429125" cy="42703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2287588" y="673100"/>
            <a:ext cx="3579812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verbs + to + infinitives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矩形 12"/>
          <p:cNvSpPr>
            <a:spLocks noChangeArrowheads="1"/>
          </p:cNvSpPr>
          <p:nvPr/>
        </p:nvSpPr>
        <p:spPr bwMode="auto">
          <a:xfrm>
            <a:off x="187325" y="722313"/>
            <a:ext cx="700405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We often use </a:t>
            </a:r>
            <a:r>
              <a:rPr lang="en-US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to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+ infinitive </a:t>
            </a: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after these verbs: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grpSp>
        <p:nvGrpSpPr>
          <p:cNvPr id="2" name="Group 4"/>
          <p:cNvGrpSpPr/>
          <p:nvPr/>
        </p:nvGrpSpPr>
        <p:grpSpPr bwMode="auto">
          <a:xfrm>
            <a:off x="539750" y="1362075"/>
            <a:ext cx="8120063" cy="987425"/>
            <a:chOff x="0" y="0"/>
            <a:chExt cx="8136904" cy="1881270"/>
          </a:xfrm>
        </p:grpSpPr>
        <p:cxnSp>
          <p:nvCxnSpPr>
            <p:cNvPr id="13315" name="直接连接符 22"/>
            <p:cNvCxnSpPr>
              <a:cxnSpLocks noChangeShapeType="1"/>
            </p:cNvCxnSpPr>
            <p:nvPr/>
          </p:nvCxnSpPr>
          <p:spPr bwMode="auto">
            <a:xfrm>
              <a:off x="0" y="9525"/>
              <a:ext cx="0" cy="1871745"/>
            </a:xfrm>
            <a:prstGeom prst="line">
              <a:avLst/>
            </a:prstGeom>
            <a:noFill/>
            <a:ln w="76200">
              <a:solidFill>
                <a:srgbClr val="4A7EBB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316" name="直接连接符 23"/>
            <p:cNvCxnSpPr>
              <a:cxnSpLocks noChangeShapeType="1"/>
            </p:cNvCxnSpPr>
            <p:nvPr/>
          </p:nvCxnSpPr>
          <p:spPr bwMode="auto">
            <a:xfrm>
              <a:off x="8136904" y="0"/>
              <a:ext cx="0" cy="1871745"/>
            </a:xfrm>
            <a:prstGeom prst="line">
              <a:avLst/>
            </a:prstGeom>
            <a:noFill/>
            <a:ln w="76200">
              <a:solidFill>
                <a:srgbClr val="4A7EBB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5127" name="矩形 3"/>
          <p:cNvSpPr>
            <a:spLocks noChangeArrowheads="1"/>
          </p:cNvSpPr>
          <p:nvPr/>
        </p:nvSpPr>
        <p:spPr bwMode="auto">
          <a:xfrm>
            <a:off x="812800" y="1362075"/>
            <a:ext cx="78644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choose    hope     offer      want    decide     learn     plan       wish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539750" y="2779713"/>
            <a:ext cx="4103688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动词不定式的用法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9" name="Rectangle 3"/>
          <p:cNvSpPr txBox="1">
            <a:spLocks noChangeArrowheads="1"/>
          </p:cNvSpPr>
          <p:nvPr/>
        </p:nvSpPr>
        <p:spPr bwMode="auto">
          <a:xfrm>
            <a:off x="338138" y="3735388"/>
            <a:ext cx="8482012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Times New Roman" panose="02020603050405020304" pitchFamily="18" charset="0"/>
              </a:rPr>
              <a:t>动词不定式常在以下动词（短语）的后面作宾语：</a:t>
            </a:r>
            <a:endParaRPr lang="zh-CN" altLang="en-US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choose    hope     offer      want    decide     learn     plan   wish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8"/>
          <p:cNvGrpSpPr/>
          <p:nvPr/>
        </p:nvGrpSpPr>
        <p:grpSpPr bwMode="auto">
          <a:xfrm>
            <a:off x="539750" y="836613"/>
            <a:ext cx="7993063" cy="2417762"/>
            <a:chOff x="0" y="0"/>
            <a:chExt cx="7992888" cy="2448272"/>
          </a:xfrm>
        </p:grpSpPr>
        <p:sp>
          <p:nvSpPr>
            <p:cNvPr id="14338" name="同侧圆角矩形 14"/>
            <p:cNvSpPr>
              <a:spLocks noChangeArrowheads="1"/>
            </p:cNvSpPr>
            <p:nvPr/>
          </p:nvSpPr>
          <p:spPr bwMode="auto">
            <a:xfrm>
              <a:off x="0" y="0"/>
              <a:ext cx="7992888" cy="2448272"/>
            </a:xfrm>
            <a:custGeom>
              <a:avLst/>
              <a:gdLst>
                <a:gd name="T0" fmla="*/ 408053 w 7992888"/>
                <a:gd name="T1" fmla="*/ 0 h 2448272"/>
                <a:gd name="T2" fmla="*/ 7584835 w 7992888"/>
                <a:gd name="T3" fmla="*/ 0 h 2448272"/>
                <a:gd name="T4" fmla="*/ 7992888 w 7992888"/>
                <a:gd name="T5" fmla="*/ 408053 h 2448272"/>
                <a:gd name="T6" fmla="*/ 7992888 w 7992888"/>
                <a:gd name="T7" fmla="*/ 2448272 h 2448272"/>
                <a:gd name="T8" fmla="*/ 0 w 7992888"/>
                <a:gd name="T9" fmla="*/ 2448272 h 2448272"/>
                <a:gd name="T10" fmla="*/ 0 w 7992888"/>
                <a:gd name="T11" fmla="*/ 408053 h 2448272"/>
                <a:gd name="T12" fmla="*/ 408053 w 7992888"/>
                <a:gd name="T13" fmla="*/ 0 h 2448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92888" h="2448272">
                  <a:moveTo>
                    <a:pt x="408053" y="0"/>
                  </a:moveTo>
                  <a:lnTo>
                    <a:pt x="7584835" y="0"/>
                  </a:lnTo>
                  <a:cubicBezTo>
                    <a:pt x="7810196" y="0"/>
                    <a:pt x="7992888" y="182692"/>
                    <a:pt x="7992888" y="408053"/>
                  </a:cubicBezTo>
                  <a:lnTo>
                    <a:pt x="7992888" y="2448272"/>
                  </a:lnTo>
                  <a:lnTo>
                    <a:pt x="0" y="2448272"/>
                  </a:lnTo>
                  <a:lnTo>
                    <a:pt x="0" y="408053"/>
                  </a:lnTo>
                  <a:cubicBezTo>
                    <a:pt x="0" y="182692"/>
                    <a:pt x="182692" y="0"/>
                    <a:pt x="408053" y="0"/>
                  </a:cubicBezTo>
                  <a:close/>
                </a:path>
              </a:pathLst>
            </a:custGeom>
            <a:solidFill>
              <a:srgbClr val="F2DCDB">
                <a:alpha val="36078"/>
              </a:srgbClr>
            </a:solidFill>
            <a:ln w="25400">
              <a:solidFill>
                <a:srgbClr val="953735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cxnSp>
          <p:nvCxnSpPr>
            <p:cNvPr id="14339" name="直接连接符 15"/>
            <p:cNvCxnSpPr>
              <a:cxnSpLocks noChangeShapeType="1"/>
            </p:cNvCxnSpPr>
            <p:nvPr/>
          </p:nvCxnSpPr>
          <p:spPr bwMode="auto">
            <a:xfrm>
              <a:off x="0" y="580740"/>
              <a:ext cx="7992888" cy="0"/>
            </a:xfrm>
            <a:prstGeom prst="line">
              <a:avLst/>
            </a:prstGeom>
            <a:noFill/>
            <a:ln w="38100">
              <a:solidFill>
                <a:srgbClr val="632523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4340" name="Rectangle 2"/>
          <p:cNvSpPr txBox="1">
            <a:spLocks noChangeArrowheads="1"/>
          </p:cNvSpPr>
          <p:nvPr/>
        </p:nvSpPr>
        <p:spPr bwMode="auto">
          <a:xfrm>
            <a:off x="1044575" y="765175"/>
            <a:ext cx="63357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800" b="1">
                <a:solidFill>
                  <a:srgbClr val="7030A0"/>
                </a:solidFill>
                <a:latin typeface="Times New Roman" panose="02020603050405020304" pitchFamily="18" charset="0"/>
              </a:rPr>
              <a:t>Things to remember</a:t>
            </a:r>
            <a:br>
              <a:rPr lang="en-US" altLang="zh-CN" sz="2800" b="1">
                <a:solidFill>
                  <a:srgbClr val="7030A0"/>
                </a:solidFill>
                <a:latin typeface="Times New Roman" panose="02020603050405020304" pitchFamily="18" charset="0"/>
              </a:rPr>
            </a:br>
            <a:endParaRPr lang="en-US" altLang="zh-CN" sz="28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2" name="Text Box 3"/>
          <p:cNvSpPr txBox="1">
            <a:spLocks noChangeArrowheads="1"/>
          </p:cNvSpPr>
          <p:nvPr/>
        </p:nvSpPr>
        <p:spPr bwMode="auto">
          <a:xfrm>
            <a:off x="741363" y="1597025"/>
            <a:ext cx="8008937" cy="147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We can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use question words + to + infinitives </a:t>
            </a:r>
            <a:r>
              <a:rPr lang="en-US" altLang="zh-CN" sz="2800">
                <a:latin typeface="Times New Roman" panose="02020603050405020304" pitchFamily="18" charset="0"/>
              </a:rPr>
              <a:t>after </a:t>
            </a:r>
            <a:r>
              <a:rPr lang="en-US" altLang="zh-CN" sz="2800" i="1">
                <a:latin typeface="Times New Roman" panose="02020603050405020304" pitchFamily="18" charset="0"/>
              </a:rPr>
              <a:t>decide</a:t>
            </a:r>
            <a:r>
              <a:rPr lang="en-US" altLang="zh-CN" sz="2800">
                <a:latin typeface="Times New Roman" panose="02020603050405020304" pitchFamily="18" charset="0"/>
              </a:rPr>
              <a:t>, </a:t>
            </a:r>
            <a:r>
              <a:rPr lang="en-US" altLang="zh-CN" sz="2800" i="1">
                <a:latin typeface="Times New Roman" panose="02020603050405020304" pitchFamily="18" charset="0"/>
              </a:rPr>
              <a:t>know</a:t>
            </a:r>
            <a:r>
              <a:rPr lang="en-US" altLang="zh-CN" sz="2800">
                <a:latin typeface="Times New Roman" panose="02020603050405020304" pitchFamily="18" charset="0"/>
              </a:rPr>
              <a:t>, </a:t>
            </a:r>
            <a:r>
              <a:rPr lang="en-US" altLang="zh-CN" sz="2800" i="1">
                <a:latin typeface="Times New Roman" panose="02020603050405020304" pitchFamily="18" charset="0"/>
              </a:rPr>
              <a:t>learn</a:t>
            </a:r>
            <a:r>
              <a:rPr lang="en-US" altLang="zh-CN" sz="2800">
                <a:latin typeface="Times New Roman" panose="02020603050405020304" pitchFamily="18" charset="0"/>
              </a:rPr>
              <a:t> and </a:t>
            </a:r>
            <a:r>
              <a:rPr lang="en-US" altLang="zh-CN" sz="2800" i="1">
                <a:latin typeface="Times New Roman" panose="02020603050405020304" pitchFamily="18" charset="0"/>
              </a:rPr>
              <a:t>remember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Do you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know how to help </a:t>
            </a:r>
            <a:r>
              <a:rPr lang="en-US" altLang="zh-CN" sz="2800">
                <a:latin typeface="Times New Roman" panose="02020603050405020304" pitchFamily="18" charset="0"/>
              </a:rPr>
              <a:t>disabled children?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574675" y="3436938"/>
            <a:ext cx="7993063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动词不定式的用法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“疑问词</a:t>
            </a:r>
            <a:r>
              <a:rPr lang="en-US" altLang="zh-CN" sz="3200" b="1">
                <a:latin typeface="Times New Roman" panose="02020603050405020304" pitchFamily="18" charset="0"/>
              </a:rPr>
              <a:t>+</a:t>
            </a:r>
            <a:r>
              <a:rPr lang="zh-CN" altLang="en-US" sz="3200" b="1">
                <a:latin typeface="Times New Roman" panose="02020603050405020304" pitchFamily="18" charset="0"/>
              </a:rPr>
              <a:t>动词不定式”也可以作宾语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如：</a:t>
            </a:r>
            <a:r>
              <a:rPr lang="zh-CN" altLang="en-US" sz="3200">
                <a:latin typeface="Times New Roman" panose="02020603050405020304" pitchFamily="18" charset="0"/>
              </a:rPr>
              <a:t>你知道怎么帮助残疾人吗？</a:t>
            </a:r>
            <a:endParaRPr lang="zh-CN" altLang="en-US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Do you know how to help disabled children?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endParaRPr lang="en-US" altLang="zh-CN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2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>
          <a:xfrm>
            <a:off x="2195513" y="115888"/>
            <a:ext cx="6624637" cy="822325"/>
          </a:xfrm>
        </p:spPr>
        <p:txBody>
          <a:bodyPr/>
          <a:lstStyle/>
          <a:p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</a:rPr>
              <a:t>王教授要去一所大学作演讲，去之前他向司机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</a:rPr>
              <a:t>Tim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</a:rPr>
              <a:t>确认一些信息。请选择方框中适当的疑问词完成对话。</a:t>
            </a:r>
            <a:endParaRPr lang="zh-CN" altLang="en-US" sz="200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528638" y="1484313"/>
            <a:ext cx="8147050" cy="4897437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200">
                <a:solidFill>
                  <a:srgbClr val="0000FF"/>
                </a:solidFill>
                <a:latin typeface="Times New Roman" panose="02020603050405020304" pitchFamily="18" charset="0"/>
              </a:rPr>
              <a:t>Dr Wang: </a:t>
            </a:r>
            <a:r>
              <a:rPr lang="en-US" altLang="zh-CN" sz="2200">
                <a:latin typeface="Times New Roman" panose="02020603050405020304" pitchFamily="18" charset="0"/>
              </a:rPr>
              <a:t>I don’t know where the university is, Tim.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200">
                <a:latin typeface="Times New Roman" panose="02020603050405020304" pitchFamily="18" charset="0"/>
              </a:rPr>
              <a:t>Tim:          Don’t worry. I know _____ to get there.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200">
                <a:solidFill>
                  <a:srgbClr val="0000FF"/>
                </a:solidFill>
                <a:latin typeface="Times New Roman" panose="02020603050405020304" pitchFamily="18" charset="0"/>
              </a:rPr>
              <a:t>Dr Wang: </a:t>
            </a:r>
            <a:r>
              <a:rPr lang="en-US" altLang="zh-CN" sz="2200">
                <a:latin typeface="Times New Roman" panose="02020603050405020304" pitchFamily="18" charset="0"/>
              </a:rPr>
              <a:t>And I’ve forgotten which room the lecture’s in.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200">
                <a:latin typeface="Times New Roman" panose="02020603050405020304" pitchFamily="18" charset="0"/>
              </a:rPr>
              <a:t>Tim:          No problem. I’m sure someone will show us _____ to go.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200">
                <a:solidFill>
                  <a:srgbClr val="0000FF"/>
                </a:solidFill>
                <a:latin typeface="Times New Roman" panose="02020603050405020304" pitchFamily="18" charset="0"/>
              </a:rPr>
              <a:t>Dr Wang: </a:t>
            </a:r>
            <a:r>
              <a:rPr lang="en-US" altLang="zh-CN" sz="2200">
                <a:latin typeface="Times New Roman" panose="02020603050405020304" pitchFamily="18" charset="0"/>
              </a:rPr>
              <a:t>I can’t remember what time I’ve got to start my lecture.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200">
                <a:latin typeface="Times New Roman" panose="02020603050405020304" pitchFamily="18" charset="0"/>
              </a:rPr>
              <a:t>Tim:          Don’t worry, sir. Look at the schedule. It’ll tell you ____ to 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200">
                <a:latin typeface="Times New Roman" panose="02020603050405020304" pitchFamily="18" charset="0"/>
              </a:rPr>
              <a:t>                  begin.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200">
                <a:solidFill>
                  <a:srgbClr val="0000FF"/>
                </a:solidFill>
                <a:latin typeface="Times New Roman" panose="02020603050405020304" pitchFamily="18" charset="0"/>
              </a:rPr>
              <a:t>Dr Wang:</a:t>
            </a:r>
            <a:r>
              <a:rPr lang="en-US" altLang="zh-CN" sz="2200">
                <a:latin typeface="Times New Roman" panose="02020603050405020304" pitchFamily="18" charset="0"/>
              </a:rPr>
              <a:t> I’m so nervous. I’m afraid I might forget my speech!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200">
                <a:latin typeface="Times New Roman" panose="02020603050405020304" pitchFamily="18" charset="0"/>
              </a:rPr>
              <a:t>Tim:          Keep calm, sir. I’m sure you’ll remember ____ to say.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200">
                <a:solidFill>
                  <a:srgbClr val="0000FF"/>
                </a:solidFill>
                <a:latin typeface="Times New Roman" panose="02020603050405020304" pitchFamily="18" charset="0"/>
              </a:rPr>
              <a:t>Dr Wang: </a:t>
            </a:r>
            <a:r>
              <a:rPr lang="en-US" altLang="zh-CN" sz="2200">
                <a:latin typeface="Times New Roman" panose="02020603050405020304" pitchFamily="18" charset="0"/>
              </a:rPr>
              <a:t>After the lecture. I’ve got to see a person to ask for my                  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200">
                <a:latin typeface="Times New Roman" panose="02020603050405020304" pitchFamily="18" charset="0"/>
              </a:rPr>
              <a:t>                  lecture fee. But I don’t know his name.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200">
                <a:latin typeface="Times New Roman" panose="02020603050405020304" pitchFamily="18" charset="0"/>
              </a:rPr>
              <a:t>Tim:          It’s all right, sir. I know ____ to speak to.</a:t>
            </a:r>
            <a:endParaRPr lang="en-US" altLang="zh-CN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1185863" y="908050"/>
            <a:ext cx="7058025" cy="430213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how	    what	          when           where	     who</a:t>
            </a:r>
            <a:endParaRPr lang="en-US" altLang="zh-CN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187825" y="1916113"/>
            <a:ext cx="677863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200">
                <a:solidFill>
                  <a:srgbClr val="FF3300"/>
                </a:solidFill>
                <a:latin typeface="Times New Roman" panose="02020603050405020304" pitchFamily="18" charset="0"/>
              </a:rPr>
              <a:t>how</a:t>
            </a:r>
            <a:endParaRPr lang="zh-CN" altLang="en-US" sz="22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6853238" y="2611438"/>
            <a:ext cx="90646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200">
                <a:solidFill>
                  <a:srgbClr val="FF3300"/>
                </a:solidFill>
                <a:latin typeface="Times New Roman" panose="02020603050405020304" pitchFamily="18" charset="0"/>
              </a:rPr>
              <a:t>where</a:t>
            </a:r>
            <a:endParaRPr lang="zh-CN" altLang="en-US" sz="22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7500938" y="3475038"/>
            <a:ext cx="81597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200">
                <a:solidFill>
                  <a:srgbClr val="FF3300"/>
                </a:solidFill>
                <a:latin typeface="Times New Roman" panose="02020603050405020304" pitchFamily="18" charset="0"/>
              </a:rPr>
              <a:t>when</a:t>
            </a:r>
            <a:endParaRPr lang="zh-CN" altLang="en-US" sz="22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6421438" y="4699000"/>
            <a:ext cx="8636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200">
                <a:solidFill>
                  <a:srgbClr val="FF3300"/>
                </a:solidFill>
                <a:latin typeface="Times New Roman" panose="02020603050405020304" pitchFamily="18" charset="0"/>
              </a:rPr>
              <a:t>what</a:t>
            </a:r>
            <a:endParaRPr lang="zh-CN" altLang="en-US" sz="22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4476750" y="5851525"/>
            <a:ext cx="67786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200">
                <a:solidFill>
                  <a:srgbClr val="FF3300"/>
                </a:solidFill>
                <a:latin typeface="Times New Roman" panose="02020603050405020304" pitchFamily="18" charset="0"/>
              </a:rPr>
              <a:t>who</a:t>
            </a:r>
            <a:endParaRPr lang="zh-CN" altLang="en-US" sz="22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0" grpId="0"/>
      <p:bldP spid="16391" grpId="0"/>
      <p:bldP spid="16392" grpId="0"/>
      <p:bldP spid="1639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250825" y="549275"/>
            <a:ext cx="88265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A1  Mark and his mother visited Vivien. Mark is telling his friends about the visit. Complete his words with the correct forms of the verbs in brackets.</a:t>
            </a:r>
            <a:endParaRPr lang="en-US" altLang="zh-CN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1" name="Text Box 7"/>
          <p:cNvSpPr txBox="1">
            <a:spLocks noChangeArrowheads="1"/>
          </p:cNvSpPr>
          <p:nvPr/>
        </p:nvSpPr>
        <p:spPr bwMode="auto">
          <a:xfrm>
            <a:off x="354013" y="1949450"/>
            <a:ext cx="8321675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We (1) ________________(decide/meet) Vivien today. We (2)_____________(want/help) her in some way. When we arrived, Vivien was very happy.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She(3)_____________(begin/talk) to me about her school. She said, “I (4)__________(like/go) to school, but I don’t have any friends. I feel lonely.”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Mum gave her some advice. Then Mum asked me to give Vivien her present, but I (5)_____________ (forget/bring) it! Vivien said, “It’s OK. I (6)___________ (hope/see) you again soon.”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1581150" y="1958975"/>
            <a:ext cx="33131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decided to meet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490663" y="2405063"/>
            <a:ext cx="2540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wanted to help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4" name="Text Box 5"/>
          <p:cNvSpPr txBox="1">
            <a:spLocks noChangeArrowheads="1"/>
          </p:cNvSpPr>
          <p:nvPr/>
        </p:nvSpPr>
        <p:spPr bwMode="auto">
          <a:xfrm>
            <a:off x="1563688" y="3197225"/>
            <a:ext cx="24669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began to talk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5" name="Text Box 5"/>
          <p:cNvSpPr txBox="1">
            <a:spLocks noChangeArrowheads="1"/>
          </p:cNvSpPr>
          <p:nvPr/>
        </p:nvSpPr>
        <p:spPr bwMode="auto">
          <a:xfrm>
            <a:off x="3670300" y="3686175"/>
            <a:ext cx="23241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like to go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6" name="Text Box 5"/>
          <p:cNvSpPr txBox="1">
            <a:spLocks noChangeArrowheads="1"/>
          </p:cNvSpPr>
          <p:nvPr/>
        </p:nvSpPr>
        <p:spPr bwMode="auto">
          <a:xfrm>
            <a:off x="5137150" y="4926013"/>
            <a:ext cx="24590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forgot to bring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7" name="Text Box 5"/>
          <p:cNvSpPr txBox="1">
            <a:spLocks noChangeArrowheads="1"/>
          </p:cNvSpPr>
          <p:nvPr/>
        </p:nvSpPr>
        <p:spPr bwMode="auto">
          <a:xfrm>
            <a:off x="879475" y="5789613"/>
            <a:ext cx="23241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hope to see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uild="p"/>
      <p:bldP spid="7171" grpId="0"/>
      <p:bldP spid="7172" grpId="0"/>
      <p:bldP spid="7173" grpId="0"/>
      <p:bldP spid="7174" grpId="0"/>
      <p:bldP spid="7175" grpId="0"/>
      <p:bldP spid="7176" grpId="0"/>
      <p:bldP spid="717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09" name="组合 17"/>
          <p:cNvGrpSpPr/>
          <p:nvPr/>
        </p:nvGrpSpPr>
        <p:grpSpPr bwMode="auto">
          <a:xfrm>
            <a:off x="1160463" y="2060575"/>
            <a:ext cx="7083425" cy="1417638"/>
            <a:chOff x="590617" y="1916832"/>
            <a:chExt cx="7955240" cy="2304255"/>
          </a:xfrm>
        </p:grpSpPr>
        <p:sp>
          <p:nvSpPr>
            <p:cNvPr id="17" name="矩形 16"/>
            <p:cNvSpPr/>
            <p:nvPr/>
          </p:nvSpPr>
          <p:spPr bwMode="auto">
            <a:xfrm>
              <a:off x="612012" y="1916832"/>
              <a:ext cx="6919382" cy="1416614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186055" indent="-186055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endPara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186055" indent="-186055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altLang="zh-CN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Annie </a:t>
              </a:r>
              <a:r>
                <a:rPr lang="en-US" altLang="zh-CN" sz="24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chemeClr val="tx1"/>
                    </a:solidFill>
                  </a:u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taught </a:t>
              </a:r>
              <a:r>
                <a:rPr lang="en-US" altLang="zh-CN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Tim </a:t>
              </a:r>
              <a:r>
                <a:rPr lang="en-US" altLang="zh-CN" sz="2400" b="1" dirty="0">
                  <a:solidFill>
                    <a:srgbClr val="F79646">
                      <a:lumMod val="75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 sing </a:t>
              </a:r>
              <a:r>
                <a:rPr lang="en-US" altLang="zh-CN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beautiful songs.</a:t>
              </a:r>
              <a:endPara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65430" indent="-265430">
                <a:lnSpc>
                  <a:spcPct val="150000"/>
                </a:lnSpc>
                <a:spcBef>
                  <a:spcPts val="1200"/>
                </a:spcBef>
                <a:buFont typeface="Arial" panose="020B0604020202020204" pitchFamily="34" charset="0"/>
                <a:buChar char="•"/>
                <a:defRPr/>
              </a:pPr>
              <a:r>
                <a:rPr lang="en-US" altLang="zh-CN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We  </a:t>
              </a:r>
              <a:r>
                <a:rPr lang="en-US" altLang="zh-CN" sz="24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chemeClr val="tx1"/>
                    </a:solidFill>
                  </a:u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want </a:t>
              </a:r>
              <a:r>
                <a:rPr lang="en-US" altLang="zh-CN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them </a:t>
              </a:r>
              <a:r>
                <a:rPr lang="en-US" altLang="zh-CN" sz="24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chemeClr val="tx1"/>
                    </a:solidFill>
                  </a:u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 be </a:t>
              </a:r>
              <a:r>
                <a:rPr lang="en-US" altLang="zh-CN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happy.</a:t>
              </a:r>
              <a:endPara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 bwMode="auto">
            <a:xfrm flipH="1">
              <a:off x="590617" y="1916832"/>
              <a:ext cx="3566" cy="2304255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 bwMode="auto">
            <a:xfrm>
              <a:off x="8545857" y="1916832"/>
              <a:ext cx="0" cy="2304255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0" name="直接连接符 19"/>
          <p:cNvCxnSpPr/>
          <p:nvPr/>
        </p:nvCxnSpPr>
        <p:spPr>
          <a:xfrm>
            <a:off x="4662488" y="2628900"/>
            <a:ext cx="2678112" cy="84931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308225" y="2613025"/>
            <a:ext cx="86518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2308225" y="2686050"/>
            <a:ext cx="89535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3933825" y="2628900"/>
            <a:ext cx="998538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103438" y="3335338"/>
            <a:ext cx="88423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2103438" y="3406775"/>
            <a:ext cx="88423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3732213" y="3284538"/>
            <a:ext cx="768350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 flipV="1">
            <a:off x="3933825" y="3332163"/>
            <a:ext cx="3338513" cy="14605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659563" y="3405188"/>
            <a:ext cx="2233612" cy="831850"/>
          </a:xfrm>
          <a:prstGeom prst="rect">
            <a:avLst/>
          </a:prstGeom>
          <a:solidFill>
            <a:srgbClr val="FFC000">
              <a:alpha val="61000"/>
            </a:srgbClr>
          </a:solidFill>
          <a:ln>
            <a:solidFill>
              <a:srgbClr val="FFC000"/>
            </a:solidFill>
          </a:ln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object complement</a:t>
            </a:r>
            <a:endParaRPr lang="zh-CN" alt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" name="Picture 2" descr="C:\Users\Jessica Dai\Desktop\图片1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4"/>
          <a:stretch>
            <a:fillRect/>
          </a:stretch>
        </p:blipFill>
        <p:spPr bwMode="auto">
          <a:xfrm>
            <a:off x="539750" y="4435475"/>
            <a:ext cx="8135938" cy="230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矩形 47"/>
          <p:cNvSpPr/>
          <p:nvPr/>
        </p:nvSpPr>
        <p:spPr>
          <a:xfrm>
            <a:off x="741363" y="4333875"/>
            <a:ext cx="71501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often use 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objects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zh-CN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infinitives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after these verbs: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928688" y="4857750"/>
            <a:ext cx="7272337" cy="1754188"/>
          </a:xfrm>
          <a:prstGeom prst="rect">
            <a:avLst/>
          </a:prstGeom>
          <a:solidFill>
            <a:schemeClr val="accent1">
              <a:lumMod val="20000"/>
              <a:lumOff val="80000"/>
              <a:alpha val="99000"/>
            </a:schemeClr>
          </a:solidFill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advise	  	encourage 	  teach	 warn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allow 	 	 expect            tell 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ask 	 	 order 	       	  want 	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	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28750" y="3643313"/>
            <a:ext cx="398621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 </a:t>
            </a:r>
            <a:r>
              <a:rPr lang="en-US" altLang="zh-CN" sz="2400" b="1" dirty="0">
                <a:solidFill>
                  <a:srgbClr val="F79646">
                    <a:lumMod val="75000"/>
                  </a:srgbClr>
                </a:solidFill>
                <a:uFill>
                  <a:solidFill>
                    <a:schemeClr val="tx1"/>
                  </a:solidFill>
                </a:u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taught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them </a:t>
            </a:r>
            <a:r>
              <a:rPr lang="en-US" altLang="zh-CN" sz="2400" b="1" dirty="0">
                <a:solidFill>
                  <a:srgbClr val="F79646">
                    <a:lumMod val="75000"/>
                  </a:srgbClr>
                </a:solidFill>
                <a:uFill>
                  <a:solidFill>
                    <a:schemeClr val="tx1"/>
                  </a:solidFill>
                </a:u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tell 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stories.</a:t>
            </a:r>
            <a:endParaRPr lang="zh-CN" altLang="en-US" sz="24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2000250" y="4071938"/>
            <a:ext cx="88423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2000250" y="4143375"/>
            <a:ext cx="88423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3786188" y="4071938"/>
            <a:ext cx="857250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>
            <a:stCxn id="36" idx="1"/>
          </p:cNvCxnSpPr>
          <p:nvPr/>
        </p:nvCxnSpPr>
        <p:spPr>
          <a:xfrm rot="10800000" flipV="1">
            <a:off x="5805488" y="3821113"/>
            <a:ext cx="854075" cy="3651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12"/>
          <p:cNvSpPr>
            <a:spLocks noChangeArrowheads="1"/>
          </p:cNvSpPr>
          <p:nvPr/>
        </p:nvSpPr>
        <p:spPr bwMode="auto">
          <a:xfrm>
            <a:off x="631825" y="890588"/>
            <a:ext cx="7540625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We can also use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verbs + objects + </a:t>
            </a:r>
            <a:r>
              <a:rPr lang="en-US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to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+ infinitives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>
              <a:buFontTx/>
              <a:buNone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in sentences.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8" grpId="0"/>
      <p:bldP spid="49" grpId="0" bldLvl="0" animBg="1"/>
      <p:bldP spid="27" grpId="0"/>
      <p:bldP spid="2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4213" y="887413"/>
            <a:ext cx="7451725" cy="52387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Translate the following sentences into English.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4" name="TextBox 2"/>
          <p:cNvSpPr txBox="1">
            <a:spLocks noChangeArrowheads="1"/>
          </p:cNvSpPr>
          <p:nvPr/>
        </p:nvSpPr>
        <p:spPr bwMode="auto">
          <a:xfrm>
            <a:off x="1357313" y="2786063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35" name="TextBox 4"/>
          <p:cNvSpPr txBox="1">
            <a:spLocks noChangeArrowheads="1"/>
          </p:cNvSpPr>
          <p:nvPr/>
        </p:nvSpPr>
        <p:spPr bwMode="auto">
          <a:xfrm>
            <a:off x="468313" y="1411288"/>
            <a:ext cx="5067300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>
                <a:latin typeface="Times New Roman" panose="02020603050405020304" pitchFamily="18" charset="0"/>
                <a:ea typeface="新宋体" panose="02010609030101010101" pitchFamily="49" charset="-122"/>
              </a:rPr>
              <a:t> 杰克想让我给他带些漫画书。</a:t>
            </a:r>
            <a:endParaRPr lang="en-US" altLang="zh-CN" sz="2800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2800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>
                <a:latin typeface="Times New Roman" panose="02020603050405020304" pitchFamily="18" charset="0"/>
                <a:ea typeface="新宋体" panose="02010609030101010101" pitchFamily="49" charset="-122"/>
              </a:rPr>
              <a:t> 卡西建议他们打车。</a:t>
            </a:r>
            <a:endParaRPr lang="en-US" altLang="zh-CN" sz="2800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2800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>
                <a:latin typeface="Times New Roman" panose="02020603050405020304" pitchFamily="18" charset="0"/>
                <a:ea typeface="新宋体" panose="02010609030101010101" pitchFamily="49" charset="-122"/>
              </a:rPr>
              <a:t> 爷爷让我把盐递给他。</a:t>
            </a:r>
            <a:endParaRPr lang="en-US" altLang="zh-CN" sz="2800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2800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>
                <a:latin typeface="Times New Roman" panose="02020603050405020304" pitchFamily="18" charset="0"/>
                <a:ea typeface="新宋体" panose="02010609030101010101" pitchFamily="49" charset="-122"/>
              </a:rPr>
              <a:t> 妈妈提醒我晚饭不要迟到。</a:t>
            </a:r>
            <a:endParaRPr lang="zh-CN" altLang="en-US" sz="2800"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84213" y="2041525"/>
            <a:ext cx="71262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Jack wanted me to bring him some comic books.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11188" y="3408363"/>
            <a:ext cx="5143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Cathy advised them to take a taxi.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11188" y="4705350"/>
            <a:ext cx="64928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My  grandpa asked me to pass him the salt.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63575" y="5784850"/>
            <a:ext cx="7004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My mum reminded me not to be late for dinner.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grpSp>
        <p:nvGrpSpPr>
          <p:cNvPr id="3" name="组合 13"/>
          <p:cNvGrpSpPr/>
          <p:nvPr/>
        </p:nvGrpSpPr>
        <p:grpSpPr bwMode="auto">
          <a:xfrm>
            <a:off x="5580063" y="2997200"/>
            <a:ext cx="3563937" cy="1800225"/>
            <a:chOff x="5941467" y="3501009"/>
            <a:chExt cx="7082462" cy="1881591"/>
          </a:xfrm>
        </p:grpSpPr>
        <p:grpSp>
          <p:nvGrpSpPr>
            <p:cNvPr id="20490" name="组合 10"/>
            <p:cNvGrpSpPr/>
            <p:nvPr/>
          </p:nvGrpSpPr>
          <p:grpSpPr>
            <a:xfrm>
              <a:off x="5941470" y="3501009"/>
              <a:ext cx="7082459" cy="1881591"/>
              <a:chOff x="-2549677" y="-1424273"/>
              <a:chExt cx="9998185" cy="3333390"/>
            </a:xfrm>
          </p:grpSpPr>
          <p:pic>
            <p:nvPicPr>
              <p:cNvPr id="11" name="图片 34"/>
              <p:cNvPicPr>
                <a:picLocks noChangeAspect="1"/>
              </p:cNvPicPr>
              <p:nvPr/>
            </p:nvPicPr>
            <p:blipFill>
              <a:blip r:embed="rId1" cstate="print"/>
              <a:srcRect/>
              <a:stretch>
                <a:fillRect/>
              </a:stretch>
            </p:blipFill>
            <p:spPr bwMode="auto">
              <a:xfrm>
                <a:off x="-2145655" y="-1424273"/>
                <a:ext cx="8786944" cy="3333390"/>
              </a:xfrm>
              <a:prstGeom prst="roundRect">
                <a:avLst/>
              </a:prstGeom>
              <a:noFill/>
              <a:ln>
                <a:noFill/>
              </a:ln>
            </p:spPr>
          </p:pic>
          <p:sp>
            <p:nvSpPr>
              <p:cNvPr id="12" name="矩形 21"/>
              <p:cNvSpPr/>
              <p:nvPr/>
            </p:nvSpPr>
            <p:spPr bwMode="auto">
              <a:xfrm>
                <a:off x="-2549677" y="-1273809"/>
                <a:ext cx="9998185" cy="11956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anchor="ctr">
                <a:spAutoFit/>
              </a:bodyPr>
              <a:lstStyle/>
              <a:p>
                <a:pPr>
                  <a:lnSpc>
                    <a:spcPct val="114000"/>
                  </a:lnSpc>
                  <a:buFontTx/>
                  <a:buNone/>
                  <a:defRPr/>
                </a:pPr>
                <a:r>
                  <a:rPr lang="en-US" altLang="zh-CN" sz="2800" b="1" dirty="0">
                    <a:ln w="17780" cmpd="sng">
                      <a:noFill/>
                      <a:prstDash val="solid"/>
                      <a:miter lim="800000"/>
                    </a:ln>
                    <a:gradFill rotWithShape="1">
                      <a:gsLst>
                        <a:gs pos="0">
                          <a:srgbClr val="000000">
                            <a:tint val="92000"/>
                            <a:shade val="100000"/>
                            <a:satMod val="150000"/>
                          </a:srgbClr>
                        </a:gs>
                        <a:gs pos="49000">
                          <a:srgbClr val="000000">
                            <a:tint val="89000"/>
                            <a:shade val="90000"/>
                            <a:satMod val="150000"/>
                          </a:srgbClr>
                        </a:gs>
                        <a:gs pos="50000">
                          <a:srgbClr val="000000">
                            <a:tint val="100000"/>
                            <a:shade val="75000"/>
                            <a:satMod val="150000"/>
                          </a:srgbClr>
                        </a:gs>
                        <a:gs pos="95000">
                          <a:srgbClr val="000000">
                            <a:shade val="47000"/>
                            <a:satMod val="150000"/>
                          </a:srgbClr>
                        </a:gs>
                        <a:gs pos="100000">
                          <a:srgbClr val="000000">
                            <a:shade val="39000"/>
                            <a:satMod val="150000"/>
                          </a:srgbClr>
                        </a:gs>
                      </a:gsLst>
                      <a:lin ang="5400000"/>
                    </a:gradFill>
                    <a:effectLst>
                      <a:outerShdw blurRad="50800" algn="tl" rotWithShape="0">
                        <a:srgbClr val="000000"/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Things to remember</a:t>
                </a:r>
                <a:endParaRPr lang="zh-CN" altLang="en-US" sz="2800" b="1" dirty="0">
                  <a:ln w="17780" cmpd="sng">
                    <a:noFill/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8442" name="矩形 12"/>
            <p:cNvSpPr>
              <a:spLocks noChangeArrowheads="1"/>
            </p:cNvSpPr>
            <p:nvPr/>
          </p:nvSpPr>
          <p:spPr bwMode="auto">
            <a:xfrm>
              <a:off x="5941467" y="4292591"/>
              <a:ext cx="6725718" cy="997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latin typeface="Times New Roman" panose="02020603050405020304" pitchFamily="18" charset="0"/>
                </a:rPr>
                <a:t>We can use </a:t>
              </a:r>
              <a:r>
                <a:rPr lang="en-US" altLang="zh-CN" sz="2800" b="1">
                  <a:latin typeface="Times New Roman" panose="02020603050405020304" pitchFamily="18" charset="0"/>
                </a:rPr>
                <a:t>not</a:t>
              </a:r>
              <a:r>
                <a:rPr lang="en-US" altLang="zh-CN" sz="2800">
                  <a:latin typeface="Times New Roman" panose="02020603050405020304" pitchFamily="18" charset="0"/>
                </a:rPr>
                <a:t> + </a:t>
              </a:r>
              <a:r>
                <a:rPr lang="en-US" altLang="zh-CN" sz="2800" i="1">
                  <a:latin typeface="Times New Roman" panose="02020603050405020304" pitchFamily="18" charset="0"/>
                </a:rPr>
                <a:t>to</a:t>
              </a:r>
              <a:r>
                <a:rPr lang="en-US" altLang="zh-CN" sz="2800">
                  <a:latin typeface="Times New Roman" panose="02020603050405020304" pitchFamily="18" charset="0"/>
                </a:rPr>
                <a:t> + </a:t>
              </a:r>
              <a:r>
                <a:rPr lang="en-US" altLang="zh-CN" sz="2800" b="1">
                  <a:latin typeface="Times New Roman" panose="02020603050405020304" pitchFamily="18" charset="0"/>
                </a:rPr>
                <a:t>infinitives</a:t>
              </a:r>
              <a:r>
                <a:rPr lang="en-US" altLang="zh-CN" sz="2800">
                  <a:latin typeface="Times New Roman" panose="02020603050405020304" pitchFamily="18" charset="0"/>
                </a:rPr>
                <a:t> after verbs.</a:t>
              </a:r>
              <a:endPara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"/>
          <p:cNvGrpSpPr/>
          <p:nvPr/>
        </p:nvGrpSpPr>
        <p:grpSpPr>
          <a:xfrm>
            <a:off x="401633" y="1003300"/>
            <a:ext cx="8078792" cy="1341437"/>
            <a:chOff x="-2958147" y="-1679411"/>
            <a:chExt cx="8843763" cy="2376467"/>
          </a:xfrm>
        </p:grpSpPr>
        <p:pic>
          <p:nvPicPr>
            <p:cNvPr id="23" name="图片 34"/>
            <p:cNvPicPr>
              <a:picLocks noChangeAspect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-2901327" y="-1679411"/>
              <a:ext cx="8786943" cy="2376467"/>
            </a:xfrm>
            <a:prstGeom prst="roundRect">
              <a:avLst/>
            </a:prstGeom>
            <a:noFill/>
            <a:ln>
              <a:noFill/>
            </a:ln>
          </p:spPr>
        </p:pic>
        <p:sp>
          <p:nvSpPr>
            <p:cNvPr id="24" name="矩形 21"/>
            <p:cNvSpPr/>
            <p:nvPr/>
          </p:nvSpPr>
          <p:spPr bwMode="auto">
            <a:xfrm>
              <a:off x="-2958147" y="-1558614"/>
              <a:ext cx="4449106" cy="106801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>
                <a:lnSpc>
                  <a:spcPct val="114000"/>
                </a:lnSpc>
                <a:buFontTx/>
                <a:buNone/>
                <a:defRPr/>
              </a:pPr>
              <a:r>
                <a:rPr lang="en-US" altLang="zh-CN" sz="2800" b="1" dirty="0">
                  <a:ln w="17780" cmpd="sng">
                    <a:noFill/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  <a:latin typeface="Times New Roman" panose="02020603050405020304" pitchFamily="18" charset="0"/>
                </a:rPr>
                <a:t>Things to remember</a:t>
              </a:r>
              <a:endParaRPr lang="zh-CN" altLang="en-US" sz="2800" b="1" dirty="0">
                <a:ln w="17780" cmpd="sng">
                  <a:noFill/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517525" y="1673225"/>
            <a:ext cx="7986713" cy="334010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We use </a:t>
            </a:r>
            <a:r>
              <a:rPr lang="en-US" altLang="zh-CN" sz="2800" b="1" dirty="0">
                <a:latin typeface="Times New Roman" panose="02020603050405020304" pitchFamily="18" charset="0"/>
              </a:rPr>
              <a:t>infinitives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without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to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after some verbs, such as </a:t>
            </a:r>
            <a:r>
              <a:rPr lang="en-US" altLang="zh-CN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let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and </a:t>
            </a:r>
            <a:r>
              <a:rPr lang="en-US" altLang="zh-CN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make</a:t>
            </a:r>
            <a:r>
              <a:rPr lang="en-US" altLang="zh-CN" sz="2800" i="1" dirty="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i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FontTx/>
              <a:buNone/>
              <a:defRPr/>
            </a:pPr>
            <a:r>
              <a:rPr lang="en-US" altLang="zh-CN" sz="2800" i="1" dirty="0">
                <a:latin typeface="Times New Roman" panose="02020603050405020304" pitchFamily="18" charset="0"/>
              </a:rPr>
              <a:t>e.g. </a:t>
            </a:r>
            <a:r>
              <a:rPr lang="en-US" altLang="zh-CN" sz="2800" dirty="0">
                <a:latin typeface="Times New Roman" panose="02020603050405020304" pitchFamily="18" charset="0"/>
              </a:rPr>
              <a:t>This makes them express their feelings.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457200" indent="-457200"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We can use </a:t>
            </a:r>
            <a:r>
              <a:rPr lang="en-US" altLang="zh-CN" sz="2800" dirty="0">
                <a:latin typeface="Times New Roman" panose="02020603050405020304" pitchFamily="18" charset="0"/>
              </a:rPr>
              <a:t>infinitives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either </a:t>
            </a:r>
            <a:r>
              <a:rPr lang="en-US" altLang="zh-CN" sz="2800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with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or </a:t>
            </a:r>
            <a:r>
              <a:rPr lang="en-US" altLang="zh-CN" sz="2800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without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to 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after the verb </a:t>
            </a:r>
            <a:r>
              <a:rPr lang="en-US" altLang="zh-CN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help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FontTx/>
              <a:buNone/>
              <a:defRPr/>
            </a:pPr>
            <a:r>
              <a:rPr lang="en-US" altLang="zh-CN" sz="2800" i="1" dirty="0">
                <a:latin typeface="Times New Roman" panose="02020603050405020304" pitchFamily="18" charset="0"/>
              </a:rPr>
              <a:t>e.g.   </a:t>
            </a:r>
            <a:r>
              <a:rPr lang="en-US" altLang="zh-CN" sz="2800" dirty="0">
                <a:latin typeface="Times New Roman" panose="02020603050405020304" pitchFamily="18" charset="0"/>
              </a:rPr>
              <a:t>This song helped him </a:t>
            </a:r>
            <a:r>
              <a:rPr lang="en-US" altLang="zh-CN" sz="2800" u="sng" dirty="0">
                <a:latin typeface="Times New Roman" panose="02020603050405020304" pitchFamily="18" charset="0"/>
              </a:rPr>
              <a:t>(to) relax</a:t>
            </a:r>
            <a:r>
              <a:rPr lang="en-US" altLang="zh-CN" sz="2800" dirty="0">
                <a:latin typeface="Times New Roman" panose="02020603050405020304" pitchFamily="18" charset="0"/>
              </a:rPr>
              <a:t>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</a:rPr>
              <a:t>          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3779838" y="4581525"/>
            <a:ext cx="3024187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flipV="1">
            <a:off x="2987675" y="3059113"/>
            <a:ext cx="2016125" cy="952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51050" y="260350"/>
            <a:ext cx="4105275" cy="649288"/>
          </a:xfrm>
        </p:spPr>
        <p:txBody>
          <a:bodyPr/>
          <a:lstStyle/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动词不定式的用法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38138" y="908050"/>
            <a:ext cx="8482012" cy="5526088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*</a:t>
            </a:r>
            <a:r>
              <a:rPr lang="zh-CN" altLang="en-US" sz="2800">
                <a:latin typeface="Times New Roman" panose="02020603050405020304" pitchFamily="18" charset="0"/>
              </a:rPr>
              <a:t>动词不定式可以作宾语补足语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如</a:t>
            </a:r>
            <a:r>
              <a:rPr lang="en-US" altLang="zh-CN" sz="2800">
                <a:latin typeface="Times New Roman" panose="02020603050405020304" pitchFamily="18" charset="0"/>
              </a:rPr>
              <a:t>:Annie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taught Tim to sing </a:t>
            </a:r>
            <a:r>
              <a:rPr lang="en-US" altLang="zh-CN" sz="2800">
                <a:latin typeface="Times New Roman" panose="02020603050405020304" pitchFamily="18" charset="0"/>
              </a:rPr>
              <a:t>beautiful songs.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We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want them to be </a:t>
            </a:r>
            <a:r>
              <a:rPr lang="en-US" altLang="zh-CN" sz="2800">
                <a:latin typeface="Times New Roman" panose="02020603050405020304" pitchFamily="18" charset="0"/>
              </a:rPr>
              <a:t>happy.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*</a:t>
            </a:r>
            <a:r>
              <a:rPr lang="zh-CN" altLang="en-US" sz="2800">
                <a:latin typeface="Times New Roman" panose="02020603050405020304" pitchFamily="18" charset="0"/>
              </a:rPr>
              <a:t>动词不定式常在以下动词（短语）的宾语后面作宾语补足语：</a:t>
            </a:r>
            <a:r>
              <a:rPr lang="en-US" altLang="zh-CN" sz="2800">
                <a:latin typeface="Times New Roman" panose="02020603050405020304" pitchFamily="18" charset="0"/>
              </a:rPr>
              <a:t> advise  encourage  teach  warn  allow  expect  tell   ask  order  want</a:t>
            </a:r>
            <a:r>
              <a:rPr lang="zh-CN" altLang="en-US" sz="2800">
                <a:latin typeface="Times New Roman" panose="02020603050405020304" pitchFamily="18" charset="0"/>
              </a:rPr>
              <a:t>等。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*</a:t>
            </a:r>
            <a:r>
              <a:rPr lang="zh-CN" altLang="en-US" sz="2800" b="1">
                <a:latin typeface="Times New Roman" panose="02020603050405020304" pitchFamily="18" charset="0"/>
              </a:rPr>
              <a:t>否定形式为</a:t>
            </a:r>
            <a:r>
              <a:rPr lang="en-US" altLang="zh-CN" sz="2800">
                <a:latin typeface="Times New Roman" panose="02020603050405020304" pitchFamily="18" charset="0"/>
              </a:rPr>
              <a:t>not + to + do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如：</a:t>
            </a:r>
            <a:r>
              <a:rPr lang="en-US" altLang="zh-CN" sz="2800">
                <a:latin typeface="Times New Roman" panose="02020603050405020304" pitchFamily="18" charset="0"/>
              </a:rPr>
              <a:t>The teacher tells us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not to be </a:t>
            </a:r>
            <a:r>
              <a:rPr lang="en-US" altLang="zh-CN" sz="2800">
                <a:latin typeface="Times New Roman" panose="02020603050405020304" pitchFamily="18" charset="0"/>
              </a:rPr>
              <a:t>late.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51050" y="260350"/>
            <a:ext cx="4105275" cy="649288"/>
          </a:xfrm>
        </p:spPr>
        <p:txBody>
          <a:bodyPr/>
          <a:lstStyle/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动词不定式的用法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38138" y="908050"/>
            <a:ext cx="8482012" cy="3581400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*</a:t>
            </a:r>
            <a:r>
              <a:rPr lang="zh-CN" altLang="en-US" sz="2800">
                <a:latin typeface="Times New Roman" panose="02020603050405020304" pitchFamily="18" charset="0"/>
              </a:rPr>
              <a:t>动词不定式在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let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make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have </a:t>
            </a:r>
            <a:r>
              <a:rPr lang="zh-CN" altLang="en-US" sz="2800">
                <a:latin typeface="Times New Roman" panose="02020603050405020304" pitchFamily="18" charset="0"/>
              </a:rPr>
              <a:t>等使役动词后作宾语补足语时，要省略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to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如：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will let him go with us.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我会让他跟我们一起去。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made her cry.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我把她弄哭了。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4"/>
          <p:cNvSpPr>
            <a:spLocks noChangeArrowheads="1"/>
          </p:cNvSpPr>
          <p:nvPr/>
        </p:nvSpPr>
        <p:spPr bwMode="auto">
          <a:xfrm>
            <a:off x="142875" y="620713"/>
            <a:ext cx="9037638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B</a:t>
            </a:r>
            <a:r>
              <a:rPr lang="en-US" altLang="zh-CN" sz="2800" b="1" i="1">
                <a:latin typeface="Times New Roman" panose="02020603050405020304" pitchFamily="18" charset="0"/>
              </a:rPr>
              <a:t> Betty is visiting Cindy in the hospital. Complete their conversation with the correct forms of the verbs in brackets.</a:t>
            </a:r>
            <a:endParaRPr lang="en-US" altLang="zh-CN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4" name="Text Box 7"/>
          <p:cNvSpPr txBox="1">
            <a:spLocks noChangeArrowheads="1"/>
          </p:cNvSpPr>
          <p:nvPr/>
        </p:nvSpPr>
        <p:spPr bwMode="auto">
          <a:xfrm>
            <a:off x="436563" y="1654175"/>
            <a:ext cx="8312150" cy="444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Betty: </a:t>
            </a:r>
            <a:r>
              <a:rPr lang="en-US" altLang="zh-CN" sz="2800">
                <a:latin typeface="Times New Roman" panose="02020603050405020304" pitchFamily="18" charset="0"/>
              </a:rPr>
              <a:t>Morning, Cindy. We’re organizing a painting competition for the children in hospital. We’ll (1)______ them ___________(ask/paint) pictures. Would you like to take part in the competition?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Cindy: </a:t>
            </a:r>
            <a:r>
              <a:rPr lang="en-US" altLang="zh-CN" sz="2800">
                <a:latin typeface="Times New Roman" panose="02020603050405020304" pitchFamily="18" charset="0"/>
              </a:rPr>
              <a:t>Yes, I’d love to. I want to paint a picture of the park near my home, but the doctor won’t (2)_________ me ___________(let/go) out. He (3)_________  me _________(want/stay) in hospital.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0" name="Text Box 5"/>
          <p:cNvSpPr txBox="1">
            <a:spLocks noChangeArrowheads="1"/>
          </p:cNvSpPr>
          <p:nvPr/>
        </p:nvSpPr>
        <p:spPr bwMode="auto">
          <a:xfrm>
            <a:off x="7596188" y="2112963"/>
            <a:ext cx="936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ask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019925" y="4057650"/>
            <a:ext cx="1079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let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2" name="Text Box 5"/>
          <p:cNvSpPr txBox="1">
            <a:spLocks noChangeArrowheads="1"/>
          </p:cNvSpPr>
          <p:nvPr/>
        </p:nvSpPr>
        <p:spPr bwMode="auto">
          <a:xfrm>
            <a:off x="1187450" y="4437063"/>
            <a:ext cx="7921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go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3" name="Text Box 5"/>
          <p:cNvSpPr txBox="1">
            <a:spLocks noChangeArrowheads="1"/>
          </p:cNvSpPr>
          <p:nvPr/>
        </p:nvSpPr>
        <p:spPr bwMode="auto">
          <a:xfrm>
            <a:off x="5848350" y="4508500"/>
            <a:ext cx="1244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wants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4" name="Text Box 5"/>
          <p:cNvSpPr txBox="1">
            <a:spLocks noChangeArrowheads="1"/>
          </p:cNvSpPr>
          <p:nvPr/>
        </p:nvSpPr>
        <p:spPr bwMode="auto">
          <a:xfrm>
            <a:off x="519113" y="4941888"/>
            <a:ext cx="11731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to stay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5" name="Text Box 5"/>
          <p:cNvSpPr txBox="1">
            <a:spLocks noChangeArrowheads="1"/>
          </p:cNvSpPr>
          <p:nvPr/>
        </p:nvSpPr>
        <p:spPr bwMode="auto">
          <a:xfrm>
            <a:off x="1403350" y="2565400"/>
            <a:ext cx="1512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to paint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2" grpId="0"/>
      <p:bldP spid="9223" grpId="0"/>
      <p:bldP spid="9224" grpId="0"/>
      <p:bldP spid="92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7"/>
          <p:cNvSpPr txBox="1">
            <a:spLocks noChangeArrowheads="1"/>
          </p:cNvSpPr>
          <p:nvPr/>
        </p:nvSpPr>
        <p:spPr bwMode="auto">
          <a:xfrm>
            <a:off x="396875" y="836613"/>
            <a:ext cx="8351838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Betty: </a:t>
            </a:r>
            <a:r>
              <a:rPr lang="en-US" altLang="zh-CN" sz="2800">
                <a:latin typeface="Times New Roman" panose="02020603050405020304" pitchFamily="18" charset="0"/>
              </a:rPr>
              <a:t>Do you (4)_______ me ___________(want/take) some photos of that park for you?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Cindy: </a:t>
            </a:r>
            <a:r>
              <a:rPr lang="en-US" altLang="zh-CN" sz="2800">
                <a:latin typeface="Times New Roman" panose="02020603050405020304" pitchFamily="18" charset="0"/>
              </a:rPr>
              <a:t>Yes. That would be very kind of you.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Betty: </a:t>
            </a:r>
            <a:r>
              <a:rPr lang="en-US" altLang="zh-CN" sz="2800">
                <a:latin typeface="Times New Roman" panose="02020603050405020304" pitchFamily="18" charset="0"/>
              </a:rPr>
              <a:t>I’ll go there this weekend. Then I’ll bring the photos to you next week and (5)___________ you ___________(teach/paint).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Cindy: </a:t>
            </a:r>
            <a:r>
              <a:rPr lang="en-US" altLang="zh-CN" sz="2800">
                <a:latin typeface="Times New Roman" panose="02020603050405020304" pitchFamily="18" charset="0"/>
              </a:rPr>
              <a:t>Thanks for your help.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5292725" y="2636838"/>
            <a:ext cx="10795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teach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539750" y="3068638"/>
            <a:ext cx="13684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to paint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80" name="Picture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250" y="4160838"/>
            <a:ext cx="4208463" cy="240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 Box 5"/>
          <p:cNvSpPr txBox="1">
            <a:spLocks noChangeArrowheads="1"/>
          </p:cNvSpPr>
          <p:nvPr/>
        </p:nvSpPr>
        <p:spPr bwMode="auto">
          <a:xfrm>
            <a:off x="3040063" y="765175"/>
            <a:ext cx="23241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want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7" name="Text Box 5"/>
          <p:cNvSpPr txBox="1">
            <a:spLocks noChangeArrowheads="1"/>
          </p:cNvSpPr>
          <p:nvPr/>
        </p:nvSpPr>
        <p:spPr bwMode="auto">
          <a:xfrm>
            <a:off x="4932363" y="765175"/>
            <a:ext cx="23241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to take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6" grpId="0"/>
      <p:bldP spid="1024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124075" y="260350"/>
            <a:ext cx="4608513" cy="1077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Infinitives </a:t>
            </a:r>
            <a:r>
              <a:rPr lang="en-US" altLang="zh-CN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of </a:t>
            </a:r>
            <a:r>
              <a:rPr 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purpose </a:t>
            </a:r>
            <a:endParaRPr lang="en-US" sz="32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  <a:p>
            <a:pPr>
              <a:buFontTx/>
              <a:buNone/>
              <a:defRPr/>
            </a:pPr>
            <a:r>
              <a:rPr lang="zh-CN" alt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动词不定式作目的状语</a:t>
            </a:r>
            <a:endParaRPr lang="en-US" sz="32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647700" y="2759075"/>
            <a:ext cx="7832725" cy="814388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altLang="zh-CN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 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Cindy </a:t>
            </a:r>
            <a:r>
              <a:rPr lang="en-US" altLang="zh-CN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tx1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used a brush  </a:t>
            </a:r>
            <a:r>
              <a:rPr lang="en-US" altLang="zh-CN" sz="2400" b="1" dirty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paint 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picture of a park.</a:t>
            </a:r>
            <a:endParaRPr lang="en-US" altLang="zh-CN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 flipH="1" flipV="1">
            <a:off x="4989513" y="3394075"/>
            <a:ext cx="2701925" cy="1906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5443538" y="4941888"/>
            <a:ext cx="2247900" cy="3587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732588" y="5416550"/>
            <a:ext cx="2232025" cy="830263"/>
          </a:xfrm>
          <a:prstGeom prst="rect">
            <a:avLst/>
          </a:prstGeom>
          <a:solidFill>
            <a:srgbClr val="FFC000">
              <a:alpha val="61000"/>
            </a:srgbClr>
          </a:solidFill>
          <a:ln>
            <a:solidFill>
              <a:srgbClr val="FFC000"/>
            </a:solidFill>
          </a:ln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adverbial of purpose</a:t>
            </a:r>
            <a:endParaRPr lang="zh-CN" alt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6631" name="组合 10"/>
          <p:cNvGrpSpPr/>
          <p:nvPr/>
        </p:nvGrpSpPr>
        <p:grpSpPr>
          <a:xfrm>
            <a:off x="622300" y="1374775"/>
            <a:ext cx="8078787" cy="1341437"/>
            <a:chOff x="-2958147" y="-1679411"/>
            <a:chExt cx="8843763" cy="2376467"/>
          </a:xfrm>
        </p:grpSpPr>
        <p:pic>
          <p:nvPicPr>
            <p:cNvPr id="52" name="图片 34"/>
            <p:cNvPicPr>
              <a:picLocks noChangeAspect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-2901327" y="-1679411"/>
              <a:ext cx="8786943" cy="2376467"/>
            </a:xfrm>
            <a:prstGeom prst="roundRect">
              <a:avLst/>
            </a:prstGeom>
            <a:noFill/>
            <a:ln>
              <a:noFill/>
            </a:ln>
          </p:spPr>
        </p:pic>
        <p:sp>
          <p:nvSpPr>
            <p:cNvPr id="53" name="矩形 21"/>
            <p:cNvSpPr/>
            <p:nvPr/>
          </p:nvSpPr>
          <p:spPr bwMode="auto">
            <a:xfrm>
              <a:off x="-2958147" y="-1458950"/>
              <a:ext cx="4449106" cy="86869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>
                <a:lnSpc>
                  <a:spcPct val="114000"/>
                </a:lnSpc>
                <a:buFontTx/>
                <a:buNone/>
                <a:defRPr/>
              </a:pPr>
              <a:r>
                <a:rPr lang="en-US" altLang="zh-CN" sz="2000" b="1" dirty="0">
                  <a:ln w="17780" cmpd="sng">
                    <a:noFill/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Things to remember</a:t>
              </a:r>
              <a:endParaRPr lang="zh-CN" altLang="en-US" sz="2000" b="1" dirty="0">
                <a:ln w="17780" cmpd="sng">
                  <a:noFill/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3" name="矩形 42"/>
          <p:cNvSpPr>
            <a:spLocks noChangeArrowheads="1"/>
          </p:cNvSpPr>
          <p:nvPr/>
        </p:nvSpPr>
        <p:spPr bwMode="auto">
          <a:xfrm>
            <a:off x="642938" y="3643313"/>
            <a:ext cx="8353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5000"/>
              </a:lnSpc>
              <a:buFont typeface="Arial" panose="020B0604020202020204" pitchFamily="34" charset="0"/>
              <a:buChar char="•"/>
            </a:pPr>
            <a:r>
              <a:rPr lang="en-US" altLang="zh-CN" sz="2400">
                <a:latin typeface="Times New Roman" panose="02020603050405020304" pitchFamily="18" charset="0"/>
              </a:rPr>
              <a:t>We can use an infinitive to say why someone does something.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611188" y="4422775"/>
            <a:ext cx="849788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  <a:buFontTx/>
              <a:buNone/>
              <a:defRPr/>
            </a:pPr>
            <a:r>
              <a:rPr lang="en-US" altLang="zh-CN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 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</a:t>
            </a:r>
            <a:r>
              <a:rPr lang="en-US" altLang="zh-CN" sz="2400" b="1" dirty="0">
                <a:solidFill>
                  <a:srgbClr val="B2C1DB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went to the hospital </a:t>
            </a:r>
            <a:r>
              <a:rPr lang="en-US" altLang="zh-CN" sz="2400" b="1" dirty="0">
                <a:solidFill>
                  <a:srgbClr val="F79646">
                    <a:lumMod val="75000"/>
                  </a:srgbClr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to help 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sick children.</a:t>
            </a:r>
            <a:endParaRPr lang="en-US" altLang="zh-CN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4602163" y="4992688"/>
            <a:ext cx="1082675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3886200" y="3394075"/>
            <a:ext cx="1084263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矩形 61"/>
          <p:cNvSpPr>
            <a:spLocks noChangeArrowheads="1"/>
          </p:cNvSpPr>
          <p:nvPr/>
        </p:nvSpPr>
        <p:spPr bwMode="auto">
          <a:xfrm>
            <a:off x="755650" y="5167313"/>
            <a:ext cx="8353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5000"/>
              </a:lnSpc>
              <a:buFont typeface="Arial" panose="020B0604020202020204" pitchFamily="34" charset="0"/>
              <a:buChar char="•"/>
            </a:pPr>
            <a:r>
              <a:rPr lang="en-US" altLang="zh-CN" sz="2400">
                <a:latin typeface="Times New Roman" panose="02020603050405020304" pitchFamily="18" charset="0"/>
              </a:rPr>
              <a:t>We use </a:t>
            </a:r>
            <a:r>
              <a:rPr lang="en-US" altLang="zh-CN" sz="2400" b="1" i="1">
                <a:latin typeface="Times New Roman" panose="02020603050405020304" pitchFamily="18" charset="0"/>
              </a:rPr>
              <a:t>Why</a:t>
            </a:r>
            <a:r>
              <a:rPr lang="en-US" altLang="zh-CN" sz="2400">
                <a:latin typeface="Times New Roman" panose="02020603050405020304" pitchFamily="18" charset="0"/>
              </a:rPr>
              <a:t> to ask about the purpose.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矩形 44"/>
          <p:cNvSpPr>
            <a:spLocks noChangeArrowheads="1"/>
          </p:cNvSpPr>
          <p:nvPr/>
        </p:nvSpPr>
        <p:spPr bwMode="auto">
          <a:xfrm>
            <a:off x="642938" y="2000250"/>
            <a:ext cx="835342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5000"/>
              </a:lnSpc>
              <a:buFont typeface="Arial" panose="020B0604020202020204" pitchFamily="34" charset="0"/>
              <a:buChar char="•"/>
            </a:pPr>
            <a:r>
              <a:rPr lang="en-US" altLang="zh-CN" sz="2400">
                <a:latin typeface="Times New Roman" panose="02020603050405020304" pitchFamily="18" charset="0"/>
              </a:rPr>
              <a:t>We can also use an infinitive to say why someone needs or uses something.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571500" y="5715000"/>
            <a:ext cx="6215063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1200"/>
              </a:spcBef>
            </a:pP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</a:rPr>
              <a:t>e.g. 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</a:rPr>
              <a:t>Why did Cindy use a brush?</a:t>
            </a:r>
            <a:endParaRPr lang="en-US" altLang="zh-CN" sz="24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</a:rPr>
              <a:t>        Why did they go to the hospital?</a:t>
            </a:r>
            <a:endParaRPr lang="en-US" altLang="zh-CN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1" grpId="0" animBg="1"/>
      <p:bldP spid="43" grpId="0"/>
      <p:bldP spid="56" grpId="0"/>
      <p:bldP spid="62" grpId="0"/>
      <p:bldP spid="45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5650" y="620713"/>
            <a:ext cx="4103688" cy="647700"/>
          </a:xfrm>
        </p:spPr>
        <p:txBody>
          <a:bodyPr/>
          <a:lstStyle/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动词不定式的用法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38138" y="1557338"/>
            <a:ext cx="8482012" cy="414020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动词不定式可以作目的状语   如</a:t>
            </a:r>
            <a:r>
              <a:rPr lang="en-US" altLang="zh-CN" sz="2800">
                <a:latin typeface="Times New Roman" panose="02020603050405020304" pitchFamily="18" charset="0"/>
              </a:rPr>
              <a:t>: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Every Saturday, he went there to look after the    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patients.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他每周六都去那照顾病人。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为了使目的意义更加清楚或表示强调意义时，常用短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语</a:t>
            </a:r>
            <a:r>
              <a:rPr lang="en-US" altLang="zh-CN" sz="2800">
                <a:latin typeface="Times New Roman" panose="02020603050405020304" pitchFamily="18" charset="0"/>
              </a:rPr>
              <a:t>in order to          </a:t>
            </a:r>
            <a:r>
              <a:rPr lang="zh-CN" altLang="en-US" sz="2800">
                <a:latin typeface="Times New Roman" panose="02020603050405020304" pitchFamily="18" charset="0"/>
              </a:rPr>
              <a:t>如</a:t>
            </a:r>
            <a:r>
              <a:rPr lang="en-US" altLang="zh-CN" sz="2800">
                <a:latin typeface="Times New Roman" panose="02020603050405020304" pitchFamily="18" charset="0"/>
              </a:rPr>
              <a:t>: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We learn a language in order to communicate.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我们学习语言是为了交流。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72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144" end="1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0" y="549275"/>
            <a:ext cx="9037638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C</a:t>
            </a:r>
            <a:r>
              <a:rPr lang="zh-CN" altLang="en-US" sz="2800" b="1" i="1">
                <a:latin typeface="Times New Roman" panose="02020603050405020304" pitchFamily="18" charset="0"/>
              </a:rPr>
              <a:t> </a:t>
            </a:r>
            <a:r>
              <a:rPr lang="en-US" altLang="zh-CN" sz="2800" b="1" i="1">
                <a:latin typeface="Times New Roman" panose="02020603050405020304" pitchFamily="18" charset="0"/>
              </a:rPr>
              <a:t>Use the information in the reports on page 3 to answer these questions. Use the correct infinitives in your answers.</a:t>
            </a:r>
            <a:endParaRPr lang="en-US" altLang="zh-CN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0" name="Text Box 7"/>
          <p:cNvSpPr txBox="1">
            <a:spLocks noChangeArrowheads="1"/>
          </p:cNvSpPr>
          <p:nvPr/>
        </p:nvSpPr>
        <p:spPr bwMode="auto">
          <a:xfrm>
            <a:off x="323850" y="1484313"/>
            <a:ext cx="8424863" cy="5264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715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en-US" altLang="zh-CN" sz="2800">
                <a:latin typeface="Times New Roman" panose="02020603050405020304" pitchFamily="18" charset="0"/>
              </a:rPr>
              <a:t>Why did the three teenagers offer to do some voluntary work during the school holidays?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They offered to do some voluntary work _______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children in need.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2.	Why  did Betty go to the children’s hospital?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	She went to the hospital ___________ a painting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	competition for the children there.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3.	Why did Betty go to the park near Cindy’s home?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	She went there ______________ some photos.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2294" name="Text Box 5"/>
          <p:cNvSpPr txBox="1">
            <a:spLocks noChangeArrowheads="1"/>
          </p:cNvSpPr>
          <p:nvPr/>
        </p:nvSpPr>
        <p:spPr bwMode="auto">
          <a:xfrm>
            <a:off x="6659563" y="2565400"/>
            <a:ext cx="13684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to help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5" name="Text Box 5"/>
          <p:cNvSpPr txBox="1">
            <a:spLocks noChangeArrowheads="1"/>
          </p:cNvSpPr>
          <p:nvPr/>
        </p:nvSpPr>
        <p:spPr bwMode="auto">
          <a:xfrm>
            <a:off x="3203575" y="5589588"/>
            <a:ext cx="23241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to take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6" name="Text Box 5"/>
          <p:cNvSpPr txBox="1">
            <a:spLocks noChangeArrowheads="1"/>
          </p:cNvSpPr>
          <p:nvPr/>
        </p:nvSpPr>
        <p:spPr bwMode="auto">
          <a:xfrm>
            <a:off x="4427538" y="4076700"/>
            <a:ext cx="1944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to organize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dvAuto="0" build="p"/>
      <p:bldP spid="12294" grpId="0"/>
      <p:bldP spid="12295" grpId="0"/>
      <p:bldP spid="1229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7"/>
          <p:cNvSpPr txBox="1">
            <a:spLocks noChangeArrowheads="1"/>
          </p:cNvSpPr>
          <p:nvPr/>
        </p:nvSpPr>
        <p:spPr bwMode="auto">
          <a:xfrm>
            <a:off x="684213" y="966788"/>
            <a:ext cx="7704137" cy="39703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4.	Why did Mark and his mother teach Vivien to 	tell stories?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	They taught Vivien to tell stories __________ 	her express  her feelings.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5.	Why did Annie teach disabled children to 	sing?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	She taught them to sing ___________ them 	joy and peace.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6443663" y="1773238"/>
            <a:ext cx="17287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to help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8" name="Text Box 5"/>
          <p:cNvSpPr txBox="1">
            <a:spLocks noChangeArrowheads="1"/>
          </p:cNvSpPr>
          <p:nvPr/>
        </p:nvSpPr>
        <p:spPr bwMode="auto">
          <a:xfrm>
            <a:off x="5148263" y="3933825"/>
            <a:ext cx="16557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to bring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9698" name="TextBox 4"/>
          <p:cNvSpPr txBox="1">
            <a:spLocks noChangeArrowheads="1"/>
          </p:cNvSpPr>
          <p:nvPr/>
        </p:nvSpPr>
        <p:spPr bwMode="auto">
          <a:xfrm>
            <a:off x="2139950" y="3414713"/>
            <a:ext cx="5351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468313" y="755650"/>
            <a:ext cx="2232025" cy="585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Summary</a:t>
            </a:r>
            <a:endParaRPr lang="en-US" sz="32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706688" y="825500"/>
            <a:ext cx="37433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动词不定式的用法</a:t>
            </a:r>
            <a:endParaRPr lang="en-US" sz="32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38138" y="1341438"/>
            <a:ext cx="8482012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b="1">
                <a:latin typeface="Times New Roman" panose="02020603050405020304" pitchFamily="18" charset="0"/>
              </a:rPr>
              <a:t>①构成：</a:t>
            </a:r>
            <a:r>
              <a:rPr lang="en-US" altLang="zh-CN" sz="2800" b="1">
                <a:latin typeface="Times New Roman" panose="02020603050405020304" pitchFamily="18" charset="0"/>
              </a:rPr>
              <a:t>to do sth (do </a:t>
            </a:r>
            <a:r>
              <a:rPr lang="zh-CN" altLang="en-US" sz="2800" b="1">
                <a:latin typeface="Times New Roman" panose="02020603050405020304" pitchFamily="18" charset="0"/>
              </a:rPr>
              <a:t>代表动词原形</a:t>
            </a:r>
            <a:r>
              <a:rPr lang="en-US" altLang="zh-CN" sz="2800" b="1">
                <a:latin typeface="Times New Roman" panose="02020603050405020304" pitchFamily="18" charset="0"/>
              </a:rPr>
              <a:t>)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b="1">
                <a:latin typeface="Times New Roman" panose="02020603050405020304" pitchFamily="18" charset="0"/>
              </a:rPr>
              <a:t>否定形式是</a:t>
            </a:r>
            <a:r>
              <a:rPr lang="en-US" altLang="zh-CN" sz="2800" b="1">
                <a:latin typeface="Times New Roman" panose="02020603050405020304" pitchFamily="18" charset="0"/>
              </a:rPr>
              <a:t>not to do sth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38138" y="2943225"/>
            <a:ext cx="8482012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Times New Roman" panose="02020603050405020304" pitchFamily="18" charset="0"/>
              </a:rPr>
              <a:t>②动词不定式常在以下动词（短语）的后面作宾语：</a:t>
            </a:r>
            <a:r>
              <a:rPr lang="en-US" altLang="zh-CN" sz="2800" b="1">
                <a:latin typeface="Times New Roman" panose="02020603050405020304" pitchFamily="18" charset="0"/>
              </a:rPr>
              <a:t>choose  hope  offer   want   decide    learn    plan   wish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68313" y="4141788"/>
            <a:ext cx="7993062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>
                <a:latin typeface="Times New Roman" panose="02020603050405020304" pitchFamily="18" charset="0"/>
              </a:rPr>
              <a:t>③“疑问词</a:t>
            </a:r>
            <a:r>
              <a:rPr lang="en-US" altLang="zh-CN" sz="2800" b="1">
                <a:latin typeface="Times New Roman" panose="02020603050405020304" pitchFamily="18" charset="0"/>
              </a:rPr>
              <a:t>+</a:t>
            </a:r>
            <a:r>
              <a:rPr lang="zh-CN" altLang="en-US" sz="2800" b="1">
                <a:latin typeface="Times New Roman" panose="02020603050405020304" pitchFamily="18" charset="0"/>
              </a:rPr>
              <a:t>动词不定式”也可以作宾语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727075" y="765175"/>
            <a:ext cx="2232025" cy="585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Summary</a:t>
            </a:r>
            <a:endParaRPr lang="en-US" sz="32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3074988" y="765175"/>
            <a:ext cx="374491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动词不定式的用法</a:t>
            </a:r>
            <a:endParaRPr lang="en-US" sz="32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11163" y="1412875"/>
            <a:ext cx="8482012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b="1">
                <a:latin typeface="Times New Roman" panose="02020603050405020304" pitchFamily="18" charset="0"/>
              </a:rPr>
              <a:t>④动词不定式常在以下动词（短语）的宾语后面作宾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b="1">
                <a:latin typeface="Times New Roman" panose="02020603050405020304" pitchFamily="18" charset="0"/>
              </a:rPr>
              <a:t>语补足语：</a:t>
            </a:r>
            <a:r>
              <a:rPr lang="en-US" altLang="zh-CN" sz="2800" b="1">
                <a:latin typeface="Times New Roman" panose="02020603050405020304" pitchFamily="18" charset="0"/>
              </a:rPr>
              <a:t> advise  encourage  teach  warn  allow  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>
                <a:latin typeface="Times New Roman" panose="02020603050405020304" pitchFamily="18" charset="0"/>
              </a:rPr>
              <a:t>expect  tell   ask  order  want</a:t>
            </a:r>
            <a:r>
              <a:rPr lang="zh-CN" altLang="en-US" sz="2800" b="1">
                <a:latin typeface="Times New Roman" panose="02020603050405020304" pitchFamily="18" charset="0"/>
              </a:rPr>
              <a:t>等。否定形式为</a:t>
            </a:r>
            <a:r>
              <a:rPr lang="en-US" altLang="zh-CN" sz="2800" b="1">
                <a:latin typeface="Times New Roman" panose="02020603050405020304" pitchFamily="18" charset="0"/>
              </a:rPr>
              <a:t>not to do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b="1">
                <a:latin typeface="Times New Roman" panose="02020603050405020304" pitchFamily="18" charset="0"/>
              </a:rPr>
              <a:t>动词不定式在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let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make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have </a:t>
            </a:r>
            <a:r>
              <a:rPr lang="zh-CN" altLang="en-US" sz="2800" b="1">
                <a:latin typeface="Times New Roman" panose="02020603050405020304" pitchFamily="18" charset="0"/>
              </a:rPr>
              <a:t>等使役动词后作宾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b="1">
                <a:latin typeface="Times New Roman" panose="02020603050405020304" pitchFamily="18" charset="0"/>
              </a:rPr>
              <a:t>补足语时，要省略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to</a:t>
            </a:r>
            <a:r>
              <a:rPr lang="zh-CN" altLang="en-US" sz="2800" b="1">
                <a:latin typeface="Times New Roman" panose="02020603050405020304" pitchFamily="18" charset="0"/>
              </a:rPr>
              <a:t>。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338138" y="5091113"/>
            <a:ext cx="8482012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b="1">
                <a:latin typeface="Times New Roman" panose="02020603050405020304" pitchFamily="18" charset="0"/>
              </a:rPr>
              <a:t>⑤动词不定式可以作目的状语。为了使目的意义更加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b="1">
                <a:latin typeface="Times New Roman" panose="02020603050405020304" pitchFamily="18" charset="0"/>
              </a:rPr>
              <a:t>清楚或表示强调意义时，常用短语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in order to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2770" name="TextBox 4"/>
          <p:cNvSpPr txBox="1">
            <a:spLocks noChangeArrowheads="1"/>
          </p:cNvSpPr>
          <p:nvPr/>
        </p:nvSpPr>
        <p:spPr bwMode="auto">
          <a:xfrm>
            <a:off x="2925763" y="3414713"/>
            <a:ext cx="35179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idx="1"/>
          </p:nvPr>
        </p:nvSpPr>
        <p:spPr>
          <a:xfrm>
            <a:off x="395288" y="692150"/>
            <a:ext cx="8291512" cy="4956175"/>
          </a:xfrm>
        </p:spPr>
        <p:txBody>
          <a:bodyPr/>
          <a:lstStyle/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一、同义句转换。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They got up early so that they could get there in time.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They got up early ____ ____ ____ ____ there in time.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He hopes that he can visit the Canton Tower.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He hopes ____ ____ the Canton Tower.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His father went to Beijing on holiday.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His father went to Beijing ____ ____ his holiday.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Mary’s brother decided that he would buy the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latin typeface="Times New Roman" panose="02020603050405020304" pitchFamily="18" charset="0"/>
              </a:rPr>
              <a:t>T</a:t>
            </a:r>
            <a:r>
              <a:rPr lang="zh-CN" altLang="en-US" sz="2800">
                <a:latin typeface="Times New Roman" panose="02020603050405020304" pitchFamily="18" charset="0"/>
              </a:rPr>
              <a:t>-</a:t>
            </a:r>
            <a:r>
              <a:rPr lang="en-US" altLang="zh-CN" sz="2800">
                <a:latin typeface="Times New Roman" panose="02020603050405020304" pitchFamily="18" charset="0"/>
              </a:rPr>
              <a:t>shirt.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   	</a:t>
            </a:r>
            <a:r>
              <a:rPr lang="en-US" altLang="zh-CN" sz="2800">
                <a:latin typeface="Times New Roman" panose="02020603050405020304" pitchFamily="18" charset="0"/>
              </a:rPr>
              <a:t>Mary’s brother decided ____ ____ the T</a:t>
            </a:r>
            <a:r>
              <a:rPr lang="zh-CN" altLang="en-US" sz="2800">
                <a:latin typeface="Times New Roman" panose="02020603050405020304" pitchFamily="18" charset="0"/>
              </a:rPr>
              <a:t>-</a:t>
            </a:r>
            <a:r>
              <a:rPr lang="en-US" altLang="zh-CN" sz="2800">
                <a:latin typeface="Times New Roman" panose="02020603050405020304" pitchFamily="18" charset="0"/>
              </a:rPr>
              <a:t>shirt.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359150" y="1628775"/>
            <a:ext cx="34623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in     order   to   get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2268538" y="2565400"/>
            <a:ext cx="18811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to    visit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4572000" y="3573463"/>
            <a:ext cx="18573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to   spend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4316413" y="5022850"/>
            <a:ext cx="16144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to    buy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idx="1"/>
          </p:nvPr>
        </p:nvSpPr>
        <p:spPr>
          <a:xfrm>
            <a:off x="395288" y="693738"/>
            <a:ext cx="8218487" cy="5083175"/>
          </a:xfrm>
        </p:spPr>
        <p:txBody>
          <a:bodyPr/>
          <a:lstStyle/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二、选择最佳答案填空。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)1. Lucy wanted ____ an article on animals.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A. write	B. to write	C. to writing		D. writing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)2. Let your mother ____ what you have decided.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A. know 	B. to know	C. knowing 		D. known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)3. We must work hard ____ a better life.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A. live 	B. living	C. to living 		D. to live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)4. Do you know when ____ tomorrow morning?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A. leave 	B. l</a:t>
            </a:r>
            <a:r>
              <a:rPr lang="zh-CN" altLang="en-US" sz="2800">
                <a:latin typeface="Times New Roman" panose="02020603050405020304" pitchFamily="18" charset="0"/>
              </a:rPr>
              <a:t>eaving</a:t>
            </a:r>
            <a:r>
              <a:rPr lang="en-US" altLang="zh-CN" sz="2800">
                <a:latin typeface="Times New Roman" panose="02020603050405020304" pitchFamily="18" charset="0"/>
              </a:rPr>
              <a:t>	C. to leave 	D. will leave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)5. Our English teacher often asks us ____ English in the morning.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A. read 	B. reading	C. to reading 	D. to read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539750" y="1052513"/>
            <a:ext cx="4206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539750" y="1844675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539750" y="2781300"/>
            <a:ext cx="441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539750" y="3644900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539750" y="4494213"/>
            <a:ext cx="441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  <p:bldP spid="1536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836613"/>
            <a:ext cx="8064500" cy="4224337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Times New Roman" panose="02020603050405020304" pitchFamily="18" charset="0"/>
              </a:rPr>
              <a:t>三、根据汉语意思完成英语句子，每空词数不限。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</a:t>
            </a:r>
            <a:r>
              <a:rPr lang="zh-CN" altLang="en-US" sz="2800">
                <a:latin typeface="Times New Roman" panose="02020603050405020304" pitchFamily="18" charset="0"/>
              </a:rPr>
              <a:t>他教他妈妈如何使用电脑。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He taught his mother __________________.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>
                <a:latin typeface="Times New Roman" panose="02020603050405020304" pitchFamily="18" charset="0"/>
              </a:rPr>
              <a:t>老师让我们打扫我们教室。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Our teacher told us __________________.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</a:rPr>
              <a:t>他奶奶希望有一天能去北京。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His grandma hopes __________________ one day.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3968750" y="2052638"/>
            <a:ext cx="3322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how to use computers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3679825" y="3246438"/>
            <a:ext cx="34210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to clean our classroom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4052888" y="4437063"/>
            <a:ext cx="24257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to go to Beijing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 rot="10800000">
            <a:off x="1457550" y="3212969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6866" name="TextBox 4"/>
          <p:cNvSpPr txBox="1">
            <a:spLocks noChangeArrowheads="1"/>
          </p:cNvSpPr>
          <p:nvPr/>
        </p:nvSpPr>
        <p:spPr bwMode="auto">
          <a:xfrm>
            <a:off x="3000375" y="3414713"/>
            <a:ext cx="31670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  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1 Reading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7_流畅">
      <a:majorFont>
        <a:latin typeface="Calibri"/>
        <a:ea typeface="宋体"/>
        <a:cs typeface=""/>
      </a:majorFont>
      <a:minorFont>
        <a:latin typeface="Constant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U1 Reading</Template>
  <TotalTime>0</TotalTime>
  <Words>8640</Words>
  <Application>WPS 演示</Application>
  <PresentationFormat>全屏显示(4:3)</PresentationFormat>
  <Paragraphs>406</Paragraphs>
  <Slides>33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8" baseType="lpstr">
      <vt:lpstr>Arial</vt:lpstr>
      <vt:lpstr>宋体</vt:lpstr>
      <vt:lpstr>Wingdings</vt:lpstr>
      <vt:lpstr>Comic Sans MS</vt:lpstr>
      <vt:lpstr>Calibri</vt:lpstr>
      <vt:lpstr>Wingdings 2</vt:lpstr>
      <vt:lpstr>Times New Roman</vt:lpstr>
      <vt:lpstr>微软雅黑</vt:lpstr>
      <vt:lpstr>Bodoni MT Black</vt:lpstr>
      <vt:lpstr>Times New Roman</vt:lpstr>
      <vt:lpstr>Trebuchet MS</vt:lpstr>
      <vt:lpstr>Constantia</vt:lpstr>
      <vt:lpstr>Arial Unicode MS</vt:lpstr>
      <vt:lpstr>新宋体</vt:lpstr>
      <vt:lpstr>U1 Reading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动词不定式的用法 </vt:lpstr>
      <vt:lpstr>PowerPoint 演示文稿</vt:lpstr>
      <vt:lpstr>PowerPoint 演示文稿</vt:lpstr>
      <vt:lpstr>PowerPoint 演示文稿</vt:lpstr>
      <vt:lpstr>PowerPoint 演示文稿</vt:lpstr>
      <vt:lpstr>王教授要去一所大学作演讲，去之前他向司机Tim确认一些信息。请选择方框中适当的疑问词完成对话。</vt:lpstr>
      <vt:lpstr>PowerPoint 演示文稿</vt:lpstr>
      <vt:lpstr>PowerPoint 演示文稿</vt:lpstr>
      <vt:lpstr>PowerPoint 演示文稿</vt:lpstr>
      <vt:lpstr>PowerPoint 演示文稿</vt:lpstr>
      <vt:lpstr>动词不定式的用法3 </vt:lpstr>
      <vt:lpstr>动词不定式的用法3 </vt:lpstr>
      <vt:lpstr>PowerPoint 演示文稿</vt:lpstr>
      <vt:lpstr>PowerPoint 演示文稿</vt:lpstr>
      <vt:lpstr>PowerPoint 演示文稿</vt:lpstr>
      <vt:lpstr>动词不定式的用法4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  <Manager>英语周报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Administrator</cp:lastModifiedBy>
  <cp:revision>61</cp:revision>
  <dcterms:created xsi:type="dcterms:W3CDTF">2016-12-05T08:50:00Z</dcterms:created>
  <dcterms:modified xsi:type="dcterms:W3CDTF">2020-12-31T05:16:33Z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