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B03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13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525501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118496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5482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257934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516856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080225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895498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98006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2505117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853690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3636193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AA50EF-6C2C-4FCF-9AD0-0A652303F197}" type="datetimeFigureOut">
              <a:rPr lang="zh-CN" altLang="en-US" smtClean="0"/>
              <a:t>2021/3/31</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39AD8C-4B43-4F5B-B4C8-A76084FF69EC}" type="slidenum">
              <a:rPr lang="zh-CN" altLang="en-US" smtClean="0"/>
              <a:t>‹#›</a:t>
            </a:fld>
            <a:endParaRPr lang="zh-CN" altLang="en-US"/>
          </a:p>
        </p:txBody>
      </p:sp>
    </p:spTree>
    <p:extLst>
      <p:ext uri="{BB962C8B-B14F-4D97-AF65-F5344CB8AC3E}">
        <p14:creationId xmlns:p14="http://schemas.microsoft.com/office/powerpoint/2010/main" val="7521653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D87C10D-0FCC-477F-9ED5-258E61E9E358}"/>
              </a:ext>
            </a:extLst>
          </p:cNvPr>
          <p:cNvSpPr>
            <a:spLocks noGrp="1"/>
          </p:cNvSpPr>
          <p:nvPr>
            <p:ph idx="1"/>
          </p:nvPr>
        </p:nvSpPr>
        <p:spPr>
          <a:xfrm>
            <a:off x="121920" y="139063"/>
            <a:ext cx="9022080" cy="4300857"/>
          </a:xfrm>
        </p:spPr>
        <p:txBody>
          <a:bodyPr>
            <a:noAutofit/>
          </a:bodyPr>
          <a:lstStyle/>
          <a:p>
            <a:pPr marL="0" indent="0">
              <a:lnSpc>
                <a:spcPct val="110000"/>
              </a:lnSpc>
              <a:buNone/>
            </a:pPr>
            <a:r>
              <a:rPr lang="en-US" altLang="zh-CN" sz="3600" b="1" dirty="0">
                <a:effectLst/>
                <a:latin typeface="Calibri" panose="020F0502020204030204" pitchFamily="34" charset="0"/>
                <a:ea typeface="宋体" panose="02010600030101010101" pitchFamily="2" charset="-122"/>
                <a:cs typeface="Times New Roman" panose="02020603050405020304" pitchFamily="18" charset="0"/>
              </a:rPr>
              <a:t>The virus _________ caused the COVID-19 pandemic is "extremely unlikely" to have originated in a lab, _____ most likely jumped from an animal to humans, according to a World Health Organization report __________ (release) on Tuesday _____ a joint international and Chinese team  _______ (probe) the virus’ _______ (origin).</a:t>
            </a:r>
          </a:p>
        </p:txBody>
      </p:sp>
      <p:sp>
        <p:nvSpPr>
          <p:cNvPr id="10" name="文本框 9">
            <a:extLst>
              <a:ext uri="{FF2B5EF4-FFF2-40B4-BE49-F238E27FC236}">
                <a16:creationId xmlns:a16="http://schemas.microsoft.com/office/drawing/2014/main" id="{31DEF637-B92B-4A2A-9D13-889369A28667}"/>
              </a:ext>
            </a:extLst>
          </p:cNvPr>
          <p:cNvSpPr txBox="1"/>
          <p:nvPr/>
        </p:nvSpPr>
        <p:spPr>
          <a:xfrm>
            <a:off x="6669092" y="2484210"/>
            <a:ext cx="1885628"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released</a:t>
            </a:r>
            <a:endParaRPr lang="zh-CN" altLang="en-US" sz="3600" dirty="0">
              <a:solidFill>
                <a:srgbClr val="FF0000"/>
              </a:solidFill>
              <a:highlight>
                <a:srgbClr val="FFFF00"/>
              </a:highlight>
            </a:endParaRPr>
          </a:p>
        </p:txBody>
      </p:sp>
      <p:sp>
        <p:nvSpPr>
          <p:cNvPr id="6" name="文本框 5">
            <a:extLst>
              <a:ext uri="{FF2B5EF4-FFF2-40B4-BE49-F238E27FC236}">
                <a16:creationId xmlns:a16="http://schemas.microsoft.com/office/drawing/2014/main" id="{950A0B85-6599-4FCA-8874-1A91415B8A05}"/>
              </a:ext>
            </a:extLst>
          </p:cNvPr>
          <p:cNvSpPr txBox="1"/>
          <p:nvPr/>
        </p:nvSpPr>
        <p:spPr>
          <a:xfrm>
            <a:off x="1869440" y="139063"/>
            <a:ext cx="2611120"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that/which</a:t>
            </a:r>
            <a:endParaRPr lang="zh-CN" altLang="en-US" sz="3600" dirty="0">
              <a:solidFill>
                <a:srgbClr val="FF0000"/>
              </a:solidFill>
              <a:highlight>
                <a:srgbClr val="FFFF00"/>
              </a:highlight>
            </a:endParaRPr>
          </a:p>
        </p:txBody>
      </p:sp>
      <p:sp>
        <p:nvSpPr>
          <p:cNvPr id="11" name="文本框 10">
            <a:extLst>
              <a:ext uri="{FF2B5EF4-FFF2-40B4-BE49-F238E27FC236}">
                <a16:creationId xmlns:a16="http://schemas.microsoft.com/office/drawing/2014/main" id="{12B1EA24-AB3C-45E2-9276-B939517D1674}"/>
              </a:ext>
            </a:extLst>
          </p:cNvPr>
          <p:cNvSpPr txBox="1"/>
          <p:nvPr/>
        </p:nvSpPr>
        <p:spPr>
          <a:xfrm>
            <a:off x="3883660" y="1382310"/>
            <a:ext cx="1306195"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but</a:t>
            </a:r>
            <a:endParaRPr lang="zh-CN" altLang="en-US" sz="3600" dirty="0">
              <a:solidFill>
                <a:srgbClr val="FF0000"/>
              </a:solidFill>
              <a:highlight>
                <a:srgbClr val="FFFF00"/>
              </a:highlight>
            </a:endParaRPr>
          </a:p>
        </p:txBody>
      </p:sp>
      <p:sp>
        <p:nvSpPr>
          <p:cNvPr id="7" name="文本框 6">
            <a:extLst>
              <a:ext uri="{FF2B5EF4-FFF2-40B4-BE49-F238E27FC236}">
                <a16:creationId xmlns:a16="http://schemas.microsoft.com/office/drawing/2014/main" id="{7C819240-A55A-4013-AF48-C4DB249E48C0}"/>
              </a:ext>
            </a:extLst>
          </p:cNvPr>
          <p:cNvSpPr txBox="1"/>
          <p:nvPr/>
        </p:nvSpPr>
        <p:spPr>
          <a:xfrm>
            <a:off x="121920" y="4900541"/>
            <a:ext cx="8829676" cy="1957459"/>
          </a:xfrm>
          <a:prstGeom prst="rect">
            <a:avLst/>
          </a:prstGeom>
          <a:noFill/>
        </p:spPr>
        <p:txBody>
          <a:bodyPr wrap="square">
            <a:spAutoFit/>
          </a:bodyPr>
          <a:lstStyle/>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zh-CN" sz="2800" b="1" i="0" u="none" strike="noStrike" kern="1200" cap="none" spc="0" normalizeH="0" baseline="0" noProof="0" dirty="0">
                <a:ln>
                  <a:noFill/>
                </a:ln>
                <a:solidFill>
                  <a:srgbClr val="3333FF"/>
                </a:solidFill>
                <a:effectLst/>
                <a:uLnTx/>
                <a:uFillTx/>
                <a:latin typeface="Calibri" panose="020F0502020204030204" pitchFamily="34" charset="0"/>
                <a:ea typeface="宋体" panose="02010600030101010101" pitchFamily="2" charset="-122"/>
                <a:cs typeface="Times New Roman" panose="02020603050405020304" pitchFamily="18" charset="0"/>
              </a:rPr>
              <a:t>3</a:t>
            </a:r>
            <a:r>
              <a:rPr kumimoji="0" lang="zh-CN" altLang="en-US" sz="2800" b="1" i="0" u="none" strike="noStrike" kern="1200" cap="none" spc="0" normalizeH="0" baseline="0" noProof="0" dirty="0">
                <a:ln>
                  <a:noFill/>
                </a:ln>
                <a:solidFill>
                  <a:srgbClr val="3333FF"/>
                </a:solidFill>
                <a:effectLst/>
                <a:uLnTx/>
                <a:uFillTx/>
                <a:latin typeface="Calibri" panose="020F0502020204030204" pitchFamily="34" charset="0"/>
                <a:ea typeface="宋体" panose="02010600030101010101" pitchFamily="2" charset="-122"/>
                <a:cs typeface="Times New Roman" panose="02020603050405020304" pitchFamily="18" charset="0"/>
              </a:rPr>
              <a:t>月</a:t>
            </a:r>
            <a:r>
              <a:rPr kumimoji="0" lang="en-US" altLang="zh-CN" sz="2800" b="1" i="0" u="none" strike="noStrike" kern="1200" cap="none" spc="0" normalizeH="0" baseline="0" noProof="0" dirty="0">
                <a:ln>
                  <a:noFill/>
                </a:ln>
                <a:solidFill>
                  <a:srgbClr val="3333FF"/>
                </a:solidFill>
                <a:effectLst/>
                <a:uLnTx/>
                <a:uFillTx/>
                <a:latin typeface="Calibri" panose="020F0502020204030204" pitchFamily="34" charset="0"/>
                <a:ea typeface="宋体" panose="02010600030101010101" pitchFamily="2" charset="-122"/>
                <a:cs typeface="Times New Roman" panose="02020603050405020304" pitchFamily="18" charset="0"/>
              </a:rPr>
              <a:t>30</a:t>
            </a:r>
            <a:r>
              <a:rPr kumimoji="0" lang="zh-CN" altLang="en-US" sz="2800" b="1" i="0" u="none" strike="noStrike" kern="1200" cap="none" spc="0" normalizeH="0" baseline="0" noProof="0" dirty="0">
                <a:ln>
                  <a:noFill/>
                </a:ln>
                <a:solidFill>
                  <a:srgbClr val="3333FF"/>
                </a:solidFill>
                <a:effectLst/>
                <a:uLnTx/>
                <a:uFillTx/>
                <a:latin typeface="Calibri" panose="020F0502020204030204" pitchFamily="34" charset="0"/>
                <a:ea typeface="宋体" panose="02010600030101010101" pitchFamily="2" charset="-122"/>
                <a:cs typeface="Times New Roman" panose="02020603050405020304" pitchFamily="18" charset="0"/>
              </a:rPr>
              <a:t>日，世界卫生组织发布了一份由国际和中国联合专家组开展的新冠病毒溯源联合研究报告。报告称，新冠病毒“极不可能”通过实验室引入人类，但很可能是由动物引入人类。</a:t>
            </a:r>
            <a:endParaRPr kumimoji="0" lang="en-US" altLang="zh-CN" sz="2800" b="1" i="0" u="none" strike="noStrike" kern="1200" cap="none" spc="0" normalizeH="0" baseline="0" noProof="0" dirty="0">
              <a:ln>
                <a:noFill/>
              </a:ln>
              <a:solidFill>
                <a:srgbClr val="3333FF"/>
              </a:solidFill>
              <a:effectLst/>
              <a:uLnTx/>
              <a:uFillTx/>
              <a:latin typeface="Arial Black" panose="020B0A04020102020204" pitchFamily="34" charset="0"/>
              <a:ea typeface="等线" panose="02010600030101010101" pitchFamily="2" charset="-122"/>
            </a:endParaRPr>
          </a:p>
        </p:txBody>
      </p:sp>
      <p:sp>
        <p:nvSpPr>
          <p:cNvPr id="8" name="文本框 7">
            <a:extLst>
              <a:ext uri="{FF2B5EF4-FFF2-40B4-BE49-F238E27FC236}">
                <a16:creationId xmlns:a16="http://schemas.microsoft.com/office/drawing/2014/main" id="{2B7948A0-0AF2-4704-8E29-174F829B322C}"/>
              </a:ext>
            </a:extLst>
          </p:cNvPr>
          <p:cNvSpPr txBox="1"/>
          <p:nvPr/>
        </p:nvSpPr>
        <p:spPr>
          <a:xfrm>
            <a:off x="4129092" y="3100813"/>
            <a:ext cx="1306195"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by</a:t>
            </a:r>
            <a:endParaRPr lang="zh-CN" altLang="en-US" sz="3600" dirty="0">
              <a:solidFill>
                <a:srgbClr val="FF0000"/>
              </a:solidFill>
              <a:highlight>
                <a:srgbClr val="FFFF00"/>
              </a:highlight>
            </a:endParaRPr>
          </a:p>
        </p:txBody>
      </p:sp>
      <p:sp>
        <p:nvSpPr>
          <p:cNvPr id="13" name="文本框 12">
            <a:extLst>
              <a:ext uri="{FF2B5EF4-FFF2-40B4-BE49-F238E27FC236}">
                <a16:creationId xmlns:a16="http://schemas.microsoft.com/office/drawing/2014/main" id="{7C7C7F82-F14C-4279-A3AB-97600869DDF7}"/>
              </a:ext>
            </a:extLst>
          </p:cNvPr>
          <p:cNvSpPr txBox="1"/>
          <p:nvPr/>
        </p:nvSpPr>
        <p:spPr>
          <a:xfrm>
            <a:off x="6423186" y="3735724"/>
            <a:ext cx="2009614"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probing</a:t>
            </a:r>
            <a:endParaRPr lang="zh-CN" altLang="en-US" sz="3600" dirty="0">
              <a:solidFill>
                <a:srgbClr val="FF0000"/>
              </a:solidFill>
              <a:highlight>
                <a:srgbClr val="FFFF00"/>
              </a:highlight>
            </a:endParaRPr>
          </a:p>
        </p:txBody>
      </p:sp>
      <p:sp>
        <p:nvSpPr>
          <p:cNvPr id="14" name="文本框 13">
            <a:extLst>
              <a:ext uri="{FF2B5EF4-FFF2-40B4-BE49-F238E27FC236}">
                <a16:creationId xmlns:a16="http://schemas.microsoft.com/office/drawing/2014/main" id="{C65D7DF3-86B5-46F7-906F-BBB2B1AC111D}"/>
              </a:ext>
            </a:extLst>
          </p:cNvPr>
          <p:cNvSpPr txBox="1"/>
          <p:nvPr/>
        </p:nvSpPr>
        <p:spPr>
          <a:xfrm>
            <a:off x="3475994" y="4254210"/>
            <a:ext cx="1522726"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origins</a:t>
            </a:r>
            <a:endParaRPr lang="zh-CN" altLang="en-US" sz="3600" dirty="0">
              <a:solidFill>
                <a:srgbClr val="FF0000"/>
              </a:solidFill>
              <a:highlight>
                <a:srgbClr val="FFFF00"/>
              </a:highlight>
            </a:endParaRPr>
          </a:p>
        </p:txBody>
      </p:sp>
    </p:spTree>
    <p:extLst>
      <p:ext uri="{BB962C8B-B14F-4D97-AF65-F5344CB8AC3E}">
        <p14:creationId xmlns:p14="http://schemas.microsoft.com/office/powerpoint/2010/main" val="347477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barn(inVertical)">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P spid="11" grpId="0"/>
      <p:bldP spid="7" grpId="0"/>
      <p:bldP spid="8"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D87C10D-0FCC-477F-9ED5-258E61E9E358}"/>
              </a:ext>
            </a:extLst>
          </p:cNvPr>
          <p:cNvSpPr>
            <a:spLocks noGrp="1"/>
          </p:cNvSpPr>
          <p:nvPr>
            <p:ph idx="1"/>
          </p:nvPr>
        </p:nvSpPr>
        <p:spPr>
          <a:xfrm>
            <a:off x="121920" y="139063"/>
            <a:ext cx="9022080" cy="4300857"/>
          </a:xfrm>
        </p:spPr>
        <p:txBody>
          <a:bodyPr>
            <a:noAutofit/>
          </a:bodyPr>
          <a:lstStyle/>
          <a:p>
            <a:pPr marL="0" indent="0">
              <a:lnSpc>
                <a:spcPct val="110000"/>
              </a:lnSpc>
              <a:buNone/>
            </a:pPr>
            <a:r>
              <a:rPr lang="en-US" altLang="zh-CN" sz="3600" b="1" dirty="0">
                <a:effectLst/>
                <a:latin typeface="Calibri" panose="020F0502020204030204" pitchFamily="34" charset="0"/>
                <a:ea typeface="宋体" panose="02010600030101010101" pitchFamily="2" charset="-122"/>
                <a:cs typeface="Times New Roman" panose="02020603050405020304" pitchFamily="18" charset="0"/>
              </a:rPr>
              <a:t>The 120-page report said the virus most ___________ (probable) jumped from an animal, potentially a bat or pangolin, to ____ unknown intermediate animal host and then to humans. ___________, the path of transmission is still not ________ (know).</a:t>
            </a:r>
          </a:p>
        </p:txBody>
      </p:sp>
      <p:sp>
        <p:nvSpPr>
          <p:cNvPr id="10" name="文本框 9">
            <a:extLst>
              <a:ext uri="{FF2B5EF4-FFF2-40B4-BE49-F238E27FC236}">
                <a16:creationId xmlns:a16="http://schemas.microsoft.com/office/drawing/2014/main" id="{31DEF637-B92B-4A2A-9D13-889369A28667}"/>
              </a:ext>
            </a:extLst>
          </p:cNvPr>
          <p:cNvSpPr txBox="1"/>
          <p:nvPr/>
        </p:nvSpPr>
        <p:spPr>
          <a:xfrm>
            <a:off x="2574612" y="2494252"/>
            <a:ext cx="2058348"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However</a:t>
            </a:r>
            <a:endParaRPr lang="zh-CN" altLang="en-US" sz="3600" dirty="0">
              <a:solidFill>
                <a:srgbClr val="FF0000"/>
              </a:solidFill>
              <a:highlight>
                <a:srgbClr val="FFFF00"/>
              </a:highlight>
            </a:endParaRPr>
          </a:p>
        </p:txBody>
      </p:sp>
      <p:sp>
        <p:nvSpPr>
          <p:cNvPr id="6" name="文本框 5">
            <a:extLst>
              <a:ext uri="{FF2B5EF4-FFF2-40B4-BE49-F238E27FC236}">
                <a16:creationId xmlns:a16="http://schemas.microsoft.com/office/drawing/2014/main" id="{950A0B85-6599-4FCA-8874-1A91415B8A05}"/>
              </a:ext>
            </a:extLst>
          </p:cNvPr>
          <p:cNvSpPr txBox="1"/>
          <p:nvPr/>
        </p:nvSpPr>
        <p:spPr>
          <a:xfrm>
            <a:off x="121920" y="735979"/>
            <a:ext cx="2611120"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probably</a:t>
            </a:r>
            <a:endParaRPr lang="zh-CN" altLang="en-US" sz="3600" dirty="0">
              <a:solidFill>
                <a:srgbClr val="FF0000"/>
              </a:solidFill>
              <a:highlight>
                <a:srgbClr val="FFFF00"/>
              </a:highlight>
            </a:endParaRPr>
          </a:p>
        </p:txBody>
      </p:sp>
      <p:sp>
        <p:nvSpPr>
          <p:cNvPr id="11" name="文本框 10">
            <a:extLst>
              <a:ext uri="{FF2B5EF4-FFF2-40B4-BE49-F238E27FC236}">
                <a16:creationId xmlns:a16="http://schemas.microsoft.com/office/drawing/2014/main" id="{12B1EA24-AB3C-45E2-9276-B939517D1674}"/>
              </a:ext>
            </a:extLst>
          </p:cNvPr>
          <p:cNvSpPr txBox="1"/>
          <p:nvPr/>
        </p:nvSpPr>
        <p:spPr>
          <a:xfrm>
            <a:off x="7837805" y="1261713"/>
            <a:ext cx="1306195"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an</a:t>
            </a:r>
            <a:endParaRPr lang="zh-CN" altLang="en-US" sz="3600" dirty="0">
              <a:solidFill>
                <a:srgbClr val="FF0000"/>
              </a:solidFill>
              <a:highlight>
                <a:srgbClr val="FFFF00"/>
              </a:highlight>
            </a:endParaRPr>
          </a:p>
        </p:txBody>
      </p:sp>
      <p:sp>
        <p:nvSpPr>
          <p:cNvPr id="7" name="文本框 6">
            <a:extLst>
              <a:ext uri="{FF2B5EF4-FFF2-40B4-BE49-F238E27FC236}">
                <a16:creationId xmlns:a16="http://schemas.microsoft.com/office/drawing/2014/main" id="{7C819240-A55A-4013-AF48-C4DB249E48C0}"/>
              </a:ext>
            </a:extLst>
          </p:cNvPr>
          <p:cNvSpPr txBox="1"/>
          <p:nvPr/>
        </p:nvSpPr>
        <p:spPr>
          <a:xfrm>
            <a:off x="121920" y="3944912"/>
            <a:ext cx="8829676" cy="2223879"/>
          </a:xfrm>
          <a:prstGeom prst="rect">
            <a:avLst/>
          </a:prstGeom>
          <a:noFill/>
        </p:spPr>
        <p:txBody>
          <a:bodyPr wrap="square">
            <a:spAutoFit/>
          </a:bodyPr>
          <a:lstStyle/>
          <a:p>
            <a:pPr lvl="0" defTabSz="914400">
              <a:lnSpc>
                <a:spcPct val="110000"/>
              </a:lnSpc>
              <a:spcBef>
                <a:spcPts val="1000"/>
              </a:spcBef>
              <a:defRPr/>
            </a:pPr>
            <a:r>
              <a:rPr lang="zh-CN" altLang="en-US" sz="3200" b="1" dirty="0">
                <a:solidFill>
                  <a:srgbClr val="3333FF"/>
                </a:solidFill>
                <a:latin typeface="Calibri" panose="020F0502020204030204" pitchFamily="34" charset="0"/>
                <a:ea typeface="宋体" panose="02010600030101010101" pitchFamily="2" charset="-122"/>
                <a:cs typeface="Times New Roman" panose="02020603050405020304" pitchFamily="18" charset="0"/>
              </a:rPr>
              <a:t>这份长达</a:t>
            </a:r>
            <a:r>
              <a:rPr lang="en-US" altLang="zh-CN" sz="3200" b="1" dirty="0">
                <a:solidFill>
                  <a:srgbClr val="3333FF"/>
                </a:solidFill>
                <a:latin typeface="Calibri" panose="020F0502020204030204" pitchFamily="34" charset="0"/>
                <a:ea typeface="宋体" panose="02010600030101010101" pitchFamily="2" charset="-122"/>
                <a:cs typeface="Times New Roman" panose="02020603050405020304" pitchFamily="18" charset="0"/>
              </a:rPr>
              <a:t>120</a:t>
            </a:r>
            <a:r>
              <a:rPr lang="zh-CN" altLang="en-US" sz="3200" b="1" dirty="0">
                <a:solidFill>
                  <a:srgbClr val="3333FF"/>
                </a:solidFill>
                <a:latin typeface="Calibri" panose="020F0502020204030204" pitchFamily="34" charset="0"/>
                <a:ea typeface="宋体" panose="02010600030101010101" pitchFamily="2" charset="-122"/>
                <a:cs typeface="Times New Roman" panose="02020603050405020304" pitchFamily="18" charset="0"/>
              </a:rPr>
              <a:t>页的报告称，病毒很可能从一种动物（可能是蝙蝠或穿山甲）引到一种未知的中间动物宿主，然后再传到人类身上。然而，传播途径仍然不得而知。</a:t>
            </a:r>
            <a:endParaRPr kumimoji="0" lang="en-US" altLang="zh-CN" sz="3200" b="1" i="0" u="none" strike="noStrike" kern="1200" cap="none" spc="0" normalizeH="0" baseline="0" noProof="0" dirty="0">
              <a:ln>
                <a:noFill/>
              </a:ln>
              <a:solidFill>
                <a:srgbClr val="3333FF"/>
              </a:solidFill>
              <a:effectLst/>
              <a:uLnTx/>
              <a:uFillTx/>
              <a:latin typeface="Arial Black" panose="020B0A04020102020204" pitchFamily="34" charset="0"/>
              <a:ea typeface="等线" panose="02010600030101010101" pitchFamily="2" charset="-122"/>
              <a:cs typeface="+mn-cs"/>
            </a:endParaRPr>
          </a:p>
        </p:txBody>
      </p:sp>
      <p:sp>
        <p:nvSpPr>
          <p:cNvPr id="8" name="文本框 7">
            <a:extLst>
              <a:ext uri="{FF2B5EF4-FFF2-40B4-BE49-F238E27FC236}">
                <a16:creationId xmlns:a16="http://schemas.microsoft.com/office/drawing/2014/main" id="{30B08F05-BF6D-4D04-8856-3983DD2CF9B0}"/>
              </a:ext>
            </a:extLst>
          </p:cNvPr>
          <p:cNvSpPr txBox="1"/>
          <p:nvPr/>
        </p:nvSpPr>
        <p:spPr>
          <a:xfrm>
            <a:off x="4830132" y="3140583"/>
            <a:ext cx="2058348" cy="646331"/>
          </a:xfrm>
          <a:prstGeom prst="rect">
            <a:avLst/>
          </a:prstGeom>
          <a:noFill/>
        </p:spPr>
        <p:txBody>
          <a:bodyPr wrap="square">
            <a:spAutoFit/>
          </a:bodyPr>
          <a:lstStyle/>
          <a:p>
            <a:r>
              <a:rPr lang="en-US" altLang="zh-CN" sz="3600" b="1" dirty="0">
                <a:solidFill>
                  <a:srgbClr val="FF0000"/>
                </a:solidFill>
                <a:highlight>
                  <a:srgbClr val="FFFF00"/>
                </a:highlight>
                <a:latin typeface="-apple-system-font"/>
              </a:rPr>
              <a:t>known</a:t>
            </a:r>
            <a:endParaRPr lang="zh-CN" altLang="en-US" sz="3600" dirty="0">
              <a:solidFill>
                <a:srgbClr val="FF0000"/>
              </a:solidFill>
              <a:highlight>
                <a:srgbClr val="FFFF00"/>
              </a:highlight>
            </a:endParaRPr>
          </a:p>
        </p:txBody>
      </p:sp>
    </p:spTree>
    <p:extLst>
      <p:ext uri="{BB962C8B-B14F-4D97-AF65-F5344CB8AC3E}">
        <p14:creationId xmlns:p14="http://schemas.microsoft.com/office/powerpoint/2010/main" val="319561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P spid="11" grpId="0"/>
      <p:bldP spid="7" grpId="0"/>
      <p:bldP spid="8" grpId="0"/>
    </p:bldLst>
  </p:timing>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345</TotalTime>
  <Words>211</Words>
  <Application>Microsoft Office PowerPoint</Application>
  <PresentationFormat>全屏显示(4:3)</PresentationFormat>
  <Paragraphs>14</Paragraphs>
  <Slides>2</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vt:i4>
      </vt:variant>
    </vt:vector>
  </HeadingPairs>
  <TitlesOfParts>
    <vt:vector size="8" baseType="lpstr">
      <vt:lpstr>-apple-system-font</vt:lpstr>
      <vt:lpstr>Arial</vt:lpstr>
      <vt:lpstr>Arial Black</vt:lpstr>
      <vt:lpstr>Calibri</vt:lpstr>
      <vt:lpstr>Calibri Light</vt:lpstr>
      <vt:lpstr>Office 主题​​</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313136018@qq.com</dc:creator>
  <cp:lastModifiedBy>Lenovo</cp:lastModifiedBy>
  <cp:revision>40</cp:revision>
  <dcterms:created xsi:type="dcterms:W3CDTF">2020-09-15T07:29:56Z</dcterms:created>
  <dcterms:modified xsi:type="dcterms:W3CDTF">2021-03-31T06:40:44Z</dcterms:modified>
</cp:coreProperties>
</file>