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7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11/15/2017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11/15/2017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11/15/2017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11/15/2017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11/15/2017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11/15/2017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11/15/2017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11/15/2017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17YASW6-7.TIF" TargetMode="External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点电荷的平衡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34248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27233" y="139063"/>
            <a:ext cx="10876591" cy="1141097"/>
          </a:xfrm>
        </p:spPr>
        <p:txBody>
          <a:bodyPr/>
          <a:lstStyle/>
          <a:p>
            <a:r>
              <a:rPr lang="en-US" altLang="zh-CN" dirty="0"/>
              <a:t>3.</a:t>
            </a:r>
            <a:r>
              <a:rPr lang="zh-CN" altLang="en-US" dirty="0"/>
              <a:t>如图所示，在一条直线上有两个相距</a:t>
            </a:r>
            <a:r>
              <a:rPr lang="en-US" altLang="zh-CN" dirty="0"/>
              <a:t>0.4 m</a:t>
            </a:r>
            <a:r>
              <a:rPr lang="zh-CN" altLang="en-US" dirty="0"/>
              <a:t>的点电荷</a:t>
            </a:r>
            <a:r>
              <a:rPr lang="en-US" altLang="zh-CN" dirty="0"/>
              <a:t>A</a:t>
            </a:r>
            <a:r>
              <a:rPr lang="zh-CN" altLang="en-US" dirty="0"/>
              <a:t>、</a:t>
            </a:r>
            <a:r>
              <a:rPr lang="en-US" altLang="zh-CN" dirty="0"/>
              <a:t>B</a:t>
            </a:r>
            <a:r>
              <a:rPr lang="zh-CN" altLang="en-US" dirty="0"/>
              <a:t>，</a:t>
            </a:r>
            <a:r>
              <a:rPr lang="en-US" altLang="zh-CN" dirty="0"/>
              <a:t>A</a:t>
            </a:r>
            <a:r>
              <a:rPr lang="zh-CN" altLang="en-US" dirty="0"/>
              <a:t>带电＋</a:t>
            </a:r>
            <a:r>
              <a:rPr lang="en-US" altLang="zh-CN" dirty="0"/>
              <a:t>Q</a:t>
            </a:r>
            <a:r>
              <a:rPr lang="zh-CN" altLang="en-US" dirty="0"/>
              <a:t>，</a:t>
            </a:r>
            <a:r>
              <a:rPr lang="en-US" altLang="zh-CN" dirty="0"/>
              <a:t>B</a:t>
            </a:r>
            <a:r>
              <a:rPr lang="zh-CN" altLang="en-US" dirty="0"/>
              <a:t>带电－</a:t>
            </a:r>
            <a:r>
              <a:rPr lang="en-US" altLang="zh-CN" dirty="0"/>
              <a:t>9Q</a:t>
            </a:r>
            <a:r>
              <a:rPr lang="zh-CN" altLang="en-US" dirty="0"/>
              <a:t>。现引入第三个点电荷</a:t>
            </a:r>
            <a:r>
              <a:rPr lang="en-US" altLang="zh-CN" dirty="0"/>
              <a:t>C</a:t>
            </a:r>
            <a:r>
              <a:rPr lang="zh-CN" altLang="en-US" dirty="0"/>
              <a:t>，恰好使三个点电荷均在电场力的作用下处于平衡状态，则</a:t>
            </a:r>
            <a:r>
              <a:rPr lang="en-US" altLang="zh-CN" dirty="0"/>
              <a:t>C</a:t>
            </a:r>
            <a:r>
              <a:rPr lang="zh-CN" altLang="en-US" dirty="0"/>
              <a:t>的带电性质及位置应为</a:t>
            </a:r>
            <a:r>
              <a:rPr lang="en-US" altLang="zh-CN" dirty="0"/>
              <a:t>(</a:t>
            </a:r>
            <a:r>
              <a:rPr lang="zh-CN" altLang="en-US" dirty="0"/>
              <a:t>　　</a:t>
            </a:r>
            <a:r>
              <a:rPr lang="en-US" altLang="zh-CN" dirty="0"/>
              <a:t>)</a:t>
            </a:r>
            <a:endParaRPr lang="zh-CN" altLang="en-US" dirty="0"/>
          </a:p>
        </p:txBody>
      </p:sp>
      <p:pic>
        <p:nvPicPr>
          <p:cNvPr id="1026" name="Picture 2" descr="17YASW6-7.T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3138" y="1947226"/>
            <a:ext cx="3536459" cy="1350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内容占位符 2"/>
          <p:cNvSpPr txBox="1">
            <a:spLocks/>
          </p:cNvSpPr>
          <p:nvPr/>
        </p:nvSpPr>
        <p:spPr>
          <a:xfrm>
            <a:off x="5703138" y="1451597"/>
            <a:ext cx="577122" cy="40732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dirty="0"/>
              <a:t>+Q</a:t>
            </a:r>
            <a:endParaRPr lang="zh-CN" altLang="en-US" dirty="0"/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8720664" y="1451597"/>
            <a:ext cx="577122" cy="40732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dirty="0"/>
              <a:t>-9Q</a:t>
            </a:r>
            <a:endParaRPr lang="zh-CN" altLang="en-US" dirty="0"/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>
            <a:off x="1343118" y="1280160"/>
            <a:ext cx="1724277" cy="4073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400" dirty="0"/>
              <a:t>分析的方法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3250276" y="2535382"/>
            <a:ext cx="8720051" cy="83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内容占位符 2"/>
          <p:cNvSpPr txBox="1">
            <a:spLocks/>
          </p:cNvSpPr>
          <p:nvPr/>
        </p:nvSpPr>
        <p:spPr>
          <a:xfrm>
            <a:off x="1027233" y="1743565"/>
            <a:ext cx="4783362" cy="4073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400" dirty="0"/>
              <a:t>1</a:t>
            </a:r>
            <a:r>
              <a:rPr lang="zh-CN" altLang="en-US" sz="2400" dirty="0"/>
              <a:t>、</a:t>
            </a:r>
            <a:r>
              <a:rPr lang="en-US" altLang="zh-CN" sz="2400" dirty="0"/>
              <a:t>AB</a:t>
            </a:r>
            <a:r>
              <a:rPr lang="zh-CN" altLang="en-US" sz="2400" dirty="0"/>
              <a:t>将一条直线分成了三个区域</a:t>
            </a:r>
          </a:p>
        </p:txBody>
      </p:sp>
      <p:sp>
        <p:nvSpPr>
          <p:cNvPr id="12" name="内容占位符 2"/>
          <p:cNvSpPr txBox="1">
            <a:spLocks/>
          </p:cNvSpPr>
          <p:nvPr/>
        </p:nvSpPr>
        <p:spPr>
          <a:xfrm>
            <a:off x="4689291" y="2266180"/>
            <a:ext cx="518933" cy="4073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400" dirty="0"/>
              <a:t>①</a:t>
            </a:r>
          </a:p>
        </p:txBody>
      </p:sp>
      <p:sp>
        <p:nvSpPr>
          <p:cNvPr id="13" name="内容占位符 2"/>
          <p:cNvSpPr txBox="1">
            <a:spLocks/>
          </p:cNvSpPr>
          <p:nvPr/>
        </p:nvSpPr>
        <p:spPr>
          <a:xfrm>
            <a:off x="7211900" y="2266180"/>
            <a:ext cx="518933" cy="4073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400" dirty="0"/>
              <a:t>②</a:t>
            </a: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10370436" y="2266180"/>
            <a:ext cx="518933" cy="4073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400" dirty="0"/>
              <a:t>③</a:t>
            </a: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29616" y="2971593"/>
            <a:ext cx="4783362" cy="9145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400" dirty="0"/>
              <a:t>2</a:t>
            </a:r>
            <a:r>
              <a:rPr lang="zh-CN" altLang="en-US" sz="2400" dirty="0"/>
              <a:t>、问题具体化：将</a:t>
            </a:r>
            <a:r>
              <a:rPr lang="en-US" altLang="zh-CN" sz="2400" dirty="0"/>
              <a:t>C</a:t>
            </a:r>
            <a:r>
              <a:rPr lang="zh-CN" altLang="en-US" sz="2400" dirty="0"/>
              <a:t>放在那个区域可以让</a:t>
            </a:r>
            <a:r>
              <a:rPr lang="en-US" altLang="zh-CN" sz="2400" dirty="0"/>
              <a:t>ABC</a:t>
            </a:r>
            <a:r>
              <a:rPr lang="zh-CN" altLang="en-US" sz="2400" dirty="0"/>
              <a:t>三个电荷</a:t>
            </a:r>
            <a:r>
              <a:rPr lang="zh-CN" altLang="en-US" sz="2400" u="sng" dirty="0"/>
              <a:t>都平衡</a:t>
            </a:r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1027233" y="3974420"/>
            <a:ext cx="2223043" cy="5061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400" dirty="0"/>
              <a:t>3</a:t>
            </a:r>
            <a:r>
              <a:rPr lang="zh-CN" altLang="en-US" sz="2400" dirty="0"/>
              <a:t>、分区域讨论</a:t>
            </a:r>
            <a:endParaRPr lang="zh-CN" altLang="en-US" sz="2400" u="sng" dirty="0"/>
          </a:p>
        </p:txBody>
      </p:sp>
      <p:grpSp>
        <p:nvGrpSpPr>
          <p:cNvPr id="18" name="组合 17"/>
          <p:cNvGrpSpPr/>
          <p:nvPr/>
        </p:nvGrpSpPr>
        <p:grpSpPr>
          <a:xfrm>
            <a:off x="6425495" y="1848496"/>
            <a:ext cx="864524" cy="476351"/>
            <a:chOff x="7456516" y="1789829"/>
            <a:chExt cx="864524" cy="476351"/>
          </a:xfrm>
        </p:grpSpPr>
        <p:cxnSp>
          <p:nvCxnSpPr>
            <p:cNvPr id="17" name="直接箭头连接符 16"/>
            <p:cNvCxnSpPr/>
            <p:nvPr/>
          </p:nvCxnSpPr>
          <p:spPr>
            <a:xfrm>
              <a:off x="7456516" y="2266180"/>
              <a:ext cx="864524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内容占位符 2"/>
                <p:cNvSpPr txBox="1">
                  <a:spLocks/>
                </p:cNvSpPr>
                <p:nvPr/>
              </p:nvSpPr>
              <p:spPr>
                <a:xfrm>
                  <a:off x="7962438" y="1789829"/>
                  <a:ext cx="358602" cy="407322"/>
                </a:xfrm>
                <a:prstGeom prst="rect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</p:spPr>
              <p:txBody>
                <a:bodyPr vert="horz" lIns="91440" tIns="45720" rIns="91440" bIns="45720" rtlCol="0">
                  <a:normAutofit fontScale="85000" lnSpcReduction="10000"/>
                </a:bodyPr>
                <a:lstStyle>
                  <a:lvl1pPr marL="228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20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8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6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b="0" i="1" dirty="0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zh-CN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 xmlns="">
            <p:sp>
              <p:nvSpPr>
                <p:cNvPr id="19" name="内容占位符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962438" y="1789829"/>
                  <a:ext cx="358602" cy="407322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1" name="组合 20"/>
          <p:cNvGrpSpPr/>
          <p:nvPr/>
        </p:nvGrpSpPr>
        <p:grpSpPr>
          <a:xfrm>
            <a:off x="7039104" y="1848496"/>
            <a:ext cx="864524" cy="476351"/>
            <a:chOff x="7456516" y="1789829"/>
            <a:chExt cx="864524" cy="476351"/>
          </a:xfrm>
        </p:grpSpPr>
        <p:cxnSp>
          <p:nvCxnSpPr>
            <p:cNvPr id="22" name="直接箭头连接符 21"/>
            <p:cNvCxnSpPr/>
            <p:nvPr/>
          </p:nvCxnSpPr>
          <p:spPr>
            <a:xfrm>
              <a:off x="7456516" y="2266180"/>
              <a:ext cx="864524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内容占位符 2"/>
                <p:cNvSpPr txBox="1">
                  <a:spLocks/>
                </p:cNvSpPr>
                <p:nvPr/>
              </p:nvSpPr>
              <p:spPr>
                <a:xfrm>
                  <a:off x="7962438" y="1789829"/>
                  <a:ext cx="358602" cy="407322"/>
                </a:xfrm>
                <a:prstGeom prst="rect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</p:spPr>
              <p:txBody>
                <a:bodyPr vert="horz" lIns="91440" tIns="45720" rIns="91440" bIns="45720" rtlCol="0">
                  <a:normAutofit fontScale="85000" lnSpcReduction="10000"/>
                </a:bodyPr>
                <a:lstStyle>
                  <a:lvl1pPr marL="228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20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8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6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b="0" i="1" dirty="0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zh-CN" b="0" i="1" dirty="0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 xmlns="">
            <p:sp>
              <p:nvSpPr>
                <p:cNvPr id="23" name="内容占位符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962438" y="1789829"/>
                  <a:ext cx="358602" cy="407322"/>
                </a:xfrm>
                <a:prstGeom prst="rect">
                  <a:avLst/>
                </a:prstGeom>
                <a:blipFill>
                  <a:blip r:embed="rId5"/>
                  <a:stretch>
                    <a:fillRect r="-3390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0" name="乘号 19"/>
          <p:cNvSpPr/>
          <p:nvPr/>
        </p:nvSpPr>
        <p:spPr>
          <a:xfrm>
            <a:off x="7843361" y="2469841"/>
            <a:ext cx="585744" cy="664057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9593740" y="1820823"/>
            <a:ext cx="864524" cy="476351"/>
            <a:chOff x="7456516" y="1789829"/>
            <a:chExt cx="864524" cy="476351"/>
          </a:xfrm>
        </p:grpSpPr>
        <p:cxnSp>
          <p:nvCxnSpPr>
            <p:cNvPr id="26" name="直接箭头连接符 25"/>
            <p:cNvCxnSpPr/>
            <p:nvPr/>
          </p:nvCxnSpPr>
          <p:spPr>
            <a:xfrm>
              <a:off x="7456516" y="2266180"/>
              <a:ext cx="864524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内容占位符 2"/>
                <p:cNvSpPr txBox="1">
                  <a:spLocks/>
                </p:cNvSpPr>
                <p:nvPr/>
              </p:nvSpPr>
              <p:spPr>
                <a:xfrm>
                  <a:off x="7962438" y="1789829"/>
                  <a:ext cx="358602" cy="407322"/>
                </a:xfrm>
                <a:prstGeom prst="rect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</p:spPr>
              <p:txBody>
                <a:bodyPr vert="horz" lIns="91440" tIns="45720" rIns="91440" bIns="45720" rtlCol="0">
                  <a:normAutofit fontScale="85000" lnSpcReduction="10000"/>
                </a:bodyPr>
                <a:lstStyle>
                  <a:lvl1pPr marL="228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20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8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6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b="0" i="1" dirty="0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zh-CN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 xmlns="">
            <p:sp>
              <p:nvSpPr>
                <p:cNvPr id="27" name="内容占位符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962438" y="1789829"/>
                  <a:ext cx="358602" cy="40732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8" name="组合 27"/>
          <p:cNvGrpSpPr/>
          <p:nvPr/>
        </p:nvGrpSpPr>
        <p:grpSpPr>
          <a:xfrm>
            <a:off x="9120664" y="2366747"/>
            <a:ext cx="1048358" cy="548063"/>
            <a:chOff x="6408158" y="2266180"/>
            <a:chExt cx="1048358" cy="548063"/>
          </a:xfrm>
        </p:grpSpPr>
        <p:cxnSp>
          <p:nvCxnSpPr>
            <p:cNvPr id="29" name="直接箭头连接符 28"/>
            <p:cNvCxnSpPr/>
            <p:nvPr/>
          </p:nvCxnSpPr>
          <p:spPr>
            <a:xfrm flipH="1">
              <a:off x="6587459" y="2266180"/>
              <a:ext cx="869057" cy="18985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内容占位符 2"/>
                <p:cNvSpPr txBox="1">
                  <a:spLocks/>
                </p:cNvSpPr>
                <p:nvPr/>
              </p:nvSpPr>
              <p:spPr>
                <a:xfrm>
                  <a:off x="6408158" y="2406921"/>
                  <a:ext cx="358602" cy="407322"/>
                </a:xfrm>
                <a:prstGeom prst="rect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</p:spPr>
              <p:txBody>
                <a:bodyPr vert="horz" lIns="91440" tIns="45720" rIns="91440" bIns="45720" rtlCol="0">
                  <a:normAutofit fontScale="85000" lnSpcReduction="10000"/>
                </a:bodyPr>
                <a:lstStyle>
                  <a:lvl1pPr marL="228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20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8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6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b="0" i="1" dirty="0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zh-CN" b="0" i="1" dirty="0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 xmlns="">
            <p:sp>
              <p:nvSpPr>
                <p:cNvPr id="30" name="内容占位符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408158" y="2406921"/>
                  <a:ext cx="358602" cy="407322"/>
                </a:xfrm>
                <a:prstGeom prst="rect">
                  <a:avLst/>
                </a:prstGeom>
                <a:blipFill>
                  <a:blip r:embed="rId7"/>
                  <a:stretch>
                    <a:fillRect r="-5085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2" name="组合 31"/>
          <p:cNvGrpSpPr/>
          <p:nvPr/>
        </p:nvGrpSpPr>
        <p:grpSpPr>
          <a:xfrm>
            <a:off x="4300637" y="2399470"/>
            <a:ext cx="1048358" cy="548063"/>
            <a:chOff x="6408158" y="2266180"/>
            <a:chExt cx="1048358" cy="548063"/>
          </a:xfrm>
        </p:grpSpPr>
        <p:cxnSp>
          <p:nvCxnSpPr>
            <p:cNvPr id="33" name="直接箭头连接符 32"/>
            <p:cNvCxnSpPr/>
            <p:nvPr/>
          </p:nvCxnSpPr>
          <p:spPr>
            <a:xfrm flipH="1">
              <a:off x="6587459" y="2266180"/>
              <a:ext cx="869057" cy="18985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内容占位符 2"/>
                <p:cNvSpPr txBox="1">
                  <a:spLocks/>
                </p:cNvSpPr>
                <p:nvPr/>
              </p:nvSpPr>
              <p:spPr>
                <a:xfrm>
                  <a:off x="6408158" y="2406921"/>
                  <a:ext cx="358602" cy="407322"/>
                </a:xfrm>
                <a:prstGeom prst="rect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</p:spPr>
              <p:txBody>
                <a:bodyPr vert="horz" lIns="91440" tIns="45720" rIns="91440" bIns="45720" rtlCol="0">
                  <a:normAutofit fontScale="85000" lnSpcReduction="10000"/>
                </a:bodyPr>
                <a:lstStyle>
                  <a:lvl1pPr marL="228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20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8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6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b="0" i="1" dirty="0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zh-CN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 xmlns="">
            <p:sp>
              <p:nvSpPr>
                <p:cNvPr id="34" name="内容占位符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408158" y="2406921"/>
                  <a:ext cx="358602" cy="407322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5" name="组合 34"/>
          <p:cNvGrpSpPr/>
          <p:nvPr/>
        </p:nvGrpSpPr>
        <p:grpSpPr>
          <a:xfrm>
            <a:off x="4690881" y="1878959"/>
            <a:ext cx="864524" cy="476351"/>
            <a:chOff x="7456516" y="1789829"/>
            <a:chExt cx="864524" cy="476351"/>
          </a:xfrm>
        </p:grpSpPr>
        <p:cxnSp>
          <p:nvCxnSpPr>
            <p:cNvPr id="36" name="直接箭头连接符 35"/>
            <p:cNvCxnSpPr/>
            <p:nvPr/>
          </p:nvCxnSpPr>
          <p:spPr>
            <a:xfrm>
              <a:off x="7456516" y="2266180"/>
              <a:ext cx="864524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内容占位符 2"/>
                <p:cNvSpPr txBox="1">
                  <a:spLocks/>
                </p:cNvSpPr>
                <p:nvPr/>
              </p:nvSpPr>
              <p:spPr>
                <a:xfrm>
                  <a:off x="7962438" y="1789829"/>
                  <a:ext cx="358602" cy="407322"/>
                </a:xfrm>
                <a:prstGeom prst="rect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</p:spPr>
              <p:txBody>
                <a:bodyPr vert="horz" lIns="91440" tIns="45720" rIns="91440" bIns="45720" rtlCol="0">
                  <a:normAutofit fontScale="85000" lnSpcReduction="10000"/>
                </a:bodyPr>
                <a:lstStyle>
                  <a:lvl1pPr marL="228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20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85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8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6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Gill Sans MT" panose="020B0502020104020203" pitchFamily="34" charset="0"/>
                    <a:buChar char="–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lnSpc>
                      <a:spcPct val="110000"/>
                    </a:lnSpc>
                    <a:spcBef>
                      <a:spcPts val="700"/>
                    </a:spcBef>
                    <a:buClr>
                      <a:schemeClr val="tx2"/>
                    </a:buClr>
                    <a:buFont typeface="Arial" panose="020B0604020202020204" pitchFamily="34" charset="0"/>
                    <a:buChar char="•"/>
                    <a:defRPr sz="1400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b="0" i="1" dirty="0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zh-CN" b="0" i="1" dirty="0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 xmlns="">
            <p:sp>
              <p:nvSpPr>
                <p:cNvPr id="37" name="内容占位符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962438" y="1789829"/>
                  <a:ext cx="358602" cy="407322"/>
                </a:xfrm>
                <a:prstGeom prst="rect">
                  <a:avLst/>
                </a:prstGeom>
                <a:blipFill>
                  <a:blip r:embed="rId9"/>
                  <a:stretch>
                    <a:fillRect r="-5085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内容占位符 2"/>
              <p:cNvSpPr txBox="1">
                <a:spLocks/>
              </p:cNvSpPr>
              <p:nvPr/>
            </p:nvSpPr>
            <p:spPr>
              <a:xfrm>
                <a:off x="3706702" y="3974420"/>
                <a:ext cx="1642293" cy="50614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8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CN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38" name="内容占位符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6702" y="3974420"/>
                <a:ext cx="1642293" cy="50614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内容占位符 2"/>
              <p:cNvSpPr txBox="1">
                <a:spLocks/>
              </p:cNvSpPr>
              <p:nvPr/>
            </p:nvSpPr>
            <p:spPr>
              <a:xfrm>
                <a:off x="5825750" y="3682452"/>
                <a:ext cx="2228037" cy="122934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8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zh-CN" sz="2400" i="1" smtClean="0">
                          <a:latin typeface="Cambria Math" panose="02040503050406030204" pitchFamily="18" charset="0"/>
                        </a:rPr>
                        <m:t>k</m:t>
                      </m:r>
                      <m:f>
                        <m:f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24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sub>
                          </m:sSub>
                        </m:num>
                        <m:den>
                          <m:sSubSup>
                            <m:sSubSupPr>
                              <m:ctrlPr>
                                <a:rPr lang="en-US" altLang="zh-CN" sz="240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𝐶𝐴</m:t>
                              </m:r>
                            </m:sub>
                            <m:sup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altLang="zh-CN" sz="2400" i="1">
                          <a:latin typeface="Cambria Math" panose="02040503050406030204" pitchFamily="18" charset="0"/>
                        </a:rPr>
                        <m:t>k</m:t>
                      </m:r>
                      <m:f>
                        <m:fPr>
                          <m:ctrlPr>
                            <a:rPr lang="en-US" altLang="zh-CN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sub>
                          </m:sSub>
                        </m:num>
                        <m:den>
                          <m:sSubSup>
                            <m:sSubSupPr>
                              <m:ctrlP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sub>
                            <m:sup>
                              <m: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39" name="内容占位符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5750" y="3682452"/>
                <a:ext cx="2228037" cy="122934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内容占位符 2"/>
              <p:cNvSpPr txBox="1">
                <a:spLocks/>
              </p:cNvSpPr>
              <p:nvPr/>
            </p:nvSpPr>
            <p:spPr>
              <a:xfrm>
                <a:off x="8053788" y="3656513"/>
                <a:ext cx="1667390" cy="122934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8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24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sub>
                          </m:sSub>
                        </m:den>
                      </m:f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  <m:t>𝐶𝐴</m:t>
                              </m:r>
                            </m:sub>
                            <m:sup>
                              <m: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sSubSup>
                            <m:sSubSupPr>
                              <m:ctrlP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sub>
                            <m:sup>
                              <m: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41" name="内容占位符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53788" y="3656513"/>
                <a:ext cx="1667390" cy="122934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内容占位符 2"/>
          <p:cNvSpPr txBox="1">
            <a:spLocks/>
          </p:cNvSpPr>
          <p:nvPr/>
        </p:nvSpPr>
        <p:spPr>
          <a:xfrm>
            <a:off x="1113131" y="4662772"/>
            <a:ext cx="5483627" cy="50614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400" dirty="0"/>
              <a:t>结论</a:t>
            </a:r>
            <a:r>
              <a:rPr lang="en-US" altLang="zh-CN" sz="2400" dirty="0"/>
              <a:t>1</a:t>
            </a:r>
            <a:r>
              <a:rPr lang="zh-CN" altLang="en-US" sz="2400" dirty="0"/>
              <a:t>、正比说明</a:t>
            </a:r>
            <a:r>
              <a:rPr lang="zh-CN" altLang="en-US" sz="2400"/>
              <a:t>离带电量多</a:t>
            </a:r>
            <a:r>
              <a:rPr lang="zh-CN" altLang="en-US" sz="2400" dirty="0"/>
              <a:t>的电荷远</a:t>
            </a:r>
            <a:endParaRPr lang="zh-CN" altLang="en-US" sz="2400" u="sng" dirty="0"/>
          </a:p>
        </p:txBody>
      </p:sp>
      <p:sp>
        <p:nvSpPr>
          <p:cNvPr id="43" name="乘号 42"/>
          <p:cNvSpPr/>
          <p:nvPr/>
        </p:nvSpPr>
        <p:spPr>
          <a:xfrm>
            <a:off x="10652846" y="2228145"/>
            <a:ext cx="585744" cy="664057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内容占位符 2"/>
          <p:cNvSpPr txBox="1">
            <a:spLocks/>
          </p:cNvSpPr>
          <p:nvPr/>
        </p:nvSpPr>
        <p:spPr>
          <a:xfrm>
            <a:off x="7339907" y="4662772"/>
            <a:ext cx="2381270" cy="50614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400" dirty="0"/>
              <a:t>电量小的在中间</a:t>
            </a:r>
          </a:p>
        </p:txBody>
      </p:sp>
      <p:sp>
        <p:nvSpPr>
          <p:cNvPr id="45" name="内容占位符 2"/>
          <p:cNvSpPr txBox="1">
            <a:spLocks/>
          </p:cNvSpPr>
          <p:nvPr/>
        </p:nvSpPr>
        <p:spPr>
          <a:xfrm>
            <a:off x="1037930" y="5339235"/>
            <a:ext cx="7590682" cy="5061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400" dirty="0"/>
              <a:t>4</a:t>
            </a:r>
            <a:r>
              <a:rPr lang="zh-CN" altLang="en-US" sz="2400" dirty="0"/>
              <a:t>、两种出题方式：只让</a:t>
            </a:r>
            <a:r>
              <a:rPr lang="en-US" altLang="zh-CN" sz="2400" dirty="0"/>
              <a:t>C</a:t>
            </a:r>
            <a:r>
              <a:rPr lang="zh-CN" altLang="en-US" sz="2400" dirty="0"/>
              <a:t>平衡。</a:t>
            </a:r>
            <a:r>
              <a:rPr lang="en-US" altLang="zh-CN" sz="2400" dirty="0"/>
              <a:t>C</a:t>
            </a:r>
            <a:r>
              <a:rPr lang="zh-CN" altLang="en-US" sz="2400" dirty="0"/>
              <a:t>的电性和电量随意！</a:t>
            </a:r>
            <a:endParaRPr lang="zh-CN" altLang="en-US" sz="2400" u="sng" dirty="0"/>
          </a:p>
        </p:txBody>
      </p:sp>
      <p:sp>
        <p:nvSpPr>
          <p:cNvPr id="31" name="矩形 30"/>
          <p:cNvSpPr/>
          <p:nvPr/>
        </p:nvSpPr>
        <p:spPr>
          <a:xfrm>
            <a:off x="3449782" y="831273"/>
            <a:ext cx="1820487" cy="1163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内容占位符 2"/>
          <p:cNvSpPr txBox="1">
            <a:spLocks/>
          </p:cNvSpPr>
          <p:nvPr/>
        </p:nvSpPr>
        <p:spPr>
          <a:xfrm>
            <a:off x="1037930" y="5845375"/>
            <a:ext cx="3135059" cy="5061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400" dirty="0"/>
              <a:t>5</a:t>
            </a:r>
            <a:r>
              <a:rPr lang="zh-CN" altLang="en-US" sz="2400" dirty="0"/>
              <a:t>、转向研究</a:t>
            </a:r>
            <a:r>
              <a:rPr lang="en-US" altLang="zh-CN" sz="2400" dirty="0"/>
              <a:t>A</a:t>
            </a:r>
            <a:r>
              <a:rPr lang="zh-CN" altLang="en-US" sz="2400" dirty="0"/>
              <a:t>或者</a:t>
            </a:r>
            <a:r>
              <a:rPr lang="en-US" altLang="zh-CN" sz="2400" dirty="0"/>
              <a:t>B</a:t>
            </a:r>
            <a:endParaRPr lang="zh-CN" altLang="en-US" sz="2400" u="sng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8" name="内容占位符 2"/>
              <p:cNvSpPr txBox="1">
                <a:spLocks/>
              </p:cNvSpPr>
              <p:nvPr/>
            </p:nvSpPr>
            <p:spPr>
              <a:xfrm>
                <a:off x="9890030" y="3233080"/>
                <a:ext cx="1857833" cy="50614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8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Gill Sans MT" panose="020B0502020104020203" pitchFamily="34" charset="0"/>
                  <a:buChar char="–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110000"/>
                  </a:lnSpc>
                  <a:spcBef>
                    <a:spcPts val="700"/>
                  </a:spcBef>
                  <a:buClr>
                    <a:schemeClr val="tx2"/>
                  </a:buClr>
                  <a:buFont typeface="Arial" panose="020B0604020202020204" pitchFamily="34" charset="0"/>
                  <a:buChar char="•"/>
                  <a:defRPr sz="1400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en-US" altLang="zh-CN" sz="2400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altLang="zh-CN" sz="2400" dirty="0"/>
                  <a:t>=0</a:t>
                </a:r>
                <a:endParaRPr lang="zh-CN" altLang="en-US" sz="2400" dirty="0"/>
              </a:p>
            </p:txBody>
          </p:sp>
        </mc:Choice>
        <mc:Fallback>
          <p:sp>
            <p:nvSpPr>
              <p:cNvPr id="48" name="内容占位符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90030" y="3233080"/>
                <a:ext cx="1857833" cy="506140"/>
              </a:xfrm>
              <a:prstGeom prst="rect">
                <a:avLst/>
              </a:prstGeom>
              <a:blipFill>
                <a:blip r:embed="rId13"/>
                <a:stretch>
                  <a:fillRect l="-656" t="-7229" b="-2048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内容占位符 2"/>
          <p:cNvSpPr txBox="1">
            <a:spLocks/>
          </p:cNvSpPr>
          <p:nvPr/>
        </p:nvSpPr>
        <p:spPr>
          <a:xfrm>
            <a:off x="10000211" y="3806399"/>
            <a:ext cx="2001251" cy="12976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400" dirty="0"/>
              <a:t>AB</a:t>
            </a:r>
            <a:r>
              <a:rPr lang="zh-CN" altLang="en-US" sz="2400" dirty="0"/>
              <a:t>形成的合场强对</a:t>
            </a:r>
            <a:r>
              <a:rPr lang="en-US" altLang="zh-CN" sz="2400" dirty="0"/>
              <a:t>C</a:t>
            </a:r>
            <a:r>
              <a:rPr lang="zh-CN" altLang="en-US" sz="2400" dirty="0"/>
              <a:t>将产生力的作用</a:t>
            </a:r>
            <a:endParaRPr lang="zh-CN" altLang="en-US" sz="2400" u="sng" dirty="0"/>
          </a:p>
        </p:txBody>
      </p:sp>
      <p:sp>
        <p:nvSpPr>
          <p:cNvPr id="50" name="内容占位符 2"/>
          <p:cNvSpPr txBox="1">
            <a:spLocks/>
          </p:cNvSpPr>
          <p:nvPr/>
        </p:nvSpPr>
        <p:spPr>
          <a:xfrm>
            <a:off x="4529197" y="5972973"/>
            <a:ext cx="3015830" cy="50614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400" dirty="0"/>
              <a:t>结论</a:t>
            </a:r>
            <a:r>
              <a:rPr lang="en-US" altLang="zh-CN" sz="2400" dirty="0"/>
              <a:t>2</a:t>
            </a:r>
            <a:r>
              <a:rPr lang="zh-CN" altLang="en-US" sz="2400" dirty="0"/>
              <a:t>、两同夹一反</a:t>
            </a:r>
            <a:endParaRPr lang="zh-CN" altLang="en-US" sz="2400" u="sng" dirty="0"/>
          </a:p>
        </p:txBody>
      </p:sp>
    </p:spTree>
    <p:extLst>
      <p:ext uri="{BB962C8B-B14F-4D97-AF65-F5344CB8AC3E}">
        <p14:creationId xmlns:p14="http://schemas.microsoft.com/office/powerpoint/2010/main" val="359351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6" grpId="0"/>
      <p:bldP spid="20" grpId="0" animBg="1"/>
      <p:bldP spid="38" grpId="0"/>
      <p:bldP spid="39" grpId="0"/>
      <p:bldP spid="41" grpId="0"/>
      <p:bldP spid="42" grpId="0" animBg="1"/>
      <p:bldP spid="43" grpId="0" animBg="1"/>
      <p:bldP spid="44" grpId="0" animBg="1"/>
      <p:bldP spid="45" grpId="0"/>
      <p:bldP spid="31" grpId="0" animBg="1"/>
      <p:bldP spid="47" grpId="0"/>
      <p:bldP spid="48" grpId="0"/>
      <p:bldP spid="49" grpId="0"/>
      <p:bldP spid="5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内容占位符 2"/>
              <p:cNvSpPr>
                <a:spLocks noGrp="1"/>
              </p:cNvSpPr>
              <p:nvPr>
                <p:ph idx="1"/>
              </p:nvPr>
            </p:nvSpPr>
            <p:spPr>
              <a:xfrm>
                <a:off x="1135299" y="141318"/>
                <a:ext cx="7767631" cy="1862050"/>
              </a:xfrm>
            </p:spPr>
            <p:txBody>
              <a:bodyPr>
                <a:normAutofit/>
              </a:bodyPr>
              <a:lstStyle/>
              <a:p>
                <a:r>
                  <a:rPr lang="zh-CN" altLang="en-US" dirty="0"/>
                  <a:t>真空中有两个点电荷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CN" b="0" i="1" smtClean="0">
                        <a:latin typeface="Cambria Math" panose="02040503050406030204" pitchFamily="18" charset="0"/>
                      </a:rPr>
                      <m:t>=+4.0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−8</m:t>
                        </m:r>
                      </m:sup>
                    </m:sSup>
                    <m:r>
                      <a:rPr lang="en-US" altLang="zh-CN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zh-CN" altLang="en-US" dirty="0"/>
                  <a:t>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altLang="zh-CN" i="1">
                        <a:latin typeface="Cambria Math" panose="02040503050406030204" pitchFamily="18" charset="0"/>
                      </a:rPr>
                      <m:t>.0</m:t>
                    </m:r>
                    <m:r>
                      <a:rPr lang="en-US" altLang="zh-CN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−8</m:t>
                        </m:r>
                      </m:sup>
                    </m:sSup>
                    <m:r>
                      <a:rPr lang="en-US" altLang="zh-CN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zh-CN" altLang="en-US" dirty="0"/>
                  <a:t>，分别固定在</a:t>
                </a:r>
                <a:r>
                  <a:rPr lang="en-US" altLang="zh-CN" dirty="0"/>
                  <a:t>x</a:t>
                </a:r>
                <a:r>
                  <a:rPr lang="zh-CN" altLang="en-US" dirty="0"/>
                  <a:t>坐标轴的</a:t>
                </a:r>
                <a:r>
                  <a:rPr lang="en-US" altLang="zh-CN" i="1" dirty="0"/>
                  <a:t>x=0</a:t>
                </a:r>
                <a:r>
                  <a:rPr lang="zh-CN" altLang="en-US" dirty="0"/>
                  <a:t>和</a:t>
                </a:r>
                <a:r>
                  <a:rPr lang="en-US" altLang="zh-CN" i="1" dirty="0"/>
                  <a:t>x=6cm</a:t>
                </a:r>
                <a:r>
                  <a:rPr lang="zh-CN" altLang="en-US" dirty="0"/>
                  <a:t>的位置上。</a:t>
                </a:r>
                <a:endParaRPr lang="en-US" altLang="zh-CN" dirty="0"/>
              </a:p>
              <a:p>
                <a:r>
                  <a:rPr lang="zh-CN" altLang="en-US" dirty="0"/>
                  <a:t>（</a:t>
                </a:r>
                <a:r>
                  <a:rPr lang="en-US" altLang="zh-CN" dirty="0"/>
                  <a:t>1</a:t>
                </a:r>
                <a:r>
                  <a:rPr lang="zh-CN" altLang="en-US" dirty="0"/>
                  <a:t>）</a:t>
                </a:r>
                <a:r>
                  <a:rPr lang="en-US" altLang="zh-CN" i="1" dirty="0"/>
                  <a:t>x</a:t>
                </a:r>
                <a:r>
                  <a:rPr lang="zh-CN" altLang="en-US" dirty="0"/>
                  <a:t>坐标轴上哪个位置的电场强度为</a:t>
                </a:r>
                <a:r>
                  <a:rPr lang="en-US" altLang="zh-CN" i="1" dirty="0"/>
                  <a:t>0</a:t>
                </a:r>
                <a:r>
                  <a:rPr lang="en-US" altLang="zh-CN" dirty="0"/>
                  <a:t>?</a:t>
                </a:r>
              </a:p>
              <a:p>
                <a:r>
                  <a:rPr lang="zh-CN" altLang="en-US" dirty="0"/>
                  <a:t>（</a:t>
                </a:r>
                <a:r>
                  <a:rPr lang="en-US" altLang="zh-CN" dirty="0"/>
                  <a:t>2</a:t>
                </a:r>
                <a:r>
                  <a:rPr lang="zh-CN" altLang="en-US" dirty="0"/>
                  <a:t>）</a:t>
                </a:r>
                <a:r>
                  <a:rPr lang="en-US" altLang="zh-CN" i="1" dirty="0"/>
                  <a:t>x</a:t>
                </a:r>
                <a:r>
                  <a:rPr lang="zh-CN" altLang="en-US" dirty="0"/>
                  <a:t>坐标轴上哪个地方的电场强度方向沿</a:t>
                </a:r>
                <a:r>
                  <a:rPr lang="en-US" altLang="zh-CN" dirty="0"/>
                  <a:t>x</a:t>
                </a:r>
                <a:r>
                  <a:rPr lang="zh-CN" altLang="en-US" dirty="0"/>
                  <a:t>轴的正方向</a:t>
                </a:r>
                <a:r>
                  <a:rPr lang="en-US" altLang="zh-CN" dirty="0"/>
                  <a:t>?</a:t>
                </a:r>
                <a:endParaRPr lang="zh-CN" altLang="en-US" dirty="0"/>
              </a:p>
            </p:txBody>
          </p:sp>
        </mc:Choice>
        <mc:Fallback xmlns="">
          <p:sp>
            <p:nvSpPr>
              <p:cNvPr id="3" name="内容占位符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35299" y="141318"/>
                <a:ext cx="7767631" cy="1862050"/>
              </a:xfrm>
              <a:blipFill>
                <a:blip r:embed="rId2"/>
                <a:stretch>
                  <a:fillRect l="-706" t="-130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5" name="组合 14"/>
          <p:cNvGrpSpPr/>
          <p:nvPr/>
        </p:nvGrpSpPr>
        <p:grpSpPr>
          <a:xfrm>
            <a:off x="6101542" y="2673129"/>
            <a:ext cx="4213156" cy="913226"/>
            <a:chOff x="4547062" y="3487776"/>
            <a:chExt cx="4213156" cy="913226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矩形 11"/>
                <p:cNvSpPr/>
                <p:nvPr/>
              </p:nvSpPr>
              <p:spPr>
                <a:xfrm>
                  <a:off x="5332615" y="3487776"/>
                  <a:ext cx="498983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 xmlns="">
            <p:sp>
              <p:nvSpPr>
                <p:cNvPr id="12" name="矩形 1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32615" y="3487776"/>
                  <a:ext cx="498983" cy="369332"/>
                </a:xfrm>
                <a:prstGeom prst="rect">
                  <a:avLst/>
                </a:prstGeom>
                <a:blipFill>
                  <a:blip r:embed="rId3"/>
                  <a:stretch>
                    <a:fillRect b="-11667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14" name="组合 13"/>
            <p:cNvGrpSpPr/>
            <p:nvPr/>
          </p:nvGrpSpPr>
          <p:grpSpPr>
            <a:xfrm>
              <a:off x="4547062" y="3512710"/>
              <a:ext cx="4213156" cy="888292"/>
              <a:chOff x="4547062" y="3512710"/>
              <a:chExt cx="4213156" cy="888292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4547062" y="3882042"/>
                <a:ext cx="4213156" cy="518960"/>
                <a:chOff x="4547062" y="3882042"/>
                <a:chExt cx="4213156" cy="518960"/>
              </a:xfrm>
            </p:grpSpPr>
            <p:sp>
              <p:nvSpPr>
                <p:cNvPr id="6" name="矩形 5"/>
                <p:cNvSpPr/>
                <p:nvPr/>
              </p:nvSpPr>
              <p:spPr>
                <a:xfrm>
                  <a:off x="8153962" y="4031670"/>
                  <a:ext cx="60625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i="1" dirty="0"/>
                    <a:t>x/cm</a:t>
                  </a:r>
                  <a:endParaRPr lang="zh-CN" altLang="en-US" i="1" dirty="0"/>
                </a:p>
              </p:txBody>
            </p:sp>
            <p:grpSp>
              <p:nvGrpSpPr>
                <p:cNvPr id="10" name="组合 9"/>
                <p:cNvGrpSpPr/>
                <p:nvPr/>
              </p:nvGrpSpPr>
              <p:grpSpPr>
                <a:xfrm>
                  <a:off x="4547062" y="3882042"/>
                  <a:ext cx="4023360" cy="282634"/>
                  <a:chOff x="4547062" y="3882042"/>
                  <a:chExt cx="4023360" cy="282634"/>
                </a:xfrm>
              </p:grpSpPr>
              <p:cxnSp>
                <p:nvCxnSpPr>
                  <p:cNvPr id="5" name="直接箭头连接符 4"/>
                  <p:cNvCxnSpPr/>
                  <p:nvPr/>
                </p:nvCxnSpPr>
                <p:spPr>
                  <a:xfrm flipV="1">
                    <a:off x="4547062" y="4006734"/>
                    <a:ext cx="4023360" cy="1"/>
                  </a:xfrm>
                  <a:prstGeom prst="straightConnector1">
                    <a:avLst/>
                  </a:prstGeom>
                  <a:ln w="28575"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7" name="椭圆 6"/>
                  <p:cNvSpPr/>
                  <p:nvPr/>
                </p:nvSpPr>
                <p:spPr>
                  <a:xfrm>
                    <a:off x="7524685" y="3882042"/>
                    <a:ext cx="270164" cy="282633"/>
                  </a:xfrm>
                  <a:prstGeom prst="ellipse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zh-CN" dirty="0"/>
                      <a:t>-</a:t>
                    </a:r>
                    <a:endParaRPr lang="zh-CN" altLang="en-US" dirty="0"/>
                  </a:p>
                </p:txBody>
              </p:sp>
              <p:sp>
                <p:nvSpPr>
                  <p:cNvPr id="8" name="椭圆 7"/>
                  <p:cNvSpPr/>
                  <p:nvPr/>
                </p:nvSpPr>
                <p:spPr>
                  <a:xfrm>
                    <a:off x="5332615" y="3882043"/>
                    <a:ext cx="270164" cy="282633"/>
                  </a:xfrm>
                  <a:prstGeom prst="ellipse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zh-CN" dirty="0"/>
                      <a:t>+</a:t>
                    </a:r>
                    <a:endParaRPr lang="zh-CN" altLang="en-US" dirty="0"/>
                  </a:p>
                </p:txBody>
              </p:sp>
            </p:grp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3" name="矩形 12"/>
                  <p:cNvSpPr/>
                  <p:nvPr/>
                </p:nvSpPr>
                <p:spPr>
                  <a:xfrm>
                    <a:off x="7649658" y="3512710"/>
                    <a:ext cx="504304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altLang="zh-CN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dirty="0"/>
                  </a:p>
                </p:txBody>
              </p:sp>
            </mc:Choice>
            <mc:Fallback xmlns="">
              <p:sp>
                <p:nvSpPr>
                  <p:cNvPr id="13" name="矩形 12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649658" y="3512710"/>
                    <a:ext cx="504304" cy="369332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b="-11667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</p:spTree>
    <p:extLst>
      <p:ext uri="{BB962C8B-B14F-4D97-AF65-F5344CB8AC3E}">
        <p14:creationId xmlns:p14="http://schemas.microsoft.com/office/powerpoint/2010/main" val="1173994188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TM10001106[[fn=徽章]]</Template>
  <TotalTime>39</TotalTime>
  <Words>276</Words>
  <Application>Microsoft Office PowerPoint</Application>
  <PresentationFormat>宽屏</PresentationFormat>
  <Paragraphs>35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华文中宋</vt:lpstr>
      <vt:lpstr>宋体</vt:lpstr>
      <vt:lpstr>Arial</vt:lpstr>
      <vt:lpstr>Cambria Math</vt:lpstr>
      <vt:lpstr>Gill Sans MT</vt:lpstr>
      <vt:lpstr>Impact</vt:lpstr>
      <vt:lpstr>Badge</vt:lpstr>
      <vt:lpstr>点电荷的平衡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点电荷的平衡</dc:title>
  <dc:creator>Administrator</dc:creator>
  <cp:lastModifiedBy>彭矗</cp:lastModifiedBy>
  <cp:revision>9</cp:revision>
  <dcterms:created xsi:type="dcterms:W3CDTF">2017-11-04T00:46:29Z</dcterms:created>
  <dcterms:modified xsi:type="dcterms:W3CDTF">2017-11-15T08:50:21Z</dcterms:modified>
</cp:coreProperties>
</file>