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256" r:id="rId3"/>
    <p:sldId id="318" r:id="rId4"/>
    <p:sldId id="299" r:id="rId5"/>
    <p:sldId id="301" r:id="rId6"/>
    <p:sldId id="275" r:id="rId7"/>
    <p:sldId id="329" r:id="rId8"/>
    <p:sldId id="276" r:id="rId9"/>
    <p:sldId id="277" r:id="rId10"/>
    <p:sldId id="311" r:id="rId11"/>
    <p:sldId id="312" r:id="rId12"/>
    <p:sldId id="321" r:id="rId13"/>
    <p:sldId id="322" r:id="rId14"/>
    <p:sldId id="323" r:id="rId15"/>
    <p:sldId id="319" r:id="rId16"/>
    <p:sldId id="320" r:id="rId17"/>
    <p:sldId id="324" r:id="rId18"/>
    <p:sldId id="325" r:id="rId19"/>
    <p:sldId id="326" r:id="rId20"/>
    <p:sldId id="327" r:id="rId21"/>
    <p:sldId id="258" r:id="rId22"/>
    <p:sldId id="328" r:id="rId23"/>
    <p:sldId id="330" r:id="rId2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08" autoAdjust="0"/>
    <p:restoredTop sz="81939" autoAdjust="0"/>
  </p:normalViewPr>
  <p:slideViewPr>
    <p:cSldViewPr>
      <p:cViewPr varScale="1">
        <p:scale>
          <a:sx n="55" d="100"/>
          <a:sy n="55" d="100"/>
        </p:scale>
        <p:origin x="1612"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F203F7-FD81-4915-8371-5DA7F5A75ADE}" type="datetimeFigureOut">
              <a:rPr lang="zh-CN" altLang="en-US" smtClean="0"/>
              <a:t>2022/5/24</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33BD9C-56A8-4EF6-A14E-3AD6A71DA80F}" type="slidenum">
              <a:rPr lang="zh-CN" altLang="en-US" smtClean="0"/>
              <a:t>‹#›</a:t>
            </a:fld>
            <a:endParaRPr lang="zh-CN" altLang="en-US"/>
          </a:p>
        </p:txBody>
      </p:sp>
    </p:spTree>
    <p:extLst>
      <p:ext uri="{BB962C8B-B14F-4D97-AF65-F5344CB8AC3E}">
        <p14:creationId xmlns:p14="http://schemas.microsoft.com/office/powerpoint/2010/main" val="1354391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33BD9C-56A8-4EF6-A14E-3AD6A71DA80F}" type="slidenum">
              <a:rPr lang="zh-CN" altLang="en-US" smtClean="0"/>
              <a:t>7</a:t>
            </a:fld>
            <a:endParaRPr lang="zh-CN" altLang="en-US"/>
          </a:p>
        </p:txBody>
      </p:sp>
    </p:spTree>
    <p:extLst>
      <p:ext uri="{BB962C8B-B14F-4D97-AF65-F5344CB8AC3E}">
        <p14:creationId xmlns:p14="http://schemas.microsoft.com/office/powerpoint/2010/main" val="1794678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精神的麻木就很难拯救，毫不自知。</a:t>
            </a:r>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B0B5FAA-9775-4A10-AA24-4EFE35D47B5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47884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其实文本中还有社会环境的描写</a:t>
            </a:r>
          </a:p>
        </p:txBody>
      </p:sp>
      <p:sp>
        <p:nvSpPr>
          <p:cNvPr id="4" name="灯片编号占位符 3"/>
          <p:cNvSpPr>
            <a:spLocks noGrp="1"/>
          </p:cNvSpPr>
          <p:nvPr>
            <p:ph type="sldNum" sz="quarter" idx="5"/>
          </p:nvPr>
        </p:nvSpPr>
        <p:spPr/>
        <p:txBody>
          <a:bodyPr/>
          <a:lstStyle/>
          <a:p>
            <a:fld id="{2F33BD9C-56A8-4EF6-A14E-3AD6A71DA80F}" type="slidenum">
              <a:rPr lang="zh-CN" altLang="en-US" smtClean="0"/>
              <a:t>16</a:t>
            </a:fld>
            <a:endParaRPr lang="zh-CN" altLang="en-US"/>
          </a:p>
        </p:txBody>
      </p:sp>
    </p:spTree>
    <p:extLst>
      <p:ext uri="{BB962C8B-B14F-4D97-AF65-F5344CB8AC3E}">
        <p14:creationId xmlns:p14="http://schemas.microsoft.com/office/powerpoint/2010/main" val="2974375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其实文本中还有社会环境的描写</a:t>
            </a: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33BD9C-56A8-4EF6-A14E-3AD6A71DA80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57528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其实文本中还有社会环境的描写</a:t>
            </a: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33BD9C-56A8-4EF6-A14E-3AD6A71DA80F}"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682568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2F33BD9C-56A8-4EF6-A14E-3AD6A71DA80F}" type="slidenum">
              <a:rPr lang="zh-CN" altLang="en-US" smtClean="0"/>
              <a:t>22</a:t>
            </a:fld>
            <a:endParaRPr lang="zh-CN" altLang="en-US"/>
          </a:p>
        </p:txBody>
      </p:sp>
    </p:spTree>
    <p:extLst>
      <p:ext uri="{BB962C8B-B14F-4D97-AF65-F5344CB8AC3E}">
        <p14:creationId xmlns:p14="http://schemas.microsoft.com/office/powerpoint/2010/main" val="6947043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pPr/>
              <a:t>‹#›</a:t>
            </a:fld>
            <a:endParaRPr lang="zh-CN" altLang="en-US"/>
          </a:p>
        </p:txBody>
      </p:sp>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8440"/>
            <a:ext cx="9323512" cy="6976927"/>
          </a:xfrm>
          <a:prstGeom prst="rect">
            <a:avLst/>
          </a:prstGeom>
        </p:spPr>
      </p:pic>
    </p:spTree>
    <p:extLst>
      <p:ext uri="{BB962C8B-B14F-4D97-AF65-F5344CB8AC3E}">
        <p14:creationId xmlns:p14="http://schemas.microsoft.com/office/powerpoint/2010/main" val="973989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2517519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2991042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1812057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1503119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129473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10448543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1114869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3159402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1595971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5196E31-1FAD-438D-A088-AFEE6B208EE5}" type="datetimeFigureOut">
              <a:rPr lang="zh-CN" altLang="en-US" smtClean="0"/>
              <a:pPr/>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pPr/>
              <a:t>‹#›</a:t>
            </a:fld>
            <a:endParaRPr lang="zh-CN" altLang="en-US"/>
          </a:p>
        </p:txBody>
      </p:sp>
    </p:spTree>
    <p:extLst>
      <p:ext uri="{BB962C8B-B14F-4D97-AF65-F5344CB8AC3E}">
        <p14:creationId xmlns:p14="http://schemas.microsoft.com/office/powerpoint/2010/main" val="33241577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t>‹#›</a:t>
            </a:fld>
            <a:endParaRPr lang="zh-CN" altLang="en-US"/>
          </a:p>
        </p:txBody>
      </p:sp>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0" y="-118440"/>
            <a:ext cx="9323512" cy="6976927"/>
          </a:xfrm>
          <a:prstGeom prst="rect">
            <a:avLst/>
          </a:prstGeom>
        </p:spPr>
      </p:pic>
    </p:spTree>
    <p:extLst>
      <p:ext uri="{BB962C8B-B14F-4D97-AF65-F5344CB8AC3E}">
        <p14:creationId xmlns:p14="http://schemas.microsoft.com/office/powerpoint/2010/main" val="829431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33453440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18462933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400649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32134504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8764276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381126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42351144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31389560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26460587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5196E31-1FAD-438D-A088-AFEE6B208EE5}" type="datetimeFigureOut">
              <a:rPr lang="zh-CN" altLang="en-US" smtClean="0"/>
              <a:t>2022/5/24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FB9BFC5-E602-4BBA-A95B-B639A241C0D2}" type="slidenum">
              <a:rPr lang="zh-CN" altLang="en-US" smtClean="0"/>
              <a:t>‹#›</a:t>
            </a:fld>
            <a:endParaRPr lang="zh-CN" altLang="en-US"/>
          </a:p>
        </p:txBody>
      </p:sp>
    </p:spTree>
    <p:extLst>
      <p:ext uri="{BB962C8B-B14F-4D97-AF65-F5344CB8AC3E}">
        <p14:creationId xmlns:p14="http://schemas.microsoft.com/office/powerpoint/2010/main" val="125535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196E31-1FAD-438D-A088-AFEE6B208EE5}" type="datetimeFigureOut">
              <a:rPr lang="zh-CN" altLang="en-US" smtClean="0"/>
              <a:pPr/>
              <a:t>2022/5/24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B9BFC5-E602-4BBA-A95B-B639A241C0D2}" type="slidenum">
              <a:rPr lang="zh-CN" altLang="en-US" smtClean="0"/>
              <a:pPr/>
              <a:t>‹#›</a:t>
            </a:fld>
            <a:endParaRPr lang="zh-CN" altLang="en-US"/>
          </a:p>
        </p:txBody>
      </p:sp>
      <p:pic>
        <p:nvPicPr>
          <p:cNvPr id="1026" name="Picture 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816" y="-99392"/>
            <a:ext cx="9324528"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图片 6"/>
          <p:cNvPicPr>
            <a:picLocks noChangeAspect="1"/>
          </p:cNvPicPr>
          <p:nvPr userDrawn="1"/>
        </p:nvPicPr>
        <p:blipFill rotWithShape="1">
          <a:blip r:embed="rId14">
            <a:extLst>
              <a:ext uri="{28A0092B-C50C-407E-A947-70E740481C1C}">
                <a14:useLocalDpi xmlns:a14="http://schemas.microsoft.com/office/drawing/2010/main" val="0"/>
              </a:ext>
            </a:extLst>
          </a:blip>
          <a:srcRect l="8477" t="38095" r="25048" b="28381"/>
          <a:stretch/>
        </p:blipFill>
        <p:spPr>
          <a:xfrm>
            <a:off x="6486967" y="5085184"/>
            <a:ext cx="2830745" cy="1427540"/>
          </a:xfrm>
          <a:prstGeom prst="rect">
            <a:avLst/>
          </a:prstGeom>
        </p:spPr>
      </p:pic>
    </p:spTree>
    <p:extLst>
      <p:ext uri="{BB962C8B-B14F-4D97-AF65-F5344CB8AC3E}">
        <p14:creationId xmlns:p14="http://schemas.microsoft.com/office/powerpoint/2010/main" val="898035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196E31-1FAD-438D-A088-AFEE6B208EE5}" type="datetimeFigureOut">
              <a:rPr lang="zh-CN" altLang="en-US" smtClean="0"/>
              <a:t>2022/5/24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B9BFC5-E602-4BBA-A95B-B639A241C0D2}" type="slidenum">
              <a:rPr lang="zh-CN" altLang="en-US" smtClean="0"/>
              <a:t>‹#›</a:t>
            </a:fld>
            <a:endParaRPr lang="zh-CN" altLang="en-US"/>
          </a:p>
        </p:txBody>
      </p:sp>
      <p:pic>
        <p:nvPicPr>
          <p:cNvPr id="1026" name="Picture 2"/>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816" y="-99392"/>
            <a:ext cx="9324528"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图片 6"/>
          <p:cNvPicPr>
            <a:picLocks noChangeAspect="1"/>
          </p:cNvPicPr>
          <p:nvPr userDrawn="1"/>
        </p:nvPicPr>
        <p:blipFill rotWithShape="1">
          <a:blip r:embed="rId14">
            <a:extLst>
              <a:ext uri="{28A0092B-C50C-407E-A947-70E740481C1C}">
                <a14:useLocalDpi xmlns:a14="http://schemas.microsoft.com/office/drawing/2010/main" val="0"/>
              </a:ext>
            </a:extLst>
          </a:blip>
          <a:srcRect l="8477" t="38095" r="25048" b="28381"/>
          <a:stretch>
            <a:fillRect/>
          </a:stretch>
        </p:blipFill>
        <p:spPr>
          <a:xfrm>
            <a:off x="6486967" y="5085184"/>
            <a:ext cx="2830745" cy="1427540"/>
          </a:xfrm>
          <a:prstGeom prst="rect">
            <a:avLst/>
          </a:prstGeom>
        </p:spPr>
      </p:pic>
    </p:spTree>
    <p:extLst>
      <p:ext uri="{BB962C8B-B14F-4D97-AF65-F5344CB8AC3E}">
        <p14:creationId xmlns:p14="http://schemas.microsoft.com/office/powerpoint/2010/main" val="167700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71472" y="4071942"/>
            <a:ext cx="2428892" cy="1661993"/>
          </a:xfrm>
          <a:prstGeom prst="rect">
            <a:avLst/>
          </a:prstGeom>
          <a:noFill/>
        </p:spPr>
        <p:txBody>
          <a:bodyPr wrap="square" rtlCol="0">
            <a:spAutoFit/>
          </a:bodyPr>
          <a:lstStyle/>
          <a:p>
            <a:pPr algn="ctr"/>
            <a:r>
              <a:rPr lang="zh-CN" altLang="en-US" sz="6600" b="1" dirty="0">
                <a:latin typeface="隶书" pitchFamily="49" charset="-122"/>
                <a:ea typeface="隶书" pitchFamily="49" charset="-122"/>
              </a:rPr>
              <a:t>祝 福</a:t>
            </a:r>
            <a:endParaRPr lang="en-US" altLang="zh-CN" sz="6600" b="1" dirty="0">
              <a:latin typeface="隶书" pitchFamily="49" charset="-122"/>
              <a:ea typeface="隶书" pitchFamily="49" charset="-122"/>
            </a:endParaRPr>
          </a:p>
          <a:p>
            <a:pPr algn="ctr"/>
            <a:r>
              <a:rPr lang="zh-CN" altLang="en-US" sz="3600" b="1" dirty="0">
                <a:latin typeface="隶书" pitchFamily="49" charset="-122"/>
                <a:ea typeface="隶书" pitchFamily="49" charset="-122"/>
              </a:rPr>
              <a:t>鲁迅</a:t>
            </a:r>
          </a:p>
        </p:txBody>
      </p:sp>
      <p:pic>
        <p:nvPicPr>
          <p:cNvPr id="7" name="图片 4"/>
          <p:cNvPicPr>
            <a:picLocks noChangeAspect="1"/>
          </p:cNvPicPr>
          <p:nvPr/>
        </p:nvPicPr>
        <p:blipFill>
          <a:blip r:embed="rId2" cstate="print">
            <a:clrChange>
              <a:clrFrom>
                <a:srgbClr val="000000">
                  <a:alpha val="0"/>
                </a:srgbClr>
              </a:clrFrom>
              <a:clrTo>
                <a:srgbClr val="000000">
                  <a:alpha val="0"/>
                </a:srgbClr>
              </a:clrTo>
            </a:clrChange>
            <a:extLst>
              <a:ext uri="{BEBA8EAE-BF5A-486C-A8C5-ECC9F3942E4B}">
                <a14:imgProps xmlns:a14="http://schemas.microsoft.com/office/drawing/2010/main">
                  <a14:imgLayer r:embed="rId3">
                    <a14:imgEffect>
                      <a14:backgroundRemoval t="8128" b="78079" l="9859" r="89859"/>
                    </a14:imgEffect>
                  </a14:imgLayer>
                </a14:imgProps>
              </a:ext>
              <a:ext uri="{28A0092B-C50C-407E-A947-70E740481C1C}">
                <a14:useLocalDpi xmlns:a14="http://schemas.microsoft.com/office/drawing/2010/main" val="0"/>
              </a:ext>
            </a:extLst>
          </a:blip>
          <a:srcRect b="17488"/>
          <a:stretch>
            <a:fillRect/>
          </a:stretch>
        </p:blipFill>
        <p:spPr bwMode="auto">
          <a:xfrm>
            <a:off x="0" y="2357430"/>
            <a:ext cx="4429156" cy="4180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6896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161764" y="548680"/>
            <a:ext cx="8982236" cy="5161991"/>
          </a:xfrm>
          <a:prstGeom prst="rect">
            <a:avLst/>
          </a:prstGeom>
          <a:solidFill>
            <a:schemeClr val="bg1">
              <a:alpha val="87000"/>
            </a:schemeClr>
          </a:solidFill>
        </p:spPr>
        <p:txBody>
          <a:bodyPr wrap="square">
            <a:spAutoFit/>
          </a:bodyPr>
          <a:lstStyle/>
          <a:p>
            <a:pPr>
              <a:lnSpc>
                <a:spcPct val="150000"/>
              </a:lnSpc>
            </a:pPr>
            <a:r>
              <a:rPr lang="en-US" altLang="zh-CN" sz="2800" b="1" dirty="0">
                <a:effectLst/>
                <a:ea typeface="宋体" panose="02010600030101010101" pitchFamily="2" charset="-122"/>
                <a:cs typeface="宋体" panose="02010600030101010101" pitchFamily="2" charset="-122"/>
              </a:rPr>
              <a:t>1. </a:t>
            </a:r>
            <a:r>
              <a:rPr lang="zh-CN" altLang="zh-CN" sz="2800" b="1" dirty="0">
                <a:effectLst/>
                <a:ea typeface="宋体" panose="02010600030101010101" pitchFamily="2" charset="-122"/>
                <a:cs typeface="宋体" panose="02010600030101010101" pitchFamily="2" charset="-122"/>
              </a:rPr>
              <a:t>追寻祥林嫂悲剧一生的轨迹，请结合全文分析造成她悲剧的原因。</a:t>
            </a:r>
            <a:r>
              <a:rPr lang="zh-CN" altLang="en-US" sz="2800" b="1" dirty="0">
                <a:effectLst/>
                <a:ea typeface="宋体" panose="02010600030101010101" pitchFamily="2" charset="-122"/>
                <a:cs typeface="宋体" panose="02010600030101010101" pitchFamily="2" charset="-122"/>
              </a:rPr>
              <a:t>（</a:t>
            </a:r>
            <a:r>
              <a:rPr lang="en-US" altLang="zh-CN" sz="2800" b="1" dirty="0">
                <a:effectLst/>
                <a:ea typeface="宋体" panose="02010600030101010101" pitchFamily="2" charset="-122"/>
                <a:cs typeface="宋体" panose="02010600030101010101" pitchFamily="2" charset="-122"/>
              </a:rPr>
              <a:t>4</a:t>
            </a:r>
            <a:r>
              <a:rPr lang="zh-CN" altLang="en-US" sz="2800" b="1" dirty="0">
                <a:effectLst/>
                <a:ea typeface="宋体" panose="02010600030101010101" pitchFamily="2" charset="-122"/>
                <a:cs typeface="宋体" panose="02010600030101010101" pitchFamily="2" charset="-122"/>
              </a:rPr>
              <a:t>分）</a:t>
            </a:r>
            <a:endParaRPr lang="en-US" altLang="zh-CN" sz="2800" b="1" dirty="0">
              <a:effectLst/>
              <a:ea typeface="宋体" panose="02010600030101010101" pitchFamily="2" charset="-122"/>
              <a:cs typeface="宋体" panose="02010600030101010101" pitchFamily="2" charset="-122"/>
            </a:endParaRPr>
          </a:p>
          <a:p>
            <a:pPr>
              <a:lnSpc>
                <a:spcPct val="150000"/>
              </a:lnSpc>
            </a:pP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a:t>
            </a:r>
            <a:r>
              <a:rPr lang="zh-CN" altLang="en-US" sz="2800" b="1" dirty="0">
                <a:latin typeface="楷体" panose="02010609060101010101" pitchFamily="49" charset="-122"/>
                <a:ea typeface="楷体" panose="02010609060101010101" pitchFamily="49" charset="-122"/>
              </a:rPr>
              <a:t>）祥林嫂一生的轨迹如下：逃走</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打工</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被绑走</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改嫁</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丧夫失子</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再打工</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遭唾弃</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惨死。</a:t>
            </a:r>
            <a:endParaRPr lang="en-US" altLang="zh-CN" sz="2800" b="1" dirty="0">
              <a:latin typeface="楷体" panose="02010609060101010101" pitchFamily="49" charset="-122"/>
              <a:ea typeface="楷体" panose="02010609060101010101" pitchFamily="49" charset="-122"/>
            </a:endParaRPr>
          </a:p>
          <a:p>
            <a:pPr>
              <a:lnSpc>
                <a:spcPct val="150000"/>
              </a:lnSpc>
            </a:pP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2</a:t>
            </a:r>
            <a:r>
              <a:rPr lang="zh-CN" altLang="en-US" sz="2800" b="1" dirty="0">
                <a:latin typeface="楷体" panose="02010609060101010101" pitchFamily="49" charset="-122"/>
                <a:ea typeface="楷体" panose="02010609060101010101" pitchFamily="49" charset="-122"/>
              </a:rPr>
              <a:t>）表面上是因穷困、家人离世的打击而死，实际上是受封建礼教非人的观念杀折磨与摧残而死。</a:t>
            </a:r>
            <a:endParaRPr lang="en-US" altLang="zh-CN" sz="2800" b="1" dirty="0">
              <a:latin typeface="楷体" panose="02010609060101010101" pitchFamily="49" charset="-122"/>
              <a:ea typeface="楷体" panose="02010609060101010101" pitchFamily="49" charset="-122"/>
            </a:endParaRPr>
          </a:p>
          <a:p>
            <a:pPr>
              <a:lnSpc>
                <a:spcPct val="150000"/>
              </a:lnSpc>
            </a:pPr>
            <a:r>
              <a:rPr lang="zh-CN" altLang="en-US" sz="2800" b="1" dirty="0">
                <a:solidFill>
                  <a:srgbClr val="FF0000"/>
                </a:solidFill>
                <a:highlight>
                  <a:srgbClr val="FFFF00"/>
                </a:highlight>
                <a:latin typeface="方正姚体" panose="02010601030101010101" pitchFamily="2" charset="-122"/>
                <a:ea typeface="方正姚体" panose="02010601030101010101" pitchFamily="2" charset="-122"/>
              </a:rPr>
              <a:t>考查点：</a:t>
            </a:r>
          </a:p>
        </p:txBody>
      </p:sp>
      <p:sp>
        <p:nvSpPr>
          <p:cNvPr id="4" name="文本框 3">
            <a:extLst>
              <a:ext uri="{FF2B5EF4-FFF2-40B4-BE49-F238E27FC236}">
                <a16:creationId xmlns:a16="http://schemas.microsoft.com/office/drawing/2014/main" id="{72B44CF5-67A1-E3D8-1E4F-EBA9BA3C4BD0}"/>
              </a:ext>
            </a:extLst>
          </p:cNvPr>
          <p:cNvSpPr txBox="1"/>
          <p:nvPr/>
        </p:nvSpPr>
        <p:spPr>
          <a:xfrm>
            <a:off x="1547664" y="5187451"/>
            <a:ext cx="4665944" cy="523220"/>
          </a:xfrm>
          <a:prstGeom prst="rect">
            <a:avLst/>
          </a:prstGeom>
          <a:noFill/>
        </p:spPr>
        <p:txBody>
          <a:bodyPr wrap="square">
            <a:spAutoFit/>
          </a:bodyPr>
          <a:lstStyle/>
          <a:p>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梳理情节、概括小说主旨</a:t>
            </a:r>
            <a:endParaRPr lang="zh-CN" altLang="en-US" dirty="0"/>
          </a:p>
        </p:txBody>
      </p:sp>
    </p:spTree>
    <p:extLst>
      <p:ext uri="{BB962C8B-B14F-4D97-AF65-F5344CB8AC3E}">
        <p14:creationId xmlns:p14="http://schemas.microsoft.com/office/powerpoint/2010/main" val="118243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CF1B67B7-6983-4FC0-9348-68BBE03F6E04}"/>
              </a:ext>
            </a:extLst>
          </p:cNvPr>
          <p:cNvSpPr txBox="1"/>
          <p:nvPr/>
        </p:nvSpPr>
        <p:spPr>
          <a:xfrm>
            <a:off x="95250" y="1299210"/>
            <a:ext cx="8985250" cy="3931920"/>
          </a:xfrm>
          <a:prstGeom prst="rect">
            <a:avLst/>
          </a:prstGeom>
          <a:solidFill>
            <a:schemeClr val="bg1">
              <a:alpha val="85000"/>
            </a:schemeClr>
          </a:solidFill>
          <a:ln w="28575" cmpd="sng">
            <a:solidFill>
              <a:schemeClr val="tx1"/>
            </a:solidFill>
            <a:prstDash val="solid"/>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宋体" panose="02010600030101010101" pitchFamily="2" charset="-122"/>
              </a:rPr>
              <a:t>【写作背景】</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         </a:t>
            </a:r>
            <a:r>
              <a:rPr kumimoji="0" lang="en-US" altLang="zh-CN"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20</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世纪初，</a:t>
            </a:r>
            <a:r>
              <a:rPr kumimoji="0" lang="zh-CN" altLang="en-US" sz="2800" b="1" i="0" u="none" strike="noStrike" kern="1200" cap="none" spc="0" normalizeH="0" baseline="0" noProof="0" dirty="0">
                <a:ln>
                  <a:noFill/>
                </a:ln>
                <a:solidFill>
                  <a:srgbClr val="FF0000"/>
                </a:solidFill>
                <a:effectLst/>
                <a:uLnTx/>
                <a:uFillTx/>
                <a:latin typeface="华文新魏" panose="02010800040101010101" charset="-122"/>
                <a:ea typeface="华文新魏" panose="02010800040101010101" charset="-122"/>
                <a:cs typeface="宋体" panose="02010600030101010101" pitchFamily="2" charset="-122"/>
              </a:rPr>
              <a:t>鲁迅以极大的热情欢呼辛亥革命</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的爆发，可是辛亥革命不久后，帝制政权虽被推翻，但代之而起的却是地主阶级的军阀官僚的统治，</a:t>
            </a:r>
            <a:r>
              <a:rPr kumimoji="0" lang="zh-CN" altLang="en-US" sz="2800" b="1" i="0" u="none" strike="noStrike" kern="1200" cap="none" spc="0" normalizeH="0" baseline="0" noProof="0" dirty="0">
                <a:ln>
                  <a:noFill/>
                </a:ln>
                <a:solidFill>
                  <a:srgbClr val="FF0000"/>
                </a:solidFill>
                <a:effectLst/>
                <a:uLnTx/>
                <a:uFillTx/>
                <a:latin typeface="华文新魏" panose="02010800040101010101" charset="-122"/>
                <a:ea typeface="华文新魏" panose="02010800040101010101" charset="-122"/>
                <a:cs typeface="宋体" panose="02010600030101010101" pitchFamily="2" charset="-122"/>
              </a:rPr>
              <a:t>封建社会的根基并没有彻底摧毁</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，中国的广大人民，尤其是农民，日益贫困，他们过着饥寒交迫的生活，</a:t>
            </a:r>
            <a:r>
              <a:rPr kumimoji="0" lang="zh-CN" altLang="en-US" sz="2800" b="1" i="0" u="none" strike="noStrike" kern="1200" cap="none" spc="0" normalizeH="0" baseline="0" noProof="0" dirty="0">
                <a:ln>
                  <a:noFill/>
                </a:ln>
                <a:solidFill>
                  <a:srgbClr val="FF0000"/>
                </a:solidFill>
                <a:effectLst/>
                <a:uLnTx/>
                <a:uFillTx/>
                <a:latin typeface="华文新魏" panose="02010800040101010101" charset="-122"/>
                <a:ea typeface="华文新魏" panose="02010800040101010101" charset="-122"/>
                <a:cs typeface="宋体" panose="02010600030101010101" pitchFamily="2" charset="-122"/>
              </a:rPr>
              <a:t>宗法观念、封建礼教仍然是压在人民头上的精神枷锁</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，他</a:t>
            </a:r>
            <a:r>
              <a:rPr kumimoji="0" lang="zh-CN" altLang="en-US" sz="2800" b="1" i="0" u="none" strike="noStrike" kern="1200" cap="none" spc="0" normalizeH="0" baseline="0" noProof="0" dirty="0">
                <a:ln>
                  <a:noFill/>
                </a:ln>
                <a:solidFill>
                  <a:srgbClr val="FF0000"/>
                </a:solidFill>
                <a:effectLst/>
                <a:uLnTx/>
                <a:uFillTx/>
                <a:latin typeface="华文新魏" panose="02010800040101010101" charset="-122"/>
                <a:ea typeface="华文新魏" panose="02010800040101010101" charset="-122"/>
                <a:cs typeface="宋体" panose="02010600030101010101" pitchFamily="2" charset="-122"/>
              </a:rPr>
              <a:t>失望</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极了，于</a:t>
            </a:r>
            <a:r>
              <a:rPr kumimoji="0" lang="en-US" altLang="zh-CN"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Calibri" panose="020F0502020204030204" pitchFamily="34" charset="0"/>
              </a:rPr>
              <a:t>1924</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年</a:t>
            </a:r>
            <a:r>
              <a:rPr kumimoji="0" lang="en-US" altLang="zh-CN"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Calibri" panose="020F0502020204030204" pitchFamily="34" charset="0"/>
              </a:rPr>
              <a:t>2</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月</a:t>
            </a:r>
            <a:r>
              <a:rPr kumimoji="0" lang="en-US" altLang="zh-CN"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Calibri" panose="020F0502020204030204" pitchFamily="34" charset="0"/>
              </a:rPr>
              <a:t>7</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日写下</a:t>
            </a:r>
            <a:r>
              <a:rPr kumimoji="0" lang="en-US" altLang="zh-CN"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祝福</a:t>
            </a:r>
            <a:r>
              <a:rPr kumimoji="0" lang="en-US" altLang="zh-CN"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这篇小说，它深刻地展示了这一时期中国</a:t>
            </a:r>
            <a:r>
              <a:rPr kumimoji="0" lang="zh-CN" altLang="en-US" sz="2800" b="1" i="0" u="none" strike="noStrike" kern="1200" cap="none" spc="0" normalizeH="0" baseline="0" noProof="0" dirty="0">
                <a:ln>
                  <a:noFill/>
                </a:ln>
                <a:solidFill>
                  <a:srgbClr val="FF0000"/>
                </a:solidFill>
                <a:effectLst/>
                <a:uLnTx/>
                <a:uFillTx/>
                <a:latin typeface="华文新魏" panose="02010800040101010101" charset="-122"/>
                <a:ea typeface="华文新魏" panose="02010800040101010101" charset="-122"/>
                <a:cs typeface="宋体" panose="02010600030101010101" pitchFamily="2" charset="-122"/>
              </a:rPr>
              <a:t>底层人们</a:t>
            </a:r>
            <a:r>
              <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宋体" panose="02010600030101010101" pitchFamily="2" charset="-122"/>
              </a:rPr>
              <a:t>生存的真实现状。</a:t>
            </a:r>
            <a:endParaRPr kumimoji="0" lang="zh-CN" altLang="en-US" sz="2800" b="1" i="0" u="none" strike="noStrike" kern="1200" cap="none" spc="0" normalizeH="0" baseline="0" noProof="0" dirty="0">
              <a:ln>
                <a:noFill/>
              </a:ln>
              <a:solidFill>
                <a:prstClr val="black"/>
              </a:solidFill>
              <a:effectLst/>
              <a:uLnTx/>
              <a:uFillTx/>
              <a:latin typeface="华文新魏" panose="02010800040101010101" charset="-122"/>
              <a:ea typeface="华文新魏" panose="02010800040101010101" charset="-122"/>
              <a:cs typeface="+mn-cs"/>
            </a:endParaRPr>
          </a:p>
        </p:txBody>
      </p:sp>
    </p:spTree>
    <p:extLst>
      <p:ext uri="{BB962C8B-B14F-4D97-AF65-F5344CB8AC3E}">
        <p14:creationId xmlns:p14="http://schemas.microsoft.com/office/powerpoint/2010/main" val="3798180345"/>
      </p:ext>
    </p:extLst>
  </p:cSld>
  <p:clrMapOvr>
    <a:masterClrMapping/>
  </p:clrMapOvr>
  <p:transition>
    <p:strips dir="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9"/>
          <p:cNvGrpSpPr/>
          <p:nvPr/>
        </p:nvGrpSpPr>
        <p:grpSpPr>
          <a:xfrm>
            <a:off x="-47625" y="1996933"/>
            <a:ext cx="8227695" cy="4642489"/>
            <a:chOff x="-47625" y="1996933"/>
            <a:chExt cx="8227695" cy="4642489"/>
          </a:xfrm>
        </p:grpSpPr>
        <p:pic>
          <p:nvPicPr>
            <p:cNvPr id="12" name="图片 4"/>
            <p:cNvPicPr>
              <a:picLocks noChangeAspect="1"/>
            </p:cNvPicPr>
            <p:nvPr/>
          </p:nvPicPr>
          <p:blipFill>
            <a:blip r:embed="rId2" cstate="print">
              <a:clrChange>
                <a:clrFrom>
                  <a:srgbClr val="000000">
                    <a:alpha val="0"/>
                  </a:srgbClr>
                </a:clrFrom>
                <a:clrTo>
                  <a:srgbClr val="000000">
                    <a:alpha val="0"/>
                  </a:srgbClr>
                </a:clrTo>
              </a:clrChange>
              <a:extLst>
                <a:ext uri="{BEBA8EAE-BF5A-486C-A8C5-ECC9F3942E4B}">
                  <a14:imgProps xmlns:a14="http://schemas.microsoft.com/office/drawing/2010/main">
                    <a14:imgLayer r:embed="rId3">
                      <a14:imgEffect>
                        <a14:backgroundRemoval t="8128" b="78079" l="9859" r="89859"/>
                      </a14:imgEffect>
                    </a14:imgLayer>
                  </a14:imgProps>
                </a:ext>
                <a:ext uri="{28A0092B-C50C-407E-A947-70E740481C1C}">
                  <a14:useLocalDpi xmlns:a14="http://schemas.microsoft.com/office/drawing/2010/main" val="0"/>
                </a:ext>
              </a:extLst>
            </a:blip>
            <a:srcRect b="17488"/>
            <a:stretch>
              <a:fillRect/>
            </a:stretch>
          </p:blipFill>
          <p:spPr bwMode="auto">
            <a:xfrm>
              <a:off x="-47625" y="5414963"/>
              <a:ext cx="1297325" cy="1224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descr="F:\PPT 任务\水晶图片\抠图PNG\墨痕.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3076" y="1996933"/>
              <a:ext cx="5416994" cy="539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0" name="TextBox 19"/>
          <p:cNvSpPr txBox="1"/>
          <p:nvPr/>
        </p:nvSpPr>
        <p:spPr>
          <a:xfrm>
            <a:off x="3500120" y="1356995"/>
            <a:ext cx="4357370" cy="6400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什么是封建礼教？</a:t>
            </a:r>
          </a:p>
        </p:txBody>
      </p:sp>
      <p:sp>
        <p:nvSpPr>
          <p:cNvPr id="22" name="TextBox 21"/>
          <p:cNvSpPr txBox="1"/>
          <p:nvPr/>
        </p:nvSpPr>
        <p:spPr>
          <a:xfrm>
            <a:off x="1835696" y="2856723"/>
            <a:ext cx="6930390" cy="6400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srgbClr val="FF0000"/>
                </a:solidFill>
                <a:effectLst/>
                <a:uLnTx/>
                <a:uFillTx/>
                <a:latin typeface="华文新魏" panose="02010800040101010101" charset="-122"/>
                <a:ea typeface="华文新魏" panose="02010800040101010101" charset="-122"/>
                <a:cs typeface="+mn-cs"/>
              </a:rPr>
              <a:t>——</a:t>
            </a:r>
            <a:r>
              <a:rPr kumimoji="0" lang="zh-CN" altLang="en-US" sz="3600" b="1" i="0" u="none" strike="noStrike" kern="1200" cap="none" spc="0" normalizeH="0" baseline="0" noProof="0" dirty="0">
                <a:ln>
                  <a:noFill/>
                </a:ln>
                <a:solidFill>
                  <a:srgbClr val="FF0000"/>
                </a:solidFill>
                <a:effectLst/>
                <a:uLnTx/>
                <a:uFillTx/>
                <a:latin typeface="华文新魏" panose="02010800040101010101" charset="-122"/>
                <a:ea typeface="华文新魏" panose="02010800040101010101" charset="-122"/>
                <a:cs typeface="+mn-cs"/>
              </a:rPr>
              <a:t>封建社会一切规矩的总称。</a:t>
            </a:r>
          </a:p>
        </p:txBody>
      </p:sp>
    </p:spTree>
    <p:extLst>
      <p:ext uri="{BB962C8B-B14F-4D97-AF65-F5344CB8AC3E}">
        <p14:creationId xmlns:p14="http://schemas.microsoft.com/office/powerpoint/2010/main" val="3981004955"/>
      </p:ext>
    </p:extLst>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643050"/>
            <a:ext cx="9286908" cy="35719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 name="TextBox 4"/>
          <p:cNvSpPr txBox="1"/>
          <p:nvPr/>
        </p:nvSpPr>
        <p:spPr>
          <a:xfrm>
            <a:off x="0" y="2000240"/>
            <a:ext cx="9286908" cy="2585323"/>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三纲五常：</a:t>
            </a:r>
            <a:endParaRPr kumimoji="0" lang="en-US" altLang="zh-CN"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    </a:t>
            </a:r>
            <a:r>
              <a:rPr kumimoji="0" lang="zh-CN" altLang="en-US"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三纲</a:t>
            </a:r>
            <a:r>
              <a:rPr kumimoji="0" lang="en-US" altLang="zh-CN"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a:t>
            </a:r>
            <a:r>
              <a:rPr kumimoji="0" lang="zh-CN" altLang="en-US"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君臣义、父子亲、夫妇顺</a:t>
            </a:r>
            <a:endParaRPr kumimoji="0" lang="en-US" altLang="zh-CN"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    </a:t>
            </a:r>
            <a:r>
              <a:rPr kumimoji="0" lang="zh-CN" altLang="en-US"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五常</a:t>
            </a:r>
            <a:r>
              <a:rPr kumimoji="0" lang="en-US" altLang="zh-CN"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a:t>
            </a:r>
            <a:r>
              <a:rPr kumimoji="0" lang="zh-CN" altLang="en-US" sz="3600" b="1" i="0" u="none" strike="noStrike" kern="1200" cap="none" spc="0" normalizeH="0" baseline="0" noProof="0" dirty="0">
                <a:ln>
                  <a:noFill/>
                </a:ln>
                <a:solidFill>
                  <a:prstClr val="black"/>
                </a:solidFill>
                <a:effectLst/>
                <a:uLnTx/>
                <a:uFillTx/>
                <a:latin typeface="隶书" pitchFamily="49" charset="-122"/>
                <a:ea typeface="隶书" pitchFamily="49" charset="-122"/>
                <a:cs typeface="+mn-cs"/>
              </a:rPr>
              <a:t>仁、义、礼、智、信</a:t>
            </a:r>
          </a:p>
        </p:txBody>
      </p:sp>
    </p:spTree>
    <p:extLst>
      <p:ext uri="{BB962C8B-B14F-4D97-AF65-F5344CB8AC3E}">
        <p14:creationId xmlns:p14="http://schemas.microsoft.com/office/powerpoint/2010/main" val="1256026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6597036E-EC30-F12F-ED84-C9F4CAA890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2570" y="1268760"/>
            <a:ext cx="5018859" cy="3445548"/>
          </a:xfrm>
          <a:prstGeom prst="rect">
            <a:avLst/>
          </a:prstGeom>
        </p:spPr>
      </p:pic>
      <p:sp>
        <p:nvSpPr>
          <p:cNvPr id="8" name="椭圆 7">
            <a:extLst>
              <a:ext uri="{FF2B5EF4-FFF2-40B4-BE49-F238E27FC236}">
                <a16:creationId xmlns:a16="http://schemas.microsoft.com/office/drawing/2014/main" id="{03460403-021F-93CD-3F6B-2EC5BEC65891}"/>
              </a:ext>
            </a:extLst>
          </p:cNvPr>
          <p:cNvSpPr/>
          <p:nvPr/>
        </p:nvSpPr>
        <p:spPr>
          <a:xfrm>
            <a:off x="3131840" y="1381276"/>
            <a:ext cx="216024"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848C7CF3-1098-69D2-B207-D66FCF888092}"/>
              </a:ext>
            </a:extLst>
          </p:cNvPr>
          <p:cNvSpPr/>
          <p:nvPr/>
        </p:nvSpPr>
        <p:spPr>
          <a:xfrm>
            <a:off x="3347864" y="2991534"/>
            <a:ext cx="1512168" cy="293450"/>
          </a:xfrm>
          <a:prstGeom prst="rect">
            <a:avLst/>
          </a:prstGeom>
          <a:noFill/>
          <a:ln w="476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83873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2860" y="0"/>
            <a:ext cx="9001140" cy="6647782"/>
          </a:xfrm>
          <a:prstGeom prst="rect">
            <a:avLst/>
          </a:prstGeom>
          <a:solidFill>
            <a:schemeClr val="bg1">
              <a:alpha val="82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“君为臣纲，父为子纲，夫为妻纲”这三纲。三纲皆取于阴阳之道。具体地说，君、父、夫体现了天的“阳”面，臣、子、妻体现了天的“阴”面；</a:t>
            </a:r>
            <a:r>
              <a:rPr kumimoji="0" lang="zh-CN" altLang="en-US" sz="24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阳永远处于主宰、尊贵的地位，阴永远处于服从、卑贱的地位。</a:t>
            </a:r>
            <a:r>
              <a:rPr kumimoji="0" lang="zh-CN" altLang="en-US" sz="2400" b="1" i="1"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董仲舒</a:t>
            </a: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以此确立了</a:t>
            </a:r>
            <a:r>
              <a:rPr kumimoji="0" lang="zh-CN" altLang="en-US" sz="24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君权、父权、夫权</a:t>
            </a: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的统治地位，把</a:t>
            </a:r>
            <a:r>
              <a:rPr kumimoji="0" lang="zh-CN" altLang="en-US" sz="24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封建等级制度</a:t>
            </a: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政治秩序神圣化</a:t>
            </a: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为宇宙的根本法则。</a:t>
            </a:r>
            <a:endParaRPr kumimoji="0" lang="en-US" altLang="zh-CN"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400" b="1" dirty="0">
                <a:solidFill>
                  <a:srgbClr val="0070C0"/>
                </a:solidFill>
                <a:latin typeface="方正姚体" panose="02010601030101010101" pitchFamily="2" charset="-122"/>
                <a:ea typeface="方正姚体" panose="02010601030101010101" pitchFamily="2" charset="-122"/>
              </a:rPr>
              <a:t>所以：</a:t>
            </a:r>
            <a:endParaRPr lang="en-US" altLang="zh-CN" sz="2400" b="1" dirty="0">
              <a:solidFill>
                <a:srgbClr val="0070C0"/>
              </a:solidFill>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1.</a:t>
            </a:r>
            <a:r>
              <a:rPr kumimoji="0" lang="zh-CN" altLang="en-US"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祥林嫂没有自己的名字；</a:t>
            </a:r>
            <a:endPar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400" b="1" dirty="0">
                <a:solidFill>
                  <a:srgbClr val="0070C0"/>
                </a:solidFill>
                <a:latin typeface="方正姚体" panose="02010601030101010101" pitchFamily="2" charset="-122"/>
                <a:ea typeface="方正姚体" panose="02010601030101010101" pitchFamily="2" charset="-122"/>
              </a:rPr>
              <a:t>2.</a:t>
            </a:r>
            <a:r>
              <a:rPr lang="zh-CN" altLang="en-US" sz="2400" b="1" dirty="0">
                <a:solidFill>
                  <a:srgbClr val="0070C0"/>
                </a:solidFill>
                <a:latin typeface="方正姚体" panose="02010601030101010101" pitchFamily="2" charset="-122"/>
                <a:ea typeface="方正姚体" panose="02010601030101010101" pitchFamily="2" charset="-122"/>
              </a:rPr>
              <a:t>婆婆对祥林嫂有控制权，没收她赚的钱，把她当做物品一样买卖</a:t>
            </a:r>
            <a:endParaRPr lang="en-US" altLang="zh-CN" sz="2400" b="1" dirty="0">
              <a:solidFill>
                <a:srgbClr val="0070C0"/>
              </a:solidFill>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3.</a:t>
            </a:r>
            <a:r>
              <a:rPr lang="zh-CN" altLang="en-US" sz="2400" b="1" dirty="0">
                <a:solidFill>
                  <a:srgbClr val="0070C0"/>
                </a:solidFill>
                <a:latin typeface="方正姚体" panose="02010601030101010101" pitchFamily="2" charset="-122"/>
                <a:ea typeface="方正姚体" panose="02010601030101010101" pitchFamily="2" charset="-122"/>
              </a:rPr>
              <a:t>四婶对祥林嫂有同情，但不敢做主，一切听从四叔的；</a:t>
            </a:r>
            <a:endParaRPr lang="en-US" altLang="zh-CN" sz="2400" b="1" dirty="0">
              <a:solidFill>
                <a:srgbClr val="0070C0"/>
              </a:solidFill>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4.</a:t>
            </a:r>
            <a:r>
              <a:rPr kumimoji="0" lang="zh-CN" altLang="en-US"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对祥林嫂的事，四叔的多次“皱眉”；</a:t>
            </a:r>
            <a:endPar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400" b="1" dirty="0">
                <a:solidFill>
                  <a:srgbClr val="0070C0"/>
                </a:solidFill>
                <a:latin typeface="方正姚体" panose="02010601030101010101" pitchFamily="2" charset="-122"/>
                <a:ea typeface="方正姚体" panose="02010601030101010101" pitchFamily="2" charset="-122"/>
              </a:rPr>
              <a:t>5.</a:t>
            </a:r>
            <a:r>
              <a:rPr lang="zh-CN" altLang="en-US" sz="2400" b="1" dirty="0">
                <a:solidFill>
                  <a:srgbClr val="0070C0"/>
                </a:solidFill>
                <a:latin typeface="方正姚体" panose="02010601030101010101" pitchFamily="2" charset="-122"/>
                <a:ea typeface="方正姚体" panose="02010601030101010101" pitchFamily="2" charset="-122"/>
              </a:rPr>
              <a:t>柳妈提的“捐门槛”的建议；</a:t>
            </a:r>
            <a:endParaRPr lang="en-US" altLang="zh-CN" sz="2400" b="1" dirty="0">
              <a:solidFill>
                <a:srgbClr val="0070C0"/>
              </a:solidFill>
              <a:latin typeface="方正姚体" panose="02010601030101010101" pitchFamily="2" charset="-122"/>
              <a:ea typeface="方正姚体" panose="02010601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6.</a:t>
            </a:r>
            <a:r>
              <a:rPr kumimoji="0" lang="zh-CN" altLang="en-US"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祥林嫂捐了门槛，四婶依然不让她摆放祭品</a:t>
            </a:r>
            <a:r>
              <a:rPr kumimoji="0" lang="en-US" altLang="zh-CN"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rPr>
              <a:t>……</a:t>
            </a:r>
            <a:endParaRPr kumimoji="0" lang="zh-CN" altLang="en-US" sz="2400" b="1" i="0" u="none" strike="noStrike" kern="1200" cap="none" spc="0" normalizeH="0" baseline="0" noProof="0" dirty="0">
              <a:ln>
                <a:noFill/>
              </a:ln>
              <a:solidFill>
                <a:srgbClr val="0070C0"/>
              </a:solidFill>
              <a:effectLst/>
              <a:uLnTx/>
              <a:uFillTx/>
              <a:latin typeface="方正姚体" panose="02010601030101010101" pitchFamily="2" charset="-122"/>
              <a:ea typeface="方正姚体" panose="02010601030101010101" pitchFamily="2" charset="-122"/>
            </a:endParaRPr>
          </a:p>
        </p:txBody>
      </p:sp>
    </p:spTree>
    <p:extLst>
      <p:ext uri="{BB962C8B-B14F-4D97-AF65-F5344CB8AC3E}">
        <p14:creationId xmlns:p14="http://schemas.microsoft.com/office/powerpoint/2010/main" val="4271921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4282" y="1857364"/>
            <a:ext cx="8929718" cy="3250185"/>
          </a:xfrm>
          <a:prstGeom prst="rect">
            <a:avLst/>
          </a:prstGeom>
          <a:solidFill>
            <a:schemeClr val="bg1">
              <a:alpha val="76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“五常之道”实际上是“三纲”的具体化。董仲舒又认为，</a:t>
            </a:r>
            <a:r>
              <a:rPr kumimoji="0" lang="zh-CN" altLang="en-US" sz="28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仁、义、礼、智、信五常之道则是处理君臣、父子、夫妻、上下尊卑关系的基本法则</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，治国者应该给予足够的重视。坚持五常之道，就能</a:t>
            </a:r>
            <a:r>
              <a:rPr kumimoji="0" lang="zh-CN" altLang="en-US" sz="2800" b="1" i="0" u="sng"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维持社会的稳定和人际关系的和谐</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p>
        </p:txBody>
      </p:sp>
    </p:spTree>
    <p:extLst>
      <p:ext uri="{BB962C8B-B14F-4D97-AF65-F5344CB8AC3E}">
        <p14:creationId xmlns:p14="http://schemas.microsoft.com/office/powerpoint/2010/main" val="1160009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8845E3D7-5A1F-441F-B192-59919CC5C1DE}"/>
              </a:ext>
            </a:extLst>
          </p:cNvPr>
          <p:cNvSpPr txBox="1"/>
          <p:nvPr/>
        </p:nvSpPr>
        <p:spPr>
          <a:xfrm>
            <a:off x="1928794" y="1142984"/>
            <a:ext cx="6421755" cy="579120"/>
          </a:xfrm>
          <a:prstGeom prst="rect">
            <a:avLst/>
          </a:prstGeom>
          <a:solidFill>
            <a:schemeClr val="bg1">
              <a:alpha val="69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sng" strike="noStrike" kern="120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cs typeface="+mn-cs"/>
              </a:rPr>
              <a:t>封建礼教</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是如何将祥林嫂杀死的？</a:t>
            </a:r>
          </a:p>
        </p:txBody>
      </p:sp>
      <p:sp>
        <p:nvSpPr>
          <p:cNvPr id="14" name="文本框 13">
            <a:extLst>
              <a:ext uri="{FF2B5EF4-FFF2-40B4-BE49-F238E27FC236}">
                <a16:creationId xmlns:a16="http://schemas.microsoft.com/office/drawing/2014/main" id="{C77F5FE3-70F0-4B4C-A35A-D5383B2F7718}"/>
              </a:ext>
            </a:extLst>
          </p:cNvPr>
          <p:cNvSpPr txBox="1"/>
          <p:nvPr/>
        </p:nvSpPr>
        <p:spPr>
          <a:xfrm>
            <a:off x="357158" y="2285992"/>
            <a:ext cx="8786842" cy="584775"/>
          </a:xfrm>
          <a:prstGeom prst="rect">
            <a:avLst/>
          </a:prstGeom>
          <a:noFill/>
          <a:ln w="9525">
            <a:noFill/>
          </a:ln>
        </p:spPr>
        <p:txBody>
          <a:bodyPr wrap="square">
            <a:spAutoFit/>
          </a:bodyPr>
          <a:lstStyle/>
          <a:p>
            <a:pPr marL="0" marR="0" lvl="0" indent="266700" algn="l"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1.</a:t>
            </a:r>
            <a:r>
              <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使受害者遭受非人的对待</a:t>
            </a:r>
            <a:r>
              <a:rPr kumimoji="0" lang="en-US" altLang="zh-CN"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a:t>
            </a:r>
            <a:r>
              <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如同商品</a:t>
            </a:r>
            <a:endPar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mn-cs"/>
            </a:endParaRPr>
          </a:p>
        </p:txBody>
      </p:sp>
      <p:sp>
        <p:nvSpPr>
          <p:cNvPr id="15" name="文本框 14">
            <a:extLst>
              <a:ext uri="{FF2B5EF4-FFF2-40B4-BE49-F238E27FC236}">
                <a16:creationId xmlns:a16="http://schemas.microsoft.com/office/drawing/2014/main" id="{2B876DEA-B56A-4296-8ED9-D506AF117C76}"/>
              </a:ext>
            </a:extLst>
          </p:cNvPr>
          <p:cNvSpPr txBox="1"/>
          <p:nvPr/>
        </p:nvSpPr>
        <p:spPr>
          <a:xfrm>
            <a:off x="356840" y="3455035"/>
            <a:ext cx="8358246" cy="579120"/>
          </a:xfrm>
          <a:prstGeom prst="rect">
            <a:avLst/>
          </a:prstGeom>
          <a:noFill/>
          <a:ln w="9525">
            <a:noFill/>
          </a:ln>
        </p:spPr>
        <p:txBody>
          <a:bodyPr wrap="square">
            <a:spAutoFit/>
          </a:bodyPr>
          <a:lstStyle/>
          <a:p>
            <a:pPr marL="0" marR="0" lvl="0" indent="266700" algn="l"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2.</a:t>
            </a:r>
            <a:r>
              <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它拥有大批拥护者与帮凶</a:t>
            </a:r>
            <a:r>
              <a:rPr kumimoji="0" lang="en-US" altLang="zh-CN"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a:t>
            </a:r>
            <a:r>
              <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麻木无知</a:t>
            </a:r>
            <a:endPar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mn-cs"/>
            </a:endParaRPr>
          </a:p>
        </p:txBody>
      </p:sp>
      <p:sp>
        <p:nvSpPr>
          <p:cNvPr id="16" name="文本框 2">
            <a:extLst>
              <a:ext uri="{FF2B5EF4-FFF2-40B4-BE49-F238E27FC236}">
                <a16:creationId xmlns:a16="http://schemas.microsoft.com/office/drawing/2014/main" id="{6FFD7545-D3F5-4CCE-AC4F-130D9479A727}"/>
              </a:ext>
            </a:extLst>
          </p:cNvPr>
          <p:cNvSpPr txBox="1"/>
          <p:nvPr/>
        </p:nvSpPr>
        <p:spPr>
          <a:xfrm>
            <a:off x="357158" y="4500570"/>
            <a:ext cx="8358246" cy="584775"/>
          </a:xfrm>
          <a:prstGeom prst="rect">
            <a:avLst/>
          </a:prstGeom>
          <a:noFill/>
          <a:ln w="9525">
            <a:noFill/>
          </a:ln>
        </p:spPr>
        <p:txBody>
          <a:bodyPr wrap="square">
            <a:spAutoFit/>
          </a:bodyPr>
          <a:lstStyle/>
          <a:p>
            <a:pPr marL="0" marR="0" lvl="0" indent="266700" algn="l"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3.</a:t>
            </a:r>
            <a:r>
              <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它使受害者自己深信不疑</a:t>
            </a:r>
            <a:r>
              <a:rPr kumimoji="0" lang="en-US" altLang="zh-CN"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a:t>
            </a:r>
            <a:r>
              <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宋体" panose="02010600030101010101" pitchFamily="2" charset="-122"/>
              </a:rPr>
              <a:t>反抗无效</a:t>
            </a:r>
            <a:endParaRPr kumimoji="0" lang="zh-CN" altLang="en-US" sz="3200" b="1" i="0" u="none" strike="noStrike" kern="1200" cap="none" spc="0" normalizeH="0" baseline="0" noProof="0" dirty="0">
              <a:ln>
                <a:noFill/>
              </a:ln>
              <a:solidFill>
                <a:prstClr val="black"/>
              </a:solidFill>
              <a:effectLst/>
              <a:uLnTx/>
              <a:uFillTx/>
              <a:latin typeface="楷体" panose="02010609060101010101" charset="-122"/>
              <a:ea typeface="楷体" panose="02010609060101010101" charset="-122"/>
              <a:cs typeface="+mn-cs"/>
            </a:endParaRPr>
          </a:p>
        </p:txBody>
      </p:sp>
    </p:spTree>
    <p:extLst>
      <p:ext uri="{BB962C8B-B14F-4D97-AF65-F5344CB8AC3E}">
        <p14:creationId xmlns:p14="http://schemas.microsoft.com/office/powerpoint/2010/main" val="3492572810"/>
      </p:ext>
    </p:extLst>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79512" y="2132856"/>
            <a:ext cx="8964488" cy="440889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所谓顺应</a:t>
            </a:r>
            <a:r>
              <a:rPr kumimoji="0" lang="zh-CN" altLang="en-US" sz="3200" b="1" i="0" u="sng" strike="noStrike" kern="120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cs typeface="+mn-cs"/>
              </a:rPr>
              <a:t>人性</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a:t>
            </a:r>
            <a:endParaRPr kumimoji="0" lang="en-US" altLang="zh-CN"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    </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就是你在</a:t>
            </a:r>
            <a:r>
              <a:rPr kumimoji="0" lang="zh-CN" altLang="en-US" sz="3200" b="1" i="0" u="sng" strike="noStrike" kern="120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cs typeface="+mn-cs"/>
              </a:rPr>
              <a:t>不损害他人合理利益</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的前提下，享有自己</a:t>
            </a:r>
            <a:r>
              <a:rPr kumimoji="0" lang="zh-CN" altLang="en-US" sz="3200" b="1" i="0" u="sng" strike="noStrike" kern="120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cs typeface="+mn-cs"/>
              </a:rPr>
              <a:t>选择的权利</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a:t>
            </a:r>
            <a:endParaRPr kumimoji="0" lang="en-US" altLang="zh-CN"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    </a:t>
            </a:r>
            <a:r>
              <a:rPr kumimoji="0" lang="zh-CN" altLang="en-US" sz="3200" b="1" i="0" u="sng" strike="noStrike" kern="120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cs typeface="+mn-cs"/>
              </a:rPr>
              <a:t>封建礼教抹杀</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了这个权利。</a:t>
            </a:r>
            <a:endParaRPr kumimoji="0" lang="en-US" altLang="zh-CN"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    </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物质上的困苦</a:t>
            </a:r>
            <a:r>
              <a:rPr lang="zh-CN" altLang="en-US" sz="3200" b="1" noProof="0" dirty="0">
                <a:solidFill>
                  <a:prstClr val="black"/>
                </a:solidFill>
                <a:latin typeface="隶书" panose="02010509060101010101" pitchFamily="49" charset="-122"/>
                <a:ea typeface="隶书" panose="02010509060101010101" pitchFamily="49" charset="-122"/>
              </a:rPr>
              <a:t>还有可能</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解决，但</a:t>
            </a:r>
            <a:endParaRPr kumimoji="0" lang="en-US" altLang="zh-CN"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3200" b="1" i="0" u="sng" strike="noStrike" kern="1200" cap="none" spc="0" normalizeH="0" baseline="0" noProof="0" dirty="0">
                <a:ln>
                  <a:noFill/>
                </a:ln>
                <a:solidFill>
                  <a:srgbClr val="FF0000"/>
                </a:solidFill>
                <a:effectLst/>
                <a:uLnTx/>
                <a:uFillTx/>
                <a:latin typeface="隶书" panose="02010509060101010101" pitchFamily="49" charset="-122"/>
                <a:ea typeface="隶书" panose="02010509060101010101" pitchFamily="49" charset="-122"/>
                <a:cs typeface="+mn-cs"/>
              </a:rPr>
              <a:t>精神上的折磨</a:t>
            </a:r>
            <a:r>
              <a:rPr kumimoji="0" lang="zh-CN" altLang="en-US" sz="3200" b="1" i="0" u="none" strike="noStrike" kern="1200" cap="none" spc="0" normalizeH="0" baseline="0" noProof="0" dirty="0">
                <a:ln>
                  <a:noFill/>
                </a:ln>
                <a:solidFill>
                  <a:prstClr val="black"/>
                </a:solidFill>
                <a:effectLst/>
                <a:uLnTx/>
                <a:uFillTx/>
                <a:latin typeface="隶书" panose="02010509060101010101" pitchFamily="49" charset="-122"/>
                <a:ea typeface="隶书" panose="02010509060101010101" pitchFamily="49" charset="-122"/>
                <a:cs typeface="+mn-cs"/>
              </a:rPr>
              <a:t>能杀人于无形。</a:t>
            </a:r>
          </a:p>
        </p:txBody>
      </p:sp>
    </p:spTree>
    <p:extLst>
      <p:ext uri="{BB962C8B-B14F-4D97-AF65-F5344CB8AC3E}">
        <p14:creationId xmlns:p14="http://schemas.microsoft.com/office/powerpoint/2010/main" val="2309637722"/>
      </p:ext>
    </p:extLst>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 calcmode="lin" valueType="num">
                                      <p:cBhvr additive="base">
                                        <p:cTn id="7"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 calcmode="lin" valueType="num">
                                      <p:cBhvr additive="base">
                                        <p:cTn id="1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 calcmode="lin" valueType="num">
                                      <p:cBhvr additive="base">
                                        <p:cTn id="2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 calcmode="lin" valueType="num">
                                      <p:cBhvr additive="base">
                                        <p:cTn id="3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1">
                                            <p:txEl>
                                              <p:pRg st="4" end="4"/>
                                            </p:txEl>
                                          </p:spTgt>
                                        </p:tgtEl>
                                        <p:attrNameLst>
                                          <p:attrName>style.visibility</p:attrName>
                                        </p:attrNameLst>
                                      </p:cBhvr>
                                      <p:to>
                                        <p:strVal val="visible"/>
                                      </p:to>
                                    </p:set>
                                    <p:anim calcmode="lin" valueType="num">
                                      <p:cBhvr additive="base">
                                        <p:cTn id="35"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80882" y="0"/>
            <a:ext cx="9063118" cy="6099747"/>
          </a:xfrm>
          <a:prstGeom prst="rect">
            <a:avLst/>
          </a:prstGeom>
          <a:solidFill>
            <a:schemeClr val="bg1">
              <a:alpha val="87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rPr>
              <a:t>关于“主旨”的进阶问法：</a:t>
            </a:r>
            <a:endParaRPr kumimoji="0" lang="en-US" altLang="zh-CN" sz="24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第一种：祥林嫂在祝福的年关悲惨地死去，但是小说的结尾却这样写“只觉得天地圣众歆享了牲醴和香烟，都醉醺醺的在空中蹒跚，预备给鲁镇人们以无限的幸福。”这句话是理解小说主旨的关键，请结合全文进行分析。</a:t>
            </a:r>
            <a:endPar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a:p>
            <a:pPr lvl="0">
              <a:lnSpc>
                <a:spcPct val="150000"/>
              </a:lnSpc>
            </a:pP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1</a:t>
            </a:r>
            <a:r>
              <a:rPr lang="zh-CN" altLang="en-US" sz="2400" b="1" kern="0" dirty="0">
                <a:solidFill>
                  <a:prstClr val="black"/>
                </a:solidFill>
                <a:latin typeface="楷体" panose="02010609060101010101" pitchFamily="49" charset="-122"/>
                <a:ea typeface="楷体" panose="02010609060101010101" pitchFamily="49" charset="-122"/>
                <a:cs typeface="宋体" panose="02010600030101010101" pitchFamily="2" charset="-122"/>
              </a:rPr>
              <a:t>）祥林嫂死的惨象和首尾段 “祝福”的热烈气氛形成</a:t>
            </a:r>
            <a:r>
              <a:rPr lang="zh-CN" altLang="en-US" sz="24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鲜明的对照</a:t>
            </a:r>
            <a:r>
              <a:rPr lang="zh-CN" altLang="en-US" sz="2400" b="1" kern="0"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4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反衬出祥林嫂命运的悲惨</a:t>
            </a:r>
            <a:r>
              <a:rPr lang="zh-CN" altLang="en-US" sz="2400" b="1" kern="0" dirty="0">
                <a:solidFill>
                  <a:prstClr val="black"/>
                </a:solidFill>
                <a:latin typeface="楷体" panose="02010609060101010101" pitchFamily="49" charset="-122"/>
                <a:ea typeface="楷体" panose="02010609060101010101" pitchFamily="49" charset="-122"/>
                <a:cs typeface="宋体" panose="02010600030101010101" pitchFamily="2" charset="-122"/>
              </a:rPr>
              <a:t>，深刻地揭露封建礼教杀人本质；</a:t>
            </a:r>
            <a:endPar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2</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）结尾说天地圣众“预备给鲁镇人们以无限的幸福”，但作为“人们”的一员，祥林嫂却惨死在“祝福”中，</a:t>
            </a:r>
            <a:r>
              <a:rPr kumimoji="0" lang="zh-CN" altLang="en-US" sz="24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可见封建社会的“神” 带给穷人只有苦难；富人们欢乐的祝福掩盖了穷人的苦难，深化了主旨。</a:t>
            </a:r>
            <a:endParaRPr kumimoji="0" lang="en-US" altLang="zh-CN" sz="2400" b="1" i="0" u="none" strike="noStrike" kern="0" cap="none" spc="0" normalizeH="0" baseline="0" noProof="0" dirty="0">
              <a:ln>
                <a:noFill/>
              </a:ln>
              <a:solidFill>
                <a:srgbClr val="FF0000"/>
              </a:solidFill>
              <a:effectLst/>
              <a:highlight>
                <a:srgbClr val="FFFF00"/>
              </a:highlight>
              <a:uLnTx/>
              <a:uFillTx/>
              <a:latin typeface="楷体" panose="02010609060101010101" pitchFamily="49" charset="-122"/>
              <a:ea typeface="楷体" panose="02010609060101010101" pitchFamily="49" charset="-122"/>
            </a:endParaRPr>
          </a:p>
        </p:txBody>
      </p:sp>
    </p:spTree>
    <p:extLst>
      <p:ext uri="{BB962C8B-B14F-4D97-AF65-F5344CB8AC3E}">
        <p14:creationId xmlns:p14="http://schemas.microsoft.com/office/powerpoint/2010/main" val="2688540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96534" y="116632"/>
            <a:ext cx="9063118" cy="4636847"/>
          </a:xfrm>
          <a:prstGeom prst="rect">
            <a:avLst/>
          </a:prstGeom>
          <a:solidFill>
            <a:schemeClr val="bg1">
              <a:alpha val="87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rPr>
              <a:t>关于“主旨”的进阶问法：</a:t>
            </a:r>
            <a:endParaRPr kumimoji="0" lang="en-US" altLang="zh-CN" sz="20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000" b="1" dirty="0">
                <a:solidFill>
                  <a:prstClr val="black"/>
                </a:solidFill>
                <a:latin typeface="Calibri"/>
                <a:ea typeface="宋体" panose="02010600030101010101" pitchFamily="2" charset="-122"/>
                <a:cs typeface="宋体" panose="02010600030101010101" pitchFamily="2" charset="-122"/>
              </a:rPr>
              <a:t>第二种：</a:t>
            </a:r>
            <a:r>
              <a:rPr kumimoji="0" lang="zh-CN" altLang="en-US" sz="20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小说写的只是写祥林嫂一个人物的命运，却用了“祝福”这样一个题目，你认为这样处理合适吗？请结合全文，谈谈你的观点。</a:t>
            </a:r>
            <a:endParaRPr kumimoji="0" lang="en-US" altLang="zh-CN" sz="20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000" b="1" dirty="0">
                <a:solidFill>
                  <a:srgbClr val="0070C0"/>
                </a:solidFill>
                <a:latin typeface="楷体" panose="02010609060101010101" pitchFamily="49" charset="-122"/>
                <a:ea typeface="楷体" panose="02010609060101010101" pitchFamily="49" charset="-122"/>
                <a:cs typeface="宋体" panose="02010600030101010101" pitchFamily="2" charset="-122"/>
              </a:rPr>
              <a:t>我认为很合适。</a:t>
            </a:r>
            <a:endParaRPr lang="en-US" altLang="zh-CN" sz="2000" b="1" dirty="0">
              <a:solidFill>
                <a:srgbClr val="0070C0"/>
              </a:solidFill>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1</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0070C0"/>
                </a:solidFill>
                <a:latin typeface="楷体" panose="02010609060101010101" pitchFamily="49" charset="-122"/>
                <a:ea typeface="楷体" panose="02010609060101010101" pitchFamily="49" charset="-122"/>
                <a:cs typeface="宋体" panose="02010600030101010101" pitchFamily="2" charset="-122"/>
              </a:rPr>
              <a:t>小说起于祝福，结于祝福</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情节的发展与祝福有密切联系</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endParaRPr lang="en-US" altLang="zh-CN" sz="2000" b="1" dirty="0">
              <a:solidFill>
                <a:prstClr val="black"/>
              </a:solidFill>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2</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0070C0"/>
                </a:solidFill>
                <a:latin typeface="楷体" panose="02010609060101010101" pitchFamily="49" charset="-122"/>
                <a:ea typeface="楷体" panose="02010609060101010101" pitchFamily="49" charset="-122"/>
                <a:cs typeface="宋体" panose="02010600030101010101" pitchFamily="2" charset="-122"/>
              </a:rPr>
              <a:t>祥林嫂是在祝福中死去，</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就用“祝福”的热闹繁忙来反衬祥林嫂的悲剧命运；</a:t>
            </a:r>
            <a:endParaRPr lang="en-US" altLang="zh-CN" sz="2000" b="1" dirty="0">
              <a:solidFill>
                <a:srgbClr val="FF0000"/>
              </a:solidFill>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3</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0070C0"/>
                </a:solidFill>
                <a:latin typeface="楷体" panose="02010609060101010101" pitchFamily="49" charset="-122"/>
                <a:ea typeface="楷体" panose="02010609060101010101" pitchFamily="49" charset="-122"/>
                <a:cs typeface="宋体" panose="02010600030101010101" pitchFamily="2" charset="-122"/>
              </a:rPr>
              <a:t>祝福是一种封建习俗。</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而在旧社会，底层人民却无福可祝，无福可言，而祥林嫂正是因为这祝福而被逼上绝境的。可见，小说取名为</a:t>
            </a:r>
            <a:r>
              <a:rPr lang="en-US" altLang="zh-CN"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祝福</a:t>
            </a:r>
            <a:r>
              <a:rPr lang="en-US" altLang="zh-CN"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具有深刻的讽刺意味。</a:t>
            </a:r>
            <a:endParaRPr lang="en-US" altLang="zh-CN" sz="2000" b="1" dirty="0">
              <a:solidFill>
                <a:srgbClr val="FF0000"/>
              </a:solidFill>
              <a:latin typeface="楷体" panose="02010609060101010101" pitchFamily="49" charset="-122"/>
              <a:ea typeface="楷体" panose="02010609060101010101" pitchFamily="49" charset="-122"/>
              <a:cs typeface="宋体" panose="02010600030101010101" pitchFamily="2" charset="-122"/>
            </a:endParaRPr>
          </a:p>
        </p:txBody>
      </p:sp>
      <p:sp>
        <p:nvSpPr>
          <p:cNvPr id="4" name="文本框 3">
            <a:extLst>
              <a:ext uri="{FF2B5EF4-FFF2-40B4-BE49-F238E27FC236}">
                <a16:creationId xmlns:a16="http://schemas.microsoft.com/office/drawing/2014/main" id="{217B3236-FC0E-F579-5EF8-B4ECB5D9E363}"/>
              </a:ext>
            </a:extLst>
          </p:cNvPr>
          <p:cNvSpPr txBox="1"/>
          <p:nvPr/>
        </p:nvSpPr>
        <p:spPr>
          <a:xfrm>
            <a:off x="1907704" y="5229200"/>
            <a:ext cx="4032448"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考查点：小说标题</a:t>
            </a:r>
            <a:r>
              <a:rPr kumimoji="0" lang="en-US" altLang="zh-CN"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a:t>
            </a: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主旨</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5430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120582" y="1556792"/>
            <a:ext cx="9063118" cy="2251065"/>
          </a:xfrm>
          <a:prstGeom prst="rect">
            <a:avLst/>
          </a:prstGeom>
          <a:solidFill>
            <a:schemeClr val="bg1">
              <a:alpha val="87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rPr>
              <a:t>关于“标题”的进阶问法：</a:t>
            </a:r>
            <a:endParaRPr kumimoji="0" lang="en-US" altLang="zh-CN" sz="24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小说以“祝福”为枢纽连接人物、安排情节。这样处理有什么作用？请简要分析。</a:t>
            </a:r>
            <a:endPar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400" b="1" dirty="0">
                <a:solidFill>
                  <a:prstClr val="black"/>
                </a:solidFill>
                <a:latin typeface="Calibri"/>
                <a:ea typeface="宋体" panose="02010600030101010101" pitchFamily="2" charset="-122"/>
                <a:cs typeface="宋体" panose="02010600030101010101" pitchFamily="2" charset="-122"/>
              </a:rPr>
              <a:t>（答案同上一个题目）</a:t>
            </a:r>
            <a:endPar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p:txBody>
      </p:sp>
      <p:sp>
        <p:nvSpPr>
          <p:cNvPr id="4" name="文本框 3">
            <a:extLst>
              <a:ext uri="{FF2B5EF4-FFF2-40B4-BE49-F238E27FC236}">
                <a16:creationId xmlns:a16="http://schemas.microsoft.com/office/drawing/2014/main" id="{217B3236-FC0E-F579-5EF8-B4ECB5D9E363}"/>
              </a:ext>
            </a:extLst>
          </p:cNvPr>
          <p:cNvSpPr txBox="1"/>
          <p:nvPr/>
        </p:nvSpPr>
        <p:spPr>
          <a:xfrm>
            <a:off x="3031961" y="4149080"/>
            <a:ext cx="324036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考查点：情节结构</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8061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161764" y="548680"/>
            <a:ext cx="8982236" cy="5616794"/>
          </a:xfrm>
          <a:prstGeom prst="rect">
            <a:avLst/>
          </a:prstGeom>
          <a:solidFill>
            <a:schemeClr val="bg1">
              <a:alpha val="87000"/>
            </a:schemeClr>
          </a:solidFill>
        </p:spPr>
        <p:txBody>
          <a:bodyPr wrap="square">
            <a:spAutoFit/>
          </a:bodyPr>
          <a:lstStyle/>
          <a:p>
            <a:pPr lvl="0">
              <a:lnSpc>
                <a:spcPct val="150000"/>
              </a:lnSpc>
            </a:pPr>
            <a:r>
              <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2.</a:t>
            </a:r>
            <a:r>
              <a:rPr kumimoji="0" lang="zh-CN" altLang="en-US"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 </a:t>
            </a:r>
            <a:r>
              <a:rPr lang="zh-CN" altLang="en-US" sz="2400" b="1" dirty="0">
                <a:solidFill>
                  <a:prstClr val="black"/>
                </a:solidFill>
                <a:cs typeface="宋体" panose="02010600030101010101" pitchFamily="2" charset="-122"/>
              </a:rPr>
              <a:t>本文以第一人称“我”来叙述故事，而 </a:t>
            </a:r>
            <a:r>
              <a:rPr kumimoji="0" lang="zh-CN" altLang="en-US"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“我”又不是主人公，采用这种方式有何好处？（</a:t>
            </a:r>
            <a:r>
              <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4</a:t>
            </a:r>
            <a:r>
              <a:rPr kumimoji="0" lang="zh-CN" altLang="en-US"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分）</a:t>
            </a:r>
            <a:endPar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a:p>
            <a:pPr>
              <a:lnSpc>
                <a:spcPct val="150000"/>
              </a:lnSpc>
            </a:pPr>
            <a:r>
              <a:rPr lang="zh-CN" altLang="zh-CN" sz="2400" b="1" kern="0" dirty="0">
                <a:effectLst/>
                <a:latin typeface="楷体" panose="02010609060101010101" pitchFamily="49" charset="-122"/>
                <a:ea typeface="楷体" panose="02010609060101010101" pitchFamily="49" charset="-122"/>
                <a:cs typeface="宋体" panose="02010600030101010101" pitchFamily="2" charset="-122"/>
              </a:rPr>
              <a:t>（</a:t>
            </a:r>
            <a:r>
              <a:rPr lang="en-US" altLang="zh-CN" sz="2400" b="1" kern="0" dirty="0">
                <a:effectLst/>
                <a:latin typeface="楷体" panose="02010609060101010101" pitchFamily="49" charset="-122"/>
                <a:ea typeface="楷体" panose="02010609060101010101" pitchFamily="49" charset="-122"/>
                <a:cs typeface="宋体" panose="02010600030101010101" pitchFamily="2" charset="-122"/>
              </a:rPr>
              <a:t>1</a:t>
            </a:r>
            <a:r>
              <a:rPr lang="zh-CN" altLang="zh-CN" sz="2400" b="1" kern="0" dirty="0">
                <a:latin typeface="楷体" panose="02010609060101010101" pitchFamily="49" charset="-122"/>
                <a:ea typeface="楷体" panose="02010609060101010101" pitchFamily="49" charset="-122"/>
                <a:cs typeface="宋体" panose="02010600030101010101" pitchFamily="2" charset="-122"/>
              </a:rPr>
              <a:t>）</a:t>
            </a:r>
            <a:r>
              <a:rPr lang="zh-CN" altLang="en-US" sz="2400" b="1" kern="0" dirty="0">
                <a:latin typeface="楷体" panose="02010609060101010101" pitchFamily="49" charset="-122"/>
                <a:ea typeface="楷体" panose="02010609060101010101" pitchFamily="49" charset="-122"/>
                <a:cs typeface="宋体" panose="02010600030101010101" pitchFamily="2" charset="-122"/>
              </a:rPr>
              <a:t>作品</a:t>
            </a:r>
            <a:r>
              <a:rPr lang="zh-CN"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通过</a:t>
            </a:r>
            <a:r>
              <a:rPr lang="en-US"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我</a:t>
            </a:r>
            <a:r>
              <a:rPr lang="en-US"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的所见所闻来展开情节</a:t>
            </a:r>
            <a:r>
              <a:rPr lang="zh-CN" altLang="zh-CN" sz="2400" b="1" kern="0" dirty="0">
                <a:latin typeface="楷体" panose="02010609060101010101" pitchFamily="49" charset="-122"/>
                <a:ea typeface="楷体" panose="02010609060101010101" pitchFamily="49" charset="-122"/>
                <a:cs typeface="宋体" panose="02010600030101010101" pitchFamily="2" charset="-122"/>
              </a:rPr>
              <a:t>，增强故事的</a:t>
            </a:r>
            <a:r>
              <a:rPr lang="zh-CN" altLang="zh-CN" sz="24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真实感</a:t>
            </a:r>
            <a:r>
              <a:rPr lang="zh-CN" altLang="en-US" sz="2400" b="1" kern="0" dirty="0">
                <a:latin typeface="楷体" panose="02010609060101010101" pitchFamily="49" charset="-122"/>
                <a:ea typeface="楷体" panose="02010609060101010101" pitchFamily="49" charset="-122"/>
                <a:cs typeface="宋体" panose="02010600030101010101" pitchFamily="2" charset="-122"/>
              </a:rPr>
              <a:t>，同时，又不是故事主人公，而是旁观者，故事叙述更具有</a:t>
            </a:r>
            <a:r>
              <a:rPr lang="zh-CN" altLang="en-US" sz="24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客观性</a:t>
            </a:r>
            <a:r>
              <a:rPr lang="zh-CN" altLang="en-US" sz="2400" b="1" kern="0" dirty="0">
                <a:latin typeface="楷体" panose="02010609060101010101" pitchFamily="49" charset="-122"/>
                <a:ea typeface="楷体" panose="02010609060101010101" pitchFamily="49" charset="-122"/>
                <a:cs typeface="宋体" panose="02010600030101010101" pitchFamily="2" charset="-122"/>
              </a:rPr>
              <a:t>；</a:t>
            </a:r>
            <a:endParaRPr lang="en-US" altLang="zh-CN" sz="2400" b="1" kern="0" dirty="0">
              <a:latin typeface="楷体" panose="02010609060101010101" pitchFamily="49" charset="-122"/>
              <a:ea typeface="楷体" panose="02010609060101010101" pitchFamily="49" charset="-122"/>
              <a:cs typeface="宋体" panose="02010600030101010101" pitchFamily="2" charset="-122"/>
            </a:endParaRPr>
          </a:p>
          <a:p>
            <a:pPr>
              <a:lnSpc>
                <a:spcPct val="150000"/>
              </a:lnSpc>
            </a:pPr>
            <a:r>
              <a:rPr lang="zh-CN" altLang="zh-CN" sz="2400" b="1" kern="0" dirty="0">
                <a:latin typeface="楷体" panose="02010609060101010101" pitchFamily="49" charset="-122"/>
                <a:ea typeface="楷体" panose="02010609060101010101" pitchFamily="49" charset="-122"/>
                <a:cs typeface="宋体" panose="02010600030101010101" pitchFamily="2" charset="-122"/>
              </a:rPr>
              <a:t>（</a:t>
            </a:r>
            <a:r>
              <a:rPr lang="en-US" altLang="zh-CN" sz="2400" b="1" kern="0" dirty="0">
                <a:effectLst/>
                <a:latin typeface="楷体" panose="02010609060101010101" pitchFamily="49" charset="-122"/>
                <a:ea typeface="楷体" panose="02010609060101010101" pitchFamily="49" charset="-122"/>
                <a:cs typeface="宋体" panose="02010600030101010101" pitchFamily="2" charset="-122"/>
              </a:rPr>
              <a:t>2</a:t>
            </a:r>
            <a:r>
              <a:rPr lang="zh-CN" altLang="zh-CN" sz="2400" b="1" kern="0" dirty="0">
                <a:effectLst/>
                <a:latin typeface="楷体" panose="02010609060101010101" pitchFamily="49" charset="-122"/>
                <a:ea typeface="楷体" panose="02010609060101010101" pitchFamily="49" charset="-122"/>
                <a:cs typeface="宋体" panose="02010600030101010101" pitchFamily="2" charset="-122"/>
              </a:rPr>
              <a:t>）</a:t>
            </a:r>
            <a:r>
              <a:rPr lang="en-US"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我</a:t>
            </a:r>
            <a:r>
              <a:rPr lang="en-US"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是一个</a:t>
            </a:r>
            <a:r>
              <a:rPr lang="zh-CN" altLang="en-US"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由外地回到故乡的</a:t>
            </a:r>
            <a:r>
              <a:rPr lang="zh-CN" altLang="zh-CN"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进步思想的小资产阶级的知识分子</a:t>
            </a:r>
            <a:r>
              <a:rPr lang="zh-CN" altLang="en-US" sz="2400" b="1" kern="0" dirty="0">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有鲜明的反封建的思想倾向</a:t>
            </a:r>
            <a:r>
              <a:rPr lang="zh-CN" altLang="en-US" sz="2400" b="1" kern="0" dirty="0">
                <a:solidFill>
                  <a:srgbClr val="FF0000"/>
                </a:solidFill>
                <a:latin typeface="楷体" panose="02010609060101010101" pitchFamily="49" charset="-122"/>
                <a:ea typeface="楷体" panose="02010609060101010101" pitchFamily="49" charset="-122"/>
                <a:cs typeface="宋体" panose="02010600030101010101" pitchFamily="2" charset="-122"/>
              </a:rPr>
              <a:t>，能敏锐地观察到故乡存在的问题，</a:t>
            </a:r>
            <a:r>
              <a:rPr lang="zh-CN" altLang="en-US" sz="2400" b="1" kern="0" dirty="0">
                <a:solidFill>
                  <a:srgbClr val="0070C0"/>
                </a:solidFill>
                <a:latin typeface="楷体" panose="02010609060101010101" pitchFamily="49" charset="-122"/>
                <a:ea typeface="楷体" panose="02010609060101010101" pitchFamily="49" charset="-122"/>
                <a:cs typeface="宋体" panose="02010600030101010101" pitchFamily="2" charset="-122"/>
              </a:rPr>
              <a:t>再</a:t>
            </a:r>
            <a:r>
              <a:rPr lang="zh-CN" altLang="zh-CN" sz="2400" b="1" kern="0" dirty="0">
                <a:solidFill>
                  <a:srgbClr val="0070C0"/>
                </a:solidFill>
                <a:effectLst/>
                <a:latin typeface="楷体" panose="02010609060101010101" pitchFamily="49" charset="-122"/>
                <a:ea typeface="楷体" panose="02010609060101010101" pitchFamily="49" charset="-122"/>
                <a:cs typeface="宋体" panose="02010600030101010101" pitchFamily="2" charset="-122"/>
              </a:rPr>
              <a:t>通过</a:t>
            </a:r>
            <a:r>
              <a:rPr lang="en-US" altLang="zh-CN" sz="2400" b="1" kern="0" dirty="0">
                <a:solidFill>
                  <a:srgbClr val="0070C0"/>
                </a:solidFill>
                <a:effectLst/>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0070C0"/>
                </a:solidFill>
                <a:effectLst/>
                <a:latin typeface="楷体" panose="02010609060101010101" pitchFamily="49" charset="-122"/>
                <a:ea typeface="楷体" panose="02010609060101010101" pitchFamily="49" charset="-122"/>
                <a:cs typeface="宋体" panose="02010600030101010101" pitchFamily="2" charset="-122"/>
              </a:rPr>
              <a:t>我</a:t>
            </a:r>
            <a:r>
              <a:rPr lang="en-US" altLang="zh-CN" sz="2400" b="1" kern="0" dirty="0">
                <a:solidFill>
                  <a:srgbClr val="0070C0"/>
                </a:solidFill>
                <a:effectLst/>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0070C0"/>
                </a:solidFill>
                <a:effectLst/>
                <a:latin typeface="楷体" panose="02010609060101010101" pitchFamily="49" charset="-122"/>
                <a:ea typeface="楷体" panose="02010609060101010101" pitchFamily="49" charset="-122"/>
                <a:cs typeface="宋体" panose="02010600030101010101" pitchFamily="2" charset="-122"/>
              </a:rPr>
              <a:t>的所感，来抒发感情</a:t>
            </a:r>
            <a:r>
              <a:rPr lang="zh-CN" altLang="en-US" sz="2400" b="1" kern="0" dirty="0">
                <a:solidFill>
                  <a:srgbClr val="0070C0"/>
                </a:solidFill>
                <a:effectLst/>
                <a:latin typeface="楷体" panose="02010609060101010101" pitchFamily="49" charset="-122"/>
                <a:ea typeface="楷体" panose="02010609060101010101" pitchFamily="49" charset="-122"/>
                <a:cs typeface="宋体" panose="02010600030101010101" pitchFamily="2" charset="-122"/>
              </a:rPr>
              <a:t>、</a:t>
            </a:r>
            <a:r>
              <a:rPr lang="zh-CN" altLang="zh-CN" sz="2400" b="1" kern="0" dirty="0">
                <a:solidFill>
                  <a:srgbClr val="0070C0"/>
                </a:solidFill>
                <a:effectLst/>
                <a:latin typeface="楷体" panose="02010609060101010101" pitchFamily="49" charset="-122"/>
                <a:ea typeface="楷体" panose="02010609060101010101" pitchFamily="49" charset="-122"/>
                <a:cs typeface="宋体" panose="02010600030101010101" pitchFamily="2" charset="-122"/>
              </a:rPr>
              <a:t>发表议论，</a:t>
            </a:r>
            <a:r>
              <a:rPr lang="zh-CN" altLang="zh-CN" sz="2400" b="1" kern="0" dirty="0">
                <a:effectLst/>
                <a:latin typeface="楷体" panose="02010609060101010101" pitchFamily="49" charset="-122"/>
                <a:ea typeface="楷体" panose="02010609060101010101" pitchFamily="49" charset="-122"/>
                <a:cs typeface="宋体" panose="02010600030101010101" pitchFamily="2" charset="-122"/>
              </a:rPr>
              <a:t>以增强作品的</a:t>
            </a:r>
            <a:r>
              <a:rPr lang="zh-CN" altLang="zh-CN" sz="2400" b="1" kern="0" dirty="0">
                <a:solidFill>
                  <a:srgbClr val="FF0000"/>
                </a:solidFill>
                <a:effectLst/>
                <a:latin typeface="楷体" panose="02010609060101010101" pitchFamily="49" charset="-122"/>
                <a:ea typeface="楷体" panose="02010609060101010101" pitchFamily="49" charset="-122"/>
                <a:cs typeface="宋体" panose="02010600030101010101" pitchFamily="2" charset="-122"/>
              </a:rPr>
              <a:t>感染力</a:t>
            </a:r>
            <a:r>
              <a:rPr lang="zh-CN" altLang="zh-CN" sz="24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en-US" sz="2400" b="1" kern="0" dirty="0">
                <a:effectLst/>
                <a:latin typeface="楷体" panose="02010609060101010101" pitchFamily="49" charset="-122"/>
                <a:ea typeface="楷体" panose="02010609060101010101" pitchFamily="49" charset="-122"/>
                <a:cs typeface="宋体" panose="02010600030101010101" pitchFamily="2" charset="-122"/>
              </a:rPr>
              <a:t>更易于</a:t>
            </a:r>
            <a:r>
              <a:rPr lang="zh-CN" altLang="en-US" sz="2400" b="1" kern="0" dirty="0">
                <a:solidFill>
                  <a:srgbClr val="FF0000"/>
                </a:solidFill>
                <a:effectLst/>
                <a:latin typeface="楷体" panose="02010609060101010101" pitchFamily="49" charset="-122"/>
                <a:ea typeface="楷体" panose="02010609060101010101" pitchFamily="49" charset="-122"/>
                <a:cs typeface="宋体" panose="02010600030101010101" pitchFamily="2" charset="-122"/>
              </a:rPr>
              <a:t>表达主旨</a:t>
            </a:r>
            <a:r>
              <a:rPr lang="zh-CN" altLang="zh-CN" sz="2400" b="1" kern="0" dirty="0">
                <a:effectLst/>
                <a:latin typeface="楷体" panose="02010609060101010101" pitchFamily="49" charset="-122"/>
                <a:ea typeface="楷体" panose="02010609060101010101" pitchFamily="49" charset="-122"/>
                <a:cs typeface="宋体" panose="02010600030101010101" pitchFamily="2" charset="-122"/>
              </a:rPr>
              <a:t>。</a:t>
            </a:r>
            <a:endParaRPr lang="en-US" altLang="zh-CN" sz="2400" b="1" kern="0" dirty="0">
              <a:effectLst/>
              <a:latin typeface="楷体" panose="02010609060101010101" pitchFamily="49" charset="-122"/>
              <a:ea typeface="楷体" panose="02010609060101010101" pitchFamily="49" charset="-122"/>
              <a:cs typeface="宋体" panose="02010600030101010101" pitchFamily="2" charset="-122"/>
            </a:endParaRPr>
          </a:p>
          <a:p>
            <a:pPr>
              <a:lnSpc>
                <a:spcPct val="150000"/>
              </a:lnSpc>
            </a:pPr>
            <a:endParaRPr kumimoji="0" lang="en-US" altLang="zh-CN" sz="2400" b="1" i="0" u="none" strike="noStrike" kern="0" cap="none" spc="0" normalizeH="0" baseline="0" noProof="0" dirty="0">
              <a:ln>
                <a:noFill/>
              </a:ln>
              <a:solidFill>
                <a:srgbClr val="FF0000"/>
              </a:solidFill>
              <a:effectLst/>
              <a:highlight>
                <a:srgbClr val="FFFF00"/>
              </a:highlight>
              <a:uLnTx/>
              <a:uFillTx/>
              <a:latin typeface="楷体" panose="02010609060101010101" pitchFamily="49" charset="-122"/>
              <a:ea typeface="楷体" panose="02010609060101010101" pitchFamily="49" charset="-122"/>
            </a:endParaRPr>
          </a:p>
          <a:p>
            <a:pPr>
              <a:lnSpc>
                <a:spcPct val="150000"/>
              </a:lnSpc>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a:t>
            </a:r>
          </a:p>
        </p:txBody>
      </p:sp>
      <p:sp>
        <p:nvSpPr>
          <p:cNvPr id="4" name="文本框 3">
            <a:extLst>
              <a:ext uri="{FF2B5EF4-FFF2-40B4-BE49-F238E27FC236}">
                <a16:creationId xmlns:a16="http://schemas.microsoft.com/office/drawing/2014/main" id="{72B44CF5-67A1-E3D8-1E4F-EBA9BA3C4BD0}"/>
              </a:ext>
            </a:extLst>
          </p:cNvPr>
          <p:cNvSpPr txBox="1"/>
          <p:nvPr/>
        </p:nvSpPr>
        <p:spPr>
          <a:xfrm>
            <a:off x="1547664" y="5643494"/>
            <a:ext cx="466594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叙述人称、叙述视角</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8350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161764" y="548680"/>
            <a:ext cx="8982236" cy="5899692"/>
          </a:xfrm>
          <a:prstGeom prst="rect">
            <a:avLst/>
          </a:prstGeom>
          <a:solidFill>
            <a:schemeClr val="bg1">
              <a:alpha val="87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3.</a:t>
            </a:r>
            <a:r>
              <a:rPr kumimoji="0" lang="zh-CN" altLang="en-US"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小说把祥林嫂的死放在前面叙述，后面回忆祥林嫂的生活片段。作者这样安排有什么用意？（</a:t>
            </a:r>
            <a:r>
              <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4</a:t>
            </a:r>
            <a:r>
              <a:rPr kumimoji="0" lang="zh-CN" altLang="en-US"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分）</a:t>
            </a:r>
            <a:endParaRPr kumimoji="0" lang="en-US" altLang="zh-CN" sz="24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1</a:t>
            </a:r>
            <a:r>
              <a:rPr kumimoji="0" lang="zh-CN"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采用</a:t>
            </a:r>
            <a:r>
              <a:rPr kumimoji="0" lang="zh-CN" altLang="en-US" sz="24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倒叙</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的方式，</a:t>
            </a:r>
            <a:r>
              <a:rPr kumimoji="0" lang="zh-CN" altLang="en-US" sz="24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避免了平铺直叙</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，能增强文章的表达效果；</a:t>
            </a:r>
            <a:endPar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2</a:t>
            </a:r>
            <a:r>
              <a:rPr kumimoji="0" lang="zh-CN"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zh-CN" altLang="en-US" sz="24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制造悬念</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zh-CN" altLang="en-US" sz="24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引发读者猜测</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：祥林嫂在年终祝福时死去，必然有悲惨的经历；</a:t>
            </a:r>
            <a:endPar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3</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）为主题呈现营造了</a:t>
            </a:r>
            <a:r>
              <a:rPr kumimoji="0" lang="zh-CN" altLang="en-US" sz="24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浓重的悲剧氛围</a:t>
            </a:r>
            <a:r>
              <a:rPr kumimoji="0" lang="zh-CN" altLang="en-US" sz="24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，有利于主题的表达。</a:t>
            </a:r>
            <a:endParaRPr kumimoji="0" lang="en-US" altLang="zh-CN" sz="2400" b="1" i="0" u="none" strike="noStrike" kern="0" cap="none" spc="0" normalizeH="0" baseline="0" noProof="0" dirty="0">
              <a:ln>
                <a:noFill/>
              </a:ln>
              <a:solidFill>
                <a:srgbClr val="FF0000"/>
              </a:solidFill>
              <a:effectLst/>
              <a:highlight>
                <a:srgbClr val="FFFF00"/>
              </a:highlight>
              <a:uLnTx/>
              <a:uFillTx/>
              <a:latin typeface="楷体" panose="02010609060101010101" pitchFamily="49" charset="-122"/>
              <a:ea typeface="楷体" panose="02010609060101010101" pitchFamily="49"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a:t>
            </a:r>
            <a:endParaRPr kumimoji="0" lang="en-US" altLang="zh-CN"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en-US" altLang="zh-CN" sz="2800" b="1" dirty="0">
                <a:solidFill>
                  <a:srgbClr val="0070C0"/>
                </a:solidFill>
                <a:latin typeface="方正姚体" panose="02010601030101010101" pitchFamily="2" charset="-122"/>
                <a:ea typeface="方正姚体" panose="02010601030101010101" pitchFamily="2" charset="-122"/>
              </a:rPr>
              <a:t>【</a:t>
            </a:r>
            <a:r>
              <a:rPr lang="zh-CN" altLang="en-US" sz="2800" b="1" dirty="0">
                <a:solidFill>
                  <a:srgbClr val="0070C0"/>
                </a:solidFill>
                <a:latin typeface="方正姚体" panose="02010601030101010101" pitchFamily="2" charset="-122"/>
                <a:ea typeface="方正姚体" panose="02010601030101010101" pitchFamily="2" charset="-122"/>
              </a:rPr>
              <a:t>进阶问法</a:t>
            </a:r>
            <a:r>
              <a:rPr lang="en-US" altLang="zh-CN" sz="2800" b="1" dirty="0">
                <a:solidFill>
                  <a:srgbClr val="0070C0"/>
                </a:solidFill>
                <a:latin typeface="方正姚体" panose="02010601030101010101" pitchFamily="2" charset="-122"/>
                <a:ea typeface="方正姚体" panose="02010601030101010101" pitchFamily="2" charset="-122"/>
              </a:rPr>
              <a:t>】</a:t>
            </a: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zh-CN" sz="2400" b="1" u="sng" dirty="0">
                <a:solidFill>
                  <a:srgbClr val="FF0000"/>
                </a:solidFill>
                <a:effectLst/>
                <a:ea typeface="宋体" panose="02010600030101010101" pitchFamily="2" charset="-122"/>
                <a:cs typeface="宋体" panose="02010600030101010101" pitchFamily="2" charset="-122"/>
              </a:rPr>
              <a:t>作者在结局上的这种处理是否合理</a:t>
            </a:r>
            <a:r>
              <a:rPr lang="zh-CN" altLang="zh-CN" sz="2400" b="1" dirty="0">
                <a:effectLst/>
                <a:ea typeface="宋体" panose="02010600030101010101" pitchFamily="2" charset="-122"/>
                <a:cs typeface="宋体" panose="02010600030101010101" pitchFamily="2" charset="-122"/>
              </a:rPr>
              <a:t>？请结合小说的具体内容，谈谈你的看法和理由。</a:t>
            </a:r>
            <a:endParaRPr kumimoji="0" lang="zh-CN" altLang="en-US" sz="24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endParaRPr>
          </a:p>
        </p:txBody>
      </p:sp>
      <p:sp>
        <p:nvSpPr>
          <p:cNvPr id="4" name="文本框 3">
            <a:extLst>
              <a:ext uri="{FF2B5EF4-FFF2-40B4-BE49-F238E27FC236}">
                <a16:creationId xmlns:a16="http://schemas.microsoft.com/office/drawing/2014/main" id="{72B44CF5-67A1-E3D8-1E4F-EBA9BA3C4BD0}"/>
              </a:ext>
            </a:extLst>
          </p:cNvPr>
          <p:cNvSpPr txBox="1"/>
          <p:nvPr/>
        </p:nvSpPr>
        <p:spPr>
          <a:xfrm>
            <a:off x="1619672" y="3980261"/>
            <a:ext cx="466594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情节安排技巧、叙述方式</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0315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additive="base">
                                        <p:cTn id="3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 calcmode="lin" valueType="num">
                                      <p:cBhvr additive="base">
                                        <p:cTn id="4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161764" y="0"/>
            <a:ext cx="8982236" cy="6483506"/>
          </a:xfrm>
          <a:prstGeom prst="rect">
            <a:avLst/>
          </a:prstGeom>
          <a:solidFill>
            <a:schemeClr val="bg1">
              <a:alpha val="87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0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4.</a:t>
            </a:r>
            <a:r>
              <a:rPr kumimoji="0" lang="zh-CN" altLang="en-US" sz="20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请探究小说中自然景物描写的深刻寓意。</a:t>
            </a:r>
            <a:endParaRPr kumimoji="0" lang="en-US" altLang="zh-CN" sz="20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zh-CN" sz="20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zh-CN" altLang="en-US" sz="20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自然环境描写以写“雪”为主，在文中总共有四次。）</a:t>
            </a:r>
            <a:endParaRPr kumimoji="0" lang="en-US" altLang="zh-CN" sz="2000" b="1" i="0" u="none" strike="noStrike" kern="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a:p>
            <a:pPr algn="l">
              <a:lnSpc>
                <a:spcPct val="150000"/>
              </a:lnSpc>
            </a:pPr>
            <a:r>
              <a:rPr lang="zh-CN" altLang="zh-CN" sz="2000" b="1" kern="0" dirty="0">
                <a:solidFill>
                  <a:srgbClr val="0070C0"/>
                </a:solidFill>
                <a:effectLst/>
                <a:latin typeface="方正姚体" panose="02010601030101010101" pitchFamily="2" charset="-122"/>
                <a:ea typeface="方正姚体" panose="02010601030101010101" pitchFamily="2" charset="-122"/>
                <a:cs typeface="宋体" panose="02010600030101010101" pitchFamily="2" charset="-122"/>
              </a:rPr>
              <a:t>第一次是作者初到鲁镇时</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：此处作者着力写雪的大而乱，象征鲁镇祝福前夕的忙乱，也</a:t>
            </a:r>
            <a:r>
              <a:rPr lang="zh-CN" altLang="zh-CN" sz="2000" b="1" kern="0" dirty="0">
                <a:solidFill>
                  <a:srgbClr val="FF0000"/>
                </a:solidFill>
                <a:effectLst/>
                <a:latin typeface="楷体" panose="02010609060101010101" pitchFamily="49" charset="-122"/>
                <a:ea typeface="楷体" panose="02010609060101010101" pitchFamily="49" charset="-122"/>
                <a:cs typeface="宋体" panose="02010600030101010101" pitchFamily="2" charset="-122"/>
              </a:rPr>
              <a:t>渲染</a:t>
            </a:r>
            <a:r>
              <a:rPr lang="en-US" altLang="zh-CN" sz="2000" b="1" kern="0" dirty="0">
                <a:solidFill>
                  <a:srgbClr val="FF0000"/>
                </a:solidFill>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solidFill>
                  <a:srgbClr val="FF0000"/>
                </a:solidFill>
                <a:effectLst/>
                <a:latin typeface="楷体" panose="02010609060101010101" pitchFamily="49" charset="-122"/>
                <a:ea typeface="楷体" panose="02010609060101010101" pitchFamily="49" charset="-122"/>
                <a:cs typeface="宋体" panose="02010600030101010101" pitchFamily="2" charset="-122"/>
              </a:rPr>
              <a:t>我</a:t>
            </a:r>
            <a:r>
              <a:rPr lang="en-US" altLang="zh-CN" sz="2000" b="1" kern="0" dirty="0">
                <a:solidFill>
                  <a:srgbClr val="FF0000"/>
                </a:solidFill>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solidFill>
                  <a:srgbClr val="FF0000"/>
                </a:solidFill>
                <a:effectLst/>
                <a:latin typeface="楷体" panose="02010609060101010101" pitchFamily="49" charset="-122"/>
                <a:ea typeface="楷体" panose="02010609060101010101" pitchFamily="49" charset="-122"/>
                <a:cs typeface="宋体" panose="02010600030101010101" pitchFamily="2" charset="-122"/>
              </a:rPr>
              <a:t>心绪</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的烦乱，为</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我明天决计要走</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作</a:t>
            </a:r>
            <a:r>
              <a:rPr lang="zh-CN" altLang="zh-CN" sz="2000" b="1" kern="0" dirty="0">
                <a:solidFill>
                  <a:srgbClr val="FF0000"/>
                </a:solidFill>
                <a:latin typeface="楷体" panose="02010609060101010101" pitchFamily="49" charset="-122"/>
                <a:ea typeface="楷体" panose="02010609060101010101" pitchFamily="49" charset="-122"/>
              </a:rPr>
              <a:t>铺垫</a:t>
            </a:r>
            <a:r>
              <a:rPr lang="zh-CN" altLang="en-US" sz="2000" b="1" kern="0" dirty="0">
                <a:effectLst/>
                <a:latin typeface="楷体" panose="02010609060101010101" pitchFamily="49" charset="-122"/>
                <a:ea typeface="楷体" panose="02010609060101010101" pitchFamily="49" charset="-122"/>
                <a:cs typeface="宋体" panose="02010600030101010101" pitchFamily="2" charset="-122"/>
              </a:rPr>
              <a:t>；</a:t>
            </a:r>
            <a:endParaRPr lang="zh-CN" altLang="zh-CN" sz="2000" b="1" kern="100" dirty="0">
              <a:effectLst/>
              <a:latin typeface="楷体" panose="02010609060101010101" pitchFamily="49" charset="-122"/>
              <a:ea typeface="楷体" panose="02010609060101010101" pitchFamily="49" charset="-122"/>
            </a:endParaRPr>
          </a:p>
          <a:p>
            <a:pPr algn="l">
              <a:lnSpc>
                <a:spcPct val="150000"/>
              </a:lnSpc>
            </a:pPr>
            <a:r>
              <a:rPr lang="zh-CN" altLang="zh-CN" sz="2000" b="1" kern="0" dirty="0">
                <a:solidFill>
                  <a:srgbClr val="0070C0"/>
                </a:solidFill>
                <a:latin typeface="方正姚体" panose="02010601030101010101" pitchFamily="2" charset="-122"/>
                <a:ea typeface="方正姚体" panose="02010601030101010101" pitchFamily="2" charset="-122"/>
              </a:rPr>
              <a:t>第二次是在</a:t>
            </a:r>
            <a:r>
              <a:rPr lang="en-US" altLang="zh-CN" sz="2000" b="1" kern="0" dirty="0">
                <a:solidFill>
                  <a:srgbClr val="0070C0"/>
                </a:solidFill>
                <a:latin typeface="方正姚体" panose="02010601030101010101" pitchFamily="2" charset="-122"/>
                <a:ea typeface="方正姚体" panose="02010601030101010101" pitchFamily="2" charset="-122"/>
              </a:rPr>
              <a:t>“</a:t>
            </a:r>
            <a:r>
              <a:rPr lang="zh-CN" altLang="zh-CN" sz="2000" b="1" kern="0" dirty="0">
                <a:solidFill>
                  <a:srgbClr val="0070C0"/>
                </a:solidFill>
                <a:latin typeface="方正姚体" panose="02010601030101010101" pitchFamily="2" charset="-122"/>
                <a:ea typeface="方正姚体" panose="02010601030101010101" pitchFamily="2" charset="-122"/>
              </a:rPr>
              <a:t>我</a:t>
            </a:r>
            <a:r>
              <a:rPr lang="en-US" altLang="zh-CN" sz="2000" b="1" kern="0" dirty="0">
                <a:solidFill>
                  <a:srgbClr val="0070C0"/>
                </a:solidFill>
                <a:latin typeface="方正姚体" panose="02010601030101010101" pitchFamily="2" charset="-122"/>
                <a:ea typeface="方正姚体" panose="02010601030101010101" pitchFamily="2" charset="-122"/>
              </a:rPr>
              <a:t>”</a:t>
            </a:r>
            <a:r>
              <a:rPr lang="zh-CN" altLang="zh-CN" sz="2000" b="1" kern="0" dirty="0">
                <a:solidFill>
                  <a:srgbClr val="0070C0"/>
                </a:solidFill>
                <a:latin typeface="方正姚体" panose="02010601030101010101" pitchFamily="2" charset="-122"/>
                <a:ea typeface="方正姚体" panose="02010601030101010101" pitchFamily="2" charset="-122"/>
              </a:rPr>
              <a:t>听闻祥林嫂死讯后：</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这一段对描写</a:t>
            </a:r>
            <a:r>
              <a:rPr lang="zh-CN" altLang="zh-CN" sz="2000" b="1" kern="0" dirty="0">
                <a:solidFill>
                  <a:srgbClr val="FF0000"/>
                </a:solidFill>
                <a:latin typeface="楷体" panose="02010609060101010101" pitchFamily="49" charset="-122"/>
                <a:ea typeface="楷体" panose="02010609060101010101" pitchFamily="49" charset="-122"/>
              </a:rPr>
              <a:t>烘托祥林嫂死的凄惨悲凉</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，也衬托当时</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我</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深夜</a:t>
            </a:r>
            <a:r>
              <a:rPr lang="zh-CN" altLang="zh-CN" sz="2000" b="1" kern="0" dirty="0">
                <a:solidFill>
                  <a:srgbClr val="FF0000"/>
                </a:solidFill>
                <a:latin typeface="楷体" panose="02010609060101010101" pitchFamily="49" charset="-122"/>
                <a:ea typeface="楷体" panose="02010609060101010101" pitchFamily="49" charset="-122"/>
              </a:rPr>
              <a:t>神伤的孤寂悲愤</a:t>
            </a:r>
            <a:r>
              <a:rPr lang="zh-CN" altLang="en-US" sz="2000" b="1" kern="0" dirty="0">
                <a:effectLst/>
                <a:latin typeface="楷体" panose="02010609060101010101" pitchFamily="49" charset="-122"/>
                <a:ea typeface="楷体" panose="02010609060101010101" pitchFamily="49" charset="-122"/>
                <a:cs typeface="宋体" panose="02010600030101010101" pitchFamily="2" charset="-122"/>
              </a:rPr>
              <a:t>；</a:t>
            </a:r>
            <a:endParaRPr lang="zh-CN" altLang="zh-CN" sz="2000" b="1" kern="100" dirty="0">
              <a:effectLst/>
              <a:latin typeface="楷体" panose="02010609060101010101" pitchFamily="49" charset="-122"/>
              <a:ea typeface="楷体" panose="02010609060101010101" pitchFamily="49" charset="-122"/>
            </a:endParaRPr>
          </a:p>
          <a:p>
            <a:pPr algn="l">
              <a:lnSpc>
                <a:spcPct val="150000"/>
              </a:lnSpc>
            </a:pPr>
            <a:r>
              <a:rPr lang="zh-CN" altLang="zh-CN" sz="2000" b="1" kern="0" dirty="0">
                <a:solidFill>
                  <a:srgbClr val="0070C0"/>
                </a:solidFill>
                <a:latin typeface="方正姚体" panose="02010601030101010101" pitchFamily="2" charset="-122"/>
                <a:ea typeface="方正姚体" panose="02010601030101010101" pitchFamily="2" charset="-122"/>
              </a:rPr>
              <a:t>第三次是在祝福前夕</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，祥林嫂不能参与祭祀，而柳妈拿她寻开心，文中看似漫不经心地插入一句：</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微雪点点的下来了。</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这其实是暗示柳妈的话即将带给祥林嫂带来</a:t>
            </a:r>
            <a:r>
              <a:rPr lang="zh-CN" altLang="zh-CN" sz="2000" b="1" kern="0" dirty="0">
                <a:solidFill>
                  <a:srgbClr val="FF0000"/>
                </a:solidFill>
                <a:latin typeface="楷体" panose="02010609060101010101" pitchFamily="49" charset="-122"/>
                <a:ea typeface="楷体" panose="02010609060101010101" pitchFamily="49" charset="-122"/>
              </a:rPr>
              <a:t>巨大的心理阴影</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，起到</a:t>
            </a:r>
            <a:r>
              <a:rPr lang="zh-CN" altLang="zh-CN" sz="2000" b="1" kern="0" dirty="0">
                <a:solidFill>
                  <a:srgbClr val="FF0000"/>
                </a:solidFill>
                <a:latin typeface="楷体" panose="02010609060101010101" pitchFamily="49" charset="-122"/>
                <a:ea typeface="楷体" panose="02010609060101010101" pitchFamily="49" charset="-122"/>
              </a:rPr>
              <a:t>暗示情节发展</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的作用。</a:t>
            </a:r>
            <a:endParaRPr lang="zh-CN" altLang="zh-CN" sz="2000" b="1" kern="100" dirty="0">
              <a:effectLst/>
              <a:latin typeface="楷体" panose="02010609060101010101" pitchFamily="49" charset="-122"/>
              <a:ea typeface="楷体" panose="02010609060101010101" pitchFamily="49" charset="-122"/>
            </a:endParaRPr>
          </a:p>
          <a:p>
            <a:pPr algn="l">
              <a:lnSpc>
                <a:spcPct val="150000"/>
              </a:lnSpc>
            </a:pP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最</a:t>
            </a:r>
            <a:r>
              <a:rPr lang="zh-CN" altLang="zh-CN" sz="2000" b="1" kern="0" dirty="0">
                <a:solidFill>
                  <a:srgbClr val="0070C0"/>
                </a:solidFill>
                <a:latin typeface="方正姚体" panose="02010601030101010101" pitchFamily="2" charset="-122"/>
                <a:ea typeface="方正姚体" panose="02010601030101010101" pitchFamily="2" charset="-122"/>
              </a:rPr>
              <a:t>后一次出现在结尾：</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文末再次描写雪的大而猛，寄托作者对亡灵最沉重的哀悼，将其最大的哀痛显示于读者面前，这种感情与祝福时家家户户的欢乐喜庆格格不入，强烈的反差</a:t>
            </a:r>
            <a:r>
              <a:rPr lang="zh-CN" altLang="zh-CN" sz="2000" b="1" kern="0" dirty="0">
                <a:solidFill>
                  <a:srgbClr val="FF0000"/>
                </a:solidFill>
                <a:latin typeface="楷体" panose="02010609060101010101" pitchFamily="49" charset="-122"/>
                <a:ea typeface="楷体" panose="02010609060101010101" pitchFamily="49" charset="-122"/>
              </a:rPr>
              <a:t>带给读者强烈的艺术震撼</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solidFill>
                  <a:srgbClr val="FF0000"/>
                </a:solidFill>
                <a:latin typeface="楷体" panose="02010609060101010101" pitchFamily="49" charset="-122"/>
                <a:ea typeface="楷体" panose="02010609060101010101" pitchFamily="49" charset="-122"/>
              </a:rPr>
              <a:t>深化了文章的悲剧主题</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a:t>
            </a:r>
            <a:endParaRPr lang="zh-CN" altLang="zh-CN" sz="2000" b="1" kern="100" dirty="0">
              <a:effectLst/>
              <a:latin typeface="楷体" panose="02010609060101010101" pitchFamily="49" charset="-122"/>
              <a:ea typeface="楷体" panose="02010609060101010101" pitchFamily="49" charset="-122"/>
            </a:endParaRPr>
          </a:p>
          <a:p>
            <a:pPr algn="l">
              <a:lnSpc>
                <a:spcPct val="150000"/>
              </a:lnSpc>
            </a:pP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    </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文中有关</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雪</a:t>
            </a:r>
            <a:r>
              <a:rPr lang="en-US" altLang="zh-CN" sz="2000" b="1" kern="0" dirty="0">
                <a:effectLst/>
                <a:latin typeface="楷体" panose="02010609060101010101" pitchFamily="49" charset="-122"/>
                <a:ea typeface="楷体" panose="02010609060101010101" pitchFamily="49" charset="-122"/>
                <a:cs typeface="宋体" panose="02010600030101010101" pitchFamily="2" charset="-122"/>
              </a:rPr>
              <a:t>”</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的描写给全文抹上浓烈的</a:t>
            </a:r>
            <a:r>
              <a:rPr lang="zh-CN" altLang="zh-CN" sz="2000" b="1" kern="0" dirty="0">
                <a:solidFill>
                  <a:srgbClr val="FF0000"/>
                </a:solidFill>
                <a:latin typeface="楷体" panose="02010609060101010101" pitchFamily="49" charset="-122"/>
                <a:ea typeface="楷体" panose="02010609060101010101" pitchFamily="49" charset="-122"/>
              </a:rPr>
              <a:t>悲剧色彩</a:t>
            </a:r>
            <a:r>
              <a:rPr lang="zh-CN" altLang="zh-CN" sz="2000" b="1" kern="0" dirty="0">
                <a:effectLst/>
                <a:latin typeface="楷体" panose="02010609060101010101" pitchFamily="49" charset="-122"/>
                <a:ea typeface="楷体" panose="02010609060101010101" pitchFamily="49" charset="-122"/>
                <a:cs typeface="宋体" panose="02010600030101010101" pitchFamily="2" charset="-122"/>
              </a:rPr>
              <a:t>，也在读者在心中投下沉重的悲剧阴影，从而大大深化了文章的悲剧主题。</a:t>
            </a:r>
            <a:endParaRPr lang="zh-CN" altLang="zh-CN" sz="2000" b="1" kern="100" dirty="0">
              <a:effectLst/>
              <a:latin typeface="楷体" panose="02010609060101010101" pitchFamily="49" charset="-122"/>
              <a:ea typeface="楷体" panose="02010609060101010101" pitchFamily="49" charset="-122"/>
            </a:endParaRPr>
          </a:p>
        </p:txBody>
      </p:sp>
      <p:sp>
        <p:nvSpPr>
          <p:cNvPr id="4" name="文本框 3">
            <a:extLst>
              <a:ext uri="{FF2B5EF4-FFF2-40B4-BE49-F238E27FC236}">
                <a16:creationId xmlns:a16="http://schemas.microsoft.com/office/drawing/2014/main" id="{72B44CF5-67A1-E3D8-1E4F-EBA9BA3C4BD0}"/>
              </a:ext>
            </a:extLst>
          </p:cNvPr>
          <p:cNvSpPr txBox="1"/>
          <p:nvPr/>
        </p:nvSpPr>
        <p:spPr>
          <a:xfrm>
            <a:off x="5597860" y="143661"/>
            <a:ext cx="3384376"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考查点：自然环境描写</a:t>
            </a:r>
            <a:endParaRPr kumimoji="0" lang="zh-CN" altLang="en-US" sz="16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93054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fade">
                                      <p:cBhvr>
                                        <p:cTn id="37" dur="1000"/>
                                        <p:tgtEl>
                                          <p:spTgt spid="4">
                                            <p:txEl>
                                              <p:pRg st="0" end="0"/>
                                            </p:txEl>
                                          </p:spTgt>
                                        </p:tgtEl>
                                      </p:cBhvr>
                                    </p:animEffect>
                                    <p:anim calcmode="lin" valueType="num">
                                      <p:cBhvr>
                                        <p:cTn id="3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161764" y="332656"/>
            <a:ext cx="8982236" cy="5161991"/>
          </a:xfrm>
          <a:prstGeom prst="rect">
            <a:avLst/>
          </a:prstGeom>
          <a:solidFill>
            <a:schemeClr val="bg1">
              <a:alpha val="87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5.</a:t>
            </a:r>
            <a:r>
              <a:rPr kumimoji="0" lang="zh-CN" altLang="en-US" sz="28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rPr>
              <a:t>祥林嫂是一个什么样的人？请简要分析。</a:t>
            </a:r>
            <a:endParaRPr kumimoji="0" lang="en-US" altLang="zh-CN" sz="2800" b="1" i="0" u="none" strike="noStrike" kern="1200" cap="none" spc="0" normalizeH="0" baseline="0" noProof="0" dirty="0">
              <a:ln>
                <a:noFill/>
              </a:ln>
              <a:solidFill>
                <a:prstClr val="black"/>
              </a:solidFill>
              <a:effectLst/>
              <a:uLnTx/>
              <a:uFillTx/>
              <a:latin typeface="Calibri"/>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祥林嫂是旧中国农村劳动妇女的典型形象。</a:t>
            </a:r>
            <a:endPar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a:p>
            <a:pPr lvl="0">
              <a:lnSpc>
                <a:spcPct val="150000"/>
              </a:lnSpc>
            </a:pPr>
            <a:r>
              <a:rPr lang="zh-CN" altLang="en-US"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1</a:t>
            </a:r>
            <a:r>
              <a:rPr lang="zh-CN" altLang="en-US"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800" b="1" dirty="0">
                <a:solidFill>
                  <a:srgbClr val="FF0000"/>
                </a:solidFill>
                <a:latin typeface="楷体" panose="02010609060101010101" pitchFamily="49" charset="-122"/>
                <a:ea typeface="楷体" panose="02010609060101010101" pitchFamily="49" charset="-122"/>
                <a:cs typeface="宋体" panose="02010600030101010101" pitchFamily="2" charset="-122"/>
              </a:rPr>
              <a:t>勤劳朴实</a:t>
            </a:r>
            <a:r>
              <a:rPr lang="zh-CN" altLang="en-US"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宋体" panose="02010600030101010101" pitchFamily="2" charset="-122"/>
              </a:rPr>
              <a:t>在鲁镇干活麻利，肯吃苦，面对他人的嘲讽与侮辱，不反抗斥责；</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2</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zh-CN" altLang="en-US" sz="28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顽强不易被摧垮</a:t>
            </a:r>
            <a:r>
              <a:rPr kumimoji="0" lang="zh-CN" altLang="en-US" sz="28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zh-CN" altLang="en-US"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宋体" panose="02010600030101010101" pitchFamily="2" charset="-122"/>
              </a:rPr>
              <a:t>她为保贞洁奋力反抗，为“赎罪”，捐门槛；</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3</a:t>
            </a:r>
            <a:r>
              <a:rPr lang="zh-CN" altLang="en-US"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800" b="1" dirty="0">
                <a:solidFill>
                  <a:srgbClr val="FF0000"/>
                </a:solidFill>
                <a:latin typeface="楷体" panose="02010609060101010101" pitchFamily="49" charset="-122"/>
                <a:ea typeface="楷体" panose="02010609060101010101" pitchFamily="49" charset="-122"/>
                <a:cs typeface="宋体" panose="02010600030101010101" pitchFamily="2" charset="-122"/>
              </a:rPr>
              <a:t>愚昧无知</a:t>
            </a:r>
            <a:r>
              <a:rPr lang="zh-CN" altLang="en-US" sz="28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800" b="1" dirty="0">
                <a:solidFill>
                  <a:srgbClr val="0070C0"/>
                </a:solidFill>
                <a:latin typeface="楷体" panose="02010609060101010101" pitchFamily="49" charset="-122"/>
                <a:ea typeface="楷体" panose="02010609060101010101" pitchFamily="49" charset="-122"/>
                <a:cs typeface="宋体" panose="02010600030101010101" pitchFamily="2" charset="-122"/>
              </a:rPr>
              <a:t>她始终没有认识到造成自己人生悲剧的是封建礼教与迷信。</a:t>
            </a:r>
            <a:endParaRPr kumimoji="0" lang="en-US" altLang="zh-CN" sz="28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宋体" panose="02010600030101010101" pitchFamily="2" charset="-122"/>
            </a:endParaRPr>
          </a:p>
        </p:txBody>
      </p:sp>
      <p:sp>
        <p:nvSpPr>
          <p:cNvPr id="4" name="文本框 3">
            <a:extLst>
              <a:ext uri="{FF2B5EF4-FFF2-40B4-BE49-F238E27FC236}">
                <a16:creationId xmlns:a16="http://schemas.microsoft.com/office/drawing/2014/main" id="{72B44CF5-67A1-E3D8-1E4F-EBA9BA3C4BD0}"/>
              </a:ext>
            </a:extLst>
          </p:cNvPr>
          <p:cNvSpPr txBox="1"/>
          <p:nvPr/>
        </p:nvSpPr>
        <p:spPr>
          <a:xfrm>
            <a:off x="467544" y="5877272"/>
            <a:ext cx="324036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考查点：人物形象</a:t>
            </a:r>
            <a:endParaRPr kumimoji="0" lang="zh-CN" altLang="en-US"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9052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307FB2C9-39D5-B25C-DB46-002F03FBC571}"/>
              </a:ext>
            </a:extLst>
          </p:cNvPr>
          <p:cNvSpPr txBox="1"/>
          <p:nvPr/>
        </p:nvSpPr>
        <p:spPr>
          <a:xfrm>
            <a:off x="80882" y="0"/>
            <a:ext cx="9171638" cy="6837449"/>
          </a:xfrm>
          <a:prstGeom prst="rect">
            <a:avLst/>
          </a:prstGeom>
          <a:solidFill>
            <a:schemeClr val="bg1"/>
          </a:solidFill>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宋体" panose="02010600030101010101" pitchFamily="2" charset="-122"/>
              </a:rPr>
              <a:t>关于</a:t>
            </a:r>
            <a:r>
              <a:rPr kumimoji="0" lang="zh-CN" altLang="en-US" sz="20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rPr>
              <a:t>“人物形象”</a:t>
            </a:r>
            <a:r>
              <a:rPr kumimoji="0" lang="zh-CN" altLang="en-US" sz="20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宋体" panose="02010600030101010101" pitchFamily="2" charset="-122"/>
              </a:rPr>
              <a:t>的进阶问法</a:t>
            </a:r>
            <a:endParaRPr kumimoji="0" lang="en-US" altLang="zh-CN" sz="20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宋体" panose="02010600030101010101" pitchFamily="2" charset="-122"/>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宋体" panose="02010600030101010101" pitchFamily="2" charset="-122"/>
              </a:rPr>
              <a:t>小说三次写祥林嫂的外貌，每次都不同，请结合小说内容进行具体分析，并说明这样刻画人物外貌有何作用？</a:t>
            </a:r>
            <a:endParaRPr kumimoji="0" lang="en-US" altLang="zh-CN" sz="20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30000"/>
              </a:lnSpc>
              <a:spcBef>
                <a:spcPts val="0"/>
              </a:spcBef>
              <a:spcAft>
                <a:spcPts val="0"/>
              </a:spcAft>
              <a:buClrTx/>
              <a:buSzTx/>
              <a:buFontTx/>
              <a:buNone/>
              <a:tabLst/>
              <a:defRPr/>
            </a:pP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1</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0070C0"/>
                </a:solidFill>
                <a:latin typeface="楷体" panose="02010609060101010101" pitchFamily="49" charset="-122"/>
                <a:ea typeface="楷体" panose="02010609060101010101" pitchFamily="49" charset="-122"/>
                <a:cs typeface="宋体" panose="02010600030101010101" pitchFamily="2" charset="-122"/>
              </a:rPr>
              <a:t>第一次：“我”在河边最后一次见到祥林嫂。</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此时她的</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肉体被摧垮</a:t>
            </a:r>
            <a:r>
              <a:rPr lang="en-US" altLang="zh-CN"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精神也已死亡</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。这个</a:t>
            </a:r>
            <a:r>
              <a:rPr lang="zh-CN" altLang="en-US" sz="2000" b="1" dirty="0">
                <a:solidFill>
                  <a:srgbClr val="FF0000"/>
                </a:solidFill>
                <a:latin typeface="楷体" panose="02010609060101010101" pitchFamily="49" charset="-122"/>
                <a:ea typeface="楷体" panose="02010609060101010101" pitchFamily="49" charset="-122"/>
              </a:rPr>
              <a:t>倒叙开头</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的外貌描，写的是不幸的顶点，为读者</a:t>
            </a:r>
            <a:r>
              <a:rPr lang="zh-CN" altLang="en-US" sz="2000" b="1" dirty="0">
                <a:solidFill>
                  <a:srgbClr val="FF0000"/>
                </a:solidFill>
                <a:latin typeface="楷体" panose="02010609060101010101" pitchFamily="49" charset="-122"/>
                <a:ea typeface="楷体" panose="02010609060101010101" pitchFamily="49" charset="-122"/>
              </a:rPr>
              <a:t>制造悬念</a:t>
            </a:r>
            <a:r>
              <a:rPr lang="en-US" altLang="zh-CN"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引起阅读兴趣；</a:t>
            </a:r>
            <a:endParaRPr kumimoji="0" lang="en-US" altLang="zh-CN" sz="2000" b="1" i="0" u="none" strike="noStrike" kern="1200" cap="none" spc="0" normalizeH="0" baseline="0" noProof="0" dirty="0">
              <a:ln>
                <a:noFill/>
              </a:ln>
              <a:solidFill>
                <a:srgbClr val="0070C0"/>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2</a:t>
            </a:r>
            <a:r>
              <a:rPr kumimoji="0" lang="zh-CN" altLang="en-US" sz="20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0070C0"/>
                </a:solidFill>
                <a:latin typeface="楷体" panose="02010609060101010101" pitchFamily="49" charset="-122"/>
                <a:ea typeface="楷体" panose="02010609060101010101" pitchFamily="49" charset="-122"/>
              </a:rPr>
              <a:t>第二次：“我”在鲁家第一次看到祥林嫂，恰在祥林嫂夫死出逃，初到鲁家时。</a:t>
            </a:r>
            <a:r>
              <a:rPr kumimoji="0" lang="zh-CN" altLang="en-US" sz="2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宋体" panose="02010600030101010101" pitchFamily="2" charset="-122"/>
              </a:rPr>
              <a:t>她</a:t>
            </a:r>
            <a:r>
              <a:rPr lang="zh-CN" altLang="en-US" sz="2000" b="1" dirty="0">
                <a:solidFill>
                  <a:srgbClr val="FF0000"/>
                </a:solidFill>
                <a:latin typeface="楷体" panose="02010609060101010101" pitchFamily="49" charset="-122"/>
                <a:ea typeface="楷体" panose="02010609060101010101" pitchFamily="49" charset="-122"/>
              </a:rPr>
              <a:t>年轻，顺从沉默、健壮能干</a:t>
            </a:r>
            <a:r>
              <a:rPr kumimoji="0" lang="zh-CN" altLang="en-US" sz="2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宋体" panose="02010600030101010101" pitchFamily="2" charset="-122"/>
              </a:rPr>
              <a:t>，在鲁家暂时安了身，这段已点出遭遇的不幸，但也</a:t>
            </a:r>
            <a:r>
              <a:rPr lang="zh-CN" altLang="en-US" sz="2000" b="1" dirty="0">
                <a:solidFill>
                  <a:srgbClr val="FF0000"/>
                </a:solidFill>
                <a:latin typeface="楷体" panose="02010609060101010101" pitchFamily="49" charset="-122"/>
                <a:ea typeface="楷体" panose="02010609060101010101" pitchFamily="49" charset="-122"/>
              </a:rPr>
              <a:t>暗示着抗争的希望</a:t>
            </a:r>
            <a:r>
              <a:rPr kumimoji="0" lang="zh-CN" altLang="en-US" sz="2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宋体" panose="02010600030101010101" pitchFamily="2" charset="-122"/>
              </a:rPr>
              <a:t>；</a:t>
            </a:r>
            <a:endParaRPr kumimoji="0" lang="en-US" altLang="zh-CN" sz="2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30000"/>
              </a:lnSpc>
              <a:spcBef>
                <a:spcPts val="0"/>
              </a:spcBef>
              <a:spcAft>
                <a:spcPts val="0"/>
              </a:spcAft>
              <a:buClrTx/>
              <a:buSzTx/>
              <a:buFontTx/>
              <a:buNone/>
              <a:tabLst/>
              <a:defRPr/>
            </a:pP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3</a:t>
            </a:r>
            <a:r>
              <a:rPr lang="zh-CN" altLang="en-US" sz="20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0070C0"/>
                </a:solidFill>
                <a:latin typeface="楷体" panose="02010609060101010101" pitchFamily="49" charset="-122"/>
                <a:ea typeface="楷体" panose="02010609060101010101" pitchFamily="49" charset="-122"/>
              </a:rPr>
              <a:t>第三次：祥林嫂被从鲁家抢走卖到山里</a:t>
            </a:r>
            <a:r>
              <a:rPr lang="en-US" altLang="zh-CN" sz="2000" b="1" dirty="0">
                <a:solidFill>
                  <a:srgbClr val="0070C0"/>
                </a:solidFill>
                <a:latin typeface="楷体" panose="02010609060101010101" pitchFamily="49" charset="-122"/>
                <a:ea typeface="楷体" panose="02010609060101010101" pitchFamily="49" charset="-122"/>
              </a:rPr>
              <a:t>,</a:t>
            </a:r>
            <a:r>
              <a:rPr lang="zh-CN" altLang="en-US" sz="2000" b="1" dirty="0">
                <a:solidFill>
                  <a:srgbClr val="0070C0"/>
                </a:solidFill>
                <a:latin typeface="楷体" panose="02010609060101010101" pitchFamily="49" charset="-122"/>
                <a:ea typeface="楷体" panose="02010609060101010101" pitchFamily="49" charset="-122"/>
              </a:rPr>
              <a:t>夫死子亡后又回到鲁家</a:t>
            </a:r>
            <a:r>
              <a:rPr lang="zh-CN" altLang="en-US" sz="2000" b="1" dirty="0">
                <a:latin typeface="楷体" panose="02010609060101010101" pitchFamily="49" charset="-122"/>
                <a:ea typeface="楷体" panose="02010609060101010101" pitchFamily="49" charset="-122"/>
                <a:cs typeface="宋体" panose="02010600030101010101" pitchFamily="2" charset="-122"/>
              </a:rPr>
              <a:t>。祥林嫂的</a:t>
            </a:r>
            <a:r>
              <a:rPr lang="zh-CN" altLang="en-US" sz="2000" b="1" dirty="0">
                <a:solidFill>
                  <a:srgbClr val="FF0000"/>
                </a:solidFill>
                <a:latin typeface="楷体" panose="02010609060101010101" pitchFamily="49" charset="-122"/>
                <a:ea typeface="楷体" panose="02010609060101010101" pitchFamily="49" charset="-122"/>
                <a:cs typeface="宋体" panose="02010600030101010101" pitchFamily="2" charset="-122"/>
              </a:rPr>
              <a:t>境遇一次不如一次</a:t>
            </a:r>
            <a:r>
              <a:rPr lang="en-US" altLang="zh-CN" sz="2000" b="1" dirty="0">
                <a:latin typeface="楷体" panose="02010609060101010101" pitchFamily="49" charset="-122"/>
                <a:ea typeface="楷体" panose="02010609060101010101" pitchFamily="49" charset="-122"/>
                <a:cs typeface="宋体" panose="02010600030101010101" pitchFamily="2" charset="-122"/>
              </a:rPr>
              <a:t>,</a:t>
            </a:r>
            <a:r>
              <a:rPr lang="zh-CN" altLang="en-US" sz="2000" b="1" dirty="0">
                <a:latin typeface="楷体" panose="02010609060101010101" pitchFamily="49" charset="-122"/>
                <a:ea typeface="楷体" panose="02010609060101010101" pitchFamily="49" charset="-122"/>
                <a:cs typeface="宋体" panose="02010600030101010101" pitchFamily="2" charset="-122"/>
              </a:rPr>
              <a:t> 经过了抗争她还是回到了不幸之中，这是当时</a:t>
            </a:r>
            <a:r>
              <a:rPr lang="zh-CN" altLang="en-US" sz="2000" b="1" dirty="0">
                <a:solidFill>
                  <a:srgbClr val="FF0000"/>
                </a:solidFill>
                <a:latin typeface="楷体" panose="02010609060101010101" pitchFamily="49" charset="-122"/>
                <a:ea typeface="楷体" panose="02010609060101010101" pitchFamily="49" charset="-122"/>
              </a:rPr>
              <a:t>社会环境下的底层人民命运悲剧的必然</a:t>
            </a:r>
            <a:r>
              <a:rPr lang="zh-CN" altLang="en-US" sz="2000" b="1" dirty="0">
                <a:latin typeface="楷体" panose="02010609060101010101" pitchFamily="49" charset="-122"/>
                <a:ea typeface="楷体" panose="02010609060101010101" pitchFamily="49" charset="-122"/>
                <a:cs typeface="宋体" panose="02010600030101010101" pitchFamily="2" charset="-122"/>
              </a:rPr>
              <a:t>；</a:t>
            </a:r>
            <a:endParaRPr lang="en-US" altLang="zh-CN" sz="2000" b="1" dirty="0">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2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宋体" panose="02010600030101010101" pitchFamily="2" charset="-122"/>
              </a:rPr>
              <a:t>4</a:t>
            </a:r>
            <a:r>
              <a:rPr kumimoji="0" lang="zh-CN" altLang="en-US" sz="2000" b="1" i="0" u="none" strike="noStrike" kern="1200" cap="none" spc="0" normalizeH="0" baseline="0" noProof="0" dirty="0">
                <a:ln>
                  <a:noFill/>
                </a:ln>
                <a:effectLst/>
                <a:uLnTx/>
                <a:uFillTx/>
                <a:latin typeface="楷体" panose="02010609060101010101" pitchFamily="49" charset="-122"/>
                <a:ea typeface="楷体" panose="02010609060101010101" pitchFamily="49" charset="-122"/>
                <a:cs typeface="宋体" panose="02010600030101010101" pitchFamily="2" charset="-122"/>
              </a:rPr>
              <a:t>）</a:t>
            </a:r>
            <a:r>
              <a:rPr lang="zh-CN" altLang="en-US" sz="2000" b="1" dirty="0">
                <a:solidFill>
                  <a:srgbClr val="0070C0"/>
                </a:solidFill>
                <a:latin typeface="楷体" panose="02010609060101010101" pitchFamily="49" charset="-122"/>
                <a:ea typeface="楷体" panose="02010609060101010101" pitchFamily="49" charset="-122"/>
              </a:rPr>
              <a:t>第四次：祥林嫂捐完门槛仍不被允许碰祭祀用品。</a:t>
            </a:r>
            <a:r>
              <a:rPr lang="zh-CN" altLang="en-US" sz="2000" b="1" dirty="0">
                <a:latin typeface="楷体" panose="02010609060101010101" pitchFamily="49" charset="-122"/>
                <a:ea typeface="楷体" panose="02010609060101010101" pitchFamily="49" charset="-122"/>
              </a:rPr>
              <a:t>祥林嫂由</a:t>
            </a:r>
            <a:r>
              <a:rPr lang="zh-CN" altLang="en-US" sz="2000" b="1" dirty="0">
                <a:solidFill>
                  <a:srgbClr val="FF0000"/>
                </a:solidFill>
                <a:latin typeface="楷体" panose="02010609060101010101" pitchFamily="49" charset="-122"/>
                <a:ea typeface="楷体" panose="02010609060101010101" pitchFamily="49" charset="-122"/>
              </a:rPr>
              <a:t>拥有希望到希望彻底破灭，导致精神崩溃</a:t>
            </a:r>
            <a:r>
              <a:rPr lang="zh-CN" altLang="en-US" sz="2000" b="1" dirty="0">
                <a:latin typeface="楷体" panose="02010609060101010101" pitchFamily="49" charset="-122"/>
                <a:ea typeface="楷体" panose="02010609060101010101" pitchFamily="49" charset="-122"/>
              </a:rPr>
              <a:t>。抗争的失败，深化主旨；</a:t>
            </a:r>
            <a:endParaRPr lang="en-US" altLang="zh-CN" sz="2000" b="1" dirty="0">
              <a:latin typeface="楷体" panose="02010609060101010101" pitchFamily="49" charset="-122"/>
              <a:ea typeface="楷体" panose="02010609060101010101" pitchFamily="49" charset="-122"/>
            </a:endParaRPr>
          </a:p>
          <a:p>
            <a:pPr marL="0" marR="0" lvl="0" indent="0" algn="l" defTabSz="914400" rtl="0" eaLnBrk="1" fontAlgn="auto" latinLnBrk="0" hangingPunct="1">
              <a:lnSpc>
                <a:spcPct val="130000"/>
              </a:lnSpc>
              <a:spcBef>
                <a:spcPts val="0"/>
              </a:spcBef>
              <a:spcAft>
                <a:spcPts val="0"/>
              </a:spcAft>
              <a:buClrTx/>
              <a:buSzTx/>
              <a:buFontTx/>
              <a:buNone/>
              <a:tabLst/>
              <a:defRPr/>
            </a:pPr>
            <a:r>
              <a:rPr lang="zh-CN" altLang="en-US" sz="2000" b="1" dirty="0">
                <a:latin typeface="楷体" panose="02010609060101010101" pitchFamily="49" charset="-122"/>
                <a:ea typeface="楷体" panose="02010609060101010101" pitchFamily="49" charset="-122"/>
              </a:rPr>
              <a:t>（</a:t>
            </a:r>
            <a:r>
              <a:rPr lang="en-US" altLang="zh-CN" sz="2000" b="1" dirty="0">
                <a:latin typeface="楷体" panose="02010609060101010101" pitchFamily="49" charset="-122"/>
                <a:ea typeface="楷体" panose="02010609060101010101" pitchFamily="49" charset="-122"/>
              </a:rPr>
              <a:t>5</a:t>
            </a:r>
            <a:r>
              <a:rPr lang="zh-CN" altLang="en-US" sz="2000" b="1" dirty="0">
                <a:latin typeface="楷体" panose="02010609060101010101" pitchFamily="49" charset="-122"/>
                <a:ea typeface="楷体" panose="02010609060101010101" pitchFamily="49" charset="-122"/>
              </a:rPr>
              <a:t>）三次描写</a:t>
            </a:r>
            <a:r>
              <a:rPr lang="zh-CN" altLang="en-US" sz="2000" b="1" dirty="0">
                <a:solidFill>
                  <a:srgbClr val="FF0000"/>
                </a:solidFill>
                <a:latin typeface="楷体" panose="02010609060101010101" pitchFamily="49" charset="-122"/>
                <a:ea typeface="楷体" panose="02010609060101010101" pitchFamily="49" charset="-122"/>
              </a:rPr>
              <a:t>突出了眼神的细节</a:t>
            </a:r>
            <a:r>
              <a:rPr lang="en-US" altLang="zh-CN" sz="2000" b="1" dirty="0">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概括了祥林嫂一生的不幸</a:t>
            </a:r>
            <a:r>
              <a:rPr lang="en-US" altLang="zh-CN" sz="2000" b="1" dirty="0">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揭示了封建制度和封建礼教对以祥林嫂为代表的劳动妇女的迫害和摧残。三次同中有异、异中有同的外貌描写对反封建的主题起到了</a:t>
            </a:r>
            <a:r>
              <a:rPr lang="zh-CN" altLang="en-US" sz="2000" b="1" dirty="0">
                <a:solidFill>
                  <a:srgbClr val="FF0000"/>
                </a:solidFill>
                <a:latin typeface="楷体" panose="02010609060101010101" pitchFamily="49" charset="-122"/>
                <a:ea typeface="楷体" panose="02010609060101010101" pitchFamily="49" charset="-122"/>
              </a:rPr>
              <a:t>见微知著、画龙点睛</a:t>
            </a:r>
            <a:r>
              <a:rPr lang="zh-CN" altLang="en-US" sz="2000" b="1" dirty="0">
                <a:latin typeface="楷体" panose="02010609060101010101" pitchFamily="49" charset="-122"/>
                <a:ea typeface="楷体" panose="02010609060101010101" pitchFamily="49" charset="-122"/>
              </a:rPr>
              <a:t>的作用。</a:t>
            </a:r>
            <a:endParaRPr lang="en-US" altLang="zh-CN" sz="2000" b="1" dirty="0">
              <a:latin typeface="楷体" panose="02010609060101010101" pitchFamily="49" charset="-122"/>
              <a:ea typeface="楷体" panose="02010609060101010101" pitchFamily="49" charset="-122"/>
            </a:endParaRPr>
          </a:p>
        </p:txBody>
      </p:sp>
      <p:sp>
        <p:nvSpPr>
          <p:cNvPr id="3" name="文本框 2">
            <a:extLst>
              <a:ext uri="{FF2B5EF4-FFF2-40B4-BE49-F238E27FC236}">
                <a16:creationId xmlns:a16="http://schemas.microsoft.com/office/drawing/2014/main" id="{4D7D6EE7-3A32-339B-E489-B56878ED6766}"/>
              </a:ext>
            </a:extLst>
          </p:cNvPr>
          <p:cNvSpPr txBox="1"/>
          <p:nvPr/>
        </p:nvSpPr>
        <p:spPr>
          <a:xfrm>
            <a:off x="4139952" y="0"/>
            <a:ext cx="417646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考查点：塑造人物形象的手法</a:t>
            </a:r>
            <a:endParaRPr kumimoji="0" lang="zh-CN" altLang="en-US" sz="16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32443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ppt_x"/>
                                          </p:val>
                                        </p:tav>
                                        <p:tav tm="100000">
                                          <p:val>
                                            <p:strVal val="#ppt_x"/>
                                          </p:val>
                                        </p:tav>
                                      </p:tavLst>
                                    </p:anim>
                                    <p:anim calcmode="lin" valueType="num">
                                      <p:cBhvr additive="base">
                                        <p:cTn id="4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E02DBD55-C547-B03F-0C10-8FF1EDD3D37F}"/>
              </a:ext>
            </a:extLst>
          </p:cNvPr>
          <p:cNvSpPr txBox="1"/>
          <p:nvPr/>
        </p:nvSpPr>
        <p:spPr>
          <a:xfrm>
            <a:off x="161764" y="332656"/>
            <a:ext cx="8982236" cy="5545749"/>
          </a:xfrm>
          <a:prstGeom prst="rect">
            <a:avLst/>
          </a:prstGeom>
          <a:solidFill>
            <a:schemeClr val="bg1">
              <a:alpha val="87000"/>
            </a:schemeClr>
          </a:solid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宋体" panose="02010600030101010101" pitchFamily="2" charset="-122"/>
              </a:rPr>
              <a:t>关于“</a:t>
            </a:r>
            <a:r>
              <a:rPr kumimoji="0" lang="zh-CN" altLang="en-US" sz="2400" b="1" i="0" u="none" strike="noStrike" kern="1200" cap="none" spc="0" normalizeH="0" baseline="0" noProof="0" dirty="0">
                <a:ln>
                  <a:noFill/>
                </a:ln>
                <a:solidFill>
                  <a:srgbClr val="0070C0"/>
                </a:solidFill>
                <a:effectLst/>
                <a:uLnTx/>
                <a:uFillTx/>
                <a:latin typeface="黑体" panose="02010609060101010101" pitchFamily="49" charset="-122"/>
                <a:ea typeface="黑体" panose="02010609060101010101" pitchFamily="49" charset="-122"/>
                <a:cs typeface="宋体" panose="02010600030101010101" pitchFamily="2" charset="-122"/>
              </a:rPr>
              <a:t>人物形象</a:t>
            </a: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宋体" panose="02010600030101010101" pitchFamily="2" charset="-122"/>
              </a:rPr>
              <a:t>”的进阶问法</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宋体" panose="02010600030101010101" pitchFamily="2" charset="-122"/>
              </a:rPr>
              <a:t>鲁四老爷、四婶、柳妈都是小说中的次要人物，但是或多或少左右了祥林嫂的命运，试以“柳妈”为例，联系全文，谈谈你对这个人物的看法。</a:t>
            </a:r>
            <a:endPar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r>
              <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1</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）柳妈是一个“</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吃素戒杀</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”的人，从她的政治、经济地位来说，她与祥林嫂一样，</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是生活在社会最底层的劳动妇女，也是个被压迫受剥削的下层人物</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a:t>
            </a:r>
            <a:endParaRPr kumimoji="0" lang="en-US" altLang="zh-CN"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4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lang="en-US" altLang="zh-CN" sz="2400" b="1" dirty="0">
                <a:solidFill>
                  <a:prstClr val="black"/>
                </a:solidFill>
                <a:latin typeface="楷体" panose="02010609060101010101" pitchFamily="49" charset="-122"/>
                <a:ea typeface="楷体" panose="02010609060101010101" pitchFamily="49" charset="-122"/>
                <a:cs typeface="宋体" panose="02010600030101010101" pitchFamily="2" charset="-122"/>
              </a:rPr>
              <a:t>2</a:t>
            </a:r>
            <a:r>
              <a:rPr lang="zh-CN" altLang="en-US" sz="2400" b="1" dirty="0">
                <a:solidFill>
                  <a:prstClr val="black"/>
                </a:solidFill>
                <a:latin typeface="楷体" panose="02010609060101010101" pitchFamily="49" charset="-122"/>
                <a:ea typeface="楷体" panose="02010609060101010101" pitchFamily="49" charset="-122"/>
                <a:cs typeface="宋体" panose="02010600030101010101" pitchFamily="2" charset="-122"/>
              </a:rPr>
              <a:t>）</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由于</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封建伦理观念、迷信观念的</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毒害，在祥林嫂的悲剧命运中，却又不自觉地扮演着</a:t>
            </a:r>
            <a:r>
              <a:rPr kumimoji="0" lang="zh-CN" altLang="en-US" sz="2400" b="1" i="0" u="none" strike="noStrike" kern="120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cs typeface="宋体" panose="02010600030101010101" pitchFamily="2" charset="-122"/>
              </a:rPr>
              <a:t>“帮凶”、甚至“刽子手”的角色</a:t>
            </a:r>
            <a:r>
              <a:rPr kumimoji="0" lang="zh-CN" altLang="en-US" sz="2400" b="1" i="0" u="none" strike="noStrike" kern="1200" cap="none" spc="0" normalizeH="0" baseline="0" noProof="0" dirty="0">
                <a:ln>
                  <a:noFill/>
                </a:ln>
                <a:solidFill>
                  <a:prstClr val="black"/>
                </a:solidFill>
                <a:effectLst/>
                <a:uLnTx/>
                <a:uFillTx/>
                <a:latin typeface="楷体" panose="02010609060101010101" pitchFamily="49" charset="-122"/>
                <a:ea typeface="楷体" panose="02010609060101010101" pitchFamily="49" charset="-122"/>
                <a:cs typeface="宋体" panose="02010600030101010101" pitchFamily="2" charset="-122"/>
              </a:rPr>
              <a:t>，一步一步逼着祥林嫂往死路上走。</a:t>
            </a:r>
          </a:p>
        </p:txBody>
      </p:sp>
      <p:sp>
        <p:nvSpPr>
          <p:cNvPr id="4" name="文本框 3">
            <a:extLst>
              <a:ext uri="{FF2B5EF4-FFF2-40B4-BE49-F238E27FC236}">
                <a16:creationId xmlns:a16="http://schemas.microsoft.com/office/drawing/2014/main" id="{72B44CF5-67A1-E3D8-1E4F-EBA9BA3C4BD0}"/>
              </a:ext>
            </a:extLst>
          </p:cNvPr>
          <p:cNvSpPr txBox="1"/>
          <p:nvPr/>
        </p:nvSpPr>
        <p:spPr>
          <a:xfrm>
            <a:off x="611560" y="6002124"/>
            <a:ext cx="324036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FF0000"/>
                </a:solidFill>
                <a:effectLst/>
                <a:highlight>
                  <a:srgbClr val="FFFF00"/>
                </a:highlight>
                <a:uLnTx/>
                <a:uFillTx/>
                <a:latin typeface="方正姚体" panose="02010601030101010101" pitchFamily="2" charset="-122"/>
                <a:ea typeface="方正姚体" panose="02010601030101010101" pitchFamily="2" charset="-122"/>
                <a:cs typeface="+mn-cs"/>
              </a:rPr>
              <a:t>考查点：人物形象</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09932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20" y="-99392"/>
            <a:ext cx="9395679" cy="7146032"/>
          </a:xfrm>
          <a:prstGeom prst="rect">
            <a:avLst/>
          </a:prstGeom>
        </p:spPr>
      </p:pic>
      <p:pic>
        <p:nvPicPr>
          <p:cNvPr id="5" name="图片 4"/>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2908" y="2000240"/>
            <a:ext cx="6768752" cy="5030698"/>
          </a:xfrm>
          <a:prstGeom prst="rect">
            <a:avLst/>
          </a:prstGeom>
        </p:spPr>
      </p:pic>
      <p:sp>
        <p:nvSpPr>
          <p:cNvPr id="11" name="TextBox 3">
            <a:extLst>
              <a:ext uri="{FF2B5EF4-FFF2-40B4-BE49-F238E27FC236}">
                <a16:creationId xmlns:a16="http://schemas.microsoft.com/office/drawing/2014/main" id="{5077E09B-0F4D-4E34-BD3D-C72029AC812D}"/>
              </a:ext>
            </a:extLst>
          </p:cNvPr>
          <p:cNvSpPr txBox="1"/>
          <p:nvPr/>
        </p:nvSpPr>
        <p:spPr>
          <a:xfrm>
            <a:off x="100821" y="116632"/>
            <a:ext cx="8976995" cy="4515660"/>
          </a:xfrm>
          <a:prstGeom prst="rect">
            <a:avLst/>
          </a:prstGeom>
          <a:solidFill>
            <a:schemeClr val="bg1"/>
          </a:solidFill>
          <a:ln>
            <a:solidFill>
              <a:schemeClr val="tx1"/>
            </a:solidFill>
          </a:ln>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关于主旨的高级问法</a:t>
            </a: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1956年拍的电影《祝福》的结尾对小说作了这样的改编：祥林嫂捐了门槛“赎罪”后却仍被鲁镇的人鄙夷，她愤然举起菜刀，砍向自己曾寄予无限希望的门槛。你认为这种改编是否符合小说中祥林嫂的思想性格？从文中找依据说说理由。如果从现代社会的思想观念角度来说，你又有什么样的看法？</a:t>
            </a:r>
          </a:p>
        </p:txBody>
      </p:sp>
    </p:spTree>
    <p:extLst>
      <p:ext uri="{BB962C8B-B14F-4D97-AF65-F5344CB8AC3E}">
        <p14:creationId xmlns:p14="http://schemas.microsoft.com/office/powerpoint/2010/main" val="28644470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544DF339-711C-A141-D4EA-E4E83C6F2987}"/>
              </a:ext>
            </a:extLst>
          </p:cNvPr>
          <p:cNvSpPr txBox="1"/>
          <p:nvPr/>
        </p:nvSpPr>
        <p:spPr>
          <a:xfrm>
            <a:off x="100821" y="116632"/>
            <a:ext cx="8976995" cy="4991751"/>
          </a:xfrm>
          <a:prstGeom prst="rect">
            <a:avLst/>
          </a:prstGeom>
          <a:solidFill>
            <a:schemeClr val="bg1"/>
          </a:solidFill>
          <a:ln>
            <a:solidFill>
              <a:schemeClr val="tx1"/>
            </a:solidFill>
          </a:ln>
        </p:spPr>
        <p:txBody>
          <a:bodyPr wrap="square" rtlCol="0">
            <a:spAutoFit/>
          </a:bodyPr>
          <a:lstStyle/>
          <a:p>
            <a:pPr>
              <a:lnSpc>
                <a:spcPct val="150000"/>
              </a:lnSpc>
            </a:pPr>
            <a:r>
              <a:rPr lang="zh-CN" altLang="en-US" sz="2400" b="1" dirty="0">
                <a:latin typeface="黑体" panose="02010609060101010101" pitchFamily="49" charset="-122"/>
                <a:ea typeface="黑体" panose="02010609060101010101" pitchFamily="49" charset="-122"/>
              </a:rPr>
              <a:t>关于小说阅读中的</a:t>
            </a:r>
            <a:r>
              <a:rPr lang="zh-CN" altLang="en-US" sz="2400" b="1" dirty="0">
                <a:solidFill>
                  <a:srgbClr val="FF0000"/>
                </a:solidFill>
                <a:latin typeface="黑体" panose="02010609060101010101" pitchFamily="49" charset="-122"/>
                <a:ea typeface="黑体" panose="02010609060101010101" pitchFamily="49" charset="-122"/>
              </a:rPr>
              <a:t>句段鉴赏题</a:t>
            </a:r>
            <a:r>
              <a:rPr lang="zh-CN" altLang="en-US" sz="2400" b="1" dirty="0">
                <a:latin typeface="黑体" panose="02010609060101010101" pitchFamily="49" charset="-122"/>
                <a:ea typeface="黑体" panose="02010609060101010101" pitchFamily="49" charset="-122"/>
              </a:rPr>
              <a:t>：</a:t>
            </a:r>
            <a:r>
              <a:rPr lang="zh-CN" altLang="en-US" sz="2400" b="1" dirty="0">
                <a:latin typeface="宋体" panose="02010600030101010101" pitchFamily="2" charset="-122"/>
                <a:ea typeface="宋体" panose="02010600030101010101" pitchFamily="2" charset="-122"/>
              </a:rPr>
              <a:t>教材第</a:t>
            </a:r>
            <a:r>
              <a:rPr lang="en-US" altLang="zh-CN" sz="2400" b="1" dirty="0">
                <a:latin typeface="宋体" panose="02010600030101010101" pitchFamily="2" charset="-122"/>
                <a:ea typeface="宋体" panose="02010600030101010101" pitchFamily="2" charset="-122"/>
              </a:rPr>
              <a:t>25</a:t>
            </a:r>
            <a:r>
              <a:rPr lang="zh-CN" altLang="en-US" sz="2400" b="1" dirty="0">
                <a:latin typeface="宋体" panose="02010600030101010101" pitchFamily="2" charset="-122"/>
                <a:ea typeface="宋体" panose="02010600030101010101" pitchFamily="2" charset="-122"/>
              </a:rPr>
              <a:t>页第二题。</a:t>
            </a:r>
            <a:endParaRPr lang="en-US" altLang="zh-CN" sz="2400" b="1" dirty="0">
              <a:latin typeface="宋体" panose="02010600030101010101" pitchFamily="2" charset="-122"/>
              <a:ea typeface="宋体" panose="02010600030101010101" pitchFamily="2" charset="-122"/>
            </a:endParaRPr>
          </a:p>
          <a:p>
            <a:pPr>
              <a:lnSpc>
                <a:spcPct val="150000"/>
              </a:lnSpc>
            </a:pPr>
            <a:r>
              <a:rPr lang="en-US" altLang="zh-CN" sz="2400" b="1" dirty="0">
                <a:latin typeface="宋体" panose="02010600030101010101" pitchFamily="2" charset="-122"/>
                <a:ea typeface="宋体" panose="02010600030101010101" pitchFamily="2" charset="-122"/>
              </a:rPr>
              <a:t>1.</a:t>
            </a:r>
            <a:r>
              <a:rPr lang="zh-CN" altLang="en-US" sz="2400" b="1" dirty="0">
                <a:latin typeface="宋体" panose="02010600030101010101" pitchFamily="2" charset="-122"/>
                <a:ea typeface="宋体" panose="02010600030101010101" pitchFamily="2" charset="-122"/>
              </a:rPr>
              <a:t>不能。原文的</a:t>
            </a:r>
            <a:r>
              <a:rPr lang="zh-CN" altLang="en-US" sz="2400" b="1" dirty="0">
                <a:solidFill>
                  <a:srgbClr val="0070C0"/>
                </a:solidFill>
                <a:latin typeface="宋体" panose="02010600030101010101" pitchFamily="2" charset="-122"/>
                <a:ea typeface="宋体" panose="02010600030101010101" pitchFamily="2" charset="-122"/>
              </a:rPr>
              <a:t>“空的”</a:t>
            </a:r>
            <a:r>
              <a:rPr lang="zh-CN" altLang="en-US" sz="2400" b="1" dirty="0">
                <a:latin typeface="宋体" panose="02010600030101010101" pitchFamily="2" charset="-122"/>
                <a:ea typeface="宋体" panose="02010600030101010101" pitchFamily="2" charset="-122"/>
              </a:rPr>
              <a:t>和</a:t>
            </a:r>
            <a:r>
              <a:rPr lang="zh-CN" altLang="en-US" sz="2400" b="1" dirty="0">
                <a:solidFill>
                  <a:srgbClr val="0070C0"/>
                </a:solidFill>
                <a:latin typeface="宋体" panose="02010600030101010101" pitchFamily="2" charset="-122"/>
                <a:ea typeface="宋体" panose="02010600030101010101" pitchFamily="2" charset="-122"/>
              </a:rPr>
              <a:t>“下端开了裂”</a:t>
            </a:r>
            <a:r>
              <a:rPr lang="zh-CN" altLang="en-US" sz="2400" b="1" dirty="0">
                <a:latin typeface="宋体" panose="02010600030101010101" pitchFamily="2" charset="-122"/>
                <a:ea typeface="宋体" panose="02010600030101010101" pitchFamily="2" charset="-122"/>
              </a:rPr>
              <a:t>分别是前面句子的修饰语，把它们单独放在后面，是为了</a:t>
            </a:r>
            <a:r>
              <a:rPr lang="zh-CN" altLang="en-US" sz="2400" b="1" dirty="0">
                <a:solidFill>
                  <a:srgbClr val="FF0000"/>
                </a:solidFill>
                <a:latin typeface="宋体" panose="02010600030101010101" pitchFamily="2" charset="-122"/>
                <a:ea typeface="宋体" panose="02010600030101010101" pitchFamily="2" charset="-122"/>
              </a:rPr>
              <a:t>强调和突出</a:t>
            </a:r>
            <a:r>
              <a:rPr lang="zh-CN" altLang="en-US" sz="2400" b="1" dirty="0">
                <a:latin typeface="宋体" panose="02010600030101010101" pitchFamily="2" charset="-122"/>
                <a:ea typeface="宋体" panose="02010600030101010101" pitchFamily="2" charset="-122"/>
              </a:rPr>
              <a:t>，改了就没有这种效果了。</a:t>
            </a:r>
            <a:r>
              <a:rPr lang="zh-CN" altLang="en-US" sz="2400" b="1" dirty="0">
                <a:solidFill>
                  <a:srgbClr val="0070C0"/>
                </a:solidFill>
                <a:latin typeface="宋体" panose="02010600030101010101" pitchFamily="2" charset="-122"/>
                <a:ea typeface="宋体" panose="02010600030101010101" pitchFamily="2" charset="-122"/>
              </a:rPr>
              <a:t>“已经”</a:t>
            </a:r>
            <a:r>
              <a:rPr lang="zh-CN" altLang="en-US" sz="2400" b="1" dirty="0">
                <a:latin typeface="宋体" panose="02010600030101010101" pitchFamily="2" charset="-122"/>
                <a:ea typeface="宋体" panose="02010600030101010101" pitchFamily="2" charset="-122"/>
              </a:rPr>
              <a:t>说明</a:t>
            </a:r>
            <a:r>
              <a:rPr lang="zh-CN" altLang="en-US" sz="2400" b="1" dirty="0">
                <a:solidFill>
                  <a:srgbClr val="FF0000"/>
                </a:solidFill>
                <a:latin typeface="宋体" panose="02010600030101010101" pitchFamily="2" charset="-122"/>
                <a:ea typeface="宋体" panose="02010600030101010101" pitchFamily="2" charset="-122"/>
              </a:rPr>
              <a:t>她成为乞丐有一段时间了</a:t>
            </a:r>
            <a:r>
              <a:rPr lang="zh-CN" altLang="en-US" sz="2400" b="1" dirty="0">
                <a:latin typeface="宋体" panose="02010600030101010101" pitchFamily="2" charset="-122"/>
                <a:ea typeface="宋体" panose="02010600030101010101" pitchFamily="2" charset="-122"/>
              </a:rPr>
              <a:t>，而不是此刻。</a:t>
            </a:r>
            <a:endParaRPr lang="en-US" altLang="zh-CN" sz="2400" b="1" dirty="0">
              <a:latin typeface="宋体" panose="02010600030101010101" pitchFamily="2" charset="-122"/>
              <a:ea typeface="宋体" panose="02010600030101010101" pitchFamily="2" charset="-122"/>
            </a:endParaRPr>
          </a:p>
          <a:p>
            <a:pPr>
              <a:lnSpc>
                <a:spcPct val="150000"/>
              </a:lnSpc>
            </a:pPr>
            <a:r>
              <a:rPr lang="en-US" altLang="zh-CN" sz="2400" b="1" dirty="0">
                <a:latin typeface="宋体" panose="02010600030101010101" pitchFamily="2" charset="-122"/>
                <a:ea typeface="宋体" panose="02010600030101010101" pitchFamily="2" charset="-122"/>
              </a:rPr>
              <a:t>3.</a:t>
            </a:r>
            <a:r>
              <a:rPr lang="zh-CN" altLang="en-US" sz="2400" b="1" dirty="0">
                <a:latin typeface="宋体" panose="02010600030101010101" pitchFamily="2" charset="-122"/>
                <a:ea typeface="宋体" panose="02010600030101010101" pitchFamily="2" charset="-122"/>
              </a:rPr>
              <a:t>（</a:t>
            </a:r>
            <a:r>
              <a:rPr lang="en-US" altLang="zh-CN" sz="2400" b="1" dirty="0">
                <a:latin typeface="宋体" panose="02010600030101010101" pitchFamily="2" charset="-122"/>
                <a:ea typeface="宋体" panose="02010600030101010101" pitchFamily="2" charset="-122"/>
              </a:rPr>
              <a:t>1</a:t>
            </a:r>
            <a:r>
              <a:rPr lang="zh-CN" altLang="en-US" sz="2400" b="1" dirty="0">
                <a:latin typeface="宋体" panose="02010600030101010101" pitchFamily="2" charset="-122"/>
                <a:ea typeface="宋体" panose="02010600030101010101" pitchFamily="2" charset="-122"/>
              </a:rPr>
              <a:t>）祥林嫂第一次感到“疑惑”，她</a:t>
            </a:r>
            <a:r>
              <a:rPr lang="zh-CN" altLang="en-US" sz="2400" b="1" dirty="0">
                <a:solidFill>
                  <a:srgbClr val="FF0000"/>
                </a:solidFill>
                <a:latin typeface="宋体" panose="02010600030101010101" pitchFamily="2" charset="-122"/>
                <a:ea typeface="宋体" panose="02010600030101010101" pitchFamily="2" charset="-122"/>
              </a:rPr>
              <a:t>并不明白自己的“罪过”</a:t>
            </a:r>
            <a:r>
              <a:rPr lang="zh-CN" altLang="en-US" sz="2400" b="1" dirty="0">
                <a:latin typeface="宋体" panose="02010600030101010101" pitchFamily="2" charset="-122"/>
                <a:ea typeface="宋体" panose="02010600030101010101" pitchFamily="2" charset="-122"/>
              </a:rPr>
              <a:t>；第二次她已经捐了门槛了，认为自己已经赎罪了，可以被宽恕了，但</a:t>
            </a:r>
            <a:r>
              <a:rPr lang="zh-CN" altLang="en-US" sz="2400" b="1" dirty="0">
                <a:solidFill>
                  <a:srgbClr val="FF0000"/>
                </a:solidFill>
                <a:latin typeface="宋体" panose="02010600030101010101" pitchFamily="2" charset="-122"/>
                <a:ea typeface="宋体" panose="02010600030101010101" pitchFamily="2" charset="-122"/>
              </a:rPr>
              <a:t>四婶的呵斥让她明白自己永远都不能被这个冷漠的社会接受</a:t>
            </a:r>
            <a:r>
              <a:rPr lang="zh-CN" altLang="en-US" sz="2400" b="1" dirty="0">
                <a:latin typeface="宋体" panose="02010600030101010101" pitchFamily="2" charset="-122"/>
                <a:ea typeface="宋体" panose="02010600030101010101" pitchFamily="2" charset="-122"/>
              </a:rPr>
              <a:t>。因此崩溃了。她的</a:t>
            </a:r>
            <a:r>
              <a:rPr lang="zh-CN" altLang="en-US" sz="2400" b="1" dirty="0">
                <a:solidFill>
                  <a:srgbClr val="FF0000"/>
                </a:solidFill>
                <a:latin typeface="宋体" panose="02010600030101010101" pitchFamily="2" charset="-122"/>
                <a:ea typeface="宋体" panose="02010600030101010101" pitchFamily="2" charset="-122"/>
              </a:rPr>
              <a:t>精神崩溃</a:t>
            </a:r>
            <a:r>
              <a:rPr lang="zh-CN" altLang="en-US" sz="2400" b="1" dirty="0">
                <a:latin typeface="宋体" panose="02010600030101010101" pitchFamily="2" charset="-122"/>
                <a:ea typeface="宋体" panose="02010600030101010101" pitchFamily="2" charset="-122"/>
              </a:rPr>
              <a:t>了。</a:t>
            </a:r>
            <a:endParaRPr lang="en-US" altLang="zh-CN" sz="2400" b="1" dirty="0">
              <a:latin typeface="宋体" panose="02010600030101010101" pitchFamily="2" charset="-122"/>
              <a:ea typeface="宋体" panose="02010600030101010101" pitchFamily="2" charset="-122"/>
            </a:endParaRPr>
          </a:p>
          <a:p>
            <a:pPr>
              <a:lnSpc>
                <a:spcPct val="150000"/>
              </a:lnSpc>
            </a:pPr>
            <a:r>
              <a:rPr lang="zh-CN" altLang="en-US" sz="2400" b="1" dirty="0">
                <a:latin typeface="宋体" panose="02010600030101010101" pitchFamily="2" charset="-122"/>
                <a:ea typeface="宋体" panose="02010600030101010101" pitchFamily="2" charset="-122"/>
              </a:rPr>
              <a:t>（</a:t>
            </a:r>
            <a:r>
              <a:rPr lang="en-US" altLang="zh-CN" sz="2400" b="1" dirty="0">
                <a:latin typeface="宋体" panose="02010600030101010101" pitchFamily="2" charset="-122"/>
                <a:ea typeface="宋体" panose="02010600030101010101" pitchFamily="2" charset="-122"/>
              </a:rPr>
              <a:t>2</a:t>
            </a:r>
            <a:r>
              <a:rPr lang="zh-CN" altLang="en-US" sz="2400" b="1" dirty="0">
                <a:latin typeface="宋体" panose="02010600030101010101" pitchFamily="2" charset="-122"/>
                <a:ea typeface="宋体" panose="02010600030101010101" pitchFamily="2" charset="-122"/>
              </a:rPr>
              <a:t>）两者</a:t>
            </a:r>
            <a:r>
              <a:rPr lang="zh-CN" altLang="en-US" sz="2400" b="1" dirty="0">
                <a:solidFill>
                  <a:srgbClr val="FF0000"/>
                </a:solidFill>
                <a:latin typeface="宋体" panose="02010600030101010101" pitchFamily="2" charset="-122"/>
                <a:ea typeface="宋体" panose="02010600030101010101" pitchFamily="2" charset="-122"/>
              </a:rPr>
              <a:t>语气不一样</a:t>
            </a:r>
            <a:r>
              <a:rPr lang="zh-CN" altLang="en-US" sz="2400" b="1" dirty="0">
                <a:latin typeface="宋体" panose="02010600030101010101" pitchFamily="2" charset="-122"/>
                <a:ea typeface="宋体" panose="02010600030101010101" pitchFamily="2" charset="-122"/>
              </a:rPr>
              <a:t>。后者</a:t>
            </a:r>
            <a:r>
              <a:rPr lang="zh-CN" altLang="en-US" sz="2400" b="1" dirty="0">
                <a:solidFill>
                  <a:srgbClr val="FF0000"/>
                </a:solidFill>
                <a:latin typeface="宋体" panose="02010600030101010101" pitchFamily="2" charset="-122"/>
                <a:ea typeface="宋体" panose="02010600030101010101" pitchFamily="2" charset="-122"/>
              </a:rPr>
              <a:t>命令的意味更强烈</a:t>
            </a:r>
            <a:r>
              <a:rPr lang="zh-CN" altLang="en-US" sz="2400" b="1" dirty="0">
                <a:latin typeface="宋体" panose="02010600030101010101" pitchFamily="2" charset="-122"/>
                <a:ea typeface="宋体" panose="02010600030101010101" pitchFamily="2" charset="-122"/>
              </a:rPr>
              <a:t>，</a:t>
            </a:r>
            <a:r>
              <a:rPr lang="zh-CN" altLang="en-US" sz="2400" b="1" dirty="0">
                <a:solidFill>
                  <a:srgbClr val="FF0000"/>
                </a:solidFill>
                <a:latin typeface="宋体" panose="02010600030101010101" pitchFamily="2" charset="-122"/>
                <a:ea typeface="宋体" panose="02010600030101010101" pitchFamily="2" charset="-122"/>
              </a:rPr>
              <a:t>态度也更为严厉</a:t>
            </a:r>
            <a:r>
              <a:rPr lang="zh-CN" altLang="en-US" sz="2400" b="1" dirty="0">
                <a:latin typeface="宋体" panose="02010600030101010101" pitchFamily="2" charset="-122"/>
                <a:ea typeface="宋体" panose="02010600030101010101" pitchFamily="2" charset="-122"/>
              </a:rPr>
              <a:t>。</a:t>
            </a:r>
          </a:p>
        </p:txBody>
      </p:sp>
    </p:spTree>
    <p:extLst>
      <p:ext uri="{BB962C8B-B14F-4D97-AF65-F5344CB8AC3E}">
        <p14:creationId xmlns:p14="http://schemas.microsoft.com/office/powerpoint/2010/main" val="2368817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544DF339-711C-A141-D4EA-E4E83C6F2987}"/>
              </a:ext>
            </a:extLst>
          </p:cNvPr>
          <p:cNvSpPr txBox="1"/>
          <p:nvPr/>
        </p:nvSpPr>
        <p:spPr>
          <a:xfrm>
            <a:off x="167005" y="764704"/>
            <a:ext cx="8976995" cy="4991751"/>
          </a:xfrm>
          <a:prstGeom prst="rect">
            <a:avLst/>
          </a:prstGeom>
          <a:solidFill>
            <a:schemeClr val="bg1"/>
          </a:solidFill>
          <a:ln>
            <a:solidFill>
              <a:schemeClr val="tx1"/>
            </a:solidFill>
          </a:ln>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关于小说阅读中的</a:t>
            </a:r>
            <a:r>
              <a:rPr kumimoji="0" lang="zh-CN" alt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句段鉴赏题</a:t>
            </a: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教材第</a:t>
            </a:r>
            <a:r>
              <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25</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页第二题。</a:t>
            </a:r>
            <a:endPar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4&amp;5.</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1</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正词反用</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zh-CN" altLang="en-US" sz="2400" b="1" i="0" u="none" strike="noStrike" kern="1200" cap="none" spc="0" normalizeH="0" baseline="0" noProof="0" dirty="0">
                <a:ln>
                  <a:noFill/>
                </a:ln>
                <a:solidFill>
                  <a:srgbClr val="0070C0"/>
                </a:solidFill>
                <a:effectLst/>
                <a:uLnTx/>
                <a:uFillTx/>
                <a:latin typeface="宋体" panose="02010600030101010101" pitchFamily="2" charset="-122"/>
                <a:ea typeface="宋体" panose="02010600030101010101" pitchFamily="2" charset="-122"/>
                <a:cs typeface="+mn-cs"/>
              </a:rPr>
              <a:t>“流泪”“叹息”“满足”“咀嚼鉴赏”</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，体现的是这些老女人以祥林嫂的痛苦</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填补自己空虚、无聊</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的生活，</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并不是真正地同情她</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endPar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r>
              <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2</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）中国两千多年的</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封建统治</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，使</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国民在精神上受到极大的压抑和毒害，造成民众的愚昧、冷漠</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，只会在他人的悲惨的生活中寻找</a:t>
            </a:r>
            <a:r>
              <a:rPr kumimoji="0" lang="zh-CN" altLang="en-US" sz="2400" b="1" i="0" u="none" strike="noStrike" kern="1200" cap="none" spc="0" normalizeH="0" baseline="0" noProof="0" dirty="0">
                <a:ln>
                  <a:noFill/>
                </a:ln>
                <a:solidFill>
                  <a:srgbClr val="FF0000"/>
                </a:solidFill>
                <a:effectLst/>
                <a:uLnTx/>
                <a:uFillTx/>
                <a:latin typeface="宋体" panose="02010600030101010101" pitchFamily="2" charset="-122"/>
                <a:ea typeface="宋体" panose="02010600030101010101" pitchFamily="2" charset="-122"/>
                <a:cs typeface="+mn-cs"/>
              </a:rPr>
              <a:t>内心的平衡</a:t>
            </a:r>
            <a:r>
              <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a:t>
            </a:r>
            <a:endParaRPr kumimoji="0" lang="en-US" altLang="zh-CN"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2400" b="1" dirty="0">
                <a:solidFill>
                  <a:prstClr val="black"/>
                </a:solidFill>
                <a:latin typeface="宋体" panose="02010600030101010101" pitchFamily="2" charset="-122"/>
                <a:ea typeface="宋体" panose="02010600030101010101" pitchFamily="2" charset="-122"/>
              </a:rPr>
              <a:t>（</a:t>
            </a:r>
            <a:r>
              <a:rPr lang="en-US" altLang="zh-CN" sz="2400" b="1" dirty="0">
                <a:solidFill>
                  <a:prstClr val="black"/>
                </a:solidFill>
                <a:latin typeface="宋体" panose="02010600030101010101" pitchFamily="2" charset="-122"/>
                <a:ea typeface="宋体" panose="02010600030101010101" pitchFamily="2" charset="-122"/>
              </a:rPr>
              <a:t>3</a:t>
            </a:r>
            <a:r>
              <a:rPr lang="zh-CN" altLang="en-US" sz="2400" b="1" dirty="0">
                <a:solidFill>
                  <a:prstClr val="black"/>
                </a:solidFill>
                <a:latin typeface="宋体" panose="02010600030101010101" pitchFamily="2" charset="-122"/>
                <a:ea typeface="宋体" panose="02010600030101010101" pitchFamily="2" charset="-122"/>
              </a:rPr>
              <a:t>）表达了作者对民众冷漠、麻木的心灵的强烈的</a:t>
            </a:r>
            <a:r>
              <a:rPr lang="zh-CN" altLang="en-US" sz="2400" b="1" dirty="0">
                <a:solidFill>
                  <a:srgbClr val="FF0000"/>
                </a:solidFill>
                <a:latin typeface="宋体" panose="02010600030101010101" pitchFamily="2" charset="-122"/>
                <a:ea typeface="宋体" panose="02010600030101010101" pitchFamily="2" charset="-122"/>
              </a:rPr>
              <a:t>讽刺</a:t>
            </a:r>
            <a:r>
              <a:rPr lang="zh-CN" altLang="en-US" sz="2400" b="1" dirty="0">
                <a:solidFill>
                  <a:prstClr val="black"/>
                </a:solidFill>
                <a:latin typeface="宋体" panose="02010600030101010101" pitchFamily="2" charset="-122"/>
                <a:ea typeface="宋体" panose="02010600030101010101" pitchFamily="2" charset="-122"/>
              </a:rPr>
              <a:t>、</a:t>
            </a:r>
            <a:r>
              <a:rPr lang="zh-CN" altLang="en-US" sz="2400" b="1" dirty="0">
                <a:solidFill>
                  <a:srgbClr val="FF0000"/>
                </a:solidFill>
                <a:latin typeface="宋体" panose="02010600030101010101" pitchFamily="2" charset="-122"/>
                <a:ea typeface="宋体" panose="02010600030101010101" pitchFamily="2" charset="-122"/>
              </a:rPr>
              <a:t>批判和激愤</a:t>
            </a:r>
            <a:r>
              <a:rPr lang="zh-CN" altLang="en-US" sz="2400" b="1" dirty="0">
                <a:solidFill>
                  <a:prstClr val="black"/>
                </a:solidFill>
                <a:latin typeface="宋体" panose="02010600030101010101" pitchFamily="2" charset="-122"/>
                <a:ea typeface="宋体" panose="02010600030101010101" pitchFamily="2" charset="-122"/>
              </a:rPr>
              <a:t>之情。</a:t>
            </a:r>
            <a:endParaRPr kumimoji="0" lang="zh-CN" altLang="en-US" sz="2400" b="1"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p:txBody>
      </p:sp>
    </p:spTree>
    <p:extLst>
      <p:ext uri="{BB962C8B-B14F-4D97-AF65-F5344CB8AC3E}">
        <p14:creationId xmlns:p14="http://schemas.microsoft.com/office/powerpoint/2010/main" val="229703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2198</TotalTime>
  <Words>2496</Words>
  <Application>Microsoft Office PowerPoint</Application>
  <PresentationFormat>全屏显示(4:3)</PresentationFormat>
  <Paragraphs>108</Paragraphs>
  <Slides>22</Slides>
  <Notes>6</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22</vt:i4>
      </vt:variant>
    </vt:vector>
  </HeadingPairs>
  <TitlesOfParts>
    <vt:vector size="33" baseType="lpstr">
      <vt:lpstr>等线</vt:lpstr>
      <vt:lpstr>方正姚体</vt:lpstr>
      <vt:lpstr>黑体</vt:lpstr>
      <vt:lpstr>华文新魏</vt:lpstr>
      <vt:lpstr>楷体</vt:lpstr>
      <vt:lpstr>隶书</vt:lpstr>
      <vt:lpstr>宋体</vt:lpstr>
      <vt:lpstr>Arial</vt:lpstr>
      <vt:lpstr>Calibri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zjt</dc:creator>
  <cp:lastModifiedBy>赵 凡</cp:lastModifiedBy>
  <cp:revision>122</cp:revision>
  <dcterms:created xsi:type="dcterms:W3CDTF">2012-05-22T10:03:25Z</dcterms:created>
  <dcterms:modified xsi:type="dcterms:W3CDTF">2022-05-24T03:47:25Z</dcterms:modified>
</cp:coreProperties>
</file>