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3F15E-0B55-4CFF-B9D4-FF34FDD7EB8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DC129-A830-4BE7-B2B9-5BE3A3732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C129-A830-4BE7-B2B9-5BE3A373285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A866F-ADD0-46C0-B3DE-63893234294C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00839-BB5B-4A30-9312-330E0AE8F6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40" y="857232"/>
            <a:ext cx="615553" cy="60007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第五课</a:t>
            </a:r>
            <a:r>
              <a:rPr lang="en-US" altLang="zh-CN" sz="28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28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中华文化与民族精神</a:t>
            </a:r>
            <a:endParaRPr lang="zh-CN" altLang="en-US" sz="28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071506" y="857232"/>
            <a:ext cx="285752" cy="4572032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357258" y="714356"/>
            <a:ext cx="1500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灿烂的</a:t>
            </a:r>
            <a:endParaRPr lang="en-US" altLang="zh-CN" sz="2400" b="1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中华文化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696" y="4786322"/>
            <a:ext cx="2500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弘扬和培育</a:t>
            </a:r>
            <a:endParaRPr lang="en-US" altLang="zh-CN" sz="2400" b="1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民族精神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714580" y="428604"/>
            <a:ext cx="214314" cy="18573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928894" y="428604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中华文化</a:t>
            </a:r>
            <a:endParaRPr lang="zh-CN" altLang="en-US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0332" y="2000240"/>
            <a:ext cx="14287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传统美德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4143372" y="0"/>
            <a:ext cx="214314" cy="178592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214810" y="0"/>
            <a:ext cx="49291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谁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创造？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各族人民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内容 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个方面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特点 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博大精神、源远流长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为何能延续千年 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生命力、凝聚力、创造力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作用 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P68</a:t>
            </a: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怎么做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（政府、青少年）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4286216" y="2000240"/>
            <a:ext cx="285752" cy="50006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571968" y="1857364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P69</a:t>
            </a: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如何传承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28728" y="2643182"/>
            <a:ext cx="77152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       考查中华文化时，都会以某一具体文化形态（传统习俗、传统建筑、传统文艺、传统思想等）进行考查，所以一定要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学会转化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，将某一具体的文化形态转到中华文化上来！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       考查传统美德时也同样，会以某具体美德（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P69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第一自然段）进行考查，同文化一样，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需要转化！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3071770" y="4572008"/>
            <a:ext cx="285752" cy="10715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428960" y="4429132"/>
            <a:ext cx="5143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内涵：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丰富发展</a:t>
            </a:r>
            <a:r>
              <a:rPr lang="en-US" altLang="zh-CN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时代精神</a:t>
            </a:r>
            <a:r>
              <a:rPr lang="en-US" altLang="zh-CN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精神（含义）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作用：三句话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如何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做（国家、青少年）</a:t>
            </a:r>
            <a:endParaRPr lang="zh-CN" altLang="en-US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42976" y="5715016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       考查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民族精神时，也会以某一具体的民族精神，如长征精神、载人航天精神、英雄主义等具体的一种精神来进行考查，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学会转化！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2" grpId="0"/>
      <p:bldP spid="15" grpId="0"/>
      <p:bldP spid="18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/>
          <a:lstStyle/>
          <a:p>
            <a:pPr eaLnBrk="1" hangingPunct="1"/>
            <a:r>
              <a:rPr lang="zh-CN" altLang="en-US" sz="2400" smtClean="0">
                <a:solidFill>
                  <a:srgbClr val="FF0000"/>
                </a:solidFill>
                <a:ea typeface="黑体" pitchFamily="49" charset="-122"/>
              </a:rPr>
              <a:t>为什么要弘扬岭南文化、广府文化等优秀传统文化？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381000"/>
            <a:ext cx="8991600" cy="71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转化定性：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抄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lang="en-US" altLang="zh-CN" sz="2400" b="1" dirty="0" smtClean="0">
                <a:ea typeface="华文仿宋" pitchFamily="2" charset="-122"/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 …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（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岭南、广府）文化是中华优秀传统文化的重要组成部分，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是中华文化博大精深、源远流长的见证，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弘扬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 …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（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岭南）文化是弘扬中华优秀传统文化的重要举措。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原理作用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P67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文化的力量已深深熔铸在中华民族的生命力、创造力和凝聚力之中。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中华文化是中华民族生生不息、团结奋进的不竭动力，是中华民族共有的精神家园。中华民族优良的历史文化传统，随着时代变迁和社会进步获得发展，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对今天中国人的价值观念、生活方式和中国的发展道路具有深刻的影响，对人类的进步和世界文化的发展产生了深远的影响。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必用：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抄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③有利于增强文化认同，树立文化自信，提高文化自觉，全面认识祖国传统文化，取其精华，去其糟粕，使中华文化的优良传统不断发扬光大，全面提升国家文化软实力。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根据材料选用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④有利于继承和弘扬优秀传统文化（岭南文化、广府文化），保护中华文化（岭南文化、广府文化）的独特性和多样性，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  <a:sym typeface="Wingdings" pitchFamily="2" charset="2"/>
              </a:rPr>
              <a:t>有利于增强民族的凝聚力、生命力和创造力，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有利于建设文化强国，促进社会主义文化大发展大繁荣，提高我国综合国力。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（国际意义，如孔子学院，文化交流走出去，纽约播放中国宣传片，中外文化交流）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有利于增强中华文化的国际影响力，让世界了解中华文化，扩大对外文化交流，提高对外开放水平，增强中华文化竞争力。增强民族凝聚力、自信心、自豪感。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448800" cy="1143000"/>
          </a:xfrm>
        </p:spPr>
        <p:txBody>
          <a:bodyPr/>
          <a:lstStyle/>
          <a:p>
            <a:pPr algn="l" eaLnBrk="1" hangingPunct="1"/>
            <a:r>
              <a:rPr lang="zh-CN" altLang="en-US" sz="2800" b="1" smtClean="0">
                <a:ea typeface="华文仿宋" pitchFamily="2" charset="-122"/>
              </a:rPr>
              <a:t>怎样</a:t>
            </a:r>
            <a:r>
              <a:rPr lang="zh-CN" altLang="en-US" sz="2800" b="1" smtClean="0">
                <a:solidFill>
                  <a:srgbClr val="FF0000"/>
                </a:solidFill>
                <a:ea typeface="华文仿宋" pitchFamily="2" charset="-122"/>
              </a:rPr>
              <a:t>保护</a:t>
            </a:r>
            <a:r>
              <a:rPr lang="zh-CN" altLang="en-US" sz="2800" b="1" smtClean="0">
                <a:ea typeface="华文仿宋" pitchFamily="2" charset="-122"/>
              </a:rPr>
              <a:t>文化遗产遗迹、古村落、骑楼等某项具体的文化？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800" y="1219200"/>
            <a:ext cx="84582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政府：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①建立和完善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关于</a:t>
            </a:r>
            <a:r>
              <a:rPr lang="en-US" altLang="zh-CN" sz="2800" b="1" dirty="0" smtClean="0">
                <a:ea typeface="华文仿宋" pitchFamily="2" charset="-122"/>
              </a:rPr>
              <a:t>… …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立法工作，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使</a:t>
            </a:r>
            <a:r>
              <a:rPr lang="en-US" altLang="zh-CN" sz="2800" b="1" dirty="0" smtClean="0">
                <a:ea typeface="华文仿宋" pitchFamily="2" charset="-122"/>
              </a:rPr>
              <a:t>…</a:t>
            </a:r>
            <a:r>
              <a:rPr lang="en-US" altLang="zh-CN" sz="2800" b="1" dirty="0" smtClean="0">
                <a:ea typeface="华文仿宋" pitchFamily="2" charset="-122"/>
              </a:rPr>
              <a:t> …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保护有法可依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②加强执法力度，严格执法，加强巡查力度，依法惩治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破坏</a:t>
            </a:r>
            <a:r>
              <a:rPr lang="en-US" altLang="zh-CN" sz="2800" b="1" dirty="0" smtClean="0">
                <a:ea typeface="华文仿宋" pitchFamily="2" charset="-122"/>
              </a:rPr>
              <a:t>…</a:t>
            </a:r>
            <a:r>
              <a:rPr lang="en-US" altLang="zh-CN" sz="2800" b="1" dirty="0" smtClean="0">
                <a:ea typeface="华文仿宋" pitchFamily="2" charset="-122"/>
              </a:rPr>
              <a:t> …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行为。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③加大宣传力度，做好宣传教育，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普及</a:t>
            </a:r>
            <a:r>
              <a:rPr lang="en-US" altLang="zh-CN" sz="2800" b="1" dirty="0" smtClean="0">
                <a:ea typeface="华文仿宋" pitchFamily="2" charset="-122"/>
              </a:rPr>
              <a:t>…</a:t>
            </a:r>
            <a:r>
              <a:rPr lang="en-US" altLang="zh-CN" sz="2800" b="1" dirty="0" smtClean="0">
                <a:ea typeface="华文仿宋" pitchFamily="2" charset="-122"/>
              </a:rPr>
              <a:t> …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保护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知识，增强全社会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保护</a:t>
            </a:r>
            <a:r>
              <a:rPr lang="en-US" altLang="zh-CN" sz="2800" b="1" dirty="0" smtClean="0">
                <a:ea typeface="华文仿宋" pitchFamily="2" charset="-122"/>
              </a:rPr>
              <a:t>…</a:t>
            </a:r>
            <a:r>
              <a:rPr lang="en-US" altLang="zh-CN" sz="2800" b="1" dirty="0" smtClean="0">
                <a:ea typeface="华文仿宋" pitchFamily="2" charset="-122"/>
              </a:rPr>
              <a:t> …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责任感和使命感。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④重视保护规划，确保资金投入，有序开发旅游，实现保护与开发可持续发展。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4111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2800" b="1" smtClean="0">
                <a:solidFill>
                  <a:srgbClr val="FF0000"/>
                </a:solidFill>
                <a:ea typeface="华文仿宋" pitchFamily="2" charset="-122"/>
              </a:rPr>
              <a:t>青少年怎样弘扬传统文化？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400" y="609600"/>
            <a:ext cx="8991600" cy="579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要增强文化认同，树立文化自信，提高文化自觉，全面认识祖国的传统文化，取其精华，去其糟粕，使中华文化（广府、岭南文化）的优良传统不断发扬光大，为全面提升国家文化（广府、岭南文化）软实力作贡献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树立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保护、继承和弘扬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文化的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意识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，增强弘扬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文化的责任感。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③认真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学习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文化有关的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知识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、书籍，不断提高自身文化修养；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④积极向身边的人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宣传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优秀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文化，倡议人们多到（博物馆、祠堂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针对材料）等地方参观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⑤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自觉保护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文化，同破坏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文化的行为作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斗争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，行使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建议权、监督权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，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举报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行为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⑥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积极参加各项文化活动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，如参加书法比赛、古诗词朗诵比赛、参加汉字听写大赛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⑦加强与外来优秀文化的交流，相互借鉴学习 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28600" y="533400"/>
            <a:ext cx="8915400" cy="5184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中华传统美德的主要内容、表现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P69①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         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全部可改为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：要弘扬。。。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敬业乐群、公而忘私的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奉献精神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天下兴亡、匹夫有责的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爱国情操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先天下之忧而忧、后天下之乐而乐的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崇高志趣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自强不息、艰苦奋斗的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昂扬锐气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富贵不能淫、贫贱不能移、威武不能屈的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浩然正气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鞠躬尽瘁、死而后已的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为政风范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乐于助人的传统美德：厚德载物、道济天下的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广阔胸襟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奋不顾身、舍生取义的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英雄气概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大道之行、天下为公的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社会理想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0825" y="1196975"/>
            <a:ext cx="8424863" cy="4824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W①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中华民族形成了代代传承的美德。如。。。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Y②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中华传统美德熔铸了中华民族坚定的民族志向、高尚的民族品格和远大的民族理想。中华传统美德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具有生生不息、历久弥新的品质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抄</a:t>
            </a: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H</a:t>
            </a: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③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我们要结合时代和实践的要求继承和发扬中华传统美德，做传统美德的传播者、弘扬者和建设者。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H</a:t>
            </a: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④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针对材料的具体做法，即要弘扬。。。。具体的美德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8313" y="333375"/>
            <a:ext cx="7775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怎样认识和对待中华传统美德 ？</a:t>
            </a:r>
            <a:r>
              <a:rPr lang="en-US" altLang="zh-CN" sz="3200" b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P68</a:t>
            </a:r>
            <a:r>
              <a:rPr lang="en-US" altLang="zh-CN" sz="3200" b="1">
                <a:solidFill>
                  <a:srgbClr val="FF0000"/>
                </a:solidFill>
                <a:ea typeface="华文新魏" pitchFamily="2" charset="-122"/>
              </a:rPr>
              <a:t> </a:t>
            </a:r>
            <a:endParaRPr lang="en-US" altLang="zh-CN" sz="32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839200" cy="381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3600" b="1" smtClean="0">
                <a:solidFill>
                  <a:srgbClr val="FF3300"/>
                </a:solidFill>
                <a:ea typeface="华文仿宋" pitchFamily="2" charset="-122"/>
              </a:rPr>
              <a:t>为什么要弘扬</a:t>
            </a:r>
            <a:r>
              <a:rPr lang="en-US" altLang="zh-CN" sz="3600" b="1" smtClean="0">
                <a:solidFill>
                  <a:srgbClr val="FF3300"/>
                </a:solidFill>
                <a:ea typeface="华文仿宋" pitchFamily="2" charset="-122"/>
              </a:rPr>
              <a:t>……</a:t>
            </a:r>
            <a:r>
              <a:rPr lang="zh-CN" altLang="en-US" sz="3600" b="1" smtClean="0">
                <a:solidFill>
                  <a:srgbClr val="FF3300"/>
                </a:solidFill>
                <a:ea typeface="华文仿宋" pitchFamily="2" charset="-122"/>
              </a:rPr>
              <a:t>精神（民族精神）？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400" y="838200"/>
            <a:ext cx="8991600" cy="6019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1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转化、定性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精神是民族精神的集中体现，是对民族精神的丰富和发展，是党领导人民在革命、建设和改革的不同时期形成的，学习弘扬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精神是传播和弘扬民族精神的必然要求。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含义，有含义的一定要写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②中华民族形成了以爱国主义为核心的团结统一、爱好和平、勤劳勇敢、自强不息的伟大民族精神。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原理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民族精神是民族文化的精髓，是中华民族生命肌体中不可分割的重要组成部分。一个民族要生存和发展，就要有一种昂扬向上的民族精神。民族精神始终是鼓舞我们民族迎难而上、团结互助、战胜强敌与困难的不竭力量之源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</a:t>
            </a:r>
            <a:r>
              <a: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④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结合材料谈有利于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，有利于实现中华民族伟大复兴提供强大的精神动力。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lvl="0"/>
            <a:r>
              <a:rPr lang="zh-CN" altLang="en-US" sz="4000" b="1" dirty="0" smtClean="0">
                <a:solidFill>
                  <a:srgbClr val="FF0000"/>
                </a:solidFill>
                <a:ea typeface="华文仿宋" pitchFamily="2" charset="-122"/>
              </a:rPr>
              <a:t>政府：怎样继承、弘扬民族精神？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28600" y="838200"/>
            <a:ext cx="8915400" cy="571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P73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①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要立足于发展中国特色社会主义伟大实践。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P73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②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要继承和发扬中华民族的优良传统。取其精华，去其糟粕。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P73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③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要正确面对外来思想文化的影响。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P73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④</a:t>
            </a: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要坚持弘扬和培育以爱国主义为核心的伟大民族精神，大力发扬创新精神，使全体人民始终保持昂扬向上的精神状态。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P72</a:t>
            </a:r>
            <a:r>
              <a:rPr kumimoji="1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⑤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要不断为民族精神增添新的富有生命力的内容，不断增强改革开放以来所形成的竞争意识、民主法制意识、开拓创新精神等，使民族精神更具现代气息和时代风貌。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918325" y="1447800"/>
            <a:ext cx="185896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4400" b="1">
                <a:ea typeface="隶书" pitchFamily="49" charset="-122"/>
              </a:rPr>
              <a:t>　</a:t>
            </a:r>
          </a:p>
          <a:p>
            <a:pPr>
              <a:spcBef>
                <a:spcPct val="50000"/>
              </a:spcBef>
            </a:pPr>
            <a:endParaRPr lang="en-US" altLang="zh-CN" sz="4400">
              <a:ea typeface="隶书" pitchFamily="49" charset="-122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071546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0225" indent="-530225">
              <a:spcBef>
                <a:spcPct val="50000"/>
              </a:spcBef>
            </a:pPr>
            <a:r>
              <a:rPr lang="en-US" altLang="en-US" sz="2800" b="1" dirty="0">
                <a:latin typeface="华文仿宋" pitchFamily="2" charset="-122"/>
                <a:ea typeface="华文仿宋" pitchFamily="2" charset="-122"/>
              </a:rPr>
              <a:t>①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树立远大理想，自觉肩负起时代赋予我们的使命和社会责任。努力学习科学文化知识，全面提高自身素质立志成才，为实现中华民族伟大复兴贡献自己的力量。</a:t>
            </a:r>
          </a:p>
          <a:p>
            <a:pPr marL="530225" indent="-530225"/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②</a:t>
            </a:r>
            <a:r>
              <a:rPr lang="zh-CN" altLang="en-US" sz="2800" dirty="0">
                <a:latin typeface="华文仿宋" pitchFamily="2" charset="-122"/>
                <a:ea typeface="华文仿宋" pitchFamily="2" charset="-122"/>
              </a:rPr>
              <a:t> 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要以积极的态度，自觉接受民族精神教育，积极参加各种弘扬和培育民族精神的社会实践活动。如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针对材料的具体做法</a:t>
            </a:r>
          </a:p>
          <a:p>
            <a:pPr marL="530225" indent="-530225"/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③学习和生活中，树立爱国主义的思想，努力成为民族精神的传播者、弘扬者和建设者，以实际行动弘扬和培育民族精神，共同谱写民族精神和时代精神的新篇章。 </a:t>
            </a:r>
          </a:p>
          <a:p>
            <a:pPr marL="530225" indent="-530225"/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④</a:t>
            </a:r>
            <a:r>
              <a:rPr lang="en-US" altLang="zh-CN" sz="2800" b="1" dirty="0">
                <a:latin typeface="华文仿宋" pitchFamily="2" charset="-122"/>
                <a:ea typeface="华文仿宋" pitchFamily="2" charset="-122"/>
              </a:rPr>
              <a:t>……</a:t>
            </a:r>
            <a:endParaRPr lang="zh-CN" altLang="en-US" sz="2800" b="1" dirty="0"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28596" y="285728"/>
            <a:ext cx="8715404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  <a:latin typeface="+mj-lt"/>
                <a:ea typeface="华文仿宋" pitchFamily="2" charset="-122"/>
                <a:cs typeface="+mj-cs"/>
              </a:rPr>
              <a:t>公民、青少年：怎样继承、弘扬民族精神？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1438</Words>
  <Application>Microsoft Office PowerPoint</Application>
  <PresentationFormat>全屏显示(4:3)</PresentationFormat>
  <Paragraphs>76</Paragraphs>
  <Slides>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为什么要弘扬岭南文化、广府文化等优秀传统文化？</vt:lpstr>
      <vt:lpstr>怎样保护文化遗产遗迹、古村落、骑楼等某项具体的文化？</vt:lpstr>
      <vt:lpstr>青少年怎样弘扬传统文化？</vt:lpstr>
      <vt:lpstr>幻灯片 5</vt:lpstr>
      <vt:lpstr>幻灯片 6</vt:lpstr>
      <vt:lpstr>为什么要弘扬……精神（民族精神）？</vt:lpstr>
      <vt:lpstr>政府：怎样继承、弘扬民族精神？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3</cp:revision>
  <dcterms:created xsi:type="dcterms:W3CDTF">2017-12-28T07:56:39Z</dcterms:created>
  <dcterms:modified xsi:type="dcterms:W3CDTF">2017-12-29T05:23:41Z</dcterms:modified>
</cp:coreProperties>
</file>