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9" r:id="rId2"/>
    <p:sldId id="299" r:id="rId3"/>
    <p:sldId id="260" r:id="rId4"/>
    <p:sldId id="257" r:id="rId5"/>
    <p:sldId id="276" r:id="rId6"/>
    <p:sldId id="261" r:id="rId7"/>
    <p:sldId id="271" r:id="rId8"/>
    <p:sldId id="278" r:id="rId9"/>
    <p:sldId id="280" r:id="rId10"/>
    <p:sldId id="259" r:id="rId11"/>
    <p:sldId id="279" r:id="rId12"/>
    <p:sldId id="267" r:id="rId13"/>
    <p:sldId id="281" r:id="rId14"/>
    <p:sldId id="282" r:id="rId15"/>
    <p:sldId id="283" r:id="rId16"/>
    <p:sldId id="262" r:id="rId17"/>
    <p:sldId id="284" r:id="rId18"/>
    <p:sldId id="285" r:id="rId19"/>
    <p:sldId id="286" r:id="rId20"/>
    <p:sldId id="287" r:id="rId21"/>
    <p:sldId id="288" r:id="rId22"/>
    <p:sldId id="289" r:id="rId23"/>
    <p:sldId id="295" r:id="rId24"/>
    <p:sldId id="290" r:id="rId25"/>
    <p:sldId id="291" r:id="rId26"/>
    <p:sldId id="294" r:id="rId27"/>
    <p:sldId id="292" r:id="rId28"/>
    <p:sldId id="297" r:id="rId29"/>
    <p:sldId id="296" r:id="rId30"/>
    <p:sldId id="298"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3333"/>
    <a:srgbClr val="FF5050"/>
    <a:srgbClr val="FFF6EB"/>
    <a:srgbClr val="E7D1E0"/>
    <a:srgbClr val="FFFFFF"/>
    <a:srgbClr val="E7CFE2"/>
    <a:srgbClr val="FCF8E4"/>
    <a:srgbClr val="FEF6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9"/>
  </p:normalViewPr>
  <p:slideViewPr>
    <p:cSldViewPr snapToGrid="0">
      <p:cViewPr varScale="1">
        <p:scale>
          <a:sx n="87" d="100"/>
          <a:sy n="87" d="100"/>
        </p:scale>
        <p:origin x="1000" y="200"/>
      </p:cViewPr>
      <p:guideLst>
        <p:guide orient="horz" pos="2160"/>
        <p:guide pos="3840"/>
      </p:guideLst>
    </p:cSldViewPr>
  </p:slideViewPr>
  <p:notesTextViewPr>
    <p:cViewPr>
      <p:scale>
        <a:sx n="1" d="1"/>
        <a:sy n="1" d="1"/>
      </p:scale>
      <p:origin x="0" y="0"/>
    </p:cViewPr>
  </p:notesTextViewPr>
  <p:sorterViewPr>
    <p:cViewPr>
      <p:scale>
        <a:sx n="100" d="100"/>
        <a:sy n="100" d="100"/>
      </p:scale>
      <p:origin x="0" y="-163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CD196C-6CC3-4694-9BD5-C868A0BD55DB}" type="datetimeFigureOut">
              <a:rPr lang="zh-CN" altLang="en-US" smtClean="0"/>
              <a:t>2020/2/20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0FD7CC-532C-46B3-B55E-8015A772250D}" type="slidenum">
              <a:rPr lang="zh-CN" altLang="en-US" smtClean="0"/>
              <a:t>‹#›</a:t>
            </a:fld>
            <a:endParaRPr lang="zh-CN" altLang="en-US"/>
          </a:p>
        </p:txBody>
      </p:sp>
    </p:spTree>
    <p:extLst>
      <p:ext uri="{BB962C8B-B14F-4D97-AF65-F5344CB8AC3E}">
        <p14:creationId xmlns:p14="http://schemas.microsoft.com/office/powerpoint/2010/main" val="1263794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00FD7CC-532C-46B3-B55E-8015A772250D}" type="slidenum">
              <a:rPr lang="zh-CN" altLang="en-US" smtClean="0"/>
              <a:t>7</a:t>
            </a:fld>
            <a:endParaRPr lang="zh-CN" altLang="en-US"/>
          </a:p>
        </p:txBody>
      </p:sp>
    </p:spTree>
    <p:extLst>
      <p:ext uri="{BB962C8B-B14F-4D97-AF65-F5344CB8AC3E}">
        <p14:creationId xmlns:p14="http://schemas.microsoft.com/office/powerpoint/2010/main" val="3244044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3009506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3259967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2838263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1726367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1330244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402724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6715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3862991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1449371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343849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36E8B34-4E19-4318-AE41-396D50CD7559}" type="datetimeFigureOut">
              <a:rPr lang="zh-CN" altLang="en-US" smtClean="0"/>
              <a:pPr/>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789458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l="-6000" r="-6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6E8B34-4E19-4318-AE41-396D50CD7559}" type="datetimeFigureOut">
              <a:rPr lang="zh-CN" altLang="en-US" smtClean="0"/>
              <a:pPr/>
              <a:t>2020/2/20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D5FB1C-7CDE-43F5-B3D0-AAD9B2FF308E}" type="slidenum">
              <a:rPr lang="zh-CN" altLang="en-US" smtClean="0"/>
              <a:pPr/>
              <a:t>‹#›</a:t>
            </a:fld>
            <a:endParaRPr lang="zh-CN" altLang="en-US"/>
          </a:p>
        </p:txBody>
      </p:sp>
    </p:spTree>
    <p:extLst>
      <p:ext uri="{BB962C8B-B14F-4D97-AF65-F5344CB8AC3E}">
        <p14:creationId xmlns:p14="http://schemas.microsoft.com/office/powerpoint/2010/main" val="4282309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4.xml"/><Relationship Id="rId5" Type="http://schemas.openxmlformats.org/officeDocument/2006/relationships/image" Target="../media/image11.jp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4326" y="220106"/>
            <a:ext cx="3828292" cy="646331"/>
          </a:xfrm>
          <a:prstGeom prst="rect">
            <a:avLst/>
          </a:prstGeom>
        </p:spPr>
        <p:txBody>
          <a:bodyPr wrap="none">
            <a:spAutoFit/>
          </a:bodyPr>
          <a:lstStyle/>
          <a:p>
            <a:r>
              <a:rPr lang="en-US" altLang="zh-CN" sz="3600" b="1" dirty="0">
                <a:solidFill>
                  <a:srgbClr val="C00000"/>
                </a:solidFill>
                <a:latin typeface="微软雅黑" panose="020B0503020204020204" pitchFamily="34" charset="-122"/>
                <a:ea typeface="微软雅黑" panose="020B0503020204020204" pitchFamily="34" charset="-122"/>
              </a:rPr>
              <a:t>P24</a:t>
            </a:r>
            <a:r>
              <a:rPr lang="zh-CN" altLang="en-US" sz="3600" b="1" dirty="0">
                <a:solidFill>
                  <a:srgbClr val="C00000"/>
                </a:solidFill>
                <a:latin typeface="微软雅黑" panose="020B0503020204020204" pitchFamily="34" charset="-122"/>
                <a:ea typeface="微软雅黑" panose="020B0503020204020204" pitchFamily="34" charset="-122"/>
              </a:rPr>
              <a:t>运用你的经验</a:t>
            </a:r>
          </a:p>
        </p:txBody>
      </p:sp>
      <p:cxnSp>
        <p:nvCxnSpPr>
          <p:cNvPr id="4" name="直接连接符 3"/>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1665827" y="2764939"/>
            <a:ext cx="2937790" cy="3346837"/>
          </a:xfrm>
          <a:prstGeom prst="roundRect">
            <a:avLst>
              <a:gd name="adj" fmla="val 4909"/>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rot="16200000" flipH="1">
            <a:off x="1430087" y="2694735"/>
            <a:ext cx="547364" cy="127671"/>
          </a:xfrm>
          <a:prstGeom prst="parallelogram">
            <a:avLst>
              <a:gd name="adj" fmla="val 89101"/>
            </a:avLst>
          </a:prstGeom>
          <a:solidFill>
            <a:srgbClr val="8D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p:cNvSpPr/>
          <p:nvPr/>
        </p:nvSpPr>
        <p:spPr>
          <a:xfrm rot="5400000">
            <a:off x="4293535" y="2694734"/>
            <a:ext cx="547364" cy="127671"/>
          </a:xfrm>
          <a:prstGeom prst="parallelogram">
            <a:avLst>
              <a:gd name="adj" fmla="val 89101"/>
            </a:avLst>
          </a:prstGeom>
          <a:solidFill>
            <a:srgbClr val="8D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665827" y="2539418"/>
            <a:ext cx="2994409" cy="43309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29"/>
          <p:cNvSpPr txBox="1"/>
          <p:nvPr/>
        </p:nvSpPr>
        <p:spPr>
          <a:xfrm>
            <a:off x="1767605" y="3288934"/>
            <a:ext cx="2682555" cy="2509213"/>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ct val="150000"/>
              </a:lnSpc>
              <a:buClr>
                <a:srgbClr val="C00000"/>
              </a:buClr>
            </a:pPr>
            <a:r>
              <a:rPr lang="zh-CN" altLang="en-US" sz="2800" b="1" dirty="0">
                <a:solidFill>
                  <a:srgbClr val="8D3333"/>
                </a:solidFill>
              </a:rPr>
              <a:t>某市政府的报告经市人大常委会组成人员审议后，未获通过。</a:t>
            </a:r>
            <a:endParaRPr lang="en-US" altLang="zh-CN" sz="2800" b="1" dirty="0">
              <a:solidFill>
                <a:srgbClr val="8D3333"/>
              </a:solidFill>
            </a:endParaRPr>
          </a:p>
        </p:txBody>
      </p:sp>
      <p:sp>
        <p:nvSpPr>
          <p:cNvPr id="21" name="TextBox 29"/>
          <p:cNvSpPr txBox="1"/>
          <p:nvPr/>
        </p:nvSpPr>
        <p:spPr>
          <a:xfrm>
            <a:off x="5102618" y="2912143"/>
            <a:ext cx="5744817" cy="2509213"/>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ct val="150000"/>
              </a:lnSpc>
              <a:buClr>
                <a:srgbClr val="C00000"/>
              </a:buClr>
            </a:pPr>
            <a:r>
              <a:rPr lang="zh-CN" altLang="en-US" sz="2800" b="1" dirty="0">
                <a:solidFill>
                  <a:srgbClr val="8D3333"/>
                </a:solidFill>
              </a:rPr>
              <a:t>答：（</a:t>
            </a:r>
            <a:r>
              <a:rPr lang="en-US" altLang="zh-CN" sz="2800" b="1" dirty="0">
                <a:solidFill>
                  <a:srgbClr val="8D3333"/>
                </a:solidFill>
              </a:rPr>
              <a:t>1</a:t>
            </a:r>
            <a:r>
              <a:rPr lang="zh-CN" altLang="en-US" sz="2800" b="1" dirty="0">
                <a:solidFill>
                  <a:srgbClr val="8D3333"/>
                </a:solidFill>
              </a:rPr>
              <a:t>）市政府要对市人大常委会负责并受其监督。</a:t>
            </a:r>
            <a:endParaRPr lang="en-US" altLang="zh-CN" sz="2800" b="1" dirty="0">
              <a:solidFill>
                <a:srgbClr val="8D3333"/>
              </a:solidFill>
            </a:endParaRPr>
          </a:p>
          <a:p>
            <a:pPr>
              <a:lnSpc>
                <a:spcPct val="150000"/>
              </a:lnSpc>
              <a:buClr>
                <a:srgbClr val="C00000"/>
              </a:buClr>
            </a:pPr>
            <a:r>
              <a:rPr lang="zh-CN" altLang="en-US" sz="2800" b="1" dirty="0">
                <a:solidFill>
                  <a:srgbClr val="8D3333"/>
                </a:solidFill>
              </a:rPr>
              <a:t>（</a:t>
            </a:r>
            <a:r>
              <a:rPr lang="en-US" altLang="zh-CN" sz="2800" b="1" dirty="0">
                <a:solidFill>
                  <a:srgbClr val="8D3333"/>
                </a:solidFill>
              </a:rPr>
              <a:t>2</a:t>
            </a:r>
            <a:r>
              <a:rPr lang="zh-CN" altLang="en-US" sz="2800" b="1" dirty="0">
                <a:solidFill>
                  <a:srgbClr val="8D3333"/>
                </a:solidFill>
              </a:rPr>
              <a:t>）这说明了权力行使需要接受监督，人大拥有监督政府的权力。</a:t>
            </a:r>
            <a:endParaRPr lang="en-US" altLang="zh-CN" sz="2800" b="1" dirty="0">
              <a:solidFill>
                <a:srgbClr val="8D3333"/>
              </a:solidFill>
            </a:endParaRPr>
          </a:p>
        </p:txBody>
      </p:sp>
      <p:sp>
        <p:nvSpPr>
          <p:cNvPr id="22" name="TextBox 30"/>
          <p:cNvSpPr txBox="1"/>
          <p:nvPr/>
        </p:nvSpPr>
        <p:spPr>
          <a:xfrm>
            <a:off x="504104" y="1189498"/>
            <a:ext cx="11183792" cy="984885"/>
          </a:xfrm>
          <a:prstGeom prst="rect">
            <a:avLst/>
          </a:prstGeom>
        </p:spPr>
        <p:style>
          <a:lnRef idx="2">
            <a:schemeClr val="accent2"/>
          </a:lnRef>
          <a:fillRef idx="1">
            <a:schemeClr val="lt1"/>
          </a:fillRef>
          <a:effectRef idx="0">
            <a:schemeClr val="accent2"/>
          </a:effectRef>
          <a:fontRef idx="minor">
            <a:schemeClr val="dk1"/>
          </a:fontRef>
        </p:style>
        <p:txBody>
          <a:bodyPr wrap="square" lIns="0" tIns="0" rIns="0" bIns="0" rtlCol="0">
            <a:spAutoFit/>
          </a:bodyPr>
          <a:lstStyle/>
          <a:p>
            <a:pPr algn="just"/>
            <a:r>
              <a:rPr lang="zh-CN" altLang="en-US" sz="3200" b="1" dirty="0">
                <a:solidFill>
                  <a:srgbClr val="FF0000"/>
                </a:solidFill>
                <a:latin typeface="微软雅黑" pitchFamily="34" charset="-122"/>
                <a:ea typeface="微软雅黑" pitchFamily="34" charset="-122"/>
              </a:rPr>
              <a:t>思考：</a:t>
            </a:r>
            <a:r>
              <a:rPr lang="zh-CN" altLang="en-US" sz="3200" b="1" dirty="0">
                <a:solidFill>
                  <a:schemeClr val="tx1"/>
                </a:solidFill>
                <a:latin typeface="微软雅黑" pitchFamily="34" charset="-122"/>
                <a:ea typeface="微软雅黑" pitchFamily="34" charset="-122"/>
              </a:rPr>
              <a:t>市政府的报告未通过，表明</a:t>
            </a:r>
            <a:r>
              <a:rPr lang="zh-CN" altLang="en-US" sz="3200" b="1" dirty="0">
                <a:solidFill>
                  <a:srgbClr val="FF0000"/>
                </a:solidFill>
                <a:latin typeface="微软雅黑" pitchFamily="34" charset="-122"/>
                <a:ea typeface="微软雅黑" pitchFamily="34" charset="-122"/>
              </a:rPr>
              <a:t>市人大常委会与市政府</a:t>
            </a:r>
            <a:r>
              <a:rPr lang="zh-CN" altLang="en-US" sz="3200" b="1" dirty="0">
                <a:solidFill>
                  <a:schemeClr val="tx1"/>
                </a:solidFill>
                <a:latin typeface="微软雅黑" pitchFamily="34" charset="-122"/>
                <a:ea typeface="微软雅黑" pitchFamily="34" charset="-122"/>
              </a:rPr>
              <a:t>之间存在着</a:t>
            </a:r>
            <a:r>
              <a:rPr lang="zh-CN" altLang="en-US" sz="3200" b="1" dirty="0">
                <a:solidFill>
                  <a:srgbClr val="FF0000"/>
                </a:solidFill>
                <a:latin typeface="微软雅黑" pitchFamily="34" charset="-122"/>
                <a:ea typeface="微软雅黑" pitchFamily="34" charset="-122"/>
              </a:rPr>
              <a:t>怎样的关系</a:t>
            </a:r>
            <a:r>
              <a:rPr lang="zh-CN" altLang="en-US" sz="3200" b="1" dirty="0">
                <a:solidFill>
                  <a:schemeClr val="tx1"/>
                </a:solidFill>
                <a:latin typeface="微软雅黑" pitchFamily="34" charset="-122"/>
                <a:ea typeface="微软雅黑" pitchFamily="34" charset="-122"/>
              </a:rPr>
              <a:t>？这</a:t>
            </a:r>
            <a:r>
              <a:rPr lang="zh-CN" altLang="en-US" sz="3200" b="1" dirty="0">
                <a:solidFill>
                  <a:srgbClr val="FF0000"/>
                </a:solidFill>
                <a:latin typeface="微软雅黑" pitchFamily="34" charset="-122"/>
                <a:ea typeface="微软雅黑" pitchFamily="34" charset="-122"/>
              </a:rPr>
              <a:t>说明了什么</a:t>
            </a:r>
            <a:r>
              <a:rPr lang="zh-CN" altLang="en-US" sz="3200" b="1" dirty="0">
                <a:solidFill>
                  <a:schemeClr val="tx1"/>
                </a:solidFill>
                <a:latin typeface="微软雅黑" pitchFamily="34" charset="-122"/>
                <a:ea typeface="微软雅黑" pitchFamily="34" charset="-122"/>
              </a:rPr>
              <a:t>？</a:t>
            </a:r>
          </a:p>
        </p:txBody>
      </p:sp>
    </p:spTree>
    <p:extLst>
      <p:ext uri="{BB962C8B-B14F-4D97-AF65-F5344CB8AC3E}">
        <p14:creationId xmlns:p14="http://schemas.microsoft.com/office/powerpoint/2010/main" val="134423299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B0934969-5990-7341-9C54-2798BF822379}"/>
              </a:ext>
            </a:extLst>
          </p:cNvPr>
          <p:cNvSpPr txBox="1"/>
          <p:nvPr/>
        </p:nvSpPr>
        <p:spPr>
          <a:xfrm>
            <a:off x="4157007" y="3293533"/>
            <a:ext cx="3877985" cy="830997"/>
          </a:xfrm>
          <a:prstGeom prst="rect">
            <a:avLst/>
          </a:prstGeom>
          <a:noFill/>
        </p:spPr>
        <p:txBody>
          <a:bodyPr wrap="none" rtlCol="0">
            <a:spAutoFit/>
          </a:bodyPr>
          <a:lstStyle/>
          <a:p>
            <a:r>
              <a:rPr lang="zh-CN" altLang="en-US" sz="4800" b="1" dirty="0">
                <a:solidFill>
                  <a:srgbClr val="C00000"/>
                </a:solidFill>
                <a:latin typeface="微软雅黑" panose="020B0503020204020204" pitchFamily="34" charset="-122"/>
                <a:ea typeface="微软雅黑" panose="020B0503020204020204" pitchFamily="34" charset="-122"/>
              </a:rPr>
              <a:t>加强宪法监督</a:t>
            </a:r>
          </a:p>
        </p:txBody>
      </p:sp>
      <p:sp>
        <p:nvSpPr>
          <p:cNvPr id="3" name="文本框 2">
            <a:extLst>
              <a:ext uri="{FF2B5EF4-FFF2-40B4-BE49-F238E27FC236}">
                <a16:creationId xmlns:a16="http://schemas.microsoft.com/office/drawing/2014/main" id="{1898C4CD-11E4-6141-9702-4F3572E1A8BA}"/>
              </a:ext>
            </a:extLst>
          </p:cNvPr>
          <p:cNvSpPr txBox="1"/>
          <p:nvPr/>
        </p:nvSpPr>
        <p:spPr>
          <a:xfrm>
            <a:off x="2611359" y="1521053"/>
            <a:ext cx="7338869" cy="1015663"/>
          </a:xfrm>
          <a:prstGeom prst="rect">
            <a:avLst/>
          </a:prstGeom>
          <a:noFill/>
        </p:spPr>
        <p:txBody>
          <a:bodyPr wrap="none" rtlCol="0">
            <a:spAutoFit/>
          </a:bodyPr>
          <a:lstStyle/>
          <a:p>
            <a:r>
              <a:rPr lang="zh-CN" altLang="en-US" sz="6000" b="1" dirty="0">
                <a:solidFill>
                  <a:srgbClr val="C00000"/>
                </a:solidFill>
                <a:latin typeface="杨任东竹石体-Light" panose="02000000000000000000" pitchFamily="2" charset="-122"/>
                <a:ea typeface="杨任东竹石体-Light" panose="02000000000000000000" pitchFamily="2" charset="-122"/>
              </a:rPr>
              <a:t>第二课 保障宪法实施</a:t>
            </a:r>
          </a:p>
        </p:txBody>
      </p:sp>
    </p:spTree>
    <p:extLst>
      <p:ext uri="{BB962C8B-B14F-4D97-AF65-F5344CB8AC3E}">
        <p14:creationId xmlns:p14="http://schemas.microsoft.com/office/powerpoint/2010/main" val="3375225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077003" y="979822"/>
            <a:ext cx="5333511" cy="923330"/>
          </a:xfrm>
          <a:prstGeom prst="rect">
            <a:avLst/>
          </a:prstGeom>
          <a:noFill/>
        </p:spPr>
        <p:txBody>
          <a:bodyPr wrap="none" rtlCol="0">
            <a:spAutoFit/>
          </a:bodyPr>
          <a:lstStyle/>
          <a:p>
            <a:r>
              <a:rPr lang="zh-CN" altLang="en-US" sz="5400" b="1" dirty="0">
                <a:solidFill>
                  <a:srgbClr val="C00000"/>
                </a:solidFill>
                <a:latin typeface="微软雅黑" panose="020B0503020204020204" pitchFamily="34" charset="-122"/>
                <a:ea typeface="微软雅黑" panose="020B0503020204020204" pitchFamily="34" charset="-122"/>
              </a:rPr>
              <a:t>自主学习</a:t>
            </a:r>
            <a:r>
              <a:rPr lang="en-US" altLang="zh-CN" sz="4400" b="1" dirty="0">
                <a:solidFill>
                  <a:srgbClr val="C00000"/>
                </a:solidFill>
                <a:latin typeface="微软雅黑" panose="020B0503020204020204" pitchFamily="34" charset="-122"/>
                <a:ea typeface="微软雅黑" panose="020B0503020204020204" pitchFamily="34" charset="-122"/>
              </a:rPr>
              <a:t>P24-P29</a:t>
            </a:r>
            <a:endParaRPr lang="zh-CN" altLang="en-US" sz="5400" b="1" dirty="0">
              <a:solidFill>
                <a:srgbClr val="C00000"/>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334071" y="3133309"/>
            <a:ext cx="3057248" cy="1336020"/>
            <a:chOff x="31681" y="3454400"/>
            <a:chExt cx="3057248" cy="1336020"/>
          </a:xfrm>
        </p:grpSpPr>
        <p:sp>
          <p:nvSpPr>
            <p:cNvPr id="16" name="文本框 15"/>
            <p:cNvSpPr txBox="1"/>
            <p:nvPr/>
          </p:nvSpPr>
          <p:spPr>
            <a:xfrm>
              <a:off x="1270000" y="3454400"/>
              <a:ext cx="580608" cy="861774"/>
            </a:xfrm>
            <a:prstGeom prst="rect">
              <a:avLst/>
            </a:prstGeom>
            <a:noFill/>
          </p:spPr>
          <p:txBody>
            <a:bodyPr wrap="none" rtlCol="0">
              <a:spAutoFit/>
            </a:bodyPr>
            <a:lstStyle/>
            <a:p>
              <a:pPr algn="ctr"/>
              <a:r>
                <a:rPr lang="en-US" altLang="zh-CN" sz="5000" b="1" dirty="0">
                  <a:solidFill>
                    <a:srgbClr val="C42F0B"/>
                  </a:solidFill>
                  <a:latin typeface="微软雅黑" panose="020B0503020204020204" pitchFamily="34" charset="-122"/>
                  <a:ea typeface="微软雅黑" panose="020B0503020204020204" pitchFamily="34" charset="-122"/>
                </a:rPr>
                <a:t>1</a:t>
              </a:r>
              <a:endParaRPr lang="zh-CN" altLang="en-US" sz="5000" b="1" dirty="0">
                <a:solidFill>
                  <a:srgbClr val="C42F0B"/>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31681" y="4267200"/>
              <a:ext cx="3057248" cy="523220"/>
            </a:xfrm>
            <a:prstGeom prst="rect">
              <a:avLst/>
            </a:prstGeom>
            <a:noFill/>
          </p:spPr>
          <p:txBody>
            <a:bodyPr wrap="none" rtlCol="0">
              <a:spAutoFit/>
            </a:bodyPr>
            <a:lstStyle/>
            <a:p>
              <a:pPr algn="ctr"/>
              <a:r>
                <a:rPr lang="zh-CN" altLang="en-US" sz="2800" b="1" dirty="0">
                  <a:solidFill>
                    <a:srgbClr val="C00000"/>
                  </a:solidFill>
                  <a:latin typeface="微软雅黑" panose="020B0503020204020204" pitchFamily="34" charset="-122"/>
                  <a:ea typeface="微软雅黑" panose="020B0503020204020204" pitchFamily="34" charset="-122"/>
                </a:rPr>
                <a:t>为什么要监督权力</a:t>
              </a:r>
            </a:p>
          </p:txBody>
        </p:sp>
      </p:grpSp>
      <p:cxnSp>
        <p:nvCxnSpPr>
          <p:cNvPr id="19" name="直接连接符 18"/>
          <p:cNvCxnSpPr/>
          <p:nvPr/>
        </p:nvCxnSpPr>
        <p:spPr>
          <a:xfrm>
            <a:off x="3429702" y="3002713"/>
            <a:ext cx="0" cy="1828800"/>
          </a:xfrm>
          <a:prstGeom prst="line">
            <a:avLst/>
          </a:prstGeom>
          <a:ln w="19050">
            <a:solidFill>
              <a:srgbClr val="C00000"/>
            </a:solidFill>
            <a:prstDash val="sysDot"/>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3429702" y="3133309"/>
            <a:ext cx="2698176" cy="1336020"/>
            <a:chOff x="211218" y="3454400"/>
            <a:chExt cx="2698176" cy="1336020"/>
          </a:xfrm>
        </p:grpSpPr>
        <p:sp>
          <p:nvSpPr>
            <p:cNvPr id="21" name="文本框 20"/>
            <p:cNvSpPr txBox="1"/>
            <p:nvPr/>
          </p:nvSpPr>
          <p:spPr>
            <a:xfrm>
              <a:off x="1270000" y="3454400"/>
              <a:ext cx="580608" cy="861774"/>
            </a:xfrm>
            <a:prstGeom prst="rect">
              <a:avLst/>
            </a:prstGeom>
            <a:noFill/>
          </p:spPr>
          <p:txBody>
            <a:bodyPr wrap="none" rtlCol="0">
              <a:spAutoFit/>
            </a:bodyPr>
            <a:lstStyle/>
            <a:p>
              <a:pPr algn="ctr"/>
              <a:r>
                <a:rPr lang="en-US" altLang="zh-CN" sz="5000" b="1" dirty="0">
                  <a:solidFill>
                    <a:srgbClr val="C42F0B"/>
                  </a:solidFill>
                  <a:latin typeface="微软雅黑" panose="020B0503020204020204" pitchFamily="34" charset="-122"/>
                  <a:ea typeface="微软雅黑" panose="020B0503020204020204" pitchFamily="34" charset="-122"/>
                </a:rPr>
                <a:t>2</a:t>
              </a:r>
              <a:endParaRPr lang="zh-CN" altLang="en-US" sz="5000" b="1" dirty="0">
                <a:solidFill>
                  <a:srgbClr val="C42F0B"/>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211218" y="4267200"/>
              <a:ext cx="2698176" cy="523220"/>
            </a:xfrm>
            <a:prstGeom prst="rect">
              <a:avLst/>
            </a:prstGeom>
            <a:noFill/>
          </p:spPr>
          <p:txBody>
            <a:bodyPr wrap="none" rtlCol="0">
              <a:spAutoFit/>
            </a:bodyPr>
            <a:lstStyle/>
            <a:p>
              <a:pPr algn="ctr"/>
              <a:r>
                <a:rPr lang="zh-CN" altLang="en-US" sz="2800" b="1" dirty="0">
                  <a:solidFill>
                    <a:srgbClr val="C00000"/>
                  </a:solidFill>
                  <a:latin typeface="微软雅黑" panose="020B0503020204020204" pitchFamily="34" charset="-122"/>
                  <a:ea typeface="微软雅黑" panose="020B0503020204020204" pitchFamily="34" charset="-122"/>
                </a:rPr>
                <a:t>宪法监督的主体</a:t>
              </a:r>
            </a:p>
          </p:txBody>
        </p:sp>
      </p:grpSp>
      <p:grpSp>
        <p:nvGrpSpPr>
          <p:cNvPr id="24" name="组合 23"/>
          <p:cNvGrpSpPr/>
          <p:nvPr/>
        </p:nvGrpSpPr>
        <p:grpSpPr>
          <a:xfrm>
            <a:off x="6093470" y="3133309"/>
            <a:ext cx="3057247" cy="1336020"/>
            <a:chOff x="31681" y="3454400"/>
            <a:chExt cx="3057247" cy="1336020"/>
          </a:xfrm>
        </p:grpSpPr>
        <p:sp>
          <p:nvSpPr>
            <p:cNvPr id="25" name="文本框 24"/>
            <p:cNvSpPr txBox="1"/>
            <p:nvPr/>
          </p:nvSpPr>
          <p:spPr>
            <a:xfrm>
              <a:off x="1270000" y="3454400"/>
              <a:ext cx="580608" cy="861774"/>
            </a:xfrm>
            <a:prstGeom prst="rect">
              <a:avLst/>
            </a:prstGeom>
            <a:noFill/>
          </p:spPr>
          <p:txBody>
            <a:bodyPr wrap="none" rtlCol="0">
              <a:spAutoFit/>
            </a:bodyPr>
            <a:lstStyle/>
            <a:p>
              <a:pPr algn="ctr"/>
              <a:r>
                <a:rPr lang="en-US" altLang="zh-CN" sz="5000" b="1" dirty="0">
                  <a:solidFill>
                    <a:srgbClr val="C42F0B"/>
                  </a:solidFill>
                  <a:latin typeface="微软雅黑" panose="020B0503020204020204" pitchFamily="34" charset="-122"/>
                  <a:ea typeface="微软雅黑" panose="020B0503020204020204" pitchFamily="34" charset="-122"/>
                </a:rPr>
                <a:t>3</a:t>
              </a:r>
              <a:endParaRPr lang="zh-CN" altLang="en-US" sz="5000" b="1" dirty="0">
                <a:solidFill>
                  <a:srgbClr val="C42F0B"/>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1681" y="4267200"/>
              <a:ext cx="3057247" cy="523220"/>
            </a:xfrm>
            <a:prstGeom prst="rect">
              <a:avLst/>
            </a:prstGeom>
            <a:noFill/>
          </p:spPr>
          <p:txBody>
            <a:bodyPr wrap="none" rtlCol="0">
              <a:spAutoFit/>
            </a:bodyPr>
            <a:lstStyle/>
            <a:p>
              <a:pPr algn="ctr"/>
              <a:r>
                <a:rPr lang="zh-CN" altLang="en-US" sz="2800" b="1" dirty="0">
                  <a:solidFill>
                    <a:srgbClr val="C00000"/>
                  </a:solidFill>
                  <a:latin typeface="微软雅黑" panose="020B0503020204020204" pitchFamily="34" charset="-122"/>
                  <a:ea typeface="微软雅黑" panose="020B0503020204020204" pitchFamily="34" charset="-122"/>
                </a:rPr>
                <a:t>如何加强宪法监督</a:t>
              </a:r>
            </a:p>
          </p:txBody>
        </p:sp>
      </p:grpSp>
      <p:grpSp>
        <p:nvGrpSpPr>
          <p:cNvPr id="28" name="组合 27"/>
          <p:cNvGrpSpPr/>
          <p:nvPr/>
        </p:nvGrpSpPr>
        <p:grpSpPr>
          <a:xfrm>
            <a:off x="9053868" y="3114674"/>
            <a:ext cx="3057247" cy="1336020"/>
            <a:chOff x="31683" y="3454400"/>
            <a:chExt cx="3057247" cy="1336020"/>
          </a:xfrm>
        </p:grpSpPr>
        <p:sp>
          <p:nvSpPr>
            <p:cNvPr id="29" name="文本框 28"/>
            <p:cNvSpPr txBox="1"/>
            <p:nvPr/>
          </p:nvSpPr>
          <p:spPr>
            <a:xfrm>
              <a:off x="1270000" y="3454400"/>
              <a:ext cx="580608" cy="861774"/>
            </a:xfrm>
            <a:prstGeom prst="rect">
              <a:avLst/>
            </a:prstGeom>
            <a:noFill/>
          </p:spPr>
          <p:txBody>
            <a:bodyPr wrap="none" rtlCol="0">
              <a:spAutoFit/>
            </a:bodyPr>
            <a:lstStyle/>
            <a:p>
              <a:pPr algn="ctr"/>
              <a:r>
                <a:rPr lang="en-US" altLang="zh-CN" sz="5000" b="1" dirty="0">
                  <a:solidFill>
                    <a:srgbClr val="C42F0B"/>
                  </a:solidFill>
                  <a:latin typeface="微软雅黑" panose="020B0503020204020204" pitchFamily="34" charset="-122"/>
                  <a:ea typeface="微软雅黑" panose="020B0503020204020204" pitchFamily="34" charset="-122"/>
                </a:rPr>
                <a:t>4</a:t>
              </a:r>
              <a:endParaRPr lang="zh-CN" altLang="en-US" sz="5000" b="1" dirty="0">
                <a:solidFill>
                  <a:srgbClr val="C42F0B"/>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31683" y="4267200"/>
              <a:ext cx="3057247" cy="523220"/>
            </a:xfrm>
            <a:prstGeom prst="rect">
              <a:avLst/>
            </a:prstGeom>
            <a:noFill/>
          </p:spPr>
          <p:txBody>
            <a:bodyPr wrap="none" rtlCol="0">
              <a:spAutoFit/>
            </a:bodyPr>
            <a:lstStyle/>
            <a:p>
              <a:pPr algn="ctr"/>
              <a:r>
                <a:rPr lang="zh-CN" altLang="en-US" sz="2800" b="1" dirty="0">
                  <a:solidFill>
                    <a:srgbClr val="C00000"/>
                  </a:solidFill>
                  <a:latin typeface="微软雅黑" panose="020B0503020204020204" pitchFamily="34" charset="-122"/>
                  <a:ea typeface="微软雅黑" panose="020B0503020204020204" pitchFamily="34" charset="-122"/>
                </a:rPr>
                <a:t>如何增强宪法意识</a:t>
              </a:r>
            </a:p>
          </p:txBody>
        </p:sp>
      </p:grpSp>
      <p:cxnSp>
        <p:nvCxnSpPr>
          <p:cNvPr id="36" name="直接连接符 35"/>
          <p:cNvCxnSpPr/>
          <p:nvPr/>
        </p:nvCxnSpPr>
        <p:spPr>
          <a:xfrm>
            <a:off x="6125529" y="3002713"/>
            <a:ext cx="0" cy="1828800"/>
          </a:xfrm>
          <a:prstGeom prst="line">
            <a:avLst/>
          </a:prstGeom>
          <a:ln w="19050">
            <a:solidFill>
              <a:srgbClr val="C00000"/>
            </a:solidFill>
            <a:prstDash val="sysDot"/>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9116309" y="3002713"/>
            <a:ext cx="0" cy="1828800"/>
          </a:xfrm>
          <a:prstGeom prst="line">
            <a:avLst/>
          </a:prstGeom>
          <a:ln w="19050">
            <a:solidFill>
              <a:srgbClr val="C00000"/>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0853098"/>
      </p:ext>
    </p:extLst>
  </p:cSld>
  <p:clrMapOvr>
    <a:masterClrMapping/>
  </p:clrMapOvr>
  <p:transition spd="slow" advTm="0">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b="4814"/>
          <a:stretch/>
        </p:blipFill>
        <p:spPr>
          <a:xfrm>
            <a:off x="377686" y="947247"/>
            <a:ext cx="4596847" cy="38315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矩形 6"/>
          <p:cNvSpPr/>
          <p:nvPr/>
        </p:nvSpPr>
        <p:spPr>
          <a:xfrm>
            <a:off x="5519115" y="163578"/>
            <a:ext cx="6453395" cy="5133008"/>
          </a:xfrm>
          <a:prstGeom prst="rect">
            <a:avLst/>
          </a:prstGeom>
        </p:spPr>
        <p:txBody>
          <a:bodyPr wrap="square">
            <a:spAutoFit/>
          </a:bodyPr>
          <a:lstStyle/>
          <a:p>
            <a:pPr>
              <a:lnSpc>
                <a:spcPct val="200000"/>
              </a:lnSpc>
            </a:pPr>
            <a:r>
              <a:rPr lang="zh-CN" altLang="en-US" sz="28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2020</a:t>
            </a:r>
            <a:r>
              <a:rPr lang="zh-CN" altLang="en-US" sz="2800" b="1" dirty="0">
                <a:latin typeface="微软雅黑" panose="020B0503020204020204" pitchFamily="34" charset="-122"/>
                <a:ea typeface="微软雅黑" panose="020B0503020204020204" pitchFamily="34" charset="-122"/>
              </a:rPr>
              <a:t>年，据中央纪委国家监委审查，国家开发银行原党委书记、董事长胡怀邦利用职务之便在干部录用等方面违规为他人谋取利益，滥权妄为，大搞权钱交易，纵容家属大肆收取财物，严重违反了党的纪律，涉嫌受贿犯罪。</a:t>
            </a:r>
            <a:endParaRPr lang="zh-CN" altLang="en-US" sz="2800" dirty="0">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21ED7273-92E2-4C2D-BAC6-4E9DB3AC0FDE}"/>
              </a:ext>
            </a:extLst>
          </p:cNvPr>
          <p:cNvSpPr txBox="1"/>
          <p:nvPr/>
        </p:nvSpPr>
        <p:spPr>
          <a:xfrm>
            <a:off x="219489" y="5814391"/>
            <a:ext cx="11753022"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3200" b="1" dirty="0">
                <a:latin typeface="微软雅黑" panose="020B0503020204020204" pitchFamily="34" charset="-122"/>
                <a:ea typeface="微软雅黑" panose="020B0503020204020204" pitchFamily="34" charset="-122"/>
              </a:rPr>
              <a:t>思考</a:t>
            </a: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：结合材料说一说权力的行使需不需要接受监督？为什么？</a:t>
            </a:r>
          </a:p>
        </p:txBody>
      </p:sp>
    </p:spTree>
    <p:extLst>
      <p:ext uri="{BB962C8B-B14F-4D97-AF65-F5344CB8AC3E}">
        <p14:creationId xmlns:p14="http://schemas.microsoft.com/office/powerpoint/2010/main" val="5603053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rcRect/>
          <a:stretch/>
        </p:blipFill>
        <p:spPr>
          <a:xfrm>
            <a:off x="6873322" y="611601"/>
            <a:ext cx="4810540" cy="3945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矩形 6"/>
          <p:cNvSpPr/>
          <p:nvPr/>
        </p:nvSpPr>
        <p:spPr>
          <a:xfrm>
            <a:off x="251376" y="429084"/>
            <a:ext cx="6407841" cy="4271234"/>
          </a:xfrm>
          <a:prstGeom prst="rect">
            <a:avLst/>
          </a:prstGeom>
        </p:spPr>
        <p:txBody>
          <a:bodyPr wrap="square">
            <a:spAutoFit/>
          </a:bodyPr>
          <a:lstStyle/>
          <a:p>
            <a:pPr>
              <a:lnSpc>
                <a:spcPct val="200000"/>
              </a:lnSpc>
            </a:pPr>
            <a:r>
              <a:rPr lang="zh-CN" altLang="en-US" sz="2800" b="1" dirty="0">
                <a:latin typeface="微软雅黑" panose="020B0503020204020204" pitchFamily="34" charset="-122"/>
                <a:ea typeface="微软雅黑" panose="020B0503020204020204" pitchFamily="34" charset="-122"/>
              </a:rPr>
              <a:t>答：（</a:t>
            </a: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）权力的行使需要监督</a:t>
            </a:r>
            <a:endParaRPr lang="en-US" altLang="zh-CN" sz="2800" b="1" dirty="0">
              <a:latin typeface="微软雅黑" panose="020B0503020204020204" pitchFamily="34" charset="-122"/>
              <a:ea typeface="微软雅黑" panose="020B0503020204020204" pitchFamily="34" charset="-122"/>
            </a:endParaRPr>
          </a:p>
          <a:p>
            <a:pPr>
              <a:lnSpc>
                <a:spcPct val="200000"/>
              </a:lnSpc>
            </a:pP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）原因：国企高管胡怀邦他滥用自己的权力进行贪污腐败，性质恶劣，影响恶劣，这说明了权力的行使需要接受监督，</a:t>
            </a:r>
            <a:r>
              <a:rPr lang="zh-CN" altLang="en-US" sz="2800" b="1" dirty="0">
                <a:solidFill>
                  <a:srgbClr val="FF0000"/>
                </a:solidFill>
                <a:latin typeface="微软雅黑" panose="020B0503020204020204" pitchFamily="34" charset="-122"/>
                <a:ea typeface="微软雅黑" panose="020B0503020204020204" pitchFamily="34" charset="-122"/>
              </a:rPr>
              <a:t>监督是权力正确行使的根本保障。</a:t>
            </a:r>
          </a:p>
        </p:txBody>
      </p:sp>
      <p:sp>
        <p:nvSpPr>
          <p:cNvPr id="2" name="文本框 1">
            <a:extLst>
              <a:ext uri="{FF2B5EF4-FFF2-40B4-BE49-F238E27FC236}">
                <a16:creationId xmlns:a16="http://schemas.microsoft.com/office/drawing/2014/main" id="{21ED7273-92E2-4C2D-BAC6-4E9DB3AC0FDE}"/>
              </a:ext>
            </a:extLst>
          </p:cNvPr>
          <p:cNvSpPr txBox="1"/>
          <p:nvPr/>
        </p:nvSpPr>
        <p:spPr>
          <a:xfrm>
            <a:off x="144945" y="17806"/>
            <a:ext cx="11753022"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3200" b="1" dirty="0">
                <a:latin typeface="微软雅黑" panose="020B0503020204020204" pitchFamily="34" charset="-122"/>
                <a:ea typeface="微软雅黑" panose="020B0503020204020204" pitchFamily="34" charset="-122"/>
              </a:rPr>
              <a:t>思考</a:t>
            </a: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：结合材料说一说权力的行使需不需要接受监督？为什么？</a:t>
            </a:r>
          </a:p>
        </p:txBody>
      </p:sp>
      <p:sp>
        <p:nvSpPr>
          <p:cNvPr id="6" name="文本框 5">
            <a:extLst>
              <a:ext uri="{FF2B5EF4-FFF2-40B4-BE49-F238E27FC236}">
                <a16:creationId xmlns:a16="http://schemas.microsoft.com/office/drawing/2014/main" id="{839340E3-41C9-45D3-A2DB-F48D47EB6334}"/>
              </a:ext>
            </a:extLst>
          </p:cNvPr>
          <p:cNvSpPr txBox="1"/>
          <p:nvPr/>
        </p:nvSpPr>
        <p:spPr>
          <a:xfrm>
            <a:off x="565747" y="4685079"/>
            <a:ext cx="9525829"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3200" b="1" dirty="0">
                <a:latin typeface="微软雅黑" panose="020B0503020204020204" pitchFamily="34" charset="-122"/>
                <a:ea typeface="微软雅黑" panose="020B0503020204020204" pitchFamily="34" charset="-122"/>
              </a:rPr>
              <a:t>为什么要监督权力的行使？</a:t>
            </a:r>
            <a:r>
              <a:rPr lang="en-US" altLang="zh-CN" sz="3200" b="1" dirty="0">
                <a:latin typeface="微软雅黑" panose="020B0503020204020204" pitchFamily="34" charset="-122"/>
                <a:ea typeface="微软雅黑" panose="020B0503020204020204" pitchFamily="34" charset="-122"/>
              </a:rPr>
              <a:t>P24①②</a:t>
            </a:r>
            <a:endParaRPr lang="zh-CN" altLang="en-US" sz="3200" b="1" dirty="0">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a16="http://schemas.microsoft.com/office/drawing/2014/main" id="{F35637BE-F7B8-40E8-A410-2FCB25A4090F}"/>
              </a:ext>
            </a:extLst>
          </p:cNvPr>
          <p:cNvSpPr txBox="1"/>
          <p:nvPr/>
        </p:nvSpPr>
        <p:spPr>
          <a:xfrm>
            <a:off x="378515" y="5507636"/>
            <a:ext cx="11519452"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3600" b="1" dirty="0">
                <a:latin typeface="微软雅黑" panose="020B0503020204020204" pitchFamily="34" charset="-122"/>
                <a:ea typeface="微软雅黑" panose="020B0503020204020204" pitchFamily="34" charset="-122"/>
              </a:rPr>
              <a:t>①权力行使需要接受监督。监督是权力正确行使的根本保证，不受监督的权力将导致腐败。</a:t>
            </a:r>
          </a:p>
        </p:txBody>
      </p:sp>
    </p:spTree>
    <p:extLst>
      <p:ext uri="{BB962C8B-B14F-4D97-AF65-F5344CB8AC3E}">
        <p14:creationId xmlns:p14="http://schemas.microsoft.com/office/powerpoint/2010/main" val="27976362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7"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900" decel="100000" fill="hold"/>
                                        <p:tgtEl>
                                          <p:spTgt spid="3"/>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4326" y="220106"/>
            <a:ext cx="9191940"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1</a:t>
            </a:r>
            <a:r>
              <a:rPr lang="zh-CN" altLang="en-US" sz="3600" b="1" dirty="0">
                <a:solidFill>
                  <a:srgbClr val="C00000"/>
                </a:solidFill>
                <a:latin typeface="微软雅黑" panose="020B0503020204020204" pitchFamily="34" charset="-122"/>
                <a:ea typeface="微软雅黑" panose="020B0503020204020204" pitchFamily="34" charset="-122"/>
              </a:rPr>
              <a:t>：为什么要监督权力的行使？</a:t>
            </a:r>
            <a:r>
              <a:rPr lang="en-US" altLang="zh-CN" sz="3600" b="1" dirty="0">
                <a:solidFill>
                  <a:srgbClr val="C00000"/>
                </a:solidFill>
                <a:latin typeface="微软雅黑" panose="020B0503020204020204" pitchFamily="34" charset="-122"/>
                <a:ea typeface="微软雅黑" panose="020B0503020204020204" pitchFamily="34" charset="-122"/>
              </a:rPr>
              <a:t>P24①②</a:t>
            </a:r>
          </a:p>
        </p:txBody>
      </p:sp>
      <p:cxnSp>
        <p:nvCxnSpPr>
          <p:cNvPr id="7" name="直接连接符 6"/>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780130" y="1748359"/>
            <a:ext cx="10542159" cy="3856383"/>
          </a:xfrm>
          <a:prstGeom prst="rect">
            <a:avLst/>
          </a:prstGeom>
          <a:solidFill>
            <a:srgbClr val="C00000">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文本框 10"/>
          <p:cNvSpPr txBox="1"/>
          <p:nvPr/>
        </p:nvSpPr>
        <p:spPr>
          <a:xfrm>
            <a:off x="869711" y="1646591"/>
            <a:ext cx="10123052" cy="3698641"/>
          </a:xfrm>
          <a:prstGeom prst="rect">
            <a:avLst/>
          </a:prstGeom>
          <a:noFill/>
        </p:spPr>
        <p:txBody>
          <a:bodyPr wrap="square" rtlCol="0">
            <a:spAutoFit/>
          </a:bodyPr>
          <a:lstStyle/>
          <a:p>
            <a:pPr>
              <a:lnSpc>
                <a:spcPct val="150000"/>
              </a:lnSpc>
            </a:pPr>
            <a:r>
              <a:rPr lang="zh-CN" altLang="en-US" sz="3200" b="1" dirty="0">
                <a:solidFill>
                  <a:srgbClr val="FFF6EB"/>
                </a:solidFill>
                <a:latin typeface="微软雅黑" panose="020B0503020204020204" pitchFamily="34" charset="-122"/>
                <a:ea typeface="微软雅黑" panose="020B0503020204020204" pitchFamily="34" charset="-122"/>
              </a:rPr>
              <a:t>①权力行使需要接受监督。监督是权力正确行使的根本保证，不受监督的权力将导致腐败。</a:t>
            </a:r>
            <a:endParaRPr lang="en-US" altLang="zh-CN" sz="3200" b="1" dirty="0">
              <a:solidFill>
                <a:srgbClr val="FFF6EB"/>
              </a:solidFill>
              <a:latin typeface="微软雅黑" panose="020B0503020204020204" pitchFamily="34" charset="-122"/>
              <a:ea typeface="微软雅黑" panose="020B0503020204020204" pitchFamily="34" charset="-122"/>
            </a:endParaRPr>
          </a:p>
          <a:p>
            <a:pPr>
              <a:lnSpc>
                <a:spcPct val="150000"/>
              </a:lnSpc>
            </a:pPr>
            <a:r>
              <a:rPr lang="zh-CN" altLang="en-US" sz="3200" b="1" dirty="0">
                <a:solidFill>
                  <a:srgbClr val="FFF6EB"/>
                </a:solidFill>
                <a:latin typeface="微软雅黑" panose="020B0503020204020204" pitchFamily="34" charset="-122"/>
                <a:ea typeface="微软雅黑" panose="020B0503020204020204" pitchFamily="34" charset="-122"/>
              </a:rPr>
              <a:t>②为了保证国家机关严格按照宪法和法律行使权力，需要建立健全完备的监督公权力行使的制度体系。在这一监督体系中，宪法监督制度具有基础性意义。</a:t>
            </a:r>
          </a:p>
        </p:txBody>
      </p:sp>
    </p:spTree>
    <p:extLst>
      <p:ext uri="{BB962C8B-B14F-4D97-AF65-F5344CB8AC3E}">
        <p14:creationId xmlns:p14="http://schemas.microsoft.com/office/powerpoint/2010/main" val="3922006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4326" y="220106"/>
            <a:ext cx="3877985"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我国权力监督体系</a:t>
            </a:r>
          </a:p>
        </p:txBody>
      </p:sp>
      <p:cxnSp>
        <p:nvCxnSpPr>
          <p:cNvPr id="4" name="直接连接符 3"/>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1535082" y="2177826"/>
            <a:ext cx="472824" cy="3422545"/>
            <a:chOff x="10994103" y="1484783"/>
            <a:chExt cx="502571" cy="4824537"/>
          </a:xfrm>
        </p:grpSpPr>
        <p:sp>
          <p:nvSpPr>
            <p:cNvPr id="6" name="等腰三角形 6"/>
            <p:cNvSpPr/>
            <p:nvPr/>
          </p:nvSpPr>
          <p:spPr>
            <a:xfrm rot="16200000" flipH="1">
              <a:off x="10693937" y="1784949"/>
              <a:ext cx="1102903" cy="502571"/>
            </a:xfrm>
            <a:custGeom>
              <a:avLst/>
              <a:gdLst>
                <a:gd name="connsiteX0" fmla="*/ 0 w 693325"/>
                <a:gd name="connsiteY0" fmla="*/ 728790 h 728790"/>
                <a:gd name="connsiteX1" fmla="*/ 693325 w 693325"/>
                <a:gd name="connsiteY1" fmla="*/ 0 h 728790"/>
                <a:gd name="connsiteX2" fmla="*/ 693325 w 693325"/>
                <a:gd name="connsiteY2" fmla="*/ 728790 h 728790"/>
                <a:gd name="connsiteX3" fmla="*/ 0 w 693325"/>
                <a:gd name="connsiteY3" fmla="*/ 728790 h 728790"/>
                <a:gd name="connsiteX0" fmla="*/ 0 w 1102903"/>
                <a:gd name="connsiteY0" fmla="*/ 500190 h 500190"/>
                <a:gd name="connsiteX1" fmla="*/ 1102903 w 1102903"/>
                <a:gd name="connsiteY1" fmla="*/ 0 h 500190"/>
                <a:gd name="connsiteX2" fmla="*/ 693325 w 1102903"/>
                <a:gd name="connsiteY2" fmla="*/ 500190 h 500190"/>
                <a:gd name="connsiteX3" fmla="*/ 0 w 1102903"/>
                <a:gd name="connsiteY3" fmla="*/ 500190 h 500190"/>
                <a:gd name="connsiteX0" fmla="*/ 0 w 1102903"/>
                <a:gd name="connsiteY0" fmla="*/ 500190 h 502571"/>
                <a:gd name="connsiteX1" fmla="*/ 1102903 w 1102903"/>
                <a:gd name="connsiteY1" fmla="*/ 0 h 502571"/>
                <a:gd name="connsiteX2" fmla="*/ 729047 w 1102903"/>
                <a:gd name="connsiteY2" fmla="*/ 502571 h 502571"/>
                <a:gd name="connsiteX3" fmla="*/ 0 w 1102903"/>
                <a:gd name="connsiteY3" fmla="*/ 500190 h 502571"/>
              </a:gdLst>
              <a:ahLst/>
              <a:cxnLst>
                <a:cxn ang="0">
                  <a:pos x="connsiteX0" y="connsiteY0"/>
                </a:cxn>
                <a:cxn ang="0">
                  <a:pos x="connsiteX1" y="connsiteY1"/>
                </a:cxn>
                <a:cxn ang="0">
                  <a:pos x="connsiteX2" y="connsiteY2"/>
                </a:cxn>
                <a:cxn ang="0">
                  <a:pos x="connsiteX3" y="connsiteY3"/>
                </a:cxn>
              </a:cxnLst>
              <a:rect l="l" t="t" r="r" b="b"/>
              <a:pathLst>
                <a:path w="1102903" h="502571">
                  <a:moveTo>
                    <a:pt x="0" y="500190"/>
                  </a:moveTo>
                  <a:lnTo>
                    <a:pt x="1102903" y="0"/>
                  </a:lnTo>
                  <a:lnTo>
                    <a:pt x="729047" y="502571"/>
                  </a:lnTo>
                  <a:lnTo>
                    <a:pt x="0" y="500190"/>
                  </a:lnTo>
                  <a:close/>
                </a:path>
              </a:pathLst>
            </a:custGeom>
            <a:solidFill>
              <a:srgbClr val="8D3333"/>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H="1">
              <a:off x="11001690" y="2578162"/>
              <a:ext cx="1" cy="373115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174250" y="2216437"/>
            <a:ext cx="473455" cy="3383940"/>
            <a:chOff x="695325" y="1484783"/>
            <a:chExt cx="502571" cy="4824537"/>
          </a:xfrm>
          <a:solidFill>
            <a:srgbClr val="FF0000"/>
          </a:solidFill>
        </p:grpSpPr>
        <p:sp>
          <p:nvSpPr>
            <p:cNvPr id="9" name="等腰三角形 6"/>
            <p:cNvSpPr/>
            <p:nvPr/>
          </p:nvSpPr>
          <p:spPr>
            <a:xfrm rot="5400000">
              <a:off x="395159" y="1784949"/>
              <a:ext cx="1102903" cy="502571"/>
            </a:xfrm>
            <a:custGeom>
              <a:avLst/>
              <a:gdLst>
                <a:gd name="connsiteX0" fmla="*/ 0 w 693325"/>
                <a:gd name="connsiteY0" fmla="*/ 728790 h 728790"/>
                <a:gd name="connsiteX1" fmla="*/ 693325 w 693325"/>
                <a:gd name="connsiteY1" fmla="*/ 0 h 728790"/>
                <a:gd name="connsiteX2" fmla="*/ 693325 w 693325"/>
                <a:gd name="connsiteY2" fmla="*/ 728790 h 728790"/>
                <a:gd name="connsiteX3" fmla="*/ 0 w 693325"/>
                <a:gd name="connsiteY3" fmla="*/ 728790 h 728790"/>
                <a:gd name="connsiteX0" fmla="*/ 0 w 1102903"/>
                <a:gd name="connsiteY0" fmla="*/ 500190 h 500190"/>
                <a:gd name="connsiteX1" fmla="*/ 1102903 w 1102903"/>
                <a:gd name="connsiteY1" fmla="*/ 0 h 500190"/>
                <a:gd name="connsiteX2" fmla="*/ 693325 w 1102903"/>
                <a:gd name="connsiteY2" fmla="*/ 500190 h 500190"/>
                <a:gd name="connsiteX3" fmla="*/ 0 w 1102903"/>
                <a:gd name="connsiteY3" fmla="*/ 500190 h 500190"/>
                <a:gd name="connsiteX0" fmla="*/ 0 w 1102903"/>
                <a:gd name="connsiteY0" fmla="*/ 500190 h 502571"/>
                <a:gd name="connsiteX1" fmla="*/ 1102903 w 1102903"/>
                <a:gd name="connsiteY1" fmla="*/ 0 h 502571"/>
                <a:gd name="connsiteX2" fmla="*/ 729047 w 1102903"/>
                <a:gd name="connsiteY2" fmla="*/ 502571 h 502571"/>
                <a:gd name="connsiteX3" fmla="*/ 0 w 1102903"/>
                <a:gd name="connsiteY3" fmla="*/ 500190 h 502571"/>
              </a:gdLst>
              <a:ahLst/>
              <a:cxnLst>
                <a:cxn ang="0">
                  <a:pos x="connsiteX0" y="connsiteY0"/>
                </a:cxn>
                <a:cxn ang="0">
                  <a:pos x="connsiteX1" y="connsiteY1"/>
                </a:cxn>
                <a:cxn ang="0">
                  <a:pos x="connsiteX2" y="connsiteY2"/>
                </a:cxn>
                <a:cxn ang="0">
                  <a:pos x="connsiteX3" y="connsiteY3"/>
                </a:cxn>
              </a:cxnLst>
              <a:rect l="l" t="t" r="r" b="b"/>
              <a:pathLst>
                <a:path w="1102903" h="502571">
                  <a:moveTo>
                    <a:pt x="0" y="500190"/>
                  </a:moveTo>
                  <a:lnTo>
                    <a:pt x="1102903" y="0"/>
                  </a:lnTo>
                  <a:lnTo>
                    <a:pt x="729047" y="502571"/>
                  </a:lnTo>
                  <a:lnTo>
                    <a:pt x="0" y="500190"/>
                  </a:lnTo>
                  <a:close/>
                </a:path>
              </a:pathLst>
            </a:cu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1190309" y="2578162"/>
              <a:ext cx="0" cy="3731158"/>
            </a:xfrm>
            <a:prstGeom prst="line">
              <a:avLst/>
            </a:prstGeom>
            <a:grpFill/>
            <a:ln w="381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173320" y="2173050"/>
            <a:ext cx="3876875" cy="686568"/>
            <a:chOff x="695325" y="1484784"/>
            <a:chExt cx="5400675" cy="728790"/>
          </a:xfrm>
        </p:grpSpPr>
        <p:sp>
          <p:nvSpPr>
            <p:cNvPr id="12" name="五边形 11"/>
            <p:cNvSpPr/>
            <p:nvPr/>
          </p:nvSpPr>
          <p:spPr>
            <a:xfrm>
              <a:off x="695325" y="1484784"/>
              <a:ext cx="5400675" cy="728790"/>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13" name="TextBox 19"/>
            <p:cNvSpPr txBox="1"/>
            <p:nvPr/>
          </p:nvSpPr>
          <p:spPr>
            <a:xfrm>
              <a:off x="2004888" y="1518628"/>
              <a:ext cx="2132738" cy="620737"/>
            </a:xfrm>
            <a:prstGeom prst="rect">
              <a:avLst/>
            </a:prstGeom>
            <a:noFill/>
          </p:spPr>
          <p:txBody>
            <a:bodyPr wrap="square" rtlCol="0">
              <a:spAutoFit/>
            </a:bodyPr>
            <a:lstStyle/>
            <a:p>
              <a:pPr algn="ctr"/>
              <a:r>
                <a:rPr lang="zh-CN" altLang="en-US" sz="3200" b="1" dirty="0">
                  <a:solidFill>
                    <a:srgbClr val="FFF6EB"/>
                  </a:solidFill>
                  <a:latin typeface="微软雅黑" pitchFamily="34" charset="-122"/>
                  <a:ea typeface="微软雅黑" pitchFamily="34" charset="-122"/>
                </a:rPr>
                <a:t>监督</a:t>
              </a:r>
            </a:p>
          </p:txBody>
        </p:sp>
      </p:grpSp>
      <p:grpSp>
        <p:nvGrpSpPr>
          <p:cNvPr id="14" name="组合 13"/>
          <p:cNvGrpSpPr/>
          <p:nvPr/>
        </p:nvGrpSpPr>
        <p:grpSpPr>
          <a:xfrm>
            <a:off x="8065604" y="2173050"/>
            <a:ext cx="3942934" cy="686568"/>
            <a:chOff x="6095999" y="1484784"/>
            <a:chExt cx="5400675" cy="728790"/>
          </a:xfrm>
        </p:grpSpPr>
        <p:sp>
          <p:nvSpPr>
            <p:cNvPr id="15" name="五边形 14"/>
            <p:cNvSpPr/>
            <p:nvPr/>
          </p:nvSpPr>
          <p:spPr>
            <a:xfrm flipH="1">
              <a:off x="6095999" y="1484784"/>
              <a:ext cx="5400675" cy="728790"/>
            </a:xfrm>
            <a:prstGeom prst="homePlate">
              <a:avLst/>
            </a:prstGeom>
            <a:solidFill>
              <a:srgbClr val="8D33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16" name="TextBox 19"/>
            <p:cNvSpPr txBox="1"/>
            <p:nvPr/>
          </p:nvSpPr>
          <p:spPr>
            <a:xfrm>
              <a:off x="7577747" y="1535278"/>
              <a:ext cx="2750407" cy="620737"/>
            </a:xfrm>
            <a:prstGeom prst="rect">
              <a:avLst/>
            </a:prstGeom>
            <a:noFill/>
          </p:spPr>
          <p:txBody>
            <a:bodyPr wrap="square" rtlCol="0">
              <a:spAutoFit/>
            </a:bodyPr>
            <a:lstStyle/>
            <a:p>
              <a:pPr algn="ctr"/>
              <a:r>
                <a:rPr lang="zh-CN" altLang="en-US" sz="3200" b="1" dirty="0">
                  <a:solidFill>
                    <a:srgbClr val="FFF6EB"/>
                  </a:solidFill>
                  <a:latin typeface="微软雅黑" pitchFamily="34" charset="-122"/>
                  <a:ea typeface="微软雅黑" pitchFamily="34" charset="-122"/>
                </a:rPr>
                <a:t>宪法监督</a:t>
              </a:r>
            </a:p>
          </p:txBody>
        </p:sp>
      </p:grpSp>
      <p:sp>
        <p:nvSpPr>
          <p:cNvPr id="17" name="TextBox 106"/>
          <p:cNvSpPr txBox="1"/>
          <p:nvPr/>
        </p:nvSpPr>
        <p:spPr>
          <a:xfrm>
            <a:off x="795038" y="3580160"/>
            <a:ext cx="2894324" cy="1390317"/>
          </a:xfrm>
          <a:prstGeom prst="rect">
            <a:avLst/>
          </a:prstGeom>
          <a:noFill/>
        </p:spPr>
        <p:txBody>
          <a:bodyPr wrap="square" lIns="0" tIns="0" rIns="0" bIns="0" rtlCol="0">
            <a:spAutoFit/>
          </a:bodyPr>
          <a:lstStyle/>
          <a:p>
            <a:pPr algn="just">
              <a:lnSpc>
                <a:spcPct val="150000"/>
              </a:lnSpc>
              <a:buClr>
                <a:srgbClr val="C00000"/>
              </a:buClr>
            </a:pPr>
            <a:r>
              <a:rPr lang="zh-CN" altLang="en-US" sz="3200" b="1" dirty="0">
                <a:solidFill>
                  <a:srgbClr val="8D3333"/>
                </a:solidFill>
                <a:latin typeface="微软雅黑" panose="020B0503020204020204" pitchFamily="34" charset="-122"/>
                <a:ea typeface="微软雅黑" panose="020B0503020204020204" pitchFamily="34" charset="-122"/>
              </a:rPr>
              <a:t>是权力正确行使的</a:t>
            </a:r>
            <a:r>
              <a:rPr lang="zh-CN" altLang="en-US" sz="3200" b="1" dirty="0">
                <a:solidFill>
                  <a:srgbClr val="FF0000"/>
                </a:solidFill>
                <a:latin typeface="微软雅黑" panose="020B0503020204020204" pitchFamily="34" charset="-122"/>
                <a:ea typeface="微软雅黑" panose="020B0503020204020204" pitchFamily="34" charset="-122"/>
              </a:rPr>
              <a:t>根本保证</a:t>
            </a:r>
            <a:endParaRPr lang="en-US" altLang="zh-CN" sz="3200" b="1" dirty="0">
              <a:solidFill>
                <a:srgbClr val="FF0000"/>
              </a:solidFill>
              <a:latin typeface="微软雅黑" panose="020B0503020204020204" pitchFamily="34" charset="-122"/>
              <a:ea typeface="微软雅黑" panose="020B0503020204020204" pitchFamily="34" charset="-122"/>
            </a:endParaRPr>
          </a:p>
        </p:txBody>
      </p:sp>
      <p:cxnSp>
        <p:nvCxnSpPr>
          <p:cNvPr id="34" name="直接连接符 33"/>
          <p:cNvCxnSpPr>
            <a:cxnSpLocks/>
          </p:cNvCxnSpPr>
          <p:nvPr/>
        </p:nvCxnSpPr>
        <p:spPr>
          <a:xfrm>
            <a:off x="8194812" y="5600370"/>
            <a:ext cx="3386446" cy="1"/>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cxnSpLocks/>
          </p:cNvCxnSpPr>
          <p:nvPr/>
        </p:nvCxnSpPr>
        <p:spPr>
          <a:xfrm>
            <a:off x="626037" y="5600377"/>
            <a:ext cx="3172619" cy="2511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40" name="TextBox 106"/>
          <p:cNvSpPr txBox="1"/>
          <p:nvPr/>
        </p:nvSpPr>
        <p:spPr>
          <a:xfrm>
            <a:off x="8550275" y="3580159"/>
            <a:ext cx="2876503" cy="1390317"/>
          </a:xfrm>
          <a:prstGeom prst="rect">
            <a:avLst/>
          </a:prstGeom>
          <a:noFill/>
        </p:spPr>
        <p:txBody>
          <a:bodyPr wrap="square" lIns="0" tIns="0" rIns="0" bIns="0" rtlCol="0">
            <a:spAutoFit/>
          </a:bodyPr>
          <a:lstStyle/>
          <a:p>
            <a:pPr algn="just">
              <a:lnSpc>
                <a:spcPct val="150000"/>
              </a:lnSpc>
              <a:buClr>
                <a:srgbClr val="C00000"/>
              </a:buClr>
            </a:pPr>
            <a:r>
              <a:rPr lang="zh-CN" altLang="en-US" sz="3200" b="1" dirty="0">
                <a:solidFill>
                  <a:srgbClr val="8D3333"/>
                </a:solidFill>
                <a:latin typeface="微软雅黑" panose="020B0503020204020204" pitchFamily="34" charset="-122"/>
                <a:ea typeface="微软雅黑" panose="020B0503020204020204" pitchFamily="34" charset="-122"/>
              </a:rPr>
              <a:t>是具有</a:t>
            </a:r>
            <a:r>
              <a:rPr lang="zh-CN" altLang="en-US" sz="3200" b="1" dirty="0">
                <a:solidFill>
                  <a:srgbClr val="FF0000"/>
                </a:solidFill>
                <a:latin typeface="微软雅黑" panose="020B0503020204020204" pitchFamily="34" charset="-122"/>
                <a:ea typeface="微软雅黑" panose="020B0503020204020204" pitchFamily="34" charset="-122"/>
              </a:rPr>
              <a:t>基础性意义</a:t>
            </a:r>
            <a:r>
              <a:rPr lang="zh-CN" altLang="en-US" sz="3200" b="1" dirty="0">
                <a:solidFill>
                  <a:srgbClr val="8D3333"/>
                </a:solidFill>
                <a:latin typeface="微软雅黑" panose="020B0503020204020204" pitchFamily="34" charset="-122"/>
                <a:ea typeface="微软雅黑" panose="020B0503020204020204" pitchFamily="34" charset="-122"/>
              </a:rPr>
              <a:t>的监督</a:t>
            </a:r>
            <a:endParaRPr lang="en-US" altLang="zh-CN" sz="3200" b="1" dirty="0">
              <a:solidFill>
                <a:srgbClr val="8D3333"/>
              </a:solidFill>
              <a:latin typeface="微软雅黑" panose="020B0503020204020204" pitchFamily="34" charset="-122"/>
              <a:ea typeface="微软雅黑" panose="020B0503020204020204" pitchFamily="34" charset="-122"/>
            </a:endParaRPr>
          </a:p>
        </p:txBody>
      </p:sp>
      <p:sp>
        <p:nvSpPr>
          <p:cNvPr id="20" name="文本框 19">
            <a:extLst>
              <a:ext uri="{FF2B5EF4-FFF2-40B4-BE49-F238E27FC236}">
                <a16:creationId xmlns:a16="http://schemas.microsoft.com/office/drawing/2014/main" id="{222D86E1-FA2B-4562-84F0-3A1D04CCD921}"/>
              </a:ext>
            </a:extLst>
          </p:cNvPr>
          <p:cNvSpPr txBox="1"/>
          <p:nvPr/>
        </p:nvSpPr>
        <p:spPr>
          <a:xfrm>
            <a:off x="4071524" y="1614915"/>
            <a:ext cx="3942934" cy="451899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nSpc>
                <a:spcPct val="130000"/>
              </a:lnSpc>
            </a:pPr>
            <a:r>
              <a:rPr lang="zh-CN" altLang="en-US" sz="2800" b="1" dirty="0">
                <a:latin typeface="微软雅黑" panose="020B0503020204020204" pitchFamily="34" charset="-122"/>
                <a:ea typeface="微软雅黑" panose="020B0503020204020204" pitchFamily="34" charset="-122"/>
              </a:rPr>
              <a:t>以权力的运行为监督对象，包括党内监督、</a:t>
            </a:r>
            <a:r>
              <a:rPr lang="zh-CN" altLang="en-US" sz="2800" b="1" dirty="0">
                <a:solidFill>
                  <a:srgbClr val="FF0000"/>
                </a:solidFill>
                <a:latin typeface="微软雅黑" panose="020B0503020204020204" pitchFamily="34" charset="-122"/>
                <a:ea typeface="微软雅黑" panose="020B0503020204020204" pitchFamily="34" charset="-122"/>
              </a:rPr>
              <a:t>人大监督、</a:t>
            </a:r>
            <a:r>
              <a:rPr lang="zh-CN" altLang="en-US" sz="2800" b="1" dirty="0">
                <a:latin typeface="微软雅黑" panose="020B0503020204020204" pitchFamily="34" charset="-122"/>
                <a:ea typeface="微软雅黑" panose="020B0503020204020204" pitchFamily="34" charset="-122"/>
              </a:rPr>
              <a:t>行政机关内部监督、司法监督、司法机关内部监督、民主党派监督、群众监督、舆论监督等</a:t>
            </a:r>
            <a:r>
              <a:rPr lang="zh-CN" altLang="en-US" sz="2800" b="1" dirty="0">
                <a:solidFill>
                  <a:srgbClr val="FF0000"/>
                </a:solidFill>
                <a:latin typeface="微软雅黑" panose="020B0503020204020204" pitchFamily="34" charset="-122"/>
                <a:ea typeface="微软雅黑" panose="020B0503020204020204" pitchFamily="34" charset="-122"/>
              </a:rPr>
              <a:t>各种形式的一个完整的权力监督体系。</a:t>
            </a:r>
          </a:p>
        </p:txBody>
      </p:sp>
    </p:spTree>
    <p:extLst>
      <p:ext uri="{BB962C8B-B14F-4D97-AF65-F5344CB8AC3E}">
        <p14:creationId xmlns:p14="http://schemas.microsoft.com/office/powerpoint/2010/main" val="962039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40" grpId="0"/>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4326" y="220106"/>
            <a:ext cx="3416320"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宪法监督的主体</a:t>
            </a:r>
          </a:p>
        </p:txBody>
      </p:sp>
      <p:cxnSp>
        <p:nvCxnSpPr>
          <p:cNvPr id="4" name="直接连接符 3"/>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894032" y="1871970"/>
            <a:ext cx="4773186" cy="523220"/>
          </a:xfrm>
          <a:prstGeom prst="rect">
            <a:avLst/>
          </a:prstGeom>
        </p:spPr>
        <p:txBody>
          <a:bodyPr wrap="square">
            <a:spAutoFit/>
          </a:bodyPr>
          <a:lstStyle/>
          <a:p>
            <a:pPr algn="just">
              <a:spcAft>
                <a:spcPts val="0"/>
              </a:spcAft>
            </a:pPr>
            <a:r>
              <a:rPr lang="zh-CN" altLang="en-US" sz="2800" b="1" kern="100" dirty="0">
                <a:solidFill>
                  <a:srgbClr val="8D3333"/>
                </a:solidFill>
                <a:latin typeface="微软雅黑" panose="020B0503020204020204" pitchFamily="34" charset="-122"/>
                <a:ea typeface="微软雅黑" panose="020B0503020204020204" pitchFamily="34" charset="-122"/>
                <a:cs typeface="+mn-ea"/>
                <a:sym typeface="+mn-lt"/>
              </a:rPr>
              <a:t>行使监督宪法实施的职权</a:t>
            </a:r>
            <a:endParaRPr lang="zh-CN" altLang="zh-CN" sz="2800" b="1" kern="100" dirty="0">
              <a:solidFill>
                <a:srgbClr val="8D3333"/>
              </a:solidFill>
              <a:latin typeface="微软雅黑" panose="020B0503020204020204" pitchFamily="34" charset="-122"/>
              <a:ea typeface="微软雅黑" panose="020B0503020204020204" pitchFamily="34" charset="-122"/>
              <a:cs typeface="+mn-ea"/>
              <a:sym typeface="+mn-lt"/>
            </a:endParaRPr>
          </a:p>
        </p:txBody>
      </p:sp>
      <p:sp>
        <p:nvSpPr>
          <p:cNvPr id="10" name="箭头: 下 9">
            <a:extLst>
              <a:ext uri="{FF2B5EF4-FFF2-40B4-BE49-F238E27FC236}">
                <a16:creationId xmlns:a16="http://schemas.microsoft.com/office/drawing/2014/main" id="{422ACC47-0F36-46D3-B2CC-C5C3150E89F5}"/>
              </a:ext>
            </a:extLst>
          </p:cNvPr>
          <p:cNvSpPr/>
          <p:nvPr/>
        </p:nvSpPr>
        <p:spPr>
          <a:xfrm>
            <a:off x="2633993" y="2419742"/>
            <a:ext cx="368495" cy="6818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502F90E5-35A8-42F3-B689-6D932A7391CD}"/>
              </a:ext>
            </a:extLst>
          </p:cNvPr>
          <p:cNvSpPr/>
          <p:nvPr/>
        </p:nvSpPr>
        <p:spPr>
          <a:xfrm>
            <a:off x="129333" y="3126138"/>
            <a:ext cx="5903843" cy="523220"/>
          </a:xfrm>
          <a:prstGeom prst="rect">
            <a:avLst/>
          </a:prstGeom>
        </p:spPr>
        <p:txBody>
          <a:bodyPr wrap="square">
            <a:spAutoFit/>
          </a:bodyPr>
          <a:lstStyle/>
          <a:p>
            <a:pPr algn="just">
              <a:spcAft>
                <a:spcPts val="0"/>
              </a:spcAft>
            </a:pPr>
            <a:r>
              <a:rPr lang="zh-CN" altLang="en-US" sz="2800" b="1" kern="100" dirty="0">
                <a:solidFill>
                  <a:srgbClr val="8D3333"/>
                </a:solidFill>
                <a:latin typeface="微软雅黑" panose="020B0503020204020204" pitchFamily="34" charset="-122"/>
                <a:ea typeface="微软雅黑" panose="020B0503020204020204" pitchFamily="34" charset="-122"/>
                <a:cs typeface="+mn-ea"/>
                <a:sym typeface="+mn-lt"/>
              </a:rPr>
              <a:t>宪法监督（合宪性审查、违宪审查）</a:t>
            </a:r>
            <a:endParaRPr lang="zh-CN" altLang="zh-CN" sz="2800" b="1" kern="100" dirty="0">
              <a:solidFill>
                <a:srgbClr val="8D3333"/>
              </a:solidFill>
              <a:latin typeface="微软雅黑" panose="020B0503020204020204" pitchFamily="34" charset="-122"/>
              <a:ea typeface="微软雅黑" panose="020B0503020204020204" pitchFamily="34" charset="-122"/>
              <a:cs typeface="+mn-ea"/>
              <a:sym typeface="+mn-lt"/>
            </a:endParaRPr>
          </a:p>
        </p:txBody>
      </p:sp>
      <p:sp>
        <p:nvSpPr>
          <p:cNvPr id="17" name="箭头: 下 16">
            <a:extLst>
              <a:ext uri="{FF2B5EF4-FFF2-40B4-BE49-F238E27FC236}">
                <a16:creationId xmlns:a16="http://schemas.microsoft.com/office/drawing/2014/main" id="{DB43BFCE-CBD0-4DE9-BA4B-30AE95B0D054}"/>
              </a:ext>
            </a:extLst>
          </p:cNvPr>
          <p:cNvSpPr/>
          <p:nvPr/>
        </p:nvSpPr>
        <p:spPr>
          <a:xfrm rot="1988379">
            <a:off x="1871114" y="3725412"/>
            <a:ext cx="368808" cy="9183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箭头: 下 17">
            <a:extLst>
              <a:ext uri="{FF2B5EF4-FFF2-40B4-BE49-F238E27FC236}">
                <a16:creationId xmlns:a16="http://schemas.microsoft.com/office/drawing/2014/main" id="{DD869B6F-CEB5-47E9-A9C5-AFD5A234D014}"/>
              </a:ext>
            </a:extLst>
          </p:cNvPr>
          <p:cNvSpPr/>
          <p:nvPr/>
        </p:nvSpPr>
        <p:spPr>
          <a:xfrm rot="19778385">
            <a:off x="3648196" y="3723410"/>
            <a:ext cx="351788" cy="92065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a:extLst>
              <a:ext uri="{FF2B5EF4-FFF2-40B4-BE49-F238E27FC236}">
                <a16:creationId xmlns:a16="http://schemas.microsoft.com/office/drawing/2014/main" id="{E9617F89-1FC4-4D55-B5EF-145B90793152}"/>
              </a:ext>
            </a:extLst>
          </p:cNvPr>
          <p:cNvSpPr txBox="1"/>
          <p:nvPr/>
        </p:nvSpPr>
        <p:spPr>
          <a:xfrm>
            <a:off x="285004" y="4718121"/>
            <a:ext cx="2394462" cy="954107"/>
          </a:xfrm>
          <a:prstGeom prst="rect">
            <a:avLst/>
          </a:prstGeom>
          <a:noFill/>
        </p:spPr>
        <p:txBody>
          <a:bodyPr wrap="square" rtlCol="0">
            <a:spAutoFit/>
          </a:bodyPr>
          <a:lstStyle/>
          <a:p>
            <a:r>
              <a:rPr lang="zh-CN" altLang="en-US" sz="2800" b="1" dirty="0">
                <a:solidFill>
                  <a:srgbClr val="FF0000"/>
                </a:solidFill>
                <a:latin typeface="微软雅黑" panose="020B0503020204020204" pitchFamily="34" charset="-122"/>
                <a:ea typeface="微软雅黑" panose="020B0503020204020204" pitchFamily="34" charset="-122"/>
              </a:rPr>
              <a:t>法：</a:t>
            </a:r>
            <a:r>
              <a:rPr lang="zh-CN" altLang="en-US" sz="2800" b="1" dirty="0">
                <a:latin typeface="微软雅黑" panose="020B0503020204020204" pitchFamily="34" charset="-122"/>
                <a:ea typeface="微软雅黑" panose="020B0503020204020204" pitchFamily="34" charset="-122"/>
              </a:rPr>
              <a:t>行政法规、</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地方条例等</a:t>
            </a:r>
          </a:p>
        </p:txBody>
      </p:sp>
      <p:sp>
        <p:nvSpPr>
          <p:cNvPr id="20" name="文本框 19">
            <a:extLst>
              <a:ext uri="{FF2B5EF4-FFF2-40B4-BE49-F238E27FC236}">
                <a16:creationId xmlns:a16="http://schemas.microsoft.com/office/drawing/2014/main" id="{1E7B8761-3EBE-4600-8934-7476E9AC46BD}"/>
              </a:ext>
            </a:extLst>
          </p:cNvPr>
          <p:cNvSpPr txBox="1"/>
          <p:nvPr/>
        </p:nvSpPr>
        <p:spPr>
          <a:xfrm>
            <a:off x="3175634" y="4718121"/>
            <a:ext cx="2426979" cy="954107"/>
          </a:xfrm>
          <a:prstGeom prst="rect">
            <a:avLst/>
          </a:prstGeom>
          <a:noFill/>
        </p:spPr>
        <p:txBody>
          <a:bodyPr wrap="square" rtlCol="0">
            <a:spAutoFit/>
          </a:bodyPr>
          <a:lstStyle/>
          <a:p>
            <a:r>
              <a:rPr lang="zh-CN" altLang="en-US" sz="2800" b="1" dirty="0">
                <a:solidFill>
                  <a:srgbClr val="FF0000"/>
                </a:solidFill>
                <a:latin typeface="微软雅黑" panose="020B0503020204020204" pitchFamily="34" charset="-122"/>
                <a:ea typeface="微软雅黑" panose="020B0503020204020204" pitchFamily="34" charset="-122"/>
              </a:rPr>
              <a:t>人：</a:t>
            </a:r>
            <a:r>
              <a:rPr lang="zh-CN" altLang="en-US" sz="2800" b="1" dirty="0">
                <a:latin typeface="微软雅黑" panose="020B0503020204020204" pitchFamily="34" charset="-122"/>
                <a:ea typeface="微软雅黑" panose="020B0503020204020204" pitchFamily="34" charset="-122"/>
              </a:rPr>
              <a:t>国家机关及其工作人员</a:t>
            </a:r>
          </a:p>
        </p:txBody>
      </p:sp>
      <p:grpSp>
        <p:nvGrpSpPr>
          <p:cNvPr id="24" name="组合 23">
            <a:extLst>
              <a:ext uri="{FF2B5EF4-FFF2-40B4-BE49-F238E27FC236}">
                <a16:creationId xmlns:a16="http://schemas.microsoft.com/office/drawing/2014/main" id="{BDBBEE9D-03CF-459E-8AF9-A67BFD5CD5E9}"/>
              </a:ext>
            </a:extLst>
          </p:cNvPr>
          <p:cNvGrpSpPr/>
          <p:nvPr/>
        </p:nvGrpSpPr>
        <p:grpSpPr>
          <a:xfrm>
            <a:off x="5781394" y="1477899"/>
            <a:ext cx="6303065" cy="4526220"/>
            <a:chOff x="5777948" y="1576406"/>
            <a:chExt cx="6303065" cy="4526220"/>
          </a:xfrm>
        </p:grpSpPr>
        <p:grpSp>
          <p:nvGrpSpPr>
            <p:cNvPr id="6" name="组合 5"/>
            <p:cNvGrpSpPr/>
            <p:nvPr/>
          </p:nvGrpSpPr>
          <p:grpSpPr>
            <a:xfrm>
              <a:off x="5777948" y="1576406"/>
              <a:ext cx="6303065" cy="669290"/>
              <a:chOff x="1793160" y="1852801"/>
              <a:chExt cx="4860862" cy="669290"/>
            </a:xfrm>
          </p:grpSpPr>
          <p:sp>
            <p:nvSpPr>
              <p:cNvPr id="7" name="矩形 6"/>
              <p:cNvSpPr/>
              <p:nvPr/>
            </p:nvSpPr>
            <p:spPr>
              <a:xfrm>
                <a:off x="1793160" y="1854579"/>
                <a:ext cx="4860862" cy="667512"/>
              </a:xfrm>
              <a:prstGeom prst="rect">
                <a:avLst/>
              </a:prstGeom>
              <a:solidFill>
                <a:srgbClr val="C00000"/>
              </a:solidFill>
              <a:ln w="25400">
                <a:gradFill>
                  <a:gsLst>
                    <a:gs pos="46000">
                      <a:srgbClr val="E60012"/>
                    </a:gs>
                    <a:gs pos="0">
                      <a:srgbClr val="FF0000"/>
                    </a:gs>
                    <a:gs pos="100000">
                      <a:srgbClr val="C00000"/>
                    </a:gs>
                  </a:gsLst>
                  <a:lin ang="0" scaled="0"/>
                </a:gra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latin typeface="微软雅黑" panose="020B0503020204020204" pitchFamily="34" charset="-122"/>
                  <a:ea typeface="微软雅黑" panose="020B0503020204020204" pitchFamily="34" charset="-122"/>
                </a:endParaRPr>
              </a:p>
            </p:txBody>
          </p:sp>
          <p:sp>
            <p:nvSpPr>
              <p:cNvPr id="8" name="TextBox 49"/>
              <p:cNvSpPr txBox="1"/>
              <p:nvPr/>
            </p:nvSpPr>
            <p:spPr>
              <a:xfrm>
                <a:off x="1987332" y="1852801"/>
                <a:ext cx="4519447" cy="565604"/>
              </a:xfrm>
              <a:prstGeom prst="rect">
                <a:avLst/>
              </a:prstGeom>
              <a:noFill/>
            </p:spPr>
            <p:txBody>
              <a:bodyPr wrap="square" rtlCol="0">
                <a:spAutoFit/>
              </a:bodyPr>
              <a:lstStyle/>
              <a:p>
                <a:pPr algn="ctr">
                  <a:lnSpc>
                    <a:spcPct val="120000"/>
                  </a:lnSpc>
                </a:pPr>
                <a:r>
                  <a:rPr lang="zh-CN" altLang="en-US" sz="2800" b="1" dirty="0">
                    <a:solidFill>
                      <a:srgbClr val="FFF7CA"/>
                    </a:solidFill>
                    <a:latin typeface="微软雅黑" panose="020B0503020204020204" pitchFamily="34" charset="-122"/>
                    <a:ea typeface="微软雅黑" panose="020B0503020204020204" pitchFamily="34" charset="-122"/>
                    <a:cs typeface="+mn-ea"/>
                    <a:sym typeface="+mn-lt"/>
                  </a:rPr>
                  <a:t>问题</a:t>
                </a:r>
                <a:r>
                  <a:rPr lang="en-US" altLang="zh-CN" sz="2800" b="1" dirty="0">
                    <a:solidFill>
                      <a:srgbClr val="FFF7CA"/>
                    </a:solidFill>
                    <a:latin typeface="微软雅黑" panose="020B0503020204020204" pitchFamily="34" charset="-122"/>
                    <a:ea typeface="微软雅黑" panose="020B0503020204020204" pitchFamily="34" charset="-122"/>
                    <a:cs typeface="+mn-ea"/>
                    <a:sym typeface="+mn-lt"/>
                  </a:rPr>
                  <a:t>2</a:t>
                </a:r>
                <a:r>
                  <a:rPr lang="zh-CN" altLang="en-US" sz="2800" b="1" dirty="0">
                    <a:solidFill>
                      <a:srgbClr val="FFF7CA"/>
                    </a:solidFill>
                    <a:latin typeface="微软雅黑" panose="020B0503020204020204" pitchFamily="34" charset="-122"/>
                    <a:ea typeface="微软雅黑" panose="020B0503020204020204" pitchFamily="34" charset="-122"/>
                    <a:cs typeface="+mn-ea"/>
                    <a:sym typeface="+mn-lt"/>
                  </a:rPr>
                  <a:t>：我国宪法监督的主体</a:t>
                </a:r>
                <a:r>
                  <a:rPr lang="en-US" altLang="zh-CN" sz="2800" b="1" dirty="0">
                    <a:solidFill>
                      <a:srgbClr val="FFF7CA"/>
                    </a:solidFill>
                    <a:latin typeface="微软雅黑" panose="020B0503020204020204" pitchFamily="34" charset="-122"/>
                    <a:ea typeface="微软雅黑" panose="020B0503020204020204" pitchFamily="34" charset="-122"/>
                    <a:cs typeface="+mn-ea"/>
                    <a:sym typeface="+mn-lt"/>
                  </a:rPr>
                  <a:t>P24AB</a:t>
                </a:r>
                <a:endParaRPr lang="zh-CN" altLang="en-US" sz="2800" b="1" dirty="0">
                  <a:solidFill>
                    <a:srgbClr val="FFF7CA"/>
                  </a:solidFill>
                  <a:latin typeface="微软雅黑" panose="020B0503020204020204" pitchFamily="34" charset="-122"/>
                  <a:ea typeface="微软雅黑" panose="020B0503020204020204" pitchFamily="34" charset="-122"/>
                  <a:cs typeface="+mn-ea"/>
                  <a:sym typeface="+mn-lt"/>
                </a:endParaRPr>
              </a:p>
            </p:txBody>
          </p:sp>
        </p:grpSp>
        <p:sp>
          <p:nvSpPr>
            <p:cNvPr id="22" name="矩形 21">
              <a:extLst>
                <a:ext uri="{FF2B5EF4-FFF2-40B4-BE49-F238E27FC236}">
                  <a16:creationId xmlns:a16="http://schemas.microsoft.com/office/drawing/2014/main" id="{2D193244-B0CB-46D7-AEB7-FE8E89DE7F6F}"/>
                </a:ext>
              </a:extLst>
            </p:cNvPr>
            <p:cNvSpPr/>
            <p:nvPr/>
          </p:nvSpPr>
          <p:spPr>
            <a:xfrm>
              <a:off x="5898961" y="2335773"/>
              <a:ext cx="6064484" cy="3766853"/>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4822C3C2-414C-4A87-84EA-57F1B15E0948}"/>
                </a:ext>
              </a:extLst>
            </p:cNvPr>
            <p:cNvSpPr/>
            <p:nvPr/>
          </p:nvSpPr>
          <p:spPr>
            <a:xfrm>
              <a:off x="5971127" y="2623716"/>
              <a:ext cx="5916705" cy="3230821"/>
            </a:xfrm>
            <a:prstGeom prst="rect">
              <a:avLst/>
            </a:prstGeom>
          </p:spPr>
          <p:txBody>
            <a:bodyPr wrap="square">
              <a:spAutoFit/>
            </a:bodyPr>
            <a:lstStyle/>
            <a:p>
              <a:pPr algn="just">
                <a:lnSpc>
                  <a:spcPct val="130000"/>
                </a:lnSpc>
              </a:pPr>
              <a:r>
                <a:rPr lang="en-US" altLang="zh-CN" sz="3200" b="1" kern="100" dirty="0">
                  <a:solidFill>
                    <a:srgbClr val="8D3333"/>
                  </a:solidFill>
                  <a:latin typeface="微软雅黑" panose="020B0503020204020204" pitchFamily="34" charset="-122"/>
                  <a:ea typeface="微软雅黑" panose="020B0503020204020204" pitchFamily="34" charset="-122"/>
                  <a:cs typeface="+mn-ea"/>
                  <a:sym typeface="+mn-lt"/>
                </a:rPr>
                <a:t>A.</a:t>
              </a:r>
              <a:r>
                <a:rPr lang="zh-CN" altLang="en-US" sz="3200" b="1" kern="100" dirty="0">
                  <a:solidFill>
                    <a:srgbClr val="8D3333"/>
                  </a:solidFill>
                  <a:latin typeface="微软雅黑" panose="020B0503020204020204" pitchFamily="34" charset="-122"/>
                  <a:ea typeface="微软雅黑" panose="020B0503020204020204" pitchFamily="34" charset="-122"/>
                  <a:cs typeface="+mn-ea"/>
                  <a:sym typeface="+mn-lt"/>
                </a:rPr>
                <a:t>全国人大全国人大及其常委会行使监督宪法实施的职权，全国人大常委会有权解释宪法和法律。</a:t>
              </a:r>
              <a:endParaRPr lang="en-US" altLang="zh-CN" sz="3200" b="1" kern="100" dirty="0">
                <a:solidFill>
                  <a:srgbClr val="8D3333"/>
                </a:solidFill>
                <a:latin typeface="微软雅黑" panose="020B0503020204020204" pitchFamily="34" charset="-122"/>
                <a:ea typeface="微软雅黑" panose="020B0503020204020204" pitchFamily="34" charset="-122"/>
                <a:cs typeface="+mn-ea"/>
                <a:sym typeface="+mn-lt"/>
              </a:endParaRPr>
            </a:p>
            <a:p>
              <a:pPr algn="just">
                <a:lnSpc>
                  <a:spcPct val="130000"/>
                </a:lnSpc>
              </a:pPr>
              <a:r>
                <a:rPr lang="en-US" altLang="zh-CN" sz="3200" b="1" kern="100" dirty="0">
                  <a:solidFill>
                    <a:srgbClr val="8D3333"/>
                  </a:solidFill>
                  <a:latin typeface="微软雅黑" panose="020B0503020204020204" pitchFamily="34" charset="-122"/>
                  <a:ea typeface="微软雅黑" panose="020B0503020204020204" pitchFamily="34" charset="-122"/>
                  <a:cs typeface="+mn-ea"/>
                  <a:sym typeface="+mn-lt"/>
                </a:rPr>
                <a:t>B.</a:t>
              </a:r>
              <a:r>
                <a:rPr lang="zh-CN" altLang="en-US" sz="3200" b="1" kern="100" dirty="0">
                  <a:solidFill>
                    <a:srgbClr val="8D3333"/>
                  </a:solidFill>
                  <a:latin typeface="微软雅黑" panose="020B0503020204020204" pitchFamily="34" charset="-122"/>
                  <a:ea typeface="微软雅黑" panose="020B0503020204020204" pitchFamily="34" charset="-122"/>
                  <a:cs typeface="+mn-ea"/>
                  <a:sym typeface="+mn-lt"/>
                </a:rPr>
                <a:t>地方各级人大在本行政区域内负有保证宪法和法律实施的职责。</a:t>
              </a:r>
              <a:endParaRPr lang="en-US" altLang="zh-CN" sz="3200" b="1" kern="100" dirty="0">
                <a:solidFill>
                  <a:srgbClr val="8D3333"/>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895366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up)">
                                      <p:cBhvr>
                                        <p:cTn id="19" dur="500"/>
                                        <p:tgtEl>
                                          <p:spTgt spid="18"/>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up)">
                                      <p:cBhvr>
                                        <p:cTn id="23" dur="500"/>
                                        <p:tgtEl>
                                          <p:spTgt spid="1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up)">
                                      <p:cBhvr>
                                        <p:cTn id="26" dur="500"/>
                                        <p:tgtEl>
                                          <p:spTgt spid="20"/>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 calcmode="lin" valueType="num">
                                      <p:cBhvr>
                                        <p:cTn id="33" dur="500" fill="hold"/>
                                        <p:tgtEl>
                                          <p:spTgt spid="24"/>
                                        </p:tgtEl>
                                        <p:attrNameLst>
                                          <p:attrName>style.rotation</p:attrName>
                                        </p:attrNameLst>
                                      </p:cBhvr>
                                      <p:tavLst>
                                        <p:tav tm="0">
                                          <p:val>
                                            <p:fltVal val="90"/>
                                          </p:val>
                                        </p:tav>
                                        <p:tav tm="100000">
                                          <p:val>
                                            <p:fltVal val="0"/>
                                          </p:val>
                                        </p:tav>
                                      </p:tavLst>
                                    </p:anim>
                                    <p:animEffect transition="in" filter="fade">
                                      <p:cBhvr>
                                        <p:cTn id="3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7" grpId="0" animBg="1"/>
      <p:bldP spid="18" grpId="0" animBg="1"/>
      <p:bldP spid="19" grpId="0"/>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43653D4F-6B99-4723-B71B-DAB37CC46BDA}"/>
              </a:ext>
            </a:extLst>
          </p:cNvPr>
          <p:cNvSpPr/>
          <p:nvPr/>
        </p:nvSpPr>
        <p:spPr>
          <a:xfrm>
            <a:off x="1274326" y="220106"/>
            <a:ext cx="3366627" cy="646331"/>
          </a:xfrm>
          <a:prstGeom prst="rect">
            <a:avLst/>
          </a:prstGeom>
        </p:spPr>
        <p:txBody>
          <a:bodyPr wrap="none">
            <a:spAutoFit/>
          </a:bodyPr>
          <a:lstStyle/>
          <a:p>
            <a:r>
              <a:rPr lang="en-US" altLang="zh-CN" sz="3600" b="1" dirty="0">
                <a:solidFill>
                  <a:srgbClr val="C00000"/>
                </a:solidFill>
                <a:latin typeface="微软雅黑" panose="020B0503020204020204" pitchFamily="34" charset="-122"/>
                <a:ea typeface="微软雅黑" panose="020B0503020204020204" pitchFamily="34" charset="-122"/>
              </a:rPr>
              <a:t>P25</a:t>
            </a:r>
            <a:r>
              <a:rPr lang="zh-CN" altLang="en-US" sz="3600" b="1" dirty="0">
                <a:solidFill>
                  <a:srgbClr val="C00000"/>
                </a:solidFill>
                <a:latin typeface="微软雅黑" panose="020B0503020204020204" pitchFamily="34" charset="-122"/>
                <a:ea typeface="微软雅黑" panose="020B0503020204020204" pitchFamily="34" charset="-122"/>
              </a:rPr>
              <a:t>探究与分享</a:t>
            </a:r>
          </a:p>
        </p:txBody>
      </p:sp>
      <p:cxnSp>
        <p:nvCxnSpPr>
          <p:cNvPr id="5" name="直接连接符 4">
            <a:extLst>
              <a:ext uri="{FF2B5EF4-FFF2-40B4-BE49-F238E27FC236}">
                <a16:creationId xmlns:a16="http://schemas.microsoft.com/office/drawing/2014/main" id="{EC4279C5-09FF-4E75-93AB-27F01B2985EC}"/>
              </a:ext>
            </a:extLst>
          </p:cNvPr>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id="{A458FDB0-2896-41BE-AD8B-8DF64ACBD2CA}"/>
              </a:ext>
            </a:extLst>
          </p:cNvPr>
          <p:cNvSpPr txBox="1"/>
          <p:nvPr/>
        </p:nvSpPr>
        <p:spPr>
          <a:xfrm>
            <a:off x="363759" y="1156287"/>
            <a:ext cx="11623813" cy="2959977"/>
          </a:xfrm>
          <a:prstGeom prst="rect">
            <a:avLst/>
          </a:prstGeom>
          <a:noFill/>
        </p:spPr>
        <p:txBody>
          <a:bodyPr wrap="square" rtlCol="0">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       潘某建议审查该条例，收到审查建议后，全国人大常务委员会法制工作委员会及时与浙江省、杭州市的人大常委会沟通，认真研究后，认为该条例关于扣留机动车并强制托运回原籍的规定与行政强制法的规定不一致，要求制定机关对条例规定进行修改。</a:t>
            </a:r>
          </a:p>
        </p:txBody>
      </p:sp>
      <p:sp>
        <p:nvSpPr>
          <p:cNvPr id="7" name="文本框 6">
            <a:extLst>
              <a:ext uri="{FF2B5EF4-FFF2-40B4-BE49-F238E27FC236}">
                <a16:creationId xmlns:a16="http://schemas.microsoft.com/office/drawing/2014/main" id="{C27F87A1-FAB0-4AC1-BFA0-E96996257AAA}"/>
              </a:ext>
            </a:extLst>
          </p:cNvPr>
          <p:cNvSpPr txBox="1"/>
          <p:nvPr/>
        </p:nvSpPr>
        <p:spPr>
          <a:xfrm>
            <a:off x="363759" y="4393558"/>
            <a:ext cx="9525829"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zh-CN" altLang="en-US" sz="3200" b="1" dirty="0">
                <a:solidFill>
                  <a:srgbClr val="FF0000"/>
                </a:solidFill>
                <a:latin typeface="微软雅黑" panose="020B0503020204020204" pitchFamily="34" charset="-122"/>
                <a:ea typeface="微软雅黑" panose="020B0503020204020204" pitchFamily="34" charset="-122"/>
              </a:rPr>
              <a:t>思考</a:t>
            </a:r>
            <a:r>
              <a:rPr lang="zh-CN" altLang="en-US" sz="3200" b="1" dirty="0">
                <a:latin typeface="微软雅黑" panose="020B0503020204020204" pitchFamily="34" charset="-122"/>
                <a:ea typeface="微软雅黑" panose="020B0503020204020204" pitchFamily="34" charset="-122"/>
              </a:rPr>
              <a:t>：本案中全国人大常委会行使了什么职权？</a:t>
            </a:r>
          </a:p>
        </p:txBody>
      </p:sp>
      <p:sp>
        <p:nvSpPr>
          <p:cNvPr id="8" name="文本框 7">
            <a:extLst>
              <a:ext uri="{FF2B5EF4-FFF2-40B4-BE49-F238E27FC236}">
                <a16:creationId xmlns:a16="http://schemas.microsoft.com/office/drawing/2014/main" id="{3F8C8B5D-4A81-4C34-BCD8-4ECF3EF44898}"/>
              </a:ext>
            </a:extLst>
          </p:cNvPr>
          <p:cNvSpPr txBox="1"/>
          <p:nvPr/>
        </p:nvSpPr>
        <p:spPr>
          <a:xfrm>
            <a:off x="203753" y="5255627"/>
            <a:ext cx="11988247"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2800" b="1" dirty="0">
                <a:latin typeface="微软雅黑" panose="020B0503020204020204" pitchFamily="34" charset="-122"/>
                <a:ea typeface="微软雅黑" panose="020B0503020204020204" pitchFamily="34" charset="-122"/>
              </a:rPr>
              <a:t>本案中全国人大常委会行使了宪法监督权，认为</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杭州市道路交通安全管理条例</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的规定与行政强制法的规定不一致，审查了地方法规的合宪性。</a:t>
            </a:r>
          </a:p>
        </p:txBody>
      </p:sp>
    </p:spTree>
    <p:extLst>
      <p:ext uri="{BB962C8B-B14F-4D97-AF65-F5344CB8AC3E}">
        <p14:creationId xmlns:p14="http://schemas.microsoft.com/office/powerpoint/2010/main" val="172127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900" decel="100000" fill="hold"/>
                                        <p:tgtEl>
                                          <p:spTgt spid="8"/>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6"/>
          <p:cNvCxnSpPr>
            <a:cxnSpLocks noChangeShapeType="1"/>
          </p:cNvCxnSpPr>
          <p:nvPr/>
        </p:nvCxnSpPr>
        <p:spPr bwMode="auto">
          <a:xfrm>
            <a:off x="1009650" y="3713956"/>
            <a:ext cx="9994900" cy="0"/>
          </a:xfrm>
          <a:prstGeom prst="line">
            <a:avLst/>
          </a:prstGeom>
          <a:noFill/>
          <a:ln w="19050">
            <a:solidFill>
              <a:srgbClr val="C00000"/>
            </a:solidFill>
            <a:prstDash val="sysDot"/>
            <a:round/>
            <a:headEnd/>
            <a:tailEnd/>
          </a:ln>
          <a:extLst>
            <a:ext uri="{909E8E84-426E-40DD-AFC4-6F175D3DCCD1}">
              <a14:hiddenFill xmlns:a14="http://schemas.microsoft.com/office/drawing/2010/main">
                <a:noFill/>
              </a14:hiddenFill>
            </a:ext>
          </a:extLst>
        </p:spPr>
      </p:cxnSp>
      <p:cxnSp>
        <p:nvCxnSpPr>
          <p:cNvPr id="3" name="直接连接符 7"/>
          <p:cNvCxnSpPr>
            <a:cxnSpLocks noChangeShapeType="1"/>
          </p:cNvCxnSpPr>
          <p:nvPr/>
        </p:nvCxnSpPr>
        <p:spPr bwMode="auto">
          <a:xfrm>
            <a:off x="5997575" y="1744126"/>
            <a:ext cx="0" cy="4306887"/>
          </a:xfrm>
          <a:prstGeom prst="line">
            <a:avLst/>
          </a:prstGeom>
          <a:noFill/>
          <a:ln w="19050">
            <a:solidFill>
              <a:srgbClr val="C42F0B"/>
            </a:solidFill>
            <a:prstDash val="sysDot"/>
            <a:round/>
            <a:headEnd/>
            <a:tailEnd/>
          </a:ln>
          <a:extLst>
            <a:ext uri="{909E8E84-426E-40DD-AFC4-6F175D3DCCD1}">
              <a14:hiddenFill xmlns:a14="http://schemas.microsoft.com/office/drawing/2010/main">
                <a:noFill/>
              </a14:hiddenFill>
            </a:ext>
          </a:extLst>
        </p:spPr>
      </p:cxnSp>
      <p:sp>
        <p:nvSpPr>
          <p:cNvPr id="7" name="椭圆 9"/>
          <p:cNvSpPr>
            <a:spLocks noChangeArrowheads="1"/>
          </p:cNvSpPr>
          <p:nvPr/>
        </p:nvSpPr>
        <p:spPr bwMode="auto">
          <a:xfrm>
            <a:off x="1290638" y="2217471"/>
            <a:ext cx="1045331" cy="1046162"/>
          </a:xfrm>
          <a:prstGeom prst="ellipse">
            <a:avLst/>
          </a:prstGeom>
          <a:solidFill>
            <a:srgbClr val="C0000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dirty="0">
                <a:solidFill>
                  <a:srgbClr val="FFFFFF"/>
                </a:solidFill>
                <a:latin typeface="Impact" panose="020B0806030902050204" pitchFamily="34" charset="0"/>
              </a:rPr>
              <a:t>01</a:t>
            </a:r>
            <a:endParaRPr lang="zh-CN" altLang="en-US" sz="3600" dirty="0">
              <a:solidFill>
                <a:srgbClr val="FFFFFF"/>
              </a:solidFill>
              <a:latin typeface="Impact" panose="020B0806030902050204" pitchFamily="34" charset="0"/>
            </a:endParaRPr>
          </a:p>
        </p:txBody>
      </p:sp>
      <p:sp>
        <p:nvSpPr>
          <p:cNvPr id="26" name="Title 13"/>
          <p:cNvSpPr txBox="1">
            <a:spLocks/>
          </p:cNvSpPr>
          <p:nvPr/>
        </p:nvSpPr>
        <p:spPr>
          <a:xfrm>
            <a:off x="2662116" y="2192608"/>
            <a:ext cx="3067377" cy="1280923"/>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3600" b="1" dirty="0">
                <a:solidFill>
                  <a:srgbClr val="C00000"/>
                </a:solidFill>
                <a:latin typeface="微软雅黑" panose="020B0503020204020204" pitchFamily="34" charset="-122"/>
                <a:ea typeface="微软雅黑" panose="020B0503020204020204" pitchFamily="34" charset="-122"/>
              </a:rPr>
              <a:t>健全监督机制和程序</a:t>
            </a:r>
            <a:endParaRPr lang="en-US" sz="3600" b="1" dirty="0">
              <a:solidFill>
                <a:srgbClr val="C00000"/>
              </a:solidFill>
              <a:latin typeface="微软雅黑" panose="020B0503020204020204" pitchFamily="34" charset="-122"/>
              <a:ea typeface="微软雅黑" panose="020B0503020204020204" pitchFamily="34" charset="-122"/>
            </a:endParaRPr>
          </a:p>
        </p:txBody>
      </p:sp>
      <p:sp>
        <p:nvSpPr>
          <p:cNvPr id="29" name="椭圆 9"/>
          <p:cNvSpPr>
            <a:spLocks noChangeArrowheads="1"/>
          </p:cNvSpPr>
          <p:nvPr/>
        </p:nvSpPr>
        <p:spPr bwMode="auto">
          <a:xfrm>
            <a:off x="6398997" y="2220635"/>
            <a:ext cx="1045331" cy="1046162"/>
          </a:xfrm>
          <a:prstGeom prst="ellipse">
            <a:avLst/>
          </a:prstGeom>
          <a:solidFill>
            <a:srgbClr val="C0000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dirty="0">
                <a:solidFill>
                  <a:srgbClr val="FFFFFF"/>
                </a:solidFill>
                <a:latin typeface="Impact" panose="020B0806030902050204" pitchFamily="34" charset="0"/>
              </a:rPr>
              <a:t>02</a:t>
            </a:r>
            <a:endParaRPr lang="zh-CN" altLang="en-US" sz="3600" dirty="0">
              <a:solidFill>
                <a:srgbClr val="FFFFFF"/>
              </a:solidFill>
              <a:latin typeface="Impact" panose="020B0806030902050204" pitchFamily="34" charset="0"/>
            </a:endParaRPr>
          </a:p>
        </p:txBody>
      </p:sp>
      <p:sp>
        <p:nvSpPr>
          <p:cNvPr id="32" name="Title 13"/>
          <p:cNvSpPr txBox="1">
            <a:spLocks/>
          </p:cNvSpPr>
          <p:nvPr/>
        </p:nvSpPr>
        <p:spPr>
          <a:xfrm>
            <a:off x="7705672" y="2180978"/>
            <a:ext cx="2884425" cy="1087041"/>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3600" b="1" dirty="0">
                <a:solidFill>
                  <a:srgbClr val="C00000"/>
                </a:solidFill>
                <a:latin typeface="微软雅黑" panose="020B0503020204020204" pitchFamily="34" charset="-122"/>
                <a:ea typeface="微软雅黑" panose="020B0503020204020204" pitchFamily="34" charset="-122"/>
              </a:rPr>
              <a:t>健全宪法解释程序机制</a:t>
            </a:r>
            <a:endParaRPr lang="en-US" sz="3600" b="1" dirty="0">
              <a:solidFill>
                <a:srgbClr val="C00000"/>
              </a:solidFill>
              <a:latin typeface="微软雅黑" panose="020B0503020204020204" pitchFamily="34" charset="-122"/>
              <a:ea typeface="微软雅黑" panose="020B0503020204020204" pitchFamily="34" charset="-122"/>
            </a:endParaRPr>
          </a:p>
        </p:txBody>
      </p:sp>
      <p:sp>
        <p:nvSpPr>
          <p:cNvPr id="33" name="椭圆 9"/>
          <p:cNvSpPr>
            <a:spLocks noChangeArrowheads="1"/>
          </p:cNvSpPr>
          <p:nvPr/>
        </p:nvSpPr>
        <p:spPr bwMode="auto">
          <a:xfrm>
            <a:off x="1290638" y="4277614"/>
            <a:ext cx="1045331" cy="1046162"/>
          </a:xfrm>
          <a:prstGeom prst="ellipse">
            <a:avLst/>
          </a:prstGeom>
          <a:solidFill>
            <a:srgbClr val="C0000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dirty="0">
                <a:solidFill>
                  <a:srgbClr val="FFFFFF"/>
                </a:solidFill>
                <a:latin typeface="Impact" panose="020B0806030902050204" pitchFamily="34" charset="0"/>
              </a:rPr>
              <a:t>03</a:t>
            </a:r>
            <a:endParaRPr lang="zh-CN" altLang="en-US" sz="3600" dirty="0">
              <a:solidFill>
                <a:srgbClr val="FFFFFF"/>
              </a:solidFill>
              <a:latin typeface="Impact" panose="020B0806030902050204" pitchFamily="34" charset="0"/>
            </a:endParaRPr>
          </a:p>
        </p:txBody>
      </p:sp>
      <p:sp>
        <p:nvSpPr>
          <p:cNvPr id="36" name="Title 13"/>
          <p:cNvSpPr txBox="1">
            <a:spLocks/>
          </p:cNvSpPr>
          <p:nvPr/>
        </p:nvSpPr>
        <p:spPr>
          <a:xfrm>
            <a:off x="2662116" y="4416202"/>
            <a:ext cx="2884425" cy="93256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3600" b="1" dirty="0">
                <a:solidFill>
                  <a:srgbClr val="C00000"/>
                </a:solidFill>
                <a:latin typeface="微软雅黑" panose="020B0503020204020204" pitchFamily="34" charset="-122"/>
                <a:ea typeface="微软雅黑" panose="020B0503020204020204" pitchFamily="34" charset="-122"/>
              </a:rPr>
              <a:t>推进合宪性审查工作</a:t>
            </a:r>
            <a:endParaRPr lang="en-US" sz="3600" b="1" dirty="0">
              <a:solidFill>
                <a:srgbClr val="C00000"/>
              </a:solidFill>
              <a:latin typeface="微软雅黑" panose="020B0503020204020204" pitchFamily="34" charset="-122"/>
              <a:ea typeface="微软雅黑" panose="020B0503020204020204" pitchFamily="34" charset="-122"/>
            </a:endParaRPr>
          </a:p>
        </p:txBody>
      </p:sp>
      <p:sp>
        <p:nvSpPr>
          <p:cNvPr id="37" name="椭圆 9"/>
          <p:cNvSpPr>
            <a:spLocks noChangeArrowheads="1"/>
          </p:cNvSpPr>
          <p:nvPr/>
        </p:nvSpPr>
        <p:spPr bwMode="auto">
          <a:xfrm>
            <a:off x="6398997" y="4277614"/>
            <a:ext cx="1045331" cy="1046162"/>
          </a:xfrm>
          <a:prstGeom prst="ellipse">
            <a:avLst/>
          </a:prstGeom>
          <a:solidFill>
            <a:srgbClr val="C0000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dirty="0">
                <a:solidFill>
                  <a:srgbClr val="FFFFFF"/>
                </a:solidFill>
                <a:latin typeface="Impact" panose="020B0806030902050204" pitchFamily="34" charset="0"/>
              </a:rPr>
              <a:t>02</a:t>
            </a:r>
            <a:endParaRPr lang="zh-CN" altLang="en-US" sz="3600" dirty="0">
              <a:solidFill>
                <a:srgbClr val="FFFFFF"/>
              </a:solidFill>
              <a:latin typeface="Impact" panose="020B0806030902050204" pitchFamily="34" charset="0"/>
            </a:endParaRPr>
          </a:p>
        </p:txBody>
      </p:sp>
      <p:sp>
        <p:nvSpPr>
          <p:cNvPr id="40" name="Title 13"/>
          <p:cNvSpPr txBox="1">
            <a:spLocks/>
          </p:cNvSpPr>
          <p:nvPr/>
        </p:nvSpPr>
        <p:spPr>
          <a:xfrm>
            <a:off x="7705672" y="4049089"/>
            <a:ext cx="3500069" cy="15937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3600" b="1" dirty="0">
                <a:solidFill>
                  <a:srgbClr val="C00000"/>
                </a:solidFill>
                <a:latin typeface="微软雅黑" panose="020B0503020204020204" pitchFamily="34" charset="-122"/>
                <a:ea typeface="微软雅黑" panose="020B0503020204020204" pitchFamily="34" charset="-122"/>
              </a:rPr>
              <a:t>追究和纠正各种违反宪法的行为</a:t>
            </a:r>
            <a:endParaRPr lang="en-US" sz="3600" b="1" dirty="0">
              <a:solidFill>
                <a:srgbClr val="C00000"/>
              </a:solidFill>
              <a:latin typeface="微软雅黑" panose="020B0503020204020204" pitchFamily="34" charset="-122"/>
              <a:ea typeface="微软雅黑" panose="020B0503020204020204" pitchFamily="34" charset="-122"/>
            </a:endParaRPr>
          </a:p>
        </p:txBody>
      </p:sp>
      <p:sp>
        <p:nvSpPr>
          <p:cNvPr id="21" name="矩形 20">
            <a:extLst>
              <a:ext uri="{FF2B5EF4-FFF2-40B4-BE49-F238E27FC236}">
                <a16:creationId xmlns:a16="http://schemas.microsoft.com/office/drawing/2014/main" id="{CAEE016F-1C21-4B08-B2D8-345B627C3EAD}"/>
              </a:ext>
            </a:extLst>
          </p:cNvPr>
          <p:cNvSpPr/>
          <p:nvPr/>
        </p:nvSpPr>
        <p:spPr>
          <a:xfrm>
            <a:off x="1274326" y="220106"/>
            <a:ext cx="2954655"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加强宪法监督</a:t>
            </a:r>
          </a:p>
        </p:txBody>
      </p:sp>
      <p:cxnSp>
        <p:nvCxnSpPr>
          <p:cNvPr id="23" name="直接连接符 22">
            <a:extLst>
              <a:ext uri="{FF2B5EF4-FFF2-40B4-BE49-F238E27FC236}">
                <a16:creationId xmlns:a16="http://schemas.microsoft.com/office/drawing/2014/main" id="{27F36420-263C-4227-A6C2-809C7D9C237F}"/>
              </a:ext>
            </a:extLst>
          </p:cNvPr>
          <p:cNvCxnSpPr/>
          <p:nvPr/>
        </p:nvCxnSpPr>
        <p:spPr>
          <a:xfrm>
            <a:off x="1017533" y="789277"/>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254283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4326" y="220106"/>
            <a:ext cx="8268610"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3</a:t>
            </a:r>
            <a:r>
              <a:rPr lang="zh-CN" altLang="en-US" sz="3600" b="1" dirty="0">
                <a:solidFill>
                  <a:srgbClr val="C00000"/>
                </a:solidFill>
                <a:latin typeface="微软雅黑" panose="020B0503020204020204" pitchFamily="34" charset="-122"/>
                <a:ea typeface="微软雅黑" panose="020B0503020204020204" pitchFamily="34" charset="-122"/>
              </a:rPr>
              <a:t>：怎样加强宪法监督？</a:t>
            </a:r>
            <a:r>
              <a:rPr lang="en-US" altLang="zh-CN" sz="3600" b="1" dirty="0">
                <a:solidFill>
                  <a:srgbClr val="C00000"/>
                </a:solidFill>
                <a:latin typeface="微软雅黑" panose="020B0503020204020204" pitchFamily="34" charset="-122"/>
                <a:ea typeface="微软雅黑" panose="020B0503020204020204" pitchFamily="34" charset="-122"/>
              </a:rPr>
              <a:t>P25①②③</a:t>
            </a:r>
          </a:p>
        </p:txBody>
      </p:sp>
      <p:cxnSp>
        <p:nvCxnSpPr>
          <p:cNvPr id="7" name="直接连接符 6"/>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709960" y="1512768"/>
            <a:ext cx="10821640" cy="4437305"/>
          </a:xfrm>
          <a:prstGeom prst="rect">
            <a:avLst/>
          </a:prstGeom>
          <a:solidFill>
            <a:srgbClr val="C00000">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文本框 10"/>
          <p:cNvSpPr txBox="1"/>
          <p:nvPr/>
        </p:nvSpPr>
        <p:spPr>
          <a:xfrm>
            <a:off x="883615" y="1458539"/>
            <a:ext cx="10598425" cy="4437305"/>
          </a:xfrm>
          <a:prstGeom prst="rect">
            <a:avLst/>
          </a:prstGeom>
          <a:noFill/>
        </p:spPr>
        <p:txBody>
          <a:bodyPr wrap="square" rtlCol="0">
            <a:spAutoFit/>
          </a:bodyPr>
          <a:lstStyle/>
          <a:p>
            <a:pPr>
              <a:lnSpc>
                <a:spcPct val="150000"/>
              </a:lnSpc>
            </a:pPr>
            <a:r>
              <a:rPr lang="zh-CN" altLang="en-US" sz="3200" b="1" dirty="0">
                <a:solidFill>
                  <a:srgbClr val="FFF6EB"/>
                </a:solidFill>
                <a:latin typeface="微软雅黑" panose="020B0503020204020204" pitchFamily="34" charset="-122"/>
                <a:ea typeface="微软雅黑" panose="020B0503020204020204" pitchFamily="34" charset="-122"/>
              </a:rPr>
              <a:t>①要完善全国人大及其常委会宪法监督制度，健全监督机制和程序，使其更好担负起宪法监督职责。</a:t>
            </a:r>
            <a:endParaRPr lang="en-US" altLang="zh-CN" sz="3200" b="1" dirty="0">
              <a:solidFill>
                <a:srgbClr val="FFF6EB"/>
              </a:solidFill>
              <a:latin typeface="微软雅黑" panose="020B0503020204020204" pitchFamily="34" charset="-122"/>
              <a:ea typeface="微软雅黑" panose="020B0503020204020204" pitchFamily="34" charset="-122"/>
            </a:endParaRPr>
          </a:p>
          <a:p>
            <a:pPr>
              <a:lnSpc>
                <a:spcPct val="150000"/>
              </a:lnSpc>
            </a:pPr>
            <a:r>
              <a:rPr lang="zh-CN" altLang="en-US" sz="3200" b="1" dirty="0">
                <a:solidFill>
                  <a:srgbClr val="FFF6EB"/>
                </a:solidFill>
                <a:latin typeface="微软雅黑" panose="020B0503020204020204" pitchFamily="34" charset="-122"/>
                <a:ea typeface="微软雅黑" panose="020B0503020204020204" pitchFamily="34" charset="-122"/>
              </a:rPr>
              <a:t>②要健全宪法解释程序机制，推进合宪性审查工作，加强备案审查制度和能力建设，加强对宪法实施情况的监督检查，维护宪法权威。</a:t>
            </a:r>
            <a:endParaRPr lang="en-US" altLang="zh-CN" sz="3200" b="1" dirty="0">
              <a:solidFill>
                <a:srgbClr val="FFF6EB"/>
              </a:solidFill>
              <a:latin typeface="微软雅黑" panose="020B0503020204020204" pitchFamily="34" charset="-122"/>
              <a:ea typeface="微软雅黑" panose="020B0503020204020204" pitchFamily="34" charset="-122"/>
            </a:endParaRPr>
          </a:p>
          <a:p>
            <a:pPr>
              <a:lnSpc>
                <a:spcPct val="150000"/>
              </a:lnSpc>
            </a:pPr>
            <a:r>
              <a:rPr lang="zh-CN" altLang="zh-CN" sz="3200" b="1" dirty="0">
                <a:solidFill>
                  <a:srgbClr val="FFF6EB"/>
                </a:solidFill>
                <a:latin typeface="微软雅黑" panose="020B0503020204020204" pitchFamily="34" charset="-122"/>
                <a:ea typeface="微软雅黑" panose="020B0503020204020204" pitchFamily="34" charset="-122"/>
              </a:rPr>
              <a:t>③</a:t>
            </a:r>
            <a:r>
              <a:rPr lang="zh-CN" altLang="en-US" sz="3200" b="1" dirty="0">
                <a:solidFill>
                  <a:srgbClr val="FFF6EB"/>
                </a:solidFill>
                <a:latin typeface="微软雅黑" panose="020B0503020204020204" pitchFamily="34" charset="-122"/>
                <a:ea typeface="微软雅黑" panose="020B0503020204020204" pitchFamily="34" charset="-122"/>
              </a:rPr>
              <a:t>对于违宪行为，必须追究和纠正。</a:t>
            </a:r>
          </a:p>
        </p:txBody>
      </p:sp>
    </p:spTree>
    <p:extLst>
      <p:ext uri="{BB962C8B-B14F-4D97-AF65-F5344CB8AC3E}">
        <p14:creationId xmlns:p14="http://schemas.microsoft.com/office/powerpoint/2010/main" val="2749101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4326" y="220106"/>
            <a:ext cx="2954655"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解读名言警句</a:t>
            </a:r>
          </a:p>
        </p:txBody>
      </p:sp>
      <p:cxnSp>
        <p:nvCxnSpPr>
          <p:cNvPr id="4" name="直接连接符 3"/>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09930" y="1094769"/>
            <a:ext cx="6912666" cy="244329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5188226" y="1407433"/>
            <a:ext cx="6298096" cy="2062103"/>
          </a:xfrm>
          <a:prstGeom prst="rect">
            <a:avLst/>
          </a:prstGeom>
          <a:noFill/>
        </p:spPr>
        <p:txBody>
          <a:bodyPr wrap="square" rtlCol="0">
            <a:spAutoFit/>
          </a:bodyPr>
          <a:lstStyle/>
          <a:p>
            <a:r>
              <a:rPr lang="zh-CN" altLang="en-US" sz="3200" b="1" dirty="0">
                <a:solidFill>
                  <a:srgbClr val="FFF6EB"/>
                </a:solidFill>
                <a:latin typeface="微软雅黑" panose="020B0503020204020204" pitchFamily="34" charset="-122"/>
                <a:ea typeface="微软雅黑" panose="020B0503020204020204" pitchFamily="34" charset="-122"/>
              </a:rPr>
              <a:t>一切法律中最重要的法律，既不是刻在大理石上，也不是刻在铜表上，而是铭刻在公民的内心里。</a:t>
            </a:r>
            <a:endParaRPr lang="en-US" altLang="zh-CN" sz="3200" b="1" dirty="0">
              <a:solidFill>
                <a:srgbClr val="FFF6EB"/>
              </a:solidFill>
              <a:latin typeface="微软雅黑" panose="020B0503020204020204" pitchFamily="34" charset="-122"/>
              <a:ea typeface="微软雅黑" panose="020B0503020204020204" pitchFamily="34" charset="-122"/>
            </a:endParaRPr>
          </a:p>
          <a:p>
            <a:pPr algn="r"/>
            <a:r>
              <a:rPr lang="en-US" altLang="zh-CN" sz="3200" b="1" dirty="0">
                <a:solidFill>
                  <a:srgbClr val="FFF6EB"/>
                </a:solidFill>
                <a:latin typeface="微软雅黑" panose="020B0503020204020204" pitchFamily="34" charset="-122"/>
                <a:ea typeface="微软雅黑" panose="020B0503020204020204" pitchFamily="34" charset="-122"/>
              </a:rPr>
              <a:t>——</a:t>
            </a:r>
            <a:r>
              <a:rPr lang="zh-CN" altLang="en-US" sz="3200" b="1" dirty="0">
                <a:solidFill>
                  <a:srgbClr val="FFF6EB"/>
                </a:solidFill>
                <a:latin typeface="微软雅黑" panose="020B0503020204020204" pitchFamily="34" charset="-122"/>
                <a:ea typeface="微软雅黑" panose="020B0503020204020204" pitchFamily="34" charset="-122"/>
              </a:rPr>
              <a:t>卢梭</a:t>
            </a:r>
            <a:endParaRPr lang="zh-CN" altLang="en-US" sz="1200" dirty="0">
              <a:solidFill>
                <a:srgbClr val="FFF6EB"/>
              </a:solidFill>
              <a:latin typeface="微软雅黑 Light" panose="020B0502040204020203" pitchFamily="34" charset="-122"/>
              <a:ea typeface="微软雅黑 Light" panose="020B0502040204020203" pitchFamily="34" charset="-122"/>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a:stretch/>
        </p:blipFill>
        <p:spPr>
          <a:xfrm>
            <a:off x="705678" y="1133061"/>
            <a:ext cx="3806687" cy="4149587"/>
          </a:xfrm>
          <a:prstGeom prst="rect">
            <a:avLst/>
          </a:prstGeom>
        </p:spPr>
      </p:pic>
      <p:sp>
        <p:nvSpPr>
          <p:cNvPr id="5" name="文本框 4">
            <a:extLst>
              <a:ext uri="{FF2B5EF4-FFF2-40B4-BE49-F238E27FC236}">
                <a16:creationId xmlns:a16="http://schemas.microsoft.com/office/drawing/2014/main" id="{F2576AE3-8441-4FE1-8F92-BB89EF88DED7}"/>
              </a:ext>
            </a:extLst>
          </p:cNvPr>
          <p:cNvSpPr txBox="1"/>
          <p:nvPr/>
        </p:nvSpPr>
        <p:spPr>
          <a:xfrm>
            <a:off x="4965216" y="3753842"/>
            <a:ext cx="6802093" cy="1569660"/>
          </a:xfrm>
          <a:prstGeom prst="rect">
            <a:avLst/>
          </a:prstGeom>
          <a:noFill/>
        </p:spPr>
        <p:txBody>
          <a:bodyPr wrap="square" rtlCol="0">
            <a:spAutoFit/>
          </a:bodyPr>
          <a:lstStyle/>
          <a:p>
            <a:r>
              <a:rPr lang="zh-CN" altLang="en-US" sz="3200" b="1" dirty="0">
                <a:solidFill>
                  <a:srgbClr val="FF0000"/>
                </a:solidFill>
                <a:latin typeface="微软雅黑" panose="020B0503020204020204" pitchFamily="34" charset="-122"/>
                <a:ea typeface="微软雅黑" panose="020B0503020204020204" pitchFamily="34" charset="-122"/>
              </a:rPr>
              <a:t>思考：</a:t>
            </a:r>
            <a:r>
              <a:rPr lang="zh-CN" altLang="en-US" sz="3200" b="1" dirty="0">
                <a:latin typeface="微软雅黑" panose="020B0503020204020204" pitchFamily="34" charset="-122"/>
                <a:ea typeface="微软雅黑" panose="020B0503020204020204" pitchFamily="34" charset="-122"/>
              </a:rPr>
              <a:t>为推进全面依法治国，除了</a:t>
            </a:r>
            <a:r>
              <a:rPr lang="zh-CN" altLang="en-US" sz="3200" b="1" dirty="0">
                <a:solidFill>
                  <a:srgbClr val="FF0000"/>
                </a:solidFill>
                <a:latin typeface="微软雅黑" panose="020B0503020204020204" pitchFamily="34" charset="-122"/>
                <a:ea typeface="微软雅黑" panose="020B0503020204020204" pitchFamily="34" charset="-122"/>
              </a:rPr>
              <a:t>健全宪法实施和监督制度外</a:t>
            </a:r>
            <a:r>
              <a:rPr lang="zh-CN" altLang="en-US" sz="3200" b="1" dirty="0">
                <a:latin typeface="微软雅黑" panose="020B0503020204020204" pitchFamily="34" charset="-122"/>
                <a:ea typeface="微软雅黑" panose="020B0503020204020204" pitchFamily="34" charset="-122"/>
              </a:rPr>
              <a:t>，还需要做什么呢？</a:t>
            </a:r>
          </a:p>
        </p:txBody>
      </p:sp>
      <p:sp>
        <p:nvSpPr>
          <p:cNvPr id="6" name="箭头: 下 5">
            <a:extLst>
              <a:ext uri="{FF2B5EF4-FFF2-40B4-BE49-F238E27FC236}">
                <a16:creationId xmlns:a16="http://schemas.microsoft.com/office/drawing/2014/main" id="{77EA8F9E-6816-48E5-B0E1-705FA31E87DF}"/>
              </a:ext>
            </a:extLst>
          </p:cNvPr>
          <p:cNvSpPr/>
          <p:nvPr/>
        </p:nvSpPr>
        <p:spPr>
          <a:xfrm>
            <a:off x="8018393" y="4873756"/>
            <a:ext cx="429868" cy="8994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id="{18468B4D-50B4-479E-84ED-1AC7127FBA1F}"/>
              </a:ext>
            </a:extLst>
          </p:cNvPr>
          <p:cNvSpPr txBox="1"/>
          <p:nvPr/>
        </p:nvSpPr>
        <p:spPr>
          <a:xfrm>
            <a:off x="7195930" y="5854148"/>
            <a:ext cx="2251213" cy="646331"/>
          </a:xfrm>
          <a:prstGeom prst="rect">
            <a:avLst/>
          </a:prstGeom>
          <a:noFill/>
        </p:spPr>
        <p:txBody>
          <a:bodyPr wrap="square" rtlCol="0">
            <a:spAutoFit/>
          </a:bodyPr>
          <a:lstStyle/>
          <a:p>
            <a:r>
              <a:rPr lang="zh-CN" altLang="en-US" sz="3600" b="1" dirty="0">
                <a:latin typeface="微软雅黑" panose="020B0503020204020204" pitchFamily="34" charset="-122"/>
                <a:ea typeface="微软雅黑" panose="020B0503020204020204" pitchFamily="34" charset="-122"/>
              </a:rPr>
              <a:t>外在监督</a:t>
            </a:r>
          </a:p>
        </p:txBody>
      </p:sp>
      <p:sp>
        <p:nvSpPr>
          <p:cNvPr id="9" name="矩形 8">
            <a:extLst>
              <a:ext uri="{FF2B5EF4-FFF2-40B4-BE49-F238E27FC236}">
                <a16:creationId xmlns:a16="http://schemas.microsoft.com/office/drawing/2014/main" id="{CE970E60-A214-4EF0-AA8C-8E00922BB0EF}"/>
              </a:ext>
            </a:extLst>
          </p:cNvPr>
          <p:cNvSpPr/>
          <p:nvPr/>
        </p:nvSpPr>
        <p:spPr>
          <a:xfrm>
            <a:off x="596347" y="5854148"/>
            <a:ext cx="5724644"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增强宪法意识（内在约束）</a:t>
            </a:r>
          </a:p>
        </p:txBody>
      </p:sp>
    </p:spTree>
    <p:extLst>
      <p:ext uri="{BB962C8B-B14F-4D97-AF65-F5344CB8AC3E}">
        <p14:creationId xmlns:p14="http://schemas.microsoft.com/office/powerpoint/2010/main" val="30833014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500"/>
                            </p:stCondLst>
                            <p:childTnLst>
                              <p:par>
                                <p:cTn id="17" presetID="2" presetClass="entr" presetSubtype="4"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7"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900" decel="100000" fill="hold"/>
                                        <p:tgtEl>
                                          <p:spTgt spid="9"/>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rcRect/>
          <a:stretch/>
        </p:blipFill>
        <p:spPr>
          <a:xfrm>
            <a:off x="7687732" y="234813"/>
            <a:ext cx="4830417" cy="37823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矩形 6"/>
          <p:cNvSpPr/>
          <p:nvPr/>
        </p:nvSpPr>
        <p:spPr>
          <a:xfrm>
            <a:off x="339587" y="133847"/>
            <a:ext cx="7348145" cy="3883307"/>
          </a:xfrm>
          <a:prstGeom prst="rect">
            <a:avLst/>
          </a:prstGeom>
        </p:spPr>
        <p:txBody>
          <a:bodyPr wrap="square">
            <a:spAutoFit/>
          </a:bodyPr>
          <a:lstStyle/>
          <a:p>
            <a:pPr>
              <a:lnSpc>
                <a:spcPct val="200000"/>
              </a:lnSpc>
            </a:pPr>
            <a:r>
              <a:rPr lang="zh-CN" altLang="en-US" sz="3200" b="1" dirty="0">
                <a:latin typeface="微软雅黑" panose="020B0503020204020204" pitchFamily="34" charset="-122"/>
                <a:ea typeface="微软雅黑" panose="020B0503020204020204" pitchFamily="34" charset="-122"/>
              </a:rPr>
              <a:t>      十二届全国人大常委会第十一次会议表决通过决定，将</a:t>
            </a:r>
            <a:r>
              <a:rPr lang="en-US" altLang="zh-CN" sz="3200" b="1" dirty="0">
                <a:latin typeface="微软雅黑" panose="020B0503020204020204" pitchFamily="34" charset="-122"/>
                <a:ea typeface="微软雅黑" panose="020B0503020204020204" pitchFamily="34" charset="-122"/>
              </a:rPr>
              <a:t>12</a:t>
            </a:r>
            <a:r>
              <a:rPr lang="zh-CN" altLang="en-US" sz="3200" b="1" dirty="0">
                <a:latin typeface="微软雅黑" panose="020B0503020204020204" pitchFamily="34" charset="-122"/>
                <a:ea typeface="微软雅黑" panose="020B0503020204020204" pitchFamily="34" charset="-122"/>
              </a:rPr>
              <a:t>月</a:t>
            </a: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日设立为国家宪法日。</a:t>
            </a:r>
            <a:r>
              <a:rPr lang="en-US" altLang="zh-CN" sz="3200" b="1" dirty="0">
                <a:latin typeface="微软雅黑" panose="020B0503020204020204" pitchFamily="34" charset="-122"/>
                <a:ea typeface="微软雅黑" panose="020B0503020204020204" pitchFamily="34" charset="-122"/>
              </a:rPr>
              <a:t>2014</a:t>
            </a:r>
            <a:r>
              <a:rPr lang="zh-CN" altLang="en-US" sz="3200" b="1" dirty="0">
                <a:latin typeface="微软雅黑" panose="020B0503020204020204" pitchFamily="34" charset="-122"/>
                <a:ea typeface="微软雅黑" panose="020B0503020204020204" pitchFamily="34" charset="-122"/>
              </a:rPr>
              <a:t>年</a:t>
            </a:r>
            <a:r>
              <a:rPr lang="en-US" altLang="zh-CN" sz="3200" b="1" dirty="0">
                <a:latin typeface="微软雅黑" panose="020B0503020204020204" pitchFamily="34" charset="-122"/>
                <a:ea typeface="微软雅黑" panose="020B0503020204020204" pitchFamily="34" charset="-122"/>
              </a:rPr>
              <a:t>12</a:t>
            </a:r>
            <a:r>
              <a:rPr lang="zh-CN" altLang="en-US" sz="3200" b="1" dirty="0">
                <a:latin typeface="微软雅黑" panose="020B0503020204020204" pitchFamily="34" charset="-122"/>
                <a:ea typeface="微软雅黑" panose="020B0503020204020204" pitchFamily="34" charset="-122"/>
              </a:rPr>
              <a:t>月</a:t>
            </a: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日为中国首个国家宪法日。</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6" name="文本框 5">
            <a:extLst>
              <a:ext uri="{FF2B5EF4-FFF2-40B4-BE49-F238E27FC236}">
                <a16:creationId xmlns:a16="http://schemas.microsoft.com/office/drawing/2014/main" id="{839340E3-41C9-45D3-A2DB-F48D47EB6334}"/>
              </a:ext>
            </a:extLst>
          </p:cNvPr>
          <p:cNvSpPr txBox="1"/>
          <p:nvPr/>
        </p:nvSpPr>
        <p:spPr>
          <a:xfrm>
            <a:off x="336274" y="4361779"/>
            <a:ext cx="6638098"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zh-CN" altLang="en-US" sz="3200" b="1" dirty="0">
                <a:solidFill>
                  <a:srgbClr val="FF0000"/>
                </a:solidFill>
                <a:latin typeface="微软雅黑" panose="020B0503020204020204" pitchFamily="34" charset="-122"/>
                <a:ea typeface="微软雅黑" panose="020B0503020204020204" pitchFamily="34" charset="-122"/>
              </a:rPr>
              <a:t>思考：</a:t>
            </a:r>
            <a:r>
              <a:rPr lang="zh-CN" altLang="en-US" sz="3200" b="1" dirty="0">
                <a:solidFill>
                  <a:schemeClr val="tx1"/>
                </a:solidFill>
                <a:latin typeface="微软雅黑" panose="020B0503020204020204" pitchFamily="34" charset="-122"/>
                <a:ea typeface="微软雅黑" panose="020B0503020204020204" pitchFamily="34" charset="-122"/>
              </a:rPr>
              <a:t>为什么要设立国家宪法日？</a:t>
            </a:r>
            <a:endParaRPr lang="zh-CN" altLang="en-US" sz="3200" b="1" dirty="0">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a16="http://schemas.microsoft.com/office/drawing/2014/main" id="{F35637BE-F7B8-40E8-A410-2FCB25A4090F}"/>
              </a:ext>
            </a:extLst>
          </p:cNvPr>
          <p:cNvSpPr txBox="1"/>
          <p:nvPr/>
        </p:nvSpPr>
        <p:spPr>
          <a:xfrm>
            <a:off x="336274" y="5259815"/>
            <a:ext cx="11519452"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3600" b="1" dirty="0">
                <a:latin typeface="微软雅黑" panose="020B0503020204020204" pitchFamily="34" charset="-122"/>
                <a:ea typeface="微软雅黑" panose="020B0503020204020204" pitchFamily="34" charset="-122"/>
              </a:rPr>
              <a:t>主要目的是让公民更多的了解宪法的精神和内容，树立宪法意识，自觉维护宪法的尊严。</a:t>
            </a:r>
          </a:p>
        </p:txBody>
      </p:sp>
    </p:spTree>
    <p:extLst>
      <p:ext uri="{BB962C8B-B14F-4D97-AF65-F5344CB8AC3E}">
        <p14:creationId xmlns:p14="http://schemas.microsoft.com/office/powerpoint/2010/main" val="264046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4326" y="220106"/>
            <a:ext cx="2031325"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解读宪法</a:t>
            </a:r>
          </a:p>
        </p:txBody>
      </p:sp>
      <p:cxnSp>
        <p:nvCxnSpPr>
          <p:cNvPr id="4" name="直接连接符 3"/>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5251173" y="1979993"/>
            <a:ext cx="6396660" cy="1569660"/>
          </a:xfrm>
          <a:prstGeom prst="rect">
            <a:avLst/>
          </a:prstGeom>
          <a:noFill/>
        </p:spPr>
        <p:txBody>
          <a:bodyPr wrap="square" rtlCol="0">
            <a:spAutoFit/>
          </a:bodyPr>
          <a:lstStyle/>
          <a:p>
            <a:r>
              <a:rPr lang="zh-CN" altLang="en-US" sz="3200" b="1" dirty="0">
                <a:solidFill>
                  <a:srgbClr val="FF0000"/>
                </a:solidFill>
                <a:latin typeface="微软雅黑" panose="020B0503020204020204" pitchFamily="34" charset="-122"/>
                <a:ea typeface="微软雅黑" panose="020B0503020204020204" pitchFamily="34" charset="-122"/>
              </a:rPr>
              <a:t>宪法第二十七条增加：国家工作人员就职时应当依照法律规定公开进行宪法宣誓。</a:t>
            </a:r>
            <a:endParaRPr lang="zh-CN" altLang="en-US" sz="1200" dirty="0">
              <a:solidFill>
                <a:srgbClr val="FF0000"/>
              </a:solidFill>
              <a:latin typeface="微软雅黑 Light" panose="020B0502040204020203" pitchFamily="34" charset="-122"/>
              <a:ea typeface="微软雅黑 Light" panose="020B0502040204020203" pitchFamily="34" charset="-122"/>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a:stretch/>
        </p:blipFill>
        <p:spPr>
          <a:xfrm>
            <a:off x="544167" y="1131376"/>
            <a:ext cx="3988283" cy="3887620"/>
          </a:xfrm>
          <a:prstGeom prst="rect">
            <a:avLst/>
          </a:prstGeom>
        </p:spPr>
      </p:pic>
      <p:sp>
        <p:nvSpPr>
          <p:cNvPr id="5" name="文本框 4">
            <a:extLst>
              <a:ext uri="{FF2B5EF4-FFF2-40B4-BE49-F238E27FC236}">
                <a16:creationId xmlns:a16="http://schemas.microsoft.com/office/drawing/2014/main" id="{F2576AE3-8441-4FE1-8F92-BB89EF88DED7}"/>
              </a:ext>
            </a:extLst>
          </p:cNvPr>
          <p:cNvSpPr txBox="1"/>
          <p:nvPr/>
        </p:nvSpPr>
        <p:spPr>
          <a:xfrm>
            <a:off x="4944719" y="4134586"/>
            <a:ext cx="7155552" cy="584775"/>
          </a:xfrm>
          <a:prstGeom prst="rect">
            <a:avLst/>
          </a:prstGeom>
          <a:noFill/>
        </p:spPr>
        <p:txBody>
          <a:bodyPr wrap="square" rtlCol="0">
            <a:spAutoFit/>
          </a:bodyPr>
          <a:lstStyle/>
          <a:p>
            <a:r>
              <a:rPr lang="zh-CN" altLang="en-US" sz="3200" b="1" dirty="0">
                <a:solidFill>
                  <a:srgbClr val="FF0000"/>
                </a:solidFill>
                <a:latin typeface="微软雅黑" panose="020B0503020204020204" pitchFamily="34" charset="-122"/>
                <a:ea typeface="微软雅黑" panose="020B0503020204020204" pitchFamily="34" charset="-122"/>
              </a:rPr>
              <a:t>思考：</a:t>
            </a:r>
            <a:r>
              <a:rPr lang="zh-CN" altLang="en-US" sz="3200" b="1" dirty="0">
                <a:latin typeface="微软雅黑" panose="020B0503020204020204" pitchFamily="34" charset="-122"/>
                <a:ea typeface="微软雅黑" panose="020B0503020204020204" pitchFamily="34" charset="-122"/>
              </a:rPr>
              <a:t>建立宪法宣誓制度有什么意义？</a:t>
            </a:r>
          </a:p>
        </p:txBody>
      </p:sp>
      <p:sp>
        <p:nvSpPr>
          <p:cNvPr id="9" name="矩形 8">
            <a:extLst>
              <a:ext uri="{FF2B5EF4-FFF2-40B4-BE49-F238E27FC236}">
                <a16:creationId xmlns:a16="http://schemas.microsoft.com/office/drawing/2014/main" id="{CE970E60-A214-4EF0-AA8C-8E00922BB0EF}"/>
              </a:ext>
            </a:extLst>
          </p:cNvPr>
          <p:cNvSpPr/>
          <p:nvPr/>
        </p:nvSpPr>
        <p:spPr>
          <a:xfrm>
            <a:off x="400878" y="5460438"/>
            <a:ext cx="11390243" cy="1077218"/>
          </a:xfrm>
          <a:prstGeom prst="rect">
            <a:avLst/>
          </a:prstGeom>
        </p:spPr>
        <p:txBody>
          <a:bodyPr wrap="square">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有利于牢固树立国家工作人员宪法观念，让他们珍惜宪法赋予的权力，自觉规范自己的行为。</a:t>
            </a:r>
          </a:p>
        </p:txBody>
      </p:sp>
    </p:spTree>
    <p:extLst>
      <p:ext uri="{BB962C8B-B14F-4D97-AF65-F5344CB8AC3E}">
        <p14:creationId xmlns:p14="http://schemas.microsoft.com/office/powerpoint/2010/main" val="420334032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4326" y="220106"/>
            <a:ext cx="2954655"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增强宪法意识</a:t>
            </a:r>
          </a:p>
        </p:txBody>
      </p:sp>
      <p:cxnSp>
        <p:nvCxnSpPr>
          <p:cNvPr id="4" name="直接连接符 3"/>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a16="http://schemas.microsoft.com/office/drawing/2014/main" id="{BDBBEE9D-03CF-459E-8AF9-A67BFD5CD5E9}"/>
              </a:ext>
            </a:extLst>
          </p:cNvPr>
          <p:cNvGrpSpPr/>
          <p:nvPr/>
        </p:nvGrpSpPr>
        <p:grpSpPr>
          <a:xfrm>
            <a:off x="5811818" y="1375991"/>
            <a:ext cx="6303065" cy="4753189"/>
            <a:chOff x="5808372" y="1474498"/>
            <a:chExt cx="6303065" cy="4753189"/>
          </a:xfrm>
        </p:grpSpPr>
        <p:grpSp>
          <p:nvGrpSpPr>
            <p:cNvPr id="6" name="组合 5"/>
            <p:cNvGrpSpPr/>
            <p:nvPr/>
          </p:nvGrpSpPr>
          <p:grpSpPr>
            <a:xfrm>
              <a:off x="5808372" y="1474498"/>
              <a:ext cx="6303065" cy="684141"/>
              <a:chOff x="1816623" y="1750893"/>
              <a:chExt cx="4860862" cy="684141"/>
            </a:xfrm>
          </p:grpSpPr>
          <p:sp>
            <p:nvSpPr>
              <p:cNvPr id="7" name="矩形 6"/>
              <p:cNvSpPr/>
              <p:nvPr/>
            </p:nvSpPr>
            <p:spPr>
              <a:xfrm>
                <a:off x="1816623" y="1750893"/>
                <a:ext cx="4860862" cy="667512"/>
              </a:xfrm>
              <a:prstGeom prst="rect">
                <a:avLst/>
              </a:prstGeom>
              <a:solidFill>
                <a:srgbClr val="C00000"/>
              </a:solidFill>
              <a:ln w="25400">
                <a:gradFill>
                  <a:gsLst>
                    <a:gs pos="46000">
                      <a:srgbClr val="E60012"/>
                    </a:gs>
                    <a:gs pos="0">
                      <a:srgbClr val="FF0000"/>
                    </a:gs>
                    <a:gs pos="100000">
                      <a:srgbClr val="C00000"/>
                    </a:gs>
                  </a:gsLst>
                  <a:lin ang="0" scaled="0"/>
                </a:gra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latin typeface="微软雅黑" panose="020B0503020204020204" pitchFamily="34" charset="-122"/>
                  <a:ea typeface="微软雅黑" panose="020B0503020204020204" pitchFamily="34" charset="-122"/>
                </a:endParaRPr>
              </a:p>
            </p:txBody>
          </p:sp>
          <p:sp>
            <p:nvSpPr>
              <p:cNvPr id="8" name="TextBox 49"/>
              <p:cNvSpPr txBox="1"/>
              <p:nvPr/>
            </p:nvSpPr>
            <p:spPr>
              <a:xfrm>
                <a:off x="1987330" y="1801847"/>
                <a:ext cx="4519447" cy="633187"/>
              </a:xfrm>
              <a:prstGeom prst="rect">
                <a:avLst/>
              </a:prstGeom>
              <a:noFill/>
            </p:spPr>
            <p:txBody>
              <a:bodyPr wrap="square" rtlCol="0">
                <a:spAutoFit/>
              </a:bodyPr>
              <a:lstStyle/>
              <a:p>
                <a:pPr algn="ctr">
                  <a:lnSpc>
                    <a:spcPct val="120000"/>
                  </a:lnSpc>
                </a:pPr>
                <a:r>
                  <a:rPr lang="zh-CN" altLang="en-US" sz="3200" b="1" dirty="0">
                    <a:solidFill>
                      <a:srgbClr val="FFF7CA"/>
                    </a:solidFill>
                    <a:latin typeface="微软雅黑" panose="020B0503020204020204" pitchFamily="34" charset="-122"/>
                    <a:ea typeface="微软雅黑" panose="020B0503020204020204" pitchFamily="34" charset="-122"/>
                    <a:cs typeface="+mn-ea"/>
                    <a:sym typeface="+mn-lt"/>
                  </a:rPr>
                  <a:t>宪法宣誓</a:t>
                </a:r>
              </a:p>
            </p:txBody>
          </p:sp>
        </p:grpSp>
        <p:sp>
          <p:nvSpPr>
            <p:cNvPr id="22" name="矩形 21">
              <a:extLst>
                <a:ext uri="{FF2B5EF4-FFF2-40B4-BE49-F238E27FC236}">
                  <a16:creationId xmlns:a16="http://schemas.microsoft.com/office/drawing/2014/main" id="{2D193244-B0CB-46D7-AEB7-FE8E89DE7F6F}"/>
                </a:ext>
              </a:extLst>
            </p:cNvPr>
            <p:cNvSpPr/>
            <p:nvPr/>
          </p:nvSpPr>
          <p:spPr>
            <a:xfrm>
              <a:off x="5899485" y="2283701"/>
              <a:ext cx="6064484" cy="3943986"/>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4822C3C2-414C-4A87-84EA-57F1B15E0948}"/>
                </a:ext>
              </a:extLst>
            </p:cNvPr>
            <p:cNvSpPr/>
            <p:nvPr/>
          </p:nvSpPr>
          <p:spPr>
            <a:xfrm>
              <a:off x="5808373" y="2283701"/>
              <a:ext cx="6081708" cy="3870996"/>
            </a:xfrm>
            <a:prstGeom prst="rect">
              <a:avLst/>
            </a:prstGeom>
          </p:spPr>
          <p:txBody>
            <a:bodyPr wrap="square">
              <a:spAutoFit/>
            </a:bodyPr>
            <a:lstStyle/>
            <a:p>
              <a:pPr algn="just">
                <a:lnSpc>
                  <a:spcPct val="130000"/>
                </a:lnSpc>
              </a:pPr>
              <a:r>
                <a:rPr lang="zh-CN" altLang="en-US" sz="3200" b="1" kern="100" dirty="0">
                  <a:solidFill>
                    <a:srgbClr val="8D3333"/>
                  </a:solidFill>
                  <a:latin typeface="微软雅黑" panose="020B0503020204020204" pitchFamily="34" charset="-122"/>
                  <a:ea typeface="微软雅黑" panose="020B0503020204020204" pitchFamily="34" charset="-122"/>
                  <a:cs typeface="+mn-ea"/>
                  <a:sym typeface="+mn-lt"/>
                </a:rPr>
                <a:t>我宣誓：忠于中华人民共和国宪法，维护宪法权威，履行法定职责，忠于祖国、忠于人民、恪尽职守、廉洁奉公、接受人民监督，为建设富强民主文明和谐美丽的社会主义现代化强国努力奋斗。</a:t>
              </a:r>
            </a:p>
          </p:txBody>
        </p:sp>
      </p:grpSp>
      <p:pic>
        <p:nvPicPr>
          <p:cNvPr id="12" name="图片 11">
            <a:extLst>
              <a:ext uri="{FF2B5EF4-FFF2-40B4-BE49-F238E27FC236}">
                <a16:creationId xmlns:a16="http://schemas.microsoft.com/office/drawing/2014/main" id="{C4037A36-4CA1-4008-A1EA-5A0AEBDA02C1}"/>
              </a:ext>
            </a:extLst>
          </p:cNvPr>
          <p:cNvPicPr>
            <a:picLocks noChangeAspect="1"/>
          </p:cNvPicPr>
          <p:nvPr/>
        </p:nvPicPr>
        <p:blipFill rotWithShape="1">
          <a:blip r:embed="rId2">
            <a:extLst>
              <a:ext uri="{28A0092B-C50C-407E-A947-70E740481C1C}">
                <a14:useLocalDpi xmlns:a14="http://schemas.microsoft.com/office/drawing/2010/main" val="0"/>
              </a:ext>
            </a:extLst>
          </a:blip>
          <a:srcRect b="7419"/>
          <a:stretch/>
        </p:blipFill>
        <p:spPr>
          <a:xfrm>
            <a:off x="556591" y="1375991"/>
            <a:ext cx="4701209" cy="4753189"/>
          </a:xfrm>
          <a:prstGeom prst="rect">
            <a:avLst/>
          </a:prstGeom>
        </p:spPr>
      </p:pic>
    </p:spTree>
    <p:extLst>
      <p:ext uri="{BB962C8B-B14F-4D97-AF65-F5344CB8AC3E}">
        <p14:creationId xmlns:p14="http://schemas.microsoft.com/office/powerpoint/2010/main" val="2275131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346EF06A-BB73-4444-B2FB-DE318295E5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3" y="790149"/>
            <a:ext cx="4009613" cy="2792895"/>
          </a:xfrm>
          <a:prstGeom prst="rect">
            <a:avLst/>
          </a:prstGeom>
        </p:spPr>
      </p:pic>
      <p:pic>
        <p:nvPicPr>
          <p:cNvPr id="7" name="图片 6">
            <a:extLst>
              <a:ext uri="{FF2B5EF4-FFF2-40B4-BE49-F238E27FC236}">
                <a16:creationId xmlns:a16="http://schemas.microsoft.com/office/drawing/2014/main" id="{F6D952FB-25B0-4DFD-8601-D1069AAB7D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83328" y="790149"/>
            <a:ext cx="3920159" cy="2792896"/>
          </a:xfrm>
          <a:prstGeom prst="rect">
            <a:avLst/>
          </a:prstGeom>
        </p:spPr>
      </p:pic>
      <p:pic>
        <p:nvPicPr>
          <p:cNvPr id="11" name="图片 10">
            <a:extLst>
              <a:ext uri="{FF2B5EF4-FFF2-40B4-BE49-F238E27FC236}">
                <a16:creationId xmlns:a16="http://schemas.microsoft.com/office/drawing/2014/main" id="{ADCF250D-ADB2-486F-ACAD-8DBA56BC03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3" y="3662557"/>
            <a:ext cx="4009613" cy="2792897"/>
          </a:xfrm>
          <a:prstGeom prst="rect">
            <a:avLst/>
          </a:prstGeom>
        </p:spPr>
      </p:pic>
      <p:pic>
        <p:nvPicPr>
          <p:cNvPr id="15" name="图片 14">
            <a:extLst>
              <a:ext uri="{FF2B5EF4-FFF2-40B4-BE49-F238E27FC236}">
                <a16:creationId xmlns:a16="http://schemas.microsoft.com/office/drawing/2014/main" id="{CCF5E507-DBFA-47E4-9224-0FCB98ED3F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63709" y="790148"/>
            <a:ext cx="4055408" cy="2792896"/>
          </a:xfrm>
          <a:prstGeom prst="rect">
            <a:avLst/>
          </a:prstGeom>
        </p:spPr>
      </p:pic>
      <p:sp>
        <p:nvSpPr>
          <p:cNvPr id="16" name="矩形 15">
            <a:extLst>
              <a:ext uri="{FF2B5EF4-FFF2-40B4-BE49-F238E27FC236}">
                <a16:creationId xmlns:a16="http://schemas.microsoft.com/office/drawing/2014/main" id="{08377D54-B506-4665-8F7D-C71753337D13}"/>
              </a:ext>
            </a:extLst>
          </p:cNvPr>
          <p:cNvSpPr/>
          <p:nvPr/>
        </p:nvSpPr>
        <p:spPr>
          <a:xfrm>
            <a:off x="1274326" y="51748"/>
            <a:ext cx="2904962" cy="646331"/>
          </a:xfrm>
          <a:prstGeom prst="rect">
            <a:avLst/>
          </a:prstGeom>
        </p:spPr>
        <p:txBody>
          <a:bodyPr wrap="none">
            <a:spAutoFit/>
          </a:bodyPr>
          <a:lstStyle/>
          <a:p>
            <a:r>
              <a:rPr lang="en-US" altLang="zh-CN" sz="3600" b="1" dirty="0">
                <a:solidFill>
                  <a:srgbClr val="C00000"/>
                </a:solidFill>
                <a:latin typeface="微软雅黑" panose="020B0503020204020204" pitchFamily="34" charset="-122"/>
                <a:ea typeface="微软雅黑" panose="020B0503020204020204" pitchFamily="34" charset="-122"/>
              </a:rPr>
              <a:t>P26</a:t>
            </a:r>
            <a:r>
              <a:rPr lang="zh-CN" altLang="en-US" sz="3600" b="1" dirty="0">
                <a:solidFill>
                  <a:srgbClr val="C00000"/>
                </a:solidFill>
                <a:latin typeface="微软雅黑" panose="020B0503020204020204" pitchFamily="34" charset="-122"/>
                <a:ea typeface="微软雅黑" panose="020B0503020204020204" pitchFamily="34" charset="-122"/>
              </a:rPr>
              <a:t>阅读感悟</a:t>
            </a:r>
          </a:p>
        </p:txBody>
      </p:sp>
      <p:cxnSp>
        <p:nvCxnSpPr>
          <p:cNvPr id="18" name="直接连接符 17">
            <a:extLst>
              <a:ext uri="{FF2B5EF4-FFF2-40B4-BE49-F238E27FC236}">
                <a16:creationId xmlns:a16="http://schemas.microsoft.com/office/drawing/2014/main" id="{BCE37A34-2607-4EF6-B120-847AD1E31898}"/>
              </a:ext>
            </a:extLst>
          </p:cNvPr>
          <p:cNvCxnSpPr/>
          <p:nvPr/>
        </p:nvCxnSpPr>
        <p:spPr>
          <a:xfrm>
            <a:off x="1008208" y="685523"/>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a16="http://schemas.microsoft.com/office/drawing/2014/main" id="{21CF7BEF-11C0-4032-B7CB-FC453D6A23FB}"/>
              </a:ext>
            </a:extLst>
          </p:cNvPr>
          <p:cNvSpPr txBox="1"/>
          <p:nvPr/>
        </p:nvSpPr>
        <p:spPr>
          <a:xfrm>
            <a:off x="4660213" y="3944541"/>
            <a:ext cx="6567278" cy="165641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nSpc>
                <a:spcPct val="150000"/>
              </a:lnSpc>
            </a:pPr>
            <a:r>
              <a:rPr lang="en-US" altLang="zh-CN" sz="3600" b="1" dirty="0">
                <a:latin typeface="微软雅黑" panose="020B0503020204020204" pitchFamily="34" charset="-122"/>
                <a:ea typeface="微软雅黑" panose="020B0503020204020204" pitchFamily="34" charset="-122"/>
              </a:rPr>
              <a:t>C.</a:t>
            </a:r>
            <a:r>
              <a:rPr lang="zh-CN" altLang="en-US" sz="3600" b="1" dirty="0">
                <a:latin typeface="微软雅黑" panose="020B0503020204020204" pitchFamily="34" charset="-122"/>
                <a:ea typeface="微软雅黑" panose="020B0503020204020204" pitchFamily="34" charset="-122"/>
              </a:rPr>
              <a:t>国家通过多种途径，开展多种活动，增强人们的宪法意识。</a:t>
            </a:r>
          </a:p>
        </p:txBody>
      </p:sp>
    </p:spTree>
    <p:extLst>
      <p:ext uri="{BB962C8B-B14F-4D97-AF65-F5344CB8AC3E}">
        <p14:creationId xmlns:p14="http://schemas.microsoft.com/office/powerpoint/2010/main" val="2980657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par>
                                <p:cTn id="11" presetID="22" presetClass="entr" presetSubtype="8"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par>
                                <p:cTn id="14" presetID="22" presetClass="entr" presetSubtype="8"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37"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1000"/>
                                        <p:tgtEl>
                                          <p:spTgt spid="19"/>
                                        </p:tgtEl>
                                      </p:cBhvr>
                                    </p:animEffect>
                                    <p:anim calcmode="lin" valueType="num">
                                      <p:cBhvr>
                                        <p:cTn id="22" dur="1000" fill="hold"/>
                                        <p:tgtEl>
                                          <p:spTgt spid="19"/>
                                        </p:tgtEl>
                                        <p:attrNameLst>
                                          <p:attrName>ppt_x</p:attrName>
                                        </p:attrNameLst>
                                      </p:cBhvr>
                                      <p:tavLst>
                                        <p:tav tm="0">
                                          <p:val>
                                            <p:strVal val="#ppt_x"/>
                                          </p:val>
                                        </p:tav>
                                        <p:tav tm="100000">
                                          <p:val>
                                            <p:strVal val="#ppt_x"/>
                                          </p:val>
                                        </p:tav>
                                      </p:tavLst>
                                    </p:anim>
                                    <p:anim calcmode="lin" valueType="num">
                                      <p:cBhvr>
                                        <p:cTn id="23" dur="900" decel="100000" fill="hold"/>
                                        <p:tgtEl>
                                          <p:spTgt spid="19"/>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4326" y="220106"/>
            <a:ext cx="9988632"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4:</a:t>
            </a:r>
            <a:r>
              <a:rPr lang="zh-CN" altLang="en-US" sz="3600" b="1" dirty="0">
                <a:solidFill>
                  <a:srgbClr val="C00000"/>
                </a:solidFill>
                <a:latin typeface="微软雅黑" panose="020B0503020204020204" pitchFamily="34" charset="-122"/>
                <a:ea typeface="微软雅黑" panose="020B0503020204020204" pitchFamily="34" charset="-122"/>
              </a:rPr>
              <a:t>增强宪法意识的重要举措？</a:t>
            </a:r>
            <a:r>
              <a:rPr lang="en-US" altLang="zh-CN" sz="3600" b="1" dirty="0">
                <a:solidFill>
                  <a:srgbClr val="C00000"/>
                </a:solidFill>
                <a:latin typeface="微软雅黑" panose="020B0503020204020204" pitchFamily="34" charset="-122"/>
                <a:ea typeface="微软雅黑" panose="020B0503020204020204" pitchFamily="34" charset="-122"/>
              </a:rPr>
              <a:t>P25-P26ABC</a:t>
            </a:r>
          </a:p>
        </p:txBody>
      </p:sp>
      <p:cxnSp>
        <p:nvCxnSpPr>
          <p:cNvPr id="7" name="直接连接符 6"/>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709960" y="1512768"/>
            <a:ext cx="9700040" cy="4437305"/>
          </a:xfrm>
          <a:prstGeom prst="rect">
            <a:avLst/>
          </a:prstGeom>
          <a:solidFill>
            <a:srgbClr val="C00000">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文本框 10"/>
          <p:cNvSpPr txBox="1"/>
          <p:nvPr/>
        </p:nvSpPr>
        <p:spPr>
          <a:xfrm>
            <a:off x="709960" y="1505913"/>
            <a:ext cx="9200157" cy="4263539"/>
          </a:xfrm>
          <a:prstGeom prst="rect">
            <a:avLst/>
          </a:prstGeom>
          <a:noFill/>
        </p:spPr>
        <p:txBody>
          <a:bodyPr wrap="square" rtlCol="0">
            <a:spAutoFit/>
          </a:bodyPr>
          <a:lstStyle/>
          <a:p>
            <a:pPr>
              <a:lnSpc>
                <a:spcPct val="150000"/>
              </a:lnSpc>
            </a:pPr>
            <a:r>
              <a:rPr lang="en-US" altLang="zh-CN" sz="3200" b="1" dirty="0">
                <a:solidFill>
                  <a:srgbClr val="FFF6EB"/>
                </a:solidFill>
                <a:latin typeface="微软雅黑" panose="020B0503020204020204" pitchFamily="34" charset="-122"/>
                <a:ea typeface="微软雅黑" panose="020B0503020204020204" pitchFamily="34" charset="-122"/>
              </a:rPr>
              <a:t>A.</a:t>
            </a:r>
            <a:r>
              <a:rPr lang="zh-CN" altLang="en-US" sz="3200" b="1" dirty="0">
                <a:solidFill>
                  <a:srgbClr val="FFF6EB"/>
                </a:solidFill>
                <a:latin typeface="微软雅黑" panose="020B0503020204020204" pitchFamily="34" charset="-122"/>
                <a:ea typeface="微软雅黑" panose="020B0503020204020204" pitchFamily="34" charset="-122"/>
              </a:rPr>
              <a:t>设立国家宪法日</a:t>
            </a:r>
            <a:endParaRPr lang="en-US" altLang="zh-CN" sz="3200" b="1" dirty="0">
              <a:solidFill>
                <a:srgbClr val="FFF6EB"/>
              </a:solidFill>
              <a:latin typeface="微软雅黑" panose="020B0503020204020204" pitchFamily="34" charset="-122"/>
              <a:ea typeface="微软雅黑" panose="020B0503020204020204" pitchFamily="34" charset="-122"/>
            </a:endParaRPr>
          </a:p>
          <a:p>
            <a:pPr>
              <a:lnSpc>
                <a:spcPct val="150000"/>
              </a:lnSpc>
            </a:pPr>
            <a:r>
              <a:rPr lang="en-US" altLang="zh-CN" sz="3200" b="1" dirty="0">
                <a:solidFill>
                  <a:srgbClr val="FFF6EB"/>
                </a:solidFill>
                <a:latin typeface="微软雅黑" panose="020B0503020204020204" pitchFamily="34" charset="-122"/>
                <a:ea typeface="微软雅黑" panose="020B0503020204020204" pitchFamily="34" charset="-122"/>
              </a:rPr>
              <a:t>B.</a:t>
            </a:r>
            <a:r>
              <a:rPr lang="zh-CN" altLang="en-US" sz="3200" b="1" dirty="0">
                <a:solidFill>
                  <a:srgbClr val="FFF6EB"/>
                </a:solidFill>
                <a:latin typeface="微软雅黑" panose="020B0503020204020204" pitchFamily="34" charset="-122"/>
                <a:ea typeface="微软雅黑" panose="020B0503020204020204" pitchFamily="34" charset="-122"/>
              </a:rPr>
              <a:t>建立宪法宣誓制度</a:t>
            </a:r>
          </a:p>
          <a:p>
            <a:pPr>
              <a:lnSpc>
                <a:spcPct val="150000"/>
              </a:lnSpc>
            </a:pPr>
            <a:r>
              <a:rPr lang="en-US" altLang="zh-CN" sz="3200" b="1" dirty="0">
                <a:solidFill>
                  <a:srgbClr val="FFF6EB"/>
                </a:solidFill>
                <a:latin typeface="微软雅黑" panose="020B0503020204020204" pitchFamily="34" charset="-122"/>
                <a:ea typeface="微软雅黑" panose="020B0503020204020204" pitchFamily="34" charset="-122"/>
              </a:rPr>
              <a:t>C.</a:t>
            </a:r>
            <a:r>
              <a:rPr lang="zh-CN" altLang="en-US" sz="3200" b="1" dirty="0">
                <a:solidFill>
                  <a:srgbClr val="FFF6EB"/>
                </a:solidFill>
                <a:latin typeface="微软雅黑" panose="020B0503020204020204" pitchFamily="34" charset="-122"/>
                <a:ea typeface="微软雅黑" panose="020B0503020204020204" pitchFamily="34" charset="-122"/>
              </a:rPr>
              <a:t>国家通过多种途径，开展多种活动，增强人们的宪法意识。</a:t>
            </a:r>
            <a:endParaRPr lang="en-US" altLang="zh-CN" sz="3200" b="1" dirty="0">
              <a:solidFill>
                <a:srgbClr val="FFF6EB"/>
              </a:solidFill>
              <a:latin typeface="微软雅黑" panose="020B0503020204020204" pitchFamily="34" charset="-122"/>
              <a:ea typeface="微软雅黑" panose="020B0503020204020204" pitchFamily="34" charset="-122"/>
            </a:endParaRPr>
          </a:p>
          <a:p>
            <a:pPr>
              <a:lnSpc>
                <a:spcPct val="150000"/>
              </a:lnSpc>
            </a:pPr>
            <a:r>
              <a:rPr lang="en-US" altLang="zh-CN" sz="2800" b="1" dirty="0">
                <a:solidFill>
                  <a:srgbClr val="FFF6EB"/>
                </a:solidFill>
                <a:latin typeface="微软雅黑" panose="020B0503020204020204" pitchFamily="34" charset="-122"/>
                <a:ea typeface="微软雅黑" panose="020B0503020204020204" pitchFamily="34" charset="-122"/>
              </a:rPr>
              <a:t>C1.</a:t>
            </a:r>
            <a:r>
              <a:rPr lang="zh-CN" altLang="en-US" sz="2800" b="1" dirty="0">
                <a:solidFill>
                  <a:srgbClr val="FFF6EB"/>
                </a:solidFill>
                <a:latin typeface="微软雅黑" panose="020B0503020204020204" pitchFamily="34" charset="-122"/>
                <a:ea typeface="微软雅黑" panose="020B0503020204020204" pitchFamily="34" charset="-122"/>
              </a:rPr>
              <a:t>五四宪法历史资料陈列室  </a:t>
            </a:r>
            <a:r>
              <a:rPr lang="en-US" altLang="zh-CN" sz="2800" b="1" dirty="0">
                <a:solidFill>
                  <a:srgbClr val="FFF6EB"/>
                </a:solidFill>
                <a:latin typeface="微软雅黑" panose="020B0503020204020204" pitchFamily="34" charset="-122"/>
                <a:ea typeface="微软雅黑" panose="020B0503020204020204" pitchFamily="34" charset="-122"/>
              </a:rPr>
              <a:t>C2.</a:t>
            </a:r>
            <a:r>
              <a:rPr lang="zh-CN" altLang="en-US" sz="2800" b="1" dirty="0">
                <a:solidFill>
                  <a:srgbClr val="FFF6EB"/>
                </a:solidFill>
                <a:latin typeface="微软雅黑" panose="020B0503020204020204" pitchFamily="34" charset="-122"/>
                <a:ea typeface="微软雅黑" panose="020B0503020204020204" pitchFamily="34" charset="-122"/>
              </a:rPr>
              <a:t>宪法主题公园</a:t>
            </a:r>
            <a:endParaRPr lang="en-US" altLang="zh-CN" sz="2800" b="1" dirty="0">
              <a:solidFill>
                <a:srgbClr val="FFF6EB"/>
              </a:solidFill>
              <a:latin typeface="微软雅黑" panose="020B0503020204020204" pitchFamily="34" charset="-122"/>
              <a:ea typeface="微软雅黑" panose="020B0503020204020204" pitchFamily="34" charset="-122"/>
            </a:endParaRPr>
          </a:p>
          <a:p>
            <a:pPr>
              <a:lnSpc>
                <a:spcPct val="150000"/>
              </a:lnSpc>
            </a:pPr>
            <a:r>
              <a:rPr lang="en-US" altLang="zh-CN" sz="2800" b="1" dirty="0">
                <a:solidFill>
                  <a:srgbClr val="FFF6EB"/>
                </a:solidFill>
                <a:latin typeface="微软雅黑" panose="020B0503020204020204" pitchFamily="34" charset="-122"/>
                <a:ea typeface="微软雅黑" panose="020B0503020204020204" pitchFamily="34" charset="-122"/>
              </a:rPr>
              <a:t>C3.</a:t>
            </a:r>
            <a:r>
              <a:rPr lang="zh-CN" altLang="en-US" sz="2800" b="1" dirty="0">
                <a:solidFill>
                  <a:srgbClr val="FFF6EB"/>
                </a:solidFill>
                <a:latin typeface="微软雅黑" panose="020B0503020204020204" pitchFamily="34" charset="-122"/>
                <a:ea typeface="微软雅黑" panose="020B0503020204020204" pitchFamily="34" charset="-122"/>
              </a:rPr>
              <a:t>宪法诵读                          </a:t>
            </a:r>
            <a:r>
              <a:rPr lang="en-US" altLang="zh-CN" sz="2800" b="1" dirty="0">
                <a:solidFill>
                  <a:srgbClr val="FFF6EB"/>
                </a:solidFill>
                <a:latin typeface="微软雅黑" panose="020B0503020204020204" pitchFamily="34" charset="-122"/>
                <a:ea typeface="微软雅黑" panose="020B0503020204020204" pitchFamily="34" charset="-122"/>
              </a:rPr>
              <a:t>C4.</a:t>
            </a:r>
            <a:r>
              <a:rPr lang="zh-CN" altLang="en-US" sz="2800" b="1" dirty="0">
                <a:solidFill>
                  <a:srgbClr val="FFF6EB"/>
                </a:solidFill>
                <a:latin typeface="微软雅黑" panose="020B0503020204020204" pitchFamily="34" charset="-122"/>
                <a:ea typeface="微软雅黑" panose="020B0503020204020204" pitchFamily="34" charset="-122"/>
              </a:rPr>
              <a:t>宪法宣传</a:t>
            </a:r>
          </a:p>
        </p:txBody>
      </p:sp>
    </p:spTree>
    <p:extLst>
      <p:ext uri="{BB962C8B-B14F-4D97-AF65-F5344CB8AC3E}">
        <p14:creationId xmlns:p14="http://schemas.microsoft.com/office/powerpoint/2010/main" val="307879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1FC6516B-BCEC-478F-AE9B-BE422E3D5CB1}"/>
              </a:ext>
            </a:extLst>
          </p:cNvPr>
          <p:cNvSpPr/>
          <p:nvPr/>
        </p:nvSpPr>
        <p:spPr>
          <a:xfrm>
            <a:off x="1274326" y="220106"/>
            <a:ext cx="3366627" cy="646331"/>
          </a:xfrm>
          <a:prstGeom prst="rect">
            <a:avLst/>
          </a:prstGeom>
        </p:spPr>
        <p:txBody>
          <a:bodyPr wrap="none">
            <a:spAutoFit/>
          </a:bodyPr>
          <a:lstStyle/>
          <a:p>
            <a:r>
              <a:rPr lang="en-US" altLang="zh-CN" sz="3600" b="1" dirty="0">
                <a:solidFill>
                  <a:srgbClr val="C00000"/>
                </a:solidFill>
                <a:latin typeface="微软雅黑" panose="020B0503020204020204" pitchFamily="34" charset="-122"/>
                <a:ea typeface="微软雅黑" panose="020B0503020204020204" pitchFamily="34" charset="-122"/>
              </a:rPr>
              <a:t>P26</a:t>
            </a:r>
            <a:r>
              <a:rPr lang="zh-CN" altLang="en-US" sz="3600" b="1" dirty="0">
                <a:solidFill>
                  <a:srgbClr val="C00000"/>
                </a:solidFill>
                <a:latin typeface="微软雅黑" panose="020B0503020204020204" pitchFamily="34" charset="-122"/>
                <a:ea typeface="微软雅黑" panose="020B0503020204020204" pitchFamily="34" charset="-122"/>
              </a:rPr>
              <a:t>探究与分享</a:t>
            </a:r>
            <a:endParaRPr lang="en-US" altLang="zh-CN" sz="3600" b="1" dirty="0">
              <a:solidFill>
                <a:srgbClr val="C00000"/>
              </a:solidFill>
              <a:latin typeface="微软雅黑" panose="020B0503020204020204" pitchFamily="34" charset="-122"/>
              <a:ea typeface="微软雅黑" panose="020B0503020204020204" pitchFamily="34" charset="-122"/>
            </a:endParaRPr>
          </a:p>
        </p:txBody>
      </p:sp>
      <p:cxnSp>
        <p:nvCxnSpPr>
          <p:cNvPr id="5" name="直接连接符 4">
            <a:extLst>
              <a:ext uri="{FF2B5EF4-FFF2-40B4-BE49-F238E27FC236}">
                <a16:creationId xmlns:a16="http://schemas.microsoft.com/office/drawing/2014/main" id="{33B0C5EA-99E5-4E82-A992-4919932E944E}"/>
              </a:ext>
            </a:extLst>
          </p:cNvPr>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aphicFrame>
        <p:nvGraphicFramePr>
          <p:cNvPr id="6" name="表格 6">
            <a:extLst>
              <a:ext uri="{FF2B5EF4-FFF2-40B4-BE49-F238E27FC236}">
                <a16:creationId xmlns:a16="http://schemas.microsoft.com/office/drawing/2014/main" id="{E17B4B5F-D7FC-4356-8017-1CC78AACC1BE}"/>
              </a:ext>
            </a:extLst>
          </p:cNvPr>
          <p:cNvGraphicFramePr>
            <a:graphicFrameLocks noGrp="1"/>
          </p:cNvGraphicFramePr>
          <p:nvPr>
            <p:extLst>
              <p:ext uri="{D42A27DB-BD31-4B8C-83A1-F6EECF244321}">
                <p14:modId xmlns:p14="http://schemas.microsoft.com/office/powerpoint/2010/main" val="2606010705"/>
              </p:ext>
            </p:extLst>
          </p:nvPr>
        </p:nvGraphicFramePr>
        <p:xfrm>
          <a:off x="594691" y="972350"/>
          <a:ext cx="11072192" cy="5686867"/>
        </p:xfrm>
        <a:graphic>
          <a:graphicData uri="http://schemas.openxmlformats.org/drawingml/2006/table">
            <a:tbl>
              <a:tblPr firstRow="1" bandRow="1">
                <a:tableStyleId>{21E4AEA4-8DFA-4A89-87EB-49C32662AFE0}</a:tableStyleId>
              </a:tblPr>
              <a:tblGrid>
                <a:gridCol w="3886400">
                  <a:extLst>
                    <a:ext uri="{9D8B030D-6E8A-4147-A177-3AD203B41FA5}">
                      <a16:colId xmlns:a16="http://schemas.microsoft.com/office/drawing/2014/main" val="547860415"/>
                    </a:ext>
                  </a:extLst>
                </a:gridCol>
                <a:gridCol w="7185792">
                  <a:extLst>
                    <a:ext uri="{9D8B030D-6E8A-4147-A177-3AD203B41FA5}">
                      <a16:colId xmlns:a16="http://schemas.microsoft.com/office/drawing/2014/main" val="4131330191"/>
                    </a:ext>
                  </a:extLst>
                </a:gridCol>
              </a:tblGrid>
              <a:tr h="370840">
                <a:tc>
                  <a:txBody>
                    <a:bodyPr/>
                    <a:lstStyle/>
                    <a:p>
                      <a:pPr algn="ctr">
                        <a:lnSpc>
                          <a:spcPct val="130000"/>
                        </a:lnSpc>
                      </a:pPr>
                      <a:r>
                        <a:rPr lang="zh-CN" altLang="en-US" sz="2800" b="1" dirty="0">
                          <a:latin typeface="微软雅黑" panose="020B0503020204020204" pitchFamily="34" charset="-122"/>
                          <a:ea typeface="微软雅黑" panose="020B0503020204020204" pitchFamily="34" charset="-122"/>
                        </a:rPr>
                        <a:t>我</a:t>
                      </a:r>
                    </a:p>
                  </a:txBody>
                  <a:tcPr/>
                </a:tc>
                <a:tc>
                  <a:txBody>
                    <a:bodyPr/>
                    <a:lstStyle/>
                    <a:p>
                      <a:pPr algn="ctr">
                        <a:lnSpc>
                          <a:spcPct val="130000"/>
                        </a:lnSpc>
                      </a:pPr>
                      <a:r>
                        <a:rPr lang="zh-CN" altLang="en-US" sz="2800" b="1" dirty="0">
                          <a:latin typeface="微软雅黑" panose="020B0503020204020204" pitchFamily="34" charset="-122"/>
                          <a:ea typeface="微软雅黑" panose="020B0503020204020204" pitchFamily="34" charset="-122"/>
                        </a:rPr>
                        <a:t>宪法文本</a:t>
                      </a:r>
                    </a:p>
                  </a:txBody>
                  <a:tcPr/>
                </a:tc>
                <a:extLst>
                  <a:ext uri="{0D108BD9-81ED-4DB2-BD59-A6C34878D82A}">
                    <a16:rowId xmlns:a16="http://schemas.microsoft.com/office/drawing/2014/main" val="2670086245"/>
                  </a:ext>
                </a:extLst>
              </a:tr>
              <a:tr h="370840">
                <a:tc>
                  <a:txBody>
                    <a:bodyPr/>
                    <a:lstStyle/>
                    <a:p>
                      <a:pPr algn="ctr">
                        <a:lnSpc>
                          <a:spcPct val="130000"/>
                        </a:lnSpc>
                      </a:pPr>
                      <a:r>
                        <a:rPr lang="zh-CN" altLang="en-US" sz="2800" b="1" dirty="0">
                          <a:latin typeface="微软雅黑" panose="020B0503020204020204" pitchFamily="34" charset="-122"/>
                          <a:ea typeface="微软雅黑" panose="020B0503020204020204" pitchFamily="34" charset="-122"/>
                        </a:rPr>
                        <a:t>我是中国公民</a:t>
                      </a:r>
                    </a:p>
                  </a:txBody>
                  <a:tcPr anchor="ctr"/>
                </a:tc>
                <a:tc>
                  <a:txBody>
                    <a:bodyPr/>
                    <a:lstStyle/>
                    <a:p>
                      <a:pPr>
                        <a:lnSpc>
                          <a:spcPct val="130000"/>
                        </a:lnSpc>
                      </a:pPr>
                      <a:r>
                        <a:rPr lang="zh-CN" altLang="en-US" sz="2800" b="1" dirty="0">
                          <a:latin typeface="微软雅黑" panose="020B0503020204020204" pitchFamily="34" charset="-122"/>
                          <a:ea typeface="微软雅黑" panose="020B0503020204020204" pitchFamily="34" charset="-122"/>
                        </a:rPr>
                        <a:t>第三十三条规定：凡具有中华人民共和国国籍的人都是中华人民共和国公民。</a:t>
                      </a:r>
                    </a:p>
                  </a:txBody>
                  <a:tcPr/>
                </a:tc>
                <a:extLst>
                  <a:ext uri="{0D108BD9-81ED-4DB2-BD59-A6C34878D82A}">
                    <a16:rowId xmlns:a16="http://schemas.microsoft.com/office/drawing/2014/main" val="2598044306"/>
                  </a:ext>
                </a:extLst>
              </a:tr>
              <a:tr h="370840">
                <a:tc>
                  <a:txBody>
                    <a:bodyPr/>
                    <a:lstStyle/>
                    <a:p>
                      <a:pPr>
                        <a:lnSpc>
                          <a:spcPct val="130000"/>
                        </a:lnSpc>
                      </a:pPr>
                      <a:r>
                        <a:rPr lang="zh-CN" altLang="en-US" sz="2800" b="1" dirty="0">
                          <a:latin typeface="微软雅黑" panose="020B0503020204020204" pitchFamily="34" charset="-122"/>
                          <a:ea typeface="微软雅黑" panose="020B0503020204020204" pitchFamily="34" charset="-122"/>
                        </a:rPr>
                        <a:t>我在接受九年义务教育</a:t>
                      </a:r>
                    </a:p>
                  </a:txBody>
                  <a:tcPr anchor="ctr"/>
                </a:tc>
                <a:tc>
                  <a:txBody>
                    <a:bodyPr/>
                    <a:lstStyle/>
                    <a:p>
                      <a:pPr>
                        <a:lnSpc>
                          <a:spcPct val="130000"/>
                        </a:lnSpc>
                      </a:pPr>
                      <a:r>
                        <a:rPr lang="zh-CN" altLang="en-US" sz="2800" b="1" dirty="0">
                          <a:latin typeface="微软雅黑" panose="020B0503020204020204" pitchFamily="34" charset="-122"/>
                          <a:ea typeface="微软雅黑" panose="020B0503020204020204" pitchFamily="34" charset="-122"/>
                        </a:rPr>
                        <a:t>第四十六条规定：公民有受教育的权利和义务，国家培养青年、少年、儿童在品德、智力、体质等方面全面发展</a:t>
                      </a:r>
                    </a:p>
                  </a:txBody>
                  <a:tcPr/>
                </a:tc>
                <a:extLst>
                  <a:ext uri="{0D108BD9-81ED-4DB2-BD59-A6C34878D82A}">
                    <a16:rowId xmlns:a16="http://schemas.microsoft.com/office/drawing/2014/main" val="2132257293"/>
                  </a:ext>
                </a:extLst>
              </a:tr>
              <a:tr h="370840">
                <a:tc>
                  <a:txBody>
                    <a:bodyPr/>
                    <a:lstStyle/>
                    <a:p>
                      <a:pPr algn="l">
                        <a:lnSpc>
                          <a:spcPct val="130000"/>
                        </a:lnSpc>
                      </a:pPr>
                      <a:r>
                        <a:rPr lang="zh-CN" altLang="en-US" sz="2800" b="1" dirty="0">
                          <a:latin typeface="微软雅黑" panose="020B0503020204020204" pitchFamily="34" charset="-122"/>
                          <a:ea typeface="微软雅黑" panose="020B0503020204020204" pitchFamily="34" charset="-122"/>
                        </a:rPr>
                        <a:t>作为儿童，我得到了父母的抚养和教育</a:t>
                      </a:r>
                    </a:p>
                  </a:txBody>
                  <a:tcPr anchor="ctr"/>
                </a:tc>
                <a:tc>
                  <a:txBody>
                    <a:bodyPr/>
                    <a:lstStyle/>
                    <a:p>
                      <a:pPr>
                        <a:lnSpc>
                          <a:spcPct val="130000"/>
                        </a:lnSpc>
                      </a:pPr>
                      <a:endParaRPr lang="zh-CN" altLang="en-US" sz="2800" b="1" dirty="0">
                        <a:latin typeface="微软雅黑" panose="020B0503020204020204" pitchFamily="34" charset="-122"/>
                        <a:ea typeface="微软雅黑" panose="020B0503020204020204" pitchFamily="34" charset="-122"/>
                      </a:endParaRPr>
                    </a:p>
                  </a:txBody>
                  <a:tcPr/>
                </a:tc>
                <a:extLst>
                  <a:ext uri="{0D108BD9-81ED-4DB2-BD59-A6C34878D82A}">
                    <a16:rowId xmlns:a16="http://schemas.microsoft.com/office/drawing/2014/main" val="3478859825"/>
                  </a:ext>
                </a:extLst>
              </a:tr>
              <a:tr h="1099371">
                <a:tc>
                  <a:txBody>
                    <a:bodyPr/>
                    <a:lstStyle/>
                    <a:p>
                      <a:pPr algn="ctr">
                        <a:lnSpc>
                          <a:spcPct val="130000"/>
                        </a:lnSpc>
                      </a:pPr>
                      <a:endParaRPr lang="zh-CN" altLang="en-US" sz="2800" b="1" dirty="0">
                        <a:latin typeface="微软雅黑" panose="020B0503020204020204" pitchFamily="34" charset="-122"/>
                        <a:ea typeface="微软雅黑" panose="020B0503020204020204" pitchFamily="34" charset="-122"/>
                      </a:endParaRPr>
                    </a:p>
                  </a:txBody>
                  <a:tcPr anchor="ctr"/>
                </a:tc>
                <a:tc>
                  <a:txBody>
                    <a:bodyPr/>
                    <a:lstStyle/>
                    <a:p>
                      <a:pPr>
                        <a:lnSpc>
                          <a:spcPct val="130000"/>
                        </a:lnSpc>
                      </a:pPr>
                      <a:endParaRPr lang="zh-CN" altLang="en-US" sz="2800" b="1" dirty="0">
                        <a:latin typeface="微软雅黑" panose="020B0503020204020204" pitchFamily="34" charset="-122"/>
                        <a:ea typeface="微软雅黑" panose="020B0503020204020204" pitchFamily="34" charset="-122"/>
                      </a:endParaRPr>
                    </a:p>
                  </a:txBody>
                  <a:tcPr/>
                </a:tc>
                <a:extLst>
                  <a:ext uri="{0D108BD9-81ED-4DB2-BD59-A6C34878D82A}">
                    <a16:rowId xmlns:a16="http://schemas.microsoft.com/office/drawing/2014/main" val="2608280475"/>
                  </a:ext>
                </a:extLst>
              </a:tr>
            </a:tbl>
          </a:graphicData>
        </a:graphic>
      </p:graphicFrame>
      <p:sp>
        <p:nvSpPr>
          <p:cNvPr id="8" name="矩形 7">
            <a:extLst>
              <a:ext uri="{FF2B5EF4-FFF2-40B4-BE49-F238E27FC236}">
                <a16:creationId xmlns:a16="http://schemas.microsoft.com/office/drawing/2014/main" id="{541BC0A2-6F90-446D-910B-F886C4E408F2}"/>
              </a:ext>
            </a:extLst>
          </p:cNvPr>
          <p:cNvSpPr/>
          <p:nvPr/>
        </p:nvSpPr>
        <p:spPr>
          <a:xfrm>
            <a:off x="4549569" y="4401174"/>
            <a:ext cx="6726374" cy="1158074"/>
          </a:xfrm>
          <a:prstGeom prst="rect">
            <a:avLst/>
          </a:prstGeom>
        </p:spPr>
        <p:txBody>
          <a:bodyPr wrap="square">
            <a:spAutoFit/>
          </a:bodyPr>
          <a:lstStyle/>
          <a:p>
            <a:pPr>
              <a:lnSpc>
                <a:spcPct val="130000"/>
              </a:lnSpc>
            </a:pPr>
            <a:r>
              <a:rPr lang="zh-CN" altLang="en-US" sz="2800" b="1" dirty="0">
                <a:latin typeface="微软雅黑" panose="020B0503020204020204" pitchFamily="34" charset="-122"/>
                <a:ea typeface="微软雅黑" panose="020B0503020204020204" pitchFamily="34" charset="-122"/>
              </a:rPr>
              <a:t>第四十九条：父母有抚养教育未成年子女的义务，禁止虐待儿童。</a:t>
            </a:r>
          </a:p>
        </p:txBody>
      </p:sp>
      <p:sp>
        <p:nvSpPr>
          <p:cNvPr id="9" name="矩形 8">
            <a:extLst>
              <a:ext uri="{FF2B5EF4-FFF2-40B4-BE49-F238E27FC236}">
                <a16:creationId xmlns:a16="http://schemas.microsoft.com/office/drawing/2014/main" id="{E3CC7326-5215-4017-B162-E7D9110E3150}"/>
              </a:ext>
            </a:extLst>
          </p:cNvPr>
          <p:cNvSpPr/>
          <p:nvPr/>
        </p:nvSpPr>
        <p:spPr>
          <a:xfrm>
            <a:off x="687285" y="5705158"/>
            <a:ext cx="3775393" cy="597921"/>
          </a:xfrm>
          <a:prstGeom prst="rect">
            <a:avLst/>
          </a:prstGeom>
        </p:spPr>
        <p:txBody>
          <a:bodyPr wrap="none">
            <a:spAutoFit/>
          </a:bodyPr>
          <a:lstStyle/>
          <a:p>
            <a:pPr algn="ctr">
              <a:lnSpc>
                <a:spcPct val="130000"/>
              </a:lnSpc>
            </a:pPr>
            <a:r>
              <a:rPr lang="zh-CN" altLang="en-US" sz="2800" b="1" dirty="0">
                <a:latin typeface="微软雅黑" panose="020B0503020204020204" pitchFamily="34" charset="-122"/>
                <a:ea typeface="微软雅黑" panose="020B0503020204020204" pitchFamily="34" charset="-122"/>
              </a:rPr>
              <a:t>我的人格尊严不受侵犯</a:t>
            </a:r>
          </a:p>
        </p:txBody>
      </p:sp>
      <p:sp>
        <p:nvSpPr>
          <p:cNvPr id="10" name="矩形 9">
            <a:extLst>
              <a:ext uri="{FF2B5EF4-FFF2-40B4-BE49-F238E27FC236}">
                <a16:creationId xmlns:a16="http://schemas.microsoft.com/office/drawing/2014/main" id="{80D91466-8DEA-4836-BCBC-E6361927773A}"/>
              </a:ext>
            </a:extLst>
          </p:cNvPr>
          <p:cNvSpPr/>
          <p:nvPr/>
        </p:nvSpPr>
        <p:spPr>
          <a:xfrm>
            <a:off x="4549569" y="5530196"/>
            <a:ext cx="6680684" cy="1158074"/>
          </a:xfrm>
          <a:prstGeom prst="rect">
            <a:avLst/>
          </a:prstGeom>
        </p:spPr>
        <p:txBody>
          <a:bodyPr wrap="square">
            <a:spAutoFit/>
          </a:bodyPr>
          <a:lstStyle/>
          <a:p>
            <a:pPr>
              <a:lnSpc>
                <a:spcPct val="130000"/>
              </a:lnSpc>
            </a:pPr>
            <a:r>
              <a:rPr lang="zh-CN" altLang="en-US" sz="2800" b="1" dirty="0">
                <a:latin typeface="微软雅黑" panose="020B0503020204020204" pitchFamily="34" charset="-122"/>
                <a:ea typeface="微软雅黑" panose="020B0503020204020204" pitchFamily="34" charset="-122"/>
              </a:rPr>
              <a:t>第三十八条：中华人民共和国公民的人格尊严不受侵犯。</a:t>
            </a:r>
          </a:p>
        </p:txBody>
      </p:sp>
    </p:spTree>
    <p:extLst>
      <p:ext uri="{BB962C8B-B14F-4D97-AF65-F5344CB8AC3E}">
        <p14:creationId xmlns:p14="http://schemas.microsoft.com/office/powerpoint/2010/main" val="126315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900" decel="100000" fill="hold"/>
                                        <p:tgtEl>
                                          <p:spTgt spid="9"/>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4326" y="220106"/>
            <a:ext cx="7476727"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5:</a:t>
            </a:r>
            <a:r>
              <a:rPr lang="zh-CN" altLang="en-US" sz="3600" b="1" dirty="0">
                <a:solidFill>
                  <a:srgbClr val="C00000"/>
                </a:solidFill>
                <a:latin typeface="微软雅黑" panose="020B0503020204020204" pitchFamily="34" charset="-122"/>
                <a:ea typeface="微软雅黑" panose="020B0503020204020204" pitchFamily="34" charset="-122"/>
              </a:rPr>
              <a:t>为什么要增强宪法意识？</a:t>
            </a:r>
            <a:r>
              <a:rPr lang="en-US" altLang="zh-CN" sz="3600" b="1" dirty="0">
                <a:solidFill>
                  <a:srgbClr val="C00000"/>
                </a:solidFill>
                <a:latin typeface="微软雅黑" panose="020B0503020204020204" pitchFamily="34" charset="-122"/>
                <a:ea typeface="微软雅黑" panose="020B0503020204020204" pitchFamily="34" charset="-122"/>
              </a:rPr>
              <a:t>P27</a:t>
            </a:r>
          </a:p>
        </p:txBody>
      </p:sp>
      <p:cxnSp>
        <p:nvCxnSpPr>
          <p:cNvPr id="7" name="直接连接符 6"/>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723563" y="2359984"/>
            <a:ext cx="10083016" cy="2462884"/>
          </a:xfrm>
          <a:prstGeom prst="rect">
            <a:avLst/>
          </a:prstGeom>
          <a:solidFill>
            <a:srgbClr val="C00000">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文本框 10"/>
          <p:cNvSpPr txBox="1"/>
          <p:nvPr/>
        </p:nvSpPr>
        <p:spPr>
          <a:xfrm>
            <a:off x="1008208" y="2359984"/>
            <a:ext cx="9513726" cy="2221314"/>
          </a:xfrm>
          <a:prstGeom prst="rect">
            <a:avLst/>
          </a:prstGeom>
          <a:noFill/>
        </p:spPr>
        <p:txBody>
          <a:bodyPr wrap="square" rtlCol="0">
            <a:spAutoFit/>
          </a:bodyPr>
          <a:lstStyle/>
          <a:p>
            <a:pPr indent="457200">
              <a:lnSpc>
                <a:spcPct val="150000"/>
              </a:lnSpc>
            </a:pPr>
            <a:r>
              <a:rPr lang="zh-CN" altLang="en-US" sz="3200" b="1" dirty="0">
                <a:solidFill>
                  <a:srgbClr val="FFF6EB"/>
                </a:solidFill>
                <a:latin typeface="微软雅黑" panose="020B0503020204020204" pitchFamily="34" charset="-122"/>
                <a:ea typeface="微软雅黑" panose="020B0503020204020204" pitchFamily="34" charset="-122"/>
              </a:rPr>
              <a:t>宪法与我们每个人息息相关，我们的一生都离不开宪法的保护。我们要增强宪法意识，热爱宪法，捍卫宪法</a:t>
            </a:r>
          </a:p>
        </p:txBody>
      </p:sp>
    </p:spTree>
    <p:extLst>
      <p:ext uri="{BB962C8B-B14F-4D97-AF65-F5344CB8AC3E}">
        <p14:creationId xmlns:p14="http://schemas.microsoft.com/office/powerpoint/2010/main" val="14265109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08377D54-B506-4665-8F7D-C71753337D13}"/>
              </a:ext>
            </a:extLst>
          </p:cNvPr>
          <p:cNvSpPr/>
          <p:nvPr/>
        </p:nvSpPr>
        <p:spPr>
          <a:xfrm>
            <a:off x="1274326" y="51748"/>
            <a:ext cx="7710765"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思考：我们应该如何增强宪法意识？</a:t>
            </a:r>
          </a:p>
        </p:txBody>
      </p:sp>
      <p:cxnSp>
        <p:nvCxnSpPr>
          <p:cNvPr id="18" name="直接连接符 17">
            <a:extLst>
              <a:ext uri="{FF2B5EF4-FFF2-40B4-BE49-F238E27FC236}">
                <a16:creationId xmlns:a16="http://schemas.microsoft.com/office/drawing/2014/main" id="{BCE37A34-2607-4EF6-B120-847AD1E31898}"/>
              </a:ext>
            </a:extLst>
          </p:cNvPr>
          <p:cNvCxnSpPr/>
          <p:nvPr/>
        </p:nvCxnSpPr>
        <p:spPr>
          <a:xfrm>
            <a:off x="1008208" y="685523"/>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a16="http://schemas.microsoft.com/office/drawing/2014/main" id="{9F795AB9-83AD-436C-9AEF-42B4C3DBEA22}"/>
              </a:ext>
            </a:extLst>
          </p:cNvPr>
          <p:cNvGrpSpPr/>
          <p:nvPr/>
        </p:nvGrpSpPr>
        <p:grpSpPr>
          <a:xfrm>
            <a:off x="6942418" y="1774720"/>
            <a:ext cx="4962938" cy="4961878"/>
            <a:chOff x="6942481" y="1081390"/>
            <a:chExt cx="4962938" cy="4961878"/>
          </a:xfrm>
        </p:grpSpPr>
        <p:pic>
          <p:nvPicPr>
            <p:cNvPr id="4" name="图片 3">
              <a:extLst>
                <a:ext uri="{FF2B5EF4-FFF2-40B4-BE49-F238E27FC236}">
                  <a16:creationId xmlns:a16="http://schemas.microsoft.com/office/drawing/2014/main" id="{3B646DDD-FD6C-4BA1-A901-6E640B325DEB}"/>
                </a:ext>
              </a:extLst>
            </p:cNvPr>
            <p:cNvPicPr>
              <a:picLocks noChangeAspect="1"/>
            </p:cNvPicPr>
            <p:nvPr/>
          </p:nvPicPr>
          <p:blipFill rotWithShape="1">
            <a:blip r:embed="rId2">
              <a:extLst>
                <a:ext uri="{28A0092B-C50C-407E-A947-70E740481C1C}">
                  <a14:useLocalDpi xmlns:a14="http://schemas.microsoft.com/office/drawing/2010/main" val="0"/>
                </a:ext>
              </a:extLst>
            </a:blip>
            <a:srcRect l="4277" t="3299" r="4874" b="15947"/>
            <a:stretch/>
          </p:blipFill>
          <p:spPr>
            <a:xfrm>
              <a:off x="6942481" y="1081390"/>
              <a:ext cx="4962938" cy="4961878"/>
            </a:xfrm>
            <a:prstGeom prst="rect">
              <a:avLst/>
            </a:prstGeom>
          </p:spPr>
        </p:pic>
        <p:sp>
          <p:nvSpPr>
            <p:cNvPr id="5" name="文本框 4">
              <a:extLst>
                <a:ext uri="{FF2B5EF4-FFF2-40B4-BE49-F238E27FC236}">
                  <a16:creationId xmlns:a16="http://schemas.microsoft.com/office/drawing/2014/main" id="{827A891D-E20E-4F33-9F67-6352C4F6F901}"/>
                </a:ext>
              </a:extLst>
            </p:cNvPr>
            <p:cNvSpPr txBox="1"/>
            <p:nvPr/>
          </p:nvSpPr>
          <p:spPr>
            <a:xfrm>
              <a:off x="6942481" y="1082800"/>
              <a:ext cx="3468757"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b="1" dirty="0">
                  <a:latin typeface="微软雅黑" panose="020B0503020204020204" pitchFamily="34" charset="-122"/>
                  <a:ea typeface="微软雅黑" panose="020B0503020204020204" pitchFamily="34" charset="-122"/>
                </a:rPr>
                <a:t>宪法晨读 宪法考试</a:t>
              </a:r>
            </a:p>
          </p:txBody>
        </p:sp>
      </p:grpSp>
      <p:grpSp>
        <p:nvGrpSpPr>
          <p:cNvPr id="20" name="组合 19">
            <a:extLst>
              <a:ext uri="{FF2B5EF4-FFF2-40B4-BE49-F238E27FC236}">
                <a16:creationId xmlns:a16="http://schemas.microsoft.com/office/drawing/2014/main" id="{30265856-8250-49E6-923A-E5624C8542C9}"/>
              </a:ext>
            </a:extLst>
          </p:cNvPr>
          <p:cNvGrpSpPr/>
          <p:nvPr/>
        </p:nvGrpSpPr>
        <p:grpSpPr>
          <a:xfrm>
            <a:off x="157797" y="3795519"/>
            <a:ext cx="2318427" cy="1524938"/>
            <a:chOff x="2560618" y="4146172"/>
            <a:chExt cx="1539578" cy="1030687"/>
          </a:xfrm>
        </p:grpSpPr>
        <p:sp>
          <p:nvSpPr>
            <p:cNvPr id="21" name="矩形 20">
              <a:extLst>
                <a:ext uri="{FF2B5EF4-FFF2-40B4-BE49-F238E27FC236}">
                  <a16:creationId xmlns:a16="http://schemas.microsoft.com/office/drawing/2014/main" id="{45E18112-3A8A-41E1-9924-63BFFCFD82AA}"/>
                </a:ext>
              </a:extLst>
            </p:cNvPr>
            <p:cNvSpPr/>
            <p:nvPr/>
          </p:nvSpPr>
          <p:spPr>
            <a:xfrm>
              <a:off x="2580321" y="4146172"/>
              <a:ext cx="1519875" cy="1030687"/>
            </a:xfrm>
            <a:prstGeom prst="rect">
              <a:avLst/>
            </a:prstGeom>
            <a:noFill/>
            <a:ln w="254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21">
              <a:extLst>
                <a:ext uri="{FF2B5EF4-FFF2-40B4-BE49-F238E27FC236}">
                  <a16:creationId xmlns:a16="http://schemas.microsoft.com/office/drawing/2014/main" id="{9BEAFCB8-4EA7-4944-A387-CCC25CFFA7B4}"/>
                </a:ext>
              </a:extLst>
            </p:cNvPr>
            <p:cNvSpPr/>
            <p:nvPr/>
          </p:nvSpPr>
          <p:spPr>
            <a:xfrm>
              <a:off x="2560618" y="4240757"/>
              <a:ext cx="1519875" cy="936101"/>
            </a:xfrm>
            <a:prstGeom prst="rect">
              <a:avLst/>
            </a:prstGeom>
          </p:spPr>
          <p:txBody>
            <a:bodyPr wrap="square">
              <a:spAutoFit/>
            </a:bodyPr>
            <a:lstStyle/>
            <a:p>
              <a:pPr algn="just"/>
              <a:r>
                <a:rPr lang="en-US" altLang="zh-CN" sz="2800" b="1" dirty="0">
                  <a:solidFill>
                    <a:srgbClr val="C00000"/>
                  </a:solidFill>
                  <a:latin typeface="微软雅黑" panose="020B0503020204020204" pitchFamily="34" charset="-122"/>
                  <a:ea typeface="微软雅黑" panose="020B0503020204020204" pitchFamily="34" charset="-122"/>
                </a:rPr>
                <a:t>A1.</a:t>
              </a:r>
              <a:r>
                <a:rPr lang="zh-CN" altLang="en-US" sz="2800" b="1" dirty="0">
                  <a:solidFill>
                    <a:srgbClr val="C00000"/>
                  </a:solidFill>
                  <a:latin typeface="微软雅黑" panose="020B0503020204020204" pitchFamily="34" charset="-122"/>
                  <a:ea typeface="微软雅黑" panose="020B0503020204020204" pitchFamily="34" charset="-122"/>
                </a:rPr>
                <a:t>了解我国宪法产生和发展的历程</a:t>
              </a:r>
            </a:p>
          </p:txBody>
        </p:sp>
      </p:grpSp>
      <p:grpSp>
        <p:nvGrpSpPr>
          <p:cNvPr id="23" name="组合 22">
            <a:extLst>
              <a:ext uri="{FF2B5EF4-FFF2-40B4-BE49-F238E27FC236}">
                <a16:creationId xmlns:a16="http://schemas.microsoft.com/office/drawing/2014/main" id="{1793CC89-558B-43B1-9582-5F1AB36580AA}"/>
              </a:ext>
            </a:extLst>
          </p:cNvPr>
          <p:cNvGrpSpPr/>
          <p:nvPr/>
        </p:nvGrpSpPr>
        <p:grpSpPr>
          <a:xfrm>
            <a:off x="2622553" y="3800943"/>
            <a:ext cx="2087786" cy="1519514"/>
            <a:chOff x="2575774" y="4128432"/>
            <a:chExt cx="1376651" cy="1159871"/>
          </a:xfrm>
        </p:grpSpPr>
        <p:sp>
          <p:nvSpPr>
            <p:cNvPr id="24" name="矩形 23">
              <a:extLst>
                <a:ext uri="{FF2B5EF4-FFF2-40B4-BE49-F238E27FC236}">
                  <a16:creationId xmlns:a16="http://schemas.microsoft.com/office/drawing/2014/main" id="{89ABE931-97B6-49B4-A8B0-000DDDC07A12}"/>
                </a:ext>
              </a:extLst>
            </p:cNvPr>
            <p:cNvSpPr/>
            <p:nvPr/>
          </p:nvSpPr>
          <p:spPr>
            <a:xfrm>
              <a:off x="2593872" y="4128432"/>
              <a:ext cx="1358553" cy="1159871"/>
            </a:xfrm>
            <a:prstGeom prst="rect">
              <a:avLst/>
            </a:prstGeom>
            <a:noFill/>
            <a:ln w="25400">
              <a:gradFill>
                <a:gsLst>
                  <a:gs pos="46000">
                    <a:srgbClr val="E60012"/>
                  </a:gs>
                  <a:gs pos="0">
                    <a:srgbClr val="FF0000"/>
                  </a:gs>
                  <a:gs pos="100000">
                    <a:srgbClr val="C00000"/>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a16="http://schemas.microsoft.com/office/drawing/2014/main" id="{B8A00E85-D1C6-44B7-8B14-F7AA0FD84F31}"/>
                </a:ext>
              </a:extLst>
            </p:cNvPr>
            <p:cNvSpPr/>
            <p:nvPr/>
          </p:nvSpPr>
          <p:spPr>
            <a:xfrm>
              <a:off x="2575774" y="4231113"/>
              <a:ext cx="1340760" cy="1057190"/>
            </a:xfrm>
            <a:prstGeom prst="rect">
              <a:avLst/>
            </a:prstGeom>
          </p:spPr>
          <p:txBody>
            <a:bodyPr wrap="square">
              <a:spAutoFit/>
            </a:bodyPr>
            <a:lstStyle/>
            <a:p>
              <a:pPr algn="just"/>
              <a:r>
                <a:rPr lang="en-US" altLang="zh-CN" sz="2800" b="1" dirty="0">
                  <a:solidFill>
                    <a:srgbClr val="C00000"/>
                  </a:solidFill>
                  <a:latin typeface="微软雅黑" panose="020B0503020204020204" pitchFamily="34" charset="-122"/>
                  <a:ea typeface="微软雅黑" panose="020B0503020204020204" pitchFamily="34" charset="-122"/>
                </a:rPr>
                <a:t>A2.</a:t>
              </a:r>
              <a:r>
                <a:rPr lang="zh-CN" altLang="en-US" sz="2800" b="1" dirty="0">
                  <a:solidFill>
                    <a:srgbClr val="C00000"/>
                  </a:solidFill>
                  <a:latin typeface="微软雅黑" panose="020B0503020204020204" pitchFamily="34" charset="-122"/>
                  <a:ea typeface="微软雅黑" panose="020B0503020204020204" pitchFamily="34" charset="-122"/>
                </a:rPr>
                <a:t>领会我国宪法的原则和精神</a:t>
              </a:r>
            </a:p>
          </p:txBody>
        </p:sp>
      </p:grpSp>
      <p:grpSp>
        <p:nvGrpSpPr>
          <p:cNvPr id="26" name="组合 25">
            <a:extLst>
              <a:ext uri="{FF2B5EF4-FFF2-40B4-BE49-F238E27FC236}">
                <a16:creationId xmlns:a16="http://schemas.microsoft.com/office/drawing/2014/main" id="{C552FBB1-8060-405A-B74B-BD6D3481C915}"/>
              </a:ext>
            </a:extLst>
          </p:cNvPr>
          <p:cNvGrpSpPr/>
          <p:nvPr/>
        </p:nvGrpSpPr>
        <p:grpSpPr>
          <a:xfrm>
            <a:off x="4886339" y="3795519"/>
            <a:ext cx="1901444" cy="1524938"/>
            <a:chOff x="2723198" y="4146172"/>
            <a:chExt cx="1229227" cy="1030687"/>
          </a:xfrm>
        </p:grpSpPr>
        <p:sp>
          <p:nvSpPr>
            <p:cNvPr id="27" name="矩形 26">
              <a:extLst>
                <a:ext uri="{FF2B5EF4-FFF2-40B4-BE49-F238E27FC236}">
                  <a16:creationId xmlns:a16="http://schemas.microsoft.com/office/drawing/2014/main" id="{4623B599-B05A-48FB-B988-E6155DD09F93}"/>
                </a:ext>
              </a:extLst>
            </p:cNvPr>
            <p:cNvSpPr/>
            <p:nvPr/>
          </p:nvSpPr>
          <p:spPr>
            <a:xfrm>
              <a:off x="2723198" y="4146172"/>
              <a:ext cx="1229227" cy="1030687"/>
            </a:xfrm>
            <a:prstGeom prst="rect">
              <a:avLst/>
            </a:prstGeom>
            <a:noFill/>
            <a:ln w="25400">
              <a:gradFill>
                <a:gsLst>
                  <a:gs pos="46000">
                    <a:srgbClr val="E60012"/>
                  </a:gs>
                  <a:gs pos="0">
                    <a:srgbClr val="FF0000"/>
                  </a:gs>
                  <a:gs pos="100000">
                    <a:srgbClr val="C00000"/>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a:extLst>
                <a:ext uri="{FF2B5EF4-FFF2-40B4-BE49-F238E27FC236}">
                  <a16:creationId xmlns:a16="http://schemas.microsoft.com/office/drawing/2014/main" id="{F459926B-36C7-4F1E-8534-71D1280DBFDD}"/>
                </a:ext>
              </a:extLst>
            </p:cNvPr>
            <p:cNvSpPr/>
            <p:nvPr/>
          </p:nvSpPr>
          <p:spPr>
            <a:xfrm>
              <a:off x="2727741" y="4240756"/>
              <a:ext cx="1220140" cy="936101"/>
            </a:xfrm>
            <a:prstGeom prst="rect">
              <a:avLst/>
            </a:prstGeom>
          </p:spPr>
          <p:txBody>
            <a:bodyPr wrap="square">
              <a:spAutoFit/>
            </a:bodyPr>
            <a:lstStyle/>
            <a:p>
              <a:pPr algn="just"/>
              <a:r>
                <a:rPr lang="en-US" altLang="zh-CN" sz="2800" b="1" dirty="0">
                  <a:solidFill>
                    <a:srgbClr val="C00000"/>
                  </a:solidFill>
                  <a:latin typeface="微软雅黑" panose="020B0503020204020204" pitchFamily="34" charset="-122"/>
                  <a:ea typeface="微软雅黑" panose="020B0503020204020204" pitchFamily="34" charset="-122"/>
                </a:rPr>
                <a:t>A3.</a:t>
              </a:r>
              <a:r>
                <a:rPr lang="zh-CN" altLang="en-US" sz="2800" b="1" dirty="0">
                  <a:solidFill>
                    <a:srgbClr val="C00000"/>
                  </a:solidFill>
                  <a:latin typeface="微软雅黑" panose="020B0503020204020204" pitchFamily="34" charset="-122"/>
                  <a:ea typeface="微软雅黑" panose="020B0503020204020204" pitchFamily="34" charset="-122"/>
                </a:rPr>
                <a:t>积极参与宪法宣传活动</a:t>
              </a:r>
            </a:p>
          </p:txBody>
        </p:sp>
      </p:grpSp>
      <p:grpSp>
        <p:nvGrpSpPr>
          <p:cNvPr id="29" name="组合 28">
            <a:extLst>
              <a:ext uri="{FF2B5EF4-FFF2-40B4-BE49-F238E27FC236}">
                <a16:creationId xmlns:a16="http://schemas.microsoft.com/office/drawing/2014/main" id="{5925A4D0-141A-4A76-8BA4-6AF54FE8B101}"/>
              </a:ext>
            </a:extLst>
          </p:cNvPr>
          <p:cNvGrpSpPr/>
          <p:nvPr/>
        </p:nvGrpSpPr>
        <p:grpSpPr>
          <a:xfrm>
            <a:off x="1388626" y="1530678"/>
            <a:ext cx="4860862" cy="768415"/>
            <a:chOff x="1793160" y="1816702"/>
            <a:chExt cx="4860862" cy="768415"/>
          </a:xfrm>
        </p:grpSpPr>
        <p:sp>
          <p:nvSpPr>
            <p:cNvPr id="30" name="矩形 29">
              <a:extLst>
                <a:ext uri="{FF2B5EF4-FFF2-40B4-BE49-F238E27FC236}">
                  <a16:creationId xmlns:a16="http://schemas.microsoft.com/office/drawing/2014/main" id="{CE0EF7D5-310D-4B8D-BE99-6D1BF74BDE22}"/>
                </a:ext>
              </a:extLst>
            </p:cNvPr>
            <p:cNvSpPr/>
            <p:nvPr/>
          </p:nvSpPr>
          <p:spPr>
            <a:xfrm>
              <a:off x="1793160" y="1854579"/>
              <a:ext cx="4860862" cy="667512"/>
            </a:xfrm>
            <a:prstGeom prst="rect">
              <a:avLst/>
            </a:prstGeom>
            <a:solidFill>
              <a:srgbClr val="C00000"/>
            </a:solidFill>
            <a:ln w="25400">
              <a:gradFill>
                <a:gsLst>
                  <a:gs pos="46000">
                    <a:srgbClr val="E60012"/>
                  </a:gs>
                  <a:gs pos="0">
                    <a:srgbClr val="FF0000"/>
                  </a:gs>
                  <a:gs pos="100000">
                    <a:srgbClr val="C00000"/>
                  </a:gs>
                </a:gsLst>
                <a:lin ang="0" scaled="0"/>
              </a:gra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TextBox 49">
              <a:extLst>
                <a:ext uri="{FF2B5EF4-FFF2-40B4-BE49-F238E27FC236}">
                  <a16:creationId xmlns:a16="http://schemas.microsoft.com/office/drawing/2014/main" id="{FA14281B-505F-408F-88EA-75C1D97B8E3D}"/>
                </a:ext>
              </a:extLst>
            </p:cNvPr>
            <p:cNvSpPr txBox="1"/>
            <p:nvPr/>
          </p:nvSpPr>
          <p:spPr>
            <a:xfrm>
              <a:off x="2189385" y="1816702"/>
              <a:ext cx="3667005" cy="768415"/>
            </a:xfrm>
            <a:prstGeom prst="rect">
              <a:avLst/>
            </a:prstGeom>
            <a:noFill/>
          </p:spPr>
          <p:txBody>
            <a:bodyPr wrap="square" rtlCol="0">
              <a:spAutoFit/>
            </a:bodyPr>
            <a:lstStyle/>
            <a:p>
              <a:pPr algn="ctr">
                <a:lnSpc>
                  <a:spcPct val="120000"/>
                </a:lnSpc>
              </a:pPr>
              <a:r>
                <a:rPr lang="en-US" altLang="zh-CN" sz="4000" b="1" dirty="0">
                  <a:solidFill>
                    <a:srgbClr val="FFF6EB"/>
                  </a:solidFill>
                  <a:latin typeface="微软雅黑" panose="020B0503020204020204" pitchFamily="34" charset="-122"/>
                  <a:ea typeface="微软雅黑" panose="020B0503020204020204" pitchFamily="34" charset="-122"/>
                  <a:cs typeface="+mn-ea"/>
                  <a:sym typeface="+mn-lt"/>
                </a:rPr>
                <a:t>A.</a:t>
              </a:r>
              <a:r>
                <a:rPr lang="zh-CN" altLang="en-US" sz="4000" b="1" dirty="0">
                  <a:solidFill>
                    <a:srgbClr val="FFF6EB"/>
                  </a:solidFill>
                  <a:latin typeface="微软雅黑" panose="020B0503020204020204" pitchFamily="34" charset="-122"/>
                  <a:ea typeface="微软雅黑" panose="020B0503020204020204" pitchFamily="34" charset="-122"/>
                  <a:cs typeface="+mn-ea"/>
                  <a:sym typeface="+mn-lt"/>
                </a:rPr>
                <a:t>学习宪法</a:t>
              </a:r>
            </a:p>
          </p:txBody>
        </p:sp>
      </p:grpSp>
      <p:cxnSp>
        <p:nvCxnSpPr>
          <p:cNvPr id="9" name="直接连接符 8">
            <a:extLst>
              <a:ext uri="{FF2B5EF4-FFF2-40B4-BE49-F238E27FC236}">
                <a16:creationId xmlns:a16="http://schemas.microsoft.com/office/drawing/2014/main" id="{7D10B5B5-E355-4CE1-BB23-A11BDA9C0BFB}"/>
              </a:ext>
            </a:extLst>
          </p:cNvPr>
          <p:cNvCxnSpPr>
            <a:cxnSpLocks/>
            <a:stCxn id="31" idx="2"/>
            <a:endCxn id="21" idx="0"/>
          </p:cNvCxnSpPr>
          <p:nvPr/>
        </p:nvCxnSpPr>
        <p:spPr>
          <a:xfrm flipH="1">
            <a:off x="1331844" y="2299093"/>
            <a:ext cx="2286510" cy="14964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E58EE424-F34A-4DC7-BFA2-BAFA81D4E19B}"/>
              </a:ext>
            </a:extLst>
          </p:cNvPr>
          <p:cNvCxnSpPr>
            <a:stCxn id="31" idx="2"/>
            <a:endCxn id="24" idx="0"/>
          </p:cNvCxnSpPr>
          <p:nvPr/>
        </p:nvCxnSpPr>
        <p:spPr>
          <a:xfrm>
            <a:off x="3618354" y="2299093"/>
            <a:ext cx="61816" cy="15018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id="{3A863FB4-765D-4102-B900-C203D1CE1543}"/>
              </a:ext>
            </a:extLst>
          </p:cNvPr>
          <p:cNvCxnSpPr>
            <a:stCxn id="31" idx="2"/>
            <a:endCxn id="27" idx="0"/>
          </p:cNvCxnSpPr>
          <p:nvPr/>
        </p:nvCxnSpPr>
        <p:spPr>
          <a:xfrm>
            <a:off x="3618354" y="2299093"/>
            <a:ext cx="2218708" cy="14964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4" name="矩形 33">
            <a:extLst>
              <a:ext uri="{FF2B5EF4-FFF2-40B4-BE49-F238E27FC236}">
                <a16:creationId xmlns:a16="http://schemas.microsoft.com/office/drawing/2014/main" id="{AB1B992D-CFE9-46AB-A520-861D400F34F1}"/>
              </a:ext>
            </a:extLst>
          </p:cNvPr>
          <p:cNvSpPr/>
          <p:nvPr/>
        </p:nvSpPr>
        <p:spPr>
          <a:xfrm>
            <a:off x="780130" y="832598"/>
            <a:ext cx="9065302"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6:</a:t>
            </a:r>
            <a:r>
              <a:rPr lang="zh-CN" altLang="en-US" sz="3600" b="1" dirty="0">
                <a:solidFill>
                  <a:srgbClr val="C00000"/>
                </a:solidFill>
                <a:latin typeface="微软雅黑" panose="020B0503020204020204" pitchFamily="34" charset="-122"/>
                <a:ea typeface="微软雅黑" panose="020B0503020204020204" pitchFamily="34" charset="-122"/>
              </a:rPr>
              <a:t>增强宪法意识的要求？</a:t>
            </a:r>
            <a:r>
              <a:rPr lang="en-US" altLang="zh-CN" sz="3600" b="1" dirty="0">
                <a:solidFill>
                  <a:srgbClr val="C00000"/>
                </a:solidFill>
                <a:latin typeface="微软雅黑" panose="020B0503020204020204" pitchFamily="34" charset="-122"/>
                <a:ea typeface="微软雅黑" panose="020B0503020204020204" pitchFamily="34" charset="-122"/>
              </a:rPr>
              <a:t>P27-P29ABC</a:t>
            </a:r>
          </a:p>
        </p:txBody>
      </p:sp>
    </p:spTree>
    <p:extLst>
      <p:ext uri="{BB962C8B-B14F-4D97-AF65-F5344CB8AC3E}">
        <p14:creationId xmlns:p14="http://schemas.microsoft.com/office/powerpoint/2010/main" val="1652802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09930" y="1094769"/>
            <a:ext cx="6912666" cy="244329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5172488" y="1397083"/>
            <a:ext cx="6298096" cy="2062103"/>
          </a:xfrm>
          <a:prstGeom prst="rect">
            <a:avLst/>
          </a:prstGeom>
          <a:noFill/>
        </p:spPr>
        <p:txBody>
          <a:bodyPr wrap="square" rtlCol="0">
            <a:spAutoFit/>
          </a:bodyPr>
          <a:lstStyle/>
          <a:p>
            <a:r>
              <a:rPr lang="zh-CN" altLang="en-US" sz="3200" b="1" dirty="0">
                <a:solidFill>
                  <a:srgbClr val="FFF6EB"/>
                </a:solidFill>
                <a:latin typeface="微软雅黑" panose="020B0503020204020204" pitchFamily="34" charset="-122"/>
                <a:ea typeface="微软雅黑" panose="020B0503020204020204" pitchFamily="34" charset="-122"/>
              </a:rPr>
              <a:t>宪法的根基在于人民发自内心的拥护，宪法的伟力在于人民出自真诚的信仰。</a:t>
            </a:r>
            <a:endParaRPr lang="en-US" altLang="zh-CN" sz="3200" b="1" dirty="0">
              <a:solidFill>
                <a:srgbClr val="FFF6EB"/>
              </a:solidFill>
              <a:latin typeface="微软雅黑" panose="020B0503020204020204" pitchFamily="34" charset="-122"/>
              <a:ea typeface="微软雅黑" panose="020B0503020204020204" pitchFamily="34" charset="-122"/>
            </a:endParaRPr>
          </a:p>
          <a:p>
            <a:pPr algn="r"/>
            <a:r>
              <a:rPr lang="en-US" altLang="zh-CN" sz="3200" b="1" dirty="0">
                <a:solidFill>
                  <a:srgbClr val="FFF6EB"/>
                </a:solidFill>
                <a:latin typeface="微软雅黑" panose="020B0503020204020204" pitchFamily="34" charset="-122"/>
                <a:ea typeface="微软雅黑" panose="020B0503020204020204" pitchFamily="34" charset="-122"/>
              </a:rPr>
              <a:t> ——</a:t>
            </a:r>
            <a:r>
              <a:rPr lang="zh-CN" altLang="en-US" sz="3200" b="1" dirty="0">
                <a:solidFill>
                  <a:srgbClr val="FFF6EB"/>
                </a:solidFill>
                <a:latin typeface="微软雅黑" panose="020B0503020204020204" pitchFamily="34" charset="-122"/>
                <a:ea typeface="微软雅黑" panose="020B0503020204020204" pitchFamily="34" charset="-122"/>
              </a:rPr>
              <a:t>习近平</a:t>
            </a:r>
            <a:endParaRPr lang="zh-CN" altLang="en-US" sz="1200" dirty="0">
              <a:solidFill>
                <a:srgbClr val="FFF6EB"/>
              </a:solidFill>
              <a:latin typeface="微软雅黑 Light" panose="020B0502040204020203" pitchFamily="34" charset="-122"/>
              <a:ea typeface="微软雅黑 Light" panose="020B0502040204020203" pitchFamily="34" charset="-122"/>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a:stretch/>
        </p:blipFill>
        <p:spPr>
          <a:xfrm>
            <a:off x="363759" y="1187239"/>
            <a:ext cx="4377205" cy="3990560"/>
          </a:xfrm>
          <a:prstGeom prst="rect">
            <a:avLst/>
          </a:prstGeom>
        </p:spPr>
      </p:pic>
      <p:sp>
        <p:nvSpPr>
          <p:cNvPr id="5" name="文本框 4">
            <a:extLst>
              <a:ext uri="{FF2B5EF4-FFF2-40B4-BE49-F238E27FC236}">
                <a16:creationId xmlns:a16="http://schemas.microsoft.com/office/drawing/2014/main" id="{F2576AE3-8441-4FE1-8F92-BB89EF88DED7}"/>
              </a:ext>
            </a:extLst>
          </p:cNvPr>
          <p:cNvSpPr txBox="1"/>
          <p:nvPr/>
        </p:nvSpPr>
        <p:spPr>
          <a:xfrm>
            <a:off x="4965216" y="3753842"/>
            <a:ext cx="6802093" cy="1077218"/>
          </a:xfrm>
          <a:prstGeom prst="rect">
            <a:avLst/>
          </a:prstGeom>
          <a:noFill/>
        </p:spPr>
        <p:txBody>
          <a:bodyPr wrap="square" rtlCol="0">
            <a:spAutoFit/>
          </a:bodyPr>
          <a:lstStyle/>
          <a:p>
            <a:r>
              <a:rPr lang="zh-CN" altLang="en-US" sz="3200" b="1" dirty="0">
                <a:solidFill>
                  <a:srgbClr val="FF0000"/>
                </a:solidFill>
                <a:latin typeface="微软雅黑" panose="020B0503020204020204" pitchFamily="34" charset="-122"/>
                <a:ea typeface="微软雅黑" panose="020B0503020204020204" pitchFamily="34" charset="-122"/>
              </a:rPr>
              <a:t>思考：</a:t>
            </a:r>
            <a:r>
              <a:rPr lang="zh-CN" altLang="en-US" sz="3200" b="1" dirty="0">
                <a:latin typeface="微软雅黑" panose="020B0503020204020204" pitchFamily="34" charset="-122"/>
                <a:ea typeface="微软雅黑" panose="020B0503020204020204" pitchFamily="34" charset="-122"/>
              </a:rPr>
              <a:t>请结合社会实际和生活感受谈谈你对这句话的理解。</a:t>
            </a:r>
          </a:p>
        </p:txBody>
      </p:sp>
      <p:sp>
        <p:nvSpPr>
          <p:cNvPr id="7" name="文本框 6">
            <a:extLst>
              <a:ext uri="{FF2B5EF4-FFF2-40B4-BE49-F238E27FC236}">
                <a16:creationId xmlns:a16="http://schemas.microsoft.com/office/drawing/2014/main" id="{18468B4D-50B4-479E-84ED-1AC7127FBA1F}"/>
              </a:ext>
            </a:extLst>
          </p:cNvPr>
          <p:cNvSpPr txBox="1"/>
          <p:nvPr/>
        </p:nvSpPr>
        <p:spPr>
          <a:xfrm>
            <a:off x="1008208" y="5680953"/>
            <a:ext cx="2880231" cy="646331"/>
          </a:xfrm>
          <a:prstGeom prst="rect">
            <a:avLst/>
          </a:prstGeom>
          <a:noFill/>
        </p:spPr>
        <p:txBody>
          <a:bodyPr wrap="square" rtlCol="0">
            <a:spAutoFit/>
          </a:bodyPr>
          <a:lstStyle/>
          <a:p>
            <a:r>
              <a:rPr lang="en-US" altLang="zh-CN" sz="3600" b="1" dirty="0">
                <a:latin typeface="微软雅黑" panose="020B0503020204020204" pitchFamily="34" charset="-122"/>
                <a:ea typeface="微软雅黑" panose="020B0503020204020204" pitchFamily="34" charset="-122"/>
              </a:rPr>
              <a:t>B.</a:t>
            </a:r>
            <a:r>
              <a:rPr lang="zh-CN" altLang="en-US" sz="3600" b="1" dirty="0">
                <a:latin typeface="微软雅黑" panose="020B0503020204020204" pitchFamily="34" charset="-122"/>
                <a:ea typeface="微软雅黑" panose="020B0503020204020204" pitchFamily="34" charset="-122"/>
              </a:rPr>
              <a:t>认同宪法</a:t>
            </a:r>
          </a:p>
        </p:txBody>
      </p:sp>
      <p:sp>
        <p:nvSpPr>
          <p:cNvPr id="9" name="矩形 8">
            <a:extLst>
              <a:ext uri="{FF2B5EF4-FFF2-40B4-BE49-F238E27FC236}">
                <a16:creationId xmlns:a16="http://schemas.microsoft.com/office/drawing/2014/main" id="{CE970E60-A214-4EF0-AA8C-8E00922BB0EF}"/>
              </a:ext>
            </a:extLst>
          </p:cNvPr>
          <p:cNvSpPr/>
          <p:nvPr/>
        </p:nvSpPr>
        <p:spPr>
          <a:xfrm>
            <a:off x="5172488" y="5046836"/>
            <a:ext cx="6457217" cy="1754326"/>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altLang="zh-CN" sz="3600" b="1" dirty="0">
                <a:solidFill>
                  <a:srgbClr val="C00000"/>
                </a:solidFill>
                <a:latin typeface="微软雅黑" panose="020B0503020204020204" pitchFamily="34" charset="-122"/>
                <a:ea typeface="微软雅黑" panose="020B0503020204020204" pitchFamily="34" charset="-122"/>
              </a:rPr>
              <a:t>B1.</a:t>
            </a:r>
            <a:r>
              <a:rPr lang="zh-CN" altLang="en-US" sz="3600" b="1" dirty="0">
                <a:solidFill>
                  <a:srgbClr val="C00000"/>
                </a:solidFill>
                <a:latin typeface="微软雅黑" panose="020B0503020204020204" pitchFamily="34" charset="-122"/>
                <a:ea typeface="微软雅黑" panose="020B0503020204020204" pitchFamily="34" charset="-122"/>
              </a:rPr>
              <a:t>理解并认同宪法的价值</a:t>
            </a:r>
            <a:endParaRPr lang="en-US" altLang="zh-CN" sz="3600" b="1" dirty="0">
              <a:solidFill>
                <a:srgbClr val="C00000"/>
              </a:solidFill>
              <a:latin typeface="微软雅黑" panose="020B0503020204020204" pitchFamily="34" charset="-122"/>
              <a:ea typeface="微软雅黑" panose="020B0503020204020204" pitchFamily="34" charset="-122"/>
            </a:endParaRPr>
          </a:p>
          <a:p>
            <a:r>
              <a:rPr lang="en-US" altLang="zh-CN" sz="3600" b="1" dirty="0">
                <a:solidFill>
                  <a:srgbClr val="C00000"/>
                </a:solidFill>
                <a:latin typeface="微软雅黑" panose="020B0503020204020204" pitchFamily="34" charset="-122"/>
                <a:ea typeface="微软雅黑" panose="020B0503020204020204" pitchFamily="34" charset="-122"/>
              </a:rPr>
              <a:t>B2.</a:t>
            </a:r>
            <a:r>
              <a:rPr lang="zh-CN" altLang="en-US" sz="3600" b="1" dirty="0">
                <a:solidFill>
                  <a:srgbClr val="C00000"/>
                </a:solidFill>
                <a:latin typeface="微软雅黑" panose="020B0503020204020204" pitchFamily="34" charset="-122"/>
                <a:ea typeface="微软雅黑" panose="020B0503020204020204" pitchFamily="34" charset="-122"/>
              </a:rPr>
              <a:t>增强对宪法的信服和尊崇</a:t>
            </a:r>
            <a:endParaRPr lang="en-US" altLang="zh-CN" sz="3600" b="1" dirty="0">
              <a:solidFill>
                <a:srgbClr val="C00000"/>
              </a:solidFill>
              <a:latin typeface="微软雅黑" panose="020B0503020204020204" pitchFamily="34" charset="-122"/>
              <a:ea typeface="微软雅黑" panose="020B0503020204020204" pitchFamily="34" charset="-122"/>
            </a:endParaRPr>
          </a:p>
          <a:p>
            <a:r>
              <a:rPr lang="en-US" altLang="zh-CN" sz="3600" b="1" dirty="0">
                <a:solidFill>
                  <a:srgbClr val="C00000"/>
                </a:solidFill>
                <a:latin typeface="微软雅黑" panose="020B0503020204020204" pitchFamily="34" charset="-122"/>
                <a:ea typeface="微软雅黑" panose="020B0503020204020204" pitchFamily="34" charset="-122"/>
              </a:rPr>
              <a:t>B3.</a:t>
            </a:r>
            <a:r>
              <a:rPr lang="zh-CN" altLang="en-US" sz="3600" b="1" dirty="0">
                <a:solidFill>
                  <a:srgbClr val="C00000"/>
                </a:solidFill>
                <a:latin typeface="微软雅黑" panose="020B0503020204020204" pitchFamily="34" charset="-122"/>
                <a:ea typeface="微软雅黑" panose="020B0503020204020204" pitchFamily="34" charset="-122"/>
              </a:rPr>
              <a:t>自觉接受宪法的指引与要求</a:t>
            </a:r>
          </a:p>
        </p:txBody>
      </p:sp>
      <p:sp>
        <p:nvSpPr>
          <p:cNvPr id="13" name="矩形 12">
            <a:extLst>
              <a:ext uri="{FF2B5EF4-FFF2-40B4-BE49-F238E27FC236}">
                <a16:creationId xmlns:a16="http://schemas.microsoft.com/office/drawing/2014/main" id="{6854F141-9690-4858-BCF8-ECD0F0335621}"/>
              </a:ext>
            </a:extLst>
          </p:cNvPr>
          <p:cNvSpPr/>
          <p:nvPr/>
        </p:nvSpPr>
        <p:spPr>
          <a:xfrm>
            <a:off x="1274326" y="220106"/>
            <a:ext cx="9395521"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6</a:t>
            </a:r>
            <a:r>
              <a:rPr lang="zh-CN" altLang="en-US" sz="3600" b="1" dirty="0">
                <a:solidFill>
                  <a:srgbClr val="C00000"/>
                </a:solidFill>
                <a:latin typeface="微软雅黑" panose="020B0503020204020204" pitchFamily="34" charset="-122"/>
                <a:ea typeface="微软雅黑" panose="020B0503020204020204" pitchFamily="34" charset="-122"/>
              </a:rPr>
              <a:t>：增强宪法意识的要求？</a:t>
            </a:r>
            <a:r>
              <a:rPr lang="en-US" altLang="zh-CN" sz="3600" b="1" dirty="0">
                <a:solidFill>
                  <a:srgbClr val="C00000"/>
                </a:solidFill>
                <a:latin typeface="微软雅黑" panose="020B0503020204020204" pitchFamily="34" charset="-122"/>
                <a:ea typeface="微软雅黑" panose="020B0503020204020204" pitchFamily="34" charset="-122"/>
              </a:rPr>
              <a:t>P27-P29ABC</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11" name="箭头: 右 10">
            <a:extLst>
              <a:ext uri="{FF2B5EF4-FFF2-40B4-BE49-F238E27FC236}">
                <a16:creationId xmlns:a16="http://schemas.microsoft.com/office/drawing/2014/main" id="{4403B4EB-3AA0-427A-B883-3039B43587C6}"/>
              </a:ext>
            </a:extLst>
          </p:cNvPr>
          <p:cNvSpPr/>
          <p:nvPr/>
        </p:nvSpPr>
        <p:spPr>
          <a:xfrm>
            <a:off x="3888439" y="5787632"/>
            <a:ext cx="894522" cy="43297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6361394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par>
                          <p:cTn id="13" fill="hold">
                            <p:stCondLst>
                              <p:cond delay="0"/>
                            </p:stCondLst>
                            <p:childTnLst>
                              <p:par>
                                <p:cTn id="14" presetID="37"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900" decel="100000" fill="hold"/>
                                        <p:tgtEl>
                                          <p:spTgt spid="9"/>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08377D54-B506-4665-8F7D-C71753337D13}"/>
              </a:ext>
            </a:extLst>
          </p:cNvPr>
          <p:cNvSpPr/>
          <p:nvPr/>
        </p:nvSpPr>
        <p:spPr>
          <a:xfrm>
            <a:off x="1274326" y="51748"/>
            <a:ext cx="7710765"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思考：我们应该如何增强宪法意识？</a:t>
            </a:r>
          </a:p>
        </p:txBody>
      </p:sp>
      <p:cxnSp>
        <p:nvCxnSpPr>
          <p:cNvPr id="18" name="直接连接符 17">
            <a:extLst>
              <a:ext uri="{FF2B5EF4-FFF2-40B4-BE49-F238E27FC236}">
                <a16:creationId xmlns:a16="http://schemas.microsoft.com/office/drawing/2014/main" id="{BCE37A34-2607-4EF6-B120-847AD1E31898}"/>
              </a:ext>
            </a:extLst>
          </p:cNvPr>
          <p:cNvCxnSpPr>
            <a:cxnSpLocks/>
          </p:cNvCxnSpPr>
          <p:nvPr/>
        </p:nvCxnSpPr>
        <p:spPr>
          <a:xfrm>
            <a:off x="1008208" y="685523"/>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4" name="图片 3">
            <a:extLst>
              <a:ext uri="{FF2B5EF4-FFF2-40B4-BE49-F238E27FC236}">
                <a16:creationId xmlns:a16="http://schemas.microsoft.com/office/drawing/2014/main" id="{3B646DDD-FD6C-4BA1-A901-6E640B325DE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066026" y="1185373"/>
            <a:ext cx="4962938" cy="4987103"/>
          </a:xfrm>
          <a:prstGeom prst="rect">
            <a:avLst/>
          </a:prstGeom>
        </p:spPr>
      </p:pic>
      <p:grpSp>
        <p:nvGrpSpPr>
          <p:cNvPr id="20" name="组合 19">
            <a:extLst>
              <a:ext uri="{FF2B5EF4-FFF2-40B4-BE49-F238E27FC236}">
                <a16:creationId xmlns:a16="http://schemas.microsoft.com/office/drawing/2014/main" id="{30265856-8250-49E6-923A-E5624C8542C9}"/>
              </a:ext>
            </a:extLst>
          </p:cNvPr>
          <p:cNvGrpSpPr/>
          <p:nvPr/>
        </p:nvGrpSpPr>
        <p:grpSpPr>
          <a:xfrm>
            <a:off x="114300" y="3795519"/>
            <a:ext cx="2435087" cy="1535422"/>
            <a:chOff x="2531734" y="4146172"/>
            <a:chExt cx="1617048" cy="1037773"/>
          </a:xfrm>
        </p:grpSpPr>
        <p:sp>
          <p:nvSpPr>
            <p:cNvPr id="21" name="矩形 20">
              <a:extLst>
                <a:ext uri="{FF2B5EF4-FFF2-40B4-BE49-F238E27FC236}">
                  <a16:creationId xmlns:a16="http://schemas.microsoft.com/office/drawing/2014/main" id="{45E18112-3A8A-41E1-9924-63BFFCFD82AA}"/>
                </a:ext>
              </a:extLst>
            </p:cNvPr>
            <p:cNvSpPr/>
            <p:nvPr/>
          </p:nvSpPr>
          <p:spPr>
            <a:xfrm>
              <a:off x="2580321" y="4146172"/>
              <a:ext cx="1519875" cy="1030687"/>
            </a:xfrm>
            <a:prstGeom prst="rect">
              <a:avLst/>
            </a:prstGeom>
            <a:noFill/>
            <a:ln w="254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21">
              <a:extLst>
                <a:ext uri="{FF2B5EF4-FFF2-40B4-BE49-F238E27FC236}">
                  <a16:creationId xmlns:a16="http://schemas.microsoft.com/office/drawing/2014/main" id="{9BEAFCB8-4EA7-4944-A387-CCC25CFFA7B4}"/>
                </a:ext>
              </a:extLst>
            </p:cNvPr>
            <p:cNvSpPr/>
            <p:nvPr/>
          </p:nvSpPr>
          <p:spPr>
            <a:xfrm>
              <a:off x="2531734" y="4247844"/>
              <a:ext cx="1617048" cy="936101"/>
            </a:xfrm>
            <a:prstGeom prst="rect">
              <a:avLst/>
            </a:prstGeom>
          </p:spPr>
          <p:txBody>
            <a:bodyPr wrap="square">
              <a:spAutoFit/>
            </a:bodyPr>
            <a:lstStyle/>
            <a:p>
              <a:pPr algn="just"/>
              <a:r>
                <a:rPr lang="en-US" altLang="zh-CN" sz="2800" b="1" dirty="0">
                  <a:solidFill>
                    <a:srgbClr val="C00000"/>
                  </a:solidFill>
                  <a:latin typeface="微软雅黑" panose="020B0503020204020204" pitchFamily="34" charset="-122"/>
                  <a:ea typeface="微软雅黑" panose="020B0503020204020204" pitchFamily="34" charset="-122"/>
                </a:rPr>
                <a:t>C1.</a:t>
              </a:r>
              <a:r>
                <a:rPr lang="zh-CN" altLang="en-US" sz="2800" b="1" dirty="0">
                  <a:solidFill>
                    <a:srgbClr val="C00000"/>
                  </a:solidFill>
                  <a:latin typeface="微软雅黑" panose="020B0503020204020204" pitchFamily="34" charset="-122"/>
                  <a:ea typeface="微软雅黑" panose="020B0503020204020204" pitchFamily="34" charset="-122"/>
                </a:rPr>
                <a:t>将宪法原则转化为自觉的行为准则</a:t>
              </a:r>
            </a:p>
          </p:txBody>
        </p:sp>
      </p:grpSp>
      <p:grpSp>
        <p:nvGrpSpPr>
          <p:cNvPr id="23" name="组合 22">
            <a:extLst>
              <a:ext uri="{FF2B5EF4-FFF2-40B4-BE49-F238E27FC236}">
                <a16:creationId xmlns:a16="http://schemas.microsoft.com/office/drawing/2014/main" id="{1793CC89-558B-43B1-9582-5F1AB36580AA}"/>
              </a:ext>
            </a:extLst>
          </p:cNvPr>
          <p:cNvGrpSpPr/>
          <p:nvPr/>
        </p:nvGrpSpPr>
        <p:grpSpPr>
          <a:xfrm>
            <a:off x="2622553" y="3798714"/>
            <a:ext cx="2087786" cy="2398254"/>
            <a:chOff x="2575774" y="4128432"/>
            <a:chExt cx="1376651" cy="1625617"/>
          </a:xfrm>
        </p:grpSpPr>
        <p:sp>
          <p:nvSpPr>
            <p:cNvPr id="24" name="矩形 23">
              <a:extLst>
                <a:ext uri="{FF2B5EF4-FFF2-40B4-BE49-F238E27FC236}">
                  <a16:creationId xmlns:a16="http://schemas.microsoft.com/office/drawing/2014/main" id="{89ABE931-97B6-49B4-A8B0-000DDDC07A12}"/>
                </a:ext>
              </a:extLst>
            </p:cNvPr>
            <p:cNvSpPr/>
            <p:nvPr/>
          </p:nvSpPr>
          <p:spPr>
            <a:xfrm>
              <a:off x="2593872" y="4128432"/>
              <a:ext cx="1358553" cy="1609017"/>
            </a:xfrm>
            <a:prstGeom prst="rect">
              <a:avLst/>
            </a:prstGeom>
            <a:noFill/>
            <a:ln w="25400">
              <a:gradFill>
                <a:gsLst>
                  <a:gs pos="46000">
                    <a:srgbClr val="E60012"/>
                  </a:gs>
                  <a:gs pos="0">
                    <a:srgbClr val="FF0000"/>
                  </a:gs>
                  <a:gs pos="100000">
                    <a:srgbClr val="C00000"/>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dirty="0"/>
            </a:p>
          </p:txBody>
        </p:sp>
        <p:sp>
          <p:nvSpPr>
            <p:cNvPr id="25" name="矩形 24">
              <a:extLst>
                <a:ext uri="{FF2B5EF4-FFF2-40B4-BE49-F238E27FC236}">
                  <a16:creationId xmlns:a16="http://schemas.microsoft.com/office/drawing/2014/main" id="{B8A00E85-D1C6-44B7-8B14-F7AA0FD84F31}"/>
                </a:ext>
              </a:extLst>
            </p:cNvPr>
            <p:cNvSpPr/>
            <p:nvPr/>
          </p:nvSpPr>
          <p:spPr>
            <a:xfrm>
              <a:off x="2575774" y="4231113"/>
              <a:ext cx="1340760" cy="1522936"/>
            </a:xfrm>
            <a:prstGeom prst="rect">
              <a:avLst/>
            </a:prstGeom>
          </p:spPr>
          <p:txBody>
            <a:bodyPr wrap="square">
              <a:spAutoFit/>
            </a:bodyPr>
            <a:lstStyle/>
            <a:p>
              <a:pPr algn="just"/>
              <a:r>
                <a:rPr lang="en-US" altLang="zh-CN" sz="2800" b="1" dirty="0">
                  <a:solidFill>
                    <a:srgbClr val="C00000"/>
                  </a:solidFill>
                  <a:latin typeface="微软雅黑" panose="020B0503020204020204" pitchFamily="34" charset="-122"/>
                  <a:ea typeface="微软雅黑" panose="020B0503020204020204" pitchFamily="34" charset="-122"/>
                </a:rPr>
                <a:t>C2.</a:t>
              </a:r>
              <a:r>
                <a:rPr lang="zh-CN" altLang="en-US" sz="2800" b="1" dirty="0">
                  <a:solidFill>
                    <a:srgbClr val="C00000"/>
                  </a:solidFill>
                  <a:latin typeface="微软雅黑" panose="020B0503020204020204" pitchFamily="34" charset="-122"/>
                  <a:ea typeface="微软雅黑" panose="020B0503020204020204" pitchFamily="34" charset="-122"/>
                </a:rPr>
                <a:t>用宪法精神分析和解决学习生活中的实际问题。</a:t>
              </a:r>
            </a:p>
          </p:txBody>
        </p:sp>
      </p:grpSp>
      <p:grpSp>
        <p:nvGrpSpPr>
          <p:cNvPr id="26" name="组合 25">
            <a:extLst>
              <a:ext uri="{FF2B5EF4-FFF2-40B4-BE49-F238E27FC236}">
                <a16:creationId xmlns:a16="http://schemas.microsoft.com/office/drawing/2014/main" id="{C552FBB1-8060-405A-B74B-BD6D3481C915}"/>
              </a:ext>
            </a:extLst>
          </p:cNvPr>
          <p:cNvGrpSpPr/>
          <p:nvPr/>
        </p:nvGrpSpPr>
        <p:grpSpPr>
          <a:xfrm>
            <a:off x="4884117" y="3795519"/>
            <a:ext cx="1903667" cy="1524938"/>
            <a:chOff x="2721761" y="4146172"/>
            <a:chExt cx="1230664" cy="1030687"/>
          </a:xfrm>
        </p:grpSpPr>
        <p:sp>
          <p:nvSpPr>
            <p:cNvPr id="27" name="矩形 26">
              <a:extLst>
                <a:ext uri="{FF2B5EF4-FFF2-40B4-BE49-F238E27FC236}">
                  <a16:creationId xmlns:a16="http://schemas.microsoft.com/office/drawing/2014/main" id="{4623B599-B05A-48FB-B988-E6155DD09F93}"/>
                </a:ext>
              </a:extLst>
            </p:cNvPr>
            <p:cNvSpPr/>
            <p:nvPr/>
          </p:nvSpPr>
          <p:spPr>
            <a:xfrm>
              <a:off x="2723198" y="4146172"/>
              <a:ext cx="1229227" cy="1030687"/>
            </a:xfrm>
            <a:prstGeom prst="rect">
              <a:avLst/>
            </a:prstGeom>
            <a:noFill/>
            <a:ln w="25400">
              <a:gradFill>
                <a:gsLst>
                  <a:gs pos="46000">
                    <a:srgbClr val="E60012"/>
                  </a:gs>
                  <a:gs pos="0">
                    <a:srgbClr val="FF0000"/>
                  </a:gs>
                  <a:gs pos="100000">
                    <a:srgbClr val="C00000"/>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a:extLst>
                <a:ext uri="{FF2B5EF4-FFF2-40B4-BE49-F238E27FC236}">
                  <a16:creationId xmlns:a16="http://schemas.microsoft.com/office/drawing/2014/main" id="{F459926B-36C7-4F1E-8534-71D1280DBFDD}"/>
                </a:ext>
              </a:extLst>
            </p:cNvPr>
            <p:cNvSpPr/>
            <p:nvPr/>
          </p:nvSpPr>
          <p:spPr>
            <a:xfrm>
              <a:off x="2721761" y="4183273"/>
              <a:ext cx="1220140" cy="936101"/>
            </a:xfrm>
            <a:prstGeom prst="rect">
              <a:avLst/>
            </a:prstGeom>
          </p:spPr>
          <p:txBody>
            <a:bodyPr wrap="square">
              <a:spAutoFit/>
            </a:bodyPr>
            <a:lstStyle/>
            <a:p>
              <a:pPr algn="just"/>
              <a:r>
                <a:rPr lang="en-US" altLang="zh-CN" sz="2800" b="1" dirty="0">
                  <a:solidFill>
                    <a:srgbClr val="C00000"/>
                  </a:solidFill>
                  <a:latin typeface="微软雅黑" panose="020B0503020204020204" pitchFamily="34" charset="-122"/>
                  <a:ea typeface="微软雅黑" panose="020B0503020204020204" pitchFamily="34" charset="-122"/>
                </a:rPr>
                <a:t>C3.</a:t>
              </a:r>
              <a:r>
                <a:rPr lang="zh-CN" altLang="en-US" sz="2800" b="1" dirty="0">
                  <a:solidFill>
                    <a:srgbClr val="C00000"/>
                  </a:solidFill>
                  <a:latin typeface="微软雅黑" panose="020B0503020204020204" pitchFamily="34" charset="-122"/>
                  <a:ea typeface="微软雅黑" panose="020B0503020204020204" pitchFamily="34" charset="-122"/>
                </a:rPr>
                <a:t>坚决维护宪法的权威</a:t>
              </a:r>
            </a:p>
          </p:txBody>
        </p:sp>
      </p:grpSp>
      <p:grpSp>
        <p:nvGrpSpPr>
          <p:cNvPr id="29" name="组合 28">
            <a:extLst>
              <a:ext uri="{FF2B5EF4-FFF2-40B4-BE49-F238E27FC236}">
                <a16:creationId xmlns:a16="http://schemas.microsoft.com/office/drawing/2014/main" id="{5925A4D0-141A-4A76-8BA4-6AF54FE8B101}"/>
              </a:ext>
            </a:extLst>
          </p:cNvPr>
          <p:cNvGrpSpPr/>
          <p:nvPr/>
        </p:nvGrpSpPr>
        <p:grpSpPr>
          <a:xfrm>
            <a:off x="1388626" y="1530678"/>
            <a:ext cx="4860862" cy="768415"/>
            <a:chOff x="1793160" y="1816702"/>
            <a:chExt cx="4860862" cy="768415"/>
          </a:xfrm>
        </p:grpSpPr>
        <p:sp>
          <p:nvSpPr>
            <p:cNvPr id="30" name="矩形 29">
              <a:extLst>
                <a:ext uri="{FF2B5EF4-FFF2-40B4-BE49-F238E27FC236}">
                  <a16:creationId xmlns:a16="http://schemas.microsoft.com/office/drawing/2014/main" id="{CE0EF7D5-310D-4B8D-BE99-6D1BF74BDE22}"/>
                </a:ext>
              </a:extLst>
            </p:cNvPr>
            <p:cNvSpPr/>
            <p:nvPr/>
          </p:nvSpPr>
          <p:spPr>
            <a:xfrm>
              <a:off x="1793160" y="1854579"/>
              <a:ext cx="4860862" cy="667512"/>
            </a:xfrm>
            <a:prstGeom prst="rect">
              <a:avLst/>
            </a:prstGeom>
            <a:solidFill>
              <a:srgbClr val="C00000"/>
            </a:solidFill>
            <a:ln w="25400">
              <a:gradFill>
                <a:gsLst>
                  <a:gs pos="46000">
                    <a:srgbClr val="E60012"/>
                  </a:gs>
                  <a:gs pos="0">
                    <a:srgbClr val="FF0000"/>
                  </a:gs>
                  <a:gs pos="100000">
                    <a:srgbClr val="C00000"/>
                  </a:gs>
                </a:gsLst>
                <a:lin ang="0" scaled="0"/>
              </a:gra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TextBox 49">
              <a:extLst>
                <a:ext uri="{FF2B5EF4-FFF2-40B4-BE49-F238E27FC236}">
                  <a16:creationId xmlns:a16="http://schemas.microsoft.com/office/drawing/2014/main" id="{FA14281B-505F-408F-88EA-75C1D97B8E3D}"/>
                </a:ext>
              </a:extLst>
            </p:cNvPr>
            <p:cNvSpPr txBox="1"/>
            <p:nvPr/>
          </p:nvSpPr>
          <p:spPr>
            <a:xfrm>
              <a:off x="2189385" y="1816702"/>
              <a:ext cx="3667005" cy="768415"/>
            </a:xfrm>
            <a:prstGeom prst="rect">
              <a:avLst/>
            </a:prstGeom>
            <a:noFill/>
          </p:spPr>
          <p:txBody>
            <a:bodyPr wrap="square" rtlCol="0">
              <a:spAutoFit/>
            </a:bodyPr>
            <a:lstStyle/>
            <a:p>
              <a:pPr algn="ctr">
                <a:lnSpc>
                  <a:spcPct val="120000"/>
                </a:lnSpc>
              </a:pPr>
              <a:r>
                <a:rPr lang="en-US" altLang="zh-CN" sz="4000" b="1" dirty="0">
                  <a:solidFill>
                    <a:srgbClr val="FFF6EB"/>
                  </a:solidFill>
                  <a:latin typeface="微软雅黑" panose="020B0503020204020204" pitchFamily="34" charset="-122"/>
                  <a:ea typeface="微软雅黑" panose="020B0503020204020204" pitchFamily="34" charset="-122"/>
                  <a:cs typeface="+mn-ea"/>
                  <a:sym typeface="+mn-lt"/>
                </a:rPr>
                <a:t>C.</a:t>
              </a:r>
              <a:r>
                <a:rPr lang="zh-CN" altLang="en-US" sz="4000" b="1" dirty="0">
                  <a:solidFill>
                    <a:srgbClr val="FFF6EB"/>
                  </a:solidFill>
                  <a:latin typeface="微软雅黑" panose="020B0503020204020204" pitchFamily="34" charset="-122"/>
                  <a:ea typeface="微软雅黑" panose="020B0503020204020204" pitchFamily="34" charset="-122"/>
                  <a:cs typeface="+mn-ea"/>
                  <a:sym typeface="+mn-lt"/>
                </a:rPr>
                <a:t>践行宪法</a:t>
              </a:r>
            </a:p>
          </p:txBody>
        </p:sp>
      </p:grpSp>
      <p:cxnSp>
        <p:nvCxnSpPr>
          <p:cNvPr id="9" name="直接连接符 8">
            <a:extLst>
              <a:ext uri="{FF2B5EF4-FFF2-40B4-BE49-F238E27FC236}">
                <a16:creationId xmlns:a16="http://schemas.microsoft.com/office/drawing/2014/main" id="{7D10B5B5-E355-4CE1-BB23-A11BDA9C0BFB}"/>
              </a:ext>
            </a:extLst>
          </p:cNvPr>
          <p:cNvCxnSpPr>
            <a:cxnSpLocks/>
            <a:stCxn id="31" idx="2"/>
            <a:endCxn id="21" idx="0"/>
          </p:cNvCxnSpPr>
          <p:nvPr/>
        </p:nvCxnSpPr>
        <p:spPr>
          <a:xfrm flipH="1">
            <a:off x="1331844" y="2299093"/>
            <a:ext cx="2286510" cy="14964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E58EE424-F34A-4DC7-BFA2-BAFA81D4E19B}"/>
              </a:ext>
            </a:extLst>
          </p:cNvPr>
          <p:cNvCxnSpPr>
            <a:cxnSpLocks/>
            <a:stCxn id="31" idx="2"/>
            <a:endCxn id="24" idx="0"/>
          </p:cNvCxnSpPr>
          <p:nvPr/>
        </p:nvCxnSpPr>
        <p:spPr>
          <a:xfrm>
            <a:off x="3618354" y="2299093"/>
            <a:ext cx="61816" cy="149962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id="{3A863FB4-765D-4102-B900-C203D1CE1543}"/>
              </a:ext>
            </a:extLst>
          </p:cNvPr>
          <p:cNvCxnSpPr>
            <a:stCxn id="31" idx="2"/>
            <a:endCxn id="27" idx="0"/>
          </p:cNvCxnSpPr>
          <p:nvPr/>
        </p:nvCxnSpPr>
        <p:spPr>
          <a:xfrm>
            <a:off x="3618354" y="2299093"/>
            <a:ext cx="2218708" cy="14964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62777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4326" y="220106"/>
            <a:ext cx="9065302"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6:</a:t>
            </a:r>
            <a:r>
              <a:rPr lang="zh-CN" altLang="en-US" sz="3600" b="1" dirty="0">
                <a:solidFill>
                  <a:srgbClr val="C00000"/>
                </a:solidFill>
                <a:latin typeface="微软雅黑" panose="020B0503020204020204" pitchFamily="34" charset="-122"/>
                <a:ea typeface="微软雅黑" panose="020B0503020204020204" pitchFamily="34" charset="-122"/>
              </a:rPr>
              <a:t>增强宪法意识的要求？</a:t>
            </a:r>
            <a:r>
              <a:rPr lang="en-US" altLang="zh-CN" sz="3600" b="1" dirty="0">
                <a:solidFill>
                  <a:srgbClr val="C00000"/>
                </a:solidFill>
                <a:latin typeface="微软雅黑" panose="020B0503020204020204" pitchFamily="34" charset="-122"/>
                <a:ea typeface="微软雅黑" panose="020B0503020204020204" pitchFamily="34" charset="-122"/>
              </a:rPr>
              <a:t>P27-P29ABC</a:t>
            </a:r>
          </a:p>
        </p:txBody>
      </p:sp>
      <p:cxnSp>
        <p:nvCxnSpPr>
          <p:cNvPr id="7" name="直接连接符 6"/>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318880" y="1063298"/>
            <a:ext cx="11554239" cy="5386508"/>
          </a:xfrm>
          <a:prstGeom prst="rect">
            <a:avLst/>
          </a:prstGeom>
          <a:solidFill>
            <a:srgbClr val="C00000">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文本框 10"/>
          <p:cNvSpPr txBox="1"/>
          <p:nvPr/>
        </p:nvSpPr>
        <p:spPr>
          <a:xfrm>
            <a:off x="826606" y="1061090"/>
            <a:ext cx="11514482" cy="5319213"/>
          </a:xfrm>
          <a:prstGeom prst="rect">
            <a:avLst/>
          </a:prstGeom>
          <a:noFill/>
        </p:spPr>
        <p:txBody>
          <a:bodyPr wrap="square" rtlCol="0">
            <a:spAutoFit/>
          </a:bodyPr>
          <a:lstStyle/>
          <a:p>
            <a:pPr>
              <a:lnSpc>
                <a:spcPct val="130000"/>
              </a:lnSpc>
            </a:pPr>
            <a:r>
              <a:rPr lang="en-US" altLang="zh-CN" sz="3200" b="1" dirty="0">
                <a:solidFill>
                  <a:srgbClr val="FFF6EB"/>
                </a:solidFill>
                <a:latin typeface="微软雅黑" panose="020B0503020204020204" pitchFamily="34" charset="-122"/>
                <a:ea typeface="微软雅黑" panose="020B0503020204020204" pitchFamily="34" charset="-122"/>
              </a:rPr>
              <a:t>A.</a:t>
            </a:r>
            <a:r>
              <a:rPr lang="zh-CN" altLang="en-US" sz="3200" b="1" dirty="0">
                <a:solidFill>
                  <a:srgbClr val="FFF6EB"/>
                </a:solidFill>
                <a:latin typeface="微软雅黑" panose="020B0503020204020204" pitchFamily="34" charset="-122"/>
                <a:ea typeface="微软雅黑" panose="020B0503020204020204" pitchFamily="34" charset="-122"/>
              </a:rPr>
              <a:t>学习宪法    </a:t>
            </a:r>
            <a:r>
              <a:rPr lang="en-US" altLang="zh-CN" sz="2800" b="1" dirty="0">
                <a:solidFill>
                  <a:srgbClr val="FFF6EB"/>
                </a:solidFill>
                <a:latin typeface="微软雅黑" panose="020B0503020204020204" pitchFamily="34" charset="-122"/>
                <a:ea typeface="微软雅黑" panose="020B0503020204020204" pitchFamily="34" charset="-122"/>
              </a:rPr>
              <a:t>A1.</a:t>
            </a:r>
            <a:r>
              <a:rPr lang="zh-CN" altLang="en-US" sz="2800" b="1" dirty="0">
                <a:solidFill>
                  <a:srgbClr val="FFF6EB"/>
                </a:solidFill>
                <a:latin typeface="微软雅黑" panose="020B0503020204020204" pitchFamily="34" charset="-122"/>
                <a:ea typeface="微软雅黑" panose="020B0503020204020204" pitchFamily="34" charset="-122"/>
              </a:rPr>
              <a:t> 了解我国宪法产生和发展的历程</a:t>
            </a:r>
            <a:endParaRPr lang="en-US" altLang="zh-CN" sz="2800" b="1" dirty="0">
              <a:solidFill>
                <a:srgbClr val="FFF6EB"/>
              </a:solidFill>
              <a:latin typeface="微软雅黑" panose="020B0503020204020204" pitchFamily="34" charset="-122"/>
              <a:ea typeface="微软雅黑" panose="020B0503020204020204" pitchFamily="34" charset="-122"/>
            </a:endParaRPr>
          </a:p>
          <a:p>
            <a:pPr>
              <a:lnSpc>
                <a:spcPct val="130000"/>
              </a:lnSpc>
            </a:pPr>
            <a:r>
              <a:rPr lang="en-US" altLang="zh-CN" sz="2800" b="1" dirty="0">
                <a:solidFill>
                  <a:srgbClr val="FFF6EB"/>
                </a:solidFill>
                <a:latin typeface="微软雅黑" panose="020B0503020204020204" pitchFamily="34" charset="-122"/>
                <a:ea typeface="微软雅黑" panose="020B0503020204020204" pitchFamily="34" charset="-122"/>
              </a:rPr>
              <a:t>                        A2.</a:t>
            </a:r>
            <a:r>
              <a:rPr lang="zh-CN" altLang="en-US" sz="2800" b="1" dirty="0">
                <a:solidFill>
                  <a:srgbClr val="FFF6EB"/>
                </a:solidFill>
                <a:latin typeface="微软雅黑" panose="020B0503020204020204" pitchFamily="34" charset="-122"/>
                <a:ea typeface="微软雅黑" panose="020B0503020204020204" pitchFamily="34" charset="-122"/>
              </a:rPr>
              <a:t>领会我国宪法的原则和精神 </a:t>
            </a:r>
            <a:endParaRPr lang="en-US" altLang="zh-CN" sz="2800" b="1" dirty="0">
              <a:solidFill>
                <a:srgbClr val="FFF6EB"/>
              </a:solidFill>
              <a:latin typeface="微软雅黑" panose="020B0503020204020204" pitchFamily="34" charset="-122"/>
              <a:ea typeface="微软雅黑" panose="020B0503020204020204" pitchFamily="34" charset="-122"/>
            </a:endParaRPr>
          </a:p>
          <a:p>
            <a:pPr>
              <a:lnSpc>
                <a:spcPct val="130000"/>
              </a:lnSpc>
            </a:pPr>
            <a:r>
              <a:rPr lang="en-US" altLang="zh-CN" sz="2800" b="1" dirty="0">
                <a:solidFill>
                  <a:srgbClr val="FFF6EB"/>
                </a:solidFill>
                <a:latin typeface="微软雅黑" panose="020B0503020204020204" pitchFamily="34" charset="-122"/>
                <a:ea typeface="微软雅黑" panose="020B0503020204020204" pitchFamily="34" charset="-122"/>
              </a:rPr>
              <a:t>                        A3.</a:t>
            </a:r>
            <a:r>
              <a:rPr lang="zh-CN" altLang="en-US" sz="2800" b="1" dirty="0">
                <a:solidFill>
                  <a:srgbClr val="FFF6EB"/>
                </a:solidFill>
                <a:latin typeface="微软雅黑" panose="020B0503020204020204" pitchFamily="34" charset="-122"/>
                <a:ea typeface="微软雅黑" panose="020B0503020204020204" pitchFamily="34" charset="-122"/>
              </a:rPr>
              <a:t>积极参与宪法宣传活动</a:t>
            </a:r>
            <a:endParaRPr lang="en-US" altLang="zh-CN" sz="3200" b="1" dirty="0">
              <a:solidFill>
                <a:srgbClr val="FFF6EB"/>
              </a:solidFill>
              <a:latin typeface="微软雅黑" panose="020B0503020204020204" pitchFamily="34" charset="-122"/>
              <a:ea typeface="微软雅黑" panose="020B0503020204020204" pitchFamily="34" charset="-122"/>
            </a:endParaRPr>
          </a:p>
          <a:p>
            <a:pPr>
              <a:lnSpc>
                <a:spcPct val="130000"/>
              </a:lnSpc>
            </a:pPr>
            <a:r>
              <a:rPr lang="en-US" altLang="zh-CN" sz="3200" b="1" dirty="0">
                <a:solidFill>
                  <a:srgbClr val="FFF6EB"/>
                </a:solidFill>
                <a:latin typeface="微软雅黑" panose="020B0503020204020204" pitchFamily="34" charset="-122"/>
                <a:ea typeface="微软雅黑" panose="020B0503020204020204" pitchFamily="34" charset="-122"/>
              </a:rPr>
              <a:t>B.</a:t>
            </a:r>
            <a:r>
              <a:rPr lang="zh-CN" altLang="en-US" sz="3200" b="1" dirty="0">
                <a:solidFill>
                  <a:srgbClr val="FFF6EB"/>
                </a:solidFill>
                <a:latin typeface="微软雅黑" panose="020B0503020204020204" pitchFamily="34" charset="-122"/>
                <a:ea typeface="微软雅黑" panose="020B0503020204020204" pitchFamily="34" charset="-122"/>
              </a:rPr>
              <a:t>认同宪法    </a:t>
            </a:r>
            <a:r>
              <a:rPr lang="en-US" altLang="zh-CN" sz="2800" b="1" dirty="0">
                <a:solidFill>
                  <a:srgbClr val="FFF6EB"/>
                </a:solidFill>
                <a:latin typeface="微软雅黑" panose="020B0503020204020204" pitchFamily="34" charset="-122"/>
                <a:ea typeface="微软雅黑" panose="020B0503020204020204" pitchFamily="34" charset="-122"/>
              </a:rPr>
              <a:t>B1.</a:t>
            </a:r>
            <a:r>
              <a:rPr lang="zh-CN" altLang="en-US" sz="2800" b="1" dirty="0">
                <a:solidFill>
                  <a:srgbClr val="FFF6EB"/>
                </a:solidFill>
                <a:latin typeface="微软雅黑" panose="020B0503020204020204" pitchFamily="34" charset="-122"/>
                <a:ea typeface="微软雅黑" panose="020B0503020204020204" pitchFamily="34" charset="-122"/>
              </a:rPr>
              <a:t>理解并认同宪法的价值</a:t>
            </a:r>
            <a:endParaRPr lang="en-US" altLang="zh-CN" sz="2800" b="1" dirty="0">
              <a:solidFill>
                <a:srgbClr val="FFF6EB"/>
              </a:solidFill>
              <a:latin typeface="微软雅黑" panose="020B0503020204020204" pitchFamily="34" charset="-122"/>
              <a:ea typeface="微软雅黑" panose="020B0503020204020204" pitchFamily="34" charset="-122"/>
            </a:endParaRPr>
          </a:p>
          <a:p>
            <a:pPr>
              <a:lnSpc>
                <a:spcPct val="130000"/>
              </a:lnSpc>
            </a:pPr>
            <a:r>
              <a:rPr lang="en-US" altLang="zh-CN" sz="2800" b="1" dirty="0">
                <a:solidFill>
                  <a:srgbClr val="FFF6EB"/>
                </a:solidFill>
                <a:latin typeface="微软雅黑" panose="020B0503020204020204" pitchFamily="34" charset="-122"/>
                <a:ea typeface="微软雅黑" panose="020B0503020204020204" pitchFamily="34" charset="-122"/>
              </a:rPr>
              <a:t>                        B2.</a:t>
            </a:r>
            <a:r>
              <a:rPr lang="zh-CN" altLang="en-US" sz="2800" b="1" dirty="0">
                <a:solidFill>
                  <a:srgbClr val="FFF6EB"/>
                </a:solidFill>
                <a:latin typeface="微软雅黑" panose="020B0503020204020204" pitchFamily="34" charset="-122"/>
                <a:ea typeface="微软雅黑" panose="020B0503020204020204" pitchFamily="34" charset="-122"/>
              </a:rPr>
              <a:t>增强对宪法的信服和尊崇     </a:t>
            </a:r>
            <a:endParaRPr lang="en-US" altLang="zh-CN" sz="2800" b="1" dirty="0">
              <a:solidFill>
                <a:srgbClr val="FFF6EB"/>
              </a:solidFill>
              <a:latin typeface="微软雅黑" panose="020B0503020204020204" pitchFamily="34" charset="-122"/>
              <a:ea typeface="微软雅黑" panose="020B0503020204020204" pitchFamily="34" charset="-122"/>
            </a:endParaRPr>
          </a:p>
          <a:p>
            <a:pPr>
              <a:lnSpc>
                <a:spcPct val="130000"/>
              </a:lnSpc>
            </a:pPr>
            <a:r>
              <a:rPr lang="en-US" altLang="zh-CN" sz="2800" b="1" dirty="0">
                <a:solidFill>
                  <a:srgbClr val="FFF6EB"/>
                </a:solidFill>
                <a:latin typeface="微软雅黑" panose="020B0503020204020204" pitchFamily="34" charset="-122"/>
                <a:ea typeface="微软雅黑" panose="020B0503020204020204" pitchFamily="34" charset="-122"/>
              </a:rPr>
              <a:t>                        B3.</a:t>
            </a:r>
            <a:r>
              <a:rPr lang="zh-CN" altLang="en-US" sz="2800" b="1" dirty="0">
                <a:solidFill>
                  <a:srgbClr val="FFF6EB"/>
                </a:solidFill>
                <a:latin typeface="微软雅黑" panose="020B0503020204020204" pitchFamily="34" charset="-122"/>
                <a:ea typeface="微软雅黑" panose="020B0503020204020204" pitchFamily="34" charset="-122"/>
              </a:rPr>
              <a:t>自觉接受宪法的指引与要求</a:t>
            </a:r>
          </a:p>
          <a:p>
            <a:pPr>
              <a:lnSpc>
                <a:spcPct val="130000"/>
              </a:lnSpc>
            </a:pPr>
            <a:r>
              <a:rPr lang="en-US" altLang="zh-CN" sz="3200" b="1" dirty="0">
                <a:solidFill>
                  <a:srgbClr val="FFF6EB"/>
                </a:solidFill>
                <a:latin typeface="微软雅黑" panose="020B0503020204020204" pitchFamily="34" charset="-122"/>
                <a:ea typeface="微软雅黑" panose="020B0503020204020204" pitchFamily="34" charset="-122"/>
              </a:rPr>
              <a:t>C.</a:t>
            </a:r>
            <a:r>
              <a:rPr lang="zh-CN" altLang="en-US" sz="3200" b="1" dirty="0">
                <a:solidFill>
                  <a:srgbClr val="FFF6EB"/>
                </a:solidFill>
                <a:latin typeface="微软雅黑" panose="020B0503020204020204" pitchFamily="34" charset="-122"/>
                <a:ea typeface="微软雅黑" panose="020B0503020204020204" pitchFamily="34" charset="-122"/>
              </a:rPr>
              <a:t>践行宪法    </a:t>
            </a:r>
            <a:r>
              <a:rPr lang="en-US" altLang="zh-CN" sz="2800" b="1" dirty="0">
                <a:solidFill>
                  <a:srgbClr val="FFF6EB"/>
                </a:solidFill>
                <a:latin typeface="微软雅黑" panose="020B0503020204020204" pitchFamily="34" charset="-122"/>
                <a:ea typeface="微软雅黑" panose="020B0503020204020204" pitchFamily="34" charset="-122"/>
              </a:rPr>
              <a:t>C1.</a:t>
            </a:r>
            <a:r>
              <a:rPr lang="zh-CN" altLang="en-US" sz="2800" b="1" dirty="0">
                <a:solidFill>
                  <a:srgbClr val="FFF6EB"/>
                </a:solidFill>
                <a:latin typeface="微软雅黑" panose="020B0503020204020204" pitchFamily="34" charset="-122"/>
                <a:ea typeface="微软雅黑" panose="020B0503020204020204" pitchFamily="34" charset="-122"/>
              </a:rPr>
              <a:t>将宪法原则转化为自觉的行为准则</a:t>
            </a:r>
            <a:endParaRPr lang="en-US" altLang="zh-CN" sz="2800" b="1" dirty="0">
              <a:solidFill>
                <a:srgbClr val="FFF6EB"/>
              </a:solidFill>
              <a:latin typeface="微软雅黑" panose="020B0503020204020204" pitchFamily="34" charset="-122"/>
              <a:ea typeface="微软雅黑" panose="020B0503020204020204" pitchFamily="34" charset="-122"/>
            </a:endParaRPr>
          </a:p>
          <a:p>
            <a:pPr>
              <a:lnSpc>
                <a:spcPct val="130000"/>
              </a:lnSpc>
            </a:pPr>
            <a:r>
              <a:rPr lang="en-US" altLang="zh-CN" sz="2800" b="1" dirty="0">
                <a:solidFill>
                  <a:srgbClr val="FFF6EB"/>
                </a:solidFill>
                <a:latin typeface="微软雅黑" panose="020B0503020204020204" pitchFamily="34" charset="-122"/>
                <a:ea typeface="微软雅黑" panose="020B0503020204020204" pitchFamily="34" charset="-122"/>
              </a:rPr>
              <a:t>                       C2.</a:t>
            </a:r>
            <a:r>
              <a:rPr lang="zh-CN" altLang="en-US" sz="2800" b="1" dirty="0">
                <a:solidFill>
                  <a:srgbClr val="FFF6EB"/>
                </a:solidFill>
                <a:latin typeface="微软雅黑" panose="020B0503020204020204" pitchFamily="34" charset="-122"/>
                <a:ea typeface="微软雅黑" panose="020B0503020204020204" pitchFamily="34" charset="-122"/>
              </a:rPr>
              <a:t>用宪法精神分析和解决学习生活中的实际问题。</a:t>
            </a:r>
            <a:endParaRPr lang="en-US" altLang="zh-CN" sz="2800" b="1" dirty="0">
              <a:solidFill>
                <a:srgbClr val="FFF6EB"/>
              </a:solidFill>
              <a:latin typeface="微软雅黑" panose="020B0503020204020204" pitchFamily="34" charset="-122"/>
              <a:ea typeface="微软雅黑" panose="020B0503020204020204" pitchFamily="34" charset="-122"/>
            </a:endParaRPr>
          </a:p>
          <a:p>
            <a:pPr>
              <a:lnSpc>
                <a:spcPct val="130000"/>
              </a:lnSpc>
            </a:pPr>
            <a:r>
              <a:rPr lang="en-US" altLang="zh-CN" sz="2800" b="1" dirty="0">
                <a:solidFill>
                  <a:srgbClr val="FFF6EB"/>
                </a:solidFill>
                <a:latin typeface="微软雅黑" panose="020B0503020204020204" pitchFamily="34" charset="-122"/>
                <a:ea typeface="微软雅黑" panose="020B0503020204020204" pitchFamily="34" charset="-122"/>
              </a:rPr>
              <a:t>                       C3.</a:t>
            </a:r>
            <a:r>
              <a:rPr lang="zh-CN" altLang="en-US" sz="2800" b="1" dirty="0">
                <a:solidFill>
                  <a:srgbClr val="FFF6EB"/>
                </a:solidFill>
                <a:latin typeface="微软雅黑" panose="020B0503020204020204" pitchFamily="34" charset="-122"/>
                <a:ea typeface="微软雅黑" panose="020B0503020204020204" pitchFamily="34" charset="-122"/>
              </a:rPr>
              <a:t>坚决维护宪法的权威</a:t>
            </a:r>
            <a:endParaRPr lang="en-US" altLang="zh-CN" sz="2800" b="1" dirty="0">
              <a:solidFill>
                <a:srgbClr val="FFF6EB"/>
              </a:solidFill>
              <a:latin typeface="微软雅黑" panose="020B0503020204020204" pitchFamily="34" charset="-122"/>
              <a:ea typeface="微软雅黑" panose="020B0503020204020204" pitchFamily="34" charset="-122"/>
            </a:endParaRPr>
          </a:p>
        </p:txBody>
      </p:sp>
      <p:cxnSp>
        <p:nvCxnSpPr>
          <p:cNvPr id="4" name="直接连接符 3">
            <a:extLst>
              <a:ext uri="{FF2B5EF4-FFF2-40B4-BE49-F238E27FC236}">
                <a16:creationId xmlns:a16="http://schemas.microsoft.com/office/drawing/2014/main" id="{9EC622F3-FB33-4224-95C9-3EF7FC1166C5}"/>
              </a:ext>
            </a:extLst>
          </p:cNvPr>
          <p:cNvCxnSpPr>
            <a:cxnSpLocks/>
          </p:cNvCxnSpPr>
          <p:nvPr/>
        </p:nvCxnSpPr>
        <p:spPr>
          <a:xfrm>
            <a:off x="3419494" y="2873132"/>
            <a:ext cx="7740000" cy="0"/>
          </a:xfrm>
          <a:prstGeom prst="line">
            <a:avLst/>
          </a:prstGeom>
          <a:ln w="38100">
            <a:solidFill>
              <a:srgbClr val="8D3333"/>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id="{6DE9FE13-8909-4289-B60C-AE3B1F3BA46C}"/>
              </a:ext>
            </a:extLst>
          </p:cNvPr>
          <p:cNvCxnSpPr>
            <a:cxnSpLocks/>
          </p:cNvCxnSpPr>
          <p:nvPr/>
        </p:nvCxnSpPr>
        <p:spPr>
          <a:xfrm>
            <a:off x="3405021" y="4625008"/>
            <a:ext cx="7740000" cy="0"/>
          </a:xfrm>
          <a:prstGeom prst="line">
            <a:avLst/>
          </a:prstGeom>
          <a:ln w="38100">
            <a:solidFill>
              <a:srgbClr val="8D333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58263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箭头: 右 34">
            <a:extLst>
              <a:ext uri="{FF2B5EF4-FFF2-40B4-BE49-F238E27FC236}">
                <a16:creationId xmlns:a16="http://schemas.microsoft.com/office/drawing/2014/main" id="{21CA3E1E-997B-4BE9-A04F-AE5270927A5F}"/>
              </a:ext>
            </a:extLst>
          </p:cNvPr>
          <p:cNvSpPr/>
          <p:nvPr/>
        </p:nvSpPr>
        <p:spPr>
          <a:xfrm>
            <a:off x="3338565" y="3342655"/>
            <a:ext cx="824948" cy="4373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箭头: 圆角右 6">
            <a:extLst>
              <a:ext uri="{FF2B5EF4-FFF2-40B4-BE49-F238E27FC236}">
                <a16:creationId xmlns:a16="http://schemas.microsoft.com/office/drawing/2014/main" id="{54E870AB-232B-410E-BC9A-905AB4EE2834}"/>
              </a:ext>
            </a:extLst>
          </p:cNvPr>
          <p:cNvSpPr/>
          <p:nvPr/>
        </p:nvSpPr>
        <p:spPr>
          <a:xfrm>
            <a:off x="2517759" y="1943099"/>
            <a:ext cx="1550503" cy="1140430"/>
          </a:xfrm>
          <a:prstGeom prst="bentArrow">
            <a:avLst>
              <a:gd name="adj1" fmla="val 19216"/>
              <a:gd name="adj2" fmla="val 25000"/>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18" name="直接连接符 17">
            <a:extLst>
              <a:ext uri="{FF2B5EF4-FFF2-40B4-BE49-F238E27FC236}">
                <a16:creationId xmlns:a16="http://schemas.microsoft.com/office/drawing/2014/main" id="{BCE37A34-2607-4EF6-B120-847AD1E31898}"/>
              </a:ext>
            </a:extLst>
          </p:cNvPr>
          <p:cNvCxnSpPr>
            <a:cxnSpLocks/>
          </p:cNvCxnSpPr>
          <p:nvPr/>
        </p:nvCxnSpPr>
        <p:spPr>
          <a:xfrm>
            <a:off x="1008208" y="685523"/>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4" name="矩形 33">
            <a:extLst>
              <a:ext uri="{FF2B5EF4-FFF2-40B4-BE49-F238E27FC236}">
                <a16:creationId xmlns:a16="http://schemas.microsoft.com/office/drawing/2014/main" id="{AB1B992D-CFE9-46AB-A520-861D400F34F1}"/>
              </a:ext>
            </a:extLst>
          </p:cNvPr>
          <p:cNvSpPr/>
          <p:nvPr/>
        </p:nvSpPr>
        <p:spPr>
          <a:xfrm>
            <a:off x="1196502" y="43617"/>
            <a:ext cx="9065302"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问题</a:t>
            </a:r>
            <a:r>
              <a:rPr lang="en-US" altLang="zh-CN" sz="3600" b="1" dirty="0">
                <a:solidFill>
                  <a:srgbClr val="C00000"/>
                </a:solidFill>
                <a:latin typeface="微软雅黑" panose="020B0503020204020204" pitchFamily="34" charset="-122"/>
                <a:ea typeface="微软雅黑" panose="020B0503020204020204" pitchFamily="34" charset="-122"/>
              </a:rPr>
              <a:t>6:</a:t>
            </a:r>
            <a:r>
              <a:rPr lang="zh-CN" altLang="en-US" sz="3600" b="1" dirty="0">
                <a:solidFill>
                  <a:srgbClr val="C00000"/>
                </a:solidFill>
                <a:latin typeface="微软雅黑" panose="020B0503020204020204" pitchFamily="34" charset="-122"/>
                <a:ea typeface="微软雅黑" panose="020B0503020204020204" pitchFamily="34" charset="-122"/>
              </a:rPr>
              <a:t>增强宪法意识的要求？</a:t>
            </a:r>
            <a:r>
              <a:rPr lang="en-US" altLang="zh-CN" sz="3600" b="1" dirty="0">
                <a:solidFill>
                  <a:srgbClr val="C00000"/>
                </a:solidFill>
                <a:latin typeface="微软雅黑" panose="020B0503020204020204" pitchFamily="34" charset="-122"/>
                <a:ea typeface="微软雅黑" panose="020B0503020204020204" pitchFamily="34" charset="-122"/>
              </a:rPr>
              <a:t>P27-P29ABC</a:t>
            </a:r>
          </a:p>
        </p:txBody>
      </p:sp>
      <p:sp>
        <p:nvSpPr>
          <p:cNvPr id="2" name="文本框 1">
            <a:extLst>
              <a:ext uri="{FF2B5EF4-FFF2-40B4-BE49-F238E27FC236}">
                <a16:creationId xmlns:a16="http://schemas.microsoft.com/office/drawing/2014/main" id="{EA7185F1-4B73-4550-ACFD-9BE0AF1F6D54}"/>
              </a:ext>
            </a:extLst>
          </p:cNvPr>
          <p:cNvSpPr txBox="1"/>
          <p:nvPr/>
        </p:nvSpPr>
        <p:spPr>
          <a:xfrm>
            <a:off x="421251" y="2878530"/>
            <a:ext cx="1849841" cy="1200329"/>
          </a:xfrm>
          <a:prstGeom prst="rect">
            <a:avLst/>
          </a:prstGeom>
          <a:noFill/>
        </p:spPr>
        <p:txBody>
          <a:bodyPr wrap="square" rtlCol="0">
            <a:spAutoFit/>
          </a:bodyPr>
          <a:lstStyle/>
          <a:p>
            <a:r>
              <a:rPr lang="zh-CN" altLang="en-US" sz="3600" b="1" dirty="0">
                <a:latin typeface="微软雅黑" panose="020B0503020204020204" pitchFamily="34" charset="-122"/>
                <a:ea typeface="微软雅黑" panose="020B0503020204020204" pitchFamily="34" charset="-122"/>
              </a:rPr>
              <a:t>增强宪法意识</a:t>
            </a:r>
          </a:p>
        </p:txBody>
      </p:sp>
      <p:sp>
        <p:nvSpPr>
          <p:cNvPr id="3" name="椭圆 2">
            <a:extLst>
              <a:ext uri="{FF2B5EF4-FFF2-40B4-BE49-F238E27FC236}">
                <a16:creationId xmlns:a16="http://schemas.microsoft.com/office/drawing/2014/main" id="{B1076BE0-D520-4183-B8B5-A786DFBC445C}"/>
              </a:ext>
            </a:extLst>
          </p:cNvPr>
          <p:cNvSpPr/>
          <p:nvPr/>
        </p:nvSpPr>
        <p:spPr>
          <a:xfrm>
            <a:off x="1986015" y="3025575"/>
            <a:ext cx="1480931" cy="105328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chemeClr val="bg1"/>
                </a:solidFill>
                <a:latin typeface="微软雅黑" panose="020B0503020204020204" pitchFamily="34" charset="-122"/>
                <a:ea typeface="微软雅黑" panose="020B0503020204020204" pitchFamily="34" charset="-122"/>
              </a:rPr>
              <a:t>要求</a:t>
            </a:r>
          </a:p>
        </p:txBody>
      </p:sp>
      <p:sp>
        <p:nvSpPr>
          <p:cNvPr id="8" name="文本框 7">
            <a:extLst>
              <a:ext uri="{FF2B5EF4-FFF2-40B4-BE49-F238E27FC236}">
                <a16:creationId xmlns:a16="http://schemas.microsoft.com/office/drawing/2014/main" id="{54C3DF2B-39D2-40EE-98BF-FD387633741F}"/>
              </a:ext>
            </a:extLst>
          </p:cNvPr>
          <p:cNvSpPr txBox="1"/>
          <p:nvPr/>
        </p:nvSpPr>
        <p:spPr>
          <a:xfrm>
            <a:off x="4232938" y="1784072"/>
            <a:ext cx="1356691" cy="830997"/>
          </a:xfrm>
          <a:prstGeom prst="rect">
            <a:avLst/>
          </a:prstGeom>
          <a:noFill/>
        </p:spPr>
        <p:txBody>
          <a:bodyPr wrap="square" rtlCol="0">
            <a:spAutoFit/>
          </a:bodyPr>
          <a:lstStyle/>
          <a:p>
            <a:r>
              <a:rPr lang="zh-CN" altLang="en-US" sz="4800" b="1" dirty="0">
                <a:latin typeface="微软雅黑" panose="020B0503020204020204" pitchFamily="34" charset="-122"/>
                <a:ea typeface="微软雅黑" panose="020B0503020204020204" pitchFamily="34" charset="-122"/>
              </a:rPr>
              <a:t>知</a:t>
            </a:r>
          </a:p>
        </p:txBody>
      </p:sp>
      <p:sp>
        <p:nvSpPr>
          <p:cNvPr id="10" name="箭头: 右 9">
            <a:extLst>
              <a:ext uri="{FF2B5EF4-FFF2-40B4-BE49-F238E27FC236}">
                <a16:creationId xmlns:a16="http://schemas.microsoft.com/office/drawing/2014/main" id="{CDA46FC1-A8A6-4400-9E55-D55BA4F46026}"/>
              </a:ext>
            </a:extLst>
          </p:cNvPr>
          <p:cNvSpPr/>
          <p:nvPr/>
        </p:nvSpPr>
        <p:spPr>
          <a:xfrm>
            <a:off x="5085710" y="2026503"/>
            <a:ext cx="824948" cy="4373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id="{8EA0CAC2-8A33-4599-9A91-28E1CE871FDA}"/>
              </a:ext>
            </a:extLst>
          </p:cNvPr>
          <p:cNvSpPr txBox="1"/>
          <p:nvPr/>
        </p:nvSpPr>
        <p:spPr>
          <a:xfrm>
            <a:off x="6059222" y="1845627"/>
            <a:ext cx="2355575" cy="70788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4000" b="1" dirty="0">
                <a:latin typeface="微软雅黑" panose="020B0503020204020204" pitchFamily="34" charset="-122"/>
                <a:ea typeface="微软雅黑" panose="020B0503020204020204" pitchFamily="34" charset="-122"/>
              </a:rPr>
              <a:t>学习宪法</a:t>
            </a:r>
          </a:p>
        </p:txBody>
      </p:sp>
      <p:sp>
        <p:nvSpPr>
          <p:cNvPr id="36" name="文本框 35">
            <a:extLst>
              <a:ext uri="{FF2B5EF4-FFF2-40B4-BE49-F238E27FC236}">
                <a16:creationId xmlns:a16="http://schemas.microsoft.com/office/drawing/2014/main" id="{447C89C5-A06B-48F1-889F-2802C26B5654}"/>
              </a:ext>
            </a:extLst>
          </p:cNvPr>
          <p:cNvSpPr txBox="1"/>
          <p:nvPr/>
        </p:nvSpPr>
        <p:spPr>
          <a:xfrm>
            <a:off x="4232938" y="3093468"/>
            <a:ext cx="1356691" cy="830997"/>
          </a:xfrm>
          <a:prstGeom prst="rect">
            <a:avLst/>
          </a:prstGeom>
          <a:noFill/>
        </p:spPr>
        <p:txBody>
          <a:bodyPr wrap="square" rtlCol="0">
            <a:spAutoFit/>
          </a:bodyPr>
          <a:lstStyle/>
          <a:p>
            <a:r>
              <a:rPr lang="zh-CN" altLang="en-US" sz="4800" b="1" dirty="0">
                <a:latin typeface="微软雅黑" panose="020B0503020204020204" pitchFamily="34" charset="-122"/>
                <a:ea typeface="微软雅黑" panose="020B0503020204020204" pitchFamily="34" charset="-122"/>
              </a:rPr>
              <a:t>情</a:t>
            </a:r>
          </a:p>
        </p:txBody>
      </p:sp>
      <p:sp>
        <p:nvSpPr>
          <p:cNvPr id="37" name="箭头: 右 36">
            <a:extLst>
              <a:ext uri="{FF2B5EF4-FFF2-40B4-BE49-F238E27FC236}">
                <a16:creationId xmlns:a16="http://schemas.microsoft.com/office/drawing/2014/main" id="{029988FA-2968-43F4-A90B-CABEB24A0A79}"/>
              </a:ext>
            </a:extLst>
          </p:cNvPr>
          <p:cNvSpPr/>
          <p:nvPr/>
        </p:nvSpPr>
        <p:spPr>
          <a:xfrm>
            <a:off x="5085710" y="3335899"/>
            <a:ext cx="824948" cy="4373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a:extLst>
              <a:ext uri="{FF2B5EF4-FFF2-40B4-BE49-F238E27FC236}">
                <a16:creationId xmlns:a16="http://schemas.microsoft.com/office/drawing/2014/main" id="{D8BD2DFF-8F09-49CB-B4EB-00F135742198}"/>
              </a:ext>
            </a:extLst>
          </p:cNvPr>
          <p:cNvSpPr txBox="1"/>
          <p:nvPr/>
        </p:nvSpPr>
        <p:spPr>
          <a:xfrm>
            <a:off x="6059222" y="3155023"/>
            <a:ext cx="2355575" cy="70788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4000" b="1" dirty="0">
                <a:latin typeface="微软雅黑" panose="020B0503020204020204" pitchFamily="34" charset="-122"/>
                <a:ea typeface="微软雅黑" panose="020B0503020204020204" pitchFamily="34" charset="-122"/>
              </a:rPr>
              <a:t>认同宪法</a:t>
            </a:r>
          </a:p>
        </p:txBody>
      </p:sp>
      <p:sp>
        <p:nvSpPr>
          <p:cNvPr id="13" name="箭头: 直角上 12">
            <a:extLst>
              <a:ext uri="{FF2B5EF4-FFF2-40B4-BE49-F238E27FC236}">
                <a16:creationId xmlns:a16="http://schemas.microsoft.com/office/drawing/2014/main" id="{B6FA77EC-FADA-4170-B797-8EDAA1DDFDDC}"/>
              </a:ext>
            </a:extLst>
          </p:cNvPr>
          <p:cNvSpPr/>
          <p:nvPr/>
        </p:nvSpPr>
        <p:spPr>
          <a:xfrm rot="5400000">
            <a:off x="2905220" y="3785821"/>
            <a:ext cx="965251" cy="1551330"/>
          </a:xfrm>
          <a:prstGeom prst="bentUpArrow">
            <a:avLst>
              <a:gd name="adj1" fmla="val 24395"/>
              <a:gd name="adj2" fmla="val 23486"/>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a:extLst>
              <a:ext uri="{FF2B5EF4-FFF2-40B4-BE49-F238E27FC236}">
                <a16:creationId xmlns:a16="http://schemas.microsoft.com/office/drawing/2014/main" id="{32C31930-2865-42DC-8B23-F6F02FA73FF8}"/>
              </a:ext>
            </a:extLst>
          </p:cNvPr>
          <p:cNvSpPr txBox="1"/>
          <p:nvPr/>
        </p:nvSpPr>
        <p:spPr>
          <a:xfrm>
            <a:off x="4232938" y="4381040"/>
            <a:ext cx="1356691" cy="830997"/>
          </a:xfrm>
          <a:prstGeom prst="rect">
            <a:avLst/>
          </a:prstGeom>
          <a:noFill/>
        </p:spPr>
        <p:txBody>
          <a:bodyPr wrap="square" rtlCol="0">
            <a:spAutoFit/>
          </a:bodyPr>
          <a:lstStyle/>
          <a:p>
            <a:r>
              <a:rPr lang="zh-CN" altLang="en-US" sz="4800" b="1" dirty="0">
                <a:latin typeface="微软雅黑" panose="020B0503020204020204" pitchFamily="34" charset="-122"/>
                <a:ea typeface="微软雅黑" panose="020B0503020204020204" pitchFamily="34" charset="-122"/>
              </a:rPr>
              <a:t>行</a:t>
            </a:r>
          </a:p>
        </p:txBody>
      </p:sp>
      <p:sp>
        <p:nvSpPr>
          <p:cNvPr id="40" name="箭头: 右 39">
            <a:extLst>
              <a:ext uri="{FF2B5EF4-FFF2-40B4-BE49-F238E27FC236}">
                <a16:creationId xmlns:a16="http://schemas.microsoft.com/office/drawing/2014/main" id="{F03FEE01-BE06-4693-A209-9FD7041C8A2E}"/>
              </a:ext>
            </a:extLst>
          </p:cNvPr>
          <p:cNvSpPr/>
          <p:nvPr/>
        </p:nvSpPr>
        <p:spPr>
          <a:xfrm>
            <a:off x="5085710" y="4623471"/>
            <a:ext cx="824948" cy="4373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a:extLst>
              <a:ext uri="{FF2B5EF4-FFF2-40B4-BE49-F238E27FC236}">
                <a16:creationId xmlns:a16="http://schemas.microsoft.com/office/drawing/2014/main" id="{501EA85B-0823-4F56-BE40-413D69125843}"/>
              </a:ext>
            </a:extLst>
          </p:cNvPr>
          <p:cNvSpPr txBox="1"/>
          <p:nvPr/>
        </p:nvSpPr>
        <p:spPr>
          <a:xfrm>
            <a:off x="6059222" y="4442595"/>
            <a:ext cx="2355575" cy="70788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4000" b="1" dirty="0">
                <a:latin typeface="微软雅黑" panose="020B0503020204020204" pitchFamily="34" charset="-122"/>
                <a:ea typeface="微软雅黑" panose="020B0503020204020204" pitchFamily="34" charset="-122"/>
              </a:rPr>
              <a:t>践行宪法</a:t>
            </a:r>
          </a:p>
        </p:txBody>
      </p:sp>
      <p:sp>
        <p:nvSpPr>
          <p:cNvPr id="42" name="文本框 41">
            <a:extLst>
              <a:ext uri="{FF2B5EF4-FFF2-40B4-BE49-F238E27FC236}">
                <a16:creationId xmlns:a16="http://schemas.microsoft.com/office/drawing/2014/main" id="{B59F841E-782D-4C94-BBC2-58089BA9B544}"/>
              </a:ext>
            </a:extLst>
          </p:cNvPr>
          <p:cNvSpPr txBox="1"/>
          <p:nvPr/>
        </p:nvSpPr>
        <p:spPr>
          <a:xfrm>
            <a:off x="9426131" y="2816974"/>
            <a:ext cx="2355575" cy="1323439"/>
          </a:xfrm>
          <a:prstGeom prst="rect">
            <a:avLst/>
          </a:prstGeom>
          <a:ln>
            <a:solidFill>
              <a:srgbClr val="FF000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4000" b="1" dirty="0">
                <a:latin typeface="微软雅黑" panose="020B0503020204020204" pitchFamily="34" charset="-122"/>
                <a:ea typeface="微软雅黑" panose="020B0503020204020204" pitchFamily="34" charset="-122"/>
              </a:rPr>
              <a:t>内化于心</a:t>
            </a:r>
            <a:endParaRPr lang="en-US" altLang="zh-CN" sz="4000" b="1" dirty="0">
              <a:latin typeface="微软雅黑" panose="020B0503020204020204" pitchFamily="34" charset="-122"/>
              <a:ea typeface="微软雅黑" panose="020B0503020204020204" pitchFamily="34" charset="-122"/>
            </a:endParaRPr>
          </a:p>
          <a:p>
            <a:r>
              <a:rPr lang="zh-CN" altLang="en-US" sz="4000" b="1" dirty="0">
                <a:latin typeface="微软雅黑" panose="020B0503020204020204" pitchFamily="34" charset="-122"/>
                <a:ea typeface="微软雅黑" panose="020B0503020204020204" pitchFamily="34" charset="-122"/>
              </a:rPr>
              <a:t>外化于行</a:t>
            </a:r>
          </a:p>
        </p:txBody>
      </p:sp>
      <p:sp>
        <p:nvSpPr>
          <p:cNvPr id="43" name="箭头: 右 42">
            <a:extLst>
              <a:ext uri="{FF2B5EF4-FFF2-40B4-BE49-F238E27FC236}">
                <a16:creationId xmlns:a16="http://schemas.microsoft.com/office/drawing/2014/main" id="{DA3006BF-8D23-488A-AC28-FE38739D548F}"/>
              </a:ext>
            </a:extLst>
          </p:cNvPr>
          <p:cNvSpPr/>
          <p:nvPr/>
        </p:nvSpPr>
        <p:spPr>
          <a:xfrm>
            <a:off x="8535322" y="3260034"/>
            <a:ext cx="824948" cy="4373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69477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43653D4F-6B99-4723-B71B-DAB37CC46BDA}"/>
              </a:ext>
            </a:extLst>
          </p:cNvPr>
          <p:cNvSpPr/>
          <p:nvPr/>
        </p:nvSpPr>
        <p:spPr>
          <a:xfrm>
            <a:off x="1274326" y="220106"/>
            <a:ext cx="2904962" cy="646331"/>
          </a:xfrm>
          <a:prstGeom prst="rect">
            <a:avLst/>
          </a:prstGeom>
        </p:spPr>
        <p:txBody>
          <a:bodyPr wrap="none">
            <a:spAutoFit/>
          </a:bodyPr>
          <a:lstStyle/>
          <a:p>
            <a:r>
              <a:rPr lang="en-US" altLang="zh-CN" sz="3600" b="1" dirty="0">
                <a:solidFill>
                  <a:srgbClr val="C00000"/>
                </a:solidFill>
                <a:latin typeface="微软雅黑" panose="020B0503020204020204" pitchFamily="34" charset="-122"/>
                <a:ea typeface="微软雅黑" panose="020B0503020204020204" pitchFamily="34" charset="-122"/>
              </a:rPr>
              <a:t>P29</a:t>
            </a:r>
            <a:r>
              <a:rPr lang="zh-CN" altLang="en-US" sz="3600" b="1" dirty="0">
                <a:solidFill>
                  <a:srgbClr val="C00000"/>
                </a:solidFill>
                <a:latin typeface="微软雅黑" panose="020B0503020204020204" pitchFamily="34" charset="-122"/>
                <a:ea typeface="微软雅黑" panose="020B0503020204020204" pitchFamily="34" charset="-122"/>
              </a:rPr>
              <a:t>拓展空间</a:t>
            </a:r>
          </a:p>
        </p:txBody>
      </p:sp>
      <p:cxnSp>
        <p:nvCxnSpPr>
          <p:cNvPr id="5" name="直接连接符 4">
            <a:extLst>
              <a:ext uri="{FF2B5EF4-FFF2-40B4-BE49-F238E27FC236}">
                <a16:creationId xmlns:a16="http://schemas.microsoft.com/office/drawing/2014/main" id="{EC4279C5-09FF-4E75-93AB-27F01B2985EC}"/>
              </a:ext>
            </a:extLst>
          </p:cNvPr>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id="{A458FDB0-2896-41BE-AD8B-8DF64ACBD2CA}"/>
              </a:ext>
            </a:extLst>
          </p:cNvPr>
          <p:cNvSpPr txBox="1"/>
          <p:nvPr/>
        </p:nvSpPr>
        <p:spPr>
          <a:xfrm>
            <a:off x="560318" y="915681"/>
            <a:ext cx="11071363" cy="2959977"/>
          </a:xfrm>
          <a:prstGeom prst="rect">
            <a:avLst/>
          </a:prstGeom>
          <a:noFill/>
        </p:spPr>
        <p:txBody>
          <a:bodyPr wrap="square" rtlCol="0">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       十三届全国人大一次会议表决通过了</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中华人民共和国宪法修正案</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，进一步明确了我国的宪法宣誓制度，规定：“国家工作人员就职时应当依照法律规定公开进行宪法宣誓。”</a:t>
            </a:r>
          </a:p>
        </p:txBody>
      </p:sp>
      <p:sp>
        <p:nvSpPr>
          <p:cNvPr id="7" name="文本框 6">
            <a:extLst>
              <a:ext uri="{FF2B5EF4-FFF2-40B4-BE49-F238E27FC236}">
                <a16:creationId xmlns:a16="http://schemas.microsoft.com/office/drawing/2014/main" id="{C27F87A1-FAB0-4AC1-BFA0-E96996257AAA}"/>
              </a:ext>
            </a:extLst>
          </p:cNvPr>
          <p:cNvSpPr txBox="1"/>
          <p:nvPr/>
        </p:nvSpPr>
        <p:spPr>
          <a:xfrm>
            <a:off x="363759" y="4127855"/>
            <a:ext cx="9525829"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zh-CN" altLang="en-US" sz="3200" b="1" dirty="0">
                <a:solidFill>
                  <a:srgbClr val="FF0000"/>
                </a:solidFill>
                <a:latin typeface="微软雅黑" panose="020B0503020204020204" pitchFamily="34" charset="-122"/>
                <a:ea typeface="微软雅黑" panose="020B0503020204020204" pitchFamily="34" charset="-122"/>
              </a:rPr>
              <a:t>思考</a:t>
            </a:r>
            <a:r>
              <a:rPr lang="zh-CN" altLang="en-US" sz="3200" b="1" dirty="0">
                <a:latin typeface="微软雅黑" panose="020B0503020204020204" pitchFamily="34" charset="-122"/>
                <a:ea typeface="微软雅黑" panose="020B0503020204020204" pitchFamily="34" charset="-122"/>
              </a:rPr>
              <a:t>：哪些工作人员就职时需要进行宪法宣誓？</a:t>
            </a:r>
          </a:p>
        </p:txBody>
      </p:sp>
      <p:sp>
        <p:nvSpPr>
          <p:cNvPr id="8" name="文本框 7">
            <a:extLst>
              <a:ext uri="{FF2B5EF4-FFF2-40B4-BE49-F238E27FC236}">
                <a16:creationId xmlns:a16="http://schemas.microsoft.com/office/drawing/2014/main" id="{3F8C8B5D-4A81-4C34-BCD8-4ECF3EF44898}"/>
              </a:ext>
            </a:extLst>
          </p:cNvPr>
          <p:cNvSpPr txBox="1"/>
          <p:nvPr/>
        </p:nvSpPr>
        <p:spPr>
          <a:xfrm>
            <a:off x="363759" y="4904438"/>
            <a:ext cx="10754554"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2800" b="1" dirty="0">
                <a:latin typeface="微软雅黑" panose="020B0503020204020204" pitchFamily="34" charset="-122"/>
                <a:ea typeface="微软雅黑" panose="020B0503020204020204" pitchFamily="34" charset="-122"/>
              </a:rPr>
              <a:t>根据决定，全国人民代表大会选举或决定任命的中华人民共和国主席、国务院总理等。本省地方各级人民代表大会及县以上人大常委会选举或者任命、 决定任命、批准任命的国家 工作人员，以及地方各级人民政府、人民法院、人民检察院任命的国家工作人员。</a:t>
            </a:r>
          </a:p>
        </p:txBody>
      </p:sp>
    </p:spTree>
    <p:extLst>
      <p:ext uri="{BB962C8B-B14F-4D97-AF65-F5344CB8AC3E}">
        <p14:creationId xmlns:p14="http://schemas.microsoft.com/office/powerpoint/2010/main" val="2734593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a:extLst>
              <a:ext uri="{FF2B5EF4-FFF2-40B4-BE49-F238E27FC236}">
                <a16:creationId xmlns:a16="http://schemas.microsoft.com/office/drawing/2014/main" id="{BCE37A34-2607-4EF6-B120-847AD1E31898}"/>
              </a:ext>
            </a:extLst>
          </p:cNvPr>
          <p:cNvCxnSpPr/>
          <p:nvPr/>
        </p:nvCxnSpPr>
        <p:spPr>
          <a:xfrm>
            <a:off x="1008208" y="685523"/>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4" name="矩形 33">
            <a:extLst>
              <a:ext uri="{FF2B5EF4-FFF2-40B4-BE49-F238E27FC236}">
                <a16:creationId xmlns:a16="http://schemas.microsoft.com/office/drawing/2014/main" id="{AB1B992D-CFE9-46AB-A520-861D400F34F1}"/>
              </a:ext>
            </a:extLst>
          </p:cNvPr>
          <p:cNvSpPr/>
          <p:nvPr/>
        </p:nvSpPr>
        <p:spPr>
          <a:xfrm>
            <a:off x="1196502" y="43617"/>
            <a:ext cx="1107996" cy="646331"/>
          </a:xfrm>
          <a:prstGeom prst="rect">
            <a:avLst/>
          </a:prstGeom>
        </p:spPr>
        <p:txBody>
          <a:bodyPr wrap="none">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小结</a:t>
            </a:r>
            <a:endParaRPr lang="en-US" altLang="zh-CN" sz="3600" b="1" dirty="0">
              <a:solidFill>
                <a:srgbClr val="C00000"/>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EA7185F1-4B73-4550-ACFD-9BE0AF1F6D54}"/>
              </a:ext>
            </a:extLst>
          </p:cNvPr>
          <p:cNvSpPr txBox="1"/>
          <p:nvPr/>
        </p:nvSpPr>
        <p:spPr>
          <a:xfrm>
            <a:off x="48533" y="3052465"/>
            <a:ext cx="1849841" cy="1200329"/>
          </a:xfrm>
          <a:prstGeom prst="rect">
            <a:avLst/>
          </a:prstGeom>
          <a:noFill/>
        </p:spPr>
        <p:txBody>
          <a:bodyPr wrap="square" rtlCol="0">
            <a:spAutoFit/>
          </a:bodyPr>
          <a:lstStyle/>
          <a:p>
            <a:r>
              <a:rPr lang="zh-CN" altLang="en-US" sz="3600" b="1" dirty="0">
                <a:latin typeface="微软雅黑" panose="020B0503020204020204" pitchFamily="34" charset="-122"/>
                <a:ea typeface="微软雅黑" panose="020B0503020204020204" pitchFamily="34" charset="-122"/>
              </a:rPr>
              <a:t>加强宪法监督</a:t>
            </a:r>
          </a:p>
        </p:txBody>
      </p:sp>
      <p:sp>
        <p:nvSpPr>
          <p:cNvPr id="8" name="文本框 7">
            <a:extLst>
              <a:ext uri="{FF2B5EF4-FFF2-40B4-BE49-F238E27FC236}">
                <a16:creationId xmlns:a16="http://schemas.microsoft.com/office/drawing/2014/main" id="{54C3DF2B-39D2-40EE-98BF-FD387633741F}"/>
              </a:ext>
            </a:extLst>
          </p:cNvPr>
          <p:cNvSpPr txBox="1"/>
          <p:nvPr/>
        </p:nvSpPr>
        <p:spPr>
          <a:xfrm>
            <a:off x="2058873" y="1732232"/>
            <a:ext cx="2913266" cy="584775"/>
          </a:xfrm>
          <a:prstGeom prst="rect">
            <a:avLst/>
          </a:prstGeom>
          <a:noFill/>
        </p:spPr>
        <p:txBody>
          <a:bodyPr wrap="square" rtlCol="0">
            <a:spAutoFit/>
          </a:bodyPr>
          <a:lstStyle/>
          <a:p>
            <a:r>
              <a:rPr lang="zh-CN" altLang="en-US" sz="3200" b="1" dirty="0">
                <a:latin typeface="微软雅黑" panose="020B0503020204020204" pitchFamily="34" charset="-122"/>
                <a:ea typeface="微软雅黑" panose="020B0503020204020204" pitchFamily="34" charset="-122"/>
              </a:rPr>
              <a:t>监督权力行使</a:t>
            </a:r>
          </a:p>
        </p:txBody>
      </p:sp>
      <p:sp>
        <p:nvSpPr>
          <p:cNvPr id="11" name="文本框 10">
            <a:extLst>
              <a:ext uri="{FF2B5EF4-FFF2-40B4-BE49-F238E27FC236}">
                <a16:creationId xmlns:a16="http://schemas.microsoft.com/office/drawing/2014/main" id="{8EA0CAC2-8A33-4599-9A91-28E1CE871FDA}"/>
              </a:ext>
            </a:extLst>
          </p:cNvPr>
          <p:cNvSpPr txBox="1"/>
          <p:nvPr/>
        </p:nvSpPr>
        <p:spPr>
          <a:xfrm>
            <a:off x="2476166" y="2329966"/>
            <a:ext cx="1648574" cy="5232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800" b="1" dirty="0">
                <a:latin typeface="微软雅黑" panose="020B0503020204020204" pitchFamily="34" charset="-122"/>
                <a:ea typeface="微软雅黑" panose="020B0503020204020204" pitchFamily="34" charset="-122"/>
              </a:rPr>
              <a:t>制度层面</a:t>
            </a:r>
          </a:p>
        </p:txBody>
      </p:sp>
      <p:sp>
        <p:nvSpPr>
          <p:cNvPr id="4" name="左大括号 3">
            <a:extLst>
              <a:ext uri="{FF2B5EF4-FFF2-40B4-BE49-F238E27FC236}">
                <a16:creationId xmlns:a16="http://schemas.microsoft.com/office/drawing/2014/main" id="{08970B05-9A40-4B65-BD22-85D343A10F40}"/>
              </a:ext>
            </a:extLst>
          </p:cNvPr>
          <p:cNvSpPr/>
          <p:nvPr/>
        </p:nvSpPr>
        <p:spPr>
          <a:xfrm>
            <a:off x="1769737" y="1997765"/>
            <a:ext cx="376212" cy="3379304"/>
          </a:xfrm>
          <a:prstGeom prst="lef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id="{B06022A5-6BDC-405E-BE3F-A54CE6670E34}"/>
              </a:ext>
            </a:extLst>
          </p:cNvPr>
          <p:cNvSpPr txBox="1"/>
          <p:nvPr/>
        </p:nvSpPr>
        <p:spPr>
          <a:xfrm>
            <a:off x="2058873" y="4514001"/>
            <a:ext cx="2913266" cy="584775"/>
          </a:xfrm>
          <a:prstGeom prst="rect">
            <a:avLst/>
          </a:prstGeom>
          <a:noFill/>
        </p:spPr>
        <p:txBody>
          <a:bodyPr wrap="square" rtlCol="0">
            <a:spAutoFit/>
          </a:bodyPr>
          <a:lstStyle/>
          <a:p>
            <a:r>
              <a:rPr lang="zh-CN" altLang="en-US" sz="3200" b="1" dirty="0">
                <a:latin typeface="微软雅黑" panose="020B0503020204020204" pitchFamily="34" charset="-122"/>
                <a:ea typeface="微软雅黑" panose="020B0503020204020204" pitchFamily="34" charset="-122"/>
              </a:rPr>
              <a:t>增强宪法意识</a:t>
            </a:r>
          </a:p>
        </p:txBody>
      </p:sp>
      <p:sp>
        <p:nvSpPr>
          <p:cNvPr id="24" name="文本框 23">
            <a:extLst>
              <a:ext uri="{FF2B5EF4-FFF2-40B4-BE49-F238E27FC236}">
                <a16:creationId xmlns:a16="http://schemas.microsoft.com/office/drawing/2014/main" id="{175ED563-E1A1-49AE-93E0-9D2587E45178}"/>
              </a:ext>
            </a:extLst>
          </p:cNvPr>
          <p:cNvSpPr txBox="1"/>
          <p:nvPr/>
        </p:nvSpPr>
        <p:spPr>
          <a:xfrm>
            <a:off x="2380919" y="5158817"/>
            <a:ext cx="1648574" cy="5232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800" b="1" dirty="0">
                <a:latin typeface="微软雅黑" panose="020B0503020204020204" pitchFamily="34" charset="-122"/>
                <a:ea typeface="微软雅黑" panose="020B0503020204020204" pitchFamily="34" charset="-122"/>
              </a:rPr>
              <a:t>意识层面</a:t>
            </a:r>
          </a:p>
        </p:txBody>
      </p:sp>
      <p:sp>
        <p:nvSpPr>
          <p:cNvPr id="5" name="左大括号 4">
            <a:extLst>
              <a:ext uri="{FF2B5EF4-FFF2-40B4-BE49-F238E27FC236}">
                <a16:creationId xmlns:a16="http://schemas.microsoft.com/office/drawing/2014/main" id="{436BB45E-A544-4214-A50E-BCA44DFD7319}"/>
              </a:ext>
            </a:extLst>
          </p:cNvPr>
          <p:cNvSpPr/>
          <p:nvPr/>
        </p:nvSpPr>
        <p:spPr>
          <a:xfrm>
            <a:off x="4734263" y="1189572"/>
            <a:ext cx="237876" cy="1727529"/>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FE10B61B-0B95-4ED1-9C94-4D637F453DCD}"/>
              </a:ext>
            </a:extLst>
          </p:cNvPr>
          <p:cNvSpPr/>
          <p:nvPr/>
        </p:nvSpPr>
        <p:spPr>
          <a:xfrm>
            <a:off x="4907203" y="969544"/>
            <a:ext cx="6470041" cy="523220"/>
          </a:xfrm>
          <a:prstGeom prst="rect">
            <a:avLst/>
          </a:prstGeom>
        </p:spPr>
        <p:txBody>
          <a:bodyPr wrap="none">
            <a:spAutoFit/>
          </a:bodyPr>
          <a:lstStyle/>
          <a:p>
            <a:r>
              <a:rPr lang="en-US" altLang="zh-CN" sz="2800" b="1" dirty="0">
                <a:solidFill>
                  <a:srgbClr val="C00000"/>
                </a:solidFill>
                <a:latin typeface="微软雅黑" panose="020B0503020204020204" pitchFamily="34" charset="-122"/>
                <a:ea typeface="微软雅黑" panose="020B0503020204020204" pitchFamily="34" charset="-122"/>
              </a:rPr>
              <a:t>1</a:t>
            </a:r>
            <a:r>
              <a:rPr lang="zh-CN" altLang="en-US" sz="2800" b="1" dirty="0">
                <a:solidFill>
                  <a:srgbClr val="C00000"/>
                </a:solidFill>
                <a:latin typeface="微软雅黑" panose="020B0503020204020204" pitchFamily="34" charset="-122"/>
                <a:ea typeface="微软雅黑" panose="020B0503020204020204" pitchFamily="34" charset="-122"/>
              </a:rPr>
              <a:t>：为什么要监督权力的行使？</a:t>
            </a:r>
            <a:r>
              <a:rPr lang="en-US" altLang="zh-CN" sz="2800" b="1" dirty="0">
                <a:solidFill>
                  <a:srgbClr val="C00000"/>
                </a:solidFill>
                <a:latin typeface="微软雅黑" panose="020B0503020204020204" pitchFamily="34" charset="-122"/>
                <a:ea typeface="微软雅黑" panose="020B0503020204020204" pitchFamily="34" charset="-122"/>
              </a:rPr>
              <a:t>P24①②</a:t>
            </a:r>
          </a:p>
        </p:txBody>
      </p:sp>
      <p:sp>
        <p:nvSpPr>
          <p:cNvPr id="6" name="矩形 5">
            <a:extLst>
              <a:ext uri="{FF2B5EF4-FFF2-40B4-BE49-F238E27FC236}">
                <a16:creationId xmlns:a16="http://schemas.microsoft.com/office/drawing/2014/main" id="{C888116C-5F7C-4500-8E7B-8EAE8A1241A8}"/>
              </a:ext>
            </a:extLst>
          </p:cNvPr>
          <p:cNvSpPr/>
          <p:nvPr/>
        </p:nvSpPr>
        <p:spPr>
          <a:xfrm>
            <a:off x="4919240" y="1662346"/>
            <a:ext cx="5189241" cy="565604"/>
          </a:xfrm>
          <a:prstGeom prst="rect">
            <a:avLst/>
          </a:prstGeom>
        </p:spPr>
        <p:txBody>
          <a:bodyPr wrap="none">
            <a:spAutoFit/>
          </a:bodyPr>
          <a:lstStyle/>
          <a:p>
            <a:pPr algn="ctr">
              <a:lnSpc>
                <a:spcPct val="120000"/>
              </a:lnSpc>
            </a:pPr>
            <a:r>
              <a:rPr lang="en-US" altLang="zh-CN" sz="2800" b="1" dirty="0">
                <a:solidFill>
                  <a:srgbClr val="C00000"/>
                </a:solidFill>
                <a:latin typeface="微软雅黑" panose="020B0503020204020204" pitchFamily="34" charset="-122"/>
                <a:ea typeface="微软雅黑" panose="020B0503020204020204" pitchFamily="34" charset="-122"/>
                <a:cs typeface="+mn-ea"/>
                <a:sym typeface="+mn-lt"/>
              </a:rPr>
              <a:t>2</a:t>
            </a:r>
            <a:r>
              <a:rPr lang="zh-CN" altLang="en-US" sz="2800" b="1" dirty="0">
                <a:solidFill>
                  <a:srgbClr val="C00000"/>
                </a:solidFill>
                <a:latin typeface="微软雅黑" panose="020B0503020204020204" pitchFamily="34" charset="-122"/>
                <a:ea typeface="微软雅黑" panose="020B0503020204020204" pitchFamily="34" charset="-122"/>
                <a:cs typeface="+mn-ea"/>
                <a:sym typeface="+mn-lt"/>
              </a:rPr>
              <a:t>：我国宪法监督的主体</a:t>
            </a:r>
            <a:r>
              <a:rPr lang="en-US" altLang="zh-CN" sz="2800" b="1" dirty="0">
                <a:solidFill>
                  <a:srgbClr val="C00000"/>
                </a:solidFill>
                <a:latin typeface="微软雅黑" panose="020B0503020204020204" pitchFamily="34" charset="-122"/>
                <a:ea typeface="微软雅黑" panose="020B0503020204020204" pitchFamily="34" charset="-122"/>
                <a:cs typeface="+mn-ea"/>
                <a:sym typeface="+mn-lt"/>
              </a:rPr>
              <a:t>P24AB</a:t>
            </a:r>
            <a:endParaRPr lang="zh-CN" altLang="en-US" sz="2800" b="1" dirty="0">
              <a:solidFill>
                <a:srgbClr val="C00000"/>
              </a:solidFill>
              <a:latin typeface="微软雅黑" panose="020B0503020204020204" pitchFamily="34" charset="-122"/>
              <a:ea typeface="微软雅黑" panose="020B0503020204020204" pitchFamily="34" charset="-122"/>
              <a:cs typeface="+mn-ea"/>
              <a:sym typeface="+mn-lt"/>
            </a:endParaRPr>
          </a:p>
        </p:txBody>
      </p:sp>
      <p:sp>
        <p:nvSpPr>
          <p:cNvPr id="9" name="矩形 8">
            <a:extLst>
              <a:ext uri="{FF2B5EF4-FFF2-40B4-BE49-F238E27FC236}">
                <a16:creationId xmlns:a16="http://schemas.microsoft.com/office/drawing/2014/main" id="{BEDE2992-1A98-4B6C-9D30-D5DB0EE2787F}"/>
              </a:ext>
            </a:extLst>
          </p:cNvPr>
          <p:cNvSpPr/>
          <p:nvPr/>
        </p:nvSpPr>
        <p:spPr>
          <a:xfrm>
            <a:off x="4972139" y="2523258"/>
            <a:ext cx="5751896" cy="523220"/>
          </a:xfrm>
          <a:prstGeom prst="rect">
            <a:avLst/>
          </a:prstGeom>
        </p:spPr>
        <p:txBody>
          <a:bodyPr wrap="none">
            <a:spAutoFit/>
          </a:bodyPr>
          <a:lstStyle/>
          <a:p>
            <a:r>
              <a:rPr lang="en-US" altLang="zh-CN" sz="2800" b="1" dirty="0">
                <a:solidFill>
                  <a:srgbClr val="C00000"/>
                </a:solidFill>
                <a:latin typeface="微软雅黑" panose="020B0503020204020204" pitchFamily="34" charset="-122"/>
                <a:ea typeface="微软雅黑" panose="020B0503020204020204" pitchFamily="34" charset="-122"/>
              </a:rPr>
              <a:t>3</a:t>
            </a:r>
            <a:r>
              <a:rPr lang="zh-CN" altLang="en-US" sz="2800" b="1" dirty="0">
                <a:solidFill>
                  <a:srgbClr val="C00000"/>
                </a:solidFill>
                <a:latin typeface="微软雅黑" panose="020B0503020204020204" pitchFamily="34" charset="-122"/>
                <a:ea typeface="微软雅黑" panose="020B0503020204020204" pitchFamily="34" charset="-122"/>
              </a:rPr>
              <a:t>：怎样加强宪法监督？</a:t>
            </a:r>
            <a:r>
              <a:rPr lang="en-US" altLang="zh-CN" sz="2800" b="1" dirty="0">
                <a:solidFill>
                  <a:srgbClr val="C00000"/>
                </a:solidFill>
                <a:latin typeface="微软雅黑" panose="020B0503020204020204" pitchFamily="34" charset="-122"/>
                <a:ea typeface="微软雅黑" panose="020B0503020204020204" pitchFamily="34" charset="-122"/>
              </a:rPr>
              <a:t>P25①②③</a:t>
            </a:r>
          </a:p>
        </p:txBody>
      </p:sp>
      <p:sp>
        <p:nvSpPr>
          <p:cNvPr id="29" name="左大括号 28">
            <a:extLst>
              <a:ext uri="{FF2B5EF4-FFF2-40B4-BE49-F238E27FC236}">
                <a16:creationId xmlns:a16="http://schemas.microsoft.com/office/drawing/2014/main" id="{24957A99-A36F-4392-94B4-3BECDC1137D2}"/>
              </a:ext>
            </a:extLst>
          </p:cNvPr>
          <p:cNvSpPr/>
          <p:nvPr/>
        </p:nvSpPr>
        <p:spPr>
          <a:xfrm>
            <a:off x="4788265" y="4160927"/>
            <a:ext cx="237876" cy="1727529"/>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id="{BA6AB5CB-D71C-49C1-8476-3102833350A8}"/>
              </a:ext>
            </a:extLst>
          </p:cNvPr>
          <p:cNvSpPr/>
          <p:nvPr/>
        </p:nvSpPr>
        <p:spPr>
          <a:xfrm>
            <a:off x="4972139" y="3930740"/>
            <a:ext cx="7415813" cy="523220"/>
          </a:xfrm>
          <a:prstGeom prst="rect">
            <a:avLst/>
          </a:prstGeom>
        </p:spPr>
        <p:txBody>
          <a:bodyPr wrap="square">
            <a:spAutoFit/>
          </a:bodyPr>
          <a:lstStyle/>
          <a:p>
            <a:r>
              <a:rPr lang="en-US" altLang="zh-CN" sz="2800" b="1" dirty="0">
                <a:solidFill>
                  <a:srgbClr val="C00000"/>
                </a:solidFill>
                <a:latin typeface="微软雅黑" panose="020B0503020204020204" pitchFamily="34" charset="-122"/>
                <a:ea typeface="微软雅黑" panose="020B0503020204020204" pitchFamily="34" charset="-122"/>
              </a:rPr>
              <a:t>4</a:t>
            </a:r>
            <a:r>
              <a:rPr lang="zh-CN" altLang="en-US" sz="2800" b="1" dirty="0">
                <a:solidFill>
                  <a:srgbClr val="C00000"/>
                </a:solidFill>
                <a:latin typeface="微软雅黑" panose="020B0503020204020204" pitchFamily="34" charset="-122"/>
                <a:ea typeface="微软雅黑" panose="020B0503020204020204" pitchFamily="34" charset="-122"/>
              </a:rPr>
              <a:t>：增强宪法意识的重要举措？</a:t>
            </a:r>
            <a:r>
              <a:rPr lang="en-US" altLang="zh-CN" b="1" dirty="0">
                <a:solidFill>
                  <a:srgbClr val="C00000"/>
                </a:solidFill>
                <a:latin typeface="微软雅黑" panose="020B0503020204020204" pitchFamily="34" charset="-122"/>
                <a:ea typeface="微软雅黑" panose="020B0503020204020204" pitchFamily="34" charset="-122"/>
              </a:rPr>
              <a:t>P25-P26ABC</a:t>
            </a:r>
            <a:endParaRPr lang="en-US" altLang="zh-CN" sz="2800" b="1" dirty="0">
              <a:solidFill>
                <a:srgbClr val="C00000"/>
              </a:solidFill>
              <a:latin typeface="微软雅黑" panose="020B0503020204020204" pitchFamily="34" charset="-122"/>
              <a:ea typeface="微软雅黑" panose="020B0503020204020204" pitchFamily="34" charset="-122"/>
            </a:endParaRPr>
          </a:p>
        </p:txBody>
      </p:sp>
      <p:sp>
        <p:nvSpPr>
          <p:cNvPr id="31" name="矩形 30">
            <a:extLst>
              <a:ext uri="{FF2B5EF4-FFF2-40B4-BE49-F238E27FC236}">
                <a16:creationId xmlns:a16="http://schemas.microsoft.com/office/drawing/2014/main" id="{59812F1E-3FCF-4CCA-9483-F3AABA3E3B28}"/>
              </a:ext>
            </a:extLst>
          </p:cNvPr>
          <p:cNvSpPr/>
          <p:nvPr/>
        </p:nvSpPr>
        <p:spPr>
          <a:xfrm>
            <a:off x="4972139" y="4755387"/>
            <a:ext cx="5136342" cy="565604"/>
          </a:xfrm>
          <a:prstGeom prst="rect">
            <a:avLst/>
          </a:prstGeom>
        </p:spPr>
        <p:txBody>
          <a:bodyPr wrap="none">
            <a:spAutoFit/>
          </a:bodyPr>
          <a:lstStyle/>
          <a:p>
            <a:pPr algn="ctr">
              <a:lnSpc>
                <a:spcPct val="120000"/>
              </a:lnSpc>
            </a:pPr>
            <a:r>
              <a:rPr lang="en-US" altLang="zh-CN" sz="2800" b="1" dirty="0">
                <a:solidFill>
                  <a:srgbClr val="C00000"/>
                </a:solidFill>
                <a:latin typeface="微软雅黑" panose="020B0503020204020204" pitchFamily="34" charset="-122"/>
                <a:ea typeface="微软雅黑" panose="020B0503020204020204" pitchFamily="34" charset="-122"/>
                <a:cs typeface="+mn-ea"/>
                <a:sym typeface="+mn-lt"/>
              </a:rPr>
              <a:t>5:</a:t>
            </a:r>
            <a:r>
              <a:rPr lang="zh-CN" altLang="en-US" sz="2800" b="1" dirty="0">
                <a:solidFill>
                  <a:srgbClr val="C00000"/>
                </a:solidFill>
                <a:latin typeface="微软雅黑" panose="020B0503020204020204" pitchFamily="34" charset="-122"/>
                <a:ea typeface="微软雅黑" panose="020B0503020204020204" pitchFamily="34" charset="-122"/>
                <a:cs typeface="+mn-ea"/>
                <a:sym typeface="+mn-lt"/>
              </a:rPr>
              <a:t>为什么要增强宪法意识？</a:t>
            </a:r>
            <a:r>
              <a:rPr lang="en-US" altLang="zh-CN" sz="2800" b="1" dirty="0">
                <a:solidFill>
                  <a:srgbClr val="C00000"/>
                </a:solidFill>
                <a:latin typeface="微软雅黑" panose="020B0503020204020204" pitchFamily="34" charset="-122"/>
                <a:ea typeface="微软雅黑" panose="020B0503020204020204" pitchFamily="34" charset="-122"/>
                <a:cs typeface="+mn-ea"/>
                <a:sym typeface="+mn-lt"/>
              </a:rPr>
              <a:t>P27</a:t>
            </a:r>
          </a:p>
        </p:txBody>
      </p:sp>
      <p:sp>
        <p:nvSpPr>
          <p:cNvPr id="32" name="矩形 31">
            <a:extLst>
              <a:ext uri="{FF2B5EF4-FFF2-40B4-BE49-F238E27FC236}">
                <a16:creationId xmlns:a16="http://schemas.microsoft.com/office/drawing/2014/main" id="{38C4ED4A-D322-40AD-A19B-20714D1873F2}"/>
              </a:ext>
            </a:extLst>
          </p:cNvPr>
          <p:cNvSpPr/>
          <p:nvPr/>
        </p:nvSpPr>
        <p:spPr>
          <a:xfrm>
            <a:off x="4972139" y="5595413"/>
            <a:ext cx="6369051" cy="523220"/>
          </a:xfrm>
          <a:prstGeom prst="rect">
            <a:avLst/>
          </a:prstGeom>
        </p:spPr>
        <p:txBody>
          <a:bodyPr wrap="none">
            <a:spAutoFit/>
          </a:bodyPr>
          <a:lstStyle/>
          <a:p>
            <a:r>
              <a:rPr lang="en-US" altLang="zh-CN" sz="2800" b="1" dirty="0">
                <a:solidFill>
                  <a:srgbClr val="C00000"/>
                </a:solidFill>
                <a:latin typeface="微软雅黑" panose="020B0503020204020204" pitchFamily="34" charset="-122"/>
                <a:ea typeface="微软雅黑" panose="020B0503020204020204" pitchFamily="34" charset="-122"/>
              </a:rPr>
              <a:t>6:</a:t>
            </a:r>
            <a:r>
              <a:rPr lang="zh-CN" altLang="en-US" sz="2800" b="1" dirty="0">
                <a:solidFill>
                  <a:srgbClr val="C00000"/>
                </a:solidFill>
                <a:latin typeface="微软雅黑" panose="020B0503020204020204" pitchFamily="34" charset="-122"/>
                <a:ea typeface="微软雅黑" panose="020B0503020204020204" pitchFamily="34" charset="-122"/>
              </a:rPr>
              <a:t>增强宪法意识的要求？</a:t>
            </a:r>
            <a:r>
              <a:rPr lang="en-US" altLang="zh-CN" sz="2800" b="1" dirty="0">
                <a:solidFill>
                  <a:srgbClr val="C00000"/>
                </a:solidFill>
                <a:latin typeface="微软雅黑" panose="020B0503020204020204" pitchFamily="34" charset="-122"/>
                <a:ea typeface="微软雅黑" panose="020B0503020204020204" pitchFamily="34" charset="-122"/>
              </a:rPr>
              <a:t>P27-P29ABC</a:t>
            </a:r>
          </a:p>
        </p:txBody>
      </p:sp>
    </p:spTree>
    <p:extLst>
      <p:ext uri="{BB962C8B-B14F-4D97-AF65-F5344CB8AC3E}">
        <p14:creationId xmlns:p14="http://schemas.microsoft.com/office/powerpoint/2010/main" val="17548328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1000"/>
                                        <p:tgtEl>
                                          <p:spTgt spid="26"/>
                                        </p:tgtEl>
                                      </p:cBhvr>
                                    </p:animEffect>
                                    <p:anim calcmode="lin" valueType="num">
                                      <p:cBhvr>
                                        <p:cTn id="12" dur="1000" fill="hold"/>
                                        <p:tgtEl>
                                          <p:spTgt spid="26"/>
                                        </p:tgtEl>
                                        <p:attrNameLst>
                                          <p:attrName>ppt_x</p:attrName>
                                        </p:attrNameLst>
                                      </p:cBhvr>
                                      <p:tavLst>
                                        <p:tav tm="0">
                                          <p:val>
                                            <p:strVal val="#ppt_x"/>
                                          </p:val>
                                        </p:tav>
                                        <p:tav tm="100000">
                                          <p:val>
                                            <p:strVal val="#ppt_x"/>
                                          </p:val>
                                        </p:tav>
                                      </p:tavLst>
                                    </p:anim>
                                    <p:anim calcmode="lin" valueType="num">
                                      <p:cBhvr>
                                        <p:cTn id="13" dur="900" decel="100000" fill="hold"/>
                                        <p:tgtEl>
                                          <p:spTgt spid="2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26"/>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par>
                          <p:cTn id="19" fill="hold">
                            <p:stCondLst>
                              <p:cond delay="20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par>
                          <p:cTn id="30" fill="hold">
                            <p:stCondLst>
                              <p:cond delay="3500"/>
                            </p:stCondLst>
                            <p:childTnLst>
                              <p:par>
                                <p:cTn id="31" presetID="37" presetClass="entr" presetSubtype="0"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900" decel="100000" fill="hold"/>
                                        <p:tgtEl>
                                          <p:spTgt spid="30"/>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37" fill="hold">
                            <p:stCondLst>
                              <p:cond delay="4500"/>
                            </p:stCondLst>
                            <p:childTnLst>
                              <p:par>
                                <p:cTn id="38" presetID="37" presetClass="entr" presetSubtype="0" fill="hold" grpId="0"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1000"/>
                                        <p:tgtEl>
                                          <p:spTgt spid="31"/>
                                        </p:tgtEl>
                                      </p:cBhvr>
                                    </p:animEffect>
                                    <p:anim calcmode="lin" valueType="num">
                                      <p:cBhvr>
                                        <p:cTn id="41" dur="1000" fill="hold"/>
                                        <p:tgtEl>
                                          <p:spTgt spid="31"/>
                                        </p:tgtEl>
                                        <p:attrNameLst>
                                          <p:attrName>ppt_x</p:attrName>
                                        </p:attrNameLst>
                                      </p:cBhvr>
                                      <p:tavLst>
                                        <p:tav tm="0">
                                          <p:val>
                                            <p:strVal val="#ppt_x"/>
                                          </p:val>
                                        </p:tav>
                                        <p:tav tm="100000">
                                          <p:val>
                                            <p:strVal val="#ppt_x"/>
                                          </p:val>
                                        </p:tav>
                                      </p:tavLst>
                                    </p:anim>
                                    <p:anim calcmode="lin" valueType="num">
                                      <p:cBhvr>
                                        <p:cTn id="42" dur="900" decel="100000" fill="hold"/>
                                        <p:tgtEl>
                                          <p:spTgt spid="31"/>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44" fill="hold">
                            <p:stCondLst>
                              <p:cond delay="5500"/>
                            </p:stCondLst>
                            <p:childTnLst>
                              <p:par>
                                <p:cTn id="45" presetID="37" presetClass="entr" presetSubtype="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1000"/>
                                        <p:tgtEl>
                                          <p:spTgt spid="32"/>
                                        </p:tgtEl>
                                      </p:cBhvr>
                                    </p:animEffect>
                                    <p:anim calcmode="lin" valueType="num">
                                      <p:cBhvr>
                                        <p:cTn id="48" dur="1000" fill="hold"/>
                                        <p:tgtEl>
                                          <p:spTgt spid="32"/>
                                        </p:tgtEl>
                                        <p:attrNameLst>
                                          <p:attrName>ppt_x</p:attrName>
                                        </p:attrNameLst>
                                      </p:cBhvr>
                                      <p:tavLst>
                                        <p:tav tm="0">
                                          <p:val>
                                            <p:strVal val="#ppt_x"/>
                                          </p:val>
                                        </p:tav>
                                        <p:tav tm="100000">
                                          <p:val>
                                            <p:strVal val="#ppt_x"/>
                                          </p:val>
                                        </p:tav>
                                      </p:tavLst>
                                    </p:anim>
                                    <p:anim calcmode="lin" valueType="num">
                                      <p:cBhvr>
                                        <p:cTn id="49" dur="900" decel="100000" fill="hold"/>
                                        <p:tgtEl>
                                          <p:spTgt spid="32"/>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 grpId="0"/>
      <p:bldP spid="6" grpId="0"/>
      <p:bldP spid="9" grpId="0"/>
      <p:bldP spid="29" grpId="0" animBg="1"/>
      <p:bldP spid="30" grpId="0"/>
      <p:bldP spid="31" grpId="0"/>
      <p:bldP spid="3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a:extLst>
              <a:ext uri="{FF2B5EF4-FFF2-40B4-BE49-F238E27FC236}">
                <a16:creationId xmlns:a16="http://schemas.microsoft.com/office/drawing/2014/main" id="{EC4279C5-09FF-4E75-93AB-27F01B2985EC}"/>
              </a:ext>
            </a:extLst>
          </p:cNvPr>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id="{A458FDB0-2896-41BE-AD8B-8DF64ACBD2CA}"/>
              </a:ext>
            </a:extLst>
          </p:cNvPr>
          <p:cNvSpPr txBox="1"/>
          <p:nvPr/>
        </p:nvSpPr>
        <p:spPr>
          <a:xfrm>
            <a:off x="448580" y="2590567"/>
            <a:ext cx="11394231" cy="1482650"/>
          </a:xfrm>
          <a:prstGeom prst="rect">
            <a:avLst/>
          </a:prstGeom>
          <a:noFill/>
        </p:spPr>
        <p:txBody>
          <a:bodyPr wrap="square" rtlCol="0">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国家权力需要规范运行，（    ）是权力正确行使的根本保证。</a:t>
            </a:r>
          </a:p>
          <a:p>
            <a:pPr>
              <a:lnSpc>
                <a:spcPct val="150000"/>
              </a:lnSpc>
            </a:pPr>
            <a:r>
              <a:rPr lang="en-US" altLang="zh-CN" sz="3200" b="1" dirty="0">
                <a:latin typeface="微软雅黑" panose="020B0503020204020204" pitchFamily="34" charset="-122"/>
                <a:ea typeface="微软雅黑" panose="020B0503020204020204" pitchFamily="34" charset="-122"/>
              </a:rPr>
              <a:t>A.</a:t>
            </a:r>
            <a:r>
              <a:rPr lang="zh-CN" altLang="en-US" sz="3200" b="1" dirty="0">
                <a:latin typeface="微软雅黑" panose="020B0503020204020204" pitchFamily="34" charset="-122"/>
                <a:ea typeface="微软雅黑" panose="020B0503020204020204" pitchFamily="34" charset="-122"/>
              </a:rPr>
              <a:t>民主        </a:t>
            </a:r>
            <a:r>
              <a:rPr lang="en-US" altLang="zh-CN" sz="3200" b="1" dirty="0">
                <a:latin typeface="微软雅黑" panose="020B0503020204020204" pitchFamily="34" charset="-122"/>
                <a:ea typeface="微软雅黑" panose="020B0503020204020204" pitchFamily="34" charset="-122"/>
              </a:rPr>
              <a:t>B.</a:t>
            </a:r>
            <a:r>
              <a:rPr lang="zh-CN" altLang="en-US" sz="3200" b="1" dirty="0">
                <a:latin typeface="微软雅黑" panose="020B0503020204020204" pitchFamily="34" charset="-122"/>
                <a:ea typeface="微软雅黑" panose="020B0503020204020204" pitchFamily="34" charset="-122"/>
              </a:rPr>
              <a:t>监督         </a:t>
            </a:r>
            <a:r>
              <a:rPr lang="en-US" altLang="zh-CN" sz="3200" b="1" dirty="0">
                <a:latin typeface="微软雅黑" panose="020B0503020204020204" pitchFamily="34" charset="-122"/>
                <a:ea typeface="微软雅黑" panose="020B0503020204020204" pitchFamily="34" charset="-122"/>
              </a:rPr>
              <a:t>C.</a:t>
            </a:r>
            <a:r>
              <a:rPr lang="zh-CN" altLang="en-US" sz="3200" b="1" dirty="0">
                <a:latin typeface="微软雅黑" panose="020B0503020204020204" pitchFamily="34" charset="-122"/>
                <a:ea typeface="微软雅黑" panose="020B0503020204020204" pitchFamily="34" charset="-122"/>
              </a:rPr>
              <a:t>人权         </a:t>
            </a:r>
            <a:r>
              <a:rPr lang="en-US" altLang="zh-CN" sz="3200" b="1" dirty="0">
                <a:latin typeface="微软雅黑" panose="020B0503020204020204" pitchFamily="34" charset="-122"/>
                <a:ea typeface="微软雅黑" panose="020B0503020204020204" pitchFamily="34" charset="-122"/>
              </a:rPr>
              <a:t>D</a:t>
            </a:r>
            <a:r>
              <a:rPr lang="zh-CN" altLang="en-US" sz="3200" b="1" dirty="0">
                <a:latin typeface="微软雅黑" panose="020B0503020204020204" pitchFamily="34" charset="-122"/>
                <a:ea typeface="微软雅黑" panose="020B0503020204020204" pitchFamily="34" charset="-122"/>
              </a:rPr>
              <a:t>舆论</a:t>
            </a:r>
          </a:p>
        </p:txBody>
      </p:sp>
      <p:sp>
        <p:nvSpPr>
          <p:cNvPr id="2" name="文本框 1">
            <a:extLst>
              <a:ext uri="{FF2B5EF4-FFF2-40B4-BE49-F238E27FC236}">
                <a16:creationId xmlns:a16="http://schemas.microsoft.com/office/drawing/2014/main" id="{9D0338A4-95A9-4899-808F-E3C2AC9F13B8}"/>
              </a:ext>
            </a:extLst>
          </p:cNvPr>
          <p:cNvSpPr txBox="1"/>
          <p:nvPr/>
        </p:nvSpPr>
        <p:spPr>
          <a:xfrm>
            <a:off x="5695122" y="2425148"/>
            <a:ext cx="1714500" cy="1200329"/>
          </a:xfrm>
          <a:prstGeom prst="rect">
            <a:avLst/>
          </a:prstGeom>
          <a:noFill/>
        </p:spPr>
        <p:txBody>
          <a:bodyPr wrap="square" rtlCol="0">
            <a:spAutoFit/>
          </a:bodyPr>
          <a:lstStyle/>
          <a:p>
            <a:r>
              <a:rPr lang="en-US" altLang="zh-CN" sz="7200" b="1" dirty="0">
                <a:solidFill>
                  <a:srgbClr val="C00000"/>
                </a:solidFill>
              </a:rPr>
              <a:t>B</a:t>
            </a:r>
            <a:endParaRPr lang="zh-CN" altLang="en-US" sz="7200" b="1" dirty="0">
              <a:solidFill>
                <a:srgbClr val="C00000"/>
              </a:solidFill>
            </a:endParaRPr>
          </a:p>
        </p:txBody>
      </p:sp>
    </p:spTree>
    <p:extLst>
      <p:ext uri="{BB962C8B-B14F-4D97-AF65-F5344CB8AC3E}">
        <p14:creationId xmlns:p14="http://schemas.microsoft.com/office/powerpoint/2010/main" val="127963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a:extLst>
              <a:ext uri="{FF2B5EF4-FFF2-40B4-BE49-F238E27FC236}">
                <a16:creationId xmlns:a16="http://schemas.microsoft.com/office/drawing/2014/main" id="{EC4279C5-09FF-4E75-93AB-27F01B2985EC}"/>
              </a:ext>
            </a:extLst>
          </p:cNvPr>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id="{A458FDB0-2896-41BE-AD8B-8DF64ACBD2CA}"/>
              </a:ext>
            </a:extLst>
          </p:cNvPr>
          <p:cNvSpPr txBox="1"/>
          <p:nvPr/>
        </p:nvSpPr>
        <p:spPr>
          <a:xfrm>
            <a:off x="587727" y="1213997"/>
            <a:ext cx="11394231" cy="4437305"/>
          </a:xfrm>
          <a:prstGeom prst="rect">
            <a:avLst/>
          </a:prstGeom>
          <a:noFill/>
        </p:spPr>
        <p:txBody>
          <a:bodyPr wrap="square" rtlCol="0">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 </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宪法的根基在于人民发自内心的拥护，宪法的伟力在于人民出自真诚的信仰。”这句话主要体现了（          ）</a:t>
            </a:r>
          </a:p>
          <a:p>
            <a:pPr>
              <a:lnSpc>
                <a:spcPct val="150000"/>
              </a:lnSpc>
            </a:pPr>
            <a:r>
              <a:rPr lang="en-US" altLang="zh-CN" sz="3200" b="1" dirty="0">
                <a:latin typeface="微软雅黑" panose="020B0503020204020204" pitchFamily="34" charset="-122"/>
                <a:ea typeface="微软雅黑" panose="020B0503020204020204" pitchFamily="34" charset="-122"/>
              </a:rPr>
              <a:t>A.</a:t>
            </a:r>
            <a:r>
              <a:rPr lang="zh-CN" altLang="en-US" sz="3200" b="1" dirty="0">
                <a:latin typeface="微软雅黑" panose="020B0503020204020204" pitchFamily="34" charset="-122"/>
                <a:ea typeface="微软雅黑" panose="020B0503020204020204" pitchFamily="34" charset="-122"/>
              </a:rPr>
              <a:t>学习宪法，着重领会宪法的原则和精神</a:t>
            </a:r>
          </a:p>
          <a:p>
            <a:pPr>
              <a:lnSpc>
                <a:spcPct val="150000"/>
              </a:lnSpc>
            </a:pPr>
            <a:r>
              <a:rPr lang="en-US" altLang="zh-CN" sz="3200" b="1" dirty="0">
                <a:latin typeface="微软雅黑" panose="020B0503020204020204" pitchFamily="34" charset="-122"/>
                <a:ea typeface="微软雅黑" panose="020B0503020204020204" pitchFamily="34" charset="-122"/>
              </a:rPr>
              <a:t>B.</a:t>
            </a:r>
            <a:r>
              <a:rPr lang="zh-CN" altLang="en-US" sz="3200" b="1" dirty="0">
                <a:latin typeface="微软雅黑" panose="020B0503020204020204" pitchFamily="34" charset="-122"/>
                <a:ea typeface="微软雅黑" panose="020B0503020204020204" pitchFamily="34" charset="-122"/>
              </a:rPr>
              <a:t>认同宪法，自觉接受宪法的指引和要求</a:t>
            </a:r>
          </a:p>
          <a:p>
            <a:pPr>
              <a:lnSpc>
                <a:spcPct val="150000"/>
              </a:lnSpc>
            </a:pPr>
            <a:r>
              <a:rPr lang="en-US" altLang="zh-CN" sz="3200" b="1" dirty="0">
                <a:latin typeface="微软雅黑" panose="020B0503020204020204" pitchFamily="34" charset="-122"/>
                <a:ea typeface="微软雅黑" panose="020B0503020204020204" pitchFamily="34" charset="-122"/>
              </a:rPr>
              <a:t>C.</a:t>
            </a:r>
            <a:r>
              <a:rPr lang="zh-CN" altLang="en-US" sz="3200" b="1" dirty="0">
                <a:latin typeface="微软雅黑" panose="020B0503020204020204" pitchFamily="34" charset="-122"/>
                <a:ea typeface="微软雅黑" panose="020B0503020204020204" pitchFamily="34" charset="-122"/>
              </a:rPr>
              <a:t>践行宪法，学会解决生活中的实际问题</a:t>
            </a:r>
          </a:p>
          <a:p>
            <a:pPr>
              <a:lnSpc>
                <a:spcPct val="150000"/>
              </a:lnSpc>
            </a:pPr>
            <a:r>
              <a:rPr lang="en-US" altLang="zh-CN" sz="3200" b="1" dirty="0">
                <a:latin typeface="微软雅黑" panose="020B0503020204020204" pitchFamily="34" charset="-122"/>
                <a:ea typeface="微软雅黑" panose="020B0503020204020204" pitchFamily="34" charset="-122"/>
              </a:rPr>
              <a:t>D.</a:t>
            </a:r>
            <a:r>
              <a:rPr lang="zh-CN" altLang="en-US" sz="3200" b="1" dirty="0">
                <a:latin typeface="微软雅黑" panose="020B0503020204020204" pitchFamily="34" charset="-122"/>
                <a:ea typeface="微软雅黑" panose="020B0503020204020204" pitchFamily="34" charset="-122"/>
              </a:rPr>
              <a:t>完善宪法，努力保障宪法的长期稳定性</a:t>
            </a:r>
          </a:p>
        </p:txBody>
      </p:sp>
      <p:sp>
        <p:nvSpPr>
          <p:cNvPr id="2" name="文本框 1">
            <a:extLst>
              <a:ext uri="{FF2B5EF4-FFF2-40B4-BE49-F238E27FC236}">
                <a16:creationId xmlns:a16="http://schemas.microsoft.com/office/drawing/2014/main" id="{9D0338A4-95A9-4899-808F-E3C2AC9F13B8}"/>
              </a:ext>
            </a:extLst>
          </p:cNvPr>
          <p:cNvSpPr txBox="1"/>
          <p:nvPr/>
        </p:nvSpPr>
        <p:spPr>
          <a:xfrm>
            <a:off x="8718089" y="1810578"/>
            <a:ext cx="1714500" cy="1200329"/>
          </a:xfrm>
          <a:prstGeom prst="rect">
            <a:avLst/>
          </a:prstGeom>
          <a:noFill/>
        </p:spPr>
        <p:txBody>
          <a:bodyPr wrap="square" rtlCol="0">
            <a:spAutoFit/>
          </a:bodyPr>
          <a:lstStyle/>
          <a:p>
            <a:r>
              <a:rPr lang="en-US" altLang="zh-CN" sz="7200" b="1" dirty="0">
                <a:solidFill>
                  <a:srgbClr val="C00000"/>
                </a:solidFill>
              </a:rPr>
              <a:t>B</a:t>
            </a:r>
            <a:endParaRPr lang="zh-CN" altLang="en-US" sz="7200" b="1" dirty="0">
              <a:solidFill>
                <a:srgbClr val="C00000"/>
              </a:solidFill>
            </a:endParaRPr>
          </a:p>
        </p:txBody>
      </p:sp>
    </p:spTree>
    <p:extLst>
      <p:ext uri="{BB962C8B-B14F-4D97-AF65-F5344CB8AC3E}">
        <p14:creationId xmlns:p14="http://schemas.microsoft.com/office/powerpoint/2010/main" val="169738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a:extLst>
              <a:ext uri="{FF2B5EF4-FFF2-40B4-BE49-F238E27FC236}">
                <a16:creationId xmlns:a16="http://schemas.microsoft.com/office/drawing/2014/main" id="{EC4279C5-09FF-4E75-93AB-27F01B2985EC}"/>
              </a:ext>
            </a:extLst>
          </p:cNvPr>
          <p:cNvCxnSpPr>
            <a:cxnSpLocks/>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id="{A458FDB0-2896-41BE-AD8B-8DF64ACBD2CA}"/>
              </a:ext>
            </a:extLst>
          </p:cNvPr>
          <p:cNvSpPr txBox="1"/>
          <p:nvPr/>
        </p:nvSpPr>
        <p:spPr>
          <a:xfrm>
            <a:off x="587727" y="1213997"/>
            <a:ext cx="11394231" cy="5175969"/>
          </a:xfrm>
          <a:prstGeom prst="rect">
            <a:avLst/>
          </a:prstGeom>
          <a:noFill/>
        </p:spPr>
        <p:txBody>
          <a:bodyPr wrap="square" rtlCol="0">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我国迎来了第一个“宪法宣传周”。全国各地广泛开展尊崇宪法、学习宪法的活动。这是因为，宪法</a:t>
            </a: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①</a:t>
            </a:r>
            <a:r>
              <a:rPr lang="zh-CN" altLang="en-US" sz="3200" b="1" dirty="0">
                <a:latin typeface="微软雅黑" panose="020B0503020204020204" pitchFamily="34" charset="-122"/>
                <a:ea typeface="微软雅黑" panose="020B0503020204020204" pitchFamily="34" charset="-122"/>
              </a:rPr>
              <a:t>与每个人息息相关</a:t>
            </a:r>
          </a:p>
          <a:p>
            <a:pPr>
              <a:lnSpc>
                <a:spcPct val="150000"/>
              </a:lnSpc>
            </a:pPr>
            <a:r>
              <a:rPr lang="zh-CN" altLang="en-US" sz="3200" b="1" dirty="0">
                <a:latin typeface="微软雅黑" panose="020B0503020204020204" pitchFamily="34" charset="-122"/>
                <a:ea typeface="微软雅黑" panose="020B0503020204020204" pitchFamily="34" charset="-122"/>
              </a:rPr>
              <a:t>②是国家的根本大法</a:t>
            </a:r>
          </a:p>
          <a:p>
            <a:pPr>
              <a:lnSpc>
                <a:spcPct val="150000"/>
              </a:lnSpc>
            </a:pPr>
            <a:r>
              <a:rPr lang="zh-CN" altLang="en-US" sz="3200" b="1" dirty="0">
                <a:latin typeface="微软雅黑" panose="020B0503020204020204" pitchFamily="34" charset="-122"/>
                <a:ea typeface="微软雅黑" panose="020B0503020204020204" pitchFamily="34" charset="-122"/>
              </a:rPr>
              <a:t>③是一切法律的总和</a:t>
            </a:r>
          </a:p>
          <a:p>
            <a:pPr>
              <a:lnSpc>
                <a:spcPct val="150000"/>
              </a:lnSpc>
            </a:pPr>
            <a:r>
              <a:rPr lang="en-US" altLang="zh-CN" sz="3200" b="1" dirty="0">
                <a:latin typeface="微软雅黑" panose="020B0503020204020204" pitchFamily="34" charset="-122"/>
                <a:ea typeface="微软雅黑" panose="020B0503020204020204" pitchFamily="34" charset="-122"/>
              </a:rPr>
              <a:t>④</a:t>
            </a:r>
            <a:r>
              <a:rPr lang="zh-CN" altLang="en-US" sz="3200" b="1" dirty="0">
                <a:latin typeface="微软雅黑" panose="020B0503020204020204" pitchFamily="34" charset="-122"/>
                <a:ea typeface="微软雅黑" panose="020B0503020204020204" pitchFamily="34" charset="-122"/>
              </a:rPr>
              <a:t>规定了国家生活的具体内容</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A.①②        B.①③      C.②④         D.③④</a:t>
            </a:r>
          </a:p>
        </p:txBody>
      </p:sp>
      <p:sp>
        <p:nvSpPr>
          <p:cNvPr id="2" name="文本框 1">
            <a:extLst>
              <a:ext uri="{FF2B5EF4-FFF2-40B4-BE49-F238E27FC236}">
                <a16:creationId xmlns:a16="http://schemas.microsoft.com/office/drawing/2014/main" id="{9D0338A4-95A9-4899-808F-E3C2AC9F13B8}"/>
              </a:ext>
            </a:extLst>
          </p:cNvPr>
          <p:cNvSpPr txBox="1"/>
          <p:nvPr/>
        </p:nvSpPr>
        <p:spPr>
          <a:xfrm>
            <a:off x="8125422" y="1810578"/>
            <a:ext cx="1714500" cy="1200329"/>
          </a:xfrm>
          <a:prstGeom prst="rect">
            <a:avLst/>
          </a:prstGeom>
          <a:noFill/>
        </p:spPr>
        <p:txBody>
          <a:bodyPr wrap="square" rtlCol="0">
            <a:spAutoFit/>
          </a:bodyPr>
          <a:lstStyle/>
          <a:p>
            <a:r>
              <a:rPr lang="en-US" altLang="zh-CN" sz="7200" b="1" dirty="0">
                <a:solidFill>
                  <a:srgbClr val="C00000"/>
                </a:solidFill>
              </a:rPr>
              <a:t>A</a:t>
            </a:r>
            <a:endParaRPr lang="zh-CN" altLang="en-US" sz="7200" b="1" dirty="0">
              <a:solidFill>
                <a:srgbClr val="C00000"/>
              </a:solidFill>
            </a:endParaRPr>
          </a:p>
        </p:txBody>
      </p:sp>
    </p:spTree>
    <p:extLst>
      <p:ext uri="{BB962C8B-B14F-4D97-AF65-F5344CB8AC3E}">
        <p14:creationId xmlns:p14="http://schemas.microsoft.com/office/powerpoint/2010/main" val="4610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a:extLst>
              <a:ext uri="{FF2B5EF4-FFF2-40B4-BE49-F238E27FC236}">
                <a16:creationId xmlns:a16="http://schemas.microsoft.com/office/drawing/2014/main" id="{EC4279C5-09FF-4E75-93AB-27F01B2985EC}"/>
              </a:ext>
            </a:extLst>
          </p:cNvPr>
          <p:cNvCxnSpPr/>
          <p:nvPr/>
        </p:nvCxnSpPr>
        <p:spPr>
          <a:xfrm>
            <a:off x="1008208" y="853881"/>
            <a:ext cx="11183792" cy="25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id="{A458FDB0-2896-41BE-AD8B-8DF64ACBD2CA}"/>
              </a:ext>
            </a:extLst>
          </p:cNvPr>
          <p:cNvSpPr txBox="1"/>
          <p:nvPr/>
        </p:nvSpPr>
        <p:spPr>
          <a:xfrm>
            <a:off x="468457" y="1962978"/>
            <a:ext cx="11394231" cy="3698641"/>
          </a:xfrm>
          <a:prstGeom prst="rect">
            <a:avLst/>
          </a:prstGeom>
          <a:noFill/>
        </p:spPr>
        <p:txBody>
          <a:bodyPr wrap="square" rtlCol="0">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某校举行了以“宪法伴我成长”为主题的国家宪法日演讲比赛。该活动旨在引导学生（    ）</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①</a:t>
            </a:r>
            <a:r>
              <a:rPr lang="zh-CN" altLang="en-US" sz="3200" b="1" dirty="0">
                <a:latin typeface="微软雅黑" panose="020B0503020204020204" pitchFamily="34" charset="-122"/>
                <a:ea typeface="微软雅黑" panose="020B0503020204020204" pitchFamily="34" charset="-122"/>
              </a:rPr>
              <a:t>增强宪法意识            ②认同宪法价值</a:t>
            </a:r>
          </a:p>
          <a:p>
            <a:pPr>
              <a:lnSpc>
                <a:spcPct val="150000"/>
              </a:lnSpc>
            </a:pPr>
            <a:r>
              <a:rPr lang="zh-CN" altLang="en-US" sz="3200" b="1" dirty="0">
                <a:latin typeface="微软雅黑" panose="020B0503020204020204" pitchFamily="34" charset="-122"/>
                <a:ea typeface="微软雅黑" panose="020B0503020204020204" pitchFamily="34" charset="-122"/>
              </a:rPr>
              <a:t>③践行宪法精神            ④参与宪法宣誓</a:t>
            </a:r>
          </a:p>
          <a:p>
            <a:pPr>
              <a:lnSpc>
                <a:spcPct val="150000"/>
              </a:lnSpc>
            </a:pPr>
            <a:r>
              <a:rPr lang="en-US" altLang="zh-CN" sz="3200" b="1" dirty="0">
                <a:latin typeface="微软雅黑" panose="020B0503020204020204" pitchFamily="34" charset="-122"/>
                <a:ea typeface="微软雅黑" panose="020B0503020204020204" pitchFamily="34" charset="-122"/>
              </a:rPr>
              <a:t>A.①②③     B.①②④     C.④③④        D.②③④</a:t>
            </a:r>
          </a:p>
        </p:txBody>
      </p:sp>
      <p:sp>
        <p:nvSpPr>
          <p:cNvPr id="2" name="文本框 1">
            <a:extLst>
              <a:ext uri="{FF2B5EF4-FFF2-40B4-BE49-F238E27FC236}">
                <a16:creationId xmlns:a16="http://schemas.microsoft.com/office/drawing/2014/main" id="{9D0338A4-95A9-4899-808F-E3C2AC9F13B8}"/>
              </a:ext>
            </a:extLst>
          </p:cNvPr>
          <p:cNvSpPr txBox="1"/>
          <p:nvPr/>
        </p:nvSpPr>
        <p:spPr>
          <a:xfrm>
            <a:off x="5308322" y="2611969"/>
            <a:ext cx="1714500" cy="1200329"/>
          </a:xfrm>
          <a:prstGeom prst="rect">
            <a:avLst/>
          </a:prstGeom>
          <a:noFill/>
        </p:spPr>
        <p:txBody>
          <a:bodyPr wrap="square" rtlCol="0">
            <a:spAutoFit/>
          </a:bodyPr>
          <a:lstStyle/>
          <a:p>
            <a:r>
              <a:rPr lang="en-US" altLang="zh-CN" sz="7200" b="1" dirty="0">
                <a:solidFill>
                  <a:srgbClr val="C00000"/>
                </a:solidFill>
              </a:rPr>
              <a:t>A</a:t>
            </a:r>
            <a:endParaRPr lang="zh-CN" altLang="en-US" sz="7200" b="1" dirty="0">
              <a:solidFill>
                <a:srgbClr val="C00000"/>
              </a:solidFill>
            </a:endParaRPr>
          </a:p>
        </p:txBody>
      </p:sp>
    </p:spTree>
    <p:extLst>
      <p:ext uri="{BB962C8B-B14F-4D97-AF65-F5344CB8AC3E}">
        <p14:creationId xmlns:p14="http://schemas.microsoft.com/office/powerpoint/2010/main" val="288966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905</TotalTime>
  <Words>1997</Words>
  <Application>Microsoft Macintosh PowerPoint</Application>
  <PresentationFormat>宽屏</PresentationFormat>
  <Paragraphs>174</Paragraphs>
  <Slides>30</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微软雅黑</vt:lpstr>
      <vt:lpstr>微软雅黑 Light</vt:lpstr>
      <vt:lpstr>杨任东竹石体-Light</vt:lpstr>
      <vt:lpstr>Arial</vt:lpstr>
      <vt:lpstr>Calibri</vt:lpstr>
      <vt:lpstr>Calibri Light</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dw1305</cp:lastModifiedBy>
  <cp:revision>177</cp:revision>
  <dcterms:created xsi:type="dcterms:W3CDTF">2016-10-21T07:47:41Z</dcterms:created>
  <dcterms:modified xsi:type="dcterms:W3CDTF">2020-02-20T05:31:28Z</dcterms:modified>
</cp:coreProperties>
</file>