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5" r:id="rId8"/>
    <p:sldId id="266" r:id="rId9"/>
    <p:sldId id="267" r:id="rId10"/>
    <p:sldId id="262" r:id="rId11"/>
    <p:sldId id="263" r:id="rId12"/>
    <p:sldId id="264"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567"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726390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3895625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4282157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3789269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1219925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2736807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1829828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1082452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2908878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440694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33D1F07-2C96-4ED2-8A79-1BD8906C1CCA}"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85277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3D1F07-2C96-4ED2-8A79-1BD8906C1CCA}" type="datetimeFigureOut">
              <a:rPr lang="zh-CN" altLang="en-US" smtClean="0"/>
              <a:t>2020/6/22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0D53F-338D-4517-97C7-E1077787E064}" type="slidenum">
              <a:rPr lang="zh-CN" altLang="en-US" smtClean="0"/>
              <a:t>‹#›</a:t>
            </a:fld>
            <a:endParaRPr lang="zh-CN" altLang="en-US"/>
          </a:p>
        </p:txBody>
      </p:sp>
    </p:spTree>
    <p:extLst>
      <p:ext uri="{BB962C8B-B14F-4D97-AF65-F5344CB8AC3E}">
        <p14:creationId xmlns:p14="http://schemas.microsoft.com/office/powerpoint/2010/main" val="42164150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44" y="83127"/>
            <a:ext cx="12129656" cy="6524863"/>
          </a:xfrm>
          <a:prstGeom prst="rect">
            <a:avLst/>
          </a:prstGeom>
          <a:noFill/>
        </p:spPr>
        <p:txBody>
          <a:bodyPr wrap="square" rtlCol="0">
            <a:spAutoFit/>
          </a:bodyPr>
          <a:lstStyle/>
          <a:p>
            <a:pPr>
              <a:lnSpc>
                <a:spcPts val="3000"/>
              </a:lnSpc>
            </a:pPr>
            <a:r>
              <a:rPr lang="zh-CN" altLang="zh-CN" sz="2400" b="1" dirty="0">
                <a:solidFill>
                  <a:srgbClr val="0000FF"/>
                </a:solidFill>
              </a:rPr>
              <a:t>河南省名校联盟</a:t>
            </a:r>
            <a:r>
              <a:rPr lang="en-US" altLang="zh-CN" sz="2400" b="1" dirty="0">
                <a:solidFill>
                  <a:srgbClr val="0000FF"/>
                </a:solidFill>
              </a:rPr>
              <a:t>2020</a:t>
            </a:r>
            <a:r>
              <a:rPr lang="zh-CN" altLang="zh-CN" sz="2400" b="1" dirty="0">
                <a:solidFill>
                  <a:srgbClr val="0000FF"/>
                </a:solidFill>
              </a:rPr>
              <a:t>届高三年级</a:t>
            </a:r>
            <a:r>
              <a:rPr lang="en-US" altLang="zh-CN" sz="2400" b="1" dirty="0">
                <a:solidFill>
                  <a:srgbClr val="0000FF"/>
                </a:solidFill>
              </a:rPr>
              <a:t>6</a:t>
            </a:r>
            <a:r>
              <a:rPr lang="zh-CN" altLang="zh-CN" sz="2400" b="1" dirty="0">
                <a:solidFill>
                  <a:srgbClr val="0000FF"/>
                </a:solidFill>
              </a:rPr>
              <a:t>月适应性考试</a:t>
            </a:r>
          </a:p>
          <a:p>
            <a:pPr>
              <a:lnSpc>
                <a:spcPts val="3000"/>
              </a:lnSpc>
            </a:pPr>
            <a:endParaRPr lang="en-US" altLang="zh-CN" b="1" dirty="0"/>
          </a:p>
          <a:p>
            <a:pPr>
              <a:lnSpc>
                <a:spcPts val="3000"/>
              </a:lnSpc>
            </a:pPr>
            <a:r>
              <a:rPr lang="zh-CN" altLang="zh-CN" b="1" dirty="0" smtClean="0"/>
              <a:t>（</a:t>
            </a:r>
            <a:r>
              <a:rPr lang="zh-CN" altLang="zh-CN" sz="2000" b="1" dirty="0"/>
              <a:t>二）古代诗歌阅读（本题共</a:t>
            </a:r>
            <a:r>
              <a:rPr lang="en-US" altLang="zh-CN" sz="2000" b="1" dirty="0"/>
              <a:t>2</a:t>
            </a:r>
            <a:r>
              <a:rPr lang="zh-CN" altLang="zh-CN" sz="2000" b="1" dirty="0"/>
              <a:t>小题，</a:t>
            </a:r>
            <a:r>
              <a:rPr lang="en-US" altLang="zh-CN" sz="2000" b="1" dirty="0"/>
              <a:t>9</a:t>
            </a:r>
            <a:r>
              <a:rPr lang="zh-CN" altLang="zh-CN" sz="2000" b="1" dirty="0"/>
              <a:t>分）</a:t>
            </a:r>
          </a:p>
          <a:p>
            <a:pPr>
              <a:lnSpc>
                <a:spcPts val="3000"/>
              </a:lnSpc>
            </a:pPr>
            <a:r>
              <a:rPr lang="zh-CN" altLang="zh-CN" sz="2000" b="1" dirty="0"/>
              <a:t>阅读下面这首宋词，完成</a:t>
            </a:r>
            <a:r>
              <a:rPr lang="en-US" altLang="zh-CN" sz="2000" b="1" dirty="0"/>
              <a:t>14</a:t>
            </a:r>
            <a:r>
              <a:rPr lang="zh-CN" altLang="zh-CN" sz="2000" b="1" dirty="0"/>
              <a:t>～</a:t>
            </a:r>
            <a:r>
              <a:rPr lang="en-US" altLang="zh-CN" sz="2000" b="1" dirty="0"/>
              <a:t>15</a:t>
            </a:r>
            <a:r>
              <a:rPr lang="zh-CN" altLang="zh-CN" sz="2000" b="1" dirty="0"/>
              <a:t>题。</a:t>
            </a:r>
          </a:p>
          <a:p>
            <a:pPr>
              <a:lnSpc>
                <a:spcPts val="3000"/>
              </a:lnSpc>
            </a:pPr>
            <a:r>
              <a:rPr lang="en-US" altLang="zh-CN" sz="2000" b="1" dirty="0" smtClean="0"/>
              <a:t>                                                      </a:t>
            </a:r>
            <a:r>
              <a:rPr lang="zh-CN" altLang="zh-CN" sz="2000" b="1" dirty="0" smtClean="0"/>
              <a:t>蝶恋花</a:t>
            </a:r>
            <a:r>
              <a:rPr lang="zh-CN" altLang="zh-CN" sz="2000" b="1" dirty="0"/>
              <a:t>（别范南伯）</a:t>
            </a:r>
          </a:p>
          <a:p>
            <a:pPr>
              <a:lnSpc>
                <a:spcPts val="3000"/>
              </a:lnSpc>
            </a:pPr>
            <a:r>
              <a:rPr lang="en-US" altLang="zh-CN" sz="2000" b="1" dirty="0" smtClean="0"/>
              <a:t>                                                                                </a:t>
            </a:r>
            <a:r>
              <a:rPr lang="zh-CN" altLang="zh-CN" sz="2000" b="1" dirty="0" smtClean="0"/>
              <a:t>杨</a:t>
            </a:r>
            <a:r>
              <a:rPr lang="zh-CN" altLang="zh-CN" sz="2000" b="1" dirty="0"/>
              <a:t>炎正</a:t>
            </a:r>
          </a:p>
          <a:p>
            <a:pPr>
              <a:lnSpc>
                <a:spcPts val="3000"/>
              </a:lnSpc>
            </a:pPr>
            <a:r>
              <a:rPr lang="en-US" altLang="zh-CN" sz="2000" b="1" dirty="0" smtClean="0">
                <a:solidFill>
                  <a:srgbClr val="FF0000"/>
                </a:solidFill>
              </a:rPr>
              <a:t>                </a:t>
            </a:r>
            <a:r>
              <a:rPr lang="zh-CN" altLang="zh-CN" sz="2000" b="1" dirty="0" smtClean="0">
                <a:solidFill>
                  <a:srgbClr val="FF0000"/>
                </a:solidFill>
              </a:rPr>
              <a:t>离</a:t>
            </a:r>
            <a:r>
              <a:rPr lang="zh-CN" altLang="zh-CN" sz="2000" b="1" dirty="0">
                <a:solidFill>
                  <a:srgbClr val="FF0000"/>
                </a:solidFill>
              </a:rPr>
              <a:t>恨做成春夜雨。添得春江，划地</a:t>
            </a:r>
            <a:r>
              <a:rPr lang="zh-CN" altLang="zh-CN" sz="2000" b="1" baseline="30000" dirty="0">
                <a:solidFill>
                  <a:srgbClr val="FF0000"/>
                </a:solidFill>
              </a:rPr>
              <a:t>①</a:t>
            </a:r>
            <a:r>
              <a:rPr lang="zh-CN" altLang="zh-CN" sz="2000" b="1" dirty="0">
                <a:solidFill>
                  <a:srgbClr val="FF0000"/>
                </a:solidFill>
              </a:rPr>
              <a:t>东流去。弱柳系船都不住。为君愁绝听鸣橹。</a:t>
            </a:r>
          </a:p>
          <a:p>
            <a:pPr>
              <a:lnSpc>
                <a:spcPts val="3000"/>
              </a:lnSpc>
            </a:pPr>
            <a:r>
              <a:rPr lang="en-US" altLang="zh-CN" sz="2000" b="1" dirty="0" smtClean="0">
                <a:solidFill>
                  <a:srgbClr val="FF0000"/>
                </a:solidFill>
              </a:rPr>
              <a:t>                </a:t>
            </a:r>
            <a:r>
              <a:rPr lang="zh-CN" altLang="zh-CN" sz="2000" b="1" dirty="0" smtClean="0">
                <a:solidFill>
                  <a:srgbClr val="FF0000"/>
                </a:solidFill>
              </a:rPr>
              <a:t>君</a:t>
            </a:r>
            <a:r>
              <a:rPr lang="zh-CN" altLang="zh-CN" sz="2000" b="1" dirty="0">
                <a:solidFill>
                  <a:srgbClr val="FF0000"/>
                </a:solidFill>
              </a:rPr>
              <a:t>到南徐</a:t>
            </a:r>
            <a:r>
              <a:rPr lang="zh-CN" altLang="zh-CN" sz="2000" b="1" baseline="30000" dirty="0">
                <a:solidFill>
                  <a:srgbClr val="FF0000"/>
                </a:solidFill>
              </a:rPr>
              <a:t>②</a:t>
            </a:r>
            <a:r>
              <a:rPr lang="zh-CN" altLang="zh-CN" sz="2000" b="1" dirty="0">
                <a:solidFill>
                  <a:srgbClr val="FF0000"/>
                </a:solidFill>
              </a:rPr>
              <a:t>芳草渡。想得寻春，依旧当年路。后夜独怜回首处。乱山遮隔无重数</a:t>
            </a:r>
            <a:r>
              <a:rPr lang="zh-CN" altLang="zh-CN" sz="2000" b="1" dirty="0" smtClean="0">
                <a:solidFill>
                  <a:srgbClr val="FF0000"/>
                </a:solidFill>
              </a:rPr>
              <a:t>。</a:t>
            </a:r>
            <a:endParaRPr lang="en-US" altLang="zh-CN" sz="2000" b="1" dirty="0" smtClean="0">
              <a:solidFill>
                <a:srgbClr val="FF0000"/>
              </a:solidFill>
            </a:endParaRPr>
          </a:p>
          <a:p>
            <a:pPr>
              <a:lnSpc>
                <a:spcPts val="3000"/>
              </a:lnSpc>
            </a:pPr>
            <a:endParaRPr lang="en-US" altLang="zh-CN" sz="2000" b="1" dirty="0">
              <a:solidFill>
                <a:srgbClr val="FF0000"/>
              </a:solidFill>
            </a:endParaRPr>
          </a:p>
          <a:p>
            <a:pPr>
              <a:lnSpc>
                <a:spcPts val="3000"/>
              </a:lnSpc>
            </a:pPr>
            <a:r>
              <a:rPr lang="en-US" altLang="zh-CN" sz="2000" b="1" dirty="0" smtClean="0"/>
              <a:t>    </a:t>
            </a:r>
            <a:r>
              <a:rPr lang="zh-CN" altLang="zh-CN" sz="2000" b="1" dirty="0"/>
              <a:t>【注】①划地：依旧、还是，此处作“一派”讲。②南徐：地名，今江苏镇江市</a:t>
            </a:r>
            <a:r>
              <a:rPr lang="zh-CN" altLang="zh-CN" sz="2000" b="1" dirty="0" smtClean="0"/>
              <a:t>。</a:t>
            </a:r>
            <a:endParaRPr lang="en-US" altLang="zh-CN" sz="2000" b="1" dirty="0" smtClean="0"/>
          </a:p>
          <a:p>
            <a:pPr>
              <a:lnSpc>
                <a:spcPts val="3000"/>
              </a:lnSpc>
            </a:pPr>
            <a:endParaRPr lang="zh-CN" altLang="zh-CN" sz="2000" b="1" dirty="0"/>
          </a:p>
          <a:p>
            <a:pPr>
              <a:lnSpc>
                <a:spcPts val="3000"/>
              </a:lnSpc>
            </a:pPr>
            <a:r>
              <a:rPr lang="en-US" altLang="zh-CN" sz="2000" b="1" dirty="0"/>
              <a:t>14</a:t>
            </a:r>
            <a:r>
              <a:rPr lang="zh-CN" altLang="zh-CN" sz="2000" b="1" dirty="0"/>
              <a:t>．下面对这首词的赏析，不正确的一项是（</a:t>
            </a:r>
            <a:r>
              <a:rPr lang="en-US" altLang="zh-CN" sz="2000" b="1" dirty="0"/>
              <a:t>3</a:t>
            </a:r>
            <a:r>
              <a:rPr lang="zh-CN" altLang="zh-CN" sz="2000" b="1" dirty="0"/>
              <a:t>分）</a:t>
            </a:r>
          </a:p>
          <a:p>
            <a:pPr>
              <a:lnSpc>
                <a:spcPts val="3000"/>
              </a:lnSpc>
            </a:pPr>
            <a:r>
              <a:rPr lang="en-US" altLang="zh-CN" sz="2000" b="1" dirty="0" smtClean="0"/>
              <a:t>A</a:t>
            </a:r>
            <a:r>
              <a:rPr lang="zh-CN" altLang="zh-CN" sz="2000" b="1" dirty="0"/>
              <a:t>．上片前三句先是运用比喻的修辞手法写离愁别恨化为无尽的春雨，然后写涨满的春江浩浩荡荡向东流去。</a:t>
            </a:r>
          </a:p>
          <a:p>
            <a:pPr>
              <a:lnSpc>
                <a:spcPts val="3000"/>
              </a:lnSpc>
            </a:pPr>
            <a:r>
              <a:rPr lang="en-US" altLang="zh-CN" sz="2000" b="1" dirty="0" smtClean="0"/>
              <a:t>B</a:t>
            </a:r>
            <a:r>
              <a:rPr lang="zh-CN" altLang="zh-CN" sz="2000" b="1" dirty="0"/>
              <a:t>．“弱柳”句中“柳”和“留”谐音，字而写柳树系不住船，实则写词人殷勤挽留朋友但是朋友还是要登船离去。</a:t>
            </a:r>
          </a:p>
          <a:p>
            <a:pPr>
              <a:lnSpc>
                <a:spcPts val="3000"/>
              </a:lnSpc>
            </a:pPr>
            <a:r>
              <a:rPr lang="en-US" altLang="zh-CN" sz="2000" b="1" dirty="0" smtClean="0"/>
              <a:t>C</a:t>
            </a:r>
            <a:r>
              <a:rPr lang="zh-CN" altLang="zh-CN" sz="2000" b="1" dirty="0"/>
              <a:t>．“为君”句写词人想象着朋友离去，一路陪伴他的只有划船摇橹的声音，心中不禁滋生出无限的愁绪。</a:t>
            </a:r>
          </a:p>
          <a:p>
            <a:pPr>
              <a:lnSpc>
                <a:spcPts val="3000"/>
              </a:lnSpc>
            </a:pPr>
            <a:r>
              <a:rPr lang="en-US" altLang="zh-CN" sz="2000" b="1" dirty="0" smtClean="0"/>
              <a:t>D</a:t>
            </a:r>
            <a:r>
              <a:rPr lang="zh-CN" altLang="zh-CN" sz="2000" b="1" dirty="0"/>
              <a:t>．下片前三句写朋友到了南徐渡口后还会走上曾经一起踏青走过的那条路，但已经是路依旧人不同了。</a:t>
            </a:r>
          </a:p>
          <a:p>
            <a:endParaRPr lang="zh-CN" altLang="en-US" dirty="0"/>
          </a:p>
        </p:txBody>
      </p:sp>
    </p:spTree>
    <p:extLst>
      <p:ext uri="{BB962C8B-B14F-4D97-AF65-F5344CB8AC3E}">
        <p14:creationId xmlns:p14="http://schemas.microsoft.com/office/powerpoint/2010/main" val="4826877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0836" y="117763"/>
            <a:ext cx="12081164" cy="3939540"/>
          </a:xfrm>
          <a:prstGeom prst="rect">
            <a:avLst/>
          </a:prstGeom>
          <a:noFill/>
        </p:spPr>
        <p:txBody>
          <a:bodyPr wrap="square" rtlCol="0">
            <a:spAutoFit/>
          </a:bodyPr>
          <a:lstStyle/>
          <a:p>
            <a:pPr>
              <a:lnSpc>
                <a:spcPts val="3000"/>
              </a:lnSpc>
            </a:pPr>
            <a:r>
              <a:rPr lang="zh-CN" altLang="zh-CN" sz="2000" dirty="0" smtClean="0"/>
              <a:t>（</a:t>
            </a:r>
            <a:r>
              <a:rPr lang="zh-CN" altLang="zh-CN" sz="2000" b="1" dirty="0"/>
              <a:t>二）古代诗歌阅读（本题共</a:t>
            </a:r>
            <a:r>
              <a:rPr lang="en-US" altLang="zh-CN" sz="2000" b="1" dirty="0"/>
              <a:t>2</a:t>
            </a:r>
            <a:r>
              <a:rPr lang="zh-CN" altLang="zh-CN" sz="2000" b="1" dirty="0"/>
              <a:t>小题，</a:t>
            </a:r>
            <a:r>
              <a:rPr lang="en-US" altLang="zh-CN" sz="2000" b="1" dirty="0"/>
              <a:t>9</a:t>
            </a:r>
            <a:r>
              <a:rPr lang="zh-CN" altLang="zh-CN" sz="2000" b="1" dirty="0"/>
              <a:t>分）</a:t>
            </a:r>
          </a:p>
          <a:p>
            <a:pPr>
              <a:lnSpc>
                <a:spcPts val="3000"/>
              </a:lnSpc>
            </a:pPr>
            <a:r>
              <a:rPr lang="zh-CN" altLang="zh-CN" sz="2000" b="1" dirty="0"/>
              <a:t>阅读下面这首宋词，完成</a:t>
            </a:r>
            <a:r>
              <a:rPr lang="en-US" altLang="zh-CN" sz="2000" b="1" dirty="0"/>
              <a:t>14</a:t>
            </a:r>
            <a:r>
              <a:rPr lang="zh-CN" altLang="zh-CN" sz="2000" b="1" dirty="0"/>
              <a:t>～</a:t>
            </a:r>
            <a:r>
              <a:rPr lang="en-US" altLang="zh-CN" sz="2000" b="1" dirty="0"/>
              <a:t>15</a:t>
            </a:r>
            <a:r>
              <a:rPr lang="zh-CN" altLang="zh-CN" sz="2000" b="1" dirty="0"/>
              <a:t>题。</a:t>
            </a:r>
          </a:p>
          <a:p>
            <a:pPr>
              <a:lnSpc>
                <a:spcPts val="3000"/>
              </a:lnSpc>
            </a:pPr>
            <a:r>
              <a:rPr lang="en-US" altLang="zh-CN" sz="2000" b="1" dirty="0"/>
              <a:t>                                                      </a:t>
            </a:r>
            <a:r>
              <a:rPr lang="zh-CN" altLang="zh-CN" sz="2000" b="1" dirty="0"/>
              <a:t>蝶恋花（别范南伯）</a:t>
            </a:r>
          </a:p>
          <a:p>
            <a:pPr>
              <a:lnSpc>
                <a:spcPts val="3000"/>
              </a:lnSpc>
            </a:pPr>
            <a:r>
              <a:rPr lang="en-US" altLang="zh-CN" sz="2000" b="1" dirty="0"/>
              <a:t>                                                                                </a:t>
            </a:r>
            <a:r>
              <a:rPr lang="zh-CN" altLang="zh-CN" sz="2000" b="1" dirty="0"/>
              <a:t>杨炎正</a:t>
            </a:r>
          </a:p>
          <a:p>
            <a:pPr>
              <a:lnSpc>
                <a:spcPts val="3000"/>
              </a:lnSpc>
            </a:pPr>
            <a:r>
              <a:rPr lang="en-US" altLang="zh-CN" sz="2000" b="1" dirty="0">
                <a:solidFill>
                  <a:srgbClr val="FF0000"/>
                </a:solidFill>
              </a:rPr>
              <a:t>                </a:t>
            </a:r>
            <a:r>
              <a:rPr lang="zh-CN" altLang="zh-CN" sz="2000" b="1" dirty="0">
                <a:solidFill>
                  <a:srgbClr val="FF0000"/>
                </a:solidFill>
              </a:rPr>
              <a:t>离恨做成春夜雨。添得春江，划地</a:t>
            </a:r>
            <a:r>
              <a:rPr lang="zh-CN" altLang="zh-CN" sz="2000" b="1" baseline="30000" dirty="0">
                <a:solidFill>
                  <a:srgbClr val="FF0000"/>
                </a:solidFill>
              </a:rPr>
              <a:t>①</a:t>
            </a:r>
            <a:r>
              <a:rPr lang="zh-CN" altLang="zh-CN" sz="2000" b="1" dirty="0">
                <a:solidFill>
                  <a:srgbClr val="FF0000"/>
                </a:solidFill>
              </a:rPr>
              <a:t>东流去。弱柳系船都不住。为君愁绝听鸣橹。</a:t>
            </a:r>
          </a:p>
          <a:p>
            <a:pPr>
              <a:lnSpc>
                <a:spcPts val="3000"/>
              </a:lnSpc>
            </a:pPr>
            <a:r>
              <a:rPr lang="en-US" altLang="zh-CN" sz="2000" b="1" dirty="0">
                <a:solidFill>
                  <a:srgbClr val="FF0000"/>
                </a:solidFill>
              </a:rPr>
              <a:t>                </a:t>
            </a:r>
            <a:r>
              <a:rPr lang="zh-CN" altLang="zh-CN" sz="2000" b="1" dirty="0">
                <a:solidFill>
                  <a:srgbClr val="FF0000"/>
                </a:solidFill>
              </a:rPr>
              <a:t>君到南徐</a:t>
            </a:r>
            <a:r>
              <a:rPr lang="zh-CN" altLang="zh-CN" sz="2000" b="1" baseline="30000" dirty="0">
                <a:solidFill>
                  <a:srgbClr val="FF0000"/>
                </a:solidFill>
              </a:rPr>
              <a:t>②</a:t>
            </a:r>
            <a:r>
              <a:rPr lang="zh-CN" altLang="zh-CN" sz="2000" b="1" dirty="0">
                <a:solidFill>
                  <a:srgbClr val="FF0000"/>
                </a:solidFill>
              </a:rPr>
              <a:t>芳草渡。想得寻春，依旧当年路。后夜独怜回首处。乱山遮隔无重数</a:t>
            </a:r>
            <a:r>
              <a:rPr lang="zh-CN" altLang="zh-CN" sz="2000" b="1" dirty="0" smtClean="0">
                <a:solidFill>
                  <a:srgbClr val="FF0000"/>
                </a:solidFill>
              </a:rPr>
              <a:t>。</a:t>
            </a:r>
            <a:endParaRPr lang="en-US" altLang="zh-CN" sz="2000" b="1" dirty="0" smtClean="0">
              <a:solidFill>
                <a:srgbClr val="FF0000"/>
              </a:solidFill>
            </a:endParaRPr>
          </a:p>
          <a:p>
            <a:pPr>
              <a:lnSpc>
                <a:spcPts val="3000"/>
              </a:lnSpc>
            </a:pPr>
            <a:endParaRPr lang="en-US" altLang="zh-CN" sz="2000" dirty="0"/>
          </a:p>
          <a:p>
            <a:pPr>
              <a:lnSpc>
                <a:spcPts val="3000"/>
              </a:lnSpc>
            </a:pPr>
            <a:r>
              <a:rPr lang="en-US" altLang="zh-CN" sz="2000" b="1" dirty="0" smtClean="0"/>
              <a:t>15</a:t>
            </a:r>
            <a:r>
              <a:rPr lang="zh-CN" altLang="zh-CN" sz="2000" b="1" dirty="0"/>
              <a:t>．结尾两句和李白《黄鹤楼送孟浩然之广陵》一诗中的“孤帆远影碧空尽，唯见长江天际流”句在写景、抒情方而有哪些异同点？请简要分析。（</a:t>
            </a:r>
            <a:r>
              <a:rPr lang="en-US" altLang="zh-CN" sz="2000" b="1" dirty="0"/>
              <a:t>6</a:t>
            </a:r>
            <a:r>
              <a:rPr lang="zh-CN" altLang="zh-CN" sz="2000" b="1" dirty="0"/>
              <a:t>分</a:t>
            </a:r>
            <a:r>
              <a:rPr lang="zh-CN" altLang="zh-CN" sz="2000" b="1" dirty="0" smtClean="0"/>
              <a:t>）</a:t>
            </a:r>
            <a:endParaRPr lang="en-US" altLang="zh-CN" sz="2000" b="1" dirty="0" smtClean="0"/>
          </a:p>
          <a:p>
            <a:pPr>
              <a:lnSpc>
                <a:spcPts val="3000"/>
              </a:lnSpc>
            </a:pPr>
            <a:endParaRPr lang="zh-CN" altLang="en-US" sz="2000" dirty="0"/>
          </a:p>
        </p:txBody>
      </p:sp>
    </p:spTree>
    <p:extLst>
      <p:ext uri="{BB962C8B-B14F-4D97-AF65-F5344CB8AC3E}">
        <p14:creationId xmlns:p14="http://schemas.microsoft.com/office/powerpoint/2010/main" val="35738471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0836" y="117763"/>
            <a:ext cx="12081164" cy="6632585"/>
          </a:xfrm>
          <a:prstGeom prst="rect">
            <a:avLst/>
          </a:prstGeom>
          <a:noFill/>
        </p:spPr>
        <p:txBody>
          <a:bodyPr wrap="square" rtlCol="0">
            <a:spAutoFit/>
          </a:bodyPr>
          <a:lstStyle/>
          <a:p>
            <a:pPr>
              <a:lnSpc>
                <a:spcPts val="3000"/>
              </a:lnSpc>
            </a:pPr>
            <a:r>
              <a:rPr lang="zh-CN" altLang="zh-CN" sz="2000" dirty="0" smtClean="0"/>
              <a:t>（</a:t>
            </a:r>
            <a:r>
              <a:rPr lang="zh-CN" altLang="zh-CN" sz="2000" b="1" dirty="0"/>
              <a:t>二）古代诗歌阅读（本题共</a:t>
            </a:r>
            <a:r>
              <a:rPr lang="en-US" altLang="zh-CN" sz="2000" b="1" dirty="0"/>
              <a:t>2</a:t>
            </a:r>
            <a:r>
              <a:rPr lang="zh-CN" altLang="zh-CN" sz="2000" b="1" dirty="0"/>
              <a:t>小题，</a:t>
            </a:r>
            <a:r>
              <a:rPr lang="en-US" altLang="zh-CN" sz="2000" b="1" dirty="0"/>
              <a:t>9</a:t>
            </a:r>
            <a:r>
              <a:rPr lang="zh-CN" altLang="zh-CN" sz="2000" b="1" dirty="0"/>
              <a:t>分）</a:t>
            </a:r>
          </a:p>
          <a:p>
            <a:pPr>
              <a:lnSpc>
                <a:spcPts val="3000"/>
              </a:lnSpc>
            </a:pPr>
            <a:r>
              <a:rPr lang="zh-CN" altLang="zh-CN" sz="2000" b="1" dirty="0"/>
              <a:t>阅读下面这首宋词，完成</a:t>
            </a:r>
            <a:r>
              <a:rPr lang="en-US" altLang="zh-CN" sz="2000" b="1" dirty="0"/>
              <a:t>14</a:t>
            </a:r>
            <a:r>
              <a:rPr lang="zh-CN" altLang="zh-CN" sz="2000" b="1" dirty="0"/>
              <a:t>～</a:t>
            </a:r>
            <a:r>
              <a:rPr lang="en-US" altLang="zh-CN" sz="2000" b="1" dirty="0"/>
              <a:t>15</a:t>
            </a:r>
            <a:r>
              <a:rPr lang="zh-CN" altLang="zh-CN" sz="2000" b="1" dirty="0"/>
              <a:t>题。</a:t>
            </a:r>
          </a:p>
          <a:p>
            <a:pPr>
              <a:lnSpc>
                <a:spcPts val="3000"/>
              </a:lnSpc>
            </a:pPr>
            <a:r>
              <a:rPr lang="en-US" altLang="zh-CN" sz="2000" b="1" dirty="0"/>
              <a:t>                                                      </a:t>
            </a:r>
            <a:r>
              <a:rPr lang="zh-CN" altLang="zh-CN" sz="2000" b="1" dirty="0"/>
              <a:t>蝶恋花（别范南伯）</a:t>
            </a:r>
          </a:p>
          <a:p>
            <a:pPr>
              <a:lnSpc>
                <a:spcPts val="3000"/>
              </a:lnSpc>
            </a:pPr>
            <a:r>
              <a:rPr lang="en-US" altLang="zh-CN" sz="2000" b="1" dirty="0"/>
              <a:t>                                                                                </a:t>
            </a:r>
            <a:r>
              <a:rPr lang="zh-CN" altLang="zh-CN" sz="2000" b="1" dirty="0"/>
              <a:t>杨炎正</a:t>
            </a:r>
          </a:p>
          <a:p>
            <a:pPr>
              <a:lnSpc>
                <a:spcPts val="3000"/>
              </a:lnSpc>
            </a:pPr>
            <a:r>
              <a:rPr lang="en-US" altLang="zh-CN" sz="2000" b="1" dirty="0">
                <a:solidFill>
                  <a:srgbClr val="FF0000"/>
                </a:solidFill>
              </a:rPr>
              <a:t>                </a:t>
            </a:r>
            <a:r>
              <a:rPr lang="zh-CN" altLang="zh-CN" sz="2000" b="1" dirty="0">
                <a:solidFill>
                  <a:srgbClr val="FF0000"/>
                </a:solidFill>
              </a:rPr>
              <a:t>离恨做成春夜雨。添得春江，划地</a:t>
            </a:r>
            <a:r>
              <a:rPr lang="zh-CN" altLang="zh-CN" sz="2000" b="1" baseline="30000" dirty="0">
                <a:solidFill>
                  <a:srgbClr val="FF0000"/>
                </a:solidFill>
              </a:rPr>
              <a:t>①</a:t>
            </a:r>
            <a:r>
              <a:rPr lang="zh-CN" altLang="zh-CN" sz="2000" b="1" dirty="0">
                <a:solidFill>
                  <a:srgbClr val="FF0000"/>
                </a:solidFill>
              </a:rPr>
              <a:t>东流去。弱柳系船都不住。为君愁绝听鸣橹。</a:t>
            </a:r>
          </a:p>
          <a:p>
            <a:pPr>
              <a:lnSpc>
                <a:spcPts val="3000"/>
              </a:lnSpc>
            </a:pPr>
            <a:r>
              <a:rPr lang="en-US" altLang="zh-CN" sz="2000" b="1" dirty="0">
                <a:solidFill>
                  <a:srgbClr val="FF0000"/>
                </a:solidFill>
              </a:rPr>
              <a:t>                </a:t>
            </a:r>
            <a:r>
              <a:rPr lang="zh-CN" altLang="zh-CN" sz="2000" b="1" dirty="0">
                <a:solidFill>
                  <a:srgbClr val="FF0000"/>
                </a:solidFill>
              </a:rPr>
              <a:t>君到南徐</a:t>
            </a:r>
            <a:r>
              <a:rPr lang="zh-CN" altLang="zh-CN" sz="2000" b="1" baseline="30000" dirty="0">
                <a:solidFill>
                  <a:srgbClr val="FF0000"/>
                </a:solidFill>
              </a:rPr>
              <a:t>②</a:t>
            </a:r>
            <a:r>
              <a:rPr lang="zh-CN" altLang="zh-CN" sz="2000" b="1" dirty="0">
                <a:solidFill>
                  <a:srgbClr val="FF0000"/>
                </a:solidFill>
              </a:rPr>
              <a:t>芳草渡。想得寻春，依旧当年路。后夜独怜回首处。乱山遮隔无重数</a:t>
            </a:r>
            <a:r>
              <a:rPr lang="zh-CN" altLang="zh-CN" sz="2000" b="1" dirty="0" smtClean="0">
                <a:solidFill>
                  <a:srgbClr val="FF0000"/>
                </a:solidFill>
              </a:rPr>
              <a:t>。</a:t>
            </a:r>
            <a:endParaRPr lang="en-US" altLang="zh-CN" sz="2000" dirty="0"/>
          </a:p>
          <a:p>
            <a:pPr>
              <a:lnSpc>
                <a:spcPts val="3000"/>
              </a:lnSpc>
            </a:pPr>
            <a:r>
              <a:rPr lang="en-US" altLang="zh-CN" sz="2000" b="1" dirty="0" smtClean="0"/>
              <a:t>15</a:t>
            </a:r>
            <a:r>
              <a:rPr lang="zh-CN" altLang="zh-CN" sz="2000" b="1" dirty="0"/>
              <a:t>．结尾两句和李白《黄鹤楼送孟浩然之广陵》一诗中的“孤帆远影碧空尽，唯见长江天际流”句在写景、抒情方而有哪些异同点？请简要分析。（</a:t>
            </a:r>
            <a:r>
              <a:rPr lang="en-US" altLang="zh-CN" sz="2000" b="1" dirty="0"/>
              <a:t>6</a:t>
            </a:r>
            <a:r>
              <a:rPr lang="zh-CN" altLang="zh-CN" sz="2000" b="1" dirty="0"/>
              <a:t>分</a:t>
            </a:r>
            <a:r>
              <a:rPr lang="zh-CN" altLang="zh-CN" sz="2000" b="1" dirty="0" smtClean="0"/>
              <a:t>）</a:t>
            </a:r>
            <a:endParaRPr lang="en-US" altLang="zh-CN" sz="2000" b="1" dirty="0" smtClean="0"/>
          </a:p>
          <a:p>
            <a:pPr>
              <a:lnSpc>
                <a:spcPts val="3000"/>
              </a:lnSpc>
            </a:pPr>
            <a:r>
              <a:rPr lang="zh-CN" altLang="en-US" sz="2000" b="1" dirty="0" smtClean="0">
                <a:solidFill>
                  <a:srgbClr val="FF0000"/>
                </a:solidFill>
              </a:rPr>
              <a:t>相同点：</a:t>
            </a:r>
            <a:endParaRPr lang="en-US" altLang="zh-CN" sz="2000" b="1" dirty="0" smtClean="0">
              <a:solidFill>
                <a:srgbClr val="FF0000"/>
              </a:solidFill>
            </a:endParaRPr>
          </a:p>
          <a:p>
            <a:pPr>
              <a:lnSpc>
                <a:spcPts val="3000"/>
              </a:lnSpc>
            </a:pPr>
            <a:r>
              <a:rPr lang="zh-CN" altLang="en-US" sz="2000" b="1" dirty="0" smtClean="0"/>
              <a:t>①抒情方式和表达效果相同。都是融情于景，以景作结；效果都是含蓄蕴藉，言有尽而意无穷。      </a:t>
            </a:r>
            <a:endParaRPr lang="en-US" altLang="zh-CN" sz="2000" b="1" dirty="0" smtClean="0"/>
          </a:p>
          <a:p>
            <a:pPr>
              <a:lnSpc>
                <a:spcPts val="3000"/>
              </a:lnSpc>
            </a:pPr>
            <a:r>
              <a:rPr lang="zh-CN" altLang="en-US" sz="2000" b="1" dirty="0" smtClean="0"/>
              <a:t>②抒发的感情相同。都抒发了对友人依依不舍的无限深情。</a:t>
            </a:r>
            <a:endParaRPr lang="en-US" altLang="zh-CN" sz="2000" b="1" dirty="0" smtClean="0"/>
          </a:p>
          <a:p>
            <a:pPr>
              <a:lnSpc>
                <a:spcPts val="3000"/>
              </a:lnSpc>
            </a:pPr>
            <a:r>
              <a:rPr lang="zh-CN" altLang="en-US" sz="2000" b="1" dirty="0" smtClean="0">
                <a:solidFill>
                  <a:srgbClr val="FF0000"/>
                </a:solidFill>
              </a:rPr>
              <a:t>不同点：</a:t>
            </a:r>
            <a:endParaRPr lang="en-US" altLang="zh-CN" sz="2000" b="1" dirty="0" smtClean="0">
              <a:solidFill>
                <a:srgbClr val="FF0000"/>
              </a:solidFill>
            </a:endParaRPr>
          </a:p>
          <a:p>
            <a:pPr>
              <a:lnSpc>
                <a:spcPts val="3000"/>
              </a:lnSpc>
            </a:pPr>
            <a:r>
              <a:rPr lang="zh-CN" altLang="en-US" sz="2000" b="1" dirty="0" smtClean="0"/>
              <a:t>①</a:t>
            </a:r>
            <a:r>
              <a:rPr lang="zh-CN" altLang="en-US" sz="2000" b="1" dirty="0" smtClean="0">
                <a:solidFill>
                  <a:srgbClr val="0000FF"/>
                </a:solidFill>
              </a:rPr>
              <a:t>所写之景的虚实不同</a:t>
            </a:r>
            <a:r>
              <a:rPr lang="zh-CN" altLang="en-US" sz="2000" b="1" dirty="0" smtClean="0"/>
              <a:t>。杨词所写是虚景，是想象之景。想象着分别之后，友人回望之时远山重重，遮隔无穷。李诗所写是实景，是眼前之景。孤帆渐远渐小渐无，只见长江滚滚东流。</a:t>
            </a:r>
            <a:endParaRPr lang="en-US" altLang="zh-CN" sz="2000" b="1" dirty="0" smtClean="0"/>
          </a:p>
          <a:p>
            <a:pPr>
              <a:lnSpc>
                <a:spcPts val="3000"/>
              </a:lnSpc>
            </a:pPr>
            <a:r>
              <a:rPr lang="zh-CN" altLang="en-US" sz="2000" b="1" dirty="0" smtClean="0">
                <a:solidFill>
                  <a:srgbClr val="0000FF"/>
                </a:solidFill>
              </a:rPr>
              <a:t>②写景抒情的角度不同。</a:t>
            </a:r>
            <a:r>
              <a:rPr lang="zh-CN" altLang="en-US" sz="2000" b="1" dirty="0" smtClean="0"/>
              <a:t>杨词从对方（朋友）角度人手，把离别之恨和思念之情写得丰厚而绵长。李诗从自己的角度来写，借助典型意象表达自己在江边站立时间之久，从而表达对朋友依依不舍的情谊。</a:t>
            </a:r>
            <a:endParaRPr lang="zh-CN" altLang="zh-CN" sz="2000" b="1" dirty="0" smtClean="0"/>
          </a:p>
          <a:p>
            <a:pPr>
              <a:lnSpc>
                <a:spcPts val="3000"/>
              </a:lnSpc>
            </a:pPr>
            <a:endParaRPr lang="zh-CN" altLang="en-US" sz="2000" dirty="0"/>
          </a:p>
        </p:txBody>
      </p:sp>
    </p:spTree>
    <p:extLst>
      <p:ext uri="{BB962C8B-B14F-4D97-AF65-F5344CB8AC3E}">
        <p14:creationId xmlns:p14="http://schemas.microsoft.com/office/powerpoint/2010/main" val="19918860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66253" y="221672"/>
            <a:ext cx="11866419" cy="6370975"/>
          </a:xfrm>
          <a:prstGeom prst="rect">
            <a:avLst/>
          </a:prstGeom>
          <a:noFill/>
        </p:spPr>
        <p:txBody>
          <a:bodyPr wrap="square" rtlCol="0">
            <a:spAutoFit/>
          </a:bodyPr>
          <a:lstStyle/>
          <a:p>
            <a:pPr>
              <a:lnSpc>
                <a:spcPts val="2600"/>
              </a:lnSpc>
            </a:pPr>
            <a:r>
              <a:rPr lang="zh-CN" altLang="zh-CN" sz="2400" b="1" dirty="0">
                <a:solidFill>
                  <a:srgbClr val="0000FF"/>
                </a:solidFill>
              </a:rPr>
              <a:t>东莞市</a:t>
            </a:r>
            <a:r>
              <a:rPr lang="en-US" altLang="zh-CN" sz="2400" b="1" dirty="0">
                <a:solidFill>
                  <a:srgbClr val="0000FF"/>
                </a:solidFill>
              </a:rPr>
              <a:t>2020</a:t>
            </a:r>
            <a:r>
              <a:rPr lang="zh-CN" altLang="zh-CN" sz="2400" b="1" dirty="0">
                <a:solidFill>
                  <a:srgbClr val="0000FF"/>
                </a:solidFill>
              </a:rPr>
              <a:t>届高三第二学期第二次统考（</a:t>
            </a:r>
            <a:r>
              <a:rPr lang="en-US" altLang="zh-CN" sz="2400" b="1" dirty="0">
                <a:solidFill>
                  <a:srgbClr val="0000FF"/>
                </a:solidFill>
              </a:rPr>
              <a:t>6</a:t>
            </a:r>
            <a:r>
              <a:rPr lang="zh-CN" altLang="zh-CN" sz="2400" b="1" dirty="0">
                <a:solidFill>
                  <a:srgbClr val="0000FF"/>
                </a:solidFill>
              </a:rPr>
              <a:t>月）高考冲刺试题</a:t>
            </a:r>
            <a:r>
              <a:rPr lang="en-US" altLang="zh-CN" sz="2400" b="1" dirty="0">
                <a:solidFill>
                  <a:srgbClr val="0000FF"/>
                </a:solidFill>
              </a:rPr>
              <a:t> </a:t>
            </a:r>
            <a:endParaRPr lang="en-US" altLang="zh-CN" sz="2400" b="1" dirty="0" smtClean="0">
              <a:solidFill>
                <a:srgbClr val="0000FF"/>
              </a:solidFill>
            </a:endParaRPr>
          </a:p>
          <a:p>
            <a:pPr>
              <a:lnSpc>
                <a:spcPts val="2600"/>
              </a:lnSpc>
            </a:pPr>
            <a:endParaRPr lang="en-US" altLang="zh-CN" sz="2000" b="1" dirty="0"/>
          </a:p>
          <a:p>
            <a:pPr>
              <a:lnSpc>
                <a:spcPts val="2600"/>
              </a:lnSpc>
            </a:pPr>
            <a:r>
              <a:rPr lang="zh-CN" altLang="zh-CN" sz="2000" b="1" dirty="0" smtClean="0"/>
              <a:t>阅读</a:t>
            </a:r>
            <a:r>
              <a:rPr lang="zh-CN" altLang="zh-CN" sz="2000" b="1" dirty="0"/>
              <a:t>下面这首唐诗，完成</a:t>
            </a:r>
            <a:r>
              <a:rPr lang="en-US" altLang="zh-CN" sz="2000" b="1" dirty="0"/>
              <a:t>14-15</a:t>
            </a:r>
            <a:r>
              <a:rPr lang="zh-CN" altLang="zh-CN" sz="2000" b="1" dirty="0"/>
              <a:t>题。</a:t>
            </a:r>
          </a:p>
          <a:p>
            <a:pPr>
              <a:lnSpc>
                <a:spcPts val="2600"/>
              </a:lnSpc>
            </a:pPr>
            <a:r>
              <a:rPr lang="en-US" altLang="zh-CN" sz="2000" b="1" dirty="0" smtClean="0"/>
              <a:t>                            </a:t>
            </a:r>
            <a:r>
              <a:rPr lang="zh-CN" altLang="zh-CN" sz="2000" b="1" dirty="0" smtClean="0"/>
              <a:t>舍弟</a:t>
            </a:r>
            <a:r>
              <a:rPr lang="zh-CN" altLang="zh-CN" sz="2000" b="1" dirty="0"/>
              <a:t>观赴蓝田取妻子到江陵，喜寄三首（其二） ①</a:t>
            </a:r>
            <a:r>
              <a:rPr lang="en-US" altLang="zh-CN" sz="2000" b="1" dirty="0"/>
              <a:t>   </a:t>
            </a:r>
            <a:endParaRPr lang="zh-CN" altLang="zh-CN" sz="2000" b="1" dirty="0"/>
          </a:p>
          <a:p>
            <a:pPr>
              <a:lnSpc>
                <a:spcPts val="2600"/>
              </a:lnSpc>
            </a:pPr>
            <a:r>
              <a:rPr lang="en-US" altLang="zh-CN" sz="2000" b="1" dirty="0" smtClean="0"/>
              <a:t>                                                                           </a:t>
            </a:r>
            <a:r>
              <a:rPr lang="zh-CN" altLang="zh-CN" sz="2000" b="1" dirty="0" smtClean="0"/>
              <a:t>杜甫</a:t>
            </a:r>
            <a:endParaRPr lang="zh-CN" altLang="zh-CN" sz="2000" b="1" dirty="0"/>
          </a:p>
          <a:p>
            <a:pPr>
              <a:lnSpc>
                <a:spcPts val="2600"/>
              </a:lnSpc>
            </a:pPr>
            <a:r>
              <a:rPr lang="en-US" altLang="zh-CN" sz="2000" b="1" dirty="0" smtClean="0"/>
              <a:t>                                    </a:t>
            </a:r>
            <a:r>
              <a:rPr lang="zh-CN" altLang="zh-CN" sz="2000" b="1" dirty="0" smtClean="0">
                <a:solidFill>
                  <a:srgbClr val="FF0000"/>
                </a:solidFill>
              </a:rPr>
              <a:t>马</a:t>
            </a:r>
            <a:r>
              <a:rPr lang="zh-CN" altLang="zh-CN" sz="2000" b="1" dirty="0">
                <a:solidFill>
                  <a:srgbClr val="FF0000"/>
                </a:solidFill>
              </a:rPr>
              <a:t>度秦山雪正深，北来肌骨苦寒侵。</a:t>
            </a:r>
          </a:p>
          <a:p>
            <a:pPr>
              <a:lnSpc>
                <a:spcPts val="2600"/>
              </a:lnSpc>
            </a:pPr>
            <a:r>
              <a:rPr lang="en-US" altLang="zh-CN" sz="2000" b="1" dirty="0" smtClean="0">
                <a:solidFill>
                  <a:srgbClr val="FF0000"/>
                </a:solidFill>
              </a:rPr>
              <a:t>                                    </a:t>
            </a:r>
            <a:r>
              <a:rPr lang="zh-CN" altLang="zh-CN" sz="2000" b="1" dirty="0" smtClean="0">
                <a:solidFill>
                  <a:srgbClr val="FF0000"/>
                </a:solidFill>
              </a:rPr>
              <a:t>他乡</a:t>
            </a:r>
            <a:r>
              <a:rPr lang="zh-CN" altLang="zh-CN" sz="2000" b="1" dirty="0">
                <a:solidFill>
                  <a:srgbClr val="FF0000"/>
                </a:solidFill>
              </a:rPr>
              <a:t>就我生春色，故国移居见客心。</a:t>
            </a:r>
          </a:p>
          <a:p>
            <a:pPr>
              <a:lnSpc>
                <a:spcPts val="2600"/>
              </a:lnSpc>
            </a:pPr>
            <a:r>
              <a:rPr lang="en-US" altLang="zh-CN" sz="2000" b="1" dirty="0" smtClean="0">
                <a:solidFill>
                  <a:srgbClr val="FF0000"/>
                </a:solidFill>
              </a:rPr>
              <a:t>                                    </a:t>
            </a:r>
            <a:r>
              <a:rPr lang="zh-CN" altLang="zh-CN" sz="2000" b="1" dirty="0" smtClean="0">
                <a:solidFill>
                  <a:srgbClr val="FF0000"/>
                </a:solidFill>
              </a:rPr>
              <a:t>欢</a:t>
            </a:r>
            <a:r>
              <a:rPr lang="zh-CN" altLang="zh-CN" sz="2000" b="1" dirty="0">
                <a:solidFill>
                  <a:srgbClr val="FF0000"/>
                </a:solidFill>
              </a:rPr>
              <a:t>剧提携如意</a:t>
            </a:r>
            <a:r>
              <a:rPr lang="en-US" altLang="zh-CN" sz="2000" b="1" dirty="0">
                <a:solidFill>
                  <a:srgbClr val="FF0000"/>
                </a:solidFill>
              </a:rPr>
              <a:t>②</a:t>
            </a:r>
            <a:r>
              <a:rPr lang="zh-CN" altLang="zh-CN" sz="2000" b="1" dirty="0">
                <a:solidFill>
                  <a:srgbClr val="FF0000"/>
                </a:solidFill>
              </a:rPr>
              <a:t>舞，喜多行坐白头吟。</a:t>
            </a:r>
          </a:p>
          <a:p>
            <a:pPr>
              <a:lnSpc>
                <a:spcPts val="2600"/>
              </a:lnSpc>
            </a:pPr>
            <a:r>
              <a:rPr lang="en-US" altLang="zh-CN" sz="2000" b="1" dirty="0" smtClean="0">
                <a:solidFill>
                  <a:srgbClr val="FF0000"/>
                </a:solidFill>
              </a:rPr>
              <a:t>                                    </a:t>
            </a:r>
            <a:r>
              <a:rPr lang="zh-CN" altLang="zh-CN" sz="2000" b="1" dirty="0" smtClean="0">
                <a:solidFill>
                  <a:srgbClr val="FF0000"/>
                </a:solidFill>
              </a:rPr>
              <a:t>巡</a:t>
            </a:r>
            <a:r>
              <a:rPr lang="zh-CN" altLang="zh-CN" sz="2000" b="1" dirty="0">
                <a:solidFill>
                  <a:srgbClr val="FF0000"/>
                </a:solidFill>
              </a:rPr>
              <a:t>檐索共梅花笑，冷蕊疏枝半不禁。</a:t>
            </a:r>
          </a:p>
          <a:p>
            <a:pPr>
              <a:lnSpc>
                <a:spcPts val="2600"/>
              </a:lnSpc>
            </a:pPr>
            <a:r>
              <a:rPr lang="zh-CN" altLang="zh-CN" sz="2000" b="1" dirty="0"/>
              <a:t>【注】</a:t>
            </a:r>
            <a:r>
              <a:rPr lang="en-US" altLang="zh-CN" sz="2000" b="1" dirty="0"/>
              <a:t> ①</a:t>
            </a:r>
            <a:r>
              <a:rPr lang="zh-CN" altLang="zh-CN" sz="2000" b="1" dirty="0"/>
              <a:t>此诗为杜甫晚年流寓夔州， 想搬家至江陵时，得知二弟杜观也将携家到江陵所作。</a:t>
            </a:r>
          </a:p>
          <a:p>
            <a:pPr>
              <a:lnSpc>
                <a:spcPts val="2600"/>
              </a:lnSpc>
            </a:pPr>
            <a:r>
              <a:rPr lang="zh-CN" altLang="zh-CN" sz="2000" b="1" dirty="0"/>
              <a:t>蓝田，今属陕西西安。 江陵，今属湖北荆州。</a:t>
            </a:r>
            <a:r>
              <a:rPr lang="en-US" altLang="zh-CN" sz="2000" b="1" dirty="0"/>
              <a:t> ②</a:t>
            </a:r>
            <a:r>
              <a:rPr lang="zh-CN" altLang="zh-CN" sz="2000" b="1" dirty="0"/>
              <a:t>如意， 用来搔背痒的工具。</a:t>
            </a:r>
          </a:p>
          <a:p>
            <a:pPr>
              <a:lnSpc>
                <a:spcPts val="2600"/>
              </a:lnSpc>
            </a:pPr>
            <a:r>
              <a:rPr lang="en-US" altLang="zh-CN" sz="2000" b="1" dirty="0"/>
              <a:t> </a:t>
            </a:r>
            <a:endParaRPr lang="zh-CN" altLang="zh-CN" sz="2000" b="1" dirty="0"/>
          </a:p>
          <a:p>
            <a:pPr>
              <a:lnSpc>
                <a:spcPts val="2600"/>
              </a:lnSpc>
            </a:pPr>
            <a:r>
              <a:rPr lang="en-US" altLang="zh-CN" sz="2000" b="1" dirty="0"/>
              <a:t>14</a:t>
            </a:r>
            <a:r>
              <a:rPr lang="zh-CN" altLang="zh-CN" sz="2000" b="1" dirty="0"/>
              <a:t>．下列对这首诗的赏析，不正确的一项是（</a:t>
            </a:r>
            <a:r>
              <a:rPr lang="en-US" altLang="zh-CN" sz="2000" b="1" dirty="0"/>
              <a:t>      </a:t>
            </a:r>
            <a:r>
              <a:rPr lang="zh-CN" altLang="zh-CN" sz="2000" b="1" dirty="0"/>
              <a:t>）（</a:t>
            </a:r>
            <a:r>
              <a:rPr lang="en-US" altLang="zh-CN" sz="2000" b="1" dirty="0"/>
              <a:t>3</a:t>
            </a:r>
            <a:r>
              <a:rPr lang="zh-CN" altLang="zh-CN" sz="2000" b="1" dirty="0"/>
              <a:t>分）</a:t>
            </a:r>
          </a:p>
          <a:p>
            <a:pPr>
              <a:lnSpc>
                <a:spcPts val="2600"/>
              </a:lnSpc>
            </a:pPr>
            <a:r>
              <a:rPr lang="en-US" altLang="zh-CN" sz="2000" b="1" dirty="0"/>
              <a:t>A</a:t>
            </a:r>
            <a:r>
              <a:rPr lang="zh-CN" altLang="zh-CN" sz="2000" b="1" dirty="0"/>
              <a:t>．首联写杜观搬家时翻越冰天雪地的高山，行程艰苦，侧面写出诗人的牵挂。</a:t>
            </a:r>
          </a:p>
          <a:p>
            <a:pPr>
              <a:lnSpc>
                <a:spcPts val="2600"/>
              </a:lnSpc>
            </a:pPr>
            <a:r>
              <a:rPr lang="en-US" altLang="zh-CN" sz="2000" b="1" dirty="0"/>
              <a:t>B</a:t>
            </a:r>
            <a:r>
              <a:rPr lang="zh-CN" altLang="zh-CN" sz="2000" b="1" dirty="0"/>
              <a:t>．颔联写杜观为我从蓝田搬到江陵，使我感到春天到来般的喜悦和兄弟情深。</a:t>
            </a:r>
          </a:p>
          <a:p>
            <a:pPr>
              <a:lnSpc>
                <a:spcPts val="2600"/>
              </a:lnSpc>
            </a:pPr>
            <a:r>
              <a:rPr lang="en-US" altLang="zh-CN" sz="2000" b="1" dirty="0"/>
              <a:t>C</a:t>
            </a:r>
            <a:r>
              <a:rPr lang="zh-CN" altLang="zh-CN" sz="2000" b="1" dirty="0"/>
              <a:t>．颈联先写诗人闻知喜讯后的高兴，后写他由喜悦转为人生苦短的白发悲吟。</a:t>
            </a:r>
          </a:p>
          <a:p>
            <a:pPr>
              <a:lnSpc>
                <a:spcPts val="2600"/>
              </a:lnSpc>
            </a:pPr>
            <a:r>
              <a:rPr lang="en-US" altLang="zh-CN" sz="2000" b="1" dirty="0"/>
              <a:t>D</a:t>
            </a:r>
            <a:r>
              <a:rPr lang="zh-CN" altLang="zh-CN" sz="2000" b="1" dirty="0"/>
              <a:t>．本诗与《登高》都用了直接及间接手法，</a:t>
            </a:r>
            <a:r>
              <a:rPr lang="en-US" altLang="zh-CN" sz="2000" b="1" dirty="0"/>
              <a:t>“</a:t>
            </a:r>
            <a:r>
              <a:rPr lang="zh-CN" altLang="zh-CN" sz="2000" b="1" dirty="0"/>
              <a:t>极尽变化</a:t>
            </a:r>
            <a:r>
              <a:rPr lang="en-US" altLang="zh-CN" sz="2000" b="1" dirty="0"/>
              <a:t>” </a:t>
            </a:r>
            <a:r>
              <a:rPr lang="zh-CN" altLang="zh-CN" sz="2000" b="1" dirty="0"/>
              <a:t>地抒写了自己的情感。</a:t>
            </a:r>
          </a:p>
          <a:p>
            <a:pPr>
              <a:lnSpc>
                <a:spcPts val="2600"/>
              </a:lnSpc>
            </a:pPr>
            <a:r>
              <a:rPr lang="en-US" altLang="zh-CN" sz="2000" b="1" dirty="0"/>
              <a:t> </a:t>
            </a:r>
            <a:endParaRPr lang="zh-CN" altLang="zh-CN" sz="2000" b="1" dirty="0"/>
          </a:p>
          <a:p>
            <a:endParaRPr lang="zh-CN" altLang="en-US" dirty="0"/>
          </a:p>
        </p:txBody>
      </p:sp>
    </p:spTree>
    <p:extLst>
      <p:ext uri="{BB962C8B-B14F-4D97-AF65-F5344CB8AC3E}">
        <p14:creationId xmlns:p14="http://schemas.microsoft.com/office/powerpoint/2010/main" val="42739167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9273" y="242455"/>
            <a:ext cx="11783291" cy="5093702"/>
          </a:xfrm>
          <a:prstGeom prst="rect">
            <a:avLst/>
          </a:prstGeom>
          <a:noFill/>
        </p:spPr>
        <p:txBody>
          <a:bodyPr wrap="square" rtlCol="0">
            <a:spAutoFit/>
          </a:bodyPr>
          <a:lstStyle/>
          <a:p>
            <a:pPr>
              <a:lnSpc>
                <a:spcPts val="3000"/>
              </a:lnSpc>
            </a:pPr>
            <a:r>
              <a:rPr lang="zh-CN" altLang="zh-CN" sz="2000" b="1" dirty="0"/>
              <a:t>阅读下面这首唐诗，完成</a:t>
            </a:r>
            <a:r>
              <a:rPr lang="en-US" altLang="zh-CN" sz="2000" b="1" dirty="0"/>
              <a:t>14-15</a:t>
            </a:r>
            <a:r>
              <a:rPr lang="zh-CN" altLang="zh-CN" sz="2000" b="1" dirty="0"/>
              <a:t>题。</a:t>
            </a:r>
          </a:p>
          <a:p>
            <a:pPr>
              <a:lnSpc>
                <a:spcPts val="3000"/>
              </a:lnSpc>
            </a:pPr>
            <a:r>
              <a:rPr lang="en-US" altLang="zh-CN" sz="2000" b="1" dirty="0"/>
              <a:t>                            </a:t>
            </a:r>
            <a:r>
              <a:rPr lang="zh-CN" altLang="zh-CN" sz="2000" b="1" dirty="0"/>
              <a:t>舍弟观赴蓝田取妻子到江陵，喜寄三首（其二） ①</a:t>
            </a:r>
            <a:r>
              <a:rPr lang="en-US" altLang="zh-CN" sz="2000" b="1" dirty="0"/>
              <a:t>   </a:t>
            </a:r>
            <a:endParaRPr lang="zh-CN" altLang="zh-CN" sz="2000" b="1" dirty="0"/>
          </a:p>
          <a:p>
            <a:pPr>
              <a:lnSpc>
                <a:spcPts val="3000"/>
              </a:lnSpc>
            </a:pPr>
            <a:r>
              <a:rPr lang="en-US" altLang="zh-CN" sz="2000" b="1" dirty="0"/>
              <a:t>                                                                           </a:t>
            </a:r>
            <a:r>
              <a:rPr lang="zh-CN" altLang="zh-CN" sz="2000" b="1" dirty="0"/>
              <a:t>杜甫</a:t>
            </a:r>
          </a:p>
          <a:p>
            <a:pPr>
              <a:lnSpc>
                <a:spcPts val="3000"/>
              </a:lnSpc>
            </a:pPr>
            <a:r>
              <a:rPr lang="en-US" altLang="zh-CN" sz="2000" b="1" dirty="0"/>
              <a:t>                                    </a:t>
            </a:r>
            <a:r>
              <a:rPr lang="zh-CN" altLang="zh-CN" sz="2000" b="1" dirty="0">
                <a:solidFill>
                  <a:srgbClr val="FF0000"/>
                </a:solidFill>
              </a:rPr>
              <a:t>马度秦山雪正深，北来肌骨苦寒侵。</a:t>
            </a:r>
          </a:p>
          <a:p>
            <a:pPr>
              <a:lnSpc>
                <a:spcPts val="3000"/>
              </a:lnSpc>
            </a:pPr>
            <a:r>
              <a:rPr lang="en-US" altLang="zh-CN" sz="2000" b="1" dirty="0">
                <a:solidFill>
                  <a:srgbClr val="FF0000"/>
                </a:solidFill>
              </a:rPr>
              <a:t>                                    </a:t>
            </a:r>
            <a:r>
              <a:rPr lang="zh-CN" altLang="zh-CN" sz="2000" b="1" dirty="0">
                <a:solidFill>
                  <a:srgbClr val="FF0000"/>
                </a:solidFill>
              </a:rPr>
              <a:t>他乡就我生春色，故国移居见客心。</a:t>
            </a:r>
          </a:p>
          <a:p>
            <a:pPr>
              <a:lnSpc>
                <a:spcPts val="3000"/>
              </a:lnSpc>
            </a:pPr>
            <a:r>
              <a:rPr lang="en-US" altLang="zh-CN" sz="2000" b="1" dirty="0">
                <a:solidFill>
                  <a:srgbClr val="FF0000"/>
                </a:solidFill>
              </a:rPr>
              <a:t>                                    </a:t>
            </a:r>
            <a:r>
              <a:rPr lang="zh-CN" altLang="zh-CN" sz="2000" b="1" dirty="0">
                <a:solidFill>
                  <a:srgbClr val="FF0000"/>
                </a:solidFill>
              </a:rPr>
              <a:t>欢剧提携如意</a:t>
            </a:r>
            <a:r>
              <a:rPr lang="en-US" altLang="zh-CN" sz="2000" b="1" dirty="0">
                <a:solidFill>
                  <a:srgbClr val="FF0000"/>
                </a:solidFill>
              </a:rPr>
              <a:t>②</a:t>
            </a:r>
            <a:r>
              <a:rPr lang="zh-CN" altLang="zh-CN" sz="2000" b="1" dirty="0">
                <a:solidFill>
                  <a:srgbClr val="FF0000"/>
                </a:solidFill>
              </a:rPr>
              <a:t>舞，喜多行坐白头吟。</a:t>
            </a:r>
          </a:p>
          <a:p>
            <a:pPr>
              <a:lnSpc>
                <a:spcPts val="3000"/>
              </a:lnSpc>
            </a:pPr>
            <a:r>
              <a:rPr lang="en-US" altLang="zh-CN" sz="2000" b="1" dirty="0">
                <a:solidFill>
                  <a:srgbClr val="FF0000"/>
                </a:solidFill>
              </a:rPr>
              <a:t>                                    </a:t>
            </a:r>
            <a:r>
              <a:rPr lang="zh-CN" altLang="zh-CN" sz="2000" b="1" dirty="0">
                <a:solidFill>
                  <a:srgbClr val="FF0000"/>
                </a:solidFill>
              </a:rPr>
              <a:t>巡檐索共梅花笑，冷蕊疏枝半不禁。</a:t>
            </a:r>
          </a:p>
          <a:p>
            <a:pPr>
              <a:lnSpc>
                <a:spcPts val="3000"/>
              </a:lnSpc>
            </a:pPr>
            <a:r>
              <a:rPr lang="zh-CN" altLang="zh-CN" sz="2000" b="1" dirty="0"/>
              <a:t>【注】</a:t>
            </a:r>
            <a:r>
              <a:rPr lang="en-US" altLang="zh-CN" sz="2000" b="1" dirty="0"/>
              <a:t> ①</a:t>
            </a:r>
            <a:r>
              <a:rPr lang="zh-CN" altLang="zh-CN" sz="2000" b="1" dirty="0"/>
              <a:t>此诗为杜甫晚年流寓夔州， 想搬家至江陵时，得知二弟杜观也将携家到江陵所作</a:t>
            </a:r>
            <a:r>
              <a:rPr lang="zh-CN" altLang="zh-CN" sz="2000" b="1" dirty="0" smtClean="0"/>
              <a:t>。蓝</a:t>
            </a:r>
            <a:r>
              <a:rPr lang="zh-CN" altLang="zh-CN" sz="2000" b="1" dirty="0"/>
              <a:t>田，今属陕西西安。 江陵，今属湖北荆州。</a:t>
            </a:r>
            <a:r>
              <a:rPr lang="en-US" altLang="zh-CN" sz="2000" b="1" dirty="0"/>
              <a:t> ②</a:t>
            </a:r>
            <a:r>
              <a:rPr lang="zh-CN" altLang="zh-CN" sz="2000" b="1" dirty="0"/>
              <a:t>如意， 用来搔背痒的工具。</a:t>
            </a:r>
          </a:p>
          <a:p>
            <a:pPr>
              <a:lnSpc>
                <a:spcPts val="3000"/>
              </a:lnSpc>
            </a:pPr>
            <a:endParaRPr lang="en-US" altLang="zh-CN" sz="2000" dirty="0" smtClean="0"/>
          </a:p>
          <a:p>
            <a:pPr>
              <a:lnSpc>
                <a:spcPts val="3000"/>
              </a:lnSpc>
            </a:pPr>
            <a:endParaRPr lang="en-US" altLang="zh-CN" sz="2000" dirty="0"/>
          </a:p>
          <a:p>
            <a:pPr>
              <a:lnSpc>
                <a:spcPts val="3000"/>
              </a:lnSpc>
            </a:pPr>
            <a:r>
              <a:rPr lang="en-US" altLang="zh-CN" sz="2000" b="1" dirty="0" smtClean="0"/>
              <a:t>15</a:t>
            </a:r>
            <a:r>
              <a:rPr lang="zh-CN" altLang="zh-CN" sz="2000" b="1" dirty="0"/>
              <a:t>．诗的最后两句有何含意？请简要分析。（</a:t>
            </a:r>
            <a:r>
              <a:rPr lang="en-US" altLang="zh-CN" sz="2000" b="1" dirty="0"/>
              <a:t>6</a:t>
            </a:r>
            <a:r>
              <a:rPr lang="zh-CN" altLang="zh-CN" sz="2000" b="1" dirty="0"/>
              <a:t>分）</a:t>
            </a:r>
          </a:p>
          <a:p>
            <a:pPr>
              <a:lnSpc>
                <a:spcPts val="3000"/>
              </a:lnSpc>
            </a:pPr>
            <a:endParaRPr lang="zh-CN" altLang="en-US" sz="2000" dirty="0"/>
          </a:p>
        </p:txBody>
      </p:sp>
    </p:spTree>
    <p:extLst>
      <p:ext uri="{BB962C8B-B14F-4D97-AF65-F5344CB8AC3E}">
        <p14:creationId xmlns:p14="http://schemas.microsoft.com/office/powerpoint/2010/main" val="28079900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48491"/>
            <a:ext cx="11783291" cy="6247864"/>
          </a:xfrm>
          <a:prstGeom prst="rect">
            <a:avLst/>
          </a:prstGeom>
          <a:noFill/>
        </p:spPr>
        <p:txBody>
          <a:bodyPr wrap="square" rtlCol="0">
            <a:spAutoFit/>
          </a:bodyPr>
          <a:lstStyle/>
          <a:p>
            <a:pPr>
              <a:lnSpc>
                <a:spcPts val="3000"/>
              </a:lnSpc>
            </a:pPr>
            <a:r>
              <a:rPr lang="zh-CN" altLang="zh-CN" sz="2000" b="1" dirty="0"/>
              <a:t>阅读下面这首唐诗，完成</a:t>
            </a:r>
            <a:r>
              <a:rPr lang="en-US" altLang="zh-CN" sz="2000" b="1" dirty="0"/>
              <a:t>14-15</a:t>
            </a:r>
            <a:r>
              <a:rPr lang="zh-CN" altLang="zh-CN" sz="2000" b="1" dirty="0"/>
              <a:t>题。</a:t>
            </a:r>
          </a:p>
          <a:p>
            <a:pPr>
              <a:lnSpc>
                <a:spcPts val="3000"/>
              </a:lnSpc>
            </a:pPr>
            <a:r>
              <a:rPr lang="en-US" altLang="zh-CN" sz="2000" b="1" dirty="0"/>
              <a:t>                            </a:t>
            </a:r>
            <a:r>
              <a:rPr lang="zh-CN" altLang="zh-CN" sz="2000" b="1" dirty="0"/>
              <a:t>舍弟观赴蓝田取妻子到江陵，喜寄三首（其二） ①</a:t>
            </a:r>
            <a:r>
              <a:rPr lang="en-US" altLang="zh-CN" sz="2000" b="1" dirty="0"/>
              <a:t>   </a:t>
            </a:r>
            <a:endParaRPr lang="zh-CN" altLang="zh-CN" sz="2000" b="1" dirty="0"/>
          </a:p>
          <a:p>
            <a:pPr>
              <a:lnSpc>
                <a:spcPts val="3000"/>
              </a:lnSpc>
            </a:pPr>
            <a:r>
              <a:rPr lang="en-US" altLang="zh-CN" sz="2000" b="1" dirty="0"/>
              <a:t>                                                                           </a:t>
            </a:r>
            <a:r>
              <a:rPr lang="zh-CN" altLang="zh-CN" sz="2000" b="1" dirty="0"/>
              <a:t>杜甫</a:t>
            </a:r>
          </a:p>
          <a:p>
            <a:pPr>
              <a:lnSpc>
                <a:spcPts val="3000"/>
              </a:lnSpc>
            </a:pPr>
            <a:r>
              <a:rPr lang="en-US" altLang="zh-CN" sz="2000" b="1" dirty="0"/>
              <a:t>                                    </a:t>
            </a:r>
            <a:r>
              <a:rPr lang="zh-CN" altLang="zh-CN" sz="2000" b="1" dirty="0">
                <a:solidFill>
                  <a:srgbClr val="FF0000"/>
                </a:solidFill>
              </a:rPr>
              <a:t>马度秦山雪正深，北来肌骨苦寒侵。</a:t>
            </a:r>
          </a:p>
          <a:p>
            <a:pPr>
              <a:lnSpc>
                <a:spcPts val="3000"/>
              </a:lnSpc>
            </a:pPr>
            <a:r>
              <a:rPr lang="en-US" altLang="zh-CN" sz="2000" b="1" dirty="0">
                <a:solidFill>
                  <a:srgbClr val="FF0000"/>
                </a:solidFill>
              </a:rPr>
              <a:t>                                    </a:t>
            </a:r>
            <a:r>
              <a:rPr lang="zh-CN" altLang="zh-CN" sz="2000" b="1" dirty="0">
                <a:solidFill>
                  <a:srgbClr val="FF0000"/>
                </a:solidFill>
              </a:rPr>
              <a:t>他乡就我生春色，故国移居见客心。</a:t>
            </a:r>
          </a:p>
          <a:p>
            <a:pPr>
              <a:lnSpc>
                <a:spcPts val="3000"/>
              </a:lnSpc>
            </a:pPr>
            <a:r>
              <a:rPr lang="en-US" altLang="zh-CN" sz="2000" b="1" dirty="0">
                <a:solidFill>
                  <a:srgbClr val="FF0000"/>
                </a:solidFill>
              </a:rPr>
              <a:t>                                    </a:t>
            </a:r>
            <a:r>
              <a:rPr lang="zh-CN" altLang="zh-CN" sz="2000" b="1" dirty="0">
                <a:solidFill>
                  <a:srgbClr val="FF0000"/>
                </a:solidFill>
              </a:rPr>
              <a:t>欢剧提携如意</a:t>
            </a:r>
            <a:r>
              <a:rPr lang="en-US" altLang="zh-CN" sz="2000" b="1" dirty="0">
                <a:solidFill>
                  <a:srgbClr val="FF0000"/>
                </a:solidFill>
              </a:rPr>
              <a:t>②</a:t>
            </a:r>
            <a:r>
              <a:rPr lang="zh-CN" altLang="zh-CN" sz="2000" b="1" dirty="0">
                <a:solidFill>
                  <a:srgbClr val="FF0000"/>
                </a:solidFill>
              </a:rPr>
              <a:t>舞，喜多行坐白头吟。</a:t>
            </a:r>
          </a:p>
          <a:p>
            <a:pPr>
              <a:lnSpc>
                <a:spcPts val="3000"/>
              </a:lnSpc>
            </a:pPr>
            <a:r>
              <a:rPr lang="en-US" altLang="zh-CN" sz="2000" b="1" dirty="0">
                <a:solidFill>
                  <a:srgbClr val="FF0000"/>
                </a:solidFill>
              </a:rPr>
              <a:t>                                    </a:t>
            </a:r>
            <a:r>
              <a:rPr lang="zh-CN" altLang="zh-CN" sz="2000" b="1" dirty="0">
                <a:solidFill>
                  <a:srgbClr val="FF0000"/>
                </a:solidFill>
              </a:rPr>
              <a:t>巡檐索共梅花笑，冷蕊疏枝半不禁。</a:t>
            </a:r>
          </a:p>
          <a:p>
            <a:pPr>
              <a:lnSpc>
                <a:spcPts val="3000"/>
              </a:lnSpc>
            </a:pPr>
            <a:r>
              <a:rPr lang="zh-CN" altLang="zh-CN" sz="2000" b="1" dirty="0"/>
              <a:t>【注】</a:t>
            </a:r>
            <a:r>
              <a:rPr lang="en-US" altLang="zh-CN" sz="2000" b="1" dirty="0"/>
              <a:t> ①</a:t>
            </a:r>
            <a:r>
              <a:rPr lang="zh-CN" altLang="zh-CN" sz="2000" b="1" dirty="0"/>
              <a:t>此诗为杜甫晚年流寓夔州， 想搬家至江陵时，得知二弟杜观也将携家到江陵所作</a:t>
            </a:r>
            <a:r>
              <a:rPr lang="zh-CN" altLang="zh-CN" sz="2000" b="1" dirty="0" smtClean="0"/>
              <a:t>。蓝</a:t>
            </a:r>
            <a:r>
              <a:rPr lang="zh-CN" altLang="zh-CN" sz="2000" b="1" dirty="0"/>
              <a:t>田，今属陕西西安。 江陵，今属湖北荆州。</a:t>
            </a:r>
            <a:r>
              <a:rPr lang="en-US" altLang="zh-CN" sz="2000" b="1" dirty="0"/>
              <a:t> ②</a:t>
            </a:r>
            <a:r>
              <a:rPr lang="zh-CN" altLang="zh-CN" sz="2000" b="1" dirty="0"/>
              <a:t>如意， 用来搔背痒的工具</a:t>
            </a:r>
            <a:r>
              <a:rPr lang="zh-CN" altLang="zh-CN" sz="2000" b="1" dirty="0" smtClean="0"/>
              <a:t>。</a:t>
            </a:r>
            <a:endParaRPr lang="en-US" altLang="zh-CN" sz="2000" b="1" dirty="0" smtClean="0"/>
          </a:p>
          <a:p>
            <a:pPr>
              <a:lnSpc>
                <a:spcPts val="3000"/>
              </a:lnSpc>
            </a:pPr>
            <a:endParaRPr lang="zh-CN" altLang="zh-CN" sz="2000" b="1" dirty="0"/>
          </a:p>
          <a:p>
            <a:pPr>
              <a:lnSpc>
                <a:spcPts val="3000"/>
              </a:lnSpc>
            </a:pPr>
            <a:r>
              <a:rPr lang="en-US" altLang="zh-CN" sz="2000" b="1" dirty="0" smtClean="0"/>
              <a:t>15</a:t>
            </a:r>
            <a:r>
              <a:rPr lang="zh-CN" altLang="zh-CN" sz="2000" b="1" dirty="0"/>
              <a:t>．诗的最后两句有何含意？请简要分析。（</a:t>
            </a:r>
            <a:r>
              <a:rPr lang="en-US" altLang="zh-CN" sz="2000" b="1" dirty="0"/>
              <a:t>6</a:t>
            </a:r>
            <a:r>
              <a:rPr lang="zh-CN" altLang="zh-CN" sz="2000" b="1" dirty="0"/>
              <a:t>分）</a:t>
            </a:r>
            <a:endParaRPr lang="zh-CN" altLang="zh-CN" sz="2000" dirty="0"/>
          </a:p>
          <a:p>
            <a:pPr>
              <a:lnSpc>
                <a:spcPts val="3000"/>
              </a:lnSpc>
            </a:pPr>
            <a:r>
              <a:rPr lang="zh-CN" altLang="en-US" sz="2000" b="1" dirty="0" smtClean="0">
                <a:solidFill>
                  <a:srgbClr val="0000FF"/>
                </a:solidFill>
                <a:latin typeface="华文楷体" panose="02010600040101010101" pitchFamily="2" charset="-122"/>
                <a:ea typeface="华文楷体" panose="02010600040101010101" pitchFamily="2" charset="-122"/>
              </a:rPr>
              <a:t>（</a:t>
            </a:r>
            <a:r>
              <a:rPr lang="en-US" altLang="zh-CN" sz="2000" b="1" dirty="0" smtClean="0">
                <a:solidFill>
                  <a:srgbClr val="0000FF"/>
                </a:solidFill>
                <a:latin typeface="华文楷体" panose="02010600040101010101" pitchFamily="2" charset="-122"/>
                <a:ea typeface="华文楷体" panose="02010600040101010101" pitchFamily="2" charset="-122"/>
              </a:rPr>
              <a:t>6 </a:t>
            </a:r>
            <a:r>
              <a:rPr lang="zh-CN" altLang="en-US" sz="2000" b="1" dirty="0" smtClean="0">
                <a:solidFill>
                  <a:srgbClr val="0000FF"/>
                </a:solidFill>
                <a:latin typeface="华文楷体" panose="02010600040101010101" pitchFamily="2" charset="-122"/>
                <a:ea typeface="华文楷体" panose="02010600040101010101" pitchFamily="2" charset="-122"/>
              </a:rPr>
              <a:t>分） </a:t>
            </a:r>
            <a:r>
              <a:rPr lang="en-US" altLang="zh-CN" sz="2000" b="1" dirty="0" smtClean="0">
                <a:solidFill>
                  <a:srgbClr val="0000FF"/>
                </a:solidFill>
                <a:latin typeface="华文楷体" panose="02010600040101010101" pitchFamily="2" charset="-122"/>
                <a:ea typeface="华文楷体" panose="02010600040101010101" pitchFamily="2" charset="-122"/>
              </a:rPr>
              <a:t>【</a:t>
            </a:r>
            <a:r>
              <a:rPr lang="zh-CN" altLang="en-US" sz="2000" b="1" dirty="0" smtClean="0">
                <a:solidFill>
                  <a:srgbClr val="0000FF"/>
                </a:solidFill>
                <a:latin typeface="华文楷体" panose="02010600040101010101" pitchFamily="2" charset="-122"/>
                <a:ea typeface="华文楷体" panose="02010600040101010101" pitchFamily="2" charset="-122"/>
              </a:rPr>
              <a:t>参考答案</a:t>
            </a:r>
            <a:r>
              <a:rPr lang="en-US" altLang="zh-CN" sz="2000" b="1" dirty="0" smtClean="0">
                <a:solidFill>
                  <a:srgbClr val="0000FF"/>
                </a:solidFill>
                <a:latin typeface="华文楷体" panose="02010600040101010101" pitchFamily="2" charset="-122"/>
                <a:ea typeface="华文楷体" panose="02010600040101010101" pitchFamily="2" charset="-122"/>
              </a:rPr>
              <a:t>】</a:t>
            </a:r>
            <a:r>
              <a:rPr lang="zh-CN" altLang="en-US" sz="2000" b="1" dirty="0" smtClean="0">
                <a:solidFill>
                  <a:srgbClr val="0000FF"/>
                </a:solidFill>
                <a:latin typeface="华文楷体" panose="02010600040101010101" pitchFamily="2" charset="-122"/>
                <a:ea typeface="华文楷体" panose="02010600040101010101" pitchFamily="2" charset="-122"/>
              </a:rPr>
              <a:t>（含义 </a:t>
            </a:r>
            <a:r>
              <a:rPr lang="en-US" altLang="zh-CN" sz="2000" b="1" dirty="0" smtClean="0">
                <a:solidFill>
                  <a:srgbClr val="0000FF"/>
                </a:solidFill>
                <a:latin typeface="华文楷体" panose="02010600040101010101" pitchFamily="2" charset="-122"/>
                <a:ea typeface="华文楷体" panose="02010600040101010101" pitchFamily="2" charset="-122"/>
              </a:rPr>
              <a:t>2 </a:t>
            </a:r>
            <a:r>
              <a:rPr lang="zh-CN" altLang="en-US" sz="2000" b="1" dirty="0" smtClean="0">
                <a:solidFill>
                  <a:srgbClr val="0000FF"/>
                </a:solidFill>
                <a:latin typeface="华文楷体" panose="02010600040101010101" pitchFamily="2" charset="-122"/>
                <a:ea typeface="华文楷体" panose="02010600040101010101" pitchFamily="2" charset="-122"/>
              </a:rPr>
              <a:t>分，分析情感 </a:t>
            </a:r>
            <a:r>
              <a:rPr lang="en-US" altLang="zh-CN" sz="2000" b="1" dirty="0" smtClean="0">
                <a:solidFill>
                  <a:srgbClr val="0000FF"/>
                </a:solidFill>
                <a:latin typeface="华文楷体" panose="02010600040101010101" pitchFamily="2" charset="-122"/>
                <a:ea typeface="华文楷体" panose="02010600040101010101" pitchFamily="2" charset="-122"/>
              </a:rPr>
              <a:t>4 </a:t>
            </a:r>
            <a:r>
              <a:rPr lang="zh-CN" altLang="en-US" sz="2000" b="1" dirty="0" smtClean="0">
                <a:solidFill>
                  <a:srgbClr val="0000FF"/>
                </a:solidFill>
                <a:latin typeface="华文楷体" panose="02010600040101010101" pitchFamily="2" charset="-122"/>
                <a:ea typeface="华文楷体" panose="02010600040101010101" pitchFamily="2" charset="-122"/>
              </a:rPr>
              <a:t>分）</a:t>
            </a:r>
          </a:p>
          <a:p>
            <a:pPr>
              <a:lnSpc>
                <a:spcPts val="3000"/>
              </a:lnSpc>
            </a:pPr>
            <a:r>
              <a:rPr lang="zh-CN" altLang="en-US" sz="2000" b="1" dirty="0" smtClean="0">
                <a:solidFill>
                  <a:srgbClr val="0000FF"/>
                </a:solidFill>
                <a:latin typeface="华文楷体" panose="02010600040101010101" pitchFamily="2" charset="-122"/>
                <a:ea typeface="华文楷体" panose="02010600040101010101" pitchFamily="2" charset="-122"/>
              </a:rPr>
              <a:t>①诗歌最后两句写诗人在屋檐前来回走动时，希望梅花和他一起欢笑，（</a:t>
            </a:r>
            <a:r>
              <a:rPr lang="en-US" altLang="zh-CN" sz="2000" b="1" dirty="0" smtClean="0">
                <a:solidFill>
                  <a:srgbClr val="0000FF"/>
                </a:solidFill>
                <a:latin typeface="华文楷体" panose="02010600040101010101" pitchFamily="2" charset="-122"/>
                <a:ea typeface="华文楷体" panose="02010600040101010101" pitchFamily="2" charset="-122"/>
              </a:rPr>
              <a:t>1 </a:t>
            </a:r>
            <a:r>
              <a:rPr lang="zh-CN" altLang="en-US" sz="2000" b="1" dirty="0" smtClean="0">
                <a:solidFill>
                  <a:srgbClr val="0000FF"/>
                </a:solidFill>
                <a:latin typeface="华文楷体" panose="02010600040101010101" pitchFamily="2" charset="-122"/>
                <a:ea typeface="华文楷体" panose="02010600040101010101" pitchFamily="2" charset="-122"/>
              </a:rPr>
              <a:t>分）而那些疏枝上的梅花，也真有很多忍不住笑了起来。（</a:t>
            </a:r>
            <a:r>
              <a:rPr lang="en-US" altLang="zh-CN" sz="2000" b="1" dirty="0" smtClean="0">
                <a:solidFill>
                  <a:srgbClr val="0000FF"/>
                </a:solidFill>
                <a:latin typeface="华文楷体" panose="02010600040101010101" pitchFamily="2" charset="-122"/>
                <a:ea typeface="华文楷体" panose="02010600040101010101" pitchFamily="2" charset="-122"/>
              </a:rPr>
              <a:t>1 </a:t>
            </a:r>
            <a:r>
              <a:rPr lang="zh-CN" altLang="en-US" sz="2000" b="1" dirty="0" smtClean="0">
                <a:solidFill>
                  <a:srgbClr val="0000FF"/>
                </a:solidFill>
                <a:latin typeface="华文楷体" panose="02010600040101010101" pitchFamily="2" charset="-122"/>
                <a:ea typeface="华文楷体" panose="02010600040101010101" pitchFamily="2" charset="-122"/>
              </a:rPr>
              <a:t>分）</a:t>
            </a:r>
          </a:p>
          <a:p>
            <a:pPr>
              <a:lnSpc>
                <a:spcPts val="3000"/>
              </a:lnSpc>
            </a:pPr>
            <a:r>
              <a:rPr lang="zh-CN" altLang="en-US" sz="2000" b="1" dirty="0" smtClean="0">
                <a:solidFill>
                  <a:srgbClr val="0000FF"/>
                </a:solidFill>
                <a:latin typeface="华文楷体" panose="02010600040101010101" pitchFamily="2" charset="-122"/>
                <a:ea typeface="华文楷体" panose="02010600040101010101" pitchFamily="2" charset="-122"/>
              </a:rPr>
              <a:t>②诗歌最后两句运用拟人手法，移情入境，（</a:t>
            </a:r>
            <a:r>
              <a:rPr lang="en-US" altLang="zh-CN" sz="2000" b="1" dirty="0" smtClean="0">
                <a:solidFill>
                  <a:srgbClr val="0000FF"/>
                </a:solidFill>
                <a:latin typeface="华文楷体" panose="02010600040101010101" pitchFamily="2" charset="-122"/>
                <a:ea typeface="华文楷体" panose="02010600040101010101" pitchFamily="2" charset="-122"/>
              </a:rPr>
              <a:t>1 </a:t>
            </a:r>
            <a:r>
              <a:rPr lang="zh-CN" altLang="en-US" sz="2000" b="1" dirty="0" smtClean="0">
                <a:solidFill>
                  <a:srgbClr val="0000FF"/>
                </a:solidFill>
                <a:latin typeface="华文楷体" panose="02010600040101010101" pitchFamily="2" charset="-122"/>
                <a:ea typeface="华文楷体" panose="02010600040101010101" pitchFamily="2" charset="-122"/>
              </a:rPr>
              <a:t>分）借花的欢笑（</a:t>
            </a:r>
            <a:r>
              <a:rPr lang="en-US" altLang="zh-CN" sz="2000" b="1" dirty="0" smtClean="0">
                <a:solidFill>
                  <a:srgbClr val="0000FF"/>
                </a:solidFill>
                <a:latin typeface="华文楷体" panose="02010600040101010101" pitchFamily="2" charset="-122"/>
                <a:ea typeface="华文楷体" panose="02010600040101010101" pitchFamily="2" charset="-122"/>
              </a:rPr>
              <a:t>1 </a:t>
            </a:r>
            <a:r>
              <a:rPr lang="zh-CN" altLang="en-US" sz="2000" b="1" dirty="0" smtClean="0">
                <a:solidFill>
                  <a:srgbClr val="0000FF"/>
                </a:solidFill>
                <a:latin typeface="华文楷体" panose="02010600040101010101" pitchFamily="2" charset="-122"/>
                <a:ea typeface="华文楷体" panose="02010600040101010101" pitchFamily="2" charset="-122"/>
              </a:rPr>
              <a:t>分）更加突出表达了诗人因弟弟携家迁至江陵，兄弟即将团圆（</a:t>
            </a:r>
            <a:r>
              <a:rPr lang="en-US" altLang="zh-CN" sz="2000" b="1" dirty="0" smtClean="0">
                <a:solidFill>
                  <a:srgbClr val="0000FF"/>
                </a:solidFill>
                <a:latin typeface="华文楷体" panose="02010600040101010101" pitchFamily="2" charset="-122"/>
                <a:ea typeface="华文楷体" panose="02010600040101010101" pitchFamily="2" charset="-122"/>
              </a:rPr>
              <a:t>1 </a:t>
            </a:r>
            <a:r>
              <a:rPr lang="zh-CN" altLang="en-US" sz="2000" b="1" dirty="0" smtClean="0">
                <a:solidFill>
                  <a:srgbClr val="0000FF"/>
                </a:solidFill>
                <a:latin typeface="华文楷体" panose="02010600040101010101" pitchFamily="2" charset="-122"/>
                <a:ea typeface="华文楷体" panose="02010600040101010101" pitchFamily="2" charset="-122"/>
              </a:rPr>
              <a:t>分）的喜悦和兴奋。（</a:t>
            </a:r>
            <a:r>
              <a:rPr lang="en-US" altLang="zh-CN" sz="2000" b="1" dirty="0" smtClean="0">
                <a:solidFill>
                  <a:srgbClr val="0000FF"/>
                </a:solidFill>
                <a:latin typeface="华文楷体" panose="02010600040101010101" pitchFamily="2" charset="-122"/>
                <a:ea typeface="华文楷体" panose="02010600040101010101" pitchFamily="2" charset="-122"/>
              </a:rPr>
              <a:t>1 </a:t>
            </a:r>
            <a:r>
              <a:rPr lang="zh-CN" altLang="en-US" sz="2000" b="1" dirty="0" smtClean="0">
                <a:solidFill>
                  <a:srgbClr val="0000FF"/>
                </a:solidFill>
                <a:latin typeface="华文楷体" panose="02010600040101010101" pitchFamily="2" charset="-122"/>
                <a:ea typeface="华文楷体" panose="02010600040101010101" pitchFamily="2" charset="-122"/>
              </a:rPr>
              <a:t>分）。</a:t>
            </a:r>
            <a:endParaRPr lang="zh-CN" altLang="en-US" sz="2000" b="1" dirty="0">
              <a:solidFill>
                <a:srgbClr val="0000FF"/>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8627705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10836"/>
            <a:ext cx="11956473" cy="6632585"/>
          </a:xfrm>
          <a:prstGeom prst="rect">
            <a:avLst/>
          </a:prstGeom>
          <a:noFill/>
        </p:spPr>
        <p:txBody>
          <a:bodyPr wrap="square" rtlCol="0">
            <a:spAutoFit/>
          </a:bodyPr>
          <a:lstStyle/>
          <a:p>
            <a:pPr>
              <a:lnSpc>
                <a:spcPts val="3000"/>
              </a:lnSpc>
            </a:pPr>
            <a:r>
              <a:rPr lang="zh-CN" altLang="en-US" sz="2000" b="1" dirty="0" smtClean="0">
                <a:solidFill>
                  <a:srgbClr val="FF0000"/>
                </a:solidFill>
              </a:rPr>
              <a:t>炎德</a:t>
            </a:r>
            <a:r>
              <a:rPr lang="en-US" altLang="zh-CN" sz="2000" b="1" dirty="0" smtClean="0">
                <a:solidFill>
                  <a:srgbClr val="FF0000"/>
                </a:solidFill>
              </a:rPr>
              <a:t>·</a:t>
            </a:r>
            <a:r>
              <a:rPr lang="zh-CN" altLang="en-US" sz="2000" b="1" dirty="0" smtClean="0">
                <a:solidFill>
                  <a:srgbClr val="FF0000"/>
                </a:solidFill>
              </a:rPr>
              <a:t>英才大联考长沙市一中</a:t>
            </a:r>
            <a:r>
              <a:rPr lang="en-US" altLang="zh-CN" sz="2000" b="1" dirty="0" smtClean="0">
                <a:solidFill>
                  <a:srgbClr val="FF0000"/>
                </a:solidFill>
              </a:rPr>
              <a:t>2020</a:t>
            </a:r>
            <a:r>
              <a:rPr lang="zh-CN" altLang="en-US" sz="2000" b="1" dirty="0" smtClean="0">
                <a:solidFill>
                  <a:srgbClr val="FF0000"/>
                </a:solidFill>
              </a:rPr>
              <a:t>届高考模拟</a:t>
            </a:r>
            <a:endParaRPr lang="en-US" altLang="zh-CN" sz="2000" b="1" dirty="0" smtClean="0">
              <a:solidFill>
                <a:srgbClr val="FF0000"/>
              </a:solidFill>
            </a:endParaRPr>
          </a:p>
          <a:p>
            <a:pPr>
              <a:lnSpc>
                <a:spcPts val="3000"/>
              </a:lnSpc>
            </a:pPr>
            <a:endParaRPr lang="en-US" altLang="zh-CN" sz="2000" b="1" dirty="0" smtClean="0">
              <a:solidFill>
                <a:srgbClr val="FF0000"/>
              </a:solidFill>
            </a:endParaRPr>
          </a:p>
          <a:p>
            <a:pPr>
              <a:lnSpc>
                <a:spcPts val="3000"/>
              </a:lnSpc>
            </a:pPr>
            <a:r>
              <a:rPr lang="en-US" altLang="zh-CN" sz="2000" b="1" dirty="0" smtClean="0"/>
              <a:t>(</a:t>
            </a:r>
            <a:r>
              <a:rPr lang="zh-CN" altLang="zh-CN" sz="2000" b="1" dirty="0"/>
              <a:t>二</a:t>
            </a:r>
            <a:r>
              <a:rPr lang="en-US" altLang="zh-CN" sz="2000" b="1" dirty="0"/>
              <a:t>)</a:t>
            </a:r>
            <a:r>
              <a:rPr lang="zh-CN" altLang="zh-CN" sz="2000" b="1" dirty="0"/>
              <a:t>古代诗歌阅读</a:t>
            </a:r>
            <a:r>
              <a:rPr lang="en-US" altLang="zh-CN" sz="2000" b="1" dirty="0"/>
              <a:t>(</a:t>
            </a:r>
            <a:r>
              <a:rPr lang="zh-CN" altLang="zh-CN" sz="2000" b="1" dirty="0"/>
              <a:t>本题共</a:t>
            </a:r>
            <a:r>
              <a:rPr lang="en-US" altLang="zh-CN" sz="2000" b="1" dirty="0"/>
              <a:t>2</a:t>
            </a:r>
            <a:r>
              <a:rPr lang="zh-CN" altLang="zh-CN" sz="2000" b="1" dirty="0"/>
              <a:t>小题</a:t>
            </a:r>
            <a:r>
              <a:rPr lang="en-US" altLang="zh-CN" sz="2000" b="1" dirty="0"/>
              <a:t>,9</a:t>
            </a:r>
            <a:r>
              <a:rPr lang="zh-CN" altLang="zh-CN" sz="2000" b="1" dirty="0"/>
              <a:t>分</a:t>
            </a:r>
            <a:r>
              <a:rPr lang="en-US" altLang="zh-CN" sz="2000" b="1" dirty="0"/>
              <a:t>)</a:t>
            </a:r>
            <a:endParaRPr lang="zh-CN" altLang="zh-CN" sz="2000" b="1" dirty="0"/>
          </a:p>
          <a:p>
            <a:pPr>
              <a:lnSpc>
                <a:spcPts val="3000"/>
              </a:lnSpc>
            </a:pPr>
            <a:r>
              <a:rPr lang="zh-CN" altLang="zh-CN" sz="2000" b="1" dirty="0"/>
              <a:t>阅读下面这首唐诗</a:t>
            </a:r>
            <a:r>
              <a:rPr lang="en-US" altLang="zh-CN" sz="2000" b="1" dirty="0"/>
              <a:t>,</a:t>
            </a:r>
            <a:r>
              <a:rPr lang="zh-CN" altLang="zh-CN" sz="2000" b="1" dirty="0"/>
              <a:t>完成</a:t>
            </a:r>
            <a:r>
              <a:rPr lang="en-US" altLang="zh-CN" sz="2000" b="1" dirty="0"/>
              <a:t>14~15</a:t>
            </a:r>
            <a:r>
              <a:rPr lang="zh-CN" altLang="zh-CN" sz="2000" b="1" dirty="0"/>
              <a:t>题。</a:t>
            </a:r>
          </a:p>
          <a:p>
            <a:pPr>
              <a:lnSpc>
                <a:spcPts val="3000"/>
              </a:lnSpc>
            </a:pPr>
            <a:r>
              <a:rPr lang="en-US" altLang="zh-CN" sz="2000" b="1" dirty="0" smtClean="0"/>
              <a:t>                                                               </a:t>
            </a:r>
            <a:r>
              <a:rPr lang="zh-CN" altLang="zh-CN" sz="2000" b="1" dirty="0" smtClean="0"/>
              <a:t>书 </a:t>
            </a:r>
            <a:r>
              <a:rPr lang="zh-CN" altLang="zh-CN" sz="2000" b="1" dirty="0"/>
              <a:t>边 事</a:t>
            </a:r>
          </a:p>
          <a:p>
            <a:pPr>
              <a:lnSpc>
                <a:spcPts val="3000"/>
              </a:lnSpc>
            </a:pPr>
            <a:r>
              <a:rPr lang="en-US" altLang="zh-CN" sz="2000" b="1" dirty="0"/>
              <a:t>    </a:t>
            </a:r>
            <a:r>
              <a:rPr lang="en-US" altLang="zh-CN" sz="2000" b="1" dirty="0" smtClean="0"/>
              <a:t>                                                                                     </a:t>
            </a:r>
            <a:r>
              <a:rPr lang="zh-CN" altLang="zh-CN" sz="2000" b="1" dirty="0" smtClean="0"/>
              <a:t>张 </a:t>
            </a:r>
            <a:r>
              <a:rPr lang="zh-CN" altLang="zh-CN" sz="2000" b="1" dirty="0"/>
              <a:t>乔</a:t>
            </a:r>
          </a:p>
          <a:p>
            <a:pPr>
              <a:lnSpc>
                <a:spcPts val="3000"/>
              </a:lnSpc>
            </a:pPr>
            <a:r>
              <a:rPr lang="en-US" altLang="zh-CN" sz="2000" b="1" dirty="0" smtClean="0">
                <a:solidFill>
                  <a:srgbClr val="0000FF"/>
                </a:solidFill>
              </a:rPr>
              <a:t>                                                  </a:t>
            </a:r>
            <a:r>
              <a:rPr lang="zh-CN" altLang="zh-CN" sz="2000" b="1" dirty="0" smtClean="0">
                <a:solidFill>
                  <a:srgbClr val="0000FF"/>
                </a:solidFill>
              </a:rPr>
              <a:t>调角</a:t>
            </a:r>
            <a:r>
              <a:rPr lang="zh-CN" altLang="zh-CN" sz="2000" b="1" dirty="0">
                <a:solidFill>
                  <a:srgbClr val="0000FF"/>
                </a:solidFill>
              </a:rPr>
              <a:t>断清秋</a:t>
            </a:r>
            <a:r>
              <a:rPr lang="en-US" altLang="zh-CN" sz="2000" b="1" dirty="0">
                <a:solidFill>
                  <a:srgbClr val="0000FF"/>
                </a:solidFill>
              </a:rPr>
              <a:t>,</a:t>
            </a:r>
            <a:r>
              <a:rPr lang="zh-CN" altLang="zh-CN" sz="2000" b="1" dirty="0">
                <a:solidFill>
                  <a:srgbClr val="0000FF"/>
                </a:solidFill>
              </a:rPr>
              <a:t>征人倚戍楼。</a:t>
            </a:r>
          </a:p>
          <a:p>
            <a:pPr>
              <a:lnSpc>
                <a:spcPts val="3000"/>
              </a:lnSpc>
            </a:pPr>
            <a:r>
              <a:rPr lang="en-US" altLang="zh-CN" sz="2000" b="1" dirty="0" smtClean="0">
                <a:solidFill>
                  <a:srgbClr val="0000FF"/>
                </a:solidFill>
              </a:rPr>
              <a:t>                                                  </a:t>
            </a:r>
            <a:r>
              <a:rPr lang="zh-CN" altLang="zh-CN" sz="2000" b="1" dirty="0" smtClean="0">
                <a:solidFill>
                  <a:srgbClr val="0000FF"/>
                </a:solidFill>
              </a:rPr>
              <a:t>春风</a:t>
            </a:r>
            <a:r>
              <a:rPr lang="zh-CN" altLang="zh-CN" sz="2000" b="1" dirty="0">
                <a:solidFill>
                  <a:srgbClr val="0000FF"/>
                </a:solidFill>
              </a:rPr>
              <a:t>对青冢</a:t>
            </a:r>
            <a:r>
              <a:rPr lang="en-US" altLang="zh-CN" sz="2000" b="1" dirty="0">
                <a:solidFill>
                  <a:srgbClr val="0000FF"/>
                </a:solidFill>
              </a:rPr>
              <a:t>,</a:t>
            </a:r>
            <a:r>
              <a:rPr lang="zh-CN" altLang="zh-CN" sz="2000" b="1" dirty="0">
                <a:solidFill>
                  <a:srgbClr val="0000FF"/>
                </a:solidFill>
              </a:rPr>
              <a:t>白日落梁州。</a:t>
            </a:r>
          </a:p>
          <a:p>
            <a:pPr>
              <a:lnSpc>
                <a:spcPts val="3000"/>
              </a:lnSpc>
            </a:pPr>
            <a:r>
              <a:rPr lang="en-US" altLang="zh-CN" sz="2000" b="1" dirty="0" smtClean="0">
                <a:solidFill>
                  <a:srgbClr val="0000FF"/>
                </a:solidFill>
              </a:rPr>
              <a:t>                                                  </a:t>
            </a:r>
            <a:r>
              <a:rPr lang="zh-CN" altLang="zh-CN" sz="2000" b="1" dirty="0" smtClean="0">
                <a:solidFill>
                  <a:srgbClr val="0000FF"/>
                </a:solidFill>
              </a:rPr>
              <a:t>大漠</a:t>
            </a:r>
            <a:r>
              <a:rPr lang="zh-CN" altLang="zh-CN" sz="2000" b="1" dirty="0">
                <a:solidFill>
                  <a:srgbClr val="0000FF"/>
                </a:solidFill>
              </a:rPr>
              <a:t>无兵阻，穷边有客游。</a:t>
            </a:r>
          </a:p>
          <a:p>
            <a:pPr>
              <a:lnSpc>
                <a:spcPts val="3000"/>
              </a:lnSpc>
            </a:pPr>
            <a:r>
              <a:rPr lang="en-US" altLang="zh-CN" sz="2000" b="1" dirty="0" smtClean="0">
                <a:solidFill>
                  <a:srgbClr val="0000FF"/>
                </a:solidFill>
              </a:rPr>
              <a:t>                                                  </a:t>
            </a:r>
            <a:r>
              <a:rPr lang="zh-CN" altLang="zh-CN" sz="2000" b="1" dirty="0" smtClean="0">
                <a:solidFill>
                  <a:srgbClr val="0000FF"/>
                </a:solidFill>
              </a:rPr>
              <a:t>蕃</a:t>
            </a:r>
            <a:r>
              <a:rPr lang="zh-CN" altLang="zh-CN" sz="2000" b="1" dirty="0">
                <a:solidFill>
                  <a:srgbClr val="0000FF"/>
                </a:solidFill>
              </a:rPr>
              <a:t>情似此水，长愿向南流</a:t>
            </a:r>
            <a:r>
              <a:rPr lang="zh-CN" altLang="zh-CN" sz="2000" b="1" dirty="0" smtClean="0">
                <a:solidFill>
                  <a:srgbClr val="0000FF"/>
                </a:solidFill>
              </a:rPr>
              <a:t>。</a:t>
            </a:r>
            <a:endParaRPr lang="en-US" altLang="zh-CN" sz="2000" b="1" dirty="0" smtClean="0">
              <a:solidFill>
                <a:srgbClr val="0000FF"/>
              </a:solidFill>
            </a:endParaRPr>
          </a:p>
          <a:p>
            <a:pPr>
              <a:lnSpc>
                <a:spcPts val="3000"/>
              </a:lnSpc>
            </a:pPr>
            <a:r>
              <a:rPr lang="en-US" altLang="zh-CN" sz="2000" b="1" dirty="0" smtClean="0"/>
              <a:t>14</a:t>
            </a:r>
            <a:r>
              <a:rPr lang="en-US" altLang="zh-CN" sz="2000" b="1" dirty="0"/>
              <a:t>.</a:t>
            </a:r>
            <a:r>
              <a:rPr lang="zh-CN" altLang="zh-CN" sz="2000" b="1" dirty="0"/>
              <a:t>下列对这首诗的赏析</a:t>
            </a:r>
            <a:r>
              <a:rPr lang="en-US" altLang="zh-CN" sz="2000" b="1" dirty="0"/>
              <a:t>,</a:t>
            </a:r>
            <a:r>
              <a:rPr lang="zh-CN" altLang="zh-CN" sz="2000" b="1" dirty="0"/>
              <a:t>不正确的一项是</a:t>
            </a:r>
            <a:r>
              <a:rPr lang="en-US" altLang="zh-CN" sz="2000" b="1" dirty="0"/>
              <a:t>(3</a:t>
            </a:r>
            <a:r>
              <a:rPr lang="zh-CN" altLang="zh-CN" sz="2000" b="1" dirty="0"/>
              <a:t>分</a:t>
            </a:r>
            <a:r>
              <a:rPr lang="en-US" altLang="zh-CN" sz="2000" b="1" dirty="0"/>
              <a:t>)(      </a:t>
            </a:r>
            <a:r>
              <a:rPr lang="en-US" altLang="zh-CN" sz="2000" b="1" dirty="0" smtClean="0"/>
              <a:t>)</a:t>
            </a:r>
          </a:p>
          <a:p>
            <a:pPr>
              <a:lnSpc>
                <a:spcPts val="3000"/>
              </a:lnSpc>
            </a:pPr>
            <a:endParaRPr lang="en-US" altLang="zh-CN" sz="2000" b="1" dirty="0"/>
          </a:p>
          <a:p>
            <a:pPr>
              <a:lnSpc>
                <a:spcPts val="3000"/>
              </a:lnSpc>
            </a:pPr>
            <a:r>
              <a:rPr lang="en-US" altLang="zh-CN" sz="2000" b="1" dirty="0" smtClean="0"/>
              <a:t>A</a:t>
            </a:r>
            <a:r>
              <a:rPr lang="en-US" altLang="zh-CN" sz="2000" b="1" dirty="0"/>
              <a:t>.</a:t>
            </a:r>
            <a:r>
              <a:rPr lang="zh-CN" altLang="zh-CN" sz="2000" b="1" dirty="0"/>
              <a:t>首句写清秋季节</a:t>
            </a:r>
            <a:r>
              <a:rPr lang="en-US" altLang="zh-CN" sz="2000" b="1" dirty="0"/>
              <a:t>,</a:t>
            </a:r>
            <a:r>
              <a:rPr lang="zh-CN" altLang="zh-CN" sz="2000" b="1" dirty="0"/>
              <a:t>角声回荡。着一“断”字</a:t>
            </a:r>
            <a:r>
              <a:rPr lang="en-US" altLang="zh-CN" sz="2000" b="1" dirty="0"/>
              <a:t>,</a:t>
            </a:r>
            <a:r>
              <a:rPr lang="zh-CN" altLang="zh-CN" sz="2000" b="1" dirty="0"/>
              <a:t>将角声音域之广传神地表现出来。</a:t>
            </a:r>
          </a:p>
          <a:p>
            <a:pPr>
              <a:lnSpc>
                <a:spcPts val="3000"/>
              </a:lnSpc>
            </a:pPr>
            <a:r>
              <a:rPr lang="en-US" altLang="zh-CN" sz="2000" b="1" dirty="0"/>
              <a:t>B.</a:t>
            </a:r>
            <a:r>
              <a:rPr lang="zh-CN" altLang="zh-CN" sz="2000" b="1" dirty="0"/>
              <a:t>颔联写景</a:t>
            </a:r>
            <a:r>
              <a:rPr lang="en-US" altLang="zh-CN" sz="2000" b="1" dirty="0"/>
              <a:t>,</a:t>
            </a:r>
            <a:r>
              <a:rPr lang="zh-CN" altLang="zh-CN" sz="2000" b="1" dirty="0"/>
              <a:t>昭君青冢和风阵阵</a:t>
            </a:r>
            <a:r>
              <a:rPr lang="en-US" altLang="zh-CN" sz="2000" b="1" dirty="0"/>
              <a:t>,</a:t>
            </a:r>
            <a:r>
              <a:rPr lang="zh-CN" altLang="zh-CN" sz="2000" b="1" dirty="0"/>
              <a:t>西北梁州日落余辉</a:t>
            </a:r>
            <a:r>
              <a:rPr lang="en-US" altLang="zh-CN" sz="2000" b="1" dirty="0"/>
              <a:t>,</a:t>
            </a:r>
            <a:r>
              <a:rPr lang="zh-CN" altLang="zh-CN" sz="2000" b="1" dirty="0"/>
              <a:t>正是一派日丽平和的景象。</a:t>
            </a:r>
          </a:p>
          <a:p>
            <a:pPr>
              <a:lnSpc>
                <a:spcPts val="3000"/>
              </a:lnSpc>
            </a:pPr>
            <a:r>
              <a:rPr lang="en-US" altLang="zh-CN" sz="2000" b="1" dirty="0"/>
              <a:t>C.</a:t>
            </a:r>
            <a:r>
              <a:rPr lang="zh-CN" altLang="zh-CN" sz="2000" b="1" dirty="0"/>
              <a:t>颈联极力描绘边地之广漠，以无蕃兵阻挠</a:t>
            </a:r>
            <a:r>
              <a:rPr lang="en-US" altLang="zh-CN" sz="2000" b="1" dirty="0"/>
              <a:t>.</a:t>
            </a:r>
            <a:r>
              <a:rPr lang="zh-CN" altLang="zh-CN" sz="2000" b="1" dirty="0"/>
              <a:t>有客壮游来反衬出边地的偏远凋敝。</a:t>
            </a:r>
          </a:p>
          <a:p>
            <a:pPr>
              <a:lnSpc>
                <a:spcPts val="3000"/>
              </a:lnSpc>
            </a:pPr>
            <a:r>
              <a:rPr lang="en-US" altLang="zh-CN" sz="2000" b="1" dirty="0"/>
              <a:t>D.</a:t>
            </a:r>
            <a:r>
              <a:rPr lang="zh-CN" altLang="zh-CN" sz="2000" b="1" dirty="0"/>
              <a:t>全诗抒写诗人于边关的所闻、所见</a:t>
            </a:r>
            <a:r>
              <a:rPr lang="en-US" altLang="zh-CN" sz="2000" b="1" dirty="0"/>
              <a:t>.</a:t>
            </a:r>
            <a:r>
              <a:rPr lang="zh-CN" altLang="zh-CN" sz="2000" b="1" dirty="0"/>
              <a:t>所望、所感</a:t>
            </a:r>
            <a:r>
              <a:rPr lang="en-US" altLang="zh-CN" sz="2000" b="1" dirty="0"/>
              <a:t>,</a:t>
            </a:r>
            <a:r>
              <a:rPr lang="zh-CN" altLang="zh-CN" sz="2000" b="1" dirty="0"/>
              <a:t>运笔流畅</a:t>
            </a:r>
            <a:r>
              <a:rPr lang="en-US" altLang="zh-CN" sz="2000" b="1" dirty="0"/>
              <a:t>,</a:t>
            </a:r>
            <a:r>
              <a:rPr lang="zh-CN" altLang="zh-CN" sz="2000" b="1" dirty="0"/>
              <a:t>境界高阔而深远。</a:t>
            </a:r>
          </a:p>
          <a:p>
            <a:pPr>
              <a:lnSpc>
                <a:spcPts val="3000"/>
              </a:lnSpc>
            </a:pPr>
            <a:endParaRPr lang="zh-CN" altLang="en-US" sz="2000" b="1" dirty="0"/>
          </a:p>
        </p:txBody>
      </p:sp>
    </p:spTree>
    <p:extLst>
      <p:ext uri="{BB962C8B-B14F-4D97-AF65-F5344CB8AC3E}">
        <p14:creationId xmlns:p14="http://schemas.microsoft.com/office/powerpoint/2010/main" val="25459719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93963"/>
            <a:ext cx="11956473" cy="3939540"/>
          </a:xfrm>
          <a:prstGeom prst="rect">
            <a:avLst/>
          </a:prstGeom>
          <a:noFill/>
        </p:spPr>
        <p:txBody>
          <a:bodyPr wrap="square" rtlCol="0">
            <a:spAutoFit/>
          </a:bodyPr>
          <a:lstStyle/>
          <a:p>
            <a:pPr>
              <a:lnSpc>
                <a:spcPts val="3000"/>
              </a:lnSpc>
            </a:pPr>
            <a:r>
              <a:rPr lang="en-US" altLang="zh-CN" sz="2000" b="1" dirty="0"/>
              <a:t>(</a:t>
            </a:r>
            <a:r>
              <a:rPr lang="zh-CN" altLang="zh-CN" sz="2000" b="1" dirty="0"/>
              <a:t>二</a:t>
            </a:r>
            <a:r>
              <a:rPr lang="en-US" altLang="zh-CN" sz="2000" b="1" dirty="0"/>
              <a:t>)</a:t>
            </a:r>
            <a:r>
              <a:rPr lang="zh-CN" altLang="zh-CN" sz="2000" b="1" dirty="0"/>
              <a:t>古代诗歌阅读</a:t>
            </a:r>
            <a:r>
              <a:rPr lang="en-US" altLang="zh-CN" sz="2000" b="1" dirty="0"/>
              <a:t>(</a:t>
            </a:r>
            <a:r>
              <a:rPr lang="zh-CN" altLang="zh-CN" sz="2000" b="1" dirty="0"/>
              <a:t>本题共</a:t>
            </a:r>
            <a:r>
              <a:rPr lang="en-US" altLang="zh-CN" sz="2000" b="1" dirty="0"/>
              <a:t>2</a:t>
            </a:r>
            <a:r>
              <a:rPr lang="zh-CN" altLang="zh-CN" sz="2000" b="1" dirty="0"/>
              <a:t>小题</a:t>
            </a:r>
            <a:r>
              <a:rPr lang="en-US" altLang="zh-CN" sz="2000" b="1" dirty="0"/>
              <a:t>,9</a:t>
            </a:r>
            <a:r>
              <a:rPr lang="zh-CN" altLang="zh-CN" sz="2000" b="1" dirty="0"/>
              <a:t>分</a:t>
            </a:r>
            <a:r>
              <a:rPr lang="en-US" altLang="zh-CN" sz="2000" b="1" dirty="0"/>
              <a:t>)</a:t>
            </a:r>
            <a:endParaRPr lang="zh-CN" altLang="zh-CN" sz="2000" b="1" dirty="0"/>
          </a:p>
          <a:p>
            <a:pPr>
              <a:lnSpc>
                <a:spcPts val="3000"/>
              </a:lnSpc>
            </a:pPr>
            <a:r>
              <a:rPr lang="zh-CN" altLang="zh-CN" sz="2000" b="1" dirty="0"/>
              <a:t>阅读下面这首唐诗</a:t>
            </a:r>
            <a:r>
              <a:rPr lang="en-US" altLang="zh-CN" sz="2000" b="1" dirty="0"/>
              <a:t>,</a:t>
            </a:r>
            <a:r>
              <a:rPr lang="zh-CN" altLang="zh-CN" sz="2000" b="1" dirty="0"/>
              <a:t>完成</a:t>
            </a:r>
            <a:r>
              <a:rPr lang="en-US" altLang="zh-CN" sz="2000" b="1" dirty="0"/>
              <a:t>14~15</a:t>
            </a:r>
            <a:r>
              <a:rPr lang="zh-CN" altLang="zh-CN" sz="2000" b="1" dirty="0"/>
              <a:t>题。</a:t>
            </a:r>
          </a:p>
          <a:p>
            <a:pPr>
              <a:lnSpc>
                <a:spcPts val="3000"/>
              </a:lnSpc>
            </a:pPr>
            <a:r>
              <a:rPr lang="en-US" altLang="zh-CN" sz="2000" b="1" dirty="0" smtClean="0"/>
              <a:t>                                                               </a:t>
            </a:r>
            <a:r>
              <a:rPr lang="zh-CN" altLang="zh-CN" sz="2000" b="1" dirty="0" smtClean="0"/>
              <a:t>书 </a:t>
            </a:r>
            <a:r>
              <a:rPr lang="zh-CN" altLang="zh-CN" sz="2000" b="1" dirty="0"/>
              <a:t>边 事</a:t>
            </a:r>
          </a:p>
          <a:p>
            <a:pPr>
              <a:lnSpc>
                <a:spcPts val="3000"/>
              </a:lnSpc>
            </a:pPr>
            <a:r>
              <a:rPr lang="en-US" altLang="zh-CN" sz="2000" b="1" dirty="0"/>
              <a:t>    </a:t>
            </a:r>
            <a:r>
              <a:rPr lang="en-US" altLang="zh-CN" sz="2000" b="1" dirty="0" smtClean="0"/>
              <a:t>                                                                                     </a:t>
            </a:r>
            <a:r>
              <a:rPr lang="zh-CN" altLang="zh-CN" sz="2000" b="1" dirty="0" smtClean="0"/>
              <a:t>张 </a:t>
            </a:r>
            <a:r>
              <a:rPr lang="zh-CN" altLang="zh-CN" sz="2000" b="1" dirty="0"/>
              <a:t>乔</a:t>
            </a:r>
          </a:p>
          <a:p>
            <a:pPr>
              <a:lnSpc>
                <a:spcPts val="3000"/>
              </a:lnSpc>
            </a:pPr>
            <a:r>
              <a:rPr lang="en-US" altLang="zh-CN" sz="2000" b="1" dirty="0" smtClean="0">
                <a:solidFill>
                  <a:srgbClr val="0000FF"/>
                </a:solidFill>
              </a:rPr>
              <a:t>                                                  </a:t>
            </a:r>
            <a:r>
              <a:rPr lang="zh-CN" altLang="zh-CN" sz="2000" b="1" dirty="0" smtClean="0">
                <a:solidFill>
                  <a:srgbClr val="0000FF"/>
                </a:solidFill>
              </a:rPr>
              <a:t>调角</a:t>
            </a:r>
            <a:r>
              <a:rPr lang="zh-CN" altLang="zh-CN" sz="2000" b="1" dirty="0">
                <a:solidFill>
                  <a:srgbClr val="0000FF"/>
                </a:solidFill>
              </a:rPr>
              <a:t>断清秋</a:t>
            </a:r>
            <a:r>
              <a:rPr lang="en-US" altLang="zh-CN" sz="2000" b="1" dirty="0">
                <a:solidFill>
                  <a:srgbClr val="0000FF"/>
                </a:solidFill>
              </a:rPr>
              <a:t>,</a:t>
            </a:r>
            <a:r>
              <a:rPr lang="zh-CN" altLang="zh-CN" sz="2000" b="1" dirty="0">
                <a:solidFill>
                  <a:srgbClr val="0000FF"/>
                </a:solidFill>
              </a:rPr>
              <a:t>征人倚戍楼。</a:t>
            </a:r>
          </a:p>
          <a:p>
            <a:pPr>
              <a:lnSpc>
                <a:spcPts val="3000"/>
              </a:lnSpc>
            </a:pPr>
            <a:r>
              <a:rPr lang="en-US" altLang="zh-CN" sz="2000" b="1" dirty="0" smtClean="0">
                <a:solidFill>
                  <a:srgbClr val="0000FF"/>
                </a:solidFill>
              </a:rPr>
              <a:t>                                                  </a:t>
            </a:r>
            <a:r>
              <a:rPr lang="zh-CN" altLang="zh-CN" sz="2000" b="1" dirty="0" smtClean="0">
                <a:solidFill>
                  <a:srgbClr val="0000FF"/>
                </a:solidFill>
              </a:rPr>
              <a:t>春风</a:t>
            </a:r>
            <a:r>
              <a:rPr lang="zh-CN" altLang="zh-CN" sz="2000" b="1" dirty="0">
                <a:solidFill>
                  <a:srgbClr val="0000FF"/>
                </a:solidFill>
              </a:rPr>
              <a:t>对青冢</a:t>
            </a:r>
            <a:r>
              <a:rPr lang="en-US" altLang="zh-CN" sz="2000" b="1" dirty="0">
                <a:solidFill>
                  <a:srgbClr val="0000FF"/>
                </a:solidFill>
              </a:rPr>
              <a:t>,</a:t>
            </a:r>
            <a:r>
              <a:rPr lang="zh-CN" altLang="zh-CN" sz="2000" b="1" dirty="0">
                <a:solidFill>
                  <a:srgbClr val="0000FF"/>
                </a:solidFill>
              </a:rPr>
              <a:t>白日落梁州。</a:t>
            </a:r>
          </a:p>
          <a:p>
            <a:pPr>
              <a:lnSpc>
                <a:spcPts val="3000"/>
              </a:lnSpc>
            </a:pPr>
            <a:r>
              <a:rPr lang="en-US" altLang="zh-CN" sz="2000" b="1" dirty="0" smtClean="0">
                <a:solidFill>
                  <a:srgbClr val="0000FF"/>
                </a:solidFill>
              </a:rPr>
              <a:t>                                                  </a:t>
            </a:r>
            <a:r>
              <a:rPr lang="zh-CN" altLang="zh-CN" sz="2000" b="1" dirty="0" smtClean="0">
                <a:solidFill>
                  <a:srgbClr val="0000FF"/>
                </a:solidFill>
              </a:rPr>
              <a:t>大漠</a:t>
            </a:r>
            <a:r>
              <a:rPr lang="zh-CN" altLang="zh-CN" sz="2000" b="1" dirty="0">
                <a:solidFill>
                  <a:srgbClr val="0000FF"/>
                </a:solidFill>
              </a:rPr>
              <a:t>无兵阻，穷边有客游。</a:t>
            </a:r>
          </a:p>
          <a:p>
            <a:pPr>
              <a:lnSpc>
                <a:spcPts val="3000"/>
              </a:lnSpc>
            </a:pPr>
            <a:r>
              <a:rPr lang="en-US" altLang="zh-CN" sz="2000" b="1" dirty="0" smtClean="0">
                <a:solidFill>
                  <a:srgbClr val="0000FF"/>
                </a:solidFill>
              </a:rPr>
              <a:t>                                                  </a:t>
            </a:r>
            <a:r>
              <a:rPr lang="zh-CN" altLang="zh-CN" sz="2000" b="1" dirty="0" smtClean="0">
                <a:solidFill>
                  <a:srgbClr val="0000FF"/>
                </a:solidFill>
              </a:rPr>
              <a:t>蕃</a:t>
            </a:r>
            <a:r>
              <a:rPr lang="zh-CN" altLang="zh-CN" sz="2000" b="1" dirty="0">
                <a:solidFill>
                  <a:srgbClr val="0000FF"/>
                </a:solidFill>
              </a:rPr>
              <a:t>情似此水，长愿向南流。</a:t>
            </a:r>
          </a:p>
          <a:p>
            <a:pPr>
              <a:lnSpc>
                <a:spcPts val="3000"/>
              </a:lnSpc>
            </a:pPr>
            <a:r>
              <a:rPr lang="en-US" altLang="zh-CN" sz="2000" b="1" dirty="0" smtClean="0"/>
              <a:t>15</a:t>
            </a:r>
            <a:r>
              <a:rPr lang="en-US" altLang="zh-CN" sz="2000" b="1" dirty="0"/>
              <a:t>.</a:t>
            </a:r>
            <a:r>
              <a:rPr lang="zh-CN" altLang="zh-CN" sz="2000" b="1" dirty="0"/>
              <a:t>诗歌的尾联表达了作者什么样的思想感情</a:t>
            </a:r>
            <a:r>
              <a:rPr lang="en-US" altLang="zh-CN" sz="2000" b="1" dirty="0"/>
              <a:t>?</a:t>
            </a:r>
            <a:r>
              <a:rPr lang="zh-CN" altLang="zh-CN" sz="2000" b="1" dirty="0"/>
              <a:t>对全诗的情感抒发有怎样的作用</a:t>
            </a:r>
            <a:r>
              <a:rPr lang="en-US" altLang="zh-CN" sz="2000" b="1" dirty="0"/>
              <a:t>? (6 </a:t>
            </a:r>
            <a:r>
              <a:rPr lang="zh-CN" altLang="zh-CN" sz="2000" b="1" dirty="0"/>
              <a:t>分</a:t>
            </a:r>
            <a:r>
              <a:rPr lang="en-US" altLang="zh-CN" sz="2000" b="1" dirty="0"/>
              <a:t>)</a:t>
            </a:r>
            <a:endParaRPr lang="zh-CN" altLang="zh-CN" sz="2000" b="1" dirty="0"/>
          </a:p>
          <a:p>
            <a:pPr>
              <a:lnSpc>
                <a:spcPts val="3000"/>
              </a:lnSpc>
            </a:pPr>
            <a:endParaRPr lang="zh-CN" altLang="en-US" sz="2000" b="1" dirty="0"/>
          </a:p>
        </p:txBody>
      </p:sp>
    </p:spTree>
    <p:extLst>
      <p:ext uri="{BB962C8B-B14F-4D97-AF65-F5344CB8AC3E}">
        <p14:creationId xmlns:p14="http://schemas.microsoft.com/office/powerpoint/2010/main" val="29937129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93963"/>
            <a:ext cx="11956473" cy="6875087"/>
          </a:xfrm>
          <a:prstGeom prst="rect">
            <a:avLst/>
          </a:prstGeom>
          <a:noFill/>
        </p:spPr>
        <p:txBody>
          <a:bodyPr wrap="square" rtlCol="0">
            <a:spAutoFit/>
          </a:bodyPr>
          <a:lstStyle/>
          <a:p>
            <a:pPr>
              <a:lnSpc>
                <a:spcPts val="3800"/>
              </a:lnSpc>
            </a:pPr>
            <a:r>
              <a:rPr lang="en-US" altLang="zh-CN" sz="2000" b="1" dirty="0"/>
              <a:t>(</a:t>
            </a:r>
            <a:r>
              <a:rPr lang="zh-CN" altLang="zh-CN" sz="2400" b="1" dirty="0"/>
              <a:t>二</a:t>
            </a:r>
            <a:r>
              <a:rPr lang="en-US" altLang="zh-CN" sz="2400" b="1" dirty="0"/>
              <a:t>)</a:t>
            </a:r>
            <a:r>
              <a:rPr lang="zh-CN" altLang="zh-CN" sz="2400" b="1" dirty="0"/>
              <a:t>古代诗歌阅读</a:t>
            </a:r>
            <a:r>
              <a:rPr lang="en-US" altLang="zh-CN" sz="2400" b="1" dirty="0"/>
              <a:t>(</a:t>
            </a:r>
            <a:r>
              <a:rPr lang="zh-CN" altLang="zh-CN" sz="2400" b="1" dirty="0"/>
              <a:t>本题共</a:t>
            </a:r>
            <a:r>
              <a:rPr lang="en-US" altLang="zh-CN" sz="2400" b="1" dirty="0"/>
              <a:t>2</a:t>
            </a:r>
            <a:r>
              <a:rPr lang="zh-CN" altLang="zh-CN" sz="2400" b="1" dirty="0"/>
              <a:t>小题</a:t>
            </a:r>
            <a:r>
              <a:rPr lang="en-US" altLang="zh-CN" sz="2400" b="1" dirty="0"/>
              <a:t>,9</a:t>
            </a:r>
            <a:r>
              <a:rPr lang="zh-CN" altLang="zh-CN" sz="2400" b="1" dirty="0"/>
              <a:t>分</a:t>
            </a:r>
            <a:r>
              <a:rPr lang="en-US" altLang="zh-CN" sz="2400" b="1" dirty="0"/>
              <a:t>)</a:t>
            </a:r>
            <a:endParaRPr lang="zh-CN" altLang="zh-CN" sz="2400" b="1" dirty="0"/>
          </a:p>
          <a:p>
            <a:pPr>
              <a:lnSpc>
                <a:spcPts val="3800"/>
              </a:lnSpc>
            </a:pPr>
            <a:r>
              <a:rPr lang="zh-CN" altLang="zh-CN" sz="2400" b="1" dirty="0"/>
              <a:t>阅读下面这首唐诗</a:t>
            </a:r>
            <a:r>
              <a:rPr lang="en-US" altLang="zh-CN" sz="2400" b="1" dirty="0"/>
              <a:t>,</a:t>
            </a:r>
            <a:r>
              <a:rPr lang="zh-CN" altLang="zh-CN" sz="2400" b="1" dirty="0"/>
              <a:t>完成</a:t>
            </a:r>
            <a:r>
              <a:rPr lang="en-US" altLang="zh-CN" sz="2400" b="1" dirty="0"/>
              <a:t>14~15</a:t>
            </a:r>
            <a:r>
              <a:rPr lang="zh-CN" altLang="zh-CN" sz="2400" b="1" dirty="0"/>
              <a:t>题。</a:t>
            </a:r>
          </a:p>
          <a:p>
            <a:pPr>
              <a:lnSpc>
                <a:spcPts val="3800"/>
              </a:lnSpc>
            </a:pPr>
            <a:r>
              <a:rPr lang="en-US" altLang="zh-CN" sz="2400" b="1" dirty="0" smtClean="0"/>
              <a:t>                                                               </a:t>
            </a:r>
            <a:r>
              <a:rPr lang="zh-CN" altLang="zh-CN" sz="2400" b="1" dirty="0" smtClean="0"/>
              <a:t>书 </a:t>
            </a:r>
            <a:r>
              <a:rPr lang="zh-CN" altLang="zh-CN" sz="2400" b="1" dirty="0"/>
              <a:t>边 事</a:t>
            </a:r>
          </a:p>
          <a:p>
            <a:pPr>
              <a:lnSpc>
                <a:spcPts val="3800"/>
              </a:lnSpc>
            </a:pPr>
            <a:r>
              <a:rPr lang="en-US" altLang="zh-CN" sz="2400" b="1" dirty="0"/>
              <a:t>    </a:t>
            </a:r>
            <a:r>
              <a:rPr lang="en-US" altLang="zh-CN" sz="2400" b="1" dirty="0" smtClean="0"/>
              <a:t>                                                                                     </a:t>
            </a:r>
            <a:r>
              <a:rPr lang="zh-CN" altLang="zh-CN" sz="2400" b="1" dirty="0" smtClean="0"/>
              <a:t>张 </a:t>
            </a:r>
            <a:r>
              <a:rPr lang="zh-CN" altLang="zh-CN" sz="2400" b="1" dirty="0"/>
              <a:t>乔</a:t>
            </a:r>
          </a:p>
          <a:p>
            <a:pPr>
              <a:lnSpc>
                <a:spcPts val="3800"/>
              </a:lnSpc>
            </a:pPr>
            <a:r>
              <a:rPr lang="en-US" altLang="zh-CN" sz="2400" b="1" dirty="0" smtClean="0">
                <a:solidFill>
                  <a:srgbClr val="0000FF"/>
                </a:solidFill>
              </a:rPr>
              <a:t>                                                  </a:t>
            </a:r>
            <a:r>
              <a:rPr lang="zh-CN" altLang="zh-CN" sz="2400" b="1" dirty="0" smtClean="0">
                <a:solidFill>
                  <a:srgbClr val="0000FF"/>
                </a:solidFill>
              </a:rPr>
              <a:t>调角</a:t>
            </a:r>
            <a:r>
              <a:rPr lang="zh-CN" altLang="zh-CN" sz="2400" b="1" dirty="0">
                <a:solidFill>
                  <a:srgbClr val="0000FF"/>
                </a:solidFill>
              </a:rPr>
              <a:t>断清秋</a:t>
            </a:r>
            <a:r>
              <a:rPr lang="en-US" altLang="zh-CN" sz="2400" b="1" dirty="0">
                <a:solidFill>
                  <a:srgbClr val="0000FF"/>
                </a:solidFill>
              </a:rPr>
              <a:t>,</a:t>
            </a:r>
            <a:r>
              <a:rPr lang="zh-CN" altLang="zh-CN" sz="2400" b="1" dirty="0">
                <a:solidFill>
                  <a:srgbClr val="0000FF"/>
                </a:solidFill>
              </a:rPr>
              <a:t>征人倚戍楼。</a:t>
            </a:r>
          </a:p>
          <a:p>
            <a:pPr>
              <a:lnSpc>
                <a:spcPts val="3800"/>
              </a:lnSpc>
            </a:pPr>
            <a:r>
              <a:rPr lang="en-US" altLang="zh-CN" sz="2400" b="1" dirty="0" smtClean="0">
                <a:solidFill>
                  <a:srgbClr val="0000FF"/>
                </a:solidFill>
              </a:rPr>
              <a:t>                                                  </a:t>
            </a:r>
            <a:r>
              <a:rPr lang="zh-CN" altLang="zh-CN" sz="2400" b="1" dirty="0" smtClean="0">
                <a:solidFill>
                  <a:srgbClr val="0000FF"/>
                </a:solidFill>
              </a:rPr>
              <a:t>春风</a:t>
            </a:r>
            <a:r>
              <a:rPr lang="zh-CN" altLang="zh-CN" sz="2400" b="1" dirty="0">
                <a:solidFill>
                  <a:srgbClr val="0000FF"/>
                </a:solidFill>
              </a:rPr>
              <a:t>对青冢</a:t>
            </a:r>
            <a:r>
              <a:rPr lang="en-US" altLang="zh-CN" sz="2400" b="1" dirty="0">
                <a:solidFill>
                  <a:srgbClr val="0000FF"/>
                </a:solidFill>
              </a:rPr>
              <a:t>,</a:t>
            </a:r>
            <a:r>
              <a:rPr lang="zh-CN" altLang="zh-CN" sz="2400" b="1" dirty="0">
                <a:solidFill>
                  <a:srgbClr val="0000FF"/>
                </a:solidFill>
              </a:rPr>
              <a:t>白日落梁州。</a:t>
            </a:r>
          </a:p>
          <a:p>
            <a:pPr>
              <a:lnSpc>
                <a:spcPts val="3800"/>
              </a:lnSpc>
            </a:pPr>
            <a:r>
              <a:rPr lang="en-US" altLang="zh-CN" sz="2400" b="1" dirty="0" smtClean="0">
                <a:solidFill>
                  <a:srgbClr val="0000FF"/>
                </a:solidFill>
              </a:rPr>
              <a:t>                                                  </a:t>
            </a:r>
            <a:r>
              <a:rPr lang="zh-CN" altLang="zh-CN" sz="2400" b="1" dirty="0" smtClean="0">
                <a:solidFill>
                  <a:srgbClr val="0000FF"/>
                </a:solidFill>
              </a:rPr>
              <a:t>大漠</a:t>
            </a:r>
            <a:r>
              <a:rPr lang="zh-CN" altLang="zh-CN" sz="2400" b="1" dirty="0">
                <a:solidFill>
                  <a:srgbClr val="0000FF"/>
                </a:solidFill>
              </a:rPr>
              <a:t>无兵阻，穷边有客游。</a:t>
            </a:r>
          </a:p>
          <a:p>
            <a:pPr>
              <a:lnSpc>
                <a:spcPts val="3800"/>
              </a:lnSpc>
            </a:pPr>
            <a:r>
              <a:rPr lang="en-US" altLang="zh-CN" sz="2400" b="1" dirty="0" smtClean="0">
                <a:solidFill>
                  <a:srgbClr val="0000FF"/>
                </a:solidFill>
              </a:rPr>
              <a:t>                                                  </a:t>
            </a:r>
            <a:r>
              <a:rPr lang="zh-CN" altLang="zh-CN" sz="2400" b="1" dirty="0" smtClean="0">
                <a:solidFill>
                  <a:srgbClr val="0000FF"/>
                </a:solidFill>
              </a:rPr>
              <a:t>蕃</a:t>
            </a:r>
            <a:r>
              <a:rPr lang="zh-CN" altLang="zh-CN" sz="2400" b="1" dirty="0">
                <a:solidFill>
                  <a:srgbClr val="0000FF"/>
                </a:solidFill>
              </a:rPr>
              <a:t>情似此水，长愿向南流。</a:t>
            </a:r>
          </a:p>
          <a:p>
            <a:pPr>
              <a:lnSpc>
                <a:spcPts val="3800"/>
              </a:lnSpc>
            </a:pPr>
            <a:r>
              <a:rPr lang="en-US" altLang="zh-CN" sz="2400" b="1" dirty="0" smtClean="0"/>
              <a:t>15</a:t>
            </a:r>
            <a:r>
              <a:rPr lang="en-US" altLang="zh-CN" sz="2400" b="1" dirty="0"/>
              <a:t>.</a:t>
            </a:r>
            <a:r>
              <a:rPr lang="zh-CN" altLang="zh-CN" sz="2400" b="1" dirty="0"/>
              <a:t>诗歌的尾联表达了作者什么样的思想感情</a:t>
            </a:r>
            <a:r>
              <a:rPr lang="en-US" altLang="zh-CN" sz="2400" b="1" dirty="0"/>
              <a:t>?</a:t>
            </a:r>
            <a:r>
              <a:rPr lang="zh-CN" altLang="zh-CN" sz="2400" b="1" dirty="0"/>
              <a:t>对全诗的情感抒发有怎样的</a:t>
            </a:r>
            <a:r>
              <a:rPr lang="zh-CN" altLang="zh-CN" sz="2400" b="1" dirty="0">
                <a:solidFill>
                  <a:srgbClr val="FF0000"/>
                </a:solidFill>
              </a:rPr>
              <a:t>作用</a:t>
            </a:r>
            <a:r>
              <a:rPr lang="en-US" altLang="zh-CN" sz="2400" b="1" dirty="0"/>
              <a:t>? (6 </a:t>
            </a:r>
            <a:r>
              <a:rPr lang="zh-CN" altLang="zh-CN" sz="2400" b="1" dirty="0"/>
              <a:t>分</a:t>
            </a:r>
            <a:r>
              <a:rPr lang="en-US" altLang="zh-CN" sz="2400" b="1" dirty="0" smtClean="0"/>
              <a:t>)</a:t>
            </a:r>
          </a:p>
          <a:p>
            <a:pPr>
              <a:lnSpc>
                <a:spcPts val="3800"/>
              </a:lnSpc>
            </a:pPr>
            <a:endParaRPr lang="zh-CN" altLang="zh-CN" sz="2400" b="1" dirty="0"/>
          </a:p>
          <a:p>
            <a:pPr>
              <a:lnSpc>
                <a:spcPts val="3800"/>
              </a:lnSpc>
            </a:pPr>
            <a:r>
              <a:rPr lang="zh-CN" altLang="en-US" sz="2400" b="1" dirty="0" smtClean="0">
                <a:solidFill>
                  <a:srgbClr val="FF0000"/>
                </a:solidFill>
                <a:latin typeface="华文楷体" panose="02010600040101010101" pitchFamily="2" charset="-122"/>
                <a:ea typeface="华文楷体" panose="02010600040101010101" pitchFamily="2" charset="-122"/>
              </a:rPr>
              <a:t>第一问</a:t>
            </a:r>
            <a:r>
              <a:rPr lang="en-US" altLang="zh-CN" sz="2400" b="1" dirty="0" smtClean="0">
                <a:solidFill>
                  <a:srgbClr val="FF0000"/>
                </a:solidFill>
                <a:latin typeface="华文楷体" panose="02010600040101010101" pitchFamily="2" charset="-122"/>
                <a:ea typeface="华文楷体" panose="02010600040101010101" pitchFamily="2" charset="-122"/>
              </a:rPr>
              <a:t>:</a:t>
            </a:r>
            <a:r>
              <a:rPr lang="zh-CN" altLang="en-US" sz="2400" b="1" dirty="0" smtClean="0">
                <a:solidFill>
                  <a:srgbClr val="FF0000"/>
                </a:solidFill>
                <a:latin typeface="华文楷体" panose="02010600040101010101" pitchFamily="2" charset="-122"/>
                <a:ea typeface="华文楷体" panose="02010600040101010101" pitchFamily="2" charset="-122"/>
              </a:rPr>
              <a:t>表达了作者希望蕃人的情意好像这条流水</a:t>
            </a:r>
            <a:r>
              <a:rPr lang="en-US" altLang="zh-CN" sz="2400" b="1" dirty="0" smtClean="0">
                <a:solidFill>
                  <a:srgbClr val="FF0000"/>
                </a:solidFill>
                <a:latin typeface="华文楷体" panose="02010600040101010101" pitchFamily="2" charset="-122"/>
                <a:ea typeface="华文楷体" panose="02010600040101010101" pitchFamily="2" charset="-122"/>
              </a:rPr>
              <a:t>,</a:t>
            </a:r>
            <a:r>
              <a:rPr lang="zh-CN" altLang="en-US" sz="2400" b="1" dirty="0" smtClean="0">
                <a:solidFill>
                  <a:srgbClr val="FF0000"/>
                </a:solidFill>
                <a:latin typeface="华文楷体" panose="02010600040101010101" pitchFamily="2" charset="-122"/>
                <a:ea typeface="华文楷体" panose="02010600040101010101" pitchFamily="2" charset="-122"/>
              </a:rPr>
              <a:t>流向南方融人华夏文明的河流。</a:t>
            </a:r>
            <a:r>
              <a:rPr lang="en-US" altLang="zh-CN" sz="2400" b="1" dirty="0" smtClean="0">
                <a:solidFill>
                  <a:srgbClr val="FF0000"/>
                </a:solidFill>
                <a:latin typeface="华文楷体" panose="02010600040101010101" pitchFamily="2" charset="-122"/>
                <a:ea typeface="华文楷体" panose="02010600040101010101" pitchFamily="2" charset="-122"/>
              </a:rPr>
              <a:t>(3 </a:t>
            </a:r>
            <a:r>
              <a:rPr lang="zh-CN" altLang="en-US" sz="2400" b="1" dirty="0" smtClean="0">
                <a:solidFill>
                  <a:srgbClr val="FF0000"/>
                </a:solidFill>
                <a:latin typeface="华文楷体" panose="02010600040101010101" pitchFamily="2" charset="-122"/>
                <a:ea typeface="华文楷体" panose="02010600040101010101" pitchFamily="2" charset="-122"/>
              </a:rPr>
              <a:t>分</a:t>
            </a:r>
            <a:r>
              <a:rPr lang="en-US" altLang="zh-CN" sz="2400" b="1" dirty="0" smtClean="0">
                <a:solidFill>
                  <a:srgbClr val="FF0000"/>
                </a:solidFill>
                <a:latin typeface="华文楷体" panose="02010600040101010101" pitchFamily="2" charset="-122"/>
                <a:ea typeface="华文楷体" panose="02010600040101010101" pitchFamily="2" charset="-122"/>
              </a:rPr>
              <a:t>)</a:t>
            </a:r>
          </a:p>
          <a:p>
            <a:pPr>
              <a:lnSpc>
                <a:spcPts val="3800"/>
              </a:lnSpc>
            </a:pPr>
            <a:r>
              <a:rPr lang="zh-CN" altLang="en-US" sz="2400" b="1" dirty="0" smtClean="0">
                <a:solidFill>
                  <a:srgbClr val="FF0000"/>
                </a:solidFill>
                <a:latin typeface="华文楷体" panose="02010600040101010101" pitchFamily="2" charset="-122"/>
                <a:ea typeface="华文楷体" panose="02010600040101010101" pitchFamily="2" charset="-122"/>
              </a:rPr>
              <a:t>第二问</a:t>
            </a:r>
            <a:r>
              <a:rPr lang="en-US" altLang="zh-CN" sz="2400" b="1" dirty="0" smtClean="0">
                <a:solidFill>
                  <a:srgbClr val="FF0000"/>
                </a:solidFill>
                <a:latin typeface="华文楷体" panose="02010600040101010101" pitchFamily="2" charset="-122"/>
                <a:ea typeface="华文楷体" panose="02010600040101010101" pitchFamily="2" charset="-122"/>
              </a:rPr>
              <a:t>:</a:t>
            </a:r>
            <a:r>
              <a:rPr lang="zh-CN" altLang="en-US" sz="2400" b="1" dirty="0" smtClean="0">
                <a:solidFill>
                  <a:srgbClr val="FF0000"/>
                </a:solidFill>
                <a:latin typeface="华文楷体" panose="02010600040101010101" pitchFamily="2" charset="-122"/>
                <a:ea typeface="华文楷体" panose="02010600040101010101" pitchFamily="2" charset="-122"/>
              </a:rPr>
              <a:t>在停止民族战争的基础上</a:t>
            </a:r>
            <a:r>
              <a:rPr lang="en-US" altLang="zh-CN" sz="2400" b="1" dirty="0" smtClean="0">
                <a:solidFill>
                  <a:srgbClr val="FF0000"/>
                </a:solidFill>
                <a:latin typeface="华文楷体" panose="02010600040101010101" pitchFamily="2" charset="-122"/>
                <a:ea typeface="华文楷体" panose="02010600040101010101" pitchFamily="2" charset="-122"/>
              </a:rPr>
              <a:t>,</a:t>
            </a:r>
            <a:r>
              <a:rPr lang="zh-CN" altLang="en-US" sz="2400" b="1" dirty="0" smtClean="0">
                <a:solidFill>
                  <a:srgbClr val="FF0000"/>
                </a:solidFill>
                <a:latin typeface="华文楷体" panose="02010600040101010101" pitchFamily="2" charset="-122"/>
                <a:ea typeface="华文楷体" panose="02010600040101010101" pitchFamily="2" charset="-122"/>
              </a:rPr>
              <a:t>进</a:t>
            </a:r>
            <a:r>
              <a:rPr lang="en-US" altLang="zh-CN" sz="2400" b="1" dirty="0" smtClean="0">
                <a:solidFill>
                  <a:srgbClr val="FF0000"/>
                </a:solidFill>
                <a:latin typeface="华文楷体" panose="02010600040101010101" pitchFamily="2" charset="-122"/>
                <a:ea typeface="华文楷体" panose="02010600040101010101" pitchFamily="2" charset="-122"/>
              </a:rPr>
              <a:t>--</a:t>
            </a:r>
            <a:r>
              <a:rPr lang="zh-CN" altLang="en-US" sz="2400" b="1" dirty="0" smtClean="0">
                <a:solidFill>
                  <a:srgbClr val="FF0000"/>
                </a:solidFill>
                <a:latin typeface="华文楷体" panose="02010600040101010101" pitchFamily="2" charset="-122"/>
                <a:ea typeface="华文楷体" panose="02010600040101010101" pitchFamily="2" charset="-122"/>
              </a:rPr>
              <a:t>步提出民族间长久和谐共处的愿望</a:t>
            </a:r>
            <a:r>
              <a:rPr lang="en-US" altLang="zh-CN" sz="2400" b="1" dirty="0" smtClean="0">
                <a:solidFill>
                  <a:srgbClr val="FF0000"/>
                </a:solidFill>
                <a:latin typeface="华文楷体" panose="02010600040101010101" pitchFamily="2" charset="-122"/>
                <a:ea typeface="华文楷体" panose="02010600040101010101" pitchFamily="2" charset="-122"/>
              </a:rPr>
              <a:t>.</a:t>
            </a:r>
            <a:r>
              <a:rPr lang="zh-CN" altLang="en-US" sz="2400" b="1" dirty="0" smtClean="0">
                <a:solidFill>
                  <a:srgbClr val="0000FF"/>
                </a:solidFill>
                <a:latin typeface="华文楷体" panose="02010600040101010101" pitchFamily="2" charset="-122"/>
                <a:ea typeface="华文楷体" panose="02010600040101010101" pitchFamily="2" charset="-122"/>
              </a:rPr>
              <a:t>提升了全诗的格调</a:t>
            </a:r>
            <a:r>
              <a:rPr lang="zh-CN" altLang="en-US" sz="2400" b="1" dirty="0" smtClean="0">
                <a:solidFill>
                  <a:srgbClr val="FF0000"/>
                </a:solidFill>
                <a:latin typeface="华文楷体" panose="02010600040101010101" pitchFamily="2" charset="-122"/>
                <a:ea typeface="华文楷体" panose="02010600040101010101" pitchFamily="2" charset="-122"/>
              </a:rPr>
              <a:t>。</a:t>
            </a:r>
            <a:r>
              <a:rPr lang="en-US" altLang="zh-CN" sz="2400" b="1" dirty="0" smtClean="0">
                <a:solidFill>
                  <a:srgbClr val="FF0000"/>
                </a:solidFill>
                <a:latin typeface="华文楷体" panose="02010600040101010101" pitchFamily="2" charset="-122"/>
                <a:ea typeface="华文楷体" panose="02010600040101010101" pitchFamily="2" charset="-122"/>
              </a:rPr>
              <a:t>(3</a:t>
            </a:r>
            <a:r>
              <a:rPr lang="zh-CN" altLang="en-US" sz="2400" b="1" dirty="0" smtClean="0">
                <a:solidFill>
                  <a:srgbClr val="FF0000"/>
                </a:solidFill>
                <a:latin typeface="华文楷体" panose="02010600040101010101" pitchFamily="2" charset="-122"/>
                <a:ea typeface="华文楷体" panose="02010600040101010101" pitchFamily="2" charset="-122"/>
              </a:rPr>
              <a:t>分</a:t>
            </a:r>
            <a:r>
              <a:rPr lang="en-US" altLang="zh-CN" sz="2400" b="1" dirty="0" smtClean="0">
                <a:solidFill>
                  <a:srgbClr val="FF0000"/>
                </a:solidFill>
                <a:latin typeface="华文楷体" panose="02010600040101010101" pitchFamily="2" charset="-122"/>
                <a:ea typeface="华文楷体" panose="02010600040101010101" pitchFamily="2" charset="-122"/>
              </a:rPr>
              <a:t>)</a:t>
            </a:r>
          </a:p>
          <a:p>
            <a:pPr>
              <a:lnSpc>
                <a:spcPts val="3800"/>
              </a:lnSpc>
            </a:pPr>
            <a:endParaRPr lang="zh-CN" altLang="en-US" sz="2400" b="1" dirty="0"/>
          </a:p>
        </p:txBody>
      </p:sp>
    </p:spTree>
    <p:extLst>
      <p:ext uri="{BB962C8B-B14F-4D97-AF65-F5344CB8AC3E}">
        <p14:creationId xmlns:p14="http://schemas.microsoft.com/office/powerpoint/2010/main" val="22487760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38545"/>
            <a:ext cx="12192000" cy="6278642"/>
          </a:xfrm>
          <a:prstGeom prst="rect">
            <a:avLst/>
          </a:prstGeom>
          <a:noFill/>
        </p:spPr>
        <p:txBody>
          <a:bodyPr wrap="square" rtlCol="0">
            <a:spAutoFit/>
          </a:bodyPr>
          <a:lstStyle/>
          <a:p>
            <a:pPr fontAlgn="ctr"/>
            <a:r>
              <a:rPr lang="zh-CN" altLang="zh-CN" sz="2400" b="1" dirty="0">
                <a:solidFill>
                  <a:srgbClr val="FF0000"/>
                </a:solidFill>
              </a:rPr>
              <a:t>潮州市</a:t>
            </a:r>
            <a:r>
              <a:rPr lang="en-US" altLang="zh-CN" sz="2400" b="1" dirty="0">
                <a:solidFill>
                  <a:srgbClr val="FF0000"/>
                </a:solidFill>
              </a:rPr>
              <a:t>2020</a:t>
            </a:r>
            <a:r>
              <a:rPr lang="zh-CN" altLang="zh-CN" sz="2400" b="1" dirty="0">
                <a:solidFill>
                  <a:srgbClr val="FF0000"/>
                </a:solidFill>
              </a:rPr>
              <a:t>年高考第二次模拟考试</a:t>
            </a:r>
            <a:endParaRPr lang="zh-CN" altLang="zh-CN" sz="2400" dirty="0">
              <a:solidFill>
                <a:srgbClr val="FF0000"/>
              </a:solidFill>
            </a:endParaRPr>
          </a:p>
          <a:p>
            <a:pPr fontAlgn="ctr"/>
            <a:endParaRPr lang="en-US" altLang="zh-CN" b="1" dirty="0"/>
          </a:p>
          <a:p>
            <a:pPr fontAlgn="ctr"/>
            <a:r>
              <a:rPr lang="zh-CN" altLang="zh-CN" b="1" dirty="0" smtClean="0"/>
              <a:t>（</a:t>
            </a:r>
            <a:r>
              <a:rPr lang="zh-CN" altLang="zh-CN" b="1" dirty="0"/>
              <a:t>二）古代诗歌阅读</a:t>
            </a:r>
            <a:r>
              <a:rPr lang="en-US" altLang="zh-CN" b="1" dirty="0"/>
              <a:t>(</a:t>
            </a:r>
            <a:r>
              <a:rPr lang="zh-CN" altLang="zh-CN" b="1" dirty="0"/>
              <a:t>本题共</a:t>
            </a:r>
            <a:r>
              <a:rPr lang="en-US" altLang="zh-CN" b="1" dirty="0"/>
              <a:t>2</a:t>
            </a:r>
            <a:r>
              <a:rPr lang="zh-CN" altLang="zh-CN" b="1" dirty="0"/>
              <a:t>小题，</a:t>
            </a:r>
            <a:r>
              <a:rPr lang="en-US" altLang="zh-CN" b="1" dirty="0"/>
              <a:t>9</a:t>
            </a:r>
            <a:r>
              <a:rPr lang="zh-CN" altLang="zh-CN" b="1" dirty="0"/>
              <a:t>分</a:t>
            </a:r>
            <a:r>
              <a:rPr lang="en-US" altLang="zh-CN" b="1" dirty="0"/>
              <a:t>)</a:t>
            </a:r>
            <a:endParaRPr lang="zh-CN" altLang="zh-CN" dirty="0"/>
          </a:p>
          <a:p>
            <a:pPr fontAlgn="ctr"/>
            <a:r>
              <a:rPr lang="zh-CN" altLang="zh-CN" b="1" dirty="0"/>
              <a:t>阅读下面这两首诗词，完成下面小题。</a:t>
            </a:r>
          </a:p>
          <a:p>
            <a:pPr fontAlgn="ctr"/>
            <a:r>
              <a:rPr lang="en-US" altLang="zh-CN" b="1" dirty="0" smtClean="0"/>
              <a:t>                                                          </a:t>
            </a:r>
            <a:r>
              <a:rPr lang="zh-CN" altLang="zh-CN" b="1" dirty="0" smtClean="0"/>
              <a:t>碛</a:t>
            </a:r>
            <a:r>
              <a:rPr lang="zh-CN" altLang="zh-CN" b="1" dirty="0"/>
              <a:t>西</a:t>
            </a:r>
            <a:r>
              <a:rPr lang="en-US" altLang="zh-CN" b="1" baseline="30000" dirty="0"/>
              <a:t>①</a:t>
            </a:r>
            <a:r>
              <a:rPr lang="zh-CN" altLang="zh-CN" b="1" dirty="0"/>
              <a:t>头送李判官入</a:t>
            </a:r>
            <a:r>
              <a:rPr lang="zh-CN" altLang="zh-CN" b="1" dirty="0" smtClean="0"/>
              <a:t>京</a:t>
            </a:r>
            <a:r>
              <a:rPr lang="en-US" altLang="zh-CN" b="1" dirty="0" smtClean="0"/>
              <a:t>                         </a:t>
            </a:r>
            <a:r>
              <a:rPr lang="zh-CN" altLang="zh-CN" b="1" dirty="0" smtClean="0"/>
              <a:t>岑参</a:t>
            </a:r>
            <a:endParaRPr lang="zh-CN" altLang="zh-CN" b="1" dirty="0"/>
          </a:p>
          <a:p>
            <a:pPr fontAlgn="ctr"/>
            <a:r>
              <a:rPr lang="en-US" altLang="zh-CN" b="1" dirty="0" smtClean="0">
                <a:solidFill>
                  <a:srgbClr val="0000FF"/>
                </a:solidFill>
              </a:rPr>
              <a:t>                                        </a:t>
            </a:r>
            <a:r>
              <a:rPr lang="zh-CN" altLang="zh-CN" b="1" dirty="0" smtClean="0">
                <a:solidFill>
                  <a:srgbClr val="0000FF"/>
                </a:solidFill>
              </a:rPr>
              <a:t>一身</a:t>
            </a:r>
            <a:r>
              <a:rPr lang="zh-CN" altLang="zh-CN" b="1" dirty="0">
                <a:solidFill>
                  <a:srgbClr val="0000FF"/>
                </a:solidFill>
              </a:rPr>
              <a:t>从远使，万里向安西。汉月垂乡泪，胡沙费马蹄。</a:t>
            </a:r>
          </a:p>
          <a:p>
            <a:pPr fontAlgn="ctr"/>
            <a:r>
              <a:rPr lang="en-US" altLang="zh-CN" b="1" dirty="0" smtClean="0">
                <a:solidFill>
                  <a:srgbClr val="0000FF"/>
                </a:solidFill>
              </a:rPr>
              <a:t>                                        </a:t>
            </a:r>
            <a:r>
              <a:rPr lang="zh-CN" altLang="zh-CN" b="1" dirty="0" smtClean="0">
                <a:solidFill>
                  <a:srgbClr val="0000FF"/>
                </a:solidFill>
              </a:rPr>
              <a:t>寻</a:t>
            </a:r>
            <a:r>
              <a:rPr lang="zh-CN" altLang="zh-CN" b="1" dirty="0">
                <a:solidFill>
                  <a:srgbClr val="0000FF"/>
                </a:solidFill>
              </a:rPr>
              <a:t>河</a:t>
            </a:r>
            <a:r>
              <a:rPr lang="en-US" altLang="zh-CN" b="1" baseline="30000" dirty="0">
                <a:solidFill>
                  <a:srgbClr val="0000FF"/>
                </a:solidFill>
              </a:rPr>
              <a:t>②</a:t>
            </a:r>
            <a:r>
              <a:rPr lang="zh-CN" altLang="zh-CN" b="1" dirty="0">
                <a:solidFill>
                  <a:srgbClr val="0000FF"/>
                </a:solidFill>
              </a:rPr>
              <a:t>愁地尽，过碛觉天低。送子军中饮，家书醉里题。</a:t>
            </a:r>
          </a:p>
          <a:p>
            <a:pPr fontAlgn="ctr"/>
            <a:r>
              <a:rPr lang="en-US" altLang="zh-CN" b="1" dirty="0" smtClean="0"/>
              <a:t>                                                          </a:t>
            </a:r>
            <a:r>
              <a:rPr lang="zh-CN" altLang="zh-CN" b="1" dirty="0" smtClean="0"/>
              <a:t>渔家</a:t>
            </a:r>
            <a:r>
              <a:rPr lang="zh-CN" altLang="zh-CN" b="1" dirty="0"/>
              <a:t>傲</a:t>
            </a:r>
            <a:r>
              <a:rPr lang="en-US" altLang="zh-CN" b="1" dirty="0"/>
              <a:t>·</a:t>
            </a:r>
            <a:r>
              <a:rPr lang="zh-CN" altLang="zh-CN" b="1" dirty="0"/>
              <a:t>寄仲高</a:t>
            </a:r>
            <a:r>
              <a:rPr lang="en-US" altLang="zh-CN" b="1" baseline="30000" dirty="0" smtClean="0"/>
              <a:t>③</a:t>
            </a:r>
            <a:r>
              <a:rPr lang="en-US" altLang="zh-CN" b="1" dirty="0" smtClean="0"/>
              <a:t>                                   </a:t>
            </a:r>
            <a:r>
              <a:rPr lang="zh-CN" altLang="zh-CN" b="1" dirty="0" smtClean="0"/>
              <a:t>陆游</a:t>
            </a:r>
            <a:endParaRPr lang="zh-CN" altLang="zh-CN" b="1" dirty="0"/>
          </a:p>
          <a:p>
            <a:pPr fontAlgn="ctr"/>
            <a:r>
              <a:rPr lang="en-US" altLang="zh-CN" b="1" dirty="0" smtClean="0"/>
              <a:t>                        </a:t>
            </a:r>
            <a:r>
              <a:rPr lang="zh-CN" altLang="zh-CN" b="1" dirty="0" smtClean="0">
                <a:solidFill>
                  <a:srgbClr val="0000FF"/>
                </a:solidFill>
              </a:rPr>
              <a:t>东</a:t>
            </a:r>
            <a:r>
              <a:rPr lang="zh-CN" altLang="zh-CN" b="1" dirty="0">
                <a:solidFill>
                  <a:srgbClr val="0000FF"/>
                </a:solidFill>
              </a:rPr>
              <a:t>望山阴</a:t>
            </a:r>
            <a:r>
              <a:rPr lang="en-US" altLang="zh-CN" b="1" baseline="30000" dirty="0">
                <a:solidFill>
                  <a:srgbClr val="0000FF"/>
                </a:solidFill>
              </a:rPr>
              <a:t>④</a:t>
            </a:r>
            <a:r>
              <a:rPr lang="zh-CN" altLang="zh-CN" b="1" dirty="0">
                <a:solidFill>
                  <a:srgbClr val="0000FF"/>
                </a:solidFill>
              </a:rPr>
              <a:t>何处是？往来一万三千里。写得家书空满纸。流清泪，书回已是明年事。</a:t>
            </a:r>
          </a:p>
          <a:p>
            <a:pPr fontAlgn="ctr"/>
            <a:r>
              <a:rPr lang="en-US" altLang="zh-CN" b="1" dirty="0" smtClean="0">
                <a:solidFill>
                  <a:srgbClr val="0000FF"/>
                </a:solidFill>
              </a:rPr>
              <a:t>                        </a:t>
            </a:r>
            <a:r>
              <a:rPr lang="zh-CN" altLang="zh-CN" b="1" dirty="0" smtClean="0">
                <a:solidFill>
                  <a:srgbClr val="0000FF"/>
                </a:solidFill>
              </a:rPr>
              <a:t>寄语</a:t>
            </a:r>
            <a:r>
              <a:rPr lang="zh-CN" altLang="zh-CN" b="1" dirty="0">
                <a:solidFill>
                  <a:srgbClr val="0000FF"/>
                </a:solidFill>
              </a:rPr>
              <a:t>红桥桥下水，扁舟何日寻兄弟？行遍天涯真老矣。愁无寐，鬓丝几缕茶烟里。</a:t>
            </a:r>
          </a:p>
          <a:p>
            <a:pPr fontAlgn="ctr"/>
            <a:r>
              <a:rPr lang="zh-CN" altLang="zh-CN" b="1" dirty="0"/>
              <a:t>【注】</a:t>
            </a:r>
            <a:r>
              <a:rPr lang="en-US" altLang="zh-CN" b="1" dirty="0"/>
              <a:t>①</a:t>
            </a:r>
            <a:r>
              <a:rPr lang="zh-CN" altLang="zh-CN" b="1" dirty="0"/>
              <a:t>碛西：安西都护府，治所在今新疆库车附近。</a:t>
            </a:r>
            <a:r>
              <a:rPr lang="en-US" altLang="zh-CN" b="1" dirty="0"/>
              <a:t>②</a:t>
            </a:r>
            <a:r>
              <a:rPr lang="zh-CN" altLang="zh-CN" b="1" dirty="0"/>
              <a:t>寻河：史载张骞出使西域寻找黄河源头。</a:t>
            </a:r>
            <a:r>
              <a:rPr lang="en-US" altLang="zh-CN" b="1" dirty="0"/>
              <a:t>③</a:t>
            </a:r>
            <a:r>
              <a:rPr lang="zh-CN" altLang="zh-CN" b="1" dirty="0"/>
              <a:t>仲高：陆升之</a:t>
            </a:r>
            <a:r>
              <a:rPr lang="en-US" altLang="zh-CN" b="1" dirty="0"/>
              <a:t>(1113-1174)</a:t>
            </a:r>
            <a:r>
              <a:rPr lang="zh-CN" altLang="zh-CN" b="1" dirty="0"/>
              <a:t>，字仲高，陆游的堂兄。</a:t>
            </a:r>
            <a:r>
              <a:rPr lang="en-US" altLang="zh-CN" b="1" dirty="0"/>
              <a:t>④</a:t>
            </a:r>
            <a:r>
              <a:rPr lang="zh-CN" altLang="zh-CN" b="1" dirty="0"/>
              <a:t>山阴：今浙江省，陆游的家乡。</a:t>
            </a:r>
          </a:p>
          <a:p>
            <a:pPr fontAlgn="ctr"/>
            <a:r>
              <a:rPr lang="en-US" altLang="zh-CN" b="1" dirty="0">
                <a:solidFill>
                  <a:srgbClr val="FF0000"/>
                </a:solidFill>
              </a:rPr>
              <a:t>14. </a:t>
            </a:r>
            <a:r>
              <a:rPr lang="zh-CN" altLang="zh-CN" b="1" dirty="0">
                <a:solidFill>
                  <a:srgbClr val="FF0000"/>
                </a:solidFill>
              </a:rPr>
              <a:t>以下列对这两首诗词的赏析，不正确的一项是（</a:t>
            </a:r>
            <a:r>
              <a:rPr lang="en-US" altLang="zh-CN" b="1" dirty="0">
                <a:solidFill>
                  <a:srgbClr val="FF0000"/>
                </a:solidFill>
              </a:rPr>
              <a:t>   </a:t>
            </a:r>
            <a:r>
              <a:rPr lang="zh-CN" altLang="zh-CN" b="1" dirty="0">
                <a:solidFill>
                  <a:srgbClr val="FF0000"/>
                </a:solidFill>
              </a:rPr>
              <a:t>）</a:t>
            </a:r>
          </a:p>
          <a:p>
            <a:pPr fontAlgn="ctr"/>
            <a:r>
              <a:rPr lang="en-US" altLang="zh-CN" b="1" dirty="0"/>
              <a:t>A. </a:t>
            </a:r>
            <a:r>
              <a:rPr lang="zh-CN" altLang="zh-CN" b="1" dirty="0"/>
              <a:t>岑诗本为送朋友入京，起笔却写自己从长安入安西，着墨不多而内涵丰富，很自然地引出二、三联对安西景色的具体描写。</a:t>
            </a:r>
          </a:p>
          <a:p>
            <a:pPr fontAlgn="ctr"/>
            <a:r>
              <a:rPr lang="en-US" altLang="zh-CN" b="1" dirty="0"/>
              <a:t>B. </a:t>
            </a:r>
            <a:r>
              <a:rPr lang="zh-CN" altLang="zh-CN" b="1" dirty="0"/>
              <a:t>陆词最后三句描述自己现状</a:t>
            </a:r>
            <a:r>
              <a:rPr lang="en-US" altLang="zh-CN" b="1" dirty="0"/>
              <a:t>——</a:t>
            </a:r>
            <a:r>
              <a:rPr lang="zh-CN" altLang="zh-CN" b="1" dirty="0"/>
              <a:t>韶华已逝，浪迹天涯，夜不能寐，只有饮茶消忧。看似有些消沉，而实际是化愤激不平与热烈为闲适与凄婉。</a:t>
            </a:r>
          </a:p>
          <a:p>
            <a:pPr fontAlgn="ctr"/>
            <a:r>
              <a:rPr lang="en-US" altLang="zh-CN" b="1" dirty="0"/>
              <a:t>C. </a:t>
            </a:r>
            <a:r>
              <a:rPr lang="zh-CN" altLang="zh-CN" b="1" dirty="0"/>
              <a:t>两首诗歌都是借</a:t>
            </a:r>
            <a:r>
              <a:rPr lang="en-US" altLang="zh-CN" b="1" dirty="0"/>
              <a:t>“</a:t>
            </a:r>
            <a:r>
              <a:rPr lang="zh-CN" altLang="zh-CN" b="1" dirty="0"/>
              <a:t>家书</a:t>
            </a:r>
            <a:r>
              <a:rPr lang="en-US" altLang="zh-CN" b="1" dirty="0"/>
              <a:t>”</a:t>
            </a:r>
            <a:r>
              <a:rPr lang="zh-CN" altLang="zh-CN" b="1" dirty="0"/>
              <a:t>表达思乡怀人之情，但岑诗还表达了诗人不畏艰辛、远戍边疆的报国之情和壮志难酬的愁绪，同时又暗含希望朋友多珍重之意。</a:t>
            </a:r>
          </a:p>
          <a:p>
            <a:pPr fontAlgn="ctr"/>
            <a:r>
              <a:rPr lang="en-US" altLang="zh-CN" b="1" dirty="0"/>
              <a:t>D. </a:t>
            </a:r>
            <a:r>
              <a:rPr lang="zh-CN" altLang="zh-CN" b="1" dirty="0"/>
              <a:t>两首诗歌都运用了虚实结合的写法。岑诗除最后一联叙眼前之状外，其余都是回忆，属虚写。而陆词上下片均有虚有实。</a:t>
            </a:r>
          </a:p>
          <a:p>
            <a:endParaRPr lang="zh-CN" altLang="en-US" dirty="0"/>
          </a:p>
        </p:txBody>
      </p:sp>
    </p:spTree>
    <p:extLst>
      <p:ext uri="{BB962C8B-B14F-4D97-AF65-F5344CB8AC3E}">
        <p14:creationId xmlns:p14="http://schemas.microsoft.com/office/powerpoint/2010/main" val="28047438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8491" y="228600"/>
            <a:ext cx="11928764" cy="5037276"/>
          </a:xfrm>
          <a:prstGeom prst="rect">
            <a:avLst/>
          </a:prstGeom>
          <a:noFill/>
        </p:spPr>
        <p:txBody>
          <a:bodyPr wrap="square" rtlCol="0">
            <a:spAutoFit/>
          </a:bodyPr>
          <a:lstStyle/>
          <a:p>
            <a:pPr fontAlgn="ctr">
              <a:lnSpc>
                <a:spcPts val="2800"/>
              </a:lnSpc>
            </a:pPr>
            <a:r>
              <a:rPr lang="zh-CN" altLang="zh-CN" sz="2000" b="1" dirty="0" smtClean="0"/>
              <a:t>（二）古代诗歌阅读</a:t>
            </a:r>
            <a:r>
              <a:rPr lang="en-US" altLang="zh-CN" sz="2000" b="1" dirty="0" smtClean="0"/>
              <a:t>(</a:t>
            </a:r>
            <a:r>
              <a:rPr lang="zh-CN" altLang="zh-CN" sz="2000" b="1" dirty="0" smtClean="0"/>
              <a:t>本题共</a:t>
            </a:r>
            <a:r>
              <a:rPr lang="en-US" altLang="zh-CN" sz="2000" b="1" dirty="0" smtClean="0"/>
              <a:t>2</a:t>
            </a:r>
            <a:r>
              <a:rPr lang="zh-CN" altLang="zh-CN" sz="2000" b="1" dirty="0" smtClean="0"/>
              <a:t>小题，</a:t>
            </a:r>
            <a:r>
              <a:rPr lang="en-US" altLang="zh-CN" sz="2000" b="1" dirty="0" smtClean="0"/>
              <a:t>9</a:t>
            </a:r>
            <a:r>
              <a:rPr lang="zh-CN" altLang="zh-CN" sz="2000" b="1" dirty="0" smtClean="0"/>
              <a:t>分</a:t>
            </a:r>
            <a:r>
              <a:rPr lang="en-US" altLang="zh-CN" sz="2000" b="1" dirty="0" smtClean="0"/>
              <a:t>)</a:t>
            </a:r>
            <a:endParaRPr lang="zh-CN" altLang="zh-CN" sz="2000" dirty="0" smtClean="0"/>
          </a:p>
          <a:p>
            <a:pPr fontAlgn="ctr">
              <a:lnSpc>
                <a:spcPts val="2800"/>
              </a:lnSpc>
            </a:pPr>
            <a:r>
              <a:rPr lang="zh-CN" altLang="zh-CN" sz="2000" b="1" dirty="0" smtClean="0"/>
              <a:t>阅读下面这两首诗词，完成下面小题。</a:t>
            </a:r>
          </a:p>
          <a:p>
            <a:pPr fontAlgn="ctr">
              <a:lnSpc>
                <a:spcPts val="2800"/>
              </a:lnSpc>
            </a:pPr>
            <a:r>
              <a:rPr lang="en-US" altLang="zh-CN" sz="2000" b="1" dirty="0" smtClean="0"/>
              <a:t>                                                          </a:t>
            </a:r>
            <a:r>
              <a:rPr lang="zh-CN" altLang="zh-CN" sz="2000" b="1" dirty="0" smtClean="0"/>
              <a:t>碛西</a:t>
            </a:r>
            <a:r>
              <a:rPr lang="en-US" altLang="zh-CN" sz="2000" b="1" baseline="30000" dirty="0" smtClean="0"/>
              <a:t>①</a:t>
            </a:r>
            <a:r>
              <a:rPr lang="zh-CN" altLang="zh-CN" sz="2000" b="1" dirty="0" smtClean="0"/>
              <a:t>头送李判官入京</a:t>
            </a:r>
            <a:r>
              <a:rPr lang="en-US" altLang="zh-CN" sz="2000" b="1" dirty="0" smtClean="0"/>
              <a:t>                         </a:t>
            </a:r>
            <a:r>
              <a:rPr lang="zh-CN" altLang="zh-CN" sz="2000" b="1" dirty="0" smtClean="0"/>
              <a:t>岑参</a:t>
            </a:r>
          </a:p>
          <a:p>
            <a:pPr fontAlgn="ctr">
              <a:lnSpc>
                <a:spcPts val="2800"/>
              </a:lnSpc>
            </a:pPr>
            <a:r>
              <a:rPr lang="en-US" altLang="zh-CN" sz="2000" b="1" dirty="0" smtClean="0">
                <a:solidFill>
                  <a:srgbClr val="0000FF"/>
                </a:solidFill>
              </a:rPr>
              <a:t>                                        </a:t>
            </a:r>
            <a:r>
              <a:rPr lang="zh-CN" altLang="zh-CN" sz="2000" b="1" dirty="0" smtClean="0">
                <a:solidFill>
                  <a:srgbClr val="0000FF"/>
                </a:solidFill>
              </a:rPr>
              <a:t>一身从远使，万里向安西。汉月垂乡泪，胡沙费马蹄。</a:t>
            </a:r>
          </a:p>
          <a:p>
            <a:pPr fontAlgn="ctr">
              <a:lnSpc>
                <a:spcPts val="2800"/>
              </a:lnSpc>
            </a:pPr>
            <a:r>
              <a:rPr lang="en-US" altLang="zh-CN" sz="2000" b="1" dirty="0" smtClean="0">
                <a:solidFill>
                  <a:srgbClr val="0000FF"/>
                </a:solidFill>
              </a:rPr>
              <a:t>                                        </a:t>
            </a:r>
            <a:r>
              <a:rPr lang="zh-CN" altLang="zh-CN" sz="2000" b="1" dirty="0" smtClean="0">
                <a:solidFill>
                  <a:srgbClr val="0000FF"/>
                </a:solidFill>
              </a:rPr>
              <a:t>寻河</a:t>
            </a:r>
            <a:r>
              <a:rPr lang="en-US" altLang="zh-CN" sz="2000" b="1" baseline="30000" dirty="0" smtClean="0">
                <a:solidFill>
                  <a:srgbClr val="0000FF"/>
                </a:solidFill>
              </a:rPr>
              <a:t>②</a:t>
            </a:r>
            <a:r>
              <a:rPr lang="zh-CN" altLang="zh-CN" sz="2000" b="1" dirty="0" smtClean="0">
                <a:solidFill>
                  <a:srgbClr val="0000FF"/>
                </a:solidFill>
              </a:rPr>
              <a:t>愁地尽，过碛觉天低。送子军中饮，家书醉里题。</a:t>
            </a:r>
          </a:p>
          <a:p>
            <a:pPr fontAlgn="ctr">
              <a:lnSpc>
                <a:spcPts val="2800"/>
              </a:lnSpc>
            </a:pPr>
            <a:r>
              <a:rPr lang="en-US" altLang="zh-CN" sz="2000" b="1" dirty="0" smtClean="0"/>
              <a:t>                                                          </a:t>
            </a:r>
            <a:r>
              <a:rPr lang="zh-CN" altLang="zh-CN" sz="2000" b="1" dirty="0" smtClean="0"/>
              <a:t>渔家傲</a:t>
            </a:r>
            <a:r>
              <a:rPr lang="en-US" altLang="zh-CN" sz="2000" b="1" dirty="0" smtClean="0"/>
              <a:t>·</a:t>
            </a:r>
            <a:r>
              <a:rPr lang="zh-CN" altLang="zh-CN" sz="2000" b="1" dirty="0" smtClean="0"/>
              <a:t>寄仲高</a:t>
            </a:r>
            <a:r>
              <a:rPr lang="en-US" altLang="zh-CN" sz="2000" b="1" baseline="30000" dirty="0" smtClean="0"/>
              <a:t>③</a:t>
            </a:r>
            <a:r>
              <a:rPr lang="en-US" altLang="zh-CN" sz="2000" b="1" dirty="0" smtClean="0"/>
              <a:t>                                   </a:t>
            </a:r>
            <a:r>
              <a:rPr lang="zh-CN" altLang="zh-CN" sz="2000" b="1" dirty="0" smtClean="0"/>
              <a:t>陆游</a:t>
            </a:r>
          </a:p>
          <a:p>
            <a:pPr fontAlgn="ctr">
              <a:lnSpc>
                <a:spcPts val="2800"/>
              </a:lnSpc>
            </a:pPr>
            <a:r>
              <a:rPr lang="en-US" altLang="zh-CN" sz="2000" b="1" dirty="0" smtClean="0"/>
              <a:t>                        </a:t>
            </a:r>
            <a:r>
              <a:rPr lang="zh-CN" altLang="zh-CN" sz="2000" b="1" dirty="0" smtClean="0">
                <a:solidFill>
                  <a:srgbClr val="0000FF"/>
                </a:solidFill>
              </a:rPr>
              <a:t>东望山阴</a:t>
            </a:r>
            <a:r>
              <a:rPr lang="en-US" altLang="zh-CN" sz="2000" b="1" baseline="30000" dirty="0" smtClean="0">
                <a:solidFill>
                  <a:srgbClr val="0000FF"/>
                </a:solidFill>
              </a:rPr>
              <a:t>④</a:t>
            </a:r>
            <a:r>
              <a:rPr lang="zh-CN" altLang="zh-CN" sz="2000" b="1" dirty="0" smtClean="0">
                <a:solidFill>
                  <a:srgbClr val="0000FF"/>
                </a:solidFill>
              </a:rPr>
              <a:t>何处是？往来一万三千里。写得家书空满纸。流清泪，书回已是明年事。</a:t>
            </a:r>
          </a:p>
          <a:p>
            <a:pPr fontAlgn="ctr">
              <a:lnSpc>
                <a:spcPts val="2800"/>
              </a:lnSpc>
            </a:pPr>
            <a:r>
              <a:rPr lang="en-US" altLang="zh-CN" sz="2000" b="1" dirty="0" smtClean="0">
                <a:solidFill>
                  <a:srgbClr val="0000FF"/>
                </a:solidFill>
              </a:rPr>
              <a:t>                        </a:t>
            </a:r>
            <a:r>
              <a:rPr lang="zh-CN" altLang="zh-CN" sz="2000" b="1" dirty="0" smtClean="0">
                <a:solidFill>
                  <a:srgbClr val="0000FF"/>
                </a:solidFill>
              </a:rPr>
              <a:t>寄语红桥桥下水，扁舟何日寻兄弟？行遍天涯真老矣。愁无寐，鬓丝几缕茶烟里。</a:t>
            </a:r>
          </a:p>
          <a:p>
            <a:pPr fontAlgn="ctr">
              <a:lnSpc>
                <a:spcPts val="2800"/>
              </a:lnSpc>
            </a:pPr>
            <a:r>
              <a:rPr lang="zh-CN" altLang="zh-CN" sz="2000" b="1" dirty="0" smtClean="0"/>
              <a:t>【注】</a:t>
            </a:r>
            <a:r>
              <a:rPr lang="en-US" altLang="zh-CN" sz="2000" b="1" dirty="0" smtClean="0"/>
              <a:t>①</a:t>
            </a:r>
            <a:r>
              <a:rPr lang="zh-CN" altLang="zh-CN" sz="2000" b="1" dirty="0" smtClean="0"/>
              <a:t>碛西：安西都护府，治所在今新疆库车附近。</a:t>
            </a:r>
            <a:r>
              <a:rPr lang="en-US" altLang="zh-CN" sz="2000" b="1" dirty="0" smtClean="0"/>
              <a:t>②</a:t>
            </a:r>
            <a:r>
              <a:rPr lang="zh-CN" altLang="zh-CN" sz="2000" b="1" dirty="0" smtClean="0"/>
              <a:t>寻河：史载张骞出使西域寻找黄河源头。</a:t>
            </a:r>
            <a:r>
              <a:rPr lang="en-US" altLang="zh-CN" sz="2000" b="1" dirty="0" smtClean="0"/>
              <a:t>③</a:t>
            </a:r>
            <a:r>
              <a:rPr lang="zh-CN" altLang="zh-CN" sz="2000" b="1" dirty="0" smtClean="0"/>
              <a:t>仲高：陆升之</a:t>
            </a:r>
            <a:r>
              <a:rPr lang="en-US" altLang="zh-CN" sz="2000" b="1" dirty="0" smtClean="0"/>
              <a:t>(1113-1174)</a:t>
            </a:r>
            <a:r>
              <a:rPr lang="zh-CN" altLang="zh-CN" sz="2000" b="1" dirty="0" smtClean="0"/>
              <a:t>，字仲高，陆游的堂兄。</a:t>
            </a:r>
            <a:r>
              <a:rPr lang="en-US" altLang="zh-CN" sz="2000" b="1" dirty="0" smtClean="0"/>
              <a:t>④</a:t>
            </a:r>
            <a:r>
              <a:rPr lang="zh-CN" altLang="zh-CN" sz="2000" b="1" dirty="0" smtClean="0"/>
              <a:t>山阴：今浙江省，陆游的家乡。</a:t>
            </a:r>
          </a:p>
          <a:p>
            <a:pPr>
              <a:lnSpc>
                <a:spcPts val="2800"/>
              </a:lnSpc>
            </a:pPr>
            <a:endParaRPr lang="en-US" altLang="zh-CN" sz="2000" dirty="0" smtClean="0"/>
          </a:p>
          <a:p>
            <a:pPr>
              <a:lnSpc>
                <a:spcPts val="2800"/>
              </a:lnSpc>
            </a:pPr>
            <a:endParaRPr lang="en-US" altLang="zh-CN" sz="2000" dirty="0"/>
          </a:p>
          <a:p>
            <a:pPr>
              <a:lnSpc>
                <a:spcPts val="2800"/>
              </a:lnSpc>
            </a:pPr>
            <a:r>
              <a:rPr lang="en-US" altLang="zh-CN" sz="2000" b="1" dirty="0" smtClean="0">
                <a:solidFill>
                  <a:srgbClr val="FF0000"/>
                </a:solidFill>
              </a:rPr>
              <a:t>15. </a:t>
            </a:r>
            <a:r>
              <a:rPr lang="zh-CN" altLang="zh-CN" sz="2000" b="1" dirty="0" smtClean="0">
                <a:solidFill>
                  <a:srgbClr val="FF0000"/>
                </a:solidFill>
              </a:rPr>
              <a:t>这两首诗数量词的运用耐人寻味。请简要分析。</a:t>
            </a:r>
          </a:p>
          <a:p>
            <a:endParaRPr lang="zh-CN" altLang="en-US" dirty="0"/>
          </a:p>
        </p:txBody>
      </p:sp>
    </p:spTree>
    <p:extLst>
      <p:ext uri="{BB962C8B-B14F-4D97-AF65-F5344CB8AC3E}">
        <p14:creationId xmlns:p14="http://schemas.microsoft.com/office/powerpoint/2010/main" val="2718052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8491" y="228600"/>
            <a:ext cx="11928764" cy="6114494"/>
          </a:xfrm>
          <a:prstGeom prst="rect">
            <a:avLst/>
          </a:prstGeom>
          <a:noFill/>
        </p:spPr>
        <p:txBody>
          <a:bodyPr wrap="square" rtlCol="0">
            <a:spAutoFit/>
          </a:bodyPr>
          <a:lstStyle/>
          <a:p>
            <a:pPr fontAlgn="ctr">
              <a:lnSpc>
                <a:spcPts val="2800"/>
              </a:lnSpc>
            </a:pPr>
            <a:r>
              <a:rPr lang="zh-CN" altLang="zh-CN" sz="2000" b="1" dirty="0" smtClean="0"/>
              <a:t>（二）古代诗歌阅读</a:t>
            </a:r>
            <a:r>
              <a:rPr lang="en-US" altLang="zh-CN" sz="2000" b="1" dirty="0" smtClean="0"/>
              <a:t>(</a:t>
            </a:r>
            <a:r>
              <a:rPr lang="zh-CN" altLang="zh-CN" sz="2000" b="1" dirty="0" smtClean="0"/>
              <a:t>本题共</a:t>
            </a:r>
            <a:r>
              <a:rPr lang="en-US" altLang="zh-CN" sz="2000" b="1" dirty="0" smtClean="0"/>
              <a:t>2</a:t>
            </a:r>
            <a:r>
              <a:rPr lang="zh-CN" altLang="zh-CN" sz="2000" b="1" dirty="0" smtClean="0"/>
              <a:t>小题，</a:t>
            </a:r>
            <a:r>
              <a:rPr lang="en-US" altLang="zh-CN" sz="2000" b="1" dirty="0" smtClean="0"/>
              <a:t>9</a:t>
            </a:r>
            <a:r>
              <a:rPr lang="zh-CN" altLang="zh-CN" sz="2000" b="1" dirty="0" smtClean="0"/>
              <a:t>分</a:t>
            </a:r>
            <a:r>
              <a:rPr lang="en-US" altLang="zh-CN" sz="2000" b="1" dirty="0" smtClean="0"/>
              <a:t>)</a:t>
            </a:r>
            <a:endParaRPr lang="zh-CN" altLang="zh-CN" sz="2000" dirty="0" smtClean="0"/>
          </a:p>
          <a:p>
            <a:pPr fontAlgn="ctr">
              <a:lnSpc>
                <a:spcPts val="2800"/>
              </a:lnSpc>
            </a:pPr>
            <a:r>
              <a:rPr lang="zh-CN" altLang="zh-CN" sz="2000" b="1" dirty="0" smtClean="0"/>
              <a:t>阅读下面这两首诗词，完成下面小题。</a:t>
            </a:r>
          </a:p>
          <a:p>
            <a:pPr fontAlgn="ctr">
              <a:lnSpc>
                <a:spcPts val="2800"/>
              </a:lnSpc>
            </a:pPr>
            <a:r>
              <a:rPr lang="en-US" altLang="zh-CN" sz="2000" b="1" dirty="0" smtClean="0"/>
              <a:t>                                                          </a:t>
            </a:r>
            <a:r>
              <a:rPr lang="zh-CN" altLang="zh-CN" sz="2000" b="1" dirty="0" smtClean="0"/>
              <a:t>碛西</a:t>
            </a:r>
            <a:r>
              <a:rPr lang="en-US" altLang="zh-CN" sz="2000" b="1" baseline="30000" dirty="0" smtClean="0"/>
              <a:t>①</a:t>
            </a:r>
            <a:r>
              <a:rPr lang="zh-CN" altLang="zh-CN" sz="2000" b="1" dirty="0" smtClean="0"/>
              <a:t>头送李判官入京</a:t>
            </a:r>
            <a:r>
              <a:rPr lang="en-US" altLang="zh-CN" sz="2000" b="1" dirty="0" smtClean="0"/>
              <a:t>                         </a:t>
            </a:r>
            <a:r>
              <a:rPr lang="zh-CN" altLang="zh-CN" sz="2000" b="1" dirty="0" smtClean="0"/>
              <a:t>岑参</a:t>
            </a:r>
          </a:p>
          <a:p>
            <a:pPr fontAlgn="ctr">
              <a:lnSpc>
                <a:spcPts val="2800"/>
              </a:lnSpc>
            </a:pPr>
            <a:r>
              <a:rPr lang="en-US" altLang="zh-CN" sz="2000" b="1" dirty="0" smtClean="0">
                <a:solidFill>
                  <a:srgbClr val="0000FF"/>
                </a:solidFill>
              </a:rPr>
              <a:t>                                        </a:t>
            </a:r>
            <a:r>
              <a:rPr lang="zh-CN" altLang="zh-CN" sz="2000" b="1" dirty="0" smtClean="0">
                <a:solidFill>
                  <a:srgbClr val="0000FF"/>
                </a:solidFill>
              </a:rPr>
              <a:t>一身从远使，万里向安西。汉月垂乡泪，胡沙费马蹄。</a:t>
            </a:r>
          </a:p>
          <a:p>
            <a:pPr fontAlgn="ctr">
              <a:lnSpc>
                <a:spcPts val="2800"/>
              </a:lnSpc>
            </a:pPr>
            <a:r>
              <a:rPr lang="en-US" altLang="zh-CN" sz="2000" b="1" dirty="0" smtClean="0">
                <a:solidFill>
                  <a:srgbClr val="0000FF"/>
                </a:solidFill>
              </a:rPr>
              <a:t>                                        </a:t>
            </a:r>
            <a:r>
              <a:rPr lang="zh-CN" altLang="zh-CN" sz="2000" b="1" dirty="0" smtClean="0">
                <a:solidFill>
                  <a:srgbClr val="0000FF"/>
                </a:solidFill>
              </a:rPr>
              <a:t>寻河</a:t>
            </a:r>
            <a:r>
              <a:rPr lang="en-US" altLang="zh-CN" sz="2000" b="1" baseline="30000" dirty="0" smtClean="0">
                <a:solidFill>
                  <a:srgbClr val="0000FF"/>
                </a:solidFill>
              </a:rPr>
              <a:t>②</a:t>
            </a:r>
            <a:r>
              <a:rPr lang="zh-CN" altLang="zh-CN" sz="2000" b="1" dirty="0" smtClean="0">
                <a:solidFill>
                  <a:srgbClr val="0000FF"/>
                </a:solidFill>
              </a:rPr>
              <a:t>愁地尽，过碛觉天低。送子军中饮，家书醉里题。</a:t>
            </a:r>
          </a:p>
          <a:p>
            <a:pPr fontAlgn="ctr">
              <a:lnSpc>
                <a:spcPts val="2800"/>
              </a:lnSpc>
            </a:pPr>
            <a:r>
              <a:rPr lang="en-US" altLang="zh-CN" sz="2000" b="1" dirty="0" smtClean="0"/>
              <a:t>                                                          </a:t>
            </a:r>
            <a:r>
              <a:rPr lang="zh-CN" altLang="zh-CN" sz="2000" b="1" dirty="0" smtClean="0"/>
              <a:t>渔家傲</a:t>
            </a:r>
            <a:r>
              <a:rPr lang="en-US" altLang="zh-CN" sz="2000" b="1" dirty="0" smtClean="0"/>
              <a:t>·</a:t>
            </a:r>
            <a:r>
              <a:rPr lang="zh-CN" altLang="zh-CN" sz="2000" b="1" dirty="0" smtClean="0"/>
              <a:t>寄仲高</a:t>
            </a:r>
            <a:r>
              <a:rPr lang="en-US" altLang="zh-CN" sz="2000" b="1" baseline="30000" dirty="0" smtClean="0"/>
              <a:t>③</a:t>
            </a:r>
            <a:r>
              <a:rPr lang="en-US" altLang="zh-CN" sz="2000" b="1" dirty="0" smtClean="0"/>
              <a:t>                                   </a:t>
            </a:r>
            <a:r>
              <a:rPr lang="zh-CN" altLang="zh-CN" sz="2000" b="1" dirty="0" smtClean="0"/>
              <a:t>陆游</a:t>
            </a:r>
          </a:p>
          <a:p>
            <a:pPr fontAlgn="ctr">
              <a:lnSpc>
                <a:spcPts val="2800"/>
              </a:lnSpc>
            </a:pPr>
            <a:r>
              <a:rPr lang="en-US" altLang="zh-CN" sz="2000" b="1" dirty="0" smtClean="0"/>
              <a:t>                        </a:t>
            </a:r>
            <a:r>
              <a:rPr lang="zh-CN" altLang="zh-CN" sz="2000" b="1" dirty="0" smtClean="0">
                <a:solidFill>
                  <a:srgbClr val="0000FF"/>
                </a:solidFill>
              </a:rPr>
              <a:t>东望山阴</a:t>
            </a:r>
            <a:r>
              <a:rPr lang="en-US" altLang="zh-CN" sz="2000" b="1" baseline="30000" dirty="0" smtClean="0">
                <a:solidFill>
                  <a:srgbClr val="0000FF"/>
                </a:solidFill>
              </a:rPr>
              <a:t>④</a:t>
            </a:r>
            <a:r>
              <a:rPr lang="zh-CN" altLang="zh-CN" sz="2000" b="1" dirty="0" smtClean="0">
                <a:solidFill>
                  <a:srgbClr val="0000FF"/>
                </a:solidFill>
              </a:rPr>
              <a:t>何处是？往来一万三千里。写得家书空满纸。流清泪，书回已是明年事。</a:t>
            </a:r>
          </a:p>
          <a:p>
            <a:pPr fontAlgn="ctr">
              <a:lnSpc>
                <a:spcPts val="2800"/>
              </a:lnSpc>
            </a:pPr>
            <a:r>
              <a:rPr lang="en-US" altLang="zh-CN" sz="2000" b="1" dirty="0" smtClean="0">
                <a:solidFill>
                  <a:srgbClr val="0000FF"/>
                </a:solidFill>
              </a:rPr>
              <a:t>                        </a:t>
            </a:r>
            <a:r>
              <a:rPr lang="zh-CN" altLang="zh-CN" sz="2000" b="1" dirty="0" smtClean="0">
                <a:solidFill>
                  <a:srgbClr val="0000FF"/>
                </a:solidFill>
              </a:rPr>
              <a:t>寄语红桥桥下水，扁舟何日寻兄弟？行遍天涯真老矣。愁无寐，鬓丝几缕茶烟里。</a:t>
            </a:r>
          </a:p>
          <a:p>
            <a:pPr fontAlgn="ctr">
              <a:lnSpc>
                <a:spcPts val="2800"/>
              </a:lnSpc>
            </a:pPr>
            <a:r>
              <a:rPr lang="zh-CN" altLang="zh-CN" sz="2000" b="1" dirty="0" smtClean="0"/>
              <a:t>【注】</a:t>
            </a:r>
            <a:r>
              <a:rPr lang="en-US" altLang="zh-CN" sz="2000" b="1" dirty="0" smtClean="0"/>
              <a:t>①</a:t>
            </a:r>
            <a:r>
              <a:rPr lang="zh-CN" altLang="zh-CN" sz="2000" b="1" dirty="0" smtClean="0"/>
              <a:t>碛西：安西都护府，治所在今新疆库车附近。</a:t>
            </a:r>
            <a:r>
              <a:rPr lang="en-US" altLang="zh-CN" sz="2000" b="1" dirty="0" smtClean="0"/>
              <a:t>②</a:t>
            </a:r>
            <a:r>
              <a:rPr lang="zh-CN" altLang="zh-CN" sz="2000" b="1" dirty="0" smtClean="0"/>
              <a:t>寻河：史载张骞出使西域寻找黄河源头。</a:t>
            </a:r>
            <a:r>
              <a:rPr lang="en-US" altLang="zh-CN" sz="2000" b="1" dirty="0" smtClean="0"/>
              <a:t>③</a:t>
            </a:r>
            <a:r>
              <a:rPr lang="zh-CN" altLang="zh-CN" sz="2000" b="1" dirty="0" smtClean="0"/>
              <a:t>仲高：陆升之</a:t>
            </a:r>
            <a:r>
              <a:rPr lang="en-US" altLang="zh-CN" sz="2000" b="1" dirty="0" smtClean="0"/>
              <a:t>(1113-1174)</a:t>
            </a:r>
            <a:r>
              <a:rPr lang="zh-CN" altLang="zh-CN" sz="2000" b="1" dirty="0" smtClean="0"/>
              <a:t>，字仲高，陆游的堂兄。</a:t>
            </a:r>
            <a:r>
              <a:rPr lang="en-US" altLang="zh-CN" sz="2000" b="1" dirty="0" smtClean="0"/>
              <a:t>④</a:t>
            </a:r>
            <a:r>
              <a:rPr lang="zh-CN" altLang="zh-CN" sz="2000" b="1" dirty="0" smtClean="0"/>
              <a:t>山阴：今浙江省，陆游的家乡。</a:t>
            </a:r>
            <a:endParaRPr lang="en-US" altLang="zh-CN" sz="2000" b="1" dirty="0" smtClean="0"/>
          </a:p>
          <a:p>
            <a:pPr fontAlgn="ctr">
              <a:lnSpc>
                <a:spcPts val="2800"/>
              </a:lnSpc>
            </a:pPr>
            <a:endParaRPr lang="zh-CN" altLang="zh-CN" sz="2000" b="1" dirty="0" smtClean="0"/>
          </a:p>
          <a:p>
            <a:pPr>
              <a:lnSpc>
                <a:spcPts val="2800"/>
              </a:lnSpc>
            </a:pPr>
            <a:r>
              <a:rPr lang="en-US" altLang="zh-CN" sz="2000" b="1" dirty="0" smtClean="0">
                <a:solidFill>
                  <a:srgbClr val="FF0000"/>
                </a:solidFill>
              </a:rPr>
              <a:t>15. </a:t>
            </a:r>
            <a:r>
              <a:rPr lang="zh-CN" altLang="zh-CN" sz="2000" b="1" dirty="0" smtClean="0">
                <a:solidFill>
                  <a:srgbClr val="FF0000"/>
                </a:solidFill>
              </a:rPr>
              <a:t>这两首诗数量词的运用耐人寻味。请简要分析。</a:t>
            </a:r>
            <a:endParaRPr lang="en-US" altLang="zh-CN" sz="2000" b="1" dirty="0" smtClean="0">
              <a:solidFill>
                <a:srgbClr val="FF0000"/>
              </a:solidFill>
            </a:endParaRPr>
          </a:p>
          <a:p>
            <a:pPr>
              <a:lnSpc>
                <a:spcPts val="2800"/>
              </a:lnSpc>
            </a:pPr>
            <a:endParaRPr lang="en-US" altLang="zh-CN" sz="2000" b="1" dirty="0" smtClean="0">
              <a:solidFill>
                <a:srgbClr val="FF0000"/>
              </a:solidFill>
            </a:endParaRPr>
          </a:p>
          <a:p>
            <a:pPr>
              <a:lnSpc>
                <a:spcPts val="2800"/>
              </a:lnSpc>
            </a:pPr>
            <a:r>
              <a:rPr lang="zh-CN" altLang="en-US" sz="2000" b="1" dirty="0" smtClean="0">
                <a:solidFill>
                  <a:srgbClr val="0000FF"/>
                </a:solidFill>
                <a:latin typeface="华文楷体" panose="02010600040101010101" pitchFamily="2" charset="-122"/>
                <a:ea typeface="华文楷体" panose="02010600040101010101" pitchFamily="2" charset="-122"/>
              </a:rPr>
              <a:t>①岑诗运用对比和夸张的手法，通过“一身”与“万里”的对比表现出作者惊的胆魄和勇气；</a:t>
            </a:r>
            <a:endParaRPr lang="en-US" altLang="zh-CN" sz="2000" b="1" dirty="0" smtClean="0">
              <a:solidFill>
                <a:srgbClr val="0000FF"/>
              </a:solidFill>
              <a:latin typeface="华文楷体" panose="02010600040101010101" pitchFamily="2" charset="-122"/>
              <a:ea typeface="华文楷体" panose="02010600040101010101" pitchFamily="2" charset="-122"/>
            </a:endParaRPr>
          </a:p>
          <a:p>
            <a:pPr>
              <a:lnSpc>
                <a:spcPts val="2800"/>
              </a:lnSpc>
            </a:pPr>
            <a:r>
              <a:rPr lang="zh-CN" altLang="en-US" sz="2000" b="1" dirty="0" smtClean="0">
                <a:solidFill>
                  <a:srgbClr val="0000FF"/>
                </a:solidFill>
                <a:latin typeface="华文楷体" panose="02010600040101010101" pitchFamily="2" charset="-122"/>
                <a:ea typeface="华文楷体" panose="02010600040101010101" pitchFamily="2" charset="-122"/>
              </a:rPr>
              <a:t>②岑诗中“一身”也包含离别之意，为下文写乡愁埋下伏笔。</a:t>
            </a:r>
            <a:endParaRPr lang="en-US" altLang="zh-CN" sz="2000" b="1" dirty="0" smtClean="0">
              <a:solidFill>
                <a:srgbClr val="0000FF"/>
              </a:solidFill>
              <a:latin typeface="华文楷体" panose="02010600040101010101" pitchFamily="2" charset="-122"/>
              <a:ea typeface="华文楷体" panose="02010600040101010101" pitchFamily="2" charset="-122"/>
            </a:endParaRPr>
          </a:p>
          <a:p>
            <a:pPr>
              <a:lnSpc>
                <a:spcPts val="2800"/>
              </a:lnSpc>
            </a:pPr>
            <a:r>
              <a:rPr lang="zh-CN" altLang="en-US" sz="2000" b="1" dirty="0" smtClean="0">
                <a:solidFill>
                  <a:srgbClr val="0000FF"/>
                </a:solidFill>
                <a:latin typeface="华文楷体" panose="02010600040101010101" pitchFamily="2" charset="-122"/>
                <a:ea typeface="华文楷体" panose="02010600040101010101" pitchFamily="2" charset="-122"/>
              </a:rPr>
              <a:t>③陆词中的“一万三千里”，运用夸张的手法，表达离家之遥远，归家之难。</a:t>
            </a:r>
            <a:endParaRPr lang="zh-CN" altLang="zh-CN" sz="2000" b="1" dirty="0" smtClean="0">
              <a:solidFill>
                <a:srgbClr val="0000FF"/>
              </a:solidFill>
              <a:latin typeface="华文楷体" panose="02010600040101010101" pitchFamily="2" charset="-122"/>
              <a:ea typeface="华文楷体" panose="02010600040101010101" pitchFamily="2" charset="-122"/>
            </a:endParaRPr>
          </a:p>
          <a:p>
            <a:endParaRPr lang="zh-CN" altLang="en-US" dirty="0"/>
          </a:p>
        </p:txBody>
      </p:sp>
    </p:spTree>
    <p:extLst>
      <p:ext uri="{BB962C8B-B14F-4D97-AF65-F5344CB8AC3E}">
        <p14:creationId xmlns:p14="http://schemas.microsoft.com/office/powerpoint/2010/main" val="33974135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471</TotalTime>
  <Words>2942</Words>
  <Application>Microsoft Office PowerPoint</Application>
  <PresentationFormat>宽屏</PresentationFormat>
  <Paragraphs>159</Paragraphs>
  <Slides>12</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12</vt:i4>
      </vt:variant>
    </vt:vector>
  </HeadingPairs>
  <TitlesOfParts>
    <vt:vector size="17" baseType="lpstr">
      <vt:lpstr>等线</vt:lpstr>
      <vt:lpstr>等线 Light</vt:lpstr>
      <vt:lpstr>华文楷体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Think</dc:creator>
  <cp:lastModifiedBy>Think</cp:lastModifiedBy>
  <cp:revision>10</cp:revision>
  <dcterms:created xsi:type="dcterms:W3CDTF">2020-06-20T07:05:51Z</dcterms:created>
  <dcterms:modified xsi:type="dcterms:W3CDTF">2020-06-22T08:58:36Z</dcterms:modified>
</cp:coreProperties>
</file>