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14" r:id="rId1"/>
    <p:sldMasterId id="2147483818" r:id="rId2"/>
  </p:sldMasterIdLst>
  <p:notesMasterIdLst>
    <p:notesMasterId r:id="rId23"/>
  </p:notesMasterIdLst>
  <p:sldIdLst>
    <p:sldId id="348" r:id="rId3"/>
    <p:sldId id="317" r:id="rId4"/>
    <p:sldId id="343" r:id="rId5"/>
    <p:sldId id="344" r:id="rId6"/>
    <p:sldId id="346" r:id="rId7"/>
    <p:sldId id="331" r:id="rId8"/>
    <p:sldId id="332" r:id="rId9"/>
    <p:sldId id="334" r:id="rId10"/>
    <p:sldId id="321" r:id="rId11"/>
    <p:sldId id="322" r:id="rId12"/>
    <p:sldId id="351" r:id="rId13"/>
    <p:sldId id="389" r:id="rId14"/>
    <p:sldId id="353" r:id="rId15"/>
    <p:sldId id="390" r:id="rId16"/>
    <p:sldId id="338" r:id="rId17"/>
    <p:sldId id="330" r:id="rId18"/>
    <p:sldId id="329" r:id="rId19"/>
    <p:sldId id="340" r:id="rId20"/>
    <p:sldId id="339" r:id="rId21"/>
    <p:sldId id="342" r:id="rId22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57">
          <p15:clr>
            <a:srgbClr val="A4A3A4"/>
          </p15:clr>
        </p15:guide>
        <p15:guide id="2" pos="2849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1437E8"/>
    <a:srgbClr val="A73597"/>
    <a:srgbClr val="EE244F"/>
    <a:srgbClr val="1E0900"/>
    <a:srgbClr val="1B0903"/>
    <a:srgbClr val="1D0106"/>
    <a:srgbClr val="1D0701"/>
    <a:srgbClr val="0C0C1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735" autoAdjust="0"/>
    <p:restoredTop sz="94660"/>
  </p:normalViewPr>
  <p:slideViewPr>
    <p:cSldViewPr>
      <p:cViewPr varScale="1">
        <p:scale>
          <a:sx n="70" d="100"/>
          <a:sy n="70" d="100"/>
        </p:scale>
        <p:origin x="1380" y="72"/>
      </p:cViewPr>
      <p:guideLst>
        <p:guide orient="horz" pos="2157"/>
        <p:guide pos="2849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02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 smtClean="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3025" y="0"/>
            <a:ext cx="2973388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148" name="Rectangle 4"/>
          <p:cNvSpPr>
            <a:spLocks noGrp="1" noRot="1" noChangeAspect="1" noChangeArrowheads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sp>
      <p:sp>
        <p:nvSpPr>
          <p:cNvPr id="8197" name="Rectangle 5"/>
          <p:cNvSpPr>
            <a:spLocks noGrp="1" noRot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819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02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 smtClean="0"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19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3025" y="8685213"/>
            <a:ext cx="2973388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/>
            </a:lvl1pPr>
          </a:lstStyle>
          <a:p>
            <a:pPr>
              <a:defRPr/>
            </a:pPr>
            <a:fld id="{83394336-DAEB-4D5F-8439-222CE705E778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94089168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 Narrow" panose="020B060602020203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 Narrow" panose="020B060602020203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 Narrow" panose="020B060602020203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 Narrow" panose="020B0606020202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228600" y="3200400"/>
            <a:ext cx="8763000" cy="1341438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/>
          </a:p>
        </p:txBody>
      </p:sp>
      <p:pic>
        <p:nvPicPr>
          <p:cNvPr id="5" name="Picture 3" descr="ANABNR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900" t="-1314" r="-2" b="-36961"/>
          <a:stretch>
            <a:fillRect/>
          </a:stretch>
        </p:blipFill>
        <p:spPr bwMode="auto">
          <a:xfrm>
            <a:off x="533400" y="3200400"/>
            <a:ext cx="8458200" cy="1158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795338" y="2895600"/>
            <a:ext cx="304800" cy="990600"/>
          </a:xfrm>
          <a:prstGeom prst="rect">
            <a:avLst/>
          </a:prstGeom>
          <a:solidFill>
            <a:schemeClr val="accent2">
              <a:alpha val="50195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/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ctrTitle"/>
          </p:nvPr>
        </p:nvSpPr>
        <p:spPr>
          <a:xfrm>
            <a:off x="1143000" y="1981200"/>
            <a:ext cx="7772400" cy="1143000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zh-CN" altLang="en-US" noProof="0" smtClean="0"/>
              <a:t>单击此处编辑母版标题样式</a:t>
            </a:r>
          </a:p>
        </p:txBody>
      </p:sp>
      <p:sp>
        <p:nvSpPr>
          <p:cNvPr id="2054" name="Rectangle 6"/>
          <p:cNvSpPr>
            <a:spLocks noGrp="1" noChangeArrowheads="1"/>
          </p:cNvSpPr>
          <p:nvPr>
            <p:ph type="subTitle" idx="1"/>
          </p:nvPr>
        </p:nvSpPr>
        <p:spPr>
          <a:xfrm>
            <a:off x="2038350" y="4351338"/>
            <a:ext cx="6400800" cy="1371600"/>
          </a:xfrm>
        </p:spPr>
        <p:txBody>
          <a:bodyPr/>
          <a:lstStyle>
            <a:lvl1pPr marL="0" indent="0">
              <a:buFont typeface="Wingdings" panose="05000000000000000000" pitchFamily="2" charset="2"/>
              <a:buNone/>
              <a:defRPr/>
            </a:lvl1pPr>
          </a:lstStyle>
          <a:p>
            <a:pPr lvl="0"/>
            <a:r>
              <a:rPr lang="zh-CN" altLang="en-US" noProof="0" smtClean="0"/>
              <a:t>单击此处编辑母版副标题样式</a:t>
            </a:r>
          </a:p>
        </p:txBody>
      </p:sp>
      <p:sp>
        <p:nvSpPr>
          <p:cNvPr id="7" name="Rectangle 7"/>
          <p:cNvSpPr>
            <a:spLocks noGrp="1" noChangeArrowheads="1"/>
          </p:cNvSpPr>
          <p:nvPr>
            <p:ph type="dt" sz="half" idx="10"/>
          </p:nvPr>
        </p:nvSpPr>
        <p:spPr>
          <a:xfrm>
            <a:off x="685800" y="6324600"/>
            <a:ext cx="1905000" cy="457200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Rectangle 8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324600"/>
            <a:ext cx="2895600" cy="457200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Rectangle 9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324600"/>
            <a:ext cx="1905000" cy="457200"/>
          </a:xfrm>
        </p:spPr>
        <p:txBody>
          <a:bodyPr/>
          <a:lstStyle>
            <a:lvl1pPr>
              <a:defRPr sz="1400" smtClean="0"/>
            </a:lvl1pPr>
          </a:lstStyle>
          <a:p>
            <a:pPr>
              <a:defRPr/>
            </a:pPr>
            <a:fld id="{B1A9BAE8-BA79-447B-96DB-5F24BB2F3091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773123585"/>
      </p:ext>
    </p:extLst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64A3566-3BE7-485C-98E4-A3F38411C80A}" type="slidenum">
              <a:rPr lang="zh-CN" altLang="en-US"/>
              <a:pPr>
                <a:defRPr/>
              </a:pPr>
              <a:t>‹#›</a:t>
            </a:fld>
            <a:endParaRPr lang="en-US" altLang="zh-CN" sz="1400"/>
          </a:p>
        </p:txBody>
      </p:sp>
    </p:spTree>
    <p:extLst>
      <p:ext uri="{BB962C8B-B14F-4D97-AF65-F5344CB8AC3E}">
        <p14:creationId xmlns:p14="http://schemas.microsoft.com/office/powerpoint/2010/main" val="2703623795"/>
      </p:ext>
    </p:extLst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F1240A6-7DF0-45B1-9D27-71DCFAB74287}" type="slidenum">
              <a:rPr lang="zh-CN" altLang="en-US"/>
              <a:pPr>
                <a:defRPr/>
              </a:pPr>
              <a:t>‹#›</a:t>
            </a:fld>
            <a:endParaRPr lang="en-US" altLang="zh-CN" sz="1400"/>
          </a:p>
        </p:txBody>
      </p:sp>
    </p:spTree>
    <p:extLst>
      <p:ext uri="{BB962C8B-B14F-4D97-AF65-F5344CB8AC3E}">
        <p14:creationId xmlns:p14="http://schemas.microsoft.com/office/powerpoint/2010/main" val="435311716"/>
      </p:ext>
    </p:extLst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066800" y="2101850"/>
            <a:ext cx="3810000" cy="411480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029200" y="2101850"/>
            <a:ext cx="3810000" cy="411480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D2D2B1F-658D-441D-BA8A-E0FA2DC98170}" type="slidenum">
              <a:rPr lang="zh-CN" altLang="en-US"/>
              <a:pPr>
                <a:defRPr/>
              </a:pPr>
              <a:t>‹#›</a:t>
            </a:fld>
            <a:endParaRPr lang="en-US" altLang="zh-CN" sz="1400"/>
          </a:p>
        </p:txBody>
      </p:sp>
    </p:spTree>
    <p:extLst>
      <p:ext uri="{BB962C8B-B14F-4D97-AF65-F5344CB8AC3E}">
        <p14:creationId xmlns:p14="http://schemas.microsoft.com/office/powerpoint/2010/main" val="3382752773"/>
      </p:ext>
    </p:extLst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C736BBC-70F9-4992-8707-7171EAF94E89}" type="slidenum">
              <a:rPr lang="zh-CN" altLang="en-US"/>
              <a:pPr>
                <a:defRPr/>
              </a:pPr>
              <a:t>‹#›</a:t>
            </a:fld>
            <a:endParaRPr lang="en-US" altLang="zh-CN" sz="1400"/>
          </a:p>
        </p:txBody>
      </p:sp>
    </p:spTree>
    <p:extLst>
      <p:ext uri="{BB962C8B-B14F-4D97-AF65-F5344CB8AC3E}">
        <p14:creationId xmlns:p14="http://schemas.microsoft.com/office/powerpoint/2010/main" val="1702521637"/>
      </p:ext>
    </p:extLst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B81B547-5D6D-4736-87FD-2FDF95E53F00}" type="slidenum">
              <a:rPr lang="zh-CN" altLang="en-US"/>
              <a:pPr>
                <a:defRPr/>
              </a:pPr>
              <a:t>‹#›</a:t>
            </a:fld>
            <a:endParaRPr lang="en-US" altLang="zh-CN" sz="1400"/>
          </a:p>
        </p:txBody>
      </p:sp>
    </p:spTree>
    <p:extLst>
      <p:ext uri="{BB962C8B-B14F-4D97-AF65-F5344CB8AC3E}">
        <p14:creationId xmlns:p14="http://schemas.microsoft.com/office/powerpoint/2010/main" val="2685922035"/>
      </p:ext>
    </p:extLst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4B1A856-9AC3-4CD0-AABF-6EBC77191A29}" type="slidenum">
              <a:rPr lang="zh-CN" altLang="en-US"/>
              <a:pPr>
                <a:defRPr/>
              </a:pPr>
              <a:t>‹#›</a:t>
            </a:fld>
            <a:endParaRPr lang="en-US" altLang="zh-CN" sz="1400"/>
          </a:p>
        </p:txBody>
      </p:sp>
    </p:spTree>
    <p:extLst>
      <p:ext uri="{BB962C8B-B14F-4D97-AF65-F5344CB8AC3E}">
        <p14:creationId xmlns:p14="http://schemas.microsoft.com/office/powerpoint/2010/main" val="4020184374"/>
      </p:ext>
    </p:extLst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F569B2D-67FF-4215-AB81-9CF89BB983A7}" type="slidenum">
              <a:rPr lang="zh-CN" altLang="en-US"/>
              <a:pPr>
                <a:defRPr/>
              </a:pPr>
              <a:t>‹#›</a:t>
            </a:fld>
            <a:endParaRPr lang="en-US" altLang="zh-CN" sz="1400"/>
          </a:p>
        </p:txBody>
      </p:sp>
    </p:spTree>
    <p:extLst>
      <p:ext uri="{BB962C8B-B14F-4D97-AF65-F5344CB8AC3E}">
        <p14:creationId xmlns:p14="http://schemas.microsoft.com/office/powerpoint/2010/main" val="2795183946"/>
      </p:ext>
    </p:extLst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F0A5FEA-E7C4-4127-89CF-876FAB2EDA1B}" type="slidenum">
              <a:rPr lang="zh-CN" altLang="en-US"/>
              <a:pPr>
                <a:defRPr/>
              </a:pPr>
              <a:t>‹#›</a:t>
            </a:fld>
            <a:endParaRPr lang="en-US" altLang="zh-CN" sz="1400"/>
          </a:p>
        </p:txBody>
      </p:sp>
    </p:spTree>
    <p:extLst>
      <p:ext uri="{BB962C8B-B14F-4D97-AF65-F5344CB8AC3E}">
        <p14:creationId xmlns:p14="http://schemas.microsoft.com/office/powerpoint/2010/main" val="2556929091"/>
      </p:ext>
    </p:extLst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98D123-64A8-4A33-A2C5-EED6DB2746C1}" type="slidenum">
              <a:rPr lang="zh-CN" altLang="en-US"/>
              <a:pPr>
                <a:defRPr/>
              </a:pPr>
              <a:t>‹#›</a:t>
            </a:fld>
            <a:endParaRPr lang="en-US" altLang="zh-CN" sz="1400"/>
          </a:p>
        </p:txBody>
      </p:sp>
    </p:spTree>
    <p:extLst>
      <p:ext uri="{BB962C8B-B14F-4D97-AF65-F5344CB8AC3E}">
        <p14:creationId xmlns:p14="http://schemas.microsoft.com/office/powerpoint/2010/main" val="222865551"/>
      </p:ext>
    </p:extLst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896100" y="838200"/>
            <a:ext cx="1943100" cy="537845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066800" y="838200"/>
            <a:ext cx="5676900" cy="537845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09C1904-5FF4-44FC-A050-096EFFBCE140}" type="slidenum">
              <a:rPr lang="zh-CN" altLang="en-US"/>
              <a:pPr>
                <a:defRPr/>
              </a:pPr>
              <a:t>‹#›</a:t>
            </a:fld>
            <a:endParaRPr lang="en-US" altLang="zh-CN" sz="1400"/>
          </a:p>
        </p:txBody>
      </p:sp>
    </p:spTree>
    <p:extLst>
      <p:ext uri="{BB962C8B-B14F-4D97-AF65-F5344CB8AC3E}">
        <p14:creationId xmlns:p14="http://schemas.microsoft.com/office/powerpoint/2010/main" val="3191780654"/>
      </p:ext>
    </p:extLst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2370611-85A4-4595-97CD-9CAF551EA492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72487096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DAED70-BBD3-4500-9251-5853E380CAB2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64354909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5BF689C-8C50-4B26-85E4-46ABB521BB81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21786093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9321D16-AE16-4217-82B8-D67FC3FF8D6A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01761081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954A710-5969-40D1-8603-E7C92CC8C841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62349560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E39E717-E722-453D-BB14-E3A8C42358F1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00117772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7C03BE9-7BD7-4710-BF31-D9EAE0284898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20987342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DEB84D7-FE9B-4843-BE9B-87C7433CC019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20207395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6C482ED-0811-4804-AD9F-50CB5C280102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88936721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618E2A-CFB2-4B32-8339-F65DC5199EA5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40891541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C6B1B9D-A8A2-4230-84B0-9ABDE356BBA7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6823239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152400" y="0"/>
            <a:ext cx="1447800" cy="685800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/>
          </a:p>
        </p:txBody>
      </p:sp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1676400" y="0"/>
            <a:ext cx="7467600" cy="121920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/>
          </a:p>
        </p:txBody>
      </p:sp>
      <p:sp>
        <p:nvSpPr>
          <p:cNvPr id="1028" name="Rectangle 4" descr="Stationery"/>
          <p:cNvSpPr>
            <a:spLocks noChangeArrowheads="1"/>
          </p:cNvSpPr>
          <p:nvPr/>
        </p:nvSpPr>
        <p:spPr bwMode="auto">
          <a:xfrm>
            <a:off x="457200" y="0"/>
            <a:ext cx="1219200" cy="762000"/>
          </a:xfrm>
          <a:prstGeom prst="rect">
            <a:avLst/>
          </a:prstGeom>
          <a:blipFill dpi="0" rotWithShape="0">
            <a:blip r:embed="rId13"/>
            <a:srcRect/>
            <a:tile tx="0" ty="0" sx="100000" sy="100000" flip="none" algn="tl"/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/>
          </a:p>
        </p:txBody>
      </p:sp>
      <p:sp>
        <p:nvSpPr>
          <p:cNvPr id="1029" name="Rectangle 5" descr="Stationery"/>
          <p:cNvSpPr>
            <a:spLocks noChangeArrowheads="1"/>
          </p:cNvSpPr>
          <p:nvPr/>
        </p:nvSpPr>
        <p:spPr bwMode="auto">
          <a:xfrm>
            <a:off x="0" y="0"/>
            <a:ext cx="457200" cy="6858000"/>
          </a:xfrm>
          <a:prstGeom prst="rect">
            <a:avLst/>
          </a:prstGeom>
          <a:blipFill dpi="0" rotWithShape="0">
            <a:blip r:embed="rId13"/>
            <a:srcRect/>
            <a:tile tx="0" ty="0" sx="100000" sy="100000" flip="none" algn="tl"/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title"/>
          </p:nvPr>
        </p:nvSpPr>
        <p:spPr bwMode="auto">
          <a:xfrm>
            <a:off x="1066800" y="838200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066800" y="64135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400" smtClean="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032" name="Rectangle 8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429000" y="64135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eaLnBrk="1" hangingPunct="1">
              <a:defRPr sz="1400" smtClean="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en-US" altLang="zh-CN"/>
          </a:p>
        </p:txBody>
      </p:sp>
      <p:pic>
        <p:nvPicPr>
          <p:cNvPr id="1033" name="Picture 9" descr="anabnr2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8725" y="0"/>
            <a:ext cx="7915275" cy="754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34" name="Rectangle 10"/>
          <p:cNvSpPr>
            <a:spLocks noChangeArrowheads="1"/>
          </p:cNvSpPr>
          <p:nvPr/>
        </p:nvSpPr>
        <p:spPr bwMode="auto">
          <a:xfrm>
            <a:off x="304800" y="457200"/>
            <a:ext cx="2514600" cy="304800"/>
          </a:xfrm>
          <a:prstGeom prst="rect">
            <a:avLst/>
          </a:prstGeom>
          <a:solidFill>
            <a:schemeClr val="accent2">
              <a:alpha val="50195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/>
          </a:p>
        </p:txBody>
      </p:sp>
      <p:sp>
        <p:nvSpPr>
          <p:cNvPr id="1035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229600" y="6413500"/>
            <a:ext cx="9144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mtClean="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70360D91-0C33-493E-8B93-208B2273B3D2}" type="slidenum">
              <a:rPr lang="zh-CN" altLang="en-US"/>
              <a:pPr>
                <a:defRPr/>
              </a:pPr>
              <a:t>‹#›</a:t>
            </a:fld>
            <a:endParaRPr lang="en-US" altLang="zh-CN" sz="1400"/>
          </a:p>
        </p:txBody>
      </p:sp>
      <p:sp>
        <p:nvSpPr>
          <p:cNvPr id="1036" name="Rectangle 12"/>
          <p:cNvSpPr>
            <a:spLocks noGrp="1" noChangeArrowheads="1"/>
          </p:cNvSpPr>
          <p:nvPr>
            <p:ph type="body" idx="1"/>
          </p:nvPr>
        </p:nvSpPr>
        <p:spPr bwMode="auto">
          <a:xfrm>
            <a:off x="1066800" y="2101850"/>
            <a:ext cx="7772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97" r:id="rId1"/>
    <p:sldLayoutId id="2147483866" r:id="rId2"/>
    <p:sldLayoutId id="2147483867" r:id="rId3"/>
    <p:sldLayoutId id="2147483868" r:id="rId4"/>
    <p:sldLayoutId id="2147483869" r:id="rId5"/>
    <p:sldLayoutId id="2147483870" r:id="rId6"/>
    <p:sldLayoutId id="2147483871" r:id="rId7"/>
    <p:sldLayoutId id="2147483872" r:id="rId8"/>
    <p:sldLayoutId id="2147483873" r:id="rId9"/>
    <p:sldLayoutId id="2147483874" r:id="rId10"/>
    <p:sldLayoutId id="2147483875" r:id="rId11"/>
  </p:sldLayoutIdLst>
  <p:transition/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9pPr>
    </p:titleStyle>
    <p:bodyStyle>
      <a:lvl1pPr marL="457200" indent="-457200" algn="l" rtl="0" eaLnBrk="0" fontAlgn="base" hangingPunct="0">
        <a:spcBef>
          <a:spcPct val="20000"/>
        </a:spcBef>
        <a:spcAft>
          <a:spcPct val="0"/>
        </a:spcAft>
        <a:buClr>
          <a:srgbClr val="A50021"/>
        </a:buClr>
        <a:buSzPct val="75000"/>
        <a:buFont typeface="Wingdings" panose="05000000000000000000" pitchFamily="2" charset="2"/>
        <a:buChar char="n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1027113" indent="-45561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5000"/>
        <a:buFont typeface="Wingdings" panose="05000000000000000000" pitchFamily="2" charset="2"/>
        <a:buChar char="n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370013" indent="-228600" algn="l" rtl="0" eaLnBrk="0" fontAlgn="base" hangingPunct="0">
        <a:spcBef>
          <a:spcPct val="20000"/>
        </a:spcBef>
        <a:spcAft>
          <a:spcPct val="0"/>
        </a:spcAft>
        <a:buClr>
          <a:srgbClr val="666699"/>
        </a:buClr>
        <a:buSzPct val="70000"/>
        <a:buFont typeface="Wingdings" panose="05000000000000000000" pitchFamily="2" charset="2"/>
        <a:buChar char="n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712913" indent="-228600" algn="l" rtl="0" eaLnBrk="0" fontAlgn="base" hangingPunct="0">
        <a:spcBef>
          <a:spcPct val="20000"/>
        </a:spcBef>
        <a:spcAft>
          <a:spcPct val="0"/>
        </a:spcAft>
        <a:buSzPct val="60000"/>
        <a:buFont typeface="Wingdings" panose="05000000000000000000" pitchFamily="2" charset="2"/>
        <a:buChar char="n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anose="05000000000000000000" pitchFamily="2" charset="2"/>
        <a:buChar char="n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 smtClean="0"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 smtClean="0"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 smtClean="0"/>
            </a:lvl1pPr>
          </a:lstStyle>
          <a:p>
            <a:pPr>
              <a:defRPr/>
            </a:pPr>
            <a:fld id="{963BC6DD-0994-4461-8D61-31715A114E62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76" r:id="rId1"/>
    <p:sldLayoutId id="2147483877" r:id="rId2"/>
    <p:sldLayoutId id="2147483878" r:id="rId3"/>
    <p:sldLayoutId id="2147483879" r:id="rId4"/>
    <p:sldLayoutId id="2147483880" r:id="rId5"/>
    <p:sldLayoutId id="2147483881" r:id="rId6"/>
    <p:sldLayoutId id="2147483882" r:id="rId7"/>
    <p:sldLayoutId id="2147483883" r:id="rId8"/>
    <p:sldLayoutId id="2147483884" r:id="rId9"/>
    <p:sldLayoutId id="2147483885" r:id="rId10"/>
    <p:sldLayoutId id="2147483886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file:///D:\&#24352;&#20255;&#25152;&#26377;&#30340;&#24494;&#35838;\&#23454;&#39564;&#24494;&#35838;\&#21021;&#25104;&#21697;\14&#38209;&#19982;&#27700;&#30340;&#21453;&#24212;&#12289;&#38209;&#12289;&#38109;&#19982;&#30416;&#37240;&#30340;&#21453;&#24212;.mpg" TargetMode="External"/><Relationship Id="rId2" Type="http://schemas.openxmlformats.org/officeDocument/2006/relationships/hyperlink" Target="file:///F:\&#25105;&#30340;&#26032;&#35838;&#31243;&#35838;&#20214;\&#24517;&#20462;2\&#31532;&#19968;&#31456;%20&#29289;&#36136;&#32467;&#26500;%20&#20803;&#32032;&#21608;&#26399;&#24459;\&#31532;&#20108;&#33410;%20&#20803;&#32032;&#21608;&#26399;&#24459;\&#20803;&#32032;&#21608;&#26399;&#24459;%20&#31532;&#20108;&#35838;&#26102;\&#31532;&#20108;&#33410;&#20803;&#32032;&#21608;&#26399;&#24459;\29&#38209;&#19982;&#27700;&#30340;&#21453;&#24212;.flv" TargetMode="Externa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file:///D:\&#24352;&#20255;&#25152;&#26377;&#30340;&#24494;&#35838;\&#23454;&#39564;&#24494;&#35838;\&#21021;&#25104;&#21697;\14&#38209;&#19982;&#27700;&#30340;&#21453;&#24212;&#12289;&#38209;&#12289;&#38109;&#19982;&#30416;&#37240;&#30340;&#21453;&#24212;.mpg" TargetMode="External"/><Relationship Id="rId2" Type="http://schemas.openxmlformats.org/officeDocument/2006/relationships/hyperlink" Target="file:///F:\&#25105;&#30340;&#26032;&#35838;&#31243;&#35838;&#20214;\&#24517;&#20462;2\&#31532;&#19968;&#31456;%20&#29289;&#36136;&#32467;&#26500;%20&#20803;&#32032;&#21608;&#26399;&#24459;\&#31532;&#20108;&#33410;%20&#20803;&#32032;&#21608;&#26399;&#24459;\&#20803;&#32032;&#21608;&#26399;&#24459;%20&#31532;&#20108;&#35838;&#26102;\&#31532;&#20108;&#33410;&#20803;&#32032;&#21608;&#26399;&#24459;\&#38209;&#12289;&#38109;&#19982;&#30416;&#37240;&#21453;&#24212;&#30340;&#23545;&#27604;&#35797;&#39564;.flv" TargetMode="Externa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-180528" y="2132856"/>
            <a:ext cx="9144000" cy="1190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50000"/>
              </a:lnSpc>
              <a:spcBef>
                <a:spcPct val="50000"/>
              </a:spcBef>
            </a:pPr>
            <a:r>
              <a:rPr lang="zh-CN" altLang="en-US" sz="4800" dirty="0">
                <a:solidFill>
                  <a:srgbClr val="070605"/>
                </a:solidFill>
              </a:rPr>
              <a:t>随着原子序数的递增</a:t>
            </a:r>
          </a:p>
        </p:txBody>
      </p:sp>
      <p:sp>
        <p:nvSpPr>
          <p:cNvPr id="8195" name="Text Box 3"/>
          <p:cNvSpPr txBox="1">
            <a:spLocks noChangeArrowheads="1"/>
          </p:cNvSpPr>
          <p:nvPr/>
        </p:nvSpPr>
        <p:spPr bwMode="auto">
          <a:xfrm>
            <a:off x="4038" y="1525438"/>
            <a:ext cx="3889375" cy="823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4800" b="1" dirty="0">
                <a:solidFill>
                  <a:srgbClr val="FF0000"/>
                </a:solidFill>
                <a:latin typeface="Arial" panose="020B0604020202020204" pitchFamily="34" charset="0"/>
                <a:ea typeface="仿宋_GB2312" pitchFamily="1" charset="-122"/>
              </a:rPr>
              <a:t>回顾小结：</a:t>
            </a:r>
          </a:p>
        </p:txBody>
      </p:sp>
      <p:sp>
        <p:nvSpPr>
          <p:cNvPr id="8196" name="Line 4"/>
          <p:cNvSpPr>
            <a:spLocks noChangeShapeType="1"/>
          </p:cNvSpPr>
          <p:nvPr/>
        </p:nvSpPr>
        <p:spPr bwMode="auto">
          <a:xfrm>
            <a:off x="935484" y="3212976"/>
            <a:ext cx="6911975" cy="0"/>
          </a:xfrm>
          <a:prstGeom prst="line">
            <a:avLst/>
          </a:prstGeom>
          <a:noFill/>
          <a:ln w="38100">
            <a:solidFill>
              <a:srgbClr val="0000FF"/>
            </a:solidFill>
            <a:round/>
            <a:headEnd/>
            <a:tailEnd type="arrow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0245" name="Text Box 5"/>
          <p:cNvSpPr txBox="1">
            <a:spLocks noChangeArrowheads="1"/>
          </p:cNvSpPr>
          <p:nvPr/>
        </p:nvSpPr>
        <p:spPr bwMode="auto">
          <a:xfrm>
            <a:off x="360362" y="3573016"/>
            <a:ext cx="8423275" cy="3076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30000"/>
              </a:lnSpc>
              <a:spcBef>
                <a:spcPct val="50000"/>
              </a:spcBef>
            </a:pPr>
            <a:r>
              <a:rPr lang="zh-CN" altLang="en-US" sz="4000" b="1" dirty="0">
                <a:solidFill>
                  <a:srgbClr val="040404"/>
                </a:solidFill>
                <a:ea typeface="仿宋_GB2312" pitchFamily="1" charset="-122"/>
              </a:rPr>
              <a:t>元素原子</a:t>
            </a:r>
            <a:r>
              <a:rPr lang="zh-CN" altLang="en-US" sz="4000" b="1" dirty="0">
                <a:solidFill>
                  <a:srgbClr val="FF0000"/>
                </a:solidFill>
                <a:ea typeface="仿宋_GB2312" pitchFamily="1" charset="-122"/>
              </a:rPr>
              <a:t>核外电子排布</a:t>
            </a:r>
            <a:r>
              <a:rPr lang="zh-CN" altLang="en-US" sz="4000" b="1" dirty="0">
                <a:solidFill>
                  <a:srgbClr val="040404"/>
                </a:solidFill>
                <a:ea typeface="仿宋_GB2312" pitchFamily="1" charset="-122"/>
              </a:rPr>
              <a:t>呈</a:t>
            </a:r>
            <a:r>
              <a:rPr lang="zh-CN" altLang="en-US" sz="4000" b="1" dirty="0">
                <a:solidFill>
                  <a:srgbClr val="FF0000"/>
                </a:solidFill>
                <a:ea typeface="仿宋_GB2312" pitchFamily="1" charset="-122"/>
              </a:rPr>
              <a:t>周期性</a:t>
            </a:r>
            <a:r>
              <a:rPr lang="zh-CN" altLang="en-US" sz="4000" b="1" dirty="0">
                <a:solidFill>
                  <a:srgbClr val="040404"/>
                </a:solidFill>
                <a:ea typeface="仿宋_GB2312" pitchFamily="1" charset="-122"/>
              </a:rPr>
              <a:t>变化</a:t>
            </a:r>
          </a:p>
          <a:p>
            <a:pPr eaLnBrk="1" hangingPunct="1">
              <a:lnSpc>
                <a:spcPct val="130000"/>
              </a:lnSpc>
              <a:spcBef>
                <a:spcPct val="50000"/>
              </a:spcBef>
            </a:pPr>
            <a:r>
              <a:rPr lang="zh-CN" altLang="en-US" sz="4000" b="1" dirty="0">
                <a:solidFill>
                  <a:srgbClr val="040404"/>
                </a:solidFill>
                <a:ea typeface="仿宋_GB2312" pitchFamily="1" charset="-122"/>
              </a:rPr>
              <a:t>元素</a:t>
            </a:r>
            <a:r>
              <a:rPr lang="zh-CN" altLang="en-US" sz="4000" b="1" dirty="0">
                <a:solidFill>
                  <a:srgbClr val="CC0000"/>
                </a:solidFill>
                <a:ea typeface="仿宋_GB2312" pitchFamily="1" charset="-122"/>
              </a:rPr>
              <a:t>原子半径</a:t>
            </a:r>
            <a:r>
              <a:rPr lang="zh-CN" altLang="en-US" sz="4000" b="1" dirty="0">
                <a:solidFill>
                  <a:srgbClr val="040404"/>
                </a:solidFill>
                <a:ea typeface="仿宋_GB2312" pitchFamily="1" charset="-122"/>
              </a:rPr>
              <a:t>呈现</a:t>
            </a:r>
            <a:r>
              <a:rPr lang="zh-CN" altLang="en-US" sz="4000" b="1" dirty="0">
                <a:solidFill>
                  <a:srgbClr val="FF0000"/>
                </a:solidFill>
                <a:ea typeface="仿宋_GB2312" pitchFamily="1" charset="-122"/>
              </a:rPr>
              <a:t>周期性</a:t>
            </a:r>
            <a:r>
              <a:rPr lang="zh-CN" altLang="en-US" sz="4000" b="1" dirty="0">
                <a:solidFill>
                  <a:srgbClr val="040404"/>
                </a:solidFill>
                <a:ea typeface="仿宋_GB2312" pitchFamily="1" charset="-122"/>
              </a:rPr>
              <a:t>变化</a:t>
            </a:r>
          </a:p>
          <a:p>
            <a:pPr eaLnBrk="1" hangingPunct="1">
              <a:lnSpc>
                <a:spcPct val="130000"/>
              </a:lnSpc>
              <a:spcBef>
                <a:spcPct val="50000"/>
              </a:spcBef>
            </a:pPr>
            <a:r>
              <a:rPr lang="zh-CN" altLang="en-US" sz="4000" b="1" dirty="0">
                <a:solidFill>
                  <a:srgbClr val="040404"/>
                </a:solidFill>
                <a:ea typeface="仿宋_GB2312" pitchFamily="1" charset="-122"/>
              </a:rPr>
              <a:t>元素</a:t>
            </a:r>
            <a:r>
              <a:rPr lang="zh-CN" altLang="en-US" sz="4000" b="1" dirty="0">
                <a:solidFill>
                  <a:srgbClr val="CC0000"/>
                </a:solidFill>
                <a:ea typeface="仿宋_GB2312" pitchFamily="1" charset="-122"/>
              </a:rPr>
              <a:t>化合价</a:t>
            </a:r>
            <a:r>
              <a:rPr lang="zh-CN" altLang="en-US" sz="4000" b="1" dirty="0">
                <a:solidFill>
                  <a:srgbClr val="040404"/>
                </a:solidFill>
                <a:ea typeface="仿宋_GB2312" pitchFamily="1" charset="-122"/>
              </a:rPr>
              <a:t>呈现</a:t>
            </a:r>
            <a:r>
              <a:rPr lang="zh-CN" altLang="en-US" sz="4000" b="1" dirty="0">
                <a:solidFill>
                  <a:srgbClr val="FF0000"/>
                </a:solidFill>
                <a:ea typeface="仿宋_GB2312" pitchFamily="1" charset="-122"/>
              </a:rPr>
              <a:t>周期性</a:t>
            </a:r>
            <a:r>
              <a:rPr lang="zh-CN" altLang="en-US" sz="4000" b="1" dirty="0">
                <a:solidFill>
                  <a:srgbClr val="040404"/>
                </a:solidFill>
                <a:ea typeface="仿宋_GB2312" pitchFamily="1" charset="-122"/>
              </a:rPr>
              <a:t>变化</a:t>
            </a:r>
          </a:p>
        </p:txBody>
      </p:sp>
      <p:sp>
        <p:nvSpPr>
          <p:cNvPr id="7" name="Text Box 2"/>
          <p:cNvSpPr txBox="1">
            <a:spLocks noChangeArrowheads="1"/>
          </p:cNvSpPr>
          <p:nvPr/>
        </p:nvSpPr>
        <p:spPr bwMode="auto">
          <a:xfrm>
            <a:off x="360362" y="40898"/>
            <a:ext cx="8208963" cy="700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40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第一章 物质结构 元素周期律</a:t>
            </a:r>
            <a:endParaRPr lang="zh-CN" altLang="en-US"/>
          </a:p>
        </p:txBody>
      </p:sp>
      <p:sp>
        <p:nvSpPr>
          <p:cNvPr id="8" name="Text Box 6"/>
          <p:cNvSpPr txBox="1">
            <a:spLocks noChangeArrowheads="1"/>
          </p:cNvSpPr>
          <p:nvPr/>
        </p:nvSpPr>
        <p:spPr bwMode="auto">
          <a:xfrm>
            <a:off x="3132137" y="761623"/>
            <a:ext cx="3600450" cy="577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3200" b="1" dirty="0">
                <a:solidFill>
                  <a:srgbClr val="0000FF"/>
                </a:solidFill>
                <a:ea typeface="黑体" panose="02010609060101010101" pitchFamily="49" charset="-122"/>
              </a:rPr>
              <a:t>第二节 元素周期律</a:t>
            </a:r>
            <a:endParaRPr lang="zh-CN" altLang="en-US" sz="3200" b="1" dirty="0"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2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024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024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ChangeArrowheads="1"/>
          </p:cNvSpPr>
          <p:nvPr/>
        </p:nvSpPr>
        <p:spPr bwMode="auto">
          <a:xfrm>
            <a:off x="106363" y="-36513"/>
            <a:ext cx="9037637" cy="24574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30000"/>
              </a:lnSpc>
            </a:pPr>
            <a:r>
              <a:rPr lang="zh-CN" altLang="en-US" sz="4000" b="1">
                <a:solidFill>
                  <a:srgbClr val="0000FF"/>
                </a:solidFill>
                <a:latin typeface="宋体" panose="02010600030101010101" pitchFamily="2" charset="-122"/>
              </a:rPr>
              <a:t>  </a:t>
            </a:r>
            <a:r>
              <a:rPr lang="zh-CN" altLang="en-US" sz="4000" b="1">
                <a:solidFill>
                  <a:srgbClr val="FF0000"/>
                </a:solidFill>
                <a:latin typeface="宋体" panose="02010600030101010101" pitchFamily="2" charset="-122"/>
              </a:rPr>
              <a:t>思考：元素的金属性和非金属性</a:t>
            </a:r>
            <a:r>
              <a:rPr lang="zh-CN" altLang="en-US" sz="4000" b="1">
                <a:solidFill>
                  <a:srgbClr val="070605"/>
                </a:solidFill>
                <a:latin typeface="宋体" panose="02010600030101010101" pitchFamily="2" charset="-122"/>
              </a:rPr>
              <a:t>是否也随着原子序数的变化呈现周期性变化呢？ </a:t>
            </a:r>
          </a:p>
        </p:txBody>
      </p:sp>
      <p:sp>
        <p:nvSpPr>
          <p:cNvPr id="11267" name="Text Box 3"/>
          <p:cNvSpPr txBox="1">
            <a:spLocks noChangeArrowheads="1"/>
          </p:cNvSpPr>
          <p:nvPr/>
        </p:nvSpPr>
        <p:spPr bwMode="auto">
          <a:xfrm>
            <a:off x="468313" y="2133600"/>
            <a:ext cx="7885112" cy="1676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30000"/>
              </a:lnSpc>
            </a:pPr>
            <a:r>
              <a:rPr lang="zh-CN" altLang="en-US" sz="4000" b="1">
                <a:solidFill>
                  <a:srgbClr val="0000FF"/>
                </a:solidFill>
                <a:latin typeface="宋体" panose="02010600030101010101" pitchFamily="2" charset="-122"/>
              </a:rPr>
              <a:t>科学探究</a:t>
            </a:r>
          </a:p>
          <a:p>
            <a:pPr eaLnBrk="1" hangingPunct="1">
              <a:lnSpc>
                <a:spcPct val="130000"/>
              </a:lnSpc>
            </a:pPr>
            <a:r>
              <a:rPr lang="en-US" altLang="zh-CN" sz="4000" b="1">
                <a:solidFill>
                  <a:srgbClr val="070605"/>
                </a:solidFill>
                <a:latin typeface="宋体" panose="02010600030101010101" pitchFamily="2" charset="-122"/>
              </a:rPr>
              <a:t>1</a:t>
            </a:r>
            <a:r>
              <a:rPr lang="zh-CN" altLang="en-US" sz="4000" b="1">
                <a:solidFill>
                  <a:srgbClr val="070605"/>
                </a:solidFill>
                <a:latin typeface="宋体" panose="02010600030101010101" pitchFamily="2" charset="-122"/>
              </a:rPr>
              <a:t>、探究对象</a:t>
            </a:r>
            <a:r>
              <a:rPr lang="zh-CN" altLang="en-US" sz="4000" b="1">
                <a:latin typeface="宋体" panose="02010600030101010101" pitchFamily="2" charset="-122"/>
              </a:rPr>
              <a:t> </a:t>
            </a:r>
            <a:r>
              <a:rPr lang="en-US" altLang="zh-CN" sz="4000" b="1">
                <a:latin typeface="宋体" panose="02010600030101010101" pitchFamily="2" charset="-122"/>
              </a:rPr>
              <a:t>—— </a:t>
            </a:r>
            <a:r>
              <a:rPr lang="zh-CN" altLang="en-US" sz="4000" b="1">
                <a:solidFill>
                  <a:srgbClr val="CC0000"/>
                </a:solidFill>
                <a:latin typeface="宋体" panose="02010600030101010101" pitchFamily="2" charset="-122"/>
              </a:rPr>
              <a:t>第三周期元素</a:t>
            </a:r>
          </a:p>
        </p:txBody>
      </p:sp>
      <p:sp>
        <p:nvSpPr>
          <p:cNvPr id="11268" name="Text Box 4"/>
          <p:cNvSpPr txBox="1">
            <a:spLocks noChangeArrowheads="1"/>
          </p:cNvSpPr>
          <p:nvPr/>
        </p:nvSpPr>
        <p:spPr bwMode="auto">
          <a:xfrm>
            <a:off x="539750" y="4724400"/>
            <a:ext cx="8135938" cy="1311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4000" b="1">
                <a:solidFill>
                  <a:srgbClr val="070605"/>
                </a:solidFill>
                <a:latin typeface="宋体" panose="02010600030101010101" pitchFamily="2" charset="-122"/>
              </a:rPr>
              <a:t>2</a:t>
            </a:r>
            <a:r>
              <a:rPr lang="zh-CN" altLang="en-US" sz="4000" b="1">
                <a:solidFill>
                  <a:srgbClr val="070605"/>
                </a:solidFill>
                <a:latin typeface="宋体" panose="02010600030101010101" pitchFamily="2" charset="-122"/>
              </a:rPr>
              <a:t>、理论准备</a:t>
            </a:r>
            <a:r>
              <a:rPr lang="en-US" altLang="zh-CN" sz="4000" b="1">
                <a:solidFill>
                  <a:srgbClr val="070605"/>
                </a:solidFill>
                <a:latin typeface="宋体" panose="02010600030101010101" pitchFamily="2" charset="-122"/>
              </a:rPr>
              <a:t>:</a:t>
            </a:r>
            <a:r>
              <a:rPr lang="zh-CN" altLang="en-US" sz="4000" b="1">
                <a:solidFill>
                  <a:srgbClr val="FF0000"/>
                </a:solidFill>
                <a:latin typeface="宋体" panose="02010600030101010101" pitchFamily="2" charset="-122"/>
              </a:rPr>
              <a:t>元素的金属性和非金属性的判断依据是什么</a:t>
            </a:r>
            <a:r>
              <a:rPr lang="en-US" altLang="zh-CN" sz="4000" b="1">
                <a:solidFill>
                  <a:srgbClr val="FF0000"/>
                </a:solidFill>
                <a:latin typeface="宋体" panose="02010600030101010101" pitchFamily="2" charset="-122"/>
              </a:rPr>
              <a:t>?</a:t>
            </a:r>
          </a:p>
        </p:txBody>
      </p:sp>
      <p:sp>
        <p:nvSpPr>
          <p:cNvPr id="9221" name="Text Box 5"/>
          <p:cNvSpPr txBox="1">
            <a:spLocks noChangeArrowheads="1"/>
          </p:cNvSpPr>
          <p:nvPr/>
        </p:nvSpPr>
        <p:spPr bwMode="auto">
          <a:xfrm>
            <a:off x="684213" y="4005263"/>
            <a:ext cx="7488237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zh-CN" altLang="en-US"/>
          </a:p>
        </p:txBody>
      </p:sp>
      <p:sp>
        <p:nvSpPr>
          <p:cNvPr id="11270" name="Text Box 6"/>
          <p:cNvSpPr txBox="1">
            <a:spLocks noChangeArrowheads="1"/>
          </p:cNvSpPr>
          <p:nvPr/>
        </p:nvSpPr>
        <p:spPr bwMode="auto">
          <a:xfrm>
            <a:off x="0" y="3860800"/>
            <a:ext cx="8893175" cy="823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3200">
                <a:solidFill>
                  <a:srgbClr val="040404"/>
                </a:solidFill>
              </a:rPr>
              <a:t>         </a:t>
            </a:r>
            <a:r>
              <a:rPr lang="zh-CN" altLang="en-US" sz="4800">
                <a:solidFill>
                  <a:srgbClr val="040404"/>
                </a:solidFill>
              </a:rPr>
              <a:t>Ｎ</a:t>
            </a:r>
            <a:r>
              <a:rPr lang="en-US" altLang="zh-CN" sz="4800">
                <a:solidFill>
                  <a:srgbClr val="040404"/>
                </a:solidFill>
              </a:rPr>
              <a:t>a  Mg  Al  </a:t>
            </a:r>
            <a:r>
              <a:rPr lang="en-US" altLang="zh-CN" sz="4800">
                <a:solidFill>
                  <a:srgbClr val="1437E8"/>
                </a:solidFill>
              </a:rPr>
              <a:t>Si  P  S  Cl</a:t>
            </a:r>
            <a:r>
              <a:rPr lang="en-US" altLang="zh-CN" sz="4800">
                <a:solidFill>
                  <a:srgbClr val="040404"/>
                </a:solidFill>
              </a:rPr>
              <a:t>  </a:t>
            </a:r>
            <a:r>
              <a:rPr lang="en-US" altLang="zh-CN" sz="4800">
                <a:solidFill>
                  <a:srgbClr val="FF0000"/>
                </a:solidFill>
              </a:rPr>
              <a:t>Ar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" dur="500"/>
                                        <p:tgtEl>
                                          <p:spTgt spid="11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1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8" grpId="0" autoUpdateAnimBg="0"/>
      <p:bldP spid="11270" grpId="0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ChangeArrowheads="1"/>
          </p:cNvSpPr>
          <p:nvPr/>
        </p:nvSpPr>
        <p:spPr bwMode="auto">
          <a:xfrm>
            <a:off x="34925" y="406400"/>
            <a:ext cx="9074150" cy="700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4000" b="1">
                <a:solidFill>
                  <a:srgbClr val="FF0000"/>
                </a:solidFill>
                <a:latin typeface="宋体" panose="02010600030101010101" pitchFamily="2" charset="-122"/>
              </a:rPr>
              <a:t>1</a:t>
            </a:r>
            <a:r>
              <a:rPr lang="zh-CN" altLang="en-US" sz="4000" b="1">
                <a:solidFill>
                  <a:srgbClr val="FF0000"/>
                </a:solidFill>
                <a:latin typeface="宋体" panose="02010600030101010101" pitchFamily="2" charset="-122"/>
              </a:rPr>
              <a:t>、元素金属性和非金属性的判断依据</a:t>
            </a:r>
            <a:endParaRPr lang="zh-CN" altLang="en-US" sz="4000" b="1">
              <a:latin typeface="宋体" panose="02010600030101010101" pitchFamily="2" charset="-122"/>
            </a:endParaRPr>
          </a:p>
        </p:txBody>
      </p:sp>
      <p:sp>
        <p:nvSpPr>
          <p:cNvPr id="10243" name="Rectangle 3"/>
          <p:cNvSpPr>
            <a:spLocks noChangeArrowheads="1"/>
          </p:cNvSpPr>
          <p:nvPr/>
        </p:nvSpPr>
        <p:spPr bwMode="auto">
          <a:xfrm>
            <a:off x="34925" y="1143000"/>
            <a:ext cx="782955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4000" b="1">
                <a:solidFill>
                  <a:srgbClr val="040404"/>
                </a:solidFill>
                <a:latin typeface="宋体" panose="02010600030101010101" pitchFamily="2" charset="-122"/>
              </a:rPr>
              <a:t>（</a:t>
            </a:r>
            <a:r>
              <a:rPr lang="en-US" altLang="zh-CN" sz="4000" b="1">
                <a:solidFill>
                  <a:srgbClr val="040404"/>
                </a:solidFill>
                <a:latin typeface="宋体" panose="02010600030101010101" pitchFamily="2" charset="-122"/>
              </a:rPr>
              <a:t>1</a:t>
            </a:r>
            <a:r>
              <a:rPr lang="zh-CN" altLang="en-US" sz="4000" b="1">
                <a:solidFill>
                  <a:srgbClr val="040404"/>
                </a:solidFill>
                <a:latin typeface="宋体" panose="02010600030101010101" pitchFamily="2" charset="-122"/>
              </a:rPr>
              <a:t>）元素的金属性强弱判断依据</a:t>
            </a:r>
            <a:r>
              <a:rPr lang="en-US" altLang="zh-CN" sz="4000" b="1">
                <a:solidFill>
                  <a:srgbClr val="040404"/>
                </a:solidFill>
                <a:latin typeface="宋体" panose="02010600030101010101" pitchFamily="2" charset="-122"/>
              </a:rPr>
              <a:t>:</a:t>
            </a:r>
            <a:endParaRPr lang="zh-CN" altLang="en-US" sz="4000" b="1">
              <a:solidFill>
                <a:srgbClr val="040404"/>
              </a:solidFill>
              <a:latin typeface="宋体" panose="02010600030101010101" pitchFamily="2" charset="-122"/>
            </a:endParaRPr>
          </a:p>
        </p:txBody>
      </p:sp>
      <p:sp>
        <p:nvSpPr>
          <p:cNvPr id="10244" name="Rectangle 4"/>
          <p:cNvSpPr>
            <a:spLocks noChangeArrowheads="1"/>
          </p:cNvSpPr>
          <p:nvPr/>
        </p:nvSpPr>
        <p:spPr bwMode="auto">
          <a:xfrm>
            <a:off x="611188" y="2276475"/>
            <a:ext cx="7704137" cy="2530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3200" b="1">
                <a:solidFill>
                  <a:srgbClr val="040404"/>
                </a:solidFill>
                <a:latin typeface="宋体" panose="02010600030101010101" pitchFamily="2" charset="-122"/>
              </a:rPr>
              <a:t> ①金属与水或酸反应置换出</a:t>
            </a:r>
            <a:r>
              <a:rPr lang="en-US" altLang="zh-CN" sz="3200" b="1">
                <a:solidFill>
                  <a:srgbClr val="040404"/>
                </a:solidFill>
                <a:latin typeface="宋体" panose="02010600030101010101" pitchFamily="2" charset="-122"/>
              </a:rPr>
              <a:t>H</a:t>
            </a:r>
            <a:r>
              <a:rPr lang="en-US" altLang="zh-CN" sz="3200" b="1" baseline="-25000">
                <a:solidFill>
                  <a:srgbClr val="040404"/>
                </a:solidFill>
                <a:latin typeface="宋体" panose="02010600030101010101" pitchFamily="2" charset="-122"/>
              </a:rPr>
              <a:t>2</a:t>
            </a:r>
            <a:r>
              <a:rPr lang="zh-CN" altLang="en-US" sz="3200" b="1">
                <a:solidFill>
                  <a:srgbClr val="040404"/>
                </a:solidFill>
                <a:latin typeface="宋体" panose="02010600030101010101" pitchFamily="2" charset="-122"/>
              </a:rPr>
              <a:t>越容易，</a:t>
            </a:r>
          </a:p>
          <a:p>
            <a:pPr eaLnBrk="1" hangingPunct="1"/>
            <a:r>
              <a:rPr lang="zh-CN" altLang="en-US" sz="3200" b="1">
                <a:solidFill>
                  <a:srgbClr val="040404"/>
                </a:solidFill>
                <a:latin typeface="宋体" panose="02010600030101010101" pitchFamily="2" charset="-122"/>
              </a:rPr>
              <a:t>    金属性越强；</a:t>
            </a:r>
          </a:p>
          <a:p>
            <a:pPr eaLnBrk="1" hangingPunct="1"/>
            <a:r>
              <a:rPr lang="zh-CN" altLang="en-US" sz="3200" b="1">
                <a:solidFill>
                  <a:srgbClr val="040404"/>
                </a:solidFill>
                <a:latin typeface="宋体" panose="02010600030101010101" pitchFamily="2" charset="-122"/>
              </a:rPr>
              <a:t> ②金属的最高价氧化物对应的水化物</a:t>
            </a:r>
          </a:p>
          <a:p>
            <a:pPr eaLnBrk="1" hangingPunct="1"/>
            <a:r>
              <a:rPr lang="zh-CN" altLang="en-US" sz="3200" b="1">
                <a:solidFill>
                  <a:srgbClr val="040404"/>
                </a:solidFill>
                <a:latin typeface="宋体" panose="02010600030101010101" pitchFamily="2" charset="-122"/>
              </a:rPr>
              <a:t>  </a:t>
            </a:r>
            <a:r>
              <a:rPr lang="zh-CN" altLang="en-US" sz="3200" b="1">
                <a:solidFill>
                  <a:srgbClr val="FF0000"/>
                </a:solidFill>
                <a:latin typeface="宋体" panose="02010600030101010101" pitchFamily="2" charset="-122"/>
              </a:rPr>
              <a:t>（氢氧化物）碱性越强，金属性越强</a:t>
            </a:r>
            <a:r>
              <a:rPr lang="zh-CN" altLang="en-US" sz="3200" b="1">
                <a:solidFill>
                  <a:srgbClr val="040404"/>
                </a:solidFill>
                <a:latin typeface="宋体" panose="02010600030101010101" pitchFamily="2" charset="-122"/>
              </a:rPr>
              <a:t>；</a:t>
            </a:r>
          </a:p>
          <a:p>
            <a:pPr eaLnBrk="1" hangingPunct="1"/>
            <a:r>
              <a:rPr lang="zh-CN" altLang="en-US" sz="3200" b="1">
                <a:solidFill>
                  <a:srgbClr val="040404"/>
                </a:solidFill>
                <a:latin typeface="宋体" panose="02010600030101010101" pitchFamily="2" charset="-122"/>
              </a:rPr>
              <a:t> ③</a:t>
            </a:r>
            <a:r>
              <a:rPr lang="zh-CN" altLang="en-US" sz="3200" b="1">
                <a:solidFill>
                  <a:srgbClr val="090807"/>
                </a:solidFill>
              </a:rPr>
              <a:t>金属性强的可以置换金属性弱的</a:t>
            </a:r>
            <a:r>
              <a:rPr lang="zh-CN" altLang="en-US" sz="3200" b="1">
                <a:solidFill>
                  <a:srgbClr val="040404"/>
                </a:solidFill>
                <a:latin typeface="宋体" panose="02010600030101010101" pitchFamily="2" charset="-122"/>
              </a:rPr>
              <a:t>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-23813" y="333375"/>
            <a:ext cx="9348788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4400" b="1">
                <a:solidFill>
                  <a:srgbClr val="040404"/>
                </a:solidFill>
                <a:latin typeface="宋体" panose="02010600030101010101" pitchFamily="2" charset="-122"/>
              </a:rPr>
              <a:t>（</a:t>
            </a:r>
            <a:r>
              <a:rPr lang="en-US" altLang="zh-CN" sz="4400" b="1">
                <a:solidFill>
                  <a:srgbClr val="040404"/>
                </a:solidFill>
                <a:latin typeface="宋体" panose="02010600030101010101" pitchFamily="2" charset="-122"/>
              </a:rPr>
              <a:t>2</a:t>
            </a:r>
            <a:r>
              <a:rPr lang="zh-CN" altLang="en-US" sz="4400" b="1">
                <a:solidFill>
                  <a:srgbClr val="040404"/>
                </a:solidFill>
                <a:latin typeface="宋体" panose="02010600030101010101" pitchFamily="2" charset="-122"/>
              </a:rPr>
              <a:t>）元素的非金属性强弱判断依据</a:t>
            </a:r>
            <a:r>
              <a:rPr lang="en-US" altLang="zh-CN" sz="4400" b="1">
                <a:solidFill>
                  <a:srgbClr val="040404"/>
                </a:solidFill>
                <a:latin typeface="宋体" panose="02010600030101010101" pitchFamily="2" charset="-122"/>
              </a:rPr>
              <a:t>:</a:t>
            </a:r>
            <a:endParaRPr lang="zh-CN" altLang="en-US" sz="4400" b="1">
              <a:solidFill>
                <a:srgbClr val="040404"/>
              </a:solidFill>
              <a:latin typeface="宋体" panose="02010600030101010101" pitchFamily="2" charset="-122"/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395288" y="1341438"/>
            <a:ext cx="8424862" cy="39925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3200" b="1">
                <a:solidFill>
                  <a:srgbClr val="040404"/>
                </a:solidFill>
                <a:latin typeface="宋体" panose="02010600030101010101" pitchFamily="2" charset="-122"/>
              </a:rPr>
              <a:t>①非金属</a:t>
            </a:r>
            <a:r>
              <a:rPr lang="zh-CN" altLang="en-US" sz="3200" b="1">
                <a:solidFill>
                  <a:srgbClr val="FF0000"/>
                </a:solidFill>
                <a:latin typeface="宋体" panose="02010600030101010101" pitchFamily="2" charset="-122"/>
              </a:rPr>
              <a:t>与</a:t>
            </a:r>
            <a:r>
              <a:rPr lang="en-US" altLang="zh-CN" sz="3200" b="1">
                <a:solidFill>
                  <a:srgbClr val="FF0000"/>
                </a:solidFill>
                <a:latin typeface="宋体" panose="02010600030101010101" pitchFamily="2" charset="-122"/>
              </a:rPr>
              <a:t>H</a:t>
            </a:r>
            <a:r>
              <a:rPr lang="en-US" altLang="zh-CN" sz="3200" b="1" baseline="-25000">
                <a:solidFill>
                  <a:srgbClr val="FF0000"/>
                </a:solidFill>
                <a:latin typeface="宋体" panose="02010600030101010101" pitchFamily="2" charset="-122"/>
              </a:rPr>
              <a:t>2</a:t>
            </a:r>
            <a:r>
              <a:rPr lang="zh-CN" altLang="en-US" sz="3200" b="1">
                <a:solidFill>
                  <a:srgbClr val="FF0000"/>
                </a:solidFill>
                <a:latin typeface="宋体" panose="02010600030101010101" pitchFamily="2" charset="-122"/>
              </a:rPr>
              <a:t>化合越容易</a:t>
            </a:r>
            <a:r>
              <a:rPr lang="zh-CN" altLang="en-US" sz="3200" b="1">
                <a:solidFill>
                  <a:srgbClr val="040404"/>
                </a:solidFill>
                <a:latin typeface="宋体" panose="02010600030101010101" pitchFamily="2" charset="-122"/>
              </a:rPr>
              <a:t>，</a:t>
            </a:r>
            <a:r>
              <a:rPr lang="zh-CN" altLang="en-US" sz="3200" b="1">
                <a:solidFill>
                  <a:srgbClr val="FF0000"/>
                </a:solidFill>
              </a:rPr>
              <a:t>非金属性越强</a:t>
            </a:r>
            <a:r>
              <a:rPr lang="zh-CN" altLang="en-US" sz="3200" b="1">
                <a:solidFill>
                  <a:srgbClr val="040404"/>
                </a:solidFill>
                <a:latin typeface="宋体" panose="02010600030101010101" pitchFamily="2" charset="-122"/>
              </a:rPr>
              <a:t>；</a:t>
            </a:r>
          </a:p>
          <a:p>
            <a:pPr eaLnBrk="1" hangingPunct="1"/>
            <a:r>
              <a:rPr lang="zh-CN" altLang="en-US" sz="3200" b="1">
                <a:solidFill>
                  <a:srgbClr val="040404"/>
                </a:solidFill>
                <a:latin typeface="宋体" panose="02010600030101010101" pitchFamily="2" charset="-122"/>
              </a:rPr>
              <a:t> </a:t>
            </a:r>
          </a:p>
          <a:p>
            <a:pPr eaLnBrk="1" hangingPunct="1"/>
            <a:r>
              <a:rPr lang="zh-CN" altLang="en-US" sz="3200" b="1">
                <a:solidFill>
                  <a:srgbClr val="040404"/>
                </a:solidFill>
                <a:latin typeface="宋体" panose="02010600030101010101" pitchFamily="2" charset="-122"/>
              </a:rPr>
              <a:t>②非金属</a:t>
            </a:r>
            <a:r>
              <a:rPr lang="zh-CN" altLang="en-US" sz="3200" b="1">
                <a:solidFill>
                  <a:srgbClr val="FF0000"/>
                </a:solidFill>
                <a:latin typeface="宋体" panose="02010600030101010101" pitchFamily="2" charset="-122"/>
              </a:rPr>
              <a:t>气态氢化物越稳定</a:t>
            </a:r>
            <a:r>
              <a:rPr lang="en-US" altLang="zh-CN" sz="3200" b="1">
                <a:solidFill>
                  <a:srgbClr val="040404"/>
                </a:solidFill>
                <a:latin typeface="宋体" panose="02010600030101010101" pitchFamily="2" charset="-122"/>
              </a:rPr>
              <a:t>, </a:t>
            </a:r>
            <a:r>
              <a:rPr lang="zh-CN" altLang="en-US" sz="3200" b="1">
                <a:solidFill>
                  <a:srgbClr val="FF0000"/>
                </a:solidFill>
                <a:latin typeface="宋体" panose="02010600030101010101" pitchFamily="2" charset="-122"/>
              </a:rPr>
              <a:t>非金属性越强</a:t>
            </a:r>
            <a:r>
              <a:rPr lang="zh-CN" altLang="en-US" sz="3200" b="1">
                <a:solidFill>
                  <a:srgbClr val="040404"/>
                </a:solidFill>
                <a:latin typeface="宋体" panose="02010600030101010101" pitchFamily="2" charset="-122"/>
              </a:rPr>
              <a:t>；</a:t>
            </a:r>
          </a:p>
          <a:p>
            <a:pPr eaLnBrk="1" hangingPunct="1"/>
            <a:r>
              <a:rPr lang="zh-CN" altLang="en-US" sz="3200" b="1">
                <a:solidFill>
                  <a:srgbClr val="040404"/>
                </a:solidFill>
                <a:latin typeface="宋体" panose="02010600030101010101" pitchFamily="2" charset="-122"/>
              </a:rPr>
              <a:t> </a:t>
            </a:r>
          </a:p>
          <a:p>
            <a:pPr eaLnBrk="1" hangingPunct="1"/>
            <a:r>
              <a:rPr lang="zh-CN" altLang="en-US" sz="3200" b="1">
                <a:solidFill>
                  <a:srgbClr val="040404"/>
                </a:solidFill>
                <a:latin typeface="宋体" panose="02010600030101010101" pitchFamily="2" charset="-122"/>
              </a:rPr>
              <a:t>③非金属的</a:t>
            </a:r>
            <a:r>
              <a:rPr lang="zh-CN" altLang="en-US" sz="3200" b="1">
                <a:solidFill>
                  <a:srgbClr val="FF0000"/>
                </a:solidFill>
                <a:latin typeface="宋体" panose="02010600030101010101" pitchFamily="2" charset="-122"/>
              </a:rPr>
              <a:t>最高价</a:t>
            </a:r>
            <a:r>
              <a:rPr lang="zh-CN" altLang="en-US" sz="3200" b="1">
                <a:solidFill>
                  <a:srgbClr val="040404"/>
                </a:solidFill>
                <a:latin typeface="宋体" panose="02010600030101010101" pitchFamily="2" charset="-122"/>
              </a:rPr>
              <a:t>氧化物对应的水化物（</a:t>
            </a:r>
            <a:r>
              <a:rPr lang="zh-CN" altLang="en-US" sz="3200" b="1">
                <a:solidFill>
                  <a:srgbClr val="FF0000"/>
                </a:solidFill>
                <a:latin typeface="宋体" panose="02010600030101010101" pitchFamily="2" charset="-122"/>
              </a:rPr>
              <a:t>含氧酸</a:t>
            </a:r>
            <a:r>
              <a:rPr lang="zh-CN" altLang="en-US" sz="3200" b="1">
                <a:solidFill>
                  <a:srgbClr val="040404"/>
                </a:solidFill>
                <a:latin typeface="宋体" panose="02010600030101010101" pitchFamily="2" charset="-122"/>
              </a:rPr>
              <a:t>）</a:t>
            </a:r>
            <a:r>
              <a:rPr lang="zh-CN" altLang="en-US" sz="3200" b="1">
                <a:solidFill>
                  <a:srgbClr val="FF0000"/>
                </a:solidFill>
                <a:latin typeface="宋体" panose="02010600030101010101" pitchFamily="2" charset="-122"/>
              </a:rPr>
              <a:t>酸性越强，非金属性越强。</a:t>
            </a:r>
          </a:p>
          <a:p>
            <a:pPr eaLnBrk="1" hangingPunct="1"/>
            <a:endParaRPr lang="zh-CN" altLang="en-US" sz="3200" b="1">
              <a:solidFill>
                <a:srgbClr val="FF0000"/>
              </a:solidFill>
              <a:latin typeface="宋体" panose="02010600030101010101" pitchFamily="2" charset="-122"/>
            </a:endParaRPr>
          </a:p>
          <a:p>
            <a:pPr eaLnBrk="1" hangingPunct="1"/>
            <a:r>
              <a:rPr lang="zh-CN" altLang="en-US" sz="3200" b="1">
                <a:solidFill>
                  <a:srgbClr val="040404"/>
                </a:solidFill>
                <a:latin typeface="宋体" panose="02010600030101010101" pitchFamily="2" charset="-122"/>
              </a:rPr>
              <a:t>④</a:t>
            </a:r>
            <a:r>
              <a:rPr lang="zh-CN" altLang="en-US" sz="3200" b="1">
                <a:solidFill>
                  <a:srgbClr val="090807"/>
                </a:solidFill>
              </a:rPr>
              <a:t>非金属性强的可以置换非金属性弱的</a:t>
            </a:r>
            <a:r>
              <a:rPr lang="zh-CN" altLang="en-US" sz="3200" b="1">
                <a:solidFill>
                  <a:srgbClr val="040404"/>
                </a:solidFill>
              </a:rPr>
              <a:t>。</a:t>
            </a:r>
            <a:endParaRPr lang="zh-CN" altLang="en-US" sz="3200" b="1">
              <a:solidFill>
                <a:srgbClr val="040404"/>
              </a:solidFill>
              <a:latin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 typeface="Wingdings" panose="05000000000000000000" pitchFamily="2" charset="2"/>
              <a:buNone/>
            </a:pPr>
            <a:endParaRPr lang="zh-CN" altLang="en-US" smtClean="0"/>
          </a:p>
          <a:p>
            <a:pPr eaLnBrk="1" hangingPunct="1">
              <a:buFont typeface="Wingdings" panose="05000000000000000000" pitchFamily="2" charset="2"/>
              <a:buNone/>
            </a:pPr>
            <a:endParaRPr lang="zh-CN" altLang="en-US" smtClean="0"/>
          </a:p>
        </p:txBody>
      </p:sp>
      <p:sp>
        <p:nvSpPr>
          <p:cNvPr id="12291" name="Text Box 3"/>
          <p:cNvSpPr txBox="1">
            <a:spLocks noChangeArrowheads="1"/>
          </p:cNvSpPr>
          <p:nvPr/>
        </p:nvSpPr>
        <p:spPr bwMode="auto">
          <a:xfrm>
            <a:off x="755650" y="1557338"/>
            <a:ext cx="7848600" cy="19224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4800" b="1">
                <a:solidFill>
                  <a:srgbClr val="0B0A09"/>
                </a:solidFill>
                <a:latin typeface="宋体" panose="02010600030101010101" pitchFamily="2" charset="-122"/>
              </a:rPr>
              <a:t>实验</a:t>
            </a:r>
            <a:r>
              <a:rPr lang="en-US" altLang="zh-CN" sz="4800" b="1">
                <a:solidFill>
                  <a:srgbClr val="0B0A09"/>
                </a:solidFill>
                <a:latin typeface="宋体" panose="02010600030101010101" pitchFamily="2" charset="-122"/>
              </a:rPr>
              <a:t>1</a:t>
            </a:r>
            <a:r>
              <a:rPr lang="zh-CN" altLang="en-US" sz="4800" b="1">
                <a:solidFill>
                  <a:srgbClr val="0B0A09"/>
                </a:solidFill>
                <a:latin typeface="宋体" panose="02010600030101010101" pitchFamily="2" charset="-122"/>
              </a:rPr>
              <a:t>：</a:t>
            </a:r>
            <a:r>
              <a:rPr lang="en-US" altLang="zh-CN" sz="4800" b="1">
                <a:solidFill>
                  <a:srgbClr val="0B0A09"/>
                </a:solidFill>
                <a:latin typeface="宋体" panose="02010600030101010101" pitchFamily="2" charset="-122"/>
              </a:rPr>
              <a:t>Na</a:t>
            </a:r>
            <a:r>
              <a:rPr lang="zh-CN" altLang="en-US" sz="4800" b="1">
                <a:solidFill>
                  <a:srgbClr val="0B0A09"/>
                </a:solidFill>
                <a:latin typeface="宋体" panose="02010600030101010101" pitchFamily="2" charset="-122"/>
              </a:rPr>
              <a:t>或</a:t>
            </a:r>
            <a:r>
              <a:rPr lang="en-US" altLang="zh-CN" sz="4800" b="1">
                <a:solidFill>
                  <a:srgbClr val="0B0A09"/>
                </a:solidFill>
                <a:latin typeface="宋体" panose="02010600030101010101" pitchFamily="2" charset="-122"/>
              </a:rPr>
              <a:t>Mg</a:t>
            </a:r>
            <a:r>
              <a:rPr lang="zh-CN" altLang="en-US" sz="4800" b="1">
                <a:solidFill>
                  <a:srgbClr val="0B0A09"/>
                </a:solidFill>
                <a:latin typeface="宋体" panose="02010600030101010101" pitchFamily="2" charset="-122"/>
              </a:rPr>
              <a:t>与水反应</a:t>
            </a:r>
          </a:p>
          <a:p>
            <a:pPr eaLnBrk="1" hangingPunct="1">
              <a:spcBef>
                <a:spcPct val="50000"/>
              </a:spcBef>
            </a:pPr>
            <a:r>
              <a:rPr lang="zh-CN" altLang="en-US" sz="4800" b="1">
                <a:solidFill>
                  <a:srgbClr val="0B0A09"/>
                </a:solidFill>
                <a:latin typeface="宋体" panose="02010600030101010101" pitchFamily="2" charset="-122"/>
              </a:rPr>
              <a:t>实验</a:t>
            </a:r>
            <a:r>
              <a:rPr lang="en-US" altLang="zh-CN" sz="4800" b="1">
                <a:solidFill>
                  <a:srgbClr val="0B0A09"/>
                </a:solidFill>
                <a:latin typeface="宋体" panose="02010600030101010101" pitchFamily="2" charset="-122"/>
              </a:rPr>
              <a:t>2</a:t>
            </a:r>
            <a:r>
              <a:rPr lang="zh-CN" altLang="en-US" sz="4800" b="1">
                <a:solidFill>
                  <a:srgbClr val="0B0A09"/>
                </a:solidFill>
                <a:latin typeface="宋体" panose="02010600030101010101" pitchFamily="2" charset="-122"/>
              </a:rPr>
              <a:t>：</a:t>
            </a:r>
            <a:r>
              <a:rPr lang="en-US" altLang="zh-CN" sz="4800" b="1">
                <a:solidFill>
                  <a:srgbClr val="0B0A09"/>
                </a:solidFill>
                <a:latin typeface="宋体" panose="02010600030101010101" pitchFamily="2" charset="-122"/>
              </a:rPr>
              <a:t>Mg</a:t>
            </a:r>
            <a:r>
              <a:rPr lang="zh-CN" altLang="en-US" sz="4800" b="1">
                <a:solidFill>
                  <a:srgbClr val="0B0A09"/>
                </a:solidFill>
                <a:latin typeface="宋体" panose="02010600030101010101" pitchFamily="2" charset="-122"/>
              </a:rPr>
              <a:t>或</a:t>
            </a:r>
            <a:r>
              <a:rPr lang="en-US" altLang="zh-CN" sz="4800" b="1">
                <a:solidFill>
                  <a:srgbClr val="0B0A09"/>
                </a:solidFill>
                <a:latin typeface="宋体" panose="02010600030101010101" pitchFamily="2" charset="-122"/>
              </a:rPr>
              <a:t>Al</a:t>
            </a:r>
            <a:r>
              <a:rPr lang="zh-CN" altLang="en-US" sz="4800" b="1">
                <a:solidFill>
                  <a:srgbClr val="0B0A09"/>
                </a:solidFill>
                <a:latin typeface="宋体" panose="02010600030101010101" pitchFamily="2" charset="-122"/>
              </a:rPr>
              <a:t>与盐酸反应</a:t>
            </a:r>
          </a:p>
        </p:txBody>
      </p:sp>
      <p:sp>
        <p:nvSpPr>
          <p:cNvPr id="12292" name="Rectangle 4"/>
          <p:cNvSpPr>
            <a:spLocks noChangeArrowheads="1"/>
          </p:cNvSpPr>
          <p:nvPr/>
        </p:nvSpPr>
        <p:spPr bwMode="auto">
          <a:xfrm>
            <a:off x="539750" y="373063"/>
            <a:ext cx="7854950" cy="823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4800" b="1">
                <a:solidFill>
                  <a:srgbClr val="FF0000"/>
                </a:solidFill>
                <a:latin typeface="宋体" panose="02010600030101010101" pitchFamily="2" charset="-122"/>
              </a:rPr>
              <a:t>2</a:t>
            </a:r>
            <a:r>
              <a:rPr lang="zh-CN" altLang="en-US" sz="4800" b="1">
                <a:solidFill>
                  <a:srgbClr val="FF0000"/>
                </a:solidFill>
                <a:latin typeface="宋体" panose="02010600030101010101" pitchFamily="2" charset="-122"/>
              </a:rPr>
              <a:t>、</a:t>
            </a:r>
            <a:r>
              <a:rPr lang="en-US" altLang="zh-CN" sz="4800" b="1">
                <a:solidFill>
                  <a:srgbClr val="FF0000"/>
                </a:solidFill>
                <a:latin typeface="宋体" panose="02010600030101010101" pitchFamily="2" charset="-122"/>
              </a:rPr>
              <a:t>Na</a:t>
            </a:r>
            <a:r>
              <a:rPr lang="zh-CN" altLang="en-US" sz="4800" b="1">
                <a:solidFill>
                  <a:srgbClr val="FF0000"/>
                </a:solidFill>
                <a:latin typeface="宋体" panose="02010600030101010101" pitchFamily="2" charset="-122"/>
              </a:rPr>
              <a:t>、</a:t>
            </a:r>
            <a:r>
              <a:rPr lang="en-US" altLang="zh-CN" sz="4800" b="1">
                <a:solidFill>
                  <a:srgbClr val="FF0000"/>
                </a:solidFill>
                <a:latin typeface="宋体" panose="02010600030101010101" pitchFamily="2" charset="-122"/>
              </a:rPr>
              <a:t>Mg</a:t>
            </a:r>
            <a:r>
              <a:rPr lang="zh-CN" altLang="en-US" sz="4800" b="1">
                <a:solidFill>
                  <a:srgbClr val="FF0000"/>
                </a:solidFill>
                <a:latin typeface="宋体" panose="02010600030101010101" pitchFamily="2" charset="-122"/>
              </a:rPr>
              <a:t>、</a:t>
            </a:r>
            <a:r>
              <a:rPr lang="en-US" altLang="zh-CN" sz="4800" b="1">
                <a:solidFill>
                  <a:srgbClr val="FF0000"/>
                </a:solidFill>
                <a:latin typeface="宋体" panose="02010600030101010101" pitchFamily="2" charset="-122"/>
              </a:rPr>
              <a:t>Al</a:t>
            </a:r>
            <a:r>
              <a:rPr lang="zh-CN" altLang="en-US" sz="4800" b="1">
                <a:solidFill>
                  <a:srgbClr val="FF0000"/>
                </a:solidFill>
                <a:latin typeface="宋体" panose="02010600030101010101" pitchFamily="2" charset="-122"/>
              </a:rPr>
              <a:t>金属性的比较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>
            <a:hlinkClick r:id="rId2" action="ppaction://hlinkfile"/>
          </p:cNvPr>
          <p:cNvSpPr>
            <a:spLocks noChangeArrowheads="1"/>
          </p:cNvSpPr>
          <p:nvPr/>
        </p:nvSpPr>
        <p:spPr bwMode="auto">
          <a:xfrm>
            <a:off x="1187450" y="188913"/>
            <a:ext cx="693420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just" eaLnBrk="1" hangingPunct="1"/>
            <a:r>
              <a:rPr lang="zh-CN" altLang="en-US" sz="4000" b="1" dirty="0">
                <a:solidFill>
                  <a:srgbClr val="040404"/>
                </a:solidFill>
                <a:latin typeface="宋体" panose="02010600030101010101" pitchFamily="2" charset="-122"/>
                <a:hlinkClick r:id="rId3" action="ppaction://hlinkfile"/>
              </a:rPr>
              <a:t>实验一：</a:t>
            </a:r>
            <a:r>
              <a:rPr lang="en-US" altLang="zh-CN" sz="4000" b="1" dirty="0">
                <a:solidFill>
                  <a:srgbClr val="040404"/>
                </a:solidFill>
                <a:latin typeface="宋体" panose="02010600030101010101" pitchFamily="2" charset="-122"/>
                <a:hlinkClick r:id="rId3" action="ppaction://hlinkfile"/>
              </a:rPr>
              <a:t>Na</a:t>
            </a:r>
            <a:r>
              <a:rPr lang="zh-CN" altLang="en-US" sz="4000" b="1" dirty="0">
                <a:solidFill>
                  <a:srgbClr val="040404"/>
                </a:solidFill>
                <a:latin typeface="宋体" panose="02010600030101010101" pitchFamily="2" charset="-122"/>
                <a:hlinkClick r:id="rId3" action="ppaction://hlinkfile"/>
              </a:rPr>
              <a:t>、</a:t>
            </a:r>
            <a:r>
              <a:rPr lang="en-US" altLang="zh-CN" sz="4000" b="1" dirty="0">
                <a:solidFill>
                  <a:srgbClr val="040404"/>
                </a:solidFill>
                <a:latin typeface="宋体" panose="02010600030101010101" pitchFamily="2" charset="-122"/>
                <a:hlinkClick r:id="rId3" action="ppaction://hlinkfile"/>
              </a:rPr>
              <a:t>Mg</a:t>
            </a:r>
            <a:r>
              <a:rPr lang="zh-CN" altLang="en-US" sz="4000" b="1" dirty="0">
                <a:solidFill>
                  <a:srgbClr val="040404"/>
                </a:solidFill>
                <a:latin typeface="宋体" panose="02010600030101010101" pitchFamily="2" charset="-122"/>
                <a:hlinkClick r:id="rId3" action="ppaction://hlinkfile"/>
              </a:rPr>
              <a:t>与水的反应</a:t>
            </a:r>
            <a:endParaRPr lang="zh-CN" altLang="en-US" sz="4000" dirty="0">
              <a:solidFill>
                <a:srgbClr val="040404"/>
              </a:solidFill>
              <a:latin typeface="宋体" panose="02010600030101010101" pitchFamily="2" charset="-122"/>
            </a:endParaRPr>
          </a:p>
        </p:txBody>
      </p:sp>
      <p:graphicFrame>
        <p:nvGraphicFramePr>
          <p:cNvPr id="15363" name="Group 3"/>
          <p:cNvGraphicFramePr>
            <a:graphicFrameLocks noGrp="1"/>
          </p:cNvGraphicFramePr>
          <p:nvPr/>
        </p:nvGraphicFramePr>
        <p:xfrm>
          <a:off x="214313" y="1125538"/>
          <a:ext cx="8678862" cy="4197402"/>
        </p:xfrm>
        <a:graphic>
          <a:graphicData uri="http://schemas.openxmlformats.org/drawingml/2006/table">
            <a:tbl>
              <a:tblPr/>
              <a:tblGrid>
                <a:gridCol w="2125662"/>
                <a:gridCol w="3752850"/>
                <a:gridCol w="2800350"/>
              </a:tblGrid>
              <a:tr h="59847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rgbClr val="A50021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rgbClr val="666699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50021"/>
                        </a:buClr>
                        <a:buSzPct val="75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40404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反 应 物 </a:t>
                      </a:r>
                    </a:p>
                  </a:txBody>
                  <a:tcPr marT="45719" marB="4571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rgbClr val="A50021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rgbClr val="666699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50021"/>
                        </a:buClr>
                        <a:buSzPct val="75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40404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现    象 </a:t>
                      </a:r>
                    </a:p>
                  </a:txBody>
                  <a:tcPr marT="45719" marB="4571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rgbClr val="A50021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rgbClr val="666699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50021"/>
                        </a:buClr>
                        <a:buSzPct val="75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40404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方  程  式 </a:t>
                      </a:r>
                    </a:p>
                  </a:txBody>
                  <a:tcPr marT="45719" marB="4571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49382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rgbClr val="A50021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rgbClr val="666699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50021"/>
                        </a:buClr>
                        <a:buSzPct val="75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zh-CN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40404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 </a:t>
                      </a:r>
                      <a:r>
                        <a:rPr kumimoji="0" lang="en-US" altLang="zh-CN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40404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Na</a:t>
                      </a: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40404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、水、   酚酞</a:t>
                      </a:r>
                      <a:r>
                        <a:rPr kumimoji="0" lang="zh-CN" altLang="en-US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40404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 </a:t>
                      </a:r>
                    </a:p>
                  </a:txBody>
                  <a:tcPr marT="45719" marB="45719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rgbClr val="A50021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rgbClr val="666699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50021"/>
                        </a:buClr>
                        <a:buSzPct val="75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zh-CN" altLang="en-US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40404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  </a:t>
                      </a: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rgbClr val="A50021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rgbClr val="666699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50021"/>
                        </a:buClr>
                        <a:buSzPct val="75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zh-CN" altLang="en-US" sz="3600" b="1" i="0" u="none" strike="noStrike" cap="none" normalizeH="0" baseline="0" smtClean="0">
                        <a:ln>
                          <a:noFill/>
                        </a:ln>
                        <a:solidFill>
                          <a:srgbClr val="040404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T="45719" marB="4571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749499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rgbClr val="A50021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rgbClr val="666699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50021"/>
                        </a:buClr>
                        <a:buSzPct val="75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zh-CN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40404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 </a:t>
                      </a:r>
                      <a:r>
                        <a:rPr kumimoji="0" lang="en-US" altLang="zh-CN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40404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Mg</a:t>
                      </a: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40404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、水、   酚酞</a:t>
                      </a:r>
                      <a:r>
                        <a:rPr kumimoji="0" lang="zh-CN" altLang="en-US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40404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 </a:t>
                      </a:r>
                    </a:p>
                  </a:txBody>
                  <a:tcPr marT="45719" marB="45719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rgbClr val="A50021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rgbClr val="666699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50021"/>
                        </a:buClr>
                        <a:buSzPct val="75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zh-CN" alt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rgbClr val="A50021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rgbClr val="666699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50021"/>
                        </a:buClr>
                        <a:buSzPct val="75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zh-CN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 </a:t>
                      </a: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50021"/>
                        </a:buClr>
                        <a:buSzPct val="75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zh-TW" alt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                     </a:t>
                      </a:r>
                      <a:endParaRPr kumimoji="0" lang="en-US" altLang="zh-CN" sz="3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50021"/>
                        </a:buClr>
                        <a:buSzPct val="75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zh-CN" sz="3200" b="1" i="0" u="none" strike="noStrike" cap="none" normalizeH="0" baseline="0" smtClean="0">
                        <a:ln>
                          <a:noFill/>
                        </a:ln>
                        <a:solidFill>
                          <a:srgbClr val="333399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T="45719" marB="4571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5381" name="Text Box 21"/>
          <p:cNvSpPr txBox="1">
            <a:spLocks noChangeArrowheads="1"/>
          </p:cNvSpPr>
          <p:nvPr/>
        </p:nvSpPr>
        <p:spPr bwMode="auto">
          <a:xfrm>
            <a:off x="2339975" y="1700213"/>
            <a:ext cx="3816350" cy="180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800" b="1">
                <a:solidFill>
                  <a:srgbClr val="040404"/>
                </a:solidFill>
                <a:latin typeface="宋体" panose="02010600030101010101" pitchFamily="2" charset="-122"/>
              </a:rPr>
              <a:t>钠浮于水面</a:t>
            </a:r>
            <a:r>
              <a:rPr lang="en-US" altLang="zh-CN" sz="2800" b="1">
                <a:solidFill>
                  <a:srgbClr val="040404"/>
                </a:solidFill>
                <a:latin typeface="宋体" panose="02010600030101010101" pitchFamily="2" charset="-122"/>
              </a:rPr>
              <a:t>,</a:t>
            </a:r>
            <a:r>
              <a:rPr lang="zh-CN" altLang="en-US" sz="2800" b="1">
                <a:solidFill>
                  <a:srgbClr val="040404"/>
                </a:solidFill>
                <a:latin typeface="宋体" panose="02010600030101010101" pitchFamily="2" charset="-122"/>
              </a:rPr>
              <a:t>形成光亮小球</a:t>
            </a:r>
            <a:r>
              <a:rPr lang="en-US" altLang="zh-CN" sz="2800" b="1">
                <a:solidFill>
                  <a:srgbClr val="040404"/>
                </a:solidFill>
                <a:latin typeface="宋体" panose="02010600030101010101" pitchFamily="2" charset="-122"/>
              </a:rPr>
              <a:t>,</a:t>
            </a:r>
            <a:r>
              <a:rPr lang="zh-CN" altLang="en-US" sz="2800" b="1">
                <a:solidFill>
                  <a:srgbClr val="040404"/>
                </a:solidFill>
                <a:latin typeface="宋体" panose="02010600030101010101" pitchFamily="2" charset="-122"/>
              </a:rPr>
              <a:t>四处游走</a:t>
            </a:r>
            <a:r>
              <a:rPr lang="en-US" altLang="zh-CN" sz="2800" b="1">
                <a:solidFill>
                  <a:srgbClr val="040404"/>
                </a:solidFill>
                <a:latin typeface="宋体" panose="02010600030101010101" pitchFamily="2" charset="-122"/>
              </a:rPr>
              <a:t>,</a:t>
            </a:r>
            <a:r>
              <a:rPr lang="zh-CN" altLang="en-US" sz="2800" b="1">
                <a:solidFill>
                  <a:srgbClr val="040404"/>
                </a:solidFill>
                <a:latin typeface="宋体" panose="02010600030101010101" pitchFamily="2" charset="-122"/>
              </a:rPr>
              <a:t>有气体产生</a:t>
            </a:r>
            <a:r>
              <a:rPr lang="en-US" altLang="zh-CN" sz="2800" b="1">
                <a:solidFill>
                  <a:srgbClr val="040404"/>
                </a:solidFill>
                <a:latin typeface="宋体" panose="02010600030101010101" pitchFamily="2" charset="-122"/>
              </a:rPr>
              <a:t>,</a:t>
            </a:r>
            <a:r>
              <a:rPr lang="zh-CN" altLang="en-US" sz="2800" b="1">
                <a:solidFill>
                  <a:srgbClr val="040404"/>
                </a:solidFill>
                <a:latin typeface="宋体" panose="02010600030101010101" pitchFamily="2" charset="-122"/>
              </a:rPr>
              <a:t>并发出嗞嗞的声音</a:t>
            </a:r>
            <a:r>
              <a:rPr lang="en-US" altLang="zh-CN" sz="2800" b="1">
                <a:solidFill>
                  <a:srgbClr val="040404"/>
                </a:solidFill>
                <a:latin typeface="宋体" panose="02010600030101010101" pitchFamily="2" charset="-122"/>
              </a:rPr>
              <a:t>,</a:t>
            </a:r>
            <a:r>
              <a:rPr lang="zh-CN" altLang="en-US" sz="2800" b="1">
                <a:solidFill>
                  <a:srgbClr val="040404"/>
                </a:solidFill>
                <a:latin typeface="宋体" panose="02010600030101010101" pitchFamily="2" charset="-122"/>
              </a:rPr>
              <a:t>滴入酚酞</a:t>
            </a:r>
            <a:r>
              <a:rPr lang="en-US" altLang="zh-CN" sz="2800" b="1">
                <a:solidFill>
                  <a:srgbClr val="040404"/>
                </a:solidFill>
                <a:latin typeface="宋体" panose="02010600030101010101" pitchFamily="2" charset="-122"/>
              </a:rPr>
              <a:t>,</a:t>
            </a:r>
            <a:r>
              <a:rPr lang="zh-CN" altLang="en-US" sz="2800" b="1">
                <a:solidFill>
                  <a:srgbClr val="FF0000"/>
                </a:solidFill>
                <a:latin typeface="宋体" panose="02010600030101010101" pitchFamily="2" charset="-122"/>
              </a:rPr>
              <a:t>溶液变红</a:t>
            </a:r>
          </a:p>
        </p:txBody>
      </p:sp>
      <p:sp>
        <p:nvSpPr>
          <p:cNvPr id="15382" name="Text Box 22"/>
          <p:cNvSpPr txBox="1">
            <a:spLocks noChangeArrowheads="1"/>
          </p:cNvSpPr>
          <p:nvPr/>
        </p:nvSpPr>
        <p:spPr bwMode="auto">
          <a:xfrm>
            <a:off x="2268538" y="3644900"/>
            <a:ext cx="3889375" cy="165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3200" b="1">
                <a:solidFill>
                  <a:srgbClr val="040404"/>
                </a:solidFill>
                <a:latin typeface="宋体" panose="02010600030101010101" pitchFamily="2" charset="-122"/>
              </a:rPr>
              <a:t>前：与冷水无现象</a:t>
            </a:r>
          </a:p>
          <a:p>
            <a:pPr eaLnBrk="1" hangingPunct="1">
              <a:spcBef>
                <a:spcPct val="20000"/>
              </a:spcBef>
            </a:pPr>
            <a:r>
              <a:rPr lang="zh-CN" altLang="en-US" sz="3200" b="1">
                <a:solidFill>
                  <a:srgbClr val="FF0000"/>
                </a:solidFill>
                <a:latin typeface="宋体" panose="02010600030101010101" pitchFamily="2" charset="-122"/>
              </a:rPr>
              <a:t>加热后</a:t>
            </a:r>
            <a:r>
              <a:rPr lang="zh-CN" altLang="en-US" sz="3200" b="1">
                <a:solidFill>
                  <a:srgbClr val="040404"/>
                </a:solidFill>
                <a:latin typeface="宋体" panose="02010600030101010101" pitchFamily="2" charset="-122"/>
              </a:rPr>
              <a:t>：出现</a:t>
            </a:r>
            <a:r>
              <a:rPr lang="zh-CN" altLang="en-US" sz="3200" b="1">
                <a:solidFill>
                  <a:srgbClr val="FF0000"/>
                </a:solidFill>
                <a:latin typeface="宋体" panose="02010600030101010101" pitchFamily="2" charset="-122"/>
              </a:rPr>
              <a:t>大量气泡，红色明显</a:t>
            </a:r>
            <a:r>
              <a:rPr lang="zh-CN" altLang="en-US" sz="3200">
                <a:solidFill>
                  <a:srgbClr val="FF0000"/>
                </a:solidFill>
                <a:latin typeface="宋体" panose="02010600030101010101" pitchFamily="2" charset="-122"/>
              </a:rPr>
              <a:t> </a:t>
            </a:r>
          </a:p>
        </p:txBody>
      </p:sp>
      <p:sp>
        <p:nvSpPr>
          <p:cNvPr id="13335" name="Text Box 23"/>
          <p:cNvSpPr txBox="1">
            <a:spLocks noChangeArrowheads="1"/>
          </p:cNvSpPr>
          <p:nvPr/>
        </p:nvSpPr>
        <p:spPr bwMode="auto">
          <a:xfrm>
            <a:off x="8594725" y="6497638"/>
            <a:ext cx="1841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sp>
        <p:nvSpPr>
          <p:cNvPr id="15384" name="Text Box 24"/>
          <p:cNvSpPr txBox="1">
            <a:spLocks noChangeArrowheads="1"/>
          </p:cNvSpPr>
          <p:nvPr/>
        </p:nvSpPr>
        <p:spPr bwMode="auto">
          <a:xfrm>
            <a:off x="6084888" y="2060575"/>
            <a:ext cx="2895600" cy="1031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US" altLang="zh-CN" sz="2800" b="1">
                <a:solidFill>
                  <a:srgbClr val="040404"/>
                </a:solidFill>
              </a:rPr>
              <a:t>2Na + 2H</a:t>
            </a:r>
            <a:r>
              <a:rPr lang="en-US" altLang="zh-CN" sz="2800" b="1" baseline="-30000">
                <a:solidFill>
                  <a:srgbClr val="040404"/>
                </a:solidFill>
              </a:rPr>
              <a:t>2</a:t>
            </a:r>
            <a:r>
              <a:rPr lang="en-US" altLang="zh-CN" sz="2800" b="1">
                <a:solidFill>
                  <a:srgbClr val="040404"/>
                </a:solidFill>
              </a:rPr>
              <a:t>O ═   </a:t>
            </a:r>
          </a:p>
          <a:p>
            <a:pPr eaLnBrk="1" hangingPunct="1">
              <a:spcBef>
                <a:spcPct val="20000"/>
              </a:spcBef>
            </a:pPr>
            <a:r>
              <a:rPr lang="en-US" altLang="zh-CN" sz="2800" b="1">
                <a:solidFill>
                  <a:srgbClr val="040404"/>
                </a:solidFill>
              </a:rPr>
              <a:t>    2NaOH + H</a:t>
            </a:r>
            <a:r>
              <a:rPr lang="en-US" altLang="zh-CN" sz="2800" b="1" baseline="-30000">
                <a:solidFill>
                  <a:srgbClr val="040404"/>
                </a:solidFill>
              </a:rPr>
              <a:t>2</a:t>
            </a:r>
            <a:r>
              <a:rPr lang="en-US" altLang="zh-CN" sz="2800" b="1">
                <a:solidFill>
                  <a:srgbClr val="040404"/>
                </a:solidFill>
              </a:rPr>
              <a:t>↑</a:t>
            </a:r>
          </a:p>
        </p:txBody>
      </p:sp>
      <p:sp>
        <p:nvSpPr>
          <p:cNvPr id="15385" name="Text Box 25"/>
          <p:cNvSpPr txBox="1">
            <a:spLocks noChangeArrowheads="1"/>
          </p:cNvSpPr>
          <p:nvPr/>
        </p:nvSpPr>
        <p:spPr bwMode="auto">
          <a:xfrm>
            <a:off x="6084888" y="3789363"/>
            <a:ext cx="2895600" cy="1333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US" altLang="zh-CN" b="1">
                <a:solidFill>
                  <a:srgbClr val="040404"/>
                </a:solidFill>
              </a:rPr>
              <a:t>Mg + 2H</a:t>
            </a:r>
            <a:r>
              <a:rPr lang="en-US" altLang="zh-CN" b="1" baseline="-30000">
                <a:solidFill>
                  <a:srgbClr val="040404"/>
                </a:solidFill>
              </a:rPr>
              <a:t>2</a:t>
            </a:r>
            <a:r>
              <a:rPr lang="en-US" altLang="zh-CN" b="1">
                <a:solidFill>
                  <a:srgbClr val="040404"/>
                </a:solidFill>
              </a:rPr>
              <a:t>O  ═   </a:t>
            </a:r>
          </a:p>
          <a:p>
            <a:pPr eaLnBrk="1" hangingPunct="1">
              <a:spcBef>
                <a:spcPct val="20000"/>
              </a:spcBef>
            </a:pPr>
            <a:r>
              <a:rPr lang="en-US" altLang="zh-CN" b="1">
                <a:solidFill>
                  <a:srgbClr val="040404"/>
                </a:solidFill>
              </a:rPr>
              <a:t>     Mg(OH)</a:t>
            </a:r>
            <a:r>
              <a:rPr lang="en-US" altLang="zh-CN" b="1" baseline="-30000">
                <a:solidFill>
                  <a:srgbClr val="040404"/>
                </a:solidFill>
              </a:rPr>
              <a:t>2</a:t>
            </a:r>
            <a:r>
              <a:rPr lang="en-US" altLang="zh-CN" b="1">
                <a:solidFill>
                  <a:srgbClr val="040404"/>
                </a:solidFill>
              </a:rPr>
              <a:t> + H</a:t>
            </a:r>
            <a:r>
              <a:rPr lang="en-US" altLang="zh-CN" b="1" baseline="-30000">
                <a:solidFill>
                  <a:srgbClr val="040404"/>
                </a:solidFill>
              </a:rPr>
              <a:t>2</a:t>
            </a:r>
            <a:r>
              <a:rPr lang="en-US" altLang="zh-CN" b="1">
                <a:solidFill>
                  <a:srgbClr val="040404"/>
                </a:solidFill>
              </a:rPr>
              <a:t>↑</a:t>
            </a:r>
          </a:p>
          <a:p>
            <a:pPr eaLnBrk="1" hangingPunct="1">
              <a:spcBef>
                <a:spcPct val="20000"/>
              </a:spcBef>
            </a:pPr>
            <a:r>
              <a:rPr lang="en-US" altLang="zh-CN" b="1">
                <a:solidFill>
                  <a:srgbClr val="040404"/>
                </a:solidFill>
              </a:rPr>
              <a:t>                (</a:t>
            </a:r>
            <a:r>
              <a:rPr lang="zh-CN" altLang="en-US" b="1">
                <a:solidFill>
                  <a:srgbClr val="040404"/>
                </a:solidFill>
              </a:rPr>
              <a:t>缓慢</a:t>
            </a:r>
            <a:r>
              <a:rPr lang="en-US" altLang="zh-CN" b="1">
                <a:solidFill>
                  <a:srgbClr val="040404"/>
                </a:solidFill>
              </a:rPr>
              <a:t>)</a:t>
            </a:r>
            <a:endParaRPr lang="en-US" altLang="zh-CN">
              <a:solidFill>
                <a:srgbClr val="040404"/>
              </a:solidFill>
            </a:endParaRPr>
          </a:p>
        </p:txBody>
      </p:sp>
      <p:sp>
        <p:nvSpPr>
          <p:cNvPr id="15386" name="Text Box 26"/>
          <p:cNvSpPr txBox="1">
            <a:spLocks noChangeArrowheads="1"/>
          </p:cNvSpPr>
          <p:nvPr/>
        </p:nvSpPr>
        <p:spPr bwMode="auto">
          <a:xfrm>
            <a:off x="7740650" y="3644900"/>
            <a:ext cx="4572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TW" altLang="en-US" sz="1800" b="1">
                <a:ea typeface="PMingLiU" panose="02020500000000000000" pitchFamily="18" charset="-120"/>
              </a:rPr>
              <a:t>△</a:t>
            </a:r>
            <a:endParaRPr lang="zh-CN" altLang="en-US" sz="1800" b="1">
              <a:ea typeface="PMingLiU" panose="02020500000000000000" pitchFamily="18" charset="-120"/>
            </a:endParaRPr>
          </a:p>
        </p:txBody>
      </p:sp>
      <p:sp>
        <p:nvSpPr>
          <p:cNvPr id="15387" name="Rectangle 27"/>
          <p:cNvSpPr>
            <a:spLocks noChangeArrowheads="1"/>
          </p:cNvSpPr>
          <p:nvPr/>
        </p:nvSpPr>
        <p:spPr bwMode="auto">
          <a:xfrm>
            <a:off x="323850" y="5445125"/>
            <a:ext cx="8496300" cy="1190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zh-CN" altLang="en-US" sz="36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结论：</a:t>
            </a:r>
            <a:r>
              <a:rPr lang="en-US" altLang="zh-CN" sz="36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1</a:t>
            </a:r>
            <a:r>
              <a:rPr lang="zh-CN" altLang="en-US" sz="36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、镁的金属性比钠的弱；</a:t>
            </a:r>
          </a:p>
          <a:p>
            <a:pPr eaLnBrk="1" hangingPunct="1">
              <a:defRPr/>
            </a:pPr>
            <a:r>
              <a:rPr lang="zh-CN" altLang="en-US" sz="36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</a:t>
            </a:r>
            <a:r>
              <a:rPr lang="en-US" altLang="zh-CN" sz="36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2</a:t>
            </a:r>
            <a:r>
              <a:rPr lang="zh-CN" altLang="en-US" sz="36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、碱性：</a:t>
            </a:r>
            <a:r>
              <a:rPr lang="en-US" altLang="zh-CN" sz="3600" b="1">
                <a:solidFill>
                  <a:srgbClr val="040404"/>
                </a:solidFill>
              </a:rPr>
              <a:t>NaOH</a:t>
            </a:r>
            <a:r>
              <a:rPr lang="zh-CN" altLang="en-US" sz="3600" b="1">
                <a:solidFill>
                  <a:srgbClr val="040404"/>
                </a:solidFill>
              </a:rPr>
              <a:t>﹥ </a:t>
            </a:r>
            <a:r>
              <a:rPr lang="en-US" altLang="zh-CN" sz="3600" b="1">
                <a:solidFill>
                  <a:srgbClr val="040404"/>
                </a:solidFill>
              </a:rPr>
              <a:t>Mg(OH)</a:t>
            </a:r>
            <a:r>
              <a:rPr lang="en-US" altLang="zh-CN" sz="3600" b="1" baseline="-25000">
                <a:solidFill>
                  <a:srgbClr val="040404"/>
                </a:solidFill>
              </a:rPr>
              <a:t>2</a:t>
            </a:r>
            <a:r>
              <a:rPr lang="en-US" altLang="zh-CN" sz="3600">
                <a:solidFill>
                  <a:srgbClr val="040404"/>
                </a:solidFill>
              </a:rPr>
              <a:t> </a:t>
            </a:r>
            <a:endParaRPr lang="zh-CN" altLang="en-US" sz="3600">
              <a:solidFill>
                <a:srgbClr val="040404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53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153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153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153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15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75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74"/>
                                          </p:stCondLst>
                                        </p:cTn>
                                        <p:tgtEl>
                                          <p:spTgt spid="15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81" grpId="0" autoUpdateAnimBg="0"/>
      <p:bldP spid="15382" grpId="0" autoUpdateAnimBg="0"/>
      <p:bldP spid="15384" grpId="0" autoUpdateAnimBg="0"/>
      <p:bldP spid="15385" grpId="0" autoUpdateAnimBg="0"/>
      <p:bldP spid="15386" grpId="0" autoUpdateAnimBg="0"/>
      <p:bldP spid="15387" grpId="0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>
            <a:hlinkClick r:id="rId2" action="ppaction://hlinkfile"/>
          </p:cNvPr>
          <p:cNvSpPr>
            <a:spLocks noChangeArrowheads="1"/>
          </p:cNvSpPr>
          <p:nvPr/>
        </p:nvSpPr>
        <p:spPr bwMode="auto">
          <a:xfrm>
            <a:off x="1692275" y="188913"/>
            <a:ext cx="632460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4000" b="1" dirty="0">
                <a:solidFill>
                  <a:srgbClr val="040404"/>
                </a:solidFill>
                <a:latin typeface="宋体" panose="02010600030101010101" pitchFamily="2" charset="-122"/>
                <a:hlinkClick r:id="rId3" action="ppaction://hlinkfile"/>
              </a:rPr>
              <a:t>实验</a:t>
            </a:r>
            <a:r>
              <a:rPr lang="en-US" altLang="zh-CN" sz="4000" b="1" dirty="0">
                <a:solidFill>
                  <a:srgbClr val="040404"/>
                </a:solidFill>
                <a:latin typeface="宋体" panose="02010600030101010101" pitchFamily="2" charset="-122"/>
                <a:hlinkClick r:id="rId3" action="ppaction://hlinkfile"/>
              </a:rPr>
              <a:t>2</a:t>
            </a:r>
            <a:r>
              <a:rPr lang="zh-CN" altLang="en-US" sz="4000" b="1" dirty="0">
                <a:solidFill>
                  <a:srgbClr val="040404"/>
                </a:solidFill>
                <a:latin typeface="宋体" panose="02010600030101010101" pitchFamily="2" charset="-122"/>
                <a:hlinkClick r:id="rId3" action="ppaction://hlinkfile"/>
              </a:rPr>
              <a:t>：</a:t>
            </a:r>
            <a:r>
              <a:rPr lang="en-US" altLang="zh-CN" sz="4000" b="1" dirty="0">
                <a:solidFill>
                  <a:srgbClr val="040404"/>
                </a:solidFill>
                <a:latin typeface="宋体" panose="02010600030101010101" pitchFamily="2" charset="-122"/>
                <a:hlinkClick r:id="rId3" action="ppaction://hlinkfile"/>
              </a:rPr>
              <a:t>Mg</a:t>
            </a:r>
            <a:r>
              <a:rPr lang="zh-CN" altLang="en-US" sz="4000" b="1" dirty="0">
                <a:solidFill>
                  <a:srgbClr val="040404"/>
                </a:solidFill>
                <a:latin typeface="宋体" panose="02010600030101010101" pitchFamily="2" charset="-122"/>
                <a:hlinkClick r:id="rId3" action="ppaction://hlinkfile"/>
              </a:rPr>
              <a:t>、</a:t>
            </a:r>
            <a:r>
              <a:rPr lang="en-US" altLang="zh-CN" sz="4000" b="1" dirty="0">
                <a:solidFill>
                  <a:srgbClr val="040404"/>
                </a:solidFill>
                <a:latin typeface="宋体" panose="02010600030101010101" pitchFamily="2" charset="-122"/>
                <a:hlinkClick r:id="rId3" action="ppaction://hlinkfile"/>
              </a:rPr>
              <a:t>Al</a:t>
            </a:r>
            <a:r>
              <a:rPr lang="zh-CN" altLang="en-US" sz="4000" b="1" dirty="0">
                <a:solidFill>
                  <a:srgbClr val="040404"/>
                </a:solidFill>
                <a:latin typeface="宋体" panose="02010600030101010101" pitchFamily="2" charset="-122"/>
                <a:hlinkClick r:id="rId3" action="ppaction://hlinkfile"/>
              </a:rPr>
              <a:t>与盐酸反应</a:t>
            </a:r>
            <a:r>
              <a:rPr lang="zh-CN" altLang="en-US" sz="4000" dirty="0">
                <a:solidFill>
                  <a:srgbClr val="040404"/>
                </a:solidFill>
                <a:latin typeface="宋体" panose="02010600030101010101" pitchFamily="2" charset="-122"/>
                <a:hlinkClick r:id="rId3" action="ppaction://hlinkfile"/>
              </a:rPr>
              <a:t> </a:t>
            </a:r>
            <a:endParaRPr lang="zh-CN" altLang="en-US" sz="4000" dirty="0">
              <a:solidFill>
                <a:srgbClr val="040404"/>
              </a:solidFill>
              <a:latin typeface="宋体" panose="02010600030101010101" pitchFamily="2" charset="-122"/>
            </a:endParaRPr>
          </a:p>
        </p:txBody>
      </p:sp>
      <p:graphicFrame>
        <p:nvGraphicFramePr>
          <p:cNvPr id="16387" name="Group 3"/>
          <p:cNvGraphicFramePr>
            <a:graphicFrameLocks noGrp="1"/>
          </p:cNvGraphicFramePr>
          <p:nvPr/>
        </p:nvGraphicFramePr>
        <p:xfrm>
          <a:off x="107950" y="1125538"/>
          <a:ext cx="8856663" cy="3759200"/>
        </p:xfrm>
        <a:graphic>
          <a:graphicData uri="http://schemas.openxmlformats.org/drawingml/2006/table">
            <a:tbl>
              <a:tblPr/>
              <a:tblGrid>
                <a:gridCol w="2232025"/>
                <a:gridCol w="3384550"/>
                <a:gridCol w="3240088"/>
              </a:tblGrid>
              <a:tr h="7905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rgbClr val="A50021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rgbClr val="666699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50021"/>
                        </a:buClr>
                        <a:buSzPct val="75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zh-CN" altLang="en-US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40404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反 应 物 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rgbClr val="A50021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rgbClr val="666699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50021"/>
                        </a:buClr>
                        <a:buSzPct val="75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zh-CN" altLang="en-US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40404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现   象 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rgbClr val="A50021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rgbClr val="666699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50021"/>
                        </a:buClr>
                        <a:buSzPct val="75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zh-CN" altLang="en-US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40404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离子方程式 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6842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rgbClr val="A50021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rgbClr val="666699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50021"/>
                        </a:buClr>
                        <a:buSzPct val="75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zh-CN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40404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Mg</a:t>
                      </a:r>
                      <a:r>
                        <a:rPr kumimoji="0" lang="zh-CN" altLang="en-US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40404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、盐酸 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rgbClr val="A50021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rgbClr val="666699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50021"/>
                        </a:buClr>
                        <a:buSzPct val="75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zh-CN" altLang="en-US" sz="3600" b="1" i="0" u="none" strike="noStrike" cap="none" normalizeH="0" baseline="0" smtClean="0">
                        <a:ln>
                          <a:noFill/>
                        </a:ln>
                        <a:solidFill>
                          <a:srgbClr val="040404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rgbClr val="A50021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rgbClr val="666699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50021"/>
                        </a:buClr>
                        <a:buSzPct val="75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zh-CN" altLang="en-US" sz="3600" b="1" i="0" u="none" strike="noStrike" cap="none" normalizeH="0" baseline="0" smtClean="0">
                        <a:ln>
                          <a:noFill/>
                        </a:ln>
                        <a:solidFill>
                          <a:srgbClr val="040404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002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rgbClr val="A50021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rgbClr val="666699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50021"/>
                        </a:buClr>
                        <a:buSzPct val="75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zh-CN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40404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Al</a:t>
                      </a:r>
                      <a:r>
                        <a:rPr kumimoji="0" lang="zh-CN" altLang="en-US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40404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、盐酸 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rgbClr val="A50021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rgbClr val="666699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50021"/>
                        </a:buClr>
                        <a:buSzPct val="75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zh-CN" altLang="en-US" sz="3600" b="1" i="0" u="none" strike="noStrike" cap="none" normalizeH="0" baseline="0" smtClean="0">
                        <a:ln>
                          <a:noFill/>
                        </a:ln>
                        <a:solidFill>
                          <a:srgbClr val="040404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rgbClr val="A50021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rgbClr val="666699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50021"/>
                        </a:buClr>
                        <a:buSzPct val="75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zh-CN" altLang="en-US" sz="3600" b="1" i="0" u="none" strike="noStrike" cap="none" normalizeH="0" baseline="0" smtClean="0">
                        <a:ln>
                          <a:noFill/>
                        </a:ln>
                        <a:solidFill>
                          <a:srgbClr val="040404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6405" name="Text Box 21"/>
          <p:cNvSpPr txBox="1">
            <a:spLocks noChangeArrowheads="1"/>
          </p:cNvSpPr>
          <p:nvPr/>
        </p:nvSpPr>
        <p:spPr bwMode="auto">
          <a:xfrm>
            <a:off x="2555875" y="1989138"/>
            <a:ext cx="3240088" cy="1190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3600" b="1">
                <a:solidFill>
                  <a:srgbClr val="333399"/>
                </a:solidFill>
              </a:rPr>
              <a:t>反应迅速，产生大量气泡</a:t>
            </a:r>
          </a:p>
        </p:txBody>
      </p:sp>
      <p:sp>
        <p:nvSpPr>
          <p:cNvPr id="16406" name="Text Box 22"/>
          <p:cNvSpPr txBox="1">
            <a:spLocks noChangeArrowheads="1"/>
          </p:cNvSpPr>
          <p:nvPr/>
        </p:nvSpPr>
        <p:spPr bwMode="auto">
          <a:xfrm>
            <a:off x="2555875" y="3533775"/>
            <a:ext cx="3384550" cy="1190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3600" b="1">
                <a:solidFill>
                  <a:srgbClr val="333399"/>
                </a:solidFill>
              </a:rPr>
              <a:t>反应较慢，缓缓产生气泡</a:t>
            </a:r>
          </a:p>
        </p:txBody>
      </p:sp>
      <p:sp>
        <p:nvSpPr>
          <p:cNvPr id="16407" name="Text Box 23"/>
          <p:cNvSpPr txBox="1">
            <a:spLocks noChangeArrowheads="1"/>
          </p:cNvSpPr>
          <p:nvPr/>
        </p:nvSpPr>
        <p:spPr bwMode="auto">
          <a:xfrm>
            <a:off x="5795963" y="1916113"/>
            <a:ext cx="3097212" cy="1311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4000" b="1">
                <a:solidFill>
                  <a:srgbClr val="040404"/>
                </a:solidFill>
              </a:rPr>
              <a:t>Mg + 2H</a:t>
            </a:r>
            <a:r>
              <a:rPr lang="en-US" altLang="zh-CN" sz="4000" b="1" baseline="30000">
                <a:solidFill>
                  <a:srgbClr val="040404"/>
                </a:solidFill>
              </a:rPr>
              <a:t>+</a:t>
            </a:r>
            <a:r>
              <a:rPr lang="en-US" altLang="zh-CN" sz="4000" b="1">
                <a:solidFill>
                  <a:srgbClr val="040404"/>
                </a:solidFill>
              </a:rPr>
              <a:t> ═      Mg</a:t>
            </a:r>
            <a:r>
              <a:rPr lang="en-US" altLang="zh-CN" sz="4000" b="1" baseline="30000">
                <a:solidFill>
                  <a:srgbClr val="040404"/>
                </a:solidFill>
              </a:rPr>
              <a:t>2+</a:t>
            </a:r>
            <a:r>
              <a:rPr lang="en-US" altLang="zh-CN" sz="4000" b="1">
                <a:solidFill>
                  <a:srgbClr val="040404"/>
                </a:solidFill>
              </a:rPr>
              <a:t> +H</a:t>
            </a:r>
            <a:r>
              <a:rPr lang="en-US" altLang="zh-CN" sz="4000" b="1" baseline="-30000">
                <a:solidFill>
                  <a:srgbClr val="040404"/>
                </a:solidFill>
              </a:rPr>
              <a:t>2</a:t>
            </a:r>
            <a:r>
              <a:rPr lang="en-US" altLang="zh-CN" sz="4000" b="1">
                <a:solidFill>
                  <a:srgbClr val="040404"/>
                </a:solidFill>
              </a:rPr>
              <a:t>↑</a:t>
            </a:r>
          </a:p>
        </p:txBody>
      </p:sp>
      <p:sp>
        <p:nvSpPr>
          <p:cNvPr id="16408" name="Text Box 24"/>
          <p:cNvSpPr txBox="1">
            <a:spLocks noChangeArrowheads="1"/>
          </p:cNvSpPr>
          <p:nvPr/>
        </p:nvSpPr>
        <p:spPr bwMode="auto">
          <a:xfrm>
            <a:off x="5795963" y="3357563"/>
            <a:ext cx="3348037" cy="1311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4000" b="1">
                <a:solidFill>
                  <a:srgbClr val="040404"/>
                </a:solidFill>
              </a:rPr>
              <a:t>2Al +6H</a:t>
            </a:r>
            <a:r>
              <a:rPr lang="en-US" altLang="zh-CN" sz="4000" b="1" baseline="30000">
                <a:solidFill>
                  <a:srgbClr val="040404"/>
                </a:solidFill>
              </a:rPr>
              <a:t>+</a:t>
            </a:r>
            <a:r>
              <a:rPr lang="en-US" altLang="zh-CN" sz="4000" b="1">
                <a:solidFill>
                  <a:srgbClr val="040404"/>
                </a:solidFill>
              </a:rPr>
              <a:t> ═   2Al</a:t>
            </a:r>
            <a:r>
              <a:rPr lang="en-US" altLang="zh-CN" sz="4000" b="1" baseline="30000">
                <a:solidFill>
                  <a:srgbClr val="040404"/>
                </a:solidFill>
              </a:rPr>
              <a:t> 3+</a:t>
            </a:r>
            <a:r>
              <a:rPr lang="en-US" altLang="zh-CN" sz="4000" b="1">
                <a:solidFill>
                  <a:srgbClr val="040404"/>
                </a:solidFill>
              </a:rPr>
              <a:t>+3H</a:t>
            </a:r>
            <a:r>
              <a:rPr lang="en-US" altLang="zh-CN" sz="4000" b="1" baseline="-30000">
                <a:solidFill>
                  <a:srgbClr val="040404"/>
                </a:solidFill>
              </a:rPr>
              <a:t>2</a:t>
            </a:r>
            <a:r>
              <a:rPr lang="en-US" altLang="zh-CN" sz="4000" b="1">
                <a:solidFill>
                  <a:srgbClr val="040404"/>
                </a:solidFill>
              </a:rPr>
              <a:t>↑</a:t>
            </a:r>
            <a:endParaRPr lang="zh-CN" altLang="en-US" sz="4000" b="1">
              <a:solidFill>
                <a:srgbClr val="040404"/>
              </a:solidFill>
            </a:endParaRPr>
          </a:p>
        </p:txBody>
      </p:sp>
      <p:sp>
        <p:nvSpPr>
          <p:cNvPr id="16409" name="Rectangle 25"/>
          <p:cNvSpPr>
            <a:spLocks noChangeArrowheads="1"/>
          </p:cNvSpPr>
          <p:nvPr/>
        </p:nvSpPr>
        <p:spPr bwMode="auto">
          <a:xfrm>
            <a:off x="466725" y="5229225"/>
            <a:ext cx="8137525" cy="823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zh-CN" altLang="en-US" sz="4800" b="1">
                <a:solidFill>
                  <a:srgbClr val="A5002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结论：铝的金属性比镁的弱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64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64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164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164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64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64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64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405" grpId="0" autoUpdateAnimBg="0"/>
      <p:bldP spid="16406" grpId="0" autoUpdateAnimBg="0"/>
      <p:bldP spid="16407" grpId="0" autoUpdateAnimBg="0"/>
      <p:bldP spid="16408" grpId="0" autoUpdateAnimBg="0"/>
      <p:bldP spid="16409" grpId="0" autoUpdateAnimBg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7410" name="Group 2"/>
          <p:cNvGraphicFramePr>
            <a:graphicFrameLocks noGrp="1"/>
          </p:cNvGraphicFramePr>
          <p:nvPr/>
        </p:nvGraphicFramePr>
        <p:xfrm>
          <a:off x="179388" y="989013"/>
          <a:ext cx="8713787" cy="5611843"/>
        </p:xfrm>
        <a:graphic>
          <a:graphicData uri="http://schemas.openxmlformats.org/drawingml/2006/table">
            <a:tbl>
              <a:tblPr/>
              <a:tblGrid>
                <a:gridCol w="2016125"/>
                <a:gridCol w="1584325"/>
                <a:gridCol w="2952750"/>
                <a:gridCol w="2160587"/>
              </a:tblGrid>
              <a:tr h="640044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rgbClr val="A50021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rgbClr val="666699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50021"/>
                        </a:buClr>
                        <a:buSzPct val="75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T="45717" marB="45717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rgbClr val="A50021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rgbClr val="666699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50021"/>
                        </a:buClr>
                        <a:buSzPct val="75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zh-CN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C0C12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Na</a:t>
                      </a:r>
                    </a:p>
                  </a:txBody>
                  <a:tcPr marT="45717" marB="45717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rgbClr val="A50021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rgbClr val="666699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50021"/>
                        </a:buClr>
                        <a:buSzPct val="75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zh-CN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C0C12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Mg</a:t>
                      </a:r>
                    </a:p>
                  </a:txBody>
                  <a:tcPr marT="45717" marB="45717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rgbClr val="A50021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rgbClr val="666699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50021"/>
                        </a:buClr>
                        <a:buSzPct val="75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zh-CN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C0C12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Al</a:t>
                      </a:r>
                    </a:p>
                  </a:txBody>
                  <a:tcPr marT="45717" marB="45717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30332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rgbClr val="A50021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rgbClr val="666699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50021"/>
                        </a:buClr>
                        <a:buSzPct val="75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C0C12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单质与水（或酸）反应</a:t>
                      </a:r>
                    </a:p>
                  </a:txBody>
                  <a:tcPr marT="45717" marB="45717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rgbClr val="A50021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rgbClr val="666699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50021"/>
                        </a:buClr>
                        <a:buSzPct val="75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C0C12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与冷水反应</a:t>
                      </a:r>
                      <a:r>
                        <a:rPr kumimoji="0" lang="en-US" altLang="zh-CN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C0C12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:</a:t>
                      </a: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剧烈</a:t>
                      </a:r>
                    </a:p>
                  </a:txBody>
                  <a:tcPr marT="45717" marB="45717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rgbClr val="A50021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rgbClr val="666699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50021"/>
                        </a:buClr>
                        <a:buSzPct val="75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C0C12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与冷水反应缓慢，与沸水反应迅速、与酸反应剧烈，放出氢气。</a:t>
                      </a:r>
                    </a:p>
                  </a:txBody>
                  <a:tcPr marT="45717" marB="45717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rgbClr val="A50021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rgbClr val="666699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50021"/>
                        </a:buClr>
                        <a:buSzPct val="75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zh-CN" altLang="en-US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C0C12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与酸反应：</a:t>
                      </a:r>
                      <a:r>
                        <a:rPr kumimoji="0" lang="zh-CN" altLang="en-US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较缓慢  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50021"/>
                        </a:buClr>
                        <a:buSzPct val="75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zh-CN" altLang="en-US" sz="3600" b="1" i="0" u="none" strike="noStrike" cap="none" normalizeH="0" baseline="0" smtClean="0">
                        <a:ln>
                          <a:noFill/>
                        </a:ln>
                        <a:solidFill>
                          <a:srgbClr val="0C0C12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T="45717" marB="45717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41437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rgbClr val="A50021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rgbClr val="666699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50021"/>
                        </a:buClr>
                        <a:buSzPct val="75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C0C12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最高价氧化物对应水化物碱性强弱</a:t>
                      </a:r>
                    </a:p>
                  </a:txBody>
                  <a:tcPr marT="45717" marB="45717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rgbClr val="A50021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rgbClr val="666699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50021"/>
                        </a:buClr>
                        <a:buSzPct val="75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C0C12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 </a:t>
                      </a:r>
                    </a:p>
                  </a:txBody>
                  <a:tcPr marT="45717" marB="45717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rgbClr val="A50021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rgbClr val="666699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50021"/>
                        </a:buClr>
                        <a:buSzPct val="75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C0C12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   </a:t>
                      </a:r>
                    </a:p>
                  </a:txBody>
                  <a:tcPr marT="45717" marB="45717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rgbClr val="A50021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rgbClr val="666699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50021"/>
                        </a:buClr>
                        <a:buSzPct val="75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C0C12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   </a:t>
                      </a:r>
                      <a:endParaRPr kumimoji="0" lang="zh-CN" altLang="en-US" sz="2800" b="1" i="0" u="none" strike="noStrike" cap="none" normalizeH="0" baseline="-25000" smtClean="0">
                        <a:ln>
                          <a:noFill/>
                        </a:ln>
                        <a:solidFill>
                          <a:srgbClr val="0C0C12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T="45717" marB="45717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5384" name="Text Box 24"/>
          <p:cNvSpPr txBox="1">
            <a:spLocks noChangeArrowheads="1"/>
          </p:cNvSpPr>
          <p:nvPr/>
        </p:nvSpPr>
        <p:spPr bwMode="auto">
          <a:xfrm>
            <a:off x="5851525" y="2613025"/>
            <a:ext cx="1841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 sz="1800">
              <a:latin typeface="Arial" panose="020B0604020202020204" pitchFamily="34" charset="0"/>
            </a:endParaRPr>
          </a:p>
        </p:txBody>
      </p:sp>
      <p:sp>
        <p:nvSpPr>
          <p:cNvPr id="15385" name="Text Box 25"/>
          <p:cNvSpPr txBox="1">
            <a:spLocks noChangeArrowheads="1"/>
          </p:cNvSpPr>
          <p:nvPr/>
        </p:nvSpPr>
        <p:spPr bwMode="auto">
          <a:xfrm>
            <a:off x="2346325" y="5432425"/>
            <a:ext cx="1841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 sz="1800">
              <a:latin typeface="Arial" panose="020B0604020202020204" pitchFamily="34" charset="0"/>
            </a:endParaRPr>
          </a:p>
        </p:txBody>
      </p:sp>
      <p:sp>
        <p:nvSpPr>
          <p:cNvPr id="17434" name="Text Box 26"/>
          <p:cNvSpPr txBox="1">
            <a:spLocks noChangeArrowheads="1"/>
          </p:cNvSpPr>
          <p:nvPr/>
        </p:nvSpPr>
        <p:spPr bwMode="auto">
          <a:xfrm>
            <a:off x="2184400" y="4365625"/>
            <a:ext cx="1595438" cy="1311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4000" b="1">
                <a:solidFill>
                  <a:srgbClr val="040404"/>
                </a:solidFill>
              </a:rPr>
              <a:t>NaOH</a:t>
            </a:r>
          </a:p>
          <a:p>
            <a:pPr eaLnBrk="1" hangingPunct="1"/>
            <a:r>
              <a:rPr lang="zh-CN" altLang="en-US" sz="4000" b="1">
                <a:solidFill>
                  <a:srgbClr val="FF3300"/>
                </a:solidFill>
              </a:rPr>
              <a:t>强碱</a:t>
            </a:r>
          </a:p>
        </p:txBody>
      </p:sp>
      <p:sp>
        <p:nvSpPr>
          <p:cNvPr id="17435" name="Text Box 27"/>
          <p:cNvSpPr txBox="1">
            <a:spLocks noChangeArrowheads="1"/>
          </p:cNvSpPr>
          <p:nvPr/>
        </p:nvSpPr>
        <p:spPr bwMode="auto">
          <a:xfrm>
            <a:off x="3779838" y="4221163"/>
            <a:ext cx="2622550" cy="2433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US" altLang="zh-CN" sz="4800" b="1">
                <a:solidFill>
                  <a:srgbClr val="040404"/>
                </a:solidFill>
              </a:rPr>
              <a:t>Mg(OH)</a:t>
            </a:r>
            <a:r>
              <a:rPr lang="en-US" altLang="zh-CN" sz="4800" b="1" baseline="-25000">
                <a:solidFill>
                  <a:srgbClr val="040404"/>
                </a:solidFill>
              </a:rPr>
              <a:t>2</a:t>
            </a:r>
          </a:p>
          <a:p>
            <a:pPr eaLnBrk="1" hangingPunct="1">
              <a:spcBef>
                <a:spcPct val="20000"/>
              </a:spcBef>
            </a:pPr>
            <a:r>
              <a:rPr lang="zh-CN" altLang="en-US" sz="4800" b="1">
                <a:solidFill>
                  <a:srgbClr val="FF3300"/>
                </a:solidFill>
                <a:latin typeface="Arial" panose="020B0604020202020204" pitchFamily="34" charset="0"/>
              </a:rPr>
              <a:t>中强碱</a:t>
            </a:r>
          </a:p>
          <a:p>
            <a:pPr eaLnBrk="1" hangingPunct="1"/>
            <a:endParaRPr lang="zh-CN" altLang="en-US" sz="4800">
              <a:solidFill>
                <a:srgbClr val="FF3300"/>
              </a:solidFill>
              <a:latin typeface="Arial" panose="020B0604020202020204" pitchFamily="34" charset="0"/>
            </a:endParaRPr>
          </a:p>
        </p:txBody>
      </p:sp>
      <p:sp>
        <p:nvSpPr>
          <p:cNvPr id="17436" name="Text Box 28"/>
          <p:cNvSpPr txBox="1">
            <a:spLocks noChangeArrowheads="1"/>
          </p:cNvSpPr>
          <p:nvPr/>
        </p:nvSpPr>
        <p:spPr bwMode="auto">
          <a:xfrm>
            <a:off x="6651625" y="4268788"/>
            <a:ext cx="2203450" cy="1739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2800" b="1">
                <a:latin typeface="Arial" panose="020B0604020202020204" pitchFamily="34" charset="0"/>
              </a:rPr>
              <a:t>    </a:t>
            </a:r>
            <a:r>
              <a:rPr lang="en-US" altLang="zh-CN" sz="3600" b="1">
                <a:solidFill>
                  <a:srgbClr val="040404"/>
                </a:solidFill>
              </a:rPr>
              <a:t>Al(OH)</a:t>
            </a:r>
            <a:r>
              <a:rPr lang="en-US" altLang="zh-CN" sz="3600" b="1" baseline="-25000">
                <a:solidFill>
                  <a:srgbClr val="040404"/>
                </a:solidFill>
              </a:rPr>
              <a:t>3</a:t>
            </a:r>
            <a:endParaRPr lang="en-US" altLang="zh-CN" sz="3600" b="1">
              <a:solidFill>
                <a:srgbClr val="040404"/>
              </a:solidFill>
              <a:latin typeface="Arial" panose="020B0604020202020204" pitchFamily="34" charset="0"/>
            </a:endParaRPr>
          </a:p>
          <a:p>
            <a:pPr algn="ctr" eaLnBrk="1" hangingPunct="1"/>
            <a:r>
              <a:rPr lang="zh-CN" altLang="en-US" sz="3600" b="1">
                <a:solidFill>
                  <a:srgbClr val="FF3300"/>
                </a:solidFill>
                <a:latin typeface="Arial" panose="020B0604020202020204" pitchFamily="34" charset="0"/>
              </a:rPr>
              <a:t>两性</a:t>
            </a:r>
          </a:p>
          <a:p>
            <a:pPr algn="ctr" eaLnBrk="1" hangingPunct="1"/>
            <a:r>
              <a:rPr lang="zh-CN" altLang="en-US" sz="3600" b="1">
                <a:solidFill>
                  <a:srgbClr val="FF3300"/>
                </a:solidFill>
                <a:latin typeface="Arial" panose="020B0604020202020204" pitchFamily="34" charset="0"/>
              </a:rPr>
              <a:t>氢氧化物</a:t>
            </a:r>
          </a:p>
        </p:txBody>
      </p:sp>
      <p:sp>
        <p:nvSpPr>
          <p:cNvPr id="15389" name="Text Box 29"/>
          <p:cNvSpPr txBox="1">
            <a:spLocks noChangeArrowheads="1"/>
          </p:cNvSpPr>
          <p:nvPr/>
        </p:nvSpPr>
        <p:spPr bwMode="auto">
          <a:xfrm>
            <a:off x="6781800" y="2514600"/>
            <a:ext cx="1841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 sz="1800">
              <a:latin typeface="Arial" panose="020B0604020202020204" pitchFamily="34" charset="0"/>
            </a:endParaRPr>
          </a:p>
        </p:txBody>
      </p:sp>
      <p:sp>
        <p:nvSpPr>
          <p:cNvPr id="17438" name="AutoShape 30"/>
          <p:cNvSpPr>
            <a:spLocks noChangeArrowheads="1"/>
          </p:cNvSpPr>
          <p:nvPr/>
        </p:nvSpPr>
        <p:spPr bwMode="auto">
          <a:xfrm>
            <a:off x="539750" y="1844675"/>
            <a:ext cx="8280400" cy="4824413"/>
          </a:xfrm>
          <a:prstGeom prst="cloudCallout">
            <a:avLst>
              <a:gd name="adj1" fmla="val -33894"/>
              <a:gd name="adj2" fmla="val -74384"/>
            </a:avLst>
          </a:prstGeom>
          <a:solidFill>
            <a:srgbClr val="FFFF00"/>
          </a:solidFill>
          <a:ln w="9525">
            <a:solidFill>
              <a:srgbClr val="FF1E02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4800" b="1">
                <a:solidFill>
                  <a:srgbClr val="990033"/>
                </a:solidFill>
              </a:rPr>
              <a:t>金属性：</a:t>
            </a:r>
            <a:r>
              <a:rPr lang="en-US" altLang="zh-CN" sz="4800" b="1">
                <a:solidFill>
                  <a:srgbClr val="990033"/>
                </a:solidFill>
              </a:rPr>
              <a:t>Na&gt;Mg&gt;Al</a:t>
            </a:r>
          </a:p>
          <a:p>
            <a:pPr algn="ctr" eaLnBrk="1" hangingPunct="1"/>
            <a:r>
              <a:rPr lang="zh-CN" altLang="en-US" sz="4800" b="1">
                <a:solidFill>
                  <a:srgbClr val="FF0000"/>
                </a:solidFill>
              </a:rPr>
              <a:t>在第三周期中</a:t>
            </a:r>
            <a:r>
              <a:rPr lang="en-US" altLang="zh-CN" sz="4800" b="1">
                <a:solidFill>
                  <a:srgbClr val="FF0000"/>
                </a:solidFill>
              </a:rPr>
              <a:t>,</a:t>
            </a:r>
            <a:r>
              <a:rPr lang="zh-CN" altLang="en-US" sz="4800" b="1">
                <a:solidFill>
                  <a:srgbClr val="FF0000"/>
                </a:solidFill>
              </a:rPr>
              <a:t>随着原子序数的递增</a:t>
            </a:r>
            <a:r>
              <a:rPr lang="en-US" altLang="zh-CN" sz="4800" b="1">
                <a:solidFill>
                  <a:srgbClr val="FF0000"/>
                </a:solidFill>
              </a:rPr>
              <a:t>,</a:t>
            </a:r>
            <a:r>
              <a:rPr lang="zh-CN" altLang="en-US" sz="4800" b="1">
                <a:solidFill>
                  <a:srgbClr val="FF0000"/>
                </a:solidFill>
              </a:rPr>
              <a:t>元素金属性依次减弱</a:t>
            </a:r>
            <a:endParaRPr lang="zh-CN" altLang="en-US" sz="4800">
              <a:solidFill>
                <a:srgbClr val="FF0066"/>
              </a:solidFill>
              <a:ea typeface="华文新魏" panose="02010800040101010101" pitchFamily="2" charset="-122"/>
            </a:endParaRPr>
          </a:p>
        </p:txBody>
      </p:sp>
      <p:sp>
        <p:nvSpPr>
          <p:cNvPr id="15391" name="Rectangle 31"/>
          <p:cNvSpPr>
            <a:spLocks noChangeArrowheads="1"/>
          </p:cNvSpPr>
          <p:nvPr/>
        </p:nvSpPr>
        <p:spPr bwMode="auto">
          <a:xfrm>
            <a:off x="1042988" y="-15875"/>
            <a:ext cx="7319962" cy="812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4800" b="1">
                <a:solidFill>
                  <a:srgbClr val="FF0000"/>
                </a:solidFill>
              </a:rPr>
              <a:t>Na</a:t>
            </a:r>
            <a:r>
              <a:rPr lang="zh-CN" altLang="en-US" sz="4800" b="1">
                <a:solidFill>
                  <a:srgbClr val="FF0000"/>
                </a:solidFill>
              </a:rPr>
              <a:t>、</a:t>
            </a:r>
            <a:r>
              <a:rPr lang="en-US" altLang="zh-CN" sz="4800" b="1">
                <a:solidFill>
                  <a:srgbClr val="FF0000"/>
                </a:solidFill>
              </a:rPr>
              <a:t>Mg</a:t>
            </a:r>
            <a:r>
              <a:rPr lang="zh-CN" altLang="en-US" sz="4800" b="1">
                <a:solidFill>
                  <a:srgbClr val="FF0000"/>
                </a:solidFill>
              </a:rPr>
              <a:t>、</a:t>
            </a:r>
            <a:r>
              <a:rPr lang="en-US" altLang="zh-CN" sz="4800" b="1">
                <a:solidFill>
                  <a:srgbClr val="FF0000"/>
                </a:solidFill>
              </a:rPr>
              <a:t>Al</a:t>
            </a:r>
            <a:r>
              <a:rPr lang="zh-CN" altLang="en-US" sz="4800" b="1">
                <a:solidFill>
                  <a:srgbClr val="FF0000"/>
                </a:solidFill>
              </a:rPr>
              <a:t>金属性的比较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74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4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74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74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74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74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74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74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34" grpId="0" autoUpdateAnimBg="0"/>
      <p:bldP spid="17435" grpId="0" autoUpdateAnimBg="0"/>
      <p:bldP spid="17436" grpId="0" autoUpdateAnimBg="0"/>
      <p:bldP spid="17438" grpId="0" animBg="1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8434" name="Group 2"/>
          <p:cNvGraphicFramePr>
            <a:graphicFrameLocks noGrp="1"/>
          </p:cNvGraphicFramePr>
          <p:nvPr/>
        </p:nvGraphicFramePr>
        <p:xfrm>
          <a:off x="457200" y="908050"/>
          <a:ext cx="8229600" cy="5116609"/>
        </p:xfrm>
        <a:graphic>
          <a:graphicData uri="http://schemas.openxmlformats.org/drawingml/2006/table">
            <a:tbl>
              <a:tblPr/>
              <a:tblGrid>
                <a:gridCol w="2057400"/>
                <a:gridCol w="1600200"/>
                <a:gridCol w="1524000"/>
                <a:gridCol w="1600200"/>
                <a:gridCol w="1447800"/>
              </a:tblGrid>
              <a:tr h="581222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rgbClr val="A50021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rgbClr val="666699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50021"/>
                        </a:buClr>
                        <a:buSzPct val="75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70605"/>
                          </a:solidFill>
                          <a:effectLst/>
                          <a:latin typeface="仿宋_GB2312" pitchFamily="1" charset="-122"/>
                          <a:ea typeface="仿宋_GB2312" pitchFamily="1" charset="-122"/>
                        </a:rPr>
                        <a:t>原子序数</a:t>
                      </a:r>
                    </a:p>
                  </a:txBody>
                  <a:tcPr marL="90000" marR="90000" marT="46795" marB="46795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rgbClr val="A50021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rgbClr val="666699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50021"/>
                        </a:buClr>
                        <a:buSzPct val="75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zh-CN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70605"/>
                          </a:solidFill>
                          <a:effectLst/>
                          <a:latin typeface="Arial Rounded MT Bold" panose="020F0704030504030204" pitchFamily="34" charset="0"/>
                          <a:ea typeface="黑体" panose="02010609060101010101" pitchFamily="49" charset="-122"/>
                        </a:rPr>
                        <a:t>14</a:t>
                      </a:r>
                    </a:p>
                  </a:txBody>
                  <a:tcPr marL="90000" marR="90000" marT="46795" marB="46795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rgbClr val="A50021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rgbClr val="666699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50021"/>
                        </a:buClr>
                        <a:buSzPct val="75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zh-CN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70605"/>
                          </a:solidFill>
                          <a:effectLst/>
                          <a:latin typeface="Arial Rounded MT Bold" panose="020F0704030504030204" pitchFamily="34" charset="0"/>
                          <a:ea typeface="黑体" panose="02010609060101010101" pitchFamily="49" charset="-122"/>
                        </a:rPr>
                        <a:t>15</a:t>
                      </a:r>
                    </a:p>
                  </a:txBody>
                  <a:tcPr marL="90000" marR="90000" marT="46795" marB="46795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rgbClr val="A50021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rgbClr val="666699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50021"/>
                        </a:buClr>
                        <a:buSzPct val="75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zh-CN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70605"/>
                          </a:solidFill>
                          <a:effectLst/>
                          <a:latin typeface="Arial Rounded MT Bold" panose="020F0704030504030204" pitchFamily="34" charset="0"/>
                          <a:ea typeface="黑体" panose="02010609060101010101" pitchFamily="49" charset="-122"/>
                        </a:rPr>
                        <a:t>16</a:t>
                      </a:r>
                    </a:p>
                  </a:txBody>
                  <a:tcPr marL="90000" marR="90000" marT="46795" marB="46795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rgbClr val="A50021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rgbClr val="666699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50021"/>
                        </a:buClr>
                        <a:buSzPct val="75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zh-CN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70605"/>
                          </a:solidFill>
                          <a:effectLst/>
                          <a:latin typeface="Arial Rounded MT Bold" panose="020F0704030504030204" pitchFamily="34" charset="0"/>
                          <a:ea typeface="黑体" panose="02010609060101010101" pitchFamily="49" charset="-122"/>
                        </a:rPr>
                        <a:t>17</a:t>
                      </a:r>
                    </a:p>
                  </a:txBody>
                  <a:tcPr marL="90000" marR="90000" marT="46795" marB="46795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81222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rgbClr val="A50021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rgbClr val="666699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50021"/>
                        </a:buClr>
                        <a:buSzPct val="75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70605"/>
                          </a:solidFill>
                          <a:effectLst/>
                          <a:latin typeface="仿宋_GB2312" pitchFamily="1" charset="-122"/>
                          <a:ea typeface="仿宋_GB2312" pitchFamily="1" charset="-122"/>
                        </a:rPr>
                        <a:t>元素符号</a:t>
                      </a:r>
                    </a:p>
                  </a:txBody>
                  <a:tcPr marL="90000" marR="90000" marT="46795" marB="46795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rgbClr val="A50021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rgbClr val="666699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50021"/>
                        </a:buClr>
                        <a:buSzPct val="75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zh-CN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70605"/>
                          </a:solidFill>
                          <a:effectLst/>
                          <a:latin typeface="Arial Rounded MT Bold" panose="020F0704030504030204" pitchFamily="34" charset="0"/>
                          <a:ea typeface="黑体" panose="02010609060101010101" pitchFamily="49" charset="-122"/>
                        </a:rPr>
                        <a:t>Si</a:t>
                      </a:r>
                    </a:p>
                  </a:txBody>
                  <a:tcPr marL="90000" marR="90000" marT="46795" marB="46795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rgbClr val="A50021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rgbClr val="666699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50021"/>
                        </a:buClr>
                        <a:buSzPct val="75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zh-CN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70605"/>
                          </a:solidFill>
                          <a:effectLst/>
                          <a:latin typeface="Arial Rounded MT Bold" panose="020F0704030504030204" pitchFamily="34" charset="0"/>
                          <a:ea typeface="黑体" panose="02010609060101010101" pitchFamily="49" charset="-122"/>
                        </a:rPr>
                        <a:t>P</a:t>
                      </a:r>
                    </a:p>
                  </a:txBody>
                  <a:tcPr marL="90000" marR="90000" marT="46795" marB="46795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rgbClr val="A50021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rgbClr val="666699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50021"/>
                        </a:buClr>
                        <a:buSzPct val="75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zh-CN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70605"/>
                          </a:solidFill>
                          <a:effectLst/>
                          <a:latin typeface="Arial Rounded MT Bold" panose="020F0704030504030204" pitchFamily="34" charset="0"/>
                          <a:ea typeface="黑体" panose="02010609060101010101" pitchFamily="49" charset="-122"/>
                        </a:rPr>
                        <a:t>S</a:t>
                      </a:r>
                    </a:p>
                  </a:txBody>
                  <a:tcPr marL="90000" marR="90000" marT="46795" marB="46795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rgbClr val="A50021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rgbClr val="666699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50021"/>
                        </a:buClr>
                        <a:buSzPct val="75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zh-CN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70605"/>
                          </a:solidFill>
                          <a:effectLst/>
                          <a:latin typeface="Arial Rounded MT Bold" panose="020F0704030504030204" pitchFamily="34" charset="0"/>
                          <a:ea typeface="黑体" panose="02010609060101010101" pitchFamily="49" charset="-122"/>
                        </a:rPr>
                        <a:t>Cl</a:t>
                      </a:r>
                    </a:p>
                  </a:txBody>
                  <a:tcPr marL="90000" marR="90000" marT="46795" marB="46795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50638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rgbClr val="A50021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rgbClr val="666699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50021"/>
                        </a:buClr>
                        <a:buSzPct val="75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70605"/>
                          </a:solidFill>
                          <a:effectLst/>
                          <a:latin typeface="仿宋_GB2312" pitchFamily="1" charset="-122"/>
                          <a:ea typeface="仿宋_GB2312" pitchFamily="1" charset="-122"/>
                        </a:rPr>
                        <a:t>最高价氧化物对应水化物的酸性 </a:t>
                      </a:r>
                    </a:p>
                  </a:txBody>
                  <a:tcPr marL="90000" marR="90000" marT="46795" marB="46795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rgbClr val="A50021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rgbClr val="666699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50021"/>
                        </a:buClr>
                        <a:buSzPct val="75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70605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90000" marR="90000" marT="46795" marB="46795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rgbClr val="A50021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rgbClr val="666699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50021"/>
                        </a:buClr>
                        <a:buSzPct val="75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70605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90000" marR="90000" marT="46795" marB="46795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rgbClr val="A50021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rgbClr val="666699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50021"/>
                        </a:buClr>
                        <a:buSzPct val="75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70605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90000" marR="90000" marT="46795" marB="46795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rgbClr val="A50021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rgbClr val="666699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50021"/>
                        </a:buClr>
                        <a:buSzPct val="75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70605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90000" marR="90000" marT="46795" marB="46795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68289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rgbClr val="A50021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rgbClr val="666699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50021"/>
                        </a:buClr>
                        <a:buSzPct val="75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70605"/>
                          </a:solidFill>
                          <a:effectLst/>
                          <a:latin typeface="仿宋_GB2312" pitchFamily="1" charset="-122"/>
                          <a:ea typeface="仿宋_GB2312" pitchFamily="1" charset="-122"/>
                        </a:rPr>
                        <a:t>单质与</a:t>
                      </a: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70605"/>
                          </a:solidFill>
                          <a:effectLst/>
                          <a:latin typeface="仿宋_GB2312" pitchFamily="1" charset="-122"/>
                          <a:ea typeface="仿宋_GB2312" pitchFamily="1" charset="-122"/>
                        </a:rPr>
                        <a:t>H</a:t>
                      </a:r>
                      <a:r>
                        <a:rPr kumimoji="0" lang="en-US" altLang="zh-CN" sz="2800" b="1" i="0" u="none" strike="noStrike" cap="none" normalizeH="0" baseline="-25000" smtClean="0">
                          <a:ln>
                            <a:noFill/>
                          </a:ln>
                          <a:solidFill>
                            <a:srgbClr val="070605"/>
                          </a:solidFill>
                          <a:effectLst/>
                          <a:latin typeface="仿宋_GB2312" pitchFamily="1" charset="-122"/>
                          <a:ea typeface="仿宋_GB2312" pitchFamily="1" charset="-122"/>
                        </a:rPr>
                        <a:t>2</a:t>
                      </a: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70605"/>
                          </a:solidFill>
                          <a:effectLst/>
                          <a:latin typeface="仿宋_GB2312" pitchFamily="1" charset="-122"/>
                          <a:ea typeface="仿宋_GB2312" pitchFamily="1" charset="-122"/>
                        </a:rPr>
                        <a:t>化合的难易</a:t>
                      </a:r>
                    </a:p>
                  </a:txBody>
                  <a:tcPr marL="90000" marR="90000" marT="46795" marB="46795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rgbClr val="A50021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rgbClr val="666699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50021"/>
                        </a:buClr>
                        <a:buSzPct val="75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70605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90000" marR="90000" marT="46795" marB="46795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rgbClr val="A50021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rgbClr val="666699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50021"/>
                        </a:buClr>
                        <a:buSzPct val="75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70605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90000" marR="90000" marT="46795" marB="46795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rgbClr val="A50021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rgbClr val="666699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50021"/>
                        </a:buClr>
                        <a:buSzPct val="75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70605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90000" marR="90000" marT="46795" marB="46795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rgbClr val="A50021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rgbClr val="666699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50021"/>
                        </a:buClr>
                        <a:buSzPct val="75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70605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90000" marR="90000" marT="46795" marB="46795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79392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rgbClr val="A50021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rgbClr val="666699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50021"/>
                        </a:buClr>
                        <a:buSzPct val="75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70605"/>
                          </a:solidFill>
                          <a:effectLst/>
                          <a:latin typeface="仿宋_GB2312" pitchFamily="1" charset="-122"/>
                          <a:ea typeface="仿宋_GB2312" pitchFamily="1" charset="-122"/>
                        </a:rPr>
                        <a:t>气态氢化物的稳定性</a:t>
                      </a:r>
                    </a:p>
                  </a:txBody>
                  <a:tcPr marL="90000" marR="90000" marT="46795" marB="46795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rgbClr val="A50021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rgbClr val="666699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50021"/>
                        </a:buClr>
                        <a:buSzPct val="75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90000" marR="90000" marT="46795" marB="46795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rgbClr val="A50021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rgbClr val="666699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50021"/>
                        </a:buClr>
                        <a:buSzPct val="75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90000" marR="90000" marT="46795" marB="46795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rgbClr val="A50021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rgbClr val="666699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50021"/>
                        </a:buClr>
                        <a:buSzPct val="75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90000" marR="90000" marT="46795" marB="46795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rgbClr val="A50021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rgbClr val="666699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50021"/>
                        </a:buClr>
                        <a:buSzPct val="75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90000" marR="90000" marT="46795" marB="46795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8484" name="Text Box 52"/>
          <p:cNvSpPr txBox="1">
            <a:spLocks noChangeArrowheads="1"/>
          </p:cNvSpPr>
          <p:nvPr/>
        </p:nvSpPr>
        <p:spPr bwMode="auto">
          <a:xfrm>
            <a:off x="2454275" y="2235200"/>
            <a:ext cx="1693863" cy="1117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</a:pPr>
            <a:r>
              <a:rPr lang="en-US" altLang="zh-CN" sz="2800">
                <a:latin typeface="Arial Rounded MT Bold" panose="020F0704030504030204" pitchFamily="34" charset="0"/>
                <a:ea typeface="仿宋_GB2312" pitchFamily="1" charset="-122"/>
              </a:rPr>
              <a:t>H</a:t>
            </a:r>
            <a:r>
              <a:rPr lang="en-US" altLang="zh-CN" sz="2800" baseline="-25000">
                <a:latin typeface="Arial Rounded MT Bold" panose="020F0704030504030204" pitchFamily="34" charset="0"/>
                <a:ea typeface="仿宋_GB2312" pitchFamily="1" charset="-122"/>
              </a:rPr>
              <a:t>2</a:t>
            </a:r>
            <a:r>
              <a:rPr lang="en-US" altLang="zh-CN" sz="2800">
                <a:latin typeface="Arial Rounded MT Bold" panose="020F0704030504030204" pitchFamily="34" charset="0"/>
                <a:ea typeface="仿宋_GB2312" pitchFamily="1" charset="-122"/>
              </a:rPr>
              <a:t>SiO</a:t>
            </a:r>
            <a:r>
              <a:rPr lang="en-US" altLang="zh-CN" sz="2800" baseline="-25000">
                <a:latin typeface="Arial Rounded MT Bold" panose="020F0704030504030204" pitchFamily="34" charset="0"/>
                <a:ea typeface="仿宋_GB2312" pitchFamily="1" charset="-122"/>
              </a:rPr>
              <a:t>3</a:t>
            </a:r>
          </a:p>
          <a:p>
            <a:pPr algn="ctr" eaLnBrk="1" hangingPunct="1">
              <a:lnSpc>
                <a:spcPct val="120000"/>
              </a:lnSpc>
            </a:pPr>
            <a:r>
              <a:rPr lang="zh-CN" altLang="en-US" sz="2800" b="1">
                <a:latin typeface="仿宋_GB2312" pitchFamily="1" charset="-122"/>
                <a:ea typeface="仿宋_GB2312" pitchFamily="1" charset="-122"/>
              </a:rPr>
              <a:t>极弱酸</a:t>
            </a:r>
          </a:p>
        </p:txBody>
      </p:sp>
      <p:sp>
        <p:nvSpPr>
          <p:cNvPr id="18485" name="Text Box 53"/>
          <p:cNvSpPr txBox="1">
            <a:spLocks noChangeArrowheads="1"/>
          </p:cNvSpPr>
          <p:nvPr/>
        </p:nvSpPr>
        <p:spPr bwMode="auto">
          <a:xfrm>
            <a:off x="4029075" y="2247900"/>
            <a:ext cx="1681163" cy="1117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</a:pPr>
            <a:r>
              <a:rPr lang="en-US" altLang="zh-CN" sz="2800">
                <a:latin typeface="Arial Rounded MT Bold" panose="020F0704030504030204" pitchFamily="34" charset="0"/>
                <a:ea typeface="仿宋_GB2312" pitchFamily="1" charset="-122"/>
              </a:rPr>
              <a:t>H</a:t>
            </a:r>
            <a:r>
              <a:rPr lang="en-US" altLang="zh-CN" sz="2800" baseline="-25000">
                <a:latin typeface="Arial Rounded MT Bold" panose="020F0704030504030204" pitchFamily="34" charset="0"/>
                <a:ea typeface="仿宋_GB2312" pitchFamily="1" charset="-122"/>
              </a:rPr>
              <a:t>3</a:t>
            </a:r>
            <a:r>
              <a:rPr lang="en-US" altLang="zh-CN" sz="2800">
                <a:latin typeface="Arial Rounded MT Bold" panose="020F0704030504030204" pitchFamily="34" charset="0"/>
                <a:ea typeface="仿宋_GB2312" pitchFamily="1" charset="-122"/>
              </a:rPr>
              <a:t>PO</a:t>
            </a:r>
            <a:r>
              <a:rPr lang="en-US" altLang="zh-CN" sz="2800" baseline="-25000">
                <a:latin typeface="Arial Rounded MT Bold" panose="020F0704030504030204" pitchFamily="34" charset="0"/>
                <a:ea typeface="仿宋_GB2312" pitchFamily="1" charset="-122"/>
              </a:rPr>
              <a:t>4</a:t>
            </a:r>
          </a:p>
          <a:p>
            <a:pPr algn="ctr" eaLnBrk="1" hangingPunct="1">
              <a:lnSpc>
                <a:spcPct val="120000"/>
              </a:lnSpc>
            </a:pPr>
            <a:r>
              <a:rPr lang="zh-CN" altLang="en-US" sz="2800" b="1">
                <a:latin typeface="仿宋_GB2312" pitchFamily="1" charset="-122"/>
                <a:ea typeface="仿宋_GB2312" pitchFamily="1" charset="-122"/>
              </a:rPr>
              <a:t>中强酸</a:t>
            </a:r>
          </a:p>
        </p:txBody>
      </p:sp>
      <p:sp>
        <p:nvSpPr>
          <p:cNvPr id="18486" name="Text Box 54"/>
          <p:cNvSpPr txBox="1">
            <a:spLocks noChangeArrowheads="1"/>
          </p:cNvSpPr>
          <p:nvPr/>
        </p:nvSpPr>
        <p:spPr bwMode="auto">
          <a:xfrm>
            <a:off x="5589588" y="2247900"/>
            <a:ext cx="1660525" cy="1117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</a:pPr>
            <a:r>
              <a:rPr lang="en-US" altLang="zh-CN" sz="2800">
                <a:latin typeface="Arial Rounded MT Bold" panose="020F0704030504030204" pitchFamily="34" charset="0"/>
                <a:ea typeface="仿宋_GB2312" pitchFamily="1" charset="-122"/>
              </a:rPr>
              <a:t>H</a:t>
            </a:r>
            <a:r>
              <a:rPr lang="en-US" altLang="zh-CN" sz="2800" baseline="-25000">
                <a:latin typeface="Arial Rounded MT Bold" panose="020F0704030504030204" pitchFamily="34" charset="0"/>
                <a:ea typeface="仿宋_GB2312" pitchFamily="1" charset="-122"/>
              </a:rPr>
              <a:t>2</a:t>
            </a:r>
            <a:r>
              <a:rPr lang="en-US" altLang="zh-CN" sz="2800">
                <a:latin typeface="Arial Rounded MT Bold" panose="020F0704030504030204" pitchFamily="34" charset="0"/>
                <a:ea typeface="仿宋_GB2312" pitchFamily="1" charset="-122"/>
              </a:rPr>
              <a:t>SO</a:t>
            </a:r>
            <a:r>
              <a:rPr lang="en-US" altLang="zh-CN" sz="2800" baseline="-25000">
                <a:latin typeface="Arial Rounded MT Bold" panose="020F0704030504030204" pitchFamily="34" charset="0"/>
                <a:ea typeface="仿宋_GB2312" pitchFamily="1" charset="-122"/>
              </a:rPr>
              <a:t>4</a:t>
            </a:r>
          </a:p>
          <a:p>
            <a:pPr algn="ctr" eaLnBrk="1" hangingPunct="1">
              <a:lnSpc>
                <a:spcPct val="120000"/>
              </a:lnSpc>
            </a:pPr>
            <a:r>
              <a:rPr lang="zh-CN" altLang="en-US" sz="2800" b="1">
                <a:latin typeface="仿宋_GB2312" pitchFamily="1" charset="-122"/>
                <a:ea typeface="仿宋_GB2312" pitchFamily="1" charset="-122"/>
              </a:rPr>
              <a:t>强酸</a:t>
            </a:r>
          </a:p>
        </p:txBody>
      </p:sp>
      <p:sp>
        <p:nvSpPr>
          <p:cNvPr id="18487" name="Text Box 55"/>
          <p:cNvSpPr txBox="1">
            <a:spLocks noChangeArrowheads="1"/>
          </p:cNvSpPr>
          <p:nvPr/>
        </p:nvSpPr>
        <p:spPr bwMode="auto">
          <a:xfrm>
            <a:off x="7151688" y="2219325"/>
            <a:ext cx="1654175" cy="1117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</a:pPr>
            <a:r>
              <a:rPr lang="en-US" altLang="zh-CN" sz="2800">
                <a:latin typeface="Arial Rounded MT Bold" panose="020F0704030504030204" pitchFamily="34" charset="0"/>
                <a:ea typeface="仿宋_GB2312" pitchFamily="1" charset="-122"/>
              </a:rPr>
              <a:t>HClO</a:t>
            </a:r>
            <a:r>
              <a:rPr lang="en-US" altLang="zh-CN" sz="2800" baseline="-25000">
                <a:latin typeface="Arial Rounded MT Bold" panose="020F0704030504030204" pitchFamily="34" charset="0"/>
                <a:ea typeface="仿宋_GB2312" pitchFamily="1" charset="-122"/>
              </a:rPr>
              <a:t>4</a:t>
            </a:r>
          </a:p>
          <a:p>
            <a:pPr algn="ctr" eaLnBrk="1" hangingPunct="1">
              <a:lnSpc>
                <a:spcPct val="120000"/>
              </a:lnSpc>
            </a:pPr>
            <a:r>
              <a:rPr lang="zh-CN" altLang="en-US" sz="2800" b="1">
                <a:latin typeface="仿宋_GB2312" pitchFamily="1" charset="-122"/>
                <a:ea typeface="仿宋_GB2312" pitchFamily="1" charset="-122"/>
              </a:rPr>
              <a:t>最强酸</a:t>
            </a:r>
          </a:p>
        </p:txBody>
      </p:sp>
      <p:sp>
        <p:nvSpPr>
          <p:cNvPr id="18488" name="Text Box 56"/>
          <p:cNvSpPr txBox="1">
            <a:spLocks noChangeArrowheads="1"/>
          </p:cNvSpPr>
          <p:nvPr/>
        </p:nvSpPr>
        <p:spPr bwMode="auto">
          <a:xfrm>
            <a:off x="2484438" y="3990975"/>
            <a:ext cx="1582737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 anchorCtr="1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2800" b="1">
                <a:ea typeface="仿宋_GB2312" pitchFamily="1" charset="-122"/>
              </a:rPr>
              <a:t>高温</a:t>
            </a:r>
          </a:p>
        </p:txBody>
      </p:sp>
      <p:sp>
        <p:nvSpPr>
          <p:cNvPr id="18489" name="Text Box 57"/>
          <p:cNvSpPr txBox="1">
            <a:spLocks noChangeArrowheads="1"/>
          </p:cNvSpPr>
          <p:nvPr/>
        </p:nvSpPr>
        <p:spPr bwMode="auto">
          <a:xfrm>
            <a:off x="7164388" y="3573463"/>
            <a:ext cx="1524000" cy="1373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 anchorCtr="1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2800" b="1">
                <a:ea typeface="仿宋_GB2312" pitchFamily="1" charset="-122"/>
                <a:sym typeface="Symbol" panose="05050102010706020507" pitchFamily="18" charset="2"/>
              </a:rPr>
              <a:t>光照或点燃爆炸化合</a:t>
            </a:r>
          </a:p>
        </p:txBody>
      </p:sp>
      <p:sp>
        <p:nvSpPr>
          <p:cNvPr id="18490" name="Text Box 58"/>
          <p:cNvSpPr txBox="1">
            <a:spLocks noChangeArrowheads="1"/>
          </p:cNvSpPr>
          <p:nvPr/>
        </p:nvSpPr>
        <p:spPr bwMode="auto">
          <a:xfrm>
            <a:off x="4179888" y="4005263"/>
            <a:ext cx="137160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 anchorCtr="1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2800" b="1">
                <a:ea typeface="仿宋_GB2312" pitchFamily="1" charset="-122"/>
              </a:rPr>
              <a:t>磷蒸气</a:t>
            </a:r>
          </a:p>
        </p:txBody>
      </p:sp>
      <p:sp>
        <p:nvSpPr>
          <p:cNvPr id="18491" name="Text Box 59"/>
          <p:cNvSpPr txBox="1">
            <a:spLocks noChangeArrowheads="1"/>
          </p:cNvSpPr>
          <p:nvPr/>
        </p:nvSpPr>
        <p:spPr bwMode="auto">
          <a:xfrm>
            <a:off x="5702300" y="4005263"/>
            <a:ext cx="144780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 anchorCtr="1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2800" b="1">
                <a:ea typeface="仿宋_GB2312" pitchFamily="1" charset="-122"/>
              </a:rPr>
              <a:t>加热</a:t>
            </a:r>
          </a:p>
        </p:txBody>
      </p:sp>
      <p:grpSp>
        <p:nvGrpSpPr>
          <p:cNvPr id="18492" name="Group 60"/>
          <p:cNvGrpSpPr>
            <a:grpSpLocks/>
          </p:cNvGrpSpPr>
          <p:nvPr/>
        </p:nvGrpSpPr>
        <p:grpSpPr bwMode="auto">
          <a:xfrm>
            <a:off x="2498725" y="4984750"/>
            <a:ext cx="1612900" cy="965200"/>
            <a:chOff x="0" y="0"/>
            <a:chExt cx="1016" cy="608"/>
          </a:xfrm>
        </p:grpSpPr>
        <p:sp>
          <p:nvSpPr>
            <p:cNvPr id="16445" name="Text Box 61"/>
            <p:cNvSpPr txBox="1">
              <a:spLocks noChangeArrowheads="1"/>
            </p:cNvSpPr>
            <p:nvPr/>
          </p:nvSpPr>
          <p:spPr bwMode="auto">
            <a:xfrm>
              <a:off x="0" y="281"/>
              <a:ext cx="1016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r>
                <a:rPr lang="zh-CN" altLang="en-US" sz="2800" b="1">
                  <a:latin typeface="仿宋_GB2312" pitchFamily="1" charset="-122"/>
                  <a:ea typeface="仿宋_GB2312" pitchFamily="1" charset="-122"/>
                </a:rPr>
                <a:t>很不稳定</a:t>
              </a:r>
            </a:p>
          </p:txBody>
        </p:sp>
        <p:sp>
          <p:nvSpPr>
            <p:cNvPr id="16446" name="Text Box 62"/>
            <p:cNvSpPr txBox="1">
              <a:spLocks noChangeArrowheads="1"/>
            </p:cNvSpPr>
            <p:nvPr/>
          </p:nvSpPr>
          <p:spPr bwMode="auto">
            <a:xfrm>
              <a:off x="62" y="0"/>
              <a:ext cx="890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r>
                <a:rPr lang="en-US" altLang="zh-CN" sz="2800">
                  <a:latin typeface="Arial Rounded MT Bold" panose="020F0704030504030204" pitchFamily="34" charset="0"/>
                  <a:ea typeface="仿宋_GB2312" pitchFamily="1" charset="-122"/>
                </a:rPr>
                <a:t>SiH</a:t>
              </a:r>
              <a:r>
                <a:rPr lang="en-US" altLang="zh-CN" sz="2800" baseline="-25000">
                  <a:latin typeface="Arial Rounded MT Bold" panose="020F0704030504030204" pitchFamily="34" charset="0"/>
                  <a:ea typeface="仿宋_GB2312" pitchFamily="1" charset="-122"/>
                </a:rPr>
                <a:t>4</a:t>
              </a:r>
              <a:endParaRPr lang="en-US" altLang="zh-CN" sz="2800">
                <a:latin typeface="Arial Rounded MT Bold" panose="020F0704030504030204" pitchFamily="34" charset="0"/>
                <a:ea typeface="仿宋_GB2312" pitchFamily="1" charset="-122"/>
              </a:endParaRPr>
            </a:p>
          </p:txBody>
        </p:sp>
      </p:grpSp>
      <p:grpSp>
        <p:nvGrpSpPr>
          <p:cNvPr id="18495" name="Group 63"/>
          <p:cNvGrpSpPr>
            <a:grpSpLocks/>
          </p:cNvGrpSpPr>
          <p:nvPr/>
        </p:nvGrpSpPr>
        <p:grpSpPr bwMode="auto">
          <a:xfrm>
            <a:off x="4140200" y="4997450"/>
            <a:ext cx="1511300" cy="966788"/>
            <a:chOff x="0" y="0"/>
            <a:chExt cx="952" cy="609"/>
          </a:xfrm>
        </p:grpSpPr>
        <p:sp>
          <p:nvSpPr>
            <p:cNvPr id="16443" name="Text Box 64"/>
            <p:cNvSpPr txBox="1">
              <a:spLocks noChangeArrowheads="1"/>
            </p:cNvSpPr>
            <p:nvPr/>
          </p:nvSpPr>
          <p:spPr bwMode="auto">
            <a:xfrm>
              <a:off x="4" y="282"/>
              <a:ext cx="912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r>
                <a:rPr lang="zh-CN" altLang="en-US" sz="2800" b="1">
                  <a:latin typeface="仿宋_GB2312" pitchFamily="1" charset="-122"/>
                  <a:ea typeface="仿宋_GB2312" pitchFamily="1" charset="-122"/>
                </a:rPr>
                <a:t>不稳定</a:t>
              </a:r>
            </a:p>
          </p:txBody>
        </p:sp>
        <p:sp>
          <p:nvSpPr>
            <p:cNvPr id="16444" name="Text Box 65"/>
            <p:cNvSpPr txBox="1">
              <a:spLocks noChangeArrowheads="1"/>
            </p:cNvSpPr>
            <p:nvPr/>
          </p:nvSpPr>
          <p:spPr bwMode="auto">
            <a:xfrm>
              <a:off x="0" y="0"/>
              <a:ext cx="952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r>
                <a:rPr lang="en-US" altLang="zh-CN" sz="2800">
                  <a:latin typeface="Arial Rounded MT Bold" panose="020F0704030504030204" pitchFamily="34" charset="0"/>
                  <a:ea typeface="仿宋_GB2312" pitchFamily="1" charset="-122"/>
                </a:rPr>
                <a:t>PH</a:t>
              </a:r>
              <a:r>
                <a:rPr lang="en-US" altLang="zh-CN" sz="2800" baseline="-25000">
                  <a:latin typeface="Arial Rounded MT Bold" panose="020F0704030504030204" pitchFamily="34" charset="0"/>
                  <a:ea typeface="仿宋_GB2312" pitchFamily="1" charset="-122"/>
                </a:rPr>
                <a:t>3</a:t>
              </a:r>
              <a:endParaRPr lang="en-US" altLang="zh-CN" sz="2800">
                <a:latin typeface="Arial Rounded MT Bold" panose="020F0704030504030204" pitchFamily="34" charset="0"/>
                <a:ea typeface="仿宋_GB2312" pitchFamily="1" charset="-122"/>
              </a:endParaRPr>
            </a:p>
          </p:txBody>
        </p:sp>
      </p:grpSp>
      <p:grpSp>
        <p:nvGrpSpPr>
          <p:cNvPr id="18498" name="Group 66"/>
          <p:cNvGrpSpPr>
            <a:grpSpLocks/>
          </p:cNvGrpSpPr>
          <p:nvPr/>
        </p:nvGrpSpPr>
        <p:grpSpPr bwMode="auto">
          <a:xfrm>
            <a:off x="5570538" y="4999038"/>
            <a:ext cx="1752600" cy="965200"/>
            <a:chOff x="0" y="0"/>
            <a:chExt cx="1104" cy="608"/>
          </a:xfrm>
        </p:grpSpPr>
        <p:sp>
          <p:nvSpPr>
            <p:cNvPr id="16441" name="Text Box 67"/>
            <p:cNvSpPr txBox="1">
              <a:spLocks noChangeArrowheads="1"/>
            </p:cNvSpPr>
            <p:nvPr/>
          </p:nvSpPr>
          <p:spPr bwMode="auto">
            <a:xfrm>
              <a:off x="0" y="281"/>
              <a:ext cx="1104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r>
                <a:rPr lang="zh-CN" altLang="en-US" sz="2800" b="1">
                  <a:latin typeface="仿宋_GB2312" pitchFamily="1" charset="-122"/>
                  <a:ea typeface="仿宋_GB2312" pitchFamily="1" charset="-122"/>
                </a:rPr>
                <a:t>不很稳定</a:t>
              </a:r>
            </a:p>
          </p:txBody>
        </p:sp>
        <p:sp>
          <p:nvSpPr>
            <p:cNvPr id="16442" name="Text Box 68"/>
            <p:cNvSpPr txBox="1">
              <a:spLocks noChangeArrowheads="1"/>
            </p:cNvSpPr>
            <p:nvPr/>
          </p:nvSpPr>
          <p:spPr bwMode="auto">
            <a:xfrm>
              <a:off x="173" y="0"/>
              <a:ext cx="768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r>
                <a:rPr lang="en-US" altLang="zh-CN" sz="2800">
                  <a:latin typeface="Arial Rounded MT Bold" panose="020F0704030504030204" pitchFamily="34" charset="0"/>
                  <a:ea typeface="仿宋_GB2312" pitchFamily="1" charset="-122"/>
                </a:rPr>
                <a:t>H</a:t>
              </a:r>
              <a:r>
                <a:rPr lang="en-US" altLang="zh-CN" sz="2800" baseline="-25000">
                  <a:latin typeface="Arial Rounded MT Bold" panose="020F0704030504030204" pitchFamily="34" charset="0"/>
                  <a:ea typeface="仿宋_GB2312" pitchFamily="1" charset="-122"/>
                </a:rPr>
                <a:t>2</a:t>
              </a:r>
              <a:r>
                <a:rPr lang="en-US" altLang="zh-CN" sz="2800">
                  <a:latin typeface="Arial Rounded MT Bold" panose="020F0704030504030204" pitchFamily="34" charset="0"/>
                  <a:ea typeface="仿宋_GB2312" pitchFamily="1" charset="-122"/>
                </a:rPr>
                <a:t>S</a:t>
              </a:r>
            </a:p>
          </p:txBody>
        </p:sp>
      </p:grpSp>
      <p:grpSp>
        <p:nvGrpSpPr>
          <p:cNvPr id="18501" name="Group 69"/>
          <p:cNvGrpSpPr>
            <a:grpSpLocks/>
          </p:cNvGrpSpPr>
          <p:nvPr/>
        </p:nvGrpSpPr>
        <p:grpSpPr bwMode="auto">
          <a:xfrm>
            <a:off x="7308850" y="4999038"/>
            <a:ext cx="1295400" cy="965200"/>
            <a:chOff x="0" y="0"/>
            <a:chExt cx="816" cy="608"/>
          </a:xfrm>
        </p:grpSpPr>
        <p:sp>
          <p:nvSpPr>
            <p:cNvPr id="16439" name="Text Box 70"/>
            <p:cNvSpPr txBox="1">
              <a:spLocks noChangeArrowheads="1"/>
            </p:cNvSpPr>
            <p:nvPr/>
          </p:nvSpPr>
          <p:spPr bwMode="auto">
            <a:xfrm>
              <a:off x="0" y="281"/>
              <a:ext cx="816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r>
                <a:rPr lang="zh-CN" altLang="en-US" sz="2800" b="1">
                  <a:latin typeface="仿宋_GB2312" pitchFamily="1" charset="-122"/>
                  <a:ea typeface="仿宋_GB2312" pitchFamily="1" charset="-122"/>
                </a:rPr>
                <a:t>稳定</a:t>
              </a:r>
            </a:p>
          </p:txBody>
        </p:sp>
        <p:sp>
          <p:nvSpPr>
            <p:cNvPr id="16440" name="Text Box 71"/>
            <p:cNvSpPr txBox="1">
              <a:spLocks noChangeArrowheads="1"/>
            </p:cNvSpPr>
            <p:nvPr/>
          </p:nvSpPr>
          <p:spPr bwMode="auto">
            <a:xfrm>
              <a:off x="42" y="0"/>
              <a:ext cx="720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en-US" altLang="zh-CN" sz="2800">
                  <a:latin typeface="Arial Rounded MT Bold" panose="020F0704030504030204" pitchFamily="34" charset="0"/>
                  <a:ea typeface="黑体" panose="02010609060101010101" pitchFamily="49" charset="-122"/>
                </a:rPr>
                <a:t>HCl</a:t>
              </a:r>
            </a:p>
          </p:txBody>
        </p:sp>
      </p:grpSp>
      <p:sp>
        <p:nvSpPr>
          <p:cNvPr id="18504" name="Line 72"/>
          <p:cNvSpPr>
            <a:spLocks noChangeShapeType="1"/>
          </p:cNvSpPr>
          <p:nvPr/>
        </p:nvSpPr>
        <p:spPr bwMode="auto">
          <a:xfrm>
            <a:off x="2195513" y="6165850"/>
            <a:ext cx="5400675" cy="0"/>
          </a:xfrm>
          <a:prstGeom prst="line">
            <a:avLst/>
          </a:prstGeom>
          <a:noFill/>
          <a:ln w="38100">
            <a:solidFill>
              <a:srgbClr val="CC0000"/>
            </a:solidFill>
            <a:round/>
            <a:headEnd/>
            <a:tailEnd type="arrow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8505" name="Text Box 73"/>
          <p:cNvSpPr txBox="1">
            <a:spLocks noChangeArrowheads="1"/>
          </p:cNvSpPr>
          <p:nvPr/>
        </p:nvSpPr>
        <p:spPr bwMode="auto">
          <a:xfrm>
            <a:off x="2555875" y="6165850"/>
            <a:ext cx="4608513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3600" b="1">
                <a:solidFill>
                  <a:srgbClr val="0000FF"/>
                </a:solidFill>
                <a:latin typeface="Arial" panose="020B0604020202020204" pitchFamily="34" charset="0"/>
                <a:ea typeface="仿宋_GB2312" pitchFamily="1" charset="-122"/>
              </a:rPr>
              <a:t>非金属性逐渐增强</a:t>
            </a:r>
          </a:p>
        </p:txBody>
      </p:sp>
      <p:sp>
        <p:nvSpPr>
          <p:cNvPr id="16438" name="Rectangle 74"/>
          <p:cNvSpPr>
            <a:spLocks noChangeArrowheads="1"/>
          </p:cNvSpPr>
          <p:nvPr/>
        </p:nvSpPr>
        <p:spPr bwMode="auto">
          <a:xfrm>
            <a:off x="219075" y="44450"/>
            <a:ext cx="8456613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4000" b="1">
                <a:solidFill>
                  <a:srgbClr val="FF0000"/>
                </a:solidFill>
              </a:rPr>
              <a:t>3</a:t>
            </a:r>
            <a:r>
              <a:rPr lang="zh-CN" altLang="en-US" sz="4000" b="1">
                <a:solidFill>
                  <a:srgbClr val="FF0000"/>
                </a:solidFill>
              </a:rPr>
              <a:t>、</a:t>
            </a:r>
            <a:r>
              <a:rPr lang="en-US" altLang="zh-CN" sz="4000" b="1">
                <a:solidFill>
                  <a:srgbClr val="FF0000"/>
                </a:solidFill>
              </a:rPr>
              <a:t>Si </a:t>
            </a:r>
            <a:r>
              <a:rPr lang="zh-CN" altLang="en-US" sz="4000" b="1">
                <a:solidFill>
                  <a:srgbClr val="FF0000"/>
                </a:solidFill>
              </a:rPr>
              <a:t>、 </a:t>
            </a:r>
            <a:r>
              <a:rPr lang="en-US" altLang="zh-CN" sz="4000" b="1">
                <a:solidFill>
                  <a:srgbClr val="FF0000"/>
                </a:solidFill>
              </a:rPr>
              <a:t>P</a:t>
            </a:r>
            <a:r>
              <a:rPr lang="zh-CN" altLang="en-US" sz="4000" b="1">
                <a:solidFill>
                  <a:srgbClr val="FF0000"/>
                </a:solidFill>
              </a:rPr>
              <a:t>、  </a:t>
            </a:r>
            <a:r>
              <a:rPr lang="en-US" altLang="zh-CN" sz="4000" b="1">
                <a:solidFill>
                  <a:srgbClr val="FF0000"/>
                </a:solidFill>
              </a:rPr>
              <a:t>S  </a:t>
            </a:r>
            <a:r>
              <a:rPr lang="zh-CN" altLang="en-US" sz="4000" b="1">
                <a:solidFill>
                  <a:srgbClr val="FF0000"/>
                </a:solidFill>
              </a:rPr>
              <a:t>、</a:t>
            </a:r>
            <a:r>
              <a:rPr lang="en-US" altLang="zh-CN" sz="4000" b="1">
                <a:solidFill>
                  <a:srgbClr val="FF0000"/>
                </a:solidFill>
              </a:rPr>
              <a:t>Cl </a:t>
            </a:r>
            <a:r>
              <a:rPr lang="zh-CN" altLang="en-US" sz="4000" b="1">
                <a:solidFill>
                  <a:srgbClr val="FF0000"/>
                </a:solidFill>
              </a:rPr>
              <a:t>非金属性的比较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84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184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184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184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8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1848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8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1848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8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1848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500"/>
                                        <p:tgtEl>
                                          <p:spTgt spid="184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184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500"/>
                                        <p:tgtEl>
                                          <p:spTgt spid="184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84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 nodeType="clickPar">
                      <p:stCondLst>
                        <p:cond delay="indefinite"/>
                      </p:stCondLst>
                      <p:childTnLst>
                        <p:par>
                          <p:cTn id="5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6" dur="500"/>
                                        <p:tgtEl>
                                          <p:spTgt spid="184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184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 nodeType="clickPar">
                      <p:stCondLst>
                        <p:cond delay="indefinite"/>
                      </p:stCondLst>
                      <p:childTnLst>
                        <p:par>
                          <p:cTn id="6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6" dur="500"/>
                                        <p:tgtEl>
                                          <p:spTgt spid="184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 nodeType="clickPar">
                      <p:stCondLst>
                        <p:cond delay="indefinite"/>
                      </p:stCondLst>
                      <p:childTnLst>
                        <p:par>
                          <p:cTn id="6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184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 nodeType="clickPar">
                      <p:stCondLst>
                        <p:cond delay="indefinite"/>
                      </p:stCondLst>
                      <p:childTnLst>
                        <p:par>
                          <p:cTn id="7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6" dur="500"/>
                                        <p:tgtEl>
                                          <p:spTgt spid="185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 nodeType="clickPar">
                      <p:stCondLst>
                        <p:cond delay="indefinite"/>
                      </p:stCondLst>
                      <p:childTnLst>
                        <p:par>
                          <p:cTn id="7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9" presetID="18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81" dur="500"/>
                                        <p:tgtEl>
                                          <p:spTgt spid="185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 nodeType="clickPar">
                      <p:stCondLst>
                        <p:cond delay="indefinite"/>
                      </p:stCondLst>
                      <p:childTnLst>
                        <p:par>
                          <p:cTn id="8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6" dur="500"/>
                                        <p:tgtEl>
                                          <p:spTgt spid="185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88" grpId="0" autoUpdateAnimBg="0"/>
      <p:bldP spid="18489" grpId="0" autoUpdateAnimBg="0"/>
      <p:bldP spid="18490" grpId="0" autoUpdateAnimBg="0"/>
      <p:bldP spid="18491" grpId="0" autoUpdateAnimBg="0"/>
      <p:bldP spid="18504" grpId="0" animBg="1"/>
      <p:bldP spid="18505" grpId="0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9458" name="Group 2"/>
          <p:cNvGraphicFramePr>
            <a:graphicFrameLocks noGrp="1"/>
          </p:cNvGraphicFramePr>
          <p:nvPr/>
        </p:nvGraphicFramePr>
        <p:xfrm>
          <a:off x="250825" y="404813"/>
          <a:ext cx="8713788" cy="5467351"/>
        </p:xfrm>
        <a:graphic>
          <a:graphicData uri="http://schemas.openxmlformats.org/drawingml/2006/table">
            <a:tbl>
              <a:tblPr/>
              <a:tblGrid>
                <a:gridCol w="1752600"/>
                <a:gridCol w="768350"/>
                <a:gridCol w="936625"/>
                <a:gridCol w="1008063"/>
                <a:gridCol w="863600"/>
                <a:gridCol w="995362"/>
                <a:gridCol w="715963"/>
                <a:gridCol w="952500"/>
                <a:gridCol w="720725"/>
              </a:tblGrid>
              <a:tr h="4572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rgbClr val="A50021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rgbClr val="666699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50021"/>
                        </a:buClr>
                        <a:buSzPct val="75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40404"/>
                          </a:solidFill>
                          <a:effectLst/>
                          <a:latin typeface="仿宋_GB2312" pitchFamily="1" charset="-122"/>
                          <a:ea typeface="仿宋_GB2312" pitchFamily="1" charset="-122"/>
                        </a:rPr>
                        <a:t>原子序数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rgbClr val="A50021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rgbClr val="666699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50021"/>
                        </a:buClr>
                        <a:buSzPct val="75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zh-CN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70605"/>
                          </a:solidFill>
                          <a:effectLst/>
                          <a:latin typeface="Arial Rounded MT Bold" panose="020F0704030504030204" pitchFamily="34" charset="0"/>
                          <a:ea typeface="宋体" panose="02010600030101010101" pitchFamily="2" charset="-122"/>
                        </a:rPr>
                        <a:t>11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rgbClr val="A50021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rgbClr val="666699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50021"/>
                        </a:buClr>
                        <a:buSzPct val="75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zh-CN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70605"/>
                          </a:solidFill>
                          <a:effectLst/>
                          <a:latin typeface="Arial Rounded MT Bold" panose="020F0704030504030204" pitchFamily="34" charset="0"/>
                          <a:ea typeface="宋体" panose="02010600030101010101" pitchFamily="2" charset="-122"/>
                        </a:rPr>
                        <a:t>12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rgbClr val="A50021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rgbClr val="666699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50021"/>
                        </a:buClr>
                        <a:buSzPct val="75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zh-CN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70605"/>
                          </a:solidFill>
                          <a:effectLst/>
                          <a:latin typeface="Arial Rounded MT Bold" panose="020F0704030504030204" pitchFamily="34" charset="0"/>
                          <a:ea typeface="宋体" panose="02010600030101010101" pitchFamily="2" charset="-122"/>
                        </a:rPr>
                        <a:t>13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rgbClr val="A50021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rgbClr val="666699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50021"/>
                        </a:buClr>
                        <a:buSzPct val="75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zh-CN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70605"/>
                          </a:solidFill>
                          <a:effectLst/>
                          <a:latin typeface="Arial Rounded MT Bold" panose="020F0704030504030204" pitchFamily="34" charset="0"/>
                          <a:ea typeface="宋体" panose="02010600030101010101" pitchFamily="2" charset="-122"/>
                        </a:rPr>
                        <a:t>14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rgbClr val="A50021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rgbClr val="666699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50021"/>
                        </a:buClr>
                        <a:buSzPct val="75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zh-CN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70605"/>
                          </a:solidFill>
                          <a:effectLst/>
                          <a:latin typeface="Arial Rounded MT Bold" panose="020F0704030504030204" pitchFamily="34" charset="0"/>
                          <a:ea typeface="宋体" panose="02010600030101010101" pitchFamily="2" charset="-122"/>
                        </a:rPr>
                        <a:t>15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rgbClr val="A50021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rgbClr val="666699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50021"/>
                        </a:buClr>
                        <a:buSzPct val="75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zh-CN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70605"/>
                          </a:solidFill>
                          <a:effectLst/>
                          <a:latin typeface="Arial Rounded MT Bold" panose="020F0704030504030204" pitchFamily="34" charset="0"/>
                          <a:ea typeface="宋体" panose="02010600030101010101" pitchFamily="2" charset="-122"/>
                        </a:rPr>
                        <a:t>16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rgbClr val="A50021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rgbClr val="666699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50021"/>
                        </a:buClr>
                        <a:buSzPct val="75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zh-CN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70605"/>
                          </a:solidFill>
                          <a:effectLst/>
                          <a:latin typeface="Arial Rounded MT Bold" panose="020F0704030504030204" pitchFamily="34" charset="0"/>
                          <a:ea typeface="宋体" panose="02010600030101010101" pitchFamily="2" charset="-122"/>
                        </a:rPr>
                        <a:t>17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rgbClr val="A50021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rgbClr val="666699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50021"/>
                        </a:buClr>
                        <a:buSzPct val="75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zh-CN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70605"/>
                          </a:solidFill>
                          <a:effectLst/>
                          <a:latin typeface="Arial Rounded MT Bold" panose="020F0704030504030204" pitchFamily="34" charset="0"/>
                          <a:ea typeface="宋体" panose="02010600030101010101" pitchFamily="2" charset="-122"/>
                        </a:rPr>
                        <a:t>18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942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rgbClr val="A50021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rgbClr val="666699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50021"/>
                        </a:buClr>
                        <a:buSzPct val="75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40404"/>
                          </a:solidFill>
                          <a:effectLst/>
                          <a:latin typeface="仿宋_GB2312" pitchFamily="1" charset="-122"/>
                          <a:ea typeface="仿宋_GB2312" pitchFamily="1" charset="-122"/>
                        </a:rPr>
                        <a:t>元素符号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rgbClr val="A50021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rgbClr val="666699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50021"/>
                        </a:buClr>
                        <a:buSzPct val="75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zh-CN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70605"/>
                          </a:solidFill>
                          <a:effectLst/>
                          <a:latin typeface="Arial Rounded MT Bold" panose="020F0704030504030204" pitchFamily="34" charset="0"/>
                          <a:ea typeface="宋体" panose="02010600030101010101" pitchFamily="2" charset="-122"/>
                        </a:rPr>
                        <a:t>Na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rgbClr val="A50021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rgbClr val="666699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50021"/>
                        </a:buClr>
                        <a:buSzPct val="75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zh-CN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70605"/>
                          </a:solidFill>
                          <a:effectLst/>
                          <a:latin typeface="Arial Rounded MT Bold" panose="020F0704030504030204" pitchFamily="34" charset="0"/>
                          <a:ea typeface="宋体" panose="02010600030101010101" pitchFamily="2" charset="-122"/>
                        </a:rPr>
                        <a:t>Mg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rgbClr val="A50021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rgbClr val="666699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50021"/>
                        </a:buClr>
                        <a:buSzPct val="75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zh-CN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70605"/>
                          </a:solidFill>
                          <a:effectLst/>
                          <a:latin typeface="Arial Rounded MT Bold" panose="020F0704030504030204" pitchFamily="34" charset="0"/>
                          <a:ea typeface="宋体" panose="02010600030101010101" pitchFamily="2" charset="-122"/>
                        </a:rPr>
                        <a:t>Al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rgbClr val="A50021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rgbClr val="666699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50021"/>
                        </a:buClr>
                        <a:buSzPct val="75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zh-CN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70605"/>
                          </a:solidFill>
                          <a:effectLst/>
                          <a:latin typeface="Arial Rounded MT Bold" panose="020F0704030504030204" pitchFamily="34" charset="0"/>
                          <a:ea typeface="宋体" panose="02010600030101010101" pitchFamily="2" charset="-122"/>
                        </a:rPr>
                        <a:t>Si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rgbClr val="A50021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rgbClr val="666699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50021"/>
                        </a:buClr>
                        <a:buSzPct val="75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zh-CN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70605"/>
                          </a:solidFill>
                          <a:effectLst/>
                          <a:latin typeface="Arial Rounded MT Bold" panose="020F0704030504030204" pitchFamily="34" charset="0"/>
                          <a:ea typeface="宋体" panose="02010600030101010101" pitchFamily="2" charset="-122"/>
                        </a:rPr>
                        <a:t>P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rgbClr val="A50021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rgbClr val="666699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50021"/>
                        </a:buClr>
                        <a:buSzPct val="75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zh-CN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70605"/>
                          </a:solidFill>
                          <a:effectLst/>
                          <a:latin typeface="Arial Rounded MT Bold" panose="020F0704030504030204" pitchFamily="34" charset="0"/>
                          <a:ea typeface="宋体" panose="02010600030101010101" pitchFamily="2" charset="-122"/>
                        </a:rPr>
                        <a:t>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rgbClr val="A50021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rgbClr val="666699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50021"/>
                        </a:buClr>
                        <a:buSzPct val="75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zh-CN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70605"/>
                          </a:solidFill>
                          <a:effectLst/>
                          <a:latin typeface="Arial Rounded MT Bold" panose="020F0704030504030204" pitchFamily="34" charset="0"/>
                          <a:ea typeface="宋体" panose="02010600030101010101" pitchFamily="2" charset="-122"/>
                        </a:rPr>
                        <a:t>Cl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rgbClr val="A50021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rgbClr val="666699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50021"/>
                        </a:buClr>
                        <a:buSzPct val="75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zh-CN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70605"/>
                          </a:solidFill>
                          <a:effectLst/>
                          <a:latin typeface="Arial Rounded MT Bold" panose="020F0704030504030204" pitchFamily="34" charset="0"/>
                          <a:ea typeface="宋体" panose="02010600030101010101" pitchFamily="2" charset="-122"/>
                        </a:rPr>
                        <a:t>Ar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7318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rgbClr val="A50021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rgbClr val="666699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50021"/>
                        </a:buClr>
                        <a:buSzPct val="75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40404"/>
                          </a:solidFill>
                          <a:effectLst/>
                          <a:latin typeface="仿宋_GB2312" pitchFamily="1" charset="-122"/>
                          <a:ea typeface="仿宋_GB2312" pitchFamily="1" charset="-122"/>
                        </a:rPr>
                        <a:t>单质和水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40404"/>
                          </a:solidFill>
                          <a:effectLst/>
                          <a:latin typeface="仿宋_GB2312" pitchFamily="1" charset="-122"/>
                          <a:ea typeface="仿宋_GB2312" pitchFamily="1" charset="-122"/>
                        </a:rPr>
                        <a:t>(</a:t>
                      </a: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40404"/>
                          </a:solidFill>
                          <a:effectLst/>
                          <a:latin typeface="仿宋_GB2312" pitchFamily="1" charset="-122"/>
                          <a:ea typeface="仿宋_GB2312" pitchFamily="1" charset="-122"/>
                        </a:rPr>
                        <a:t>或酸）反应情况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rgbClr val="A50021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rgbClr val="666699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50021"/>
                        </a:buClr>
                        <a:buSzPct val="75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70605"/>
                          </a:solidFill>
                          <a:effectLst/>
                          <a:latin typeface="Times New Roman" panose="02020603050405020304" pitchFamily="18" charset="0"/>
                          <a:ea typeface="华文仿宋" panose="02010600040101010101" pitchFamily="2" charset="-122"/>
                        </a:rPr>
                        <a:t>冷水剧烈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rgbClr val="A50021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rgbClr val="666699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50021"/>
                        </a:buClr>
                        <a:buSzPct val="75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70605"/>
                          </a:solidFill>
                          <a:effectLst/>
                          <a:latin typeface="Times New Roman" panose="02020603050405020304" pitchFamily="18" charset="0"/>
                          <a:ea typeface="华文仿宋" panose="02010600040101010101" pitchFamily="2" charset="-122"/>
                        </a:rPr>
                        <a:t>热水较快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50021"/>
                        </a:buClr>
                        <a:buSzPct val="75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70605"/>
                          </a:solidFill>
                          <a:effectLst/>
                          <a:latin typeface="Times New Roman" panose="02020603050405020304" pitchFamily="18" charset="0"/>
                          <a:ea typeface="华文仿宋" panose="02010600040101010101" pitchFamily="2" charset="-122"/>
                        </a:rPr>
                        <a:t>盐酸剧烈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rgbClr val="A50021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rgbClr val="666699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50021"/>
                        </a:buClr>
                        <a:buSzPct val="75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70605"/>
                          </a:solidFill>
                          <a:effectLst/>
                          <a:latin typeface="Times New Roman" panose="02020603050405020304" pitchFamily="18" charset="0"/>
                          <a:ea typeface="华文仿宋" panose="02010600040101010101" pitchFamily="2" charset="-122"/>
                        </a:rPr>
                        <a:t>盐酸较快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4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rgbClr val="A50021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rgbClr val="666699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50021"/>
                        </a:buClr>
                        <a:buSzPct val="75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70605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rowSpan="4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rgbClr val="A50021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rgbClr val="666699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50021"/>
                        </a:buClr>
                        <a:buSzPct val="75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70605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937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rgbClr val="A50021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rgbClr val="666699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50021"/>
                        </a:buClr>
                        <a:buSzPct val="75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40404"/>
                          </a:solidFill>
                          <a:effectLst/>
                          <a:latin typeface="Times New Roman" panose="02020603050405020304" pitchFamily="18" charset="0"/>
                          <a:ea typeface="仿宋_GB2312" pitchFamily="1" charset="-122"/>
                        </a:rPr>
                        <a:t>非金属单质与氢气反应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rgbClr val="A50021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rgbClr val="666699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50021"/>
                        </a:buClr>
                        <a:buSzPct val="75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zh-CN" alt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rgbClr val="070605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rgbClr val="A50021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rgbClr val="666699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50021"/>
                        </a:buClr>
                        <a:buSzPct val="75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70605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rgbClr val="A50021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rgbClr val="666699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50021"/>
                        </a:buClr>
                        <a:buSzPct val="75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70605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rgbClr val="A50021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rgbClr val="666699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50021"/>
                        </a:buClr>
                        <a:buSzPct val="75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70605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rgbClr val="A50021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rgbClr val="666699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50021"/>
                        </a:buClr>
                        <a:buSzPct val="75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70605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  <a:tr h="132873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rgbClr val="A50021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rgbClr val="666699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50021"/>
                        </a:buClr>
                        <a:buSzPct val="75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40404"/>
                          </a:solidFill>
                          <a:effectLst/>
                          <a:latin typeface="Times New Roman" panose="02020603050405020304" pitchFamily="18" charset="0"/>
                          <a:ea typeface="仿宋_GB2312" pitchFamily="1" charset="-122"/>
                        </a:rPr>
                        <a:t>最高价氧化物对应水化物的酸碱性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rgbClr val="A50021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rgbClr val="666699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50021"/>
                        </a:buClr>
                        <a:buSzPct val="75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zh-CN" alt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rgbClr val="070605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rgbClr val="A50021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rgbClr val="666699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50021"/>
                        </a:buClr>
                        <a:buSzPct val="75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zh-CN" alt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rgbClr val="070605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rgbClr val="A50021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rgbClr val="666699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50021"/>
                        </a:buClr>
                        <a:buSzPct val="75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zh-CN" alt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rgbClr val="070605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rgbClr val="A50021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rgbClr val="666699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50021"/>
                        </a:buClr>
                        <a:buSzPct val="75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70605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rgbClr val="A50021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rgbClr val="666699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50021"/>
                        </a:buClr>
                        <a:buSzPct val="75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70605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rgbClr val="A50021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rgbClr val="666699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50021"/>
                        </a:buClr>
                        <a:buSzPct val="75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70605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rgbClr val="A50021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rgbClr val="666699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50021"/>
                        </a:buClr>
                        <a:buSzPct val="75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70605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  <a:tr h="83502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rgbClr val="A50021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rgbClr val="666699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50021"/>
                        </a:buClr>
                        <a:buSzPct val="75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40404"/>
                          </a:solidFill>
                          <a:effectLst/>
                          <a:latin typeface="Times New Roman" panose="02020603050405020304" pitchFamily="18" charset="0"/>
                          <a:ea typeface="仿宋_GB2312" pitchFamily="1" charset="-122"/>
                        </a:rPr>
                        <a:t>金属性和非金属性递变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7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rgbClr val="A50021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rgbClr val="666699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50021"/>
                        </a:buClr>
                        <a:buSzPct val="75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zh-CN" alt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7473" name="Text Box 65"/>
          <p:cNvSpPr txBox="1">
            <a:spLocks noChangeArrowheads="1"/>
          </p:cNvSpPr>
          <p:nvPr/>
        </p:nvSpPr>
        <p:spPr bwMode="auto">
          <a:xfrm>
            <a:off x="4716463" y="2997200"/>
            <a:ext cx="938212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2000" b="1">
                <a:solidFill>
                  <a:srgbClr val="040404"/>
                </a:solidFill>
                <a:latin typeface="仿宋_GB2312" pitchFamily="1" charset="-122"/>
                <a:ea typeface="仿宋_GB2312" pitchFamily="1" charset="-122"/>
              </a:rPr>
              <a:t>高温</a:t>
            </a:r>
          </a:p>
        </p:txBody>
      </p:sp>
      <p:sp>
        <p:nvSpPr>
          <p:cNvPr id="17474" name="Text Box 66"/>
          <p:cNvSpPr txBox="1">
            <a:spLocks noChangeArrowheads="1"/>
          </p:cNvSpPr>
          <p:nvPr/>
        </p:nvSpPr>
        <p:spPr bwMode="auto">
          <a:xfrm>
            <a:off x="5580063" y="2708275"/>
            <a:ext cx="976312" cy="1006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2000" b="1">
                <a:solidFill>
                  <a:srgbClr val="040404"/>
                </a:solidFill>
                <a:latin typeface="仿宋_GB2312" pitchFamily="1" charset="-122"/>
                <a:ea typeface="仿宋_GB2312" pitchFamily="1" charset="-122"/>
              </a:rPr>
              <a:t>磷蒸气与</a:t>
            </a:r>
            <a:r>
              <a:rPr lang="en-US" altLang="zh-CN" sz="2000" b="1">
                <a:solidFill>
                  <a:srgbClr val="040404"/>
                </a:solidFill>
                <a:latin typeface="仿宋_GB2312" pitchFamily="1" charset="-122"/>
                <a:ea typeface="仿宋_GB2312" pitchFamily="1" charset="-122"/>
              </a:rPr>
              <a:t>H</a:t>
            </a:r>
            <a:r>
              <a:rPr lang="en-US" altLang="zh-CN" sz="2000" b="1" baseline="-25000">
                <a:solidFill>
                  <a:srgbClr val="040404"/>
                </a:solidFill>
                <a:latin typeface="仿宋_GB2312" pitchFamily="1" charset="-122"/>
                <a:ea typeface="仿宋_GB2312" pitchFamily="1" charset="-122"/>
              </a:rPr>
              <a:t>2</a:t>
            </a:r>
            <a:r>
              <a:rPr lang="zh-CN" altLang="en-US" sz="2000" b="1">
                <a:solidFill>
                  <a:srgbClr val="040404"/>
                </a:solidFill>
                <a:latin typeface="仿宋_GB2312" pitchFamily="1" charset="-122"/>
                <a:ea typeface="仿宋_GB2312" pitchFamily="1" charset="-122"/>
              </a:rPr>
              <a:t>能反应</a:t>
            </a:r>
          </a:p>
        </p:txBody>
      </p:sp>
      <p:sp>
        <p:nvSpPr>
          <p:cNvPr id="17475" name="Text Box 67"/>
          <p:cNvSpPr txBox="1">
            <a:spLocks noChangeArrowheads="1"/>
          </p:cNvSpPr>
          <p:nvPr/>
        </p:nvSpPr>
        <p:spPr bwMode="auto">
          <a:xfrm>
            <a:off x="6437313" y="3005138"/>
            <a:ext cx="9906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2000" b="1">
                <a:solidFill>
                  <a:srgbClr val="040404"/>
                </a:solidFill>
                <a:latin typeface="仿宋_GB2312" pitchFamily="1" charset="-122"/>
                <a:ea typeface="仿宋_GB2312" pitchFamily="1" charset="-122"/>
              </a:rPr>
              <a:t>加热</a:t>
            </a:r>
          </a:p>
        </p:txBody>
      </p:sp>
      <p:sp>
        <p:nvSpPr>
          <p:cNvPr id="17476" name="Text Box 68"/>
          <p:cNvSpPr txBox="1">
            <a:spLocks noChangeArrowheads="1"/>
          </p:cNvSpPr>
          <p:nvPr/>
        </p:nvSpPr>
        <p:spPr bwMode="auto">
          <a:xfrm>
            <a:off x="7235825" y="2708275"/>
            <a:ext cx="990600" cy="1006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2000" b="1">
                <a:solidFill>
                  <a:srgbClr val="040404"/>
                </a:solidFill>
                <a:latin typeface="仿宋_GB2312" pitchFamily="1" charset="-122"/>
                <a:ea typeface="仿宋_GB2312" pitchFamily="1" charset="-122"/>
              </a:rPr>
              <a:t>光照或点燃爆炸化合</a:t>
            </a:r>
          </a:p>
        </p:txBody>
      </p:sp>
      <p:sp>
        <p:nvSpPr>
          <p:cNvPr id="17477" name="Text Box 69"/>
          <p:cNvSpPr txBox="1">
            <a:spLocks noChangeArrowheads="1"/>
          </p:cNvSpPr>
          <p:nvPr/>
        </p:nvSpPr>
        <p:spPr bwMode="auto">
          <a:xfrm>
            <a:off x="1852613" y="3933825"/>
            <a:ext cx="990600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</a:pPr>
            <a:r>
              <a:rPr lang="en-US" altLang="zh-CN" sz="2000" b="1">
                <a:solidFill>
                  <a:srgbClr val="040404"/>
                </a:solidFill>
                <a:latin typeface="仿宋_GB2312" pitchFamily="1" charset="-122"/>
                <a:ea typeface="仿宋_GB2312" pitchFamily="1" charset="-122"/>
              </a:rPr>
              <a:t>NaOH</a:t>
            </a:r>
          </a:p>
          <a:p>
            <a:pPr algn="ctr" eaLnBrk="1" hangingPunct="1">
              <a:lnSpc>
                <a:spcPct val="120000"/>
              </a:lnSpc>
            </a:pPr>
            <a:r>
              <a:rPr lang="zh-CN" altLang="en-US" sz="2000" b="1">
                <a:solidFill>
                  <a:srgbClr val="040404"/>
                </a:solidFill>
                <a:latin typeface="仿宋_GB2312" pitchFamily="1" charset="-122"/>
                <a:ea typeface="仿宋_GB2312" pitchFamily="1" charset="-122"/>
              </a:rPr>
              <a:t>强碱</a:t>
            </a:r>
          </a:p>
        </p:txBody>
      </p:sp>
      <p:sp>
        <p:nvSpPr>
          <p:cNvPr id="17478" name="Text Box 70"/>
          <p:cNvSpPr txBox="1">
            <a:spLocks noChangeArrowheads="1"/>
          </p:cNvSpPr>
          <p:nvPr/>
        </p:nvSpPr>
        <p:spPr bwMode="auto">
          <a:xfrm>
            <a:off x="2547938" y="3919538"/>
            <a:ext cx="1447800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</a:pPr>
            <a:r>
              <a:rPr lang="en-US" altLang="zh-CN" sz="2000" b="1">
                <a:solidFill>
                  <a:srgbClr val="040404"/>
                </a:solidFill>
                <a:latin typeface="仿宋_GB2312" pitchFamily="1" charset="-122"/>
                <a:ea typeface="仿宋_GB2312" pitchFamily="1" charset="-122"/>
              </a:rPr>
              <a:t>Mg(OH)</a:t>
            </a:r>
            <a:r>
              <a:rPr lang="en-US" altLang="zh-CN" sz="2000" b="1" baseline="-25000">
                <a:solidFill>
                  <a:srgbClr val="040404"/>
                </a:solidFill>
                <a:latin typeface="仿宋_GB2312" pitchFamily="1" charset="-122"/>
                <a:ea typeface="仿宋_GB2312" pitchFamily="1" charset="-122"/>
              </a:rPr>
              <a:t>2</a:t>
            </a:r>
            <a:endParaRPr lang="en-US" altLang="zh-CN" sz="2000" b="1">
              <a:solidFill>
                <a:srgbClr val="040404"/>
              </a:solidFill>
              <a:latin typeface="仿宋_GB2312" pitchFamily="1" charset="-122"/>
              <a:ea typeface="仿宋_GB2312" pitchFamily="1" charset="-122"/>
            </a:endParaRPr>
          </a:p>
          <a:p>
            <a:pPr algn="ctr" eaLnBrk="1" hangingPunct="1">
              <a:lnSpc>
                <a:spcPct val="120000"/>
              </a:lnSpc>
            </a:pPr>
            <a:r>
              <a:rPr lang="zh-CN" altLang="en-US" sz="2000" b="1">
                <a:solidFill>
                  <a:srgbClr val="040404"/>
                </a:solidFill>
                <a:latin typeface="仿宋_GB2312" pitchFamily="1" charset="-122"/>
                <a:ea typeface="仿宋_GB2312" pitchFamily="1" charset="-122"/>
              </a:rPr>
              <a:t>中强碱</a:t>
            </a:r>
          </a:p>
        </p:txBody>
      </p:sp>
      <p:sp>
        <p:nvSpPr>
          <p:cNvPr id="17479" name="Text Box 71"/>
          <p:cNvSpPr txBox="1">
            <a:spLocks noChangeArrowheads="1"/>
          </p:cNvSpPr>
          <p:nvPr/>
        </p:nvSpPr>
        <p:spPr bwMode="auto">
          <a:xfrm>
            <a:off x="3563938" y="3933825"/>
            <a:ext cx="1255712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</a:pPr>
            <a:r>
              <a:rPr lang="en-US" altLang="zh-CN" sz="2000" b="1">
                <a:solidFill>
                  <a:srgbClr val="040404"/>
                </a:solidFill>
                <a:latin typeface="仿宋_GB2312" pitchFamily="1" charset="-122"/>
                <a:ea typeface="仿宋_GB2312" pitchFamily="1" charset="-122"/>
              </a:rPr>
              <a:t>Al(OH)</a:t>
            </a:r>
            <a:r>
              <a:rPr lang="en-US" altLang="zh-CN" sz="2000" b="1" baseline="-25000">
                <a:solidFill>
                  <a:srgbClr val="040404"/>
                </a:solidFill>
                <a:latin typeface="仿宋_GB2312" pitchFamily="1" charset="-122"/>
                <a:ea typeface="仿宋_GB2312" pitchFamily="1" charset="-122"/>
              </a:rPr>
              <a:t>3</a:t>
            </a:r>
            <a:r>
              <a:rPr lang="zh-CN" altLang="en-US" sz="2000" b="1">
                <a:solidFill>
                  <a:srgbClr val="040404"/>
                </a:solidFill>
                <a:latin typeface="仿宋_GB2312" pitchFamily="1" charset="-122"/>
                <a:ea typeface="仿宋_GB2312" pitchFamily="1" charset="-122"/>
              </a:rPr>
              <a:t>两性</a:t>
            </a:r>
          </a:p>
        </p:txBody>
      </p:sp>
      <p:sp>
        <p:nvSpPr>
          <p:cNvPr id="17480" name="Text Box 72"/>
          <p:cNvSpPr txBox="1">
            <a:spLocks noChangeArrowheads="1"/>
          </p:cNvSpPr>
          <p:nvPr/>
        </p:nvSpPr>
        <p:spPr bwMode="auto">
          <a:xfrm>
            <a:off x="4665663" y="3933825"/>
            <a:ext cx="914400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</a:pPr>
            <a:r>
              <a:rPr lang="en-US" altLang="zh-CN" sz="2000" b="1">
                <a:solidFill>
                  <a:srgbClr val="040404"/>
                </a:solidFill>
                <a:latin typeface="仿宋_GB2312" pitchFamily="1" charset="-122"/>
                <a:ea typeface="仿宋_GB2312" pitchFamily="1" charset="-122"/>
              </a:rPr>
              <a:t>H</a:t>
            </a:r>
            <a:r>
              <a:rPr lang="en-US" altLang="zh-CN" sz="2000" b="1" baseline="-25000">
                <a:solidFill>
                  <a:srgbClr val="040404"/>
                </a:solidFill>
                <a:latin typeface="仿宋_GB2312" pitchFamily="1" charset="-122"/>
                <a:ea typeface="仿宋_GB2312" pitchFamily="1" charset="-122"/>
              </a:rPr>
              <a:t>2</a:t>
            </a:r>
            <a:r>
              <a:rPr lang="en-US" altLang="zh-CN" sz="2000" b="1">
                <a:solidFill>
                  <a:srgbClr val="040404"/>
                </a:solidFill>
                <a:latin typeface="仿宋_GB2312" pitchFamily="1" charset="-122"/>
                <a:ea typeface="仿宋_GB2312" pitchFamily="1" charset="-122"/>
              </a:rPr>
              <a:t>SiO</a:t>
            </a:r>
            <a:r>
              <a:rPr lang="en-US" altLang="zh-CN" sz="2000" b="1" baseline="-25000">
                <a:solidFill>
                  <a:srgbClr val="040404"/>
                </a:solidFill>
                <a:latin typeface="仿宋_GB2312" pitchFamily="1" charset="-122"/>
                <a:ea typeface="仿宋_GB2312" pitchFamily="1" charset="-122"/>
              </a:rPr>
              <a:t>3</a:t>
            </a:r>
          </a:p>
          <a:p>
            <a:pPr algn="ctr" eaLnBrk="1" hangingPunct="1">
              <a:lnSpc>
                <a:spcPct val="120000"/>
              </a:lnSpc>
            </a:pPr>
            <a:r>
              <a:rPr lang="zh-CN" altLang="en-US" sz="2000" b="1">
                <a:solidFill>
                  <a:srgbClr val="040404"/>
                </a:solidFill>
                <a:latin typeface="仿宋_GB2312" pitchFamily="1" charset="-122"/>
                <a:ea typeface="仿宋_GB2312" pitchFamily="1" charset="-122"/>
              </a:rPr>
              <a:t>弱酸</a:t>
            </a:r>
          </a:p>
        </p:txBody>
      </p:sp>
      <p:sp>
        <p:nvSpPr>
          <p:cNvPr id="17481" name="Text Box 73"/>
          <p:cNvSpPr txBox="1">
            <a:spLocks noChangeArrowheads="1"/>
          </p:cNvSpPr>
          <p:nvPr/>
        </p:nvSpPr>
        <p:spPr bwMode="auto">
          <a:xfrm>
            <a:off x="5508625" y="3933825"/>
            <a:ext cx="1092200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</a:pPr>
            <a:r>
              <a:rPr lang="en-US" altLang="zh-CN" sz="2000" b="1">
                <a:solidFill>
                  <a:srgbClr val="040404"/>
                </a:solidFill>
                <a:latin typeface="仿宋_GB2312" pitchFamily="1" charset="-122"/>
                <a:ea typeface="仿宋_GB2312" pitchFamily="1" charset="-122"/>
              </a:rPr>
              <a:t>H</a:t>
            </a:r>
            <a:r>
              <a:rPr lang="en-US" altLang="zh-CN" sz="2000" b="1" baseline="-25000">
                <a:solidFill>
                  <a:srgbClr val="040404"/>
                </a:solidFill>
                <a:latin typeface="仿宋_GB2312" pitchFamily="1" charset="-122"/>
                <a:ea typeface="仿宋_GB2312" pitchFamily="1" charset="-122"/>
              </a:rPr>
              <a:t>3</a:t>
            </a:r>
            <a:r>
              <a:rPr lang="en-US" altLang="zh-CN" sz="2000" b="1">
                <a:solidFill>
                  <a:srgbClr val="040404"/>
                </a:solidFill>
                <a:latin typeface="仿宋_GB2312" pitchFamily="1" charset="-122"/>
                <a:ea typeface="仿宋_GB2312" pitchFamily="1" charset="-122"/>
              </a:rPr>
              <a:t>PO</a:t>
            </a:r>
            <a:r>
              <a:rPr lang="en-US" altLang="zh-CN" sz="2000" b="1" baseline="-25000">
                <a:solidFill>
                  <a:srgbClr val="040404"/>
                </a:solidFill>
                <a:latin typeface="仿宋_GB2312" pitchFamily="1" charset="-122"/>
                <a:ea typeface="仿宋_GB2312" pitchFamily="1" charset="-122"/>
              </a:rPr>
              <a:t>4</a:t>
            </a:r>
          </a:p>
          <a:p>
            <a:pPr algn="ctr" eaLnBrk="1" hangingPunct="1">
              <a:lnSpc>
                <a:spcPct val="120000"/>
              </a:lnSpc>
            </a:pPr>
            <a:r>
              <a:rPr lang="zh-CN" altLang="en-US" sz="2000" b="1">
                <a:solidFill>
                  <a:srgbClr val="040404"/>
                </a:solidFill>
                <a:latin typeface="仿宋_GB2312" pitchFamily="1" charset="-122"/>
                <a:ea typeface="仿宋_GB2312" pitchFamily="1" charset="-122"/>
              </a:rPr>
              <a:t>中强酸</a:t>
            </a:r>
          </a:p>
        </p:txBody>
      </p:sp>
      <p:sp>
        <p:nvSpPr>
          <p:cNvPr id="17482" name="Text Box 74"/>
          <p:cNvSpPr txBox="1">
            <a:spLocks noChangeArrowheads="1"/>
          </p:cNvSpPr>
          <p:nvPr/>
        </p:nvSpPr>
        <p:spPr bwMode="auto">
          <a:xfrm>
            <a:off x="6516688" y="3933825"/>
            <a:ext cx="914400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</a:pPr>
            <a:r>
              <a:rPr lang="en-US" altLang="zh-CN" sz="2000" b="1">
                <a:solidFill>
                  <a:srgbClr val="040404"/>
                </a:solidFill>
                <a:latin typeface="仿宋_GB2312" pitchFamily="1" charset="-122"/>
                <a:ea typeface="仿宋_GB2312" pitchFamily="1" charset="-122"/>
              </a:rPr>
              <a:t>H</a:t>
            </a:r>
            <a:r>
              <a:rPr lang="en-US" altLang="zh-CN" sz="2000" b="1" baseline="-25000">
                <a:solidFill>
                  <a:srgbClr val="040404"/>
                </a:solidFill>
                <a:latin typeface="仿宋_GB2312" pitchFamily="1" charset="-122"/>
                <a:ea typeface="仿宋_GB2312" pitchFamily="1" charset="-122"/>
              </a:rPr>
              <a:t>2</a:t>
            </a:r>
            <a:r>
              <a:rPr lang="en-US" altLang="zh-CN" sz="2000" b="1">
                <a:solidFill>
                  <a:srgbClr val="040404"/>
                </a:solidFill>
                <a:latin typeface="仿宋_GB2312" pitchFamily="1" charset="-122"/>
                <a:ea typeface="仿宋_GB2312" pitchFamily="1" charset="-122"/>
              </a:rPr>
              <a:t>SO</a:t>
            </a:r>
            <a:r>
              <a:rPr lang="en-US" altLang="zh-CN" sz="2000" b="1" baseline="-25000">
                <a:solidFill>
                  <a:srgbClr val="040404"/>
                </a:solidFill>
                <a:latin typeface="仿宋_GB2312" pitchFamily="1" charset="-122"/>
                <a:ea typeface="仿宋_GB2312" pitchFamily="1" charset="-122"/>
              </a:rPr>
              <a:t>4</a:t>
            </a:r>
          </a:p>
          <a:p>
            <a:pPr algn="ctr" eaLnBrk="1" hangingPunct="1">
              <a:lnSpc>
                <a:spcPct val="120000"/>
              </a:lnSpc>
            </a:pPr>
            <a:r>
              <a:rPr lang="zh-CN" altLang="en-US" sz="2000" b="1">
                <a:solidFill>
                  <a:srgbClr val="040404"/>
                </a:solidFill>
                <a:latin typeface="仿宋_GB2312" pitchFamily="1" charset="-122"/>
                <a:ea typeface="仿宋_GB2312" pitchFamily="1" charset="-122"/>
              </a:rPr>
              <a:t>强酸</a:t>
            </a:r>
          </a:p>
        </p:txBody>
      </p:sp>
      <p:sp>
        <p:nvSpPr>
          <p:cNvPr id="17483" name="Text Box 75"/>
          <p:cNvSpPr txBox="1">
            <a:spLocks noChangeArrowheads="1"/>
          </p:cNvSpPr>
          <p:nvPr/>
        </p:nvSpPr>
        <p:spPr bwMode="auto">
          <a:xfrm>
            <a:off x="7164388" y="3933825"/>
            <a:ext cx="1147762" cy="1187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</a:pPr>
            <a:r>
              <a:rPr lang="en-US" altLang="zh-CN" sz="2000" b="1">
                <a:solidFill>
                  <a:srgbClr val="040404"/>
                </a:solidFill>
                <a:latin typeface="仿宋_GB2312" pitchFamily="1" charset="-122"/>
                <a:ea typeface="仿宋_GB2312" pitchFamily="1" charset="-122"/>
              </a:rPr>
              <a:t>HClO</a:t>
            </a:r>
            <a:r>
              <a:rPr lang="en-US" altLang="zh-CN" sz="2000" b="1" baseline="-25000">
                <a:solidFill>
                  <a:srgbClr val="040404"/>
                </a:solidFill>
                <a:latin typeface="仿宋_GB2312" pitchFamily="1" charset="-122"/>
                <a:ea typeface="仿宋_GB2312" pitchFamily="1" charset="-122"/>
              </a:rPr>
              <a:t>4</a:t>
            </a:r>
          </a:p>
          <a:p>
            <a:pPr algn="ctr" eaLnBrk="1" hangingPunct="1">
              <a:lnSpc>
                <a:spcPct val="120000"/>
              </a:lnSpc>
            </a:pPr>
            <a:r>
              <a:rPr lang="zh-CN" altLang="en-US" sz="2000" b="1">
                <a:solidFill>
                  <a:srgbClr val="040404"/>
                </a:solidFill>
                <a:latin typeface="仿宋_GB2312" pitchFamily="1" charset="-122"/>
                <a:ea typeface="仿宋_GB2312" pitchFamily="1" charset="-122"/>
              </a:rPr>
              <a:t>最强酸</a:t>
            </a:r>
          </a:p>
          <a:p>
            <a:pPr algn="ctr" eaLnBrk="1" hangingPunct="1">
              <a:lnSpc>
                <a:spcPct val="120000"/>
              </a:lnSpc>
            </a:pPr>
            <a:endParaRPr lang="zh-CN" altLang="en-US" sz="2000" b="1">
              <a:solidFill>
                <a:srgbClr val="040404"/>
              </a:solidFill>
              <a:latin typeface="仿宋_GB2312" pitchFamily="1" charset="-122"/>
              <a:ea typeface="仿宋_GB2312" pitchFamily="1" charset="-122"/>
            </a:endParaRPr>
          </a:p>
        </p:txBody>
      </p:sp>
      <p:sp>
        <p:nvSpPr>
          <p:cNvPr id="17484" name="Text Box 76"/>
          <p:cNvSpPr txBox="1">
            <a:spLocks noChangeArrowheads="1"/>
          </p:cNvSpPr>
          <p:nvPr/>
        </p:nvSpPr>
        <p:spPr bwMode="auto">
          <a:xfrm>
            <a:off x="8281988" y="2133600"/>
            <a:ext cx="611187" cy="2667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2800" b="1">
                <a:solidFill>
                  <a:srgbClr val="040404"/>
                </a:solidFill>
                <a:ea typeface="仿宋_GB2312" pitchFamily="1" charset="-122"/>
              </a:rPr>
              <a:t>稀有气体元素</a:t>
            </a:r>
          </a:p>
        </p:txBody>
      </p:sp>
      <p:sp>
        <p:nvSpPr>
          <p:cNvPr id="19533" name="Line 77"/>
          <p:cNvSpPr>
            <a:spLocks noChangeShapeType="1"/>
          </p:cNvSpPr>
          <p:nvPr/>
        </p:nvSpPr>
        <p:spPr bwMode="auto">
          <a:xfrm>
            <a:off x="2339975" y="5229225"/>
            <a:ext cx="5181600" cy="0"/>
          </a:xfrm>
          <a:prstGeom prst="line">
            <a:avLst/>
          </a:prstGeom>
          <a:noFill/>
          <a:ln w="38100">
            <a:solidFill>
              <a:srgbClr val="0000FF"/>
            </a:solidFill>
            <a:round/>
            <a:headEnd/>
            <a:tailEnd type="arrow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zh-CN" altLang="en-US"/>
          </a:p>
        </p:txBody>
      </p:sp>
      <p:sp>
        <p:nvSpPr>
          <p:cNvPr id="19534" name="Rectangle 78"/>
          <p:cNvSpPr>
            <a:spLocks noChangeArrowheads="1"/>
          </p:cNvSpPr>
          <p:nvPr/>
        </p:nvSpPr>
        <p:spPr bwMode="auto">
          <a:xfrm>
            <a:off x="1619250" y="5286375"/>
            <a:ext cx="6678613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2800" b="1">
                <a:solidFill>
                  <a:srgbClr val="CC0000"/>
                </a:solidFill>
                <a:ea typeface="仿宋_GB2312" pitchFamily="1" charset="-122"/>
              </a:rPr>
              <a:t>金属性逐渐减弱，非金属性逐渐增强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95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95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95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95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2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500"/>
                                        <p:tgtEl>
                                          <p:spTgt spid="195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533" grpId="0" animBg="1"/>
      <p:bldP spid="19534" grpId="0" autoUpdateAnimBg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ChangeArrowheads="1"/>
          </p:cNvSpPr>
          <p:nvPr/>
        </p:nvSpPr>
        <p:spPr bwMode="auto">
          <a:xfrm>
            <a:off x="304800" y="990600"/>
            <a:ext cx="8610600" cy="1189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zh-CN" altLang="en-US" sz="2800" b="1">
                <a:solidFill>
                  <a:srgbClr val="0C0C1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</a:rPr>
              <a:t>        </a:t>
            </a:r>
            <a:r>
              <a:rPr lang="zh-CN" altLang="en-US" sz="2800" b="1">
                <a:solidFill>
                  <a:srgbClr val="EE244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</a:rPr>
              <a:t> </a:t>
            </a:r>
            <a:r>
              <a:rPr lang="zh-CN" altLang="en-US" sz="4000" b="1">
                <a:solidFill>
                  <a:srgbClr val="EE244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</a:rPr>
              <a:t>小结：</a:t>
            </a:r>
            <a:r>
              <a:rPr lang="zh-CN" altLang="en-US" sz="3200" b="1">
                <a:solidFill>
                  <a:srgbClr val="0C0C1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</a:rPr>
              <a:t>根据实验，可得出第三周期元素金属性、非金属性的递变规律</a:t>
            </a:r>
            <a:r>
              <a:rPr lang="en-US" altLang="zh-CN" sz="3200" b="1">
                <a:solidFill>
                  <a:srgbClr val="0C0C1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</a:rPr>
              <a:t>:</a:t>
            </a:r>
          </a:p>
        </p:txBody>
      </p:sp>
      <p:sp>
        <p:nvSpPr>
          <p:cNvPr id="20483" name="Text Box 3"/>
          <p:cNvSpPr txBox="1">
            <a:spLocks noChangeArrowheads="1"/>
          </p:cNvSpPr>
          <p:nvPr/>
        </p:nvSpPr>
        <p:spPr bwMode="auto">
          <a:xfrm>
            <a:off x="828675" y="2205038"/>
            <a:ext cx="746760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800" b="1">
                <a:solidFill>
                  <a:srgbClr val="0000FF"/>
                </a:solidFill>
              </a:rPr>
              <a:t>        </a:t>
            </a:r>
            <a:r>
              <a:rPr lang="en-US" altLang="zh-CN" sz="2800" b="1">
                <a:solidFill>
                  <a:srgbClr val="0000FF"/>
                </a:solidFill>
              </a:rPr>
              <a:t>Na      Mg      Al      Si      P      S     Cl    </a:t>
            </a:r>
          </a:p>
        </p:txBody>
      </p:sp>
      <p:sp>
        <p:nvSpPr>
          <p:cNvPr id="20484" name="Line 4"/>
          <p:cNvSpPr>
            <a:spLocks noChangeShapeType="1"/>
          </p:cNvSpPr>
          <p:nvPr/>
        </p:nvSpPr>
        <p:spPr bwMode="auto">
          <a:xfrm>
            <a:off x="1044575" y="2852738"/>
            <a:ext cx="6781800" cy="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0485" name="Text Box 5"/>
          <p:cNvSpPr txBox="1">
            <a:spLocks noChangeArrowheads="1"/>
          </p:cNvSpPr>
          <p:nvPr/>
        </p:nvSpPr>
        <p:spPr bwMode="auto">
          <a:xfrm>
            <a:off x="828675" y="2997200"/>
            <a:ext cx="74676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800" b="1">
                <a:solidFill>
                  <a:srgbClr val="008000"/>
                </a:solidFill>
              </a:rPr>
              <a:t>        </a:t>
            </a:r>
            <a:r>
              <a:rPr lang="zh-CN" altLang="en-US" sz="2800" b="1">
                <a:solidFill>
                  <a:srgbClr val="FF3300"/>
                </a:solidFill>
                <a:ea typeface="楷体_GB2312" pitchFamily="49" charset="-122"/>
              </a:rPr>
              <a:t>金属性逐渐减弱，非金属性逐渐增强</a:t>
            </a:r>
          </a:p>
        </p:txBody>
      </p:sp>
      <p:sp>
        <p:nvSpPr>
          <p:cNvPr id="20486" name="Text Box 6"/>
          <p:cNvSpPr txBox="1">
            <a:spLocks noChangeArrowheads="1"/>
          </p:cNvSpPr>
          <p:nvPr/>
        </p:nvSpPr>
        <p:spPr bwMode="auto">
          <a:xfrm>
            <a:off x="684213" y="3933825"/>
            <a:ext cx="7481887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  <a:defRPr/>
            </a:pPr>
            <a:r>
              <a:rPr lang="zh-CN" altLang="en-US" sz="3200" b="1">
                <a:solidFill>
                  <a:srgbClr val="0C0C1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</a:rPr>
              <a:t>       对其他周期元素性质进行研究</a:t>
            </a:r>
            <a:r>
              <a:rPr lang="en-US" altLang="zh-CN" sz="3200" b="1">
                <a:solidFill>
                  <a:srgbClr val="0C0C1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</a:rPr>
              <a:t>,</a:t>
            </a:r>
            <a:r>
              <a:rPr lang="zh-CN" altLang="en-US" sz="3200" b="1">
                <a:solidFill>
                  <a:srgbClr val="0C0C1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</a:rPr>
              <a:t>也可以得到类似的结论。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Abs val="3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20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2000"/>
                                        <p:tgtEl>
                                          <p:spTgt spid="204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2000"/>
                                        <p:tgtEl>
                                          <p:spTgt spid="204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204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2" grpId="0" autoUpdateAnimBg="0"/>
      <p:bldP spid="20483" grpId="0" autoUpdateAnimBg="0"/>
      <p:bldP spid="20484" grpId="0" animBg="1"/>
      <p:bldP spid="20485" grpId="0" autoUpdateAnimBg="0"/>
      <p:bldP spid="20486" grpId="0" autoUpdateAnimBg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ext Box 2"/>
          <p:cNvSpPr txBox="1">
            <a:spLocks noChangeArrowheads="1"/>
          </p:cNvSpPr>
          <p:nvPr/>
        </p:nvSpPr>
        <p:spPr bwMode="auto">
          <a:xfrm>
            <a:off x="1187450" y="981075"/>
            <a:ext cx="71628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3200" b="1">
                <a:ea typeface="黑体" panose="02010609060101010101" pitchFamily="49" charset="-122"/>
              </a:rPr>
              <a:t>随着原子序数的递增：</a:t>
            </a:r>
          </a:p>
        </p:txBody>
      </p:sp>
      <p:sp>
        <p:nvSpPr>
          <p:cNvPr id="21507" name="Text Box 3"/>
          <p:cNvSpPr txBox="1">
            <a:spLocks noChangeArrowheads="1"/>
          </p:cNvSpPr>
          <p:nvPr/>
        </p:nvSpPr>
        <p:spPr bwMode="auto">
          <a:xfrm>
            <a:off x="468313" y="1773238"/>
            <a:ext cx="8137525" cy="2011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  <a:defRPr/>
            </a:pPr>
            <a:r>
              <a:rPr lang="zh-CN" altLang="en-US" sz="2800" b="1">
                <a:ea typeface="黑体" panose="02010609060101010101" pitchFamily="49" charset="-122"/>
              </a:rPr>
              <a:t>元素原子的</a:t>
            </a:r>
            <a:r>
              <a:rPr lang="zh-CN" altLang="en-US" sz="2800" b="1">
                <a:solidFill>
                  <a:srgbClr val="FF0000"/>
                </a:solidFill>
                <a:ea typeface="黑体" panose="02010609060101010101" pitchFamily="49" charset="-122"/>
              </a:rPr>
              <a:t>核外电子排布</a:t>
            </a:r>
            <a:r>
              <a:rPr lang="zh-CN" altLang="en-US" sz="2800" b="1">
                <a:ea typeface="黑体" panose="02010609060101010101" pitchFamily="49" charset="-122"/>
              </a:rPr>
              <a:t>呈现周期性变化，元素</a:t>
            </a:r>
            <a:r>
              <a:rPr lang="zh-CN" altLang="en-US" sz="2800" b="1">
                <a:solidFill>
                  <a:srgbClr val="FF0000"/>
                </a:solidFill>
                <a:ea typeface="黑体" panose="02010609060101010101" pitchFamily="49" charset="-122"/>
              </a:rPr>
              <a:t>原子半径</a:t>
            </a:r>
            <a:r>
              <a:rPr lang="zh-CN" altLang="en-US" sz="2800" b="1">
                <a:ea typeface="黑体" panose="02010609060101010101" pitchFamily="49" charset="-122"/>
              </a:rPr>
              <a:t>呈现周期性变化，元素</a:t>
            </a:r>
            <a:r>
              <a:rPr lang="zh-CN" altLang="en-US" sz="2800" b="1">
                <a:solidFill>
                  <a:srgbClr val="FF0000"/>
                </a:solidFill>
                <a:ea typeface="黑体" panose="02010609060101010101" pitchFamily="49" charset="-122"/>
              </a:rPr>
              <a:t>化合价</a:t>
            </a:r>
            <a:r>
              <a:rPr lang="zh-CN" altLang="en-US" sz="2800" b="1">
                <a:ea typeface="黑体" panose="02010609060101010101" pitchFamily="49" charset="-122"/>
              </a:rPr>
              <a:t>呈现周期性变化，元素的</a:t>
            </a:r>
            <a:r>
              <a:rPr lang="zh-CN" altLang="en-US" sz="2800" b="1">
                <a:solidFill>
                  <a:srgbClr val="FF0000"/>
                </a:solidFill>
                <a:ea typeface="黑体" panose="02010609060101010101" pitchFamily="49" charset="-122"/>
              </a:rPr>
              <a:t>金属性和非金属性</a:t>
            </a:r>
            <a:r>
              <a:rPr lang="zh-CN" altLang="en-US" sz="2800" b="1">
                <a:ea typeface="黑体" panose="02010609060101010101" pitchFamily="49" charset="-122"/>
              </a:rPr>
              <a:t>呈周期性变化</a:t>
            </a:r>
            <a:r>
              <a:rPr lang="en-US" altLang="zh-CN" sz="28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------</a:t>
            </a:r>
          </a:p>
          <a:p>
            <a:pPr eaLnBrk="1" hangingPunct="1">
              <a:spcBef>
                <a:spcPct val="50000"/>
              </a:spcBef>
              <a:defRPr/>
            </a:pPr>
            <a:r>
              <a:rPr lang="zh-CN" altLang="en-US" sz="2800" b="1">
                <a:ea typeface="黑体" panose="02010609060101010101" pitchFamily="49" charset="-122"/>
              </a:rPr>
              <a:t>也就是元素的</a:t>
            </a:r>
            <a:r>
              <a:rPr lang="zh-CN" altLang="en-US" sz="2800" b="1">
                <a:solidFill>
                  <a:srgbClr val="FF0000"/>
                </a:solidFill>
                <a:ea typeface="黑体" panose="02010609060101010101" pitchFamily="49" charset="-122"/>
              </a:rPr>
              <a:t>化学性质</a:t>
            </a:r>
            <a:r>
              <a:rPr lang="zh-CN" altLang="en-US" sz="2800" b="1">
                <a:ea typeface="黑体" panose="02010609060101010101" pitchFamily="49" charset="-122"/>
              </a:rPr>
              <a:t>呈现周期性变化</a:t>
            </a:r>
          </a:p>
        </p:txBody>
      </p:sp>
      <p:sp>
        <p:nvSpPr>
          <p:cNvPr id="21508" name="Text Box 4"/>
          <p:cNvSpPr txBox="1">
            <a:spLocks noChangeArrowheads="1"/>
          </p:cNvSpPr>
          <p:nvPr/>
        </p:nvSpPr>
        <p:spPr bwMode="auto">
          <a:xfrm>
            <a:off x="539750" y="4365625"/>
            <a:ext cx="7391400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3200" b="1">
                <a:ea typeface="黑体" panose="02010609060101010101" pitchFamily="49" charset="-122"/>
              </a:rPr>
              <a:t>        元素的性质随着元素原子序数的递增而呈现周期性的变化</a:t>
            </a:r>
            <a:r>
              <a:rPr lang="en-US" altLang="zh-CN" sz="3200" b="1">
                <a:ea typeface="黑体" panose="02010609060101010101" pitchFamily="49" charset="-122"/>
              </a:rPr>
              <a:t>—</a:t>
            </a:r>
            <a:r>
              <a:rPr lang="zh-CN" altLang="en-US" sz="3200" b="1">
                <a:solidFill>
                  <a:srgbClr val="FF0000"/>
                </a:solidFill>
                <a:ea typeface="黑体" panose="02010609060101010101" pitchFamily="49" charset="-122"/>
              </a:rPr>
              <a:t>元素周期律</a:t>
            </a:r>
            <a:r>
              <a:rPr lang="zh-CN" altLang="en-US" sz="3200" b="1">
                <a:ea typeface="黑体" panose="02010609060101010101" pitchFamily="49" charset="-122"/>
              </a:rPr>
              <a:t> </a:t>
            </a:r>
          </a:p>
        </p:txBody>
      </p:sp>
      <p:sp>
        <p:nvSpPr>
          <p:cNvPr id="21509" name="WordArt 5"/>
          <p:cNvSpPr>
            <a:spLocks noChangeArrowheads="1" noChangeShapeType="1"/>
          </p:cNvSpPr>
          <p:nvPr/>
        </p:nvSpPr>
        <p:spPr bwMode="auto">
          <a:xfrm>
            <a:off x="3203575" y="188913"/>
            <a:ext cx="2520950" cy="576262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5866"/>
              </a:avLst>
            </a:prstTxWarp>
          </a:bodyPr>
          <a:lstStyle/>
          <a:p>
            <a:pPr algn="ctr"/>
            <a:r>
              <a:rPr lang="zh-CN" altLang="en-US" sz="3600" kern="1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/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</a:rPr>
              <a:t>总结：</a:t>
            </a: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3" dur="500"/>
                                        <p:tgtEl>
                                          <p:spTgt spid="215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9" dur="1000"/>
                                        <p:tgtEl>
                                          <p:spTgt spid="215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7" grpId="0" autoUpdateAnimBg="0"/>
      <p:bldP spid="21508" grpId="0" autoUpdateAnimBg="0"/>
      <p:bldP spid="21509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ext Box 2"/>
          <p:cNvSpPr txBox="1">
            <a:spLocks noChangeArrowheads="1"/>
          </p:cNvSpPr>
          <p:nvPr/>
        </p:nvSpPr>
        <p:spPr bwMode="auto">
          <a:xfrm>
            <a:off x="539750" y="908050"/>
            <a:ext cx="7920038" cy="2068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</a:pPr>
            <a:r>
              <a:rPr lang="zh-CN" altLang="en-US" sz="3600" b="1">
                <a:solidFill>
                  <a:schemeClr val="tx2"/>
                </a:solidFill>
                <a:latin typeface="仿宋_GB2312" pitchFamily="1" charset="-122"/>
                <a:ea typeface="仿宋_GB2312" pitchFamily="1" charset="-122"/>
              </a:rPr>
              <a:t>元素性质的周期性变化是</a:t>
            </a:r>
            <a:r>
              <a:rPr lang="zh-CN" altLang="en-US" sz="3600" b="1">
                <a:solidFill>
                  <a:srgbClr val="FF0000"/>
                </a:solidFill>
                <a:latin typeface="仿宋_GB2312" pitchFamily="1" charset="-122"/>
                <a:ea typeface="仿宋_GB2312" pitchFamily="1" charset="-122"/>
              </a:rPr>
              <a:t>元素原子的核外电子排布的周期性变化的必然结果。</a:t>
            </a:r>
          </a:p>
        </p:txBody>
      </p:sp>
      <p:grpSp>
        <p:nvGrpSpPr>
          <p:cNvPr id="2" name="组合 1"/>
          <p:cNvGrpSpPr/>
          <p:nvPr/>
        </p:nvGrpSpPr>
        <p:grpSpPr>
          <a:xfrm>
            <a:off x="395536" y="3708889"/>
            <a:ext cx="7177070" cy="461665"/>
            <a:chOff x="395536" y="3708889"/>
            <a:chExt cx="7177070" cy="461665"/>
          </a:xfrm>
        </p:grpSpPr>
        <p:sp>
          <p:nvSpPr>
            <p:cNvPr id="22531" name="Text Box 3"/>
            <p:cNvSpPr txBox="1">
              <a:spLocks noChangeArrowheads="1"/>
            </p:cNvSpPr>
            <p:nvPr/>
          </p:nvSpPr>
          <p:spPr bwMode="auto">
            <a:xfrm>
              <a:off x="395536" y="3708889"/>
              <a:ext cx="2762295" cy="4616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eaLnBrk="1" hangingPunct="1">
                <a:defRPr/>
              </a:pPr>
              <a:r>
                <a:rPr lang="zh-CN" altLang="en-US" b="1">
                  <a:solidFill>
                    <a:srgbClr val="1437E8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</a:rPr>
                <a:t>元素周期律的实质</a:t>
              </a:r>
              <a:r>
                <a:rPr lang="en-US" altLang="zh-CN" b="1">
                  <a:solidFill>
                    <a:srgbClr val="1437E8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</a:rPr>
                <a:t>:</a:t>
              </a:r>
            </a:p>
          </p:txBody>
        </p:sp>
        <p:sp>
          <p:nvSpPr>
            <p:cNvPr id="22532" name="Text Box 4"/>
            <p:cNvSpPr txBox="1">
              <a:spLocks noChangeArrowheads="1"/>
            </p:cNvSpPr>
            <p:nvPr/>
          </p:nvSpPr>
          <p:spPr bwMode="auto">
            <a:xfrm>
              <a:off x="3059832" y="3708889"/>
              <a:ext cx="4512774" cy="4616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eaLnBrk="1" hangingPunct="1">
                <a:defRPr/>
              </a:pPr>
              <a:r>
                <a:rPr lang="en-US" altLang="zh-CN" b="1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</a:rPr>
                <a:t>------</a:t>
              </a:r>
              <a:r>
                <a:rPr lang="zh-CN" altLang="en-US" b="1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</a:rPr>
                <a:t>核外电子排布的周期性变化</a:t>
              </a: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915816" y="0"/>
            <a:ext cx="3793232" cy="764704"/>
          </a:xfrm>
        </p:spPr>
        <p:txBody>
          <a:bodyPr/>
          <a:lstStyle/>
          <a:p>
            <a:r>
              <a:rPr lang="zh-CN" altLang="en-US" dirty="0" smtClean="0"/>
              <a:t>结构决定性质</a:t>
            </a:r>
            <a:endParaRPr lang="zh-CN" altLang="en-US" dirty="0"/>
          </a:p>
        </p:txBody>
      </p:sp>
      <p:cxnSp>
        <p:nvCxnSpPr>
          <p:cNvPr id="9" name="直接箭头连接符 8"/>
          <p:cNvCxnSpPr/>
          <p:nvPr/>
        </p:nvCxnSpPr>
        <p:spPr bwMode="auto">
          <a:xfrm>
            <a:off x="4420117" y="6381328"/>
            <a:ext cx="4320480" cy="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1" name="直接箭头连接符 10"/>
          <p:cNvCxnSpPr/>
          <p:nvPr/>
        </p:nvCxnSpPr>
        <p:spPr bwMode="auto">
          <a:xfrm flipV="1">
            <a:off x="8726926" y="2852936"/>
            <a:ext cx="13671" cy="3384376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2" name="直接箭头连接符 11"/>
          <p:cNvCxnSpPr/>
          <p:nvPr/>
        </p:nvCxnSpPr>
        <p:spPr bwMode="auto">
          <a:xfrm flipH="1">
            <a:off x="467544" y="1628800"/>
            <a:ext cx="4464496" cy="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3" name="直接箭头连接符 12"/>
          <p:cNvCxnSpPr/>
          <p:nvPr/>
        </p:nvCxnSpPr>
        <p:spPr bwMode="auto">
          <a:xfrm>
            <a:off x="467544" y="1844824"/>
            <a:ext cx="0" cy="3168352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14" name="矩形 13"/>
          <p:cNvSpPr/>
          <p:nvPr/>
        </p:nvSpPr>
        <p:spPr>
          <a:xfrm>
            <a:off x="1535294" y="778781"/>
            <a:ext cx="5740675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2000" b="0" cap="none" spc="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结构：最外层电子数（</a:t>
            </a:r>
            <a:r>
              <a:rPr lang="en-US" altLang="zh-CN" sz="2000" b="0" cap="none" spc="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1-8</a:t>
            </a:r>
            <a:r>
              <a:rPr lang="zh-CN" altLang="en-US" sz="2000" b="0" cap="none" spc="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递增）（</a:t>
            </a:r>
            <a:r>
              <a:rPr lang="en-US" altLang="zh-CN" sz="2000" b="0" cap="none" spc="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1-2</a:t>
            </a:r>
            <a:r>
              <a:rPr lang="zh-CN" altLang="en-US" sz="2000" b="0" cap="none" spc="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第一周期）</a:t>
            </a:r>
            <a:endParaRPr lang="zh-CN" altLang="en-US" sz="2000" b="0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426221" y="1778979"/>
            <a:ext cx="1569660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b="1" cap="none" spc="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</a:t>
            </a:r>
            <a:r>
              <a:rPr lang="zh-CN" altLang="en-US" b="1" cap="none" spc="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原子半径</a:t>
            </a:r>
            <a:endParaRPr lang="zh-CN" altLang="en-US" b="1" cap="none" spc="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368627" y="3123613"/>
            <a:ext cx="218521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b="1" cap="none" spc="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4</a:t>
            </a:r>
            <a:r>
              <a:rPr lang="zh-CN" altLang="en-US" b="1" cap="none" spc="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元素的金属性</a:t>
            </a:r>
            <a:endParaRPr lang="zh-CN" altLang="en-US" b="1" cap="none" spc="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368628" y="2676758"/>
            <a:ext cx="218521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b="1" cap="none" spc="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3</a:t>
            </a:r>
            <a:r>
              <a:rPr lang="zh-CN" altLang="en-US" b="1" cap="none" spc="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单质的还原性</a:t>
            </a:r>
            <a:endParaRPr lang="zh-CN" altLang="en-US" b="1" cap="none" spc="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368626" y="3585278"/>
            <a:ext cx="3108544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b="1" cap="none" spc="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5</a:t>
            </a:r>
            <a:r>
              <a:rPr lang="zh-CN" altLang="en-US" b="1" cap="none" spc="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单质与与水或酸反应</a:t>
            </a:r>
            <a:endParaRPr lang="en-US" altLang="zh-CN" b="1" cap="none" spc="0" dirty="0" smtClean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ctr"/>
            <a:r>
              <a:rPr lang="zh-CN" altLang="en-US" b="1" cap="none" spc="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置换氢气的难易程度</a:t>
            </a:r>
            <a:endParaRPr lang="zh-CN" altLang="en-US" b="1" cap="none" spc="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387673" y="2188274"/>
            <a:ext cx="249299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b="1" cap="none" spc="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2</a:t>
            </a:r>
            <a:r>
              <a:rPr lang="zh-CN" altLang="en-US" b="1" cap="none" spc="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原子失电子能力</a:t>
            </a:r>
            <a:endParaRPr lang="zh-CN" altLang="en-US" b="1" cap="none" spc="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7032438" y="3123612"/>
            <a:ext cx="1569660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b="1" cap="none" spc="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</a:t>
            </a:r>
            <a:r>
              <a:rPr lang="zh-CN" altLang="en-US" b="1" cap="none" spc="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原子半径</a:t>
            </a:r>
            <a:endParaRPr lang="zh-CN" altLang="en-US" b="1" cap="none" spc="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6237141" y="3614902"/>
            <a:ext cx="250421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b="1" cap="none" spc="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2</a:t>
            </a:r>
            <a:r>
              <a:rPr lang="zh-CN" altLang="en-US" b="1" cap="none" spc="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原子得电子能力</a:t>
            </a:r>
            <a:endParaRPr lang="zh-CN" altLang="en-US" b="1" cap="none" spc="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6486134" y="4095972"/>
            <a:ext cx="218521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b="1" cap="none" spc="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3</a:t>
            </a:r>
            <a:r>
              <a:rPr lang="zh-CN" altLang="en-US" b="1" cap="none" spc="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单质的氧化性</a:t>
            </a:r>
            <a:endParaRPr lang="zh-CN" altLang="en-US" b="1" cap="none" spc="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6324233" y="4596965"/>
            <a:ext cx="250902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b="1" cap="none" spc="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4</a:t>
            </a:r>
            <a:r>
              <a:rPr lang="zh-CN" altLang="en-US" b="1" cap="none" spc="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元素的非金属性</a:t>
            </a:r>
            <a:endParaRPr lang="zh-CN" altLang="en-US" b="1" cap="none" spc="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4739837" y="5030227"/>
            <a:ext cx="4031873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b="1" cap="none" spc="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5</a:t>
            </a:r>
            <a:r>
              <a:rPr lang="zh-CN" altLang="en-US" b="1" cap="none" spc="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单质与氢气化合的难易程度</a:t>
            </a:r>
            <a:endParaRPr lang="zh-CN" altLang="en-US" b="1" cap="none" spc="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4708724" y="5463489"/>
            <a:ext cx="4031873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b="1" cap="none" spc="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6</a:t>
            </a:r>
            <a:r>
              <a:rPr lang="zh-CN" altLang="en-US" b="1" cap="none" spc="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生成的气态氢化物的稳定性</a:t>
            </a:r>
            <a:endParaRPr lang="zh-CN" altLang="en-US" b="1" cap="none" spc="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3031342" y="5817268"/>
            <a:ext cx="5570756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b="1" cap="none" spc="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7</a:t>
            </a:r>
            <a:r>
              <a:rPr lang="zh-CN" altLang="en-US" b="1" cap="none" spc="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最高价氧化物对应的水化物的酸性强弱</a:t>
            </a:r>
            <a:endParaRPr lang="zh-CN" altLang="en-US" b="1" cap="none" spc="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295020" y="4373627"/>
            <a:ext cx="572304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b="1" cap="none" spc="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6</a:t>
            </a:r>
            <a:r>
              <a:rPr lang="zh-CN" altLang="en-US" b="1" cap="none" spc="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最高价氧化物对应的水化物的碱性强弱</a:t>
            </a:r>
            <a:endParaRPr lang="zh-CN" altLang="en-US" b="1" cap="none" spc="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" name="矩形 2"/>
          <p:cNvSpPr/>
          <p:nvPr/>
        </p:nvSpPr>
        <p:spPr>
          <a:xfrm>
            <a:off x="3077060" y="1675139"/>
            <a:ext cx="800219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b="0" cap="none" spc="0" dirty="0" smtClean="0">
                <a:ln w="0"/>
                <a:solidFill>
                  <a:srgbClr val="1437E8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增大</a:t>
            </a:r>
            <a:endParaRPr lang="zh-CN" altLang="en-US" b="0" cap="none" spc="0" dirty="0">
              <a:ln w="0"/>
              <a:solidFill>
                <a:srgbClr val="1437E8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3077061" y="2130425"/>
            <a:ext cx="800219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b="0" cap="none" spc="0" dirty="0" smtClean="0">
                <a:ln w="0"/>
                <a:solidFill>
                  <a:srgbClr val="1437E8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增强</a:t>
            </a:r>
            <a:endParaRPr lang="zh-CN" altLang="en-US" b="0" cap="none" spc="0" dirty="0">
              <a:ln w="0"/>
              <a:solidFill>
                <a:srgbClr val="1437E8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3053188" y="2652600"/>
            <a:ext cx="800219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b="0" cap="none" spc="0" dirty="0" smtClean="0">
                <a:ln w="0"/>
                <a:solidFill>
                  <a:srgbClr val="1437E8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增强</a:t>
            </a:r>
            <a:endParaRPr lang="zh-CN" altLang="en-US" b="0" cap="none" spc="0" dirty="0">
              <a:ln w="0"/>
              <a:solidFill>
                <a:srgbClr val="1437E8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3052432" y="3074554"/>
            <a:ext cx="800219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b="0" cap="none" spc="0" dirty="0" smtClean="0">
                <a:ln w="0"/>
                <a:solidFill>
                  <a:srgbClr val="1437E8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增强</a:t>
            </a:r>
            <a:endParaRPr lang="zh-CN" altLang="en-US" b="0" cap="none" spc="0" dirty="0">
              <a:ln w="0"/>
              <a:solidFill>
                <a:srgbClr val="1437E8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3387563" y="3745430"/>
            <a:ext cx="800219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b="0" cap="none" spc="0" dirty="0" smtClean="0">
                <a:ln w="0"/>
                <a:solidFill>
                  <a:srgbClr val="1437E8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容易</a:t>
            </a:r>
            <a:endParaRPr lang="zh-CN" altLang="en-US" b="0" cap="none" spc="0" dirty="0">
              <a:ln w="0"/>
              <a:solidFill>
                <a:srgbClr val="1437E8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2252213" y="5839663"/>
            <a:ext cx="800219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b="1" cap="none" spc="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增强</a:t>
            </a:r>
            <a:endParaRPr lang="zh-CN" altLang="en-US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3" name="矩形 32"/>
          <p:cNvSpPr/>
          <p:nvPr/>
        </p:nvSpPr>
        <p:spPr>
          <a:xfrm>
            <a:off x="6292767" y="3104207"/>
            <a:ext cx="800219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减小</a:t>
            </a:r>
            <a:endParaRPr lang="zh-CN" altLang="en-US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5535127" y="3567168"/>
            <a:ext cx="800219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b="1" cap="none" spc="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增强</a:t>
            </a:r>
            <a:endParaRPr lang="zh-CN" altLang="en-US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5742780" y="4057867"/>
            <a:ext cx="800219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b="1" cap="none" spc="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增强</a:t>
            </a:r>
            <a:endParaRPr lang="zh-CN" altLang="en-US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5685159" y="4522212"/>
            <a:ext cx="800219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b="1" cap="none" spc="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增强</a:t>
            </a:r>
            <a:endParaRPr lang="zh-CN" altLang="en-US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7" name="矩形 36"/>
          <p:cNvSpPr/>
          <p:nvPr/>
        </p:nvSpPr>
        <p:spPr>
          <a:xfrm>
            <a:off x="4130727" y="5043445"/>
            <a:ext cx="800219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b="1" cap="none" spc="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容易</a:t>
            </a:r>
            <a:endParaRPr lang="zh-CN" altLang="en-US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3247235" y="4892223"/>
            <a:ext cx="800219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b="0" cap="none" spc="0" dirty="0" smtClean="0">
                <a:ln w="0"/>
                <a:solidFill>
                  <a:srgbClr val="1437E8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增强</a:t>
            </a:r>
            <a:endParaRPr lang="zh-CN" altLang="en-US" b="0" cap="none" spc="0" dirty="0">
              <a:ln w="0"/>
              <a:solidFill>
                <a:srgbClr val="1437E8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9" name="矩形 38"/>
          <p:cNvSpPr/>
          <p:nvPr/>
        </p:nvSpPr>
        <p:spPr>
          <a:xfrm>
            <a:off x="4012213" y="5435213"/>
            <a:ext cx="800219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b="1" cap="none" spc="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稳定</a:t>
            </a:r>
            <a:endParaRPr lang="zh-CN" altLang="en-US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grpSp>
        <p:nvGrpSpPr>
          <p:cNvPr id="40" name="组合 39"/>
          <p:cNvGrpSpPr/>
          <p:nvPr/>
        </p:nvGrpSpPr>
        <p:grpSpPr>
          <a:xfrm>
            <a:off x="1151302" y="1128418"/>
            <a:ext cx="7177070" cy="461665"/>
            <a:chOff x="395536" y="3708889"/>
            <a:chExt cx="7177070" cy="461665"/>
          </a:xfrm>
        </p:grpSpPr>
        <p:sp>
          <p:nvSpPr>
            <p:cNvPr id="41" name="Text Box 3"/>
            <p:cNvSpPr txBox="1">
              <a:spLocks noChangeArrowheads="1"/>
            </p:cNvSpPr>
            <p:nvPr/>
          </p:nvSpPr>
          <p:spPr bwMode="auto">
            <a:xfrm>
              <a:off x="395536" y="3708889"/>
              <a:ext cx="2762295" cy="4616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eaLnBrk="1" hangingPunct="1">
                <a:defRPr/>
              </a:pPr>
              <a:r>
                <a:rPr lang="zh-CN" altLang="en-US" b="1">
                  <a:solidFill>
                    <a:srgbClr val="1437E8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</a:rPr>
                <a:t>元素周期律的实质</a:t>
              </a:r>
              <a:r>
                <a:rPr lang="en-US" altLang="zh-CN" b="1">
                  <a:solidFill>
                    <a:srgbClr val="1437E8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</a:rPr>
                <a:t>:</a:t>
              </a:r>
            </a:p>
          </p:txBody>
        </p:sp>
        <p:sp>
          <p:nvSpPr>
            <p:cNvPr id="42" name="Text Box 4"/>
            <p:cNvSpPr txBox="1">
              <a:spLocks noChangeArrowheads="1"/>
            </p:cNvSpPr>
            <p:nvPr/>
          </p:nvSpPr>
          <p:spPr bwMode="auto">
            <a:xfrm>
              <a:off x="3059832" y="3708889"/>
              <a:ext cx="4512774" cy="4616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eaLnBrk="1" hangingPunct="1">
                <a:defRPr/>
              </a:pPr>
              <a:r>
                <a:rPr lang="en-US" altLang="zh-CN" b="1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</a:rPr>
                <a:t>------</a:t>
              </a:r>
              <a:r>
                <a:rPr lang="zh-CN" altLang="en-US" b="1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</a:rPr>
                <a:t>核外电子排布的周期性变化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71653216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4" grpId="0"/>
      <p:bldP spid="15" grpId="0"/>
      <p:bldP spid="17" grpId="0"/>
      <p:bldP spid="18" grpId="0"/>
      <p:bldP spid="20" grpId="0"/>
      <p:bldP spid="22" grpId="0"/>
      <p:bldP spid="3" grpId="0"/>
      <p:bldP spid="25" grpId="0"/>
      <p:bldP spid="29" grpId="0"/>
      <p:bldP spid="30" grpId="0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  <p:bldP spid="3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ext Box 2"/>
          <p:cNvSpPr txBox="1">
            <a:spLocks noChangeArrowheads="1"/>
          </p:cNvSpPr>
          <p:nvPr/>
        </p:nvSpPr>
        <p:spPr bwMode="auto">
          <a:xfrm>
            <a:off x="0" y="765175"/>
            <a:ext cx="9144000" cy="1190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  <a:defRPr/>
            </a:pPr>
            <a:r>
              <a:rPr lang="en-US" altLang="zh-CN" sz="3600" b="1">
                <a:solidFill>
                  <a:srgbClr val="0C0C1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1</a:t>
            </a:r>
            <a:r>
              <a:rPr lang="zh-CN" altLang="en-US" sz="3600" b="1">
                <a:solidFill>
                  <a:srgbClr val="0C0C1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、用元素符号回答原子序数</a:t>
            </a:r>
            <a:r>
              <a:rPr lang="en-US" altLang="zh-CN" sz="3600" b="1">
                <a:solidFill>
                  <a:srgbClr val="0C0C1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11—18</a:t>
            </a:r>
            <a:r>
              <a:rPr lang="zh-CN" altLang="en-US" sz="3600" b="1">
                <a:solidFill>
                  <a:srgbClr val="0C0C1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的元素的有关问题。</a:t>
            </a:r>
          </a:p>
        </p:txBody>
      </p:sp>
      <p:sp>
        <p:nvSpPr>
          <p:cNvPr id="23555" name="Text Box 3"/>
          <p:cNvSpPr txBox="1">
            <a:spLocks noChangeArrowheads="1"/>
          </p:cNvSpPr>
          <p:nvPr/>
        </p:nvSpPr>
        <p:spPr bwMode="auto">
          <a:xfrm>
            <a:off x="107950" y="2227263"/>
            <a:ext cx="8863013" cy="35067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  <a:defRPr/>
            </a:pPr>
            <a:r>
              <a:rPr lang="en-US" altLang="zh-CN" sz="3200" b="1">
                <a:solidFill>
                  <a:srgbClr val="0C0C1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anose="02010600030101010101" pitchFamily="2" charset="-122"/>
              </a:rPr>
              <a:t>(1)</a:t>
            </a:r>
            <a:r>
              <a:rPr lang="zh-CN" altLang="en-US" sz="3200" b="1">
                <a:solidFill>
                  <a:srgbClr val="0C0C1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anose="02010600030101010101" pitchFamily="2" charset="-122"/>
              </a:rPr>
              <a:t>除稀有气体外，原子半径最大的是</a:t>
            </a:r>
            <a:r>
              <a:rPr lang="en-US" altLang="zh-CN" sz="3200" b="1">
                <a:solidFill>
                  <a:srgbClr val="0C0C1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______</a:t>
            </a:r>
            <a:r>
              <a:rPr lang="en-US" altLang="zh-CN" sz="3200"/>
              <a:t> </a:t>
            </a:r>
            <a:r>
              <a:rPr lang="zh-CN" altLang="en-US" sz="3200" b="1">
                <a:solidFill>
                  <a:srgbClr val="0C0C1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anose="02010600030101010101" pitchFamily="2" charset="-122"/>
              </a:rPr>
              <a:t>；</a:t>
            </a:r>
          </a:p>
          <a:p>
            <a:pPr eaLnBrk="1" hangingPunct="1">
              <a:spcBef>
                <a:spcPct val="50000"/>
              </a:spcBef>
              <a:defRPr/>
            </a:pPr>
            <a:r>
              <a:rPr lang="en-US" altLang="zh-CN" sz="3200" b="1">
                <a:solidFill>
                  <a:srgbClr val="0C0C1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anose="02010600030101010101" pitchFamily="2" charset="-122"/>
              </a:rPr>
              <a:t>(2)</a:t>
            </a:r>
            <a:r>
              <a:rPr lang="zh-CN" altLang="en-US" sz="3200" b="1">
                <a:solidFill>
                  <a:srgbClr val="0C0C1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anose="02010600030101010101" pitchFamily="2" charset="-122"/>
              </a:rPr>
              <a:t>最高价氧化物的水化物碱性最强的是</a:t>
            </a:r>
            <a:r>
              <a:rPr lang="en-US" altLang="zh-CN" sz="3200" b="1">
                <a:solidFill>
                  <a:srgbClr val="0C0C1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anose="02010600030101010101" pitchFamily="2" charset="-122"/>
              </a:rPr>
              <a:t>___</a:t>
            </a:r>
            <a:r>
              <a:rPr lang="zh-CN" altLang="en-US" sz="3200" b="1">
                <a:solidFill>
                  <a:srgbClr val="0C0C1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anose="02010600030101010101" pitchFamily="2" charset="-122"/>
              </a:rPr>
              <a:t>；</a:t>
            </a:r>
          </a:p>
          <a:p>
            <a:pPr eaLnBrk="1" hangingPunct="1">
              <a:spcBef>
                <a:spcPct val="50000"/>
              </a:spcBef>
              <a:defRPr/>
            </a:pPr>
            <a:r>
              <a:rPr lang="en-US" altLang="zh-CN" sz="3200" b="1">
                <a:solidFill>
                  <a:srgbClr val="0C0C1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anose="02010600030101010101" pitchFamily="2" charset="-122"/>
              </a:rPr>
              <a:t>(3)</a:t>
            </a:r>
            <a:r>
              <a:rPr lang="zh-CN" altLang="en-US" sz="3200" b="1">
                <a:solidFill>
                  <a:srgbClr val="0C0C1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anose="02010600030101010101" pitchFamily="2" charset="-122"/>
              </a:rPr>
              <a:t>最高价氧化物的水化物呈两性的是</a:t>
            </a:r>
            <a:r>
              <a:rPr lang="en-US" altLang="zh-CN" sz="3200" b="1">
                <a:solidFill>
                  <a:srgbClr val="0C0C1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anose="02010600030101010101" pitchFamily="2" charset="-122"/>
              </a:rPr>
              <a:t>____</a:t>
            </a:r>
            <a:r>
              <a:rPr lang="zh-CN" altLang="en-US" sz="3200" b="1">
                <a:solidFill>
                  <a:srgbClr val="0C0C1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anose="02010600030101010101" pitchFamily="2" charset="-122"/>
              </a:rPr>
              <a:t>；</a:t>
            </a:r>
          </a:p>
          <a:p>
            <a:pPr eaLnBrk="1" hangingPunct="1">
              <a:spcBef>
                <a:spcPct val="50000"/>
              </a:spcBef>
              <a:defRPr/>
            </a:pPr>
            <a:r>
              <a:rPr lang="en-US" altLang="zh-CN" sz="3200" b="1">
                <a:solidFill>
                  <a:srgbClr val="0C0C1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anose="02010600030101010101" pitchFamily="2" charset="-122"/>
              </a:rPr>
              <a:t>(4)</a:t>
            </a:r>
            <a:r>
              <a:rPr lang="zh-CN" altLang="en-US" sz="3200" b="1">
                <a:solidFill>
                  <a:srgbClr val="0C0C1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anose="02010600030101010101" pitchFamily="2" charset="-122"/>
              </a:rPr>
              <a:t>最高价氧化物的水化物酸性最强的是</a:t>
            </a:r>
            <a:r>
              <a:rPr lang="en-US" altLang="zh-CN" sz="3200" b="1">
                <a:solidFill>
                  <a:srgbClr val="0C0C1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anose="02010600030101010101" pitchFamily="2" charset="-122"/>
              </a:rPr>
              <a:t>_____</a:t>
            </a:r>
            <a:r>
              <a:rPr lang="zh-CN" altLang="en-US" sz="3200" b="1">
                <a:solidFill>
                  <a:srgbClr val="0C0C1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anose="02010600030101010101" pitchFamily="2" charset="-122"/>
              </a:rPr>
              <a:t>；</a:t>
            </a:r>
          </a:p>
          <a:p>
            <a:pPr eaLnBrk="1" hangingPunct="1">
              <a:spcBef>
                <a:spcPct val="50000"/>
              </a:spcBef>
              <a:defRPr/>
            </a:pPr>
            <a:r>
              <a:rPr lang="en-US" altLang="zh-CN" sz="3200" b="1">
                <a:solidFill>
                  <a:srgbClr val="0C0C1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anose="02010600030101010101" pitchFamily="2" charset="-122"/>
              </a:rPr>
              <a:t>(5)</a:t>
            </a:r>
            <a:r>
              <a:rPr lang="zh-CN" altLang="en-US" sz="3200" b="1">
                <a:solidFill>
                  <a:srgbClr val="0C0C1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anose="02010600030101010101" pitchFamily="2" charset="-122"/>
              </a:rPr>
              <a:t>能形成气态氢化物且最稳定的是</a:t>
            </a:r>
            <a:r>
              <a:rPr lang="en-US" altLang="zh-CN" sz="3200" b="1">
                <a:solidFill>
                  <a:srgbClr val="0C0C1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anose="02010600030101010101" pitchFamily="2" charset="-122"/>
              </a:rPr>
              <a:t>_________</a:t>
            </a:r>
            <a:r>
              <a:rPr lang="zh-CN" altLang="en-US" sz="3200" b="1">
                <a:solidFill>
                  <a:srgbClr val="0C0C1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anose="02010600030101010101" pitchFamily="2" charset="-122"/>
              </a:rPr>
              <a:t>。</a:t>
            </a:r>
          </a:p>
        </p:txBody>
      </p:sp>
      <p:sp>
        <p:nvSpPr>
          <p:cNvPr id="23556" name="Text Box 4"/>
          <p:cNvSpPr txBox="1">
            <a:spLocks noChangeArrowheads="1"/>
          </p:cNvSpPr>
          <p:nvPr/>
        </p:nvSpPr>
        <p:spPr bwMode="auto">
          <a:xfrm>
            <a:off x="6877050" y="1989138"/>
            <a:ext cx="1219200" cy="823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  <a:defRPr/>
            </a:pPr>
            <a:r>
              <a:rPr lang="zh-CN" altLang="en-US" b="1">
                <a:solidFill>
                  <a:srgbClr val="FF1E0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</a:t>
            </a:r>
            <a:r>
              <a:rPr lang="en-US" altLang="zh-CN" sz="4800" b="1" i="1">
                <a:solidFill>
                  <a:srgbClr val="FF1E0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Na </a:t>
            </a:r>
          </a:p>
        </p:txBody>
      </p:sp>
      <p:sp>
        <p:nvSpPr>
          <p:cNvPr id="23557" name="Text Box 5"/>
          <p:cNvSpPr txBox="1">
            <a:spLocks noChangeArrowheads="1"/>
          </p:cNvSpPr>
          <p:nvPr/>
        </p:nvSpPr>
        <p:spPr bwMode="auto">
          <a:xfrm>
            <a:off x="7092950" y="2781300"/>
            <a:ext cx="1143000" cy="823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  <a:defRPr/>
            </a:pPr>
            <a:r>
              <a:rPr lang="zh-CN" altLang="en-US" b="1">
                <a:solidFill>
                  <a:srgbClr val="FF1E0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altLang="zh-CN" sz="4800" b="1" i="1">
                <a:solidFill>
                  <a:srgbClr val="FF1E0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Na </a:t>
            </a:r>
          </a:p>
        </p:txBody>
      </p:sp>
      <p:sp>
        <p:nvSpPr>
          <p:cNvPr id="23558" name="Text Box 6"/>
          <p:cNvSpPr txBox="1">
            <a:spLocks noChangeArrowheads="1"/>
          </p:cNvSpPr>
          <p:nvPr/>
        </p:nvSpPr>
        <p:spPr bwMode="auto">
          <a:xfrm>
            <a:off x="6640513" y="3500438"/>
            <a:ext cx="1676400" cy="823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  <a:defRPr/>
            </a:pPr>
            <a:r>
              <a:rPr lang="zh-CN" altLang="en-US" b="1">
                <a:solidFill>
                  <a:srgbClr val="FF1E0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</a:t>
            </a:r>
            <a:r>
              <a:rPr lang="en-US" altLang="zh-CN" sz="4800" b="1" i="1">
                <a:solidFill>
                  <a:srgbClr val="FF1E0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Al</a:t>
            </a:r>
          </a:p>
        </p:txBody>
      </p:sp>
      <p:sp>
        <p:nvSpPr>
          <p:cNvPr id="23559" name="Text Box 7"/>
          <p:cNvSpPr txBox="1">
            <a:spLocks noChangeArrowheads="1"/>
          </p:cNvSpPr>
          <p:nvPr/>
        </p:nvSpPr>
        <p:spPr bwMode="auto">
          <a:xfrm>
            <a:off x="7235825" y="4189413"/>
            <a:ext cx="1371600" cy="823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  <a:defRPr/>
            </a:pPr>
            <a:r>
              <a:rPr lang="zh-CN" altLang="en-US" b="1">
                <a:solidFill>
                  <a:srgbClr val="FF1E0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</a:t>
            </a:r>
            <a:r>
              <a:rPr lang="en-US" altLang="zh-CN" sz="4800" b="1" i="1">
                <a:solidFill>
                  <a:srgbClr val="FF1E0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Cl</a:t>
            </a:r>
          </a:p>
        </p:txBody>
      </p:sp>
      <p:sp>
        <p:nvSpPr>
          <p:cNvPr id="23560" name="Text Box 8"/>
          <p:cNvSpPr txBox="1">
            <a:spLocks noChangeArrowheads="1"/>
          </p:cNvSpPr>
          <p:nvPr/>
        </p:nvSpPr>
        <p:spPr bwMode="auto">
          <a:xfrm>
            <a:off x="6804025" y="4868863"/>
            <a:ext cx="1524000" cy="823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  <a:defRPr/>
            </a:pPr>
            <a:r>
              <a:rPr lang="en-US" altLang="zh-CN" sz="4800" b="1" i="1">
                <a:solidFill>
                  <a:srgbClr val="FF1E0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Cl</a:t>
            </a:r>
          </a:p>
        </p:txBody>
      </p:sp>
      <p:grpSp>
        <p:nvGrpSpPr>
          <p:cNvPr id="21513" name="Group 9"/>
          <p:cNvGrpSpPr>
            <a:grpSpLocks/>
          </p:cNvGrpSpPr>
          <p:nvPr/>
        </p:nvGrpSpPr>
        <p:grpSpPr bwMode="auto">
          <a:xfrm>
            <a:off x="468313" y="44450"/>
            <a:ext cx="2101850" cy="638175"/>
            <a:chOff x="0" y="0"/>
            <a:chExt cx="1324" cy="402"/>
          </a:xfrm>
        </p:grpSpPr>
        <p:sp>
          <p:nvSpPr>
            <p:cNvPr id="21514" name="Rectangle 10"/>
            <p:cNvSpPr>
              <a:spLocks noChangeArrowheads="1"/>
            </p:cNvSpPr>
            <p:nvPr/>
          </p:nvSpPr>
          <p:spPr bwMode="auto">
            <a:xfrm>
              <a:off x="9" y="39"/>
              <a:ext cx="1315" cy="363"/>
            </a:xfrm>
            <a:prstGeom prst="rect">
              <a:avLst/>
            </a:prstGeom>
            <a:solidFill>
              <a:srgbClr val="0000CC"/>
            </a:solidFill>
            <a:ln w="28575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23563" name="Text Box 11"/>
            <p:cNvSpPr txBox="1">
              <a:spLocks noChangeArrowheads="1"/>
            </p:cNvSpPr>
            <p:nvPr/>
          </p:nvSpPr>
          <p:spPr bwMode="auto">
            <a:xfrm>
              <a:off x="0" y="0"/>
              <a:ext cx="1270" cy="3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 eaLnBrk="1" hangingPunct="1">
                <a:spcBef>
                  <a:spcPct val="50000"/>
                </a:spcBef>
                <a:defRPr/>
              </a:pPr>
              <a:r>
                <a:rPr lang="zh-CN" altLang="en-US" sz="3200" b="1">
                  <a:solidFill>
                    <a:schemeClr val="bg1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Arial" panose="020B0604020202020204" pitchFamily="34" charset="0"/>
                  <a:ea typeface="幼圆" panose="02010509060101010101" pitchFamily="49" charset="-122"/>
                </a:rPr>
                <a:t>课堂练习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235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6" dur="500"/>
                                        <p:tgtEl>
                                          <p:spTgt spid="2355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projcto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1" dur="500"/>
                                        <p:tgtEl>
                                          <p:spTgt spid="2355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projcto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6" dur="500"/>
                                        <p:tgtEl>
                                          <p:spTgt spid="2355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projcto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1" dur="500"/>
                                        <p:tgtEl>
                                          <p:spTgt spid="2355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projcto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6" dur="500"/>
                                        <p:tgtEl>
                                          <p:spTgt spid="2356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projcto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4" grpId="0" autoUpdateAnimBg="0"/>
      <p:bldP spid="23555" grpId="0" autoUpdateAnimBg="0"/>
      <p:bldP spid="23556" grpId="0" autoUpdateAnimBg="0"/>
      <p:bldP spid="23557" grpId="0" autoUpdateAnimBg="0"/>
      <p:bldP spid="23558" grpId="0" autoUpdateAnimBg="0"/>
      <p:bldP spid="23559" grpId="0" autoUpdateAnimBg="0"/>
      <p:bldP spid="23560" grpId="0" autoUpdateAnimBg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ext Box 2"/>
          <p:cNvSpPr txBox="1">
            <a:spLocks noChangeArrowheads="1"/>
          </p:cNvSpPr>
          <p:nvPr/>
        </p:nvSpPr>
        <p:spPr bwMode="auto">
          <a:xfrm>
            <a:off x="250825" y="188913"/>
            <a:ext cx="8820150" cy="6067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457200" indent="-4572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914400" indent="-4572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371600" indent="-4572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828800" indent="-4572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286000" indent="-4572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743200" indent="-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3200400" indent="-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657600" indent="-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4114800" indent="-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US" altLang="zh-CN" sz="4000" b="1">
                <a:solidFill>
                  <a:srgbClr val="040404"/>
                </a:solidFill>
                <a:latin typeface="宋体" panose="02010600030101010101" pitchFamily="2" charset="-122"/>
              </a:rPr>
              <a:t>2</a:t>
            </a:r>
            <a:r>
              <a:rPr lang="zh-CN" altLang="en-US" sz="4000" b="1">
                <a:solidFill>
                  <a:srgbClr val="040404"/>
                </a:solidFill>
                <a:latin typeface="宋体" panose="02010600030101010101" pitchFamily="2" charset="-122"/>
              </a:rPr>
              <a:t>、下列说法能证明钾元素比镁元素金属性强的是（      ）</a:t>
            </a:r>
          </a:p>
          <a:p>
            <a:pPr eaLnBrk="1" hangingPunct="1">
              <a:spcBef>
                <a:spcPct val="20000"/>
              </a:spcBef>
            </a:pPr>
            <a:r>
              <a:rPr lang="en-US" altLang="zh-CN" sz="4000" b="1">
                <a:solidFill>
                  <a:srgbClr val="040404"/>
                </a:solidFill>
                <a:latin typeface="宋体" panose="02010600030101010101" pitchFamily="2" charset="-122"/>
              </a:rPr>
              <a:t>A.  </a:t>
            </a:r>
            <a:r>
              <a:rPr lang="zh-CN" altLang="en-US" sz="4000" b="1">
                <a:solidFill>
                  <a:srgbClr val="040404"/>
                </a:solidFill>
                <a:latin typeface="宋体" panose="02010600030101010101" pitchFamily="2" charset="-122"/>
              </a:rPr>
              <a:t>金属钾与冷水剧烈反应，镁与冷水几乎没有现象。</a:t>
            </a:r>
          </a:p>
          <a:p>
            <a:pPr eaLnBrk="1" hangingPunct="1">
              <a:spcBef>
                <a:spcPct val="20000"/>
              </a:spcBef>
              <a:buFontTx/>
              <a:buAutoNum type="alphaUcPeriod" startAt="2"/>
            </a:pPr>
            <a:r>
              <a:rPr lang="en-US" altLang="zh-CN" sz="4000" b="1">
                <a:solidFill>
                  <a:srgbClr val="040404"/>
                </a:solidFill>
                <a:latin typeface="宋体" panose="02010600030101010101" pitchFamily="2" charset="-122"/>
              </a:rPr>
              <a:t>KOH</a:t>
            </a:r>
            <a:r>
              <a:rPr lang="zh-CN" altLang="en-US" sz="4000" b="1">
                <a:solidFill>
                  <a:srgbClr val="040404"/>
                </a:solidFill>
                <a:latin typeface="宋体" panose="02010600030101010101" pitchFamily="2" charset="-122"/>
              </a:rPr>
              <a:t>的碱性比</a:t>
            </a:r>
            <a:r>
              <a:rPr lang="en-US" altLang="zh-CN" sz="4000" b="1">
                <a:solidFill>
                  <a:srgbClr val="040404"/>
                </a:solidFill>
                <a:latin typeface="宋体" panose="02010600030101010101" pitchFamily="2" charset="-122"/>
              </a:rPr>
              <a:t>Mg</a:t>
            </a:r>
            <a:r>
              <a:rPr lang="zh-CN" altLang="en-US" sz="4000" b="1">
                <a:solidFill>
                  <a:srgbClr val="040404"/>
                </a:solidFill>
                <a:latin typeface="宋体" panose="02010600030101010101" pitchFamily="2" charset="-122"/>
              </a:rPr>
              <a:t>（</a:t>
            </a:r>
            <a:r>
              <a:rPr lang="en-US" altLang="zh-CN" sz="4000" b="1">
                <a:solidFill>
                  <a:srgbClr val="040404"/>
                </a:solidFill>
                <a:latin typeface="宋体" panose="02010600030101010101" pitchFamily="2" charset="-122"/>
              </a:rPr>
              <a:t>OH)</a:t>
            </a:r>
            <a:r>
              <a:rPr lang="en-US" altLang="zh-CN" sz="4000" b="1" baseline="-25000">
                <a:solidFill>
                  <a:srgbClr val="040404"/>
                </a:solidFill>
                <a:latin typeface="宋体" panose="02010600030101010101" pitchFamily="2" charset="-122"/>
              </a:rPr>
              <a:t>2</a:t>
            </a:r>
            <a:r>
              <a:rPr lang="zh-CN" altLang="en-US" sz="4000" b="1">
                <a:solidFill>
                  <a:srgbClr val="040404"/>
                </a:solidFill>
                <a:latin typeface="宋体" panose="02010600030101010101" pitchFamily="2" charset="-122"/>
              </a:rPr>
              <a:t>强</a:t>
            </a:r>
          </a:p>
          <a:p>
            <a:pPr eaLnBrk="1" hangingPunct="1">
              <a:spcBef>
                <a:spcPct val="20000"/>
              </a:spcBef>
              <a:buFontTx/>
              <a:buAutoNum type="alphaUcPeriod" startAt="2"/>
            </a:pPr>
            <a:r>
              <a:rPr lang="zh-CN" altLang="en-US" sz="4000" b="1">
                <a:solidFill>
                  <a:srgbClr val="040404"/>
                </a:solidFill>
                <a:latin typeface="宋体" panose="02010600030101010101" pitchFamily="2" charset="-122"/>
              </a:rPr>
              <a:t>金属钾与</a:t>
            </a:r>
            <a:r>
              <a:rPr lang="en-US" altLang="zh-CN" sz="4000" b="1">
                <a:solidFill>
                  <a:srgbClr val="040404"/>
                </a:solidFill>
                <a:latin typeface="宋体" panose="02010600030101010101" pitchFamily="2" charset="-122"/>
              </a:rPr>
              <a:t>MgCl</a:t>
            </a:r>
            <a:r>
              <a:rPr lang="en-US" altLang="zh-CN" sz="4000" b="1" baseline="-25000">
                <a:solidFill>
                  <a:srgbClr val="040404"/>
                </a:solidFill>
                <a:latin typeface="宋体" panose="02010600030101010101" pitchFamily="2" charset="-122"/>
              </a:rPr>
              <a:t>2</a:t>
            </a:r>
            <a:r>
              <a:rPr lang="zh-CN" altLang="en-US" sz="4000" b="1">
                <a:solidFill>
                  <a:srgbClr val="040404"/>
                </a:solidFill>
                <a:latin typeface="宋体" panose="02010600030101010101" pitchFamily="2" charset="-122"/>
              </a:rPr>
              <a:t>的水溶液反应可置换出金属镁</a:t>
            </a:r>
          </a:p>
          <a:p>
            <a:pPr eaLnBrk="1" hangingPunct="1">
              <a:spcBef>
                <a:spcPct val="20000"/>
              </a:spcBef>
            </a:pPr>
            <a:r>
              <a:rPr lang="en-US" altLang="zh-CN" sz="4000" b="1">
                <a:solidFill>
                  <a:srgbClr val="040404"/>
                </a:solidFill>
                <a:latin typeface="宋体" panose="02010600030101010101" pitchFamily="2" charset="-122"/>
              </a:rPr>
              <a:t>D. </a:t>
            </a:r>
            <a:r>
              <a:rPr lang="zh-CN" altLang="en-US" sz="4000" b="1">
                <a:solidFill>
                  <a:srgbClr val="040404"/>
                </a:solidFill>
                <a:latin typeface="宋体" panose="02010600030101010101" pitchFamily="2" charset="-122"/>
              </a:rPr>
              <a:t>在化学反应中，钾失去</a:t>
            </a:r>
            <a:r>
              <a:rPr lang="en-US" altLang="zh-CN" sz="4000" b="1">
                <a:solidFill>
                  <a:srgbClr val="040404"/>
                </a:solidFill>
                <a:latin typeface="宋体" panose="02010600030101010101" pitchFamily="2" charset="-122"/>
              </a:rPr>
              <a:t>1</a:t>
            </a:r>
            <a:r>
              <a:rPr lang="zh-CN" altLang="en-US" sz="4000" b="1">
                <a:solidFill>
                  <a:srgbClr val="040404"/>
                </a:solidFill>
                <a:latin typeface="宋体" panose="02010600030101010101" pitchFamily="2" charset="-122"/>
              </a:rPr>
              <a:t>个电子，镁失去</a:t>
            </a:r>
            <a:r>
              <a:rPr lang="en-US" altLang="zh-CN" sz="4000" b="1">
                <a:solidFill>
                  <a:srgbClr val="040404"/>
                </a:solidFill>
                <a:latin typeface="宋体" panose="02010600030101010101" pitchFamily="2" charset="-122"/>
              </a:rPr>
              <a:t>2</a:t>
            </a:r>
            <a:r>
              <a:rPr lang="zh-CN" altLang="en-US" sz="4000" b="1">
                <a:solidFill>
                  <a:srgbClr val="040404"/>
                </a:solidFill>
                <a:latin typeface="宋体" panose="02010600030101010101" pitchFamily="2" charset="-122"/>
              </a:rPr>
              <a:t>个电子</a:t>
            </a:r>
          </a:p>
        </p:txBody>
      </p:sp>
      <p:sp>
        <p:nvSpPr>
          <p:cNvPr id="24579" name="Text Box 3"/>
          <p:cNvSpPr txBox="1">
            <a:spLocks noChangeArrowheads="1"/>
          </p:cNvSpPr>
          <p:nvPr/>
        </p:nvSpPr>
        <p:spPr bwMode="auto">
          <a:xfrm>
            <a:off x="3995738" y="733425"/>
            <a:ext cx="2016125" cy="823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660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3200"/>
              <a:t> </a:t>
            </a:r>
            <a:r>
              <a:rPr lang="en-US" altLang="zh-CN" sz="4800" b="1" i="1">
                <a:solidFill>
                  <a:srgbClr val="FF0000"/>
                </a:solidFill>
              </a:rPr>
              <a:t>AB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45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45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79" grpId="0" autoUpdateAnimBg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ext Box 2"/>
          <p:cNvSpPr txBox="1">
            <a:spLocks noChangeArrowheads="1"/>
          </p:cNvSpPr>
          <p:nvPr/>
        </p:nvSpPr>
        <p:spPr bwMode="auto">
          <a:xfrm>
            <a:off x="0" y="1052513"/>
            <a:ext cx="8712200" cy="4725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US" altLang="zh-CN" sz="3200" b="1">
                <a:solidFill>
                  <a:srgbClr val="040404"/>
                </a:solidFill>
              </a:rPr>
              <a:t>   </a:t>
            </a:r>
            <a:r>
              <a:rPr lang="en-US" altLang="zh-CN" sz="4000" b="1">
                <a:solidFill>
                  <a:srgbClr val="040404"/>
                </a:solidFill>
                <a:latin typeface="宋体" panose="02010600030101010101" pitchFamily="2" charset="-122"/>
              </a:rPr>
              <a:t>3</a:t>
            </a:r>
            <a:r>
              <a:rPr lang="zh-CN" altLang="en-US" sz="4000" b="1">
                <a:solidFill>
                  <a:srgbClr val="040404"/>
                </a:solidFill>
                <a:latin typeface="宋体" panose="02010600030101010101" pitchFamily="2" charset="-122"/>
              </a:rPr>
              <a:t>、下列说法能够证明氯元素的非金属性比硫元素强的是（     ）</a:t>
            </a:r>
          </a:p>
          <a:p>
            <a:pPr lvl="1" eaLnBrk="1" hangingPunct="1">
              <a:spcBef>
                <a:spcPct val="20000"/>
              </a:spcBef>
            </a:pPr>
            <a:r>
              <a:rPr lang="en-US" altLang="zh-CN" sz="4000" b="1">
                <a:solidFill>
                  <a:srgbClr val="040404"/>
                </a:solidFill>
                <a:latin typeface="宋体" panose="02010600030101010101" pitchFamily="2" charset="-122"/>
              </a:rPr>
              <a:t>A. HClO</a:t>
            </a:r>
            <a:r>
              <a:rPr lang="en-US" altLang="zh-CN" sz="4000" b="1" baseline="-25000">
                <a:solidFill>
                  <a:srgbClr val="040404"/>
                </a:solidFill>
                <a:latin typeface="宋体" panose="02010600030101010101" pitchFamily="2" charset="-122"/>
              </a:rPr>
              <a:t>3</a:t>
            </a:r>
            <a:r>
              <a:rPr lang="zh-CN" altLang="en-US" sz="4000" b="1">
                <a:solidFill>
                  <a:srgbClr val="040404"/>
                </a:solidFill>
                <a:latin typeface="宋体" panose="02010600030101010101" pitchFamily="2" charset="-122"/>
              </a:rPr>
              <a:t>的酸性比</a:t>
            </a:r>
            <a:r>
              <a:rPr lang="en-US" altLang="zh-CN" sz="4000" b="1">
                <a:solidFill>
                  <a:srgbClr val="040404"/>
                </a:solidFill>
                <a:latin typeface="宋体" panose="02010600030101010101" pitchFamily="2" charset="-122"/>
              </a:rPr>
              <a:t>H</a:t>
            </a:r>
            <a:r>
              <a:rPr lang="en-US" altLang="zh-CN" sz="4000" b="1" baseline="-25000">
                <a:solidFill>
                  <a:srgbClr val="040404"/>
                </a:solidFill>
                <a:latin typeface="宋体" panose="02010600030101010101" pitchFamily="2" charset="-122"/>
              </a:rPr>
              <a:t>2</a:t>
            </a:r>
            <a:r>
              <a:rPr lang="en-US" altLang="zh-CN" sz="4000" b="1">
                <a:solidFill>
                  <a:srgbClr val="040404"/>
                </a:solidFill>
                <a:latin typeface="宋体" panose="02010600030101010101" pitchFamily="2" charset="-122"/>
              </a:rPr>
              <a:t>SO</a:t>
            </a:r>
            <a:r>
              <a:rPr lang="en-US" altLang="zh-CN" sz="4000" b="1" baseline="-25000">
                <a:solidFill>
                  <a:srgbClr val="040404"/>
                </a:solidFill>
                <a:latin typeface="宋体" panose="02010600030101010101" pitchFamily="2" charset="-122"/>
              </a:rPr>
              <a:t>3</a:t>
            </a:r>
            <a:r>
              <a:rPr lang="en-US" altLang="zh-CN" sz="4000" b="1">
                <a:solidFill>
                  <a:srgbClr val="040404"/>
                </a:solidFill>
                <a:latin typeface="宋体" panose="02010600030101010101" pitchFamily="2" charset="-122"/>
              </a:rPr>
              <a:t>          </a:t>
            </a:r>
            <a:r>
              <a:rPr lang="zh-CN" altLang="en-US" sz="4000" b="1">
                <a:solidFill>
                  <a:srgbClr val="040404"/>
                </a:solidFill>
                <a:latin typeface="宋体" panose="02010600030101010101" pitchFamily="2" charset="-122"/>
              </a:rPr>
              <a:t> </a:t>
            </a:r>
            <a:r>
              <a:rPr lang="en-US" altLang="zh-CN" sz="4000" b="1">
                <a:solidFill>
                  <a:srgbClr val="040404"/>
                </a:solidFill>
                <a:latin typeface="宋体" panose="02010600030101010101" pitchFamily="2" charset="-122"/>
              </a:rPr>
              <a:t>B. HCl</a:t>
            </a:r>
            <a:r>
              <a:rPr lang="zh-CN" altLang="en-US" sz="4000" b="1">
                <a:solidFill>
                  <a:srgbClr val="040404"/>
                </a:solidFill>
                <a:latin typeface="宋体" panose="02010600030101010101" pitchFamily="2" charset="-122"/>
              </a:rPr>
              <a:t>的酸性比</a:t>
            </a:r>
            <a:r>
              <a:rPr lang="en-US" altLang="zh-CN" sz="4000" b="1">
                <a:solidFill>
                  <a:srgbClr val="040404"/>
                </a:solidFill>
                <a:latin typeface="宋体" panose="02010600030101010101" pitchFamily="2" charset="-122"/>
              </a:rPr>
              <a:t>H</a:t>
            </a:r>
            <a:r>
              <a:rPr lang="en-US" altLang="zh-CN" sz="4000" b="1" baseline="-25000">
                <a:solidFill>
                  <a:srgbClr val="040404"/>
                </a:solidFill>
                <a:latin typeface="宋体" panose="02010600030101010101" pitchFamily="2" charset="-122"/>
              </a:rPr>
              <a:t>2</a:t>
            </a:r>
            <a:r>
              <a:rPr lang="en-US" altLang="zh-CN" sz="4000" b="1">
                <a:solidFill>
                  <a:srgbClr val="040404"/>
                </a:solidFill>
                <a:latin typeface="宋体" panose="02010600030101010101" pitchFamily="2" charset="-122"/>
              </a:rPr>
              <a:t>S</a:t>
            </a:r>
            <a:r>
              <a:rPr lang="zh-CN" altLang="en-US" sz="4000" b="1">
                <a:solidFill>
                  <a:srgbClr val="040404"/>
                </a:solidFill>
                <a:latin typeface="宋体" panose="02010600030101010101" pitchFamily="2" charset="-122"/>
              </a:rPr>
              <a:t>强</a:t>
            </a:r>
          </a:p>
          <a:p>
            <a:pPr lvl="1" eaLnBrk="1" hangingPunct="1">
              <a:spcBef>
                <a:spcPct val="20000"/>
              </a:spcBef>
            </a:pPr>
            <a:r>
              <a:rPr lang="en-US" altLang="zh-CN" sz="4000" b="1">
                <a:solidFill>
                  <a:srgbClr val="040404"/>
                </a:solidFill>
                <a:latin typeface="宋体" panose="02010600030101010101" pitchFamily="2" charset="-122"/>
              </a:rPr>
              <a:t>C. HCl</a:t>
            </a:r>
            <a:r>
              <a:rPr lang="zh-CN" altLang="en-US" sz="4000" b="1">
                <a:solidFill>
                  <a:srgbClr val="040404"/>
                </a:solidFill>
                <a:latin typeface="宋体" panose="02010600030101010101" pitchFamily="2" charset="-122"/>
              </a:rPr>
              <a:t>的稳定性比</a:t>
            </a:r>
            <a:r>
              <a:rPr lang="en-US" altLang="zh-CN" sz="4000" b="1">
                <a:solidFill>
                  <a:srgbClr val="040404"/>
                </a:solidFill>
                <a:latin typeface="宋体" panose="02010600030101010101" pitchFamily="2" charset="-122"/>
              </a:rPr>
              <a:t>H</a:t>
            </a:r>
            <a:r>
              <a:rPr lang="en-US" altLang="zh-CN" sz="4000" b="1" baseline="-25000">
                <a:solidFill>
                  <a:srgbClr val="040404"/>
                </a:solidFill>
                <a:latin typeface="宋体" panose="02010600030101010101" pitchFamily="2" charset="-122"/>
              </a:rPr>
              <a:t>2</a:t>
            </a:r>
            <a:r>
              <a:rPr lang="en-US" altLang="zh-CN" sz="4000" b="1">
                <a:solidFill>
                  <a:srgbClr val="040404"/>
                </a:solidFill>
                <a:latin typeface="宋体" panose="02010600030101010101" pitchFamily="2" charset="-122"/>
              </a:rPr>
              <a:t>S</a:t>
            </a:r>
            <a:r>
              <a:rPr lang="zh-CN" altLang="en-US" sz="4000" b="1">
                <a:solidFill>
                  <a:srgbClr val="040404"/>
                </a:solidFill>
                <a:latin typeface="宋体" panose="02010600030101010101" pitchFamily="2" charset="-122"/>
              </a:rPr>
              <a:t>强</a:t>
            </a:r>
          </a:p>
          <a:p>
            <a:pPr lvl="1" eaLnBrk="1" hangingPunct="1">
              <a:spcBef>
                <a:spcPct val="20000"/>
              </a:spcBef>
            </a:pPr>
            <a:r>
              <a:rPr lang="en-US" altLang="zh-CN" sz="4000" b="1">
                <a:solidFill>
                  <a:srgbClr val="040404"/>
                </a:solidFill>
                <a:latin typeface="宋体" panose="02010600030101010101" pitchFamily="2" charset="-122"/>
              </a:rPr>
              <a:t>D. </a:t>
            </a:r>
            <a:r>
              <a:rPr lang="zh-CN" altLang="en-US" sz="4000" b="1">
                <a:solidFill>
                  <a:srgbClr val="040404"/>
                </a:solidFill>
                <a:latin typeface="宋体" panose="02010600030101010101" pitchFamily="2" charset="-122"/>
              </a:rPr>
              <a:t>氯气与氢气化合的条件要比硫与氢气化合的条件更容易。</a:t>
            </a:r>
          </a:p>
        </p:txBody>
      </p:sp>
      <p:sp>
        <p:nvSpPr>
          <p:cNvPr id="25603" name="Text Box 3"/>
          <p:cNvSpPr txBox="1">
            <a:spLocks noChangeArrowheads="1"/>
          </p:cNvSpPr>
          <p:nvPr/>
        </p:nvSpPr>
        <p:spPr bwMode="auto">
          <a:xfrm>
            <a:off x="5651500" y="1628775"/>
            <a:ext cx="1584325" cy="823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660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4800" b="1" i="1">
                <a:solidFill>
                  <a:srgbClr val="FF0000"/>
                </a:solidFill>
              </a:rPr>
              <a:t>CD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56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56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2" grpId="0" autoUpdateAnimBg="0"/>
      <p:bldP spid="25603" grpId="0" autoUpdateAnimBg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>
          <a:xfrm>
            <a:off x="442913" y="981075"/>
            <a:ext cx="8701087" cy="5054600"/>
          </a:xfrm>
        </p:spPr>
        <p:txBody>
          <a:bodyPr/>
          <a:lstStyle/>
          <a:p>
            <a:pPr eaLnBrk="1" hangingPunct="1"/>
            <a:r>
              <a:rPr lang="en-US" altLang="zh-CN" sz="3600" b="1" smtClean="0">
                <a:solidFill>
                  <a:srgbClr val="000000"/>
                </a:solidFill>
              </a:rPr>
              <a:t>4.  </a:t>
            </a:r>
            <a:r>
              <a:rPr lang="zh-CN" altLang="en-US" sz="3600" b="1" smtClean="0">
                <a:solidFill>
                  <a:srgbClr val="000000"/>
                </a:solidFill>
              </a:rPr>
              <a:t>下列各组物质性质的比较中，不正确</a:t>
            </a:r>
            <a:br>
              <a:rPr lang="zh-CN" altLang="en-US" sz="3600" b="1" smtClean="0">
                <a:solidFill>
                  <a:srgbClr val="000000"/>
                </a:solidFill>
              </a:rPr>
            </a:br>
            <a:r>
              <a:rPr lang="zh-CN" altLang="en-US" sz="3600" b="1" smtClean="0">
                <a:solidFill>
                  <a:srgbClr val="000000"/>
                </a:solidFill>
              </a:rPr>
              <a:t>的是</a:t>
            </a:r>
            <a:r>
              <a:rPr lang="en-US" altLang="zh-CN" sz="3600" b="1" smtClean="0">
                <a:solidFill>
                  <a:srgbClr val="000000"/>
                </a:solidFill>
              </a:rPr>
              <a:t>(        )</a:t>
            </a:r>
            <a:br>
              <a:rPr lang="en-US" altLang="zh-CN" sz="3600" b="1" smtClean="0">
                <a:solidFill>
                  <a:srgbClr val="000000"/>
                </a:solidFill>
              </a:rPr>
            </a:br>
            <a:r>
              <a:rPr lang="en-US" altLang="zh-CN" sz="3600" b="1" smtClean="0">
                <a:solidFill>
                  <a:srgbClr val="000000"/>
                </a:solidFill>
              </a:rPr>
              <a:t>  A</a:t>
            </a:r>
            <a:r>
              <a:rPr lang="zh-CN" altLang="en-US" sz="3600" b="1" smtClean="0">
                <a:solidFill>
                  <a:srgbClr val="000000"/>
                </a:solidFill>
              </a:rPr>
              <a:t>、氢氧化物的碱性：</a:t>
            </a:r>
            <a:br>
              <a:rPr lang="zh-CN" altLang="en-US" sz="3600" b="1" smtClean="0">
                <a:solidFill>
                  <a:srgbClr val="000000"/>
                </a:solidFill>
              </a:rPr>
            </a:br>
            <a:r>
              <a:rPr lang="zh-CN" altLang="en-US" sz="3600" b="1" smtClean="0">
                <a:solidFill>
                  <a:srgbClr val="000000"/>
                </a:solidFill>
              </a:rPr>
              <a:t>      </a:t>
            </a:r>
            <a:r>
              <a:rPr lang="en-US" altLang="zh-CN" sz="3600" b="1" smtClean="0">
                <a:solidFill>
                  <a:srgbClr val="000000"/>
                </a:solidFill>
              </a:rPr>
              <a:t>RbOH&gt;KOH&gt;NaOH&gt;LiOH</a:t>
            </a:r>
            <a:br>
              <a:rPr lang="en-US" altLang="zh-CN" sz="3600" b="1" smtClean="0">
                <a:solidFill>
                  <a:srgbClr val="000000"/>
                </a:solidFill>
              </a:rPr>
            </a:br>
            <a:r>
              <a:rPr lang="en-US" altLang="zh-CN" sz="3600" b="1" smtClean="0">
                <a:solidFill>
                  <a:srgbClr val="000000"/>
                </a:solidFill>
              </a:rPr>
              <a:t>  B</a:t>
            </a:r>
            <a:r>
              <a:rPr lang="zh-CN" altLang="en-US" sz="3600" b="1" smtClean="0">
                <a:solidFill>
                  <a:srgbClr val="000000"/>
                </a:solidFill>
              </a:rPr>
              <a:t>、最高价氧化物对应水化物的酸性：</a:t>
            </a:r>
            <a:br>
              <a:rPr lang="zh-CN" altLang="en-US" sz="3600" b="1" smtClean="0">
                <a:solidFill>
                  <a:srgbClr val="000000"/>
                </a:solidFill>
              </a:rPr>
            </a:br>
            <a:r>
              <a:rPr lang="zh-CN" altLang="en-US" sz="3600" b="1" smtClean="0">
                <a:solidFill>
                  <a:srgbClr val="000000"/>
                </a:solidFill>
              </a:rPr>
              <a:t>      </a:t>
            </a:r>
            <a:r>
              <a:rPr lang="en-US" altLang="zh-CN" sz="3600" b="1" smtClean="0">
                <a:solidFill>
                  <a:srgbClr val="000000"/>
                </a:solidFill>
              </a:rPr>
              <a:t>HClO</a:t>
            </a:r>
            <a:r>
              <a:rPr lang="en-US" altLang="zh-CN" sz="3600" b="1" baseline="-25000" smtClean="0">
                <a:solidFill>
                  <a:srgbClr val="000000"/>
                </a:solidFill>
              </a:rPr>
              <a:t>4</a:t>
            </a:r>
            <a:r>
              <a:rPr lang="en-US" altLang="zh-CN" sz="3600" b="1" smtClean="0">
                <a:solidFill>
                  <a:srgbClr val="000000"/>
                </a:solidFill>
              </a:rPr>
              <a:t>&lt;HBrO</a:t>
            </a:r>
            <a:r>
              <a:rPr lang="en-US" altLang="zh-CN" sz="3600" b="1" baseline="-25000" smtClean="0">
                <a:solidFill>
                  <a:srgbClr val="000000"/>
                </a:solidFill>
              </a:rPr>
              <a:t>4</a:t>
            </a:r>
            <a:r>
              <a:rPr lang="en-US" altLang="zh-CN" sz="3600" b="1" smtClean="0">
                <a:solidFill>
                  <a:srgbClr val="000000"/>
                </a:solidFill>
              </a:rPr>
              <a:t>&lt;HIO</a:t>
            </a:r>
            <a:r>
              <a:rPr lang="en-US" altLang="zh-CN" sz="3600" b="1" baseline="-25000" smtClean="0">
                <a:solidFill>
                  <a:srgbClr val="000000"/>
                </a:solidFill>
              </a:rPr>
              <a:t>4</a:t>
            </a:r>
            <a:r>
              <a:rPr lang="en-US" altLang="zh-CN" sz="3600" b="1" smtClean="0">
                <a:solidFill>
                  <a:srgbClr val="000000"/>
                </a:solidFill>
              </a:rPr>
              <a:t/>
            </a:r>
            <a:br>
              <a:rPr lang="en-US" altLang="zh-CN" sz="3600" b="1" smtClean="0">
                <a:solidFill>
                  <a:srgbClr val="000000"/>
                </a:solidFill>
              </a:rPr>
            </a:br>
            <a:r>
              <a:rPr lang="en-US" altLang="zh-CN" sz="3600" b="1" smtClean="0">
                <a:solidFill>
                  <a:srgbClr val="000000"/>
                </a:solidFill>
              </a:rPr>
              <a:t>  C</a:t>
            </a:r>
            <a:r>
              <a:rPr lang="zh-CN" altLang="en-US" sz="3600" b="1" smtClean="0">
                <a:solidFill>
                  <a:srgbClr val="000000"/>
                </a:solidFill>
              </a:rPr>
              <a:t>、气态氢化物的稳定性：</a:t>
            </a:r>
            <a:br>
              <a:rPr lang="zh-CN" altLang="en-US" sz="3600" b="1" smtClean="0">
                <a:solidFill>
                  <a:srgbClr val="000000"/>
                </a:solidFill>
              </a:rPr>
            </a:br>
            <a:r>
              <a:rPr lang="zh-CN" altLang="en-US" sz="3600" b="1" smtClean="0">
                <a:solidFill>
                  <a:srgbClr val="000000"/>
                </a:solidFill>
              </a:rPr>
              <a:t>       </a:t>
            </a:r>
            <a:r>
              <a:rPr lang="en-US" altLang="zh-CN" sz="3600" b="1" smtClean="0">
                <a:solidFill>
                  <a:srgbClr val="000000"/>
                </a:solidFill>
              </a:rPr>
              <a:t>CH</a:t>
            </a:r>
            <a:r>
              <a:rPr lang="en-US" altLang="zh-CN" sz="3600" b="1" baseline="-25000" smtClean="0">
                <a:solidFill>
                  <a:srgbClr val="000000"/>
                </a:solidFill>
              </a:rPr>
              <a:t>4</a:t>
            </a:r>
            <a:r>
              <a:rPr lang="en-US" altLang="zh-CN" sz="3600" b="1" smtClean="0">
                <a:solidFill>
                  <a:srgbClr val="000000"/>
                </a:solidFill>
              </a:rPr>
              <a:t>&lt;NH</a:t>
            </a:r>
            <a:r>
              <a:rPr lang="en-US" altLang="zh-CN" sz="3600" b="1" baseline="-25000" smtClean="0">
                <a:solidFill>
                  <a:srgbClr val="000000"/>
                </a:solidFill>
              </a:rPr>
              <a:t>3</a:t>
            </a:r>
            <a:r>
              <a:rPr lang="en-US" altLang="zh-CN" sz="3600" b="1" smtClean="0">
                <a:solidFill>
                  <a:srgbClr val="000000"/>
                </a:solidFill>
              </a:rPr>
              <a:t>&lt;H</a:t>
            </a:r>
            <a:r>
              <a:rPr lang="en-US" altLang="zh-CN" sz="3600" b="1" baseline="-25000" smtClean="0">
                <a:solidFill>
                  <a:srgbClr val="000000"/>
                </a:solidFill>
              </a:rPr>
              <a:t>2</a:t>
            </a:r>
            <a:r>
              <a:rPr lang="en-US" altLang="zh-CN" sz="3600" b="1" smtClean="0">
                <a:solidFill>
                  <a:srgbClr val="000000"/>
                </a:solidFill>
              </a:rPr>
              <a:t>O&lt;HF</a:t>
            </a:r>
            <a:br>
              <a:rPr lang="en-US" altLang="zh-CN" sz="3600" b="1" smtClean="0">
                <a:solidFill>
                  <a:srgbClr val="000000"/>
                </a:solidFill>
              </a:rPr>
            </a:br>
            <a:r>
              <a:rPr lang="en-US" altLang="zh-CN" sz="3600" b="1" smtClean="0">
                <a:solidFill>
                  <a:srgbClr val="000000"/>
                </a:solidFill>
              </a:rPr>
              <a:t>  D</a:t>
            </a:r>
            <a:r>
              <a:rPr lang="zh-CN" altLang="en-US" sz="3600" b="1" smtClean="0">
                <a:solidFill>
                  <a:srgbClr val="000000"/>
                </a:solidFill>
              </a:rPr>
              <a:t>、单质的非金属性：</a:t>
            </a:r>
            <a:r>
              <a:rPr lang="en-US" altLang="zh-CN" sz="3600" b="1" smtClean="0">
                <a:solidFill>
                  <a:srgbClr val="000000"/>
                </a:solidFill>
              </a:rPr>
              <a:t>F</a:t>
            </a:r>
            <a:r>
              <a:rPr lang="en-US" altLang="zh-CN" sz="3600" b="1" baseline="-25000" smtClean="0">
                <a:solidFill>
                  <a:srgbClr val="000000"/>
                </a:solidFill>
              </a:rPr>
              <a:t>2</a:t>
            </a:r>
            <a:r>
              <a:rPr lang="en-US" altLang="zh-CN" sz="3600" b="1" smtClean="0">
                <a:solidFill>
                  <a:srgbClr val="000000"/>
                </a:solidFill>
              </a:rPr>
              <a:t>&gt;O</a:t>
            </a:r>
            <a:r>
              <a:rPr lang="en-US" altLang="zh-CN" sz="3600" b="1" baseline="-25000" smtClean="0">
                <a:solidFill>
                  <a:srgbClr val="000000"/>
                </a:solidFill>
              </a:rPr>
              <a:t>2</a:t>
            </a:r>
            <a:r>
              <a:rPr lang="en-US" altLang="zh-CN" sz="3600" b="1" smtClean="0">
                <a:solidFill>
                  <a:srgbClr val="000000"/>
                </a:solidFill>
              </a:rPr>
              <a:t>&gt;N</a:t>
            </a:r>
            <a:r>
              <a:rPr lang="en-US" altLang="zh-CN" sz="3600" b="1" baseline="-25000" smtClean="0">
                <a:solidFill>
                  <a:srgbClr val="000000"/>
                </a:solidFill>
              </a:rPr>
              <a:t>2</a:t>
            </a:r>
            <a:r>
              <a:rPr lang="en-US" altLang="zh-CN" sz="3600" b="1" smtClean="0">
                <a:solidFill>
                  <a:srgbClr val="000000"/>
                </a:solidFill>
              </a:rPr>
              <a:t>&gt;C</a:t>
            </a:r>
            <a:r>
              <a:rPr lang="en-US" altLang="zh-CN" sz="4000" b="1" smtClean="0">
                <a:solidFill>
                  <a:srgbClr val="000000"/>
                </a:solidFill>
              </a:rPr>
              <a:t> </a:t>
            </a:r>
          </a:p>
        </p:txBody>
      </p:sp>
      <p:sp>
        <p:nvSpPr>
          <p:cNvPr id="26627" name="Text Box 3"/>
          <p:cNvSpPr txBox="1">
            <a:spLocks noChangeArrowheads="1"/>
          </p:cNvSpPr>
          <p:nvPr/>
        </p:nvSpPr>
        <p:spPr bwMode="auto">
          <a:xfrm>
            <a:off x="1763713" y="1484313"/>
            <a:ext cx="865187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4400" b="1" i="1">
                <a:solidFill>
                  <a:srgbClr val="FF0000"/>
                </a:solidFill>
              </a:rPr>
              <a:t>B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"/>
                                        <p:tgtEl>
                                          <p:spTgt spid="2662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voltag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770" decel="100000"/>
                                        <p:tgtEl>
                                          <p:spTgt spid="266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770" decel="100000"/>
                                        <p:tgtEl>
                                          <p:spTgt spid="266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4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5" dur="770" fill="hold"/>
                                        <p:tgtEl>
                                          <p:spTgt spid="266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6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7" dur="770" fill="hold"/>
                                        <p:tgtEl>
                                          <p:spTgt spid="266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6" grpId="0" autoUpdateAnimBg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ext Box 2"/>
          <p:cNvSpPr txBox="1">
            <a:spLocks noChangeArrowheads="1"/>
          </p:cNvSpPr>
          <p:nvPr/>
        </p:nvSpPr>
        <p:spPr bwMode="auto">
          <a:xfrm>
            <a:off x="34925" y="-44450"/>
            <a:ext cx="9145588" cy="2752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lnSpc>
                <a:spcPct val="125000"/>
              </a:lnSpc>
              <a:spcBef>
                <a:spcPct val="50000"/>
              </a:spcBef>
              <a:defRPr/>
            </a:pPr>
            <a:r>
              <a:rPr lang="en-US" altLang="zh-CN" sz="3600" b="1">
                <a:solidFill>
                  <a:srgbClr val="0C0C1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5</a:t>
            </a:r>
            <a:r>
              <a:rPr lang="zh-CN" altLang="en-US" sz="3600" b="1">
                <a:solidFill>
                  <a:srgbClr val="0C0C1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、某元素最高价氧化物对应的水化物的化学式为</a:t>
            </a:r>
            <a:r>
              <a:rPr lang="en-US" altLang="zh-CN" sz="3600" b="1">
                <a:solidFill>
                  <a:srgbClr val="0C0C1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H</a:t>
            </a:r>
            <a:r>
              <a:rPr lang="en-US" altLang="zh-CN" sz="3600" b="1" baseline="-25000">
                <a:solidFill>
                  <a:srgbClr val="0C0C1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2</a:t>
            </a:r>
            <a:r>
              <a:rPr lang="en-US" altLang="zh-CN" sz="3600" b="1">
                <a:solidFill>
                  <a:srgbClr val="0C0C1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XO</a:t>
            </a:r>
            <a:r>
              <a:rPr lang="en-US" altLang="zh-CN" sz="3600" b="1" baseline="-25000">
                <a:solidFill>
                  <a:srgbClr val="0C0C1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3</a:t>
            </a:r>
            <a:r>
              <a:rPr lang="en-US" altLang="zh-CN" sz="3600" b="1">
                <a:solidFill>
                  <a:srgbClr val="0C0C1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,</a:t>
            </a:r>
            <a:r>
              <a:rPr lang="zh-CN" altLang="en-US" sz="3600" b="1">
                <a:solidFill>
                  <a:srgbClr val="0C0C1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这种元素的气态氢化物的化学式为（       ）</a:t>
            </a:r>
            <a:r>
              <a:rPr lang="zh-CN" altLang="en-US" sz="3200" b="1">
                <a:solidFill>
                  <a:srgbClr val="0C0C1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                                        </a:t>
            </a:r>
            <a:r>
              <a:rPr lang="en-US" altLang="zh-CN" sz="3200" b="1">
                <a:solidFill>
                  <a:srgbClr val="0C0C1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A.   HX     B.H</a:t>
            </a:r>
            <a:r>
              <a:rPr lang="en-US" altLang="zh-CN" sz="3200" b="1" baseline="-25000">
                <a:solidFill>
                  <a:srgbClr val="0C0C1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2</a:t>
            </a:r>
            <a:r>
              <a:rPr lang="en-US" altLang="zh-CN" sz="3200" b="1">
                <a:solidFill>
                  <a:srgbClr val="0C0C1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X      C. XH</a:t>
            </a:r>
            <a:r>
              <a:rPr lang="en-US" altLang="zh-CN" sz="3200" b="1" baseline="-25000">
                <a:solidFill>
                  <a:srgbClr val="0C0C1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3</a:t>
            </a:r>
            <a:r>
              <a:rPr lang="en-US" altLang="zh-CN" sz="3200" b="1">
                <a:solidFill>
                  <a:srgbClr val="0C0C1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D.  XH</a:t>
            </a:r>
            <a:r>
              <a:rPr lang="en-US" altLang="zh-CN" sz="3200" b="1" baseline="-25000">
                <a:solidFill>
                  <a:srgbClr val="0C0C1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4</a:t>
            </a:r>
          </a:p>
        </p:txBody>
      </p:sp>
      <p:sp>
        <p:nvSpPr>
          <p:cNvPr id="27651" name="Text Box 3"/>
          <p:cNvSpPr txBox="1">
            <a:spLocks noChangeArrowheads="1"/>
          </p:cNvSpPr>
          <p:nvPr/>
        </p:nvSpPr>
        <p:spPr bwMode="auto">
          <a:xfrm>
            <a:off x="1116013" y="1341438"/>
            <a:ext cx="685800" cy="823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  <a:defRPr/>
            </a:pPr>
            <a:r>
              <a:rPr lang="en-US" altLang="zh-CN" sz="4800" b="1">
                <a:solidFill>
                  <a:srgbClr val="FF1E0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D</a:t>
            </a:r>
          </a:p>
        </p:txBody>
      </p:sp>
      <p:sp>
        <p:nvSpPr>
          <p:cNvPr id="27652" name="Text Box 4"/>
          <p:cNvSpPr txBox="1">
            <a:spLocks noChangeArrowheads="1"/>
          </p:cNvSpPr>
          <p:nvPr/>
        </p:nvSpPr>
        <p:spPr bwMode="auto">
          <a:xfrm>
            <a:off x="0" y="2492375"/>
            <a:ext cx="8964613" cy="4216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lnSpc>
                <a:spcPct val="125000"/>
              </a:lnSpc>
              <a:spcBef>
                <a:spcPct val="50000"/>
              </a:spcBef>
              <a:defRPr/>
            </a:pPr>
            <a:r>
              <a:rPr lang="en-US" altLang="zh-CN" sz="3600" b="1">
                <a:solidFill>
                  <a:srgbClr val="0C0C1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anose="02010600030101010101" pitchFamily="2" charset="-122"/>
              </a:rPr>
              <a:t>6</a:t>
            </a:r>
            <a:r>
              <a:rPr lang="zh-CN" altLang="en-US" sz="3600" b="1">
                <a:solidFill>
                  <a:srgbClr val="0C0C1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anose="02010600030101010101" pitchFamily="2" charset="-122"/>
              </a:rPr>
              <a:t>、电子层数相同的</a:t>
            </a:r>
            <a:r>
              <a:rPr lang="en-US" altLang="zh-CN" sz="3600" b="1">
                <a:solidFill>
                  <a:srgbClr val="0C0C1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anose="02010600030101010101" pitchFamily="2" charset="-122"/>
              </a:rPr>
              <a:t>X</a:t>
            </a:r>
            <a:r>
              <a:rPr lang="zh-CN" altLang="en-US" sz="3600" b="1">
                <a:solidFill>
                  <a:srgbClr val="0C0C1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anose="02010600030101010101" pitchFamily="2" charset="-122"/>
              </a:rPr>
              <a:t>、</a:t>
            </a:r>
            <a:r>
              <a:rPr lang="en-US" altLang="zh-CN" sz="3600" b="1">
                <a:solidFill>
                  <a:srgbClr val="0C0C1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anose="02010600030101010101" pitchFamily="2" charset="-122"/>
              </a:rPr>
              <a:t>Y</a:t>
            </a:r>
            <a:r>
              <a:rPr lang="zh-CN" altLang="en-US" sz="3600" b="1">
                <a:solidFill>
                  <a:srgbClr val="0C0C1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anose="02010600030101010101" pitchFamily="2" charset="-122"/>
              </a:rPr>
              <a:t>、</a:t>
            </a:r>
            <a:r>
              <a:rPr lang="en-US" altLang="zh-CN" sz="3600" b="1">
                <a:solidFill>
                  <a:srgbClr val="0C0C1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anose="02010600030101010101" pitchFamily="2" charset="-122"/>
              </a:rPr>
              <a:t>Z</a:t>
            </a:r>
            <a:r>
              <a:rPr lang="zh-CN" altLang="en-US" sz="3600" b="1">
                <a:solidFill>
                  <a:srgbClr val="0C0C1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anose="02010600030101010101" pitchFamily="2" charset="-122"/>
              </a:rPr>
              <a:t>三种元素，其最高价氧化物对应水化物的酸性强弱是</a:t>
            </a:r>
            <a:r>
              <a:rPr lang="en-US" altLang="zh-CN" sz="3600" b="1">
                <a:solidFill>
                  <a:srgbClr val="0C0C1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anose="02010600030101010101" pitchFamily="2" charset="-122"/>
              </a:rPr>
              <a:t>HXO</a:t>
            </a:r>
            <a:r>
              <a:rPr lang="en-US" altLang="zh-CN" sz="3600" b="1" baseline="-25000">
                <a:solidFill>
                  <a:srgbClr val="0C0C1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anose="02010600030101010101" pitchFamily="2" charset="-122"/>
              </a:rPr>
              <a:t>4</a:t>
            </a:r>
            <a:r>
              <a:rPr lang="zh-CN" altLang="en-US" sz="3600" b="1">
                <a:solidFill>
                  <a:srgbClr val="0C0C1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anose="02010600030101010101" pitchFamily="2" charset="-122"/>
              </a:rPr>
              <a:t>＞</a:t>
            </a:r>
            <a:r>
              <a:rPr lang="en-US" altLang="zh-CN" sz="3600" b="1">
                <a:solidFill>
                  <a:srgbClr val="0C0C1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anose="02010600030101010101" pitchFamily="2" charset="-122"/>
              </a:rPr>
              <a:t>H</a:t>
            </a:r>
            <a:r>
              <a:rPr lang="en-US" altLang="zh-CN" sz="3600" b="1" baseline="-25000">
                <a:solidFill>
                  <a:srgbClr val="0C0C1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anose="02010600030101010101" pitchFamily="2" charset="-122"/>
              </a:rPr>
              <a:t>2</a:t>
            </a:r>
            <a:r>
              <a:rPr lang="en-US" altLang="zh-CN" sz="3600" b="1">
                <a:solidFill>
                  <a:srgbClr val="0C0C1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anose="02010600030101010101" pitchFamily="2" charset="-122"/>
              </a:rPr>
              <a:t>YO</a:t>
            </a:r>
            <a:r>
              <a:rPr lang="en-US" altLang="zh-CN" sz="3600" b="1" baseline="-25000">
                <a:solidFill>
                  <a:srgbClr val="0C0C1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anose="02010600030101010101" pitchFamily="2" charset="-122"/>
              </a:rPr>
              <a:t>4</a:t>
            </a:r>
            <a:r>
              <a:rPr lang="zh-CN" altLang="en-US" sz="3600" b="1">
                <a:solidFill>
                  <a:srgbClr val="0C0C1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anose="02010600030101010101" pitchFamily="2" charset="-122"/>
              </a:rPr>
              <a:t>＞</a:t>
            </a:r>
            <a:r>
              <a:rPr lang="en-US" altLang="zh-CN" sz="3600" b="1">
                <a:solidFill>
                  <a:srgbClr val="0C0C1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anose="02010600030101010101" pitchFamily="2" charset="-122"/>
              </a:rPr>
              <a:t>H</a:t>
            </a:r>
            <a:r>
              <a:rPr lang="en-US" altLang="zh-CN" sz="3600" b="1" baseline="-25000">
                <a:solidFill>
                  <a:srgbClr val="0C0C1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anose="02010600030101010101" pitchFamily="2" charset="-122"/>
              </a:rPr>
              <a:t>3</a:t>
            </a:r>
            <a:r>
              <a:rPr lang="en-US" altLang="zh-CN" sz="3600" b="1">
                <a:solidFill>
                  <a:srgbClr val="0C0C1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anose="02010600030101010101" pitchFamily="2" charset="-122"/>
              </a:rPr>
              <a:t>ZO</a:t>
            </a:r>
            <a:r>
              <a:rPr lang="en-US" altLang="zh-CN" sz="3600" b="1" baseline="-25000">
                <a:solidFill>
                  <a:srgbClr val="0C0C1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anose="02010600030101010101" pitchFamily="2" charset="-122"/>
              </a:rPr>
              <a:t>4</a:t>
            </a:r>
            <a:r>
              <a:rPr lang="zh-CN" altLang="en-US" sz="3600" b="1">
                <a:solidFill>
                  <a:srgbClr val="0C0C1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anose="02010600030101010101" pitchFamily="2" charset="-122"/>
              </a:rPr>
              <a:t>，则它们对应气态氢化物的稳定性由强到弱的是</a:t>
            </a:r>
            <a:r>
              <a:rPr lang="en-US" altLang="zh-CN" sz="3600" b="1">
                <a:solidFill>
                  <a:srgbClr val="0C0C1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anose="02010600030101010101" pitchFamily="2" charset="-122"/>
              </a:rPr>
              <a:t>___________        </a:t>
            </a:r>
            <a:r>
              <a:rPr lang="zh-CN" altLang="en-US" sz="3600" b="1">
                <a:solidFill>
                  <a:srgbClr val="0C0C1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anose="02010600030101010101" pitchFamily="2" charset="-122"/>
              </a:rPr>
              <a:t>（写化学式</a:t>
            </a:r>
            <a:r>
              <a:rPr lang="en-US" altLang="zh-CN" sz="3600" b="1">
                <a:solidFill>
                  <a:srgbClr val="0C0C1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anose="02010600030101010101" pitchFamily="2" charset="-122"/>
              </a:rPr>
              <a:t>,</a:t>
            </a:r>
            <a:r>
              <a:rPr lang="zh-CN" altLang="en-US" sz="3600" b="1">
                <a:solidFill>
                  <a:srgbClr val="0C0C1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anose="02010600030101010101" pitchFamily="2" charset="-122"/>
              </a:rPr>
              <a:t>下同）；非金属性由强到弱的是</a:t>
            </a:r>
            <a:r>
              <a:rPr lang="en-US" altLang="zh-CN" sz="3600" b="1">
                <a:solidFill>
                  <a:srgbClr val="0C0C1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anose="02010600030101010101" pitchFamily="2" charset="-122"/>
              </a:rPr>
              <a:t>_____________</a:t>
            </a:r>
            <a:r>
              <a:rPr lang="zh-CN" altLang="en-US" sz="3600" b="1">
                <a:solidFill>
                  <a:srgbClr val="0C0C1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anose="02010600030101010101" pitchFamily="2" charset="-122"/>
              </a:rPr>
              <a:t>。</a:t>
            </a:r>
          </a:p>
        </p:txBody>
      </p:sp>
      <p:sp>
        <p:nvSpPr>
          <p:cNvPr id="27653" name="Text Box 5"/>
          <p:cNvSpPr txBox="1">
            <a:spLocks noChangeArrowheads="1"/>
          </p:cNvSpPr>
          <p:nvPr/>
        </p:nvSpPr>
        <p:spPr bwMode="auto">
          <a:xfrm>
            <a:off x="3708400" y="4516438"/>
            <a:ext cx="46799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  <a:defRPr/>
            </a:pPr>
            <a:r>
              <a:rPr lang="en-US" altLang="zh-CN" sz="3600" b="1">
                <a:solidFill>
                  <a:srgbClr val="FF1E0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黑体" panose="02010609060101010101" pitchFamily="49" charset="-122"/>
              </a:rPr>
              <a:t>HX</a:t>
            </a:r>
            <a:r>
              <a:rPr lang="zh-CN" altLang="en-US" sz="3600" b="1">
                <a:solidFill>
                  <a:srgbClr val="FF1E0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黑体" panose="02010609060101010101" pitchFamily="49" charset="-122"/>
              </a:rPr>
              <a:t>＞</a:t>
            </a:r>
            <a:r>
              <a:rPr lang="en-US" altLang="zh-CN" sz="3600" b="1">
                <a:solidFill>
                  <a:srgbClr val="FF1E0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黑体" panose="02010609060101010101" pitchFamily="49" charset="-122"/>
              </a:rPr>
              <a:t>H</a:t>
            </a:r>
            <a:r>
              <a:rPr lang="en-US" altLang="zh-CN" sz="3600" b="1" baseline="-25000">
                <a:solidFill>
                  <a:srgbClr val="FF1E0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黑体" panose="02010609060101010101" pitchFamily="49" charset="-122"/>
              </a:rPr>
              <a:t>2</a:t>
            </a:r>
            <a:r>
              <a:rPr lang="en-US" altLang="zh-CN" sz="3600" b="1">
                <a:solidFill>
                  <a:srgbClr val="FF1E0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黑体" panose="02010609060101010101" pitchFamily="49" charset="-122"/>
              </a:rPr>
              <a:t>Y</a:t>
            </a:r>
            <a:r>
              <a:rPr lang="zh-CN" altLang="en-US" sz="3600" b="1">
                <a:solidFill>
                  <a:srgbClr val="FF1E0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黑体" panose="02010609060101010101" pitchFamily="49" charset="-122"/>
              </a:rPr>
              <a:t>＞</a:t>
            </a:r>
            <a:r>
              <a:rPr lang="en-US" altLang="zh-CN" sz="3600" b="1">
                <a:solidFill>
                  <a:srgbClr val="FF1E0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黑体" panose="02010609060101010101" pitchFamily="49" charset="-122"/>
              </a:rPr>
              <a:t>ZH</a:t>
            </a:r>
            <a:r>
              <a:rPr lang="en-US" altLang="zh-CN" sz="3600" b="1" baseline="-25000">
                <a:solidFill>
                  <a:srgbClr val="FF1E0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黑体" panose="02010609060101010101" pitchFamily="49" charset="-122"/>
              </a:rPr>
              <a:t>3</a:t>
            </a:r>
            <a:endParaRPr lang="en-US" altLang="zh-CN" sz="3600" b="1">
              <a:solidFill>
                <a:srgbClr val="FF1E02"/>
              </a:solidFill>
              <a:effectLst>
                <a:outerShdw blurRad="38100" dist="38100" dir="2700000" algn="tl">
                  <a:srgbClr val="C0C0C0"/>
                </a:outerShdw>
              </a:effectLst>
              <a:ea typeface="黑体" panose="02010609060101010101" pitchFamily="49" charset="-122"/>
            </a:endParaRPr>
          </a:p>
        </p:txBody>
      </p:sp>
      <p:sp>
        <p:nvSpPr>
          <p:cNvPr id="27654" name="Text Box 6"/>
          <p:cNvSpPr txBox="1">
            <a:spLocks noChangeArrowheads="1"/>
          </p:cNvSpPr>
          <p:nvPr/>
        </p:nvSpPr>
        <p:spPr bwMode="auto">
          <a:xfrm>
            <a:off x="684213" y="5956300"/>
            <a:ext cx="28194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  <a:defRPr/>
            </a:pPr>
            <a:r>
              <a:rPr lang="en-US" altLang="zh-CN" sz="3600" b="1">
                <a:solidFill>
                  <a:srgbClr val="FF1E0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黑体" panose="02010609060101010101" pitchFamily="49" charset="-122"/>
              </a:rPr>
              <a:t>X</a:t>
            </a:r>
            <a:r>
              <a:rPr lang="zh-CN" altLang="en-US" sz="3600" b="1">
                <a:solidFill>
                  <a:srgbClr val="FF1E0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黑体" panose="02010609060101010101" pitchFamily="49" charset="-122"/>
              </a:rPr>
              <a:t>＞</a:t>
            </a:r>
            <a:r>
              <a:rPr lang="en-US" altLang="zh-CN" sz="3600" b="1">
                <a:solidFill>
                  <a:srgbClr val="FF1E0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黑体" panose="02010609060101010101" pitchFamily="49" charset="-122"/>
              </a:rPr>
              <a:t>Y</a:t>
            </a:r>
            <a:r>
              <a:rPr lang="zh-CN" altLang="en-US" sz="3600" b="1">
                <a:solidFill>
                  <a:srgbClr val="FF1E0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黑体" panose="02010609060101010101" pitchFamily="49" charset="-122"/>
              </a:rPr>
              <a:t>＞</a:t>
            </a:r>
            <a:r>
              <a:rPr lang="en-US" altLang="zh-CN" sz="3600" b="1">
                <a:solidFill>
                  <a:srgbClr val="FF1E0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黑体" panose="02010609060101010101" pitchFamily="49" charset="-122"/>
              </a:rPr>
              <a:t>Z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2765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2765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500"/>
                                        <p:tgtEl>
                                          <p:spTgt spid="2765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1" grpId="0" autoUpdateAnimBg="0"/>
      <p:bldP spid="27653" grpId="0" autoUpdateAnimBg="0"/>
      <p:bldP spid="27654" grpId="0" autoUpdateAnimBg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ext Box 2"/>
          <p:cNvSpPr txBox="1">
            <a:spLocks noChangeArrowheads="1"/>
          </p:cNvSpPr>
          <p:nvPr/>
        </p:nvSpPr>
        <p:spPr bwMode="auto">
          <a:xfrm>
            <a:off x="6443663" y="2676525"/>
            <a:ext cx="1152525" cy="823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4800">
                <a:solidFill>
                  <a:srgbClr val="FF0000"/>
                </a:solidFill>
              </a:rPr>
              <a:t>CD</a:t>
            </a:r>
          </a:p>
        </p:txBody>
      </p:sp>
      <p:sp>
        <p:nvSpPr>
          <p:cNvPr id="26627" name="Rectangle 3"/>
          <p:cNvSpPr>
            <a:spLocks noChangeArrowheads="1"/>
          </p:cNvSpPr>
          <p:nvPr/>
        </p:nvSpPr>
        <p:spPr bwMode="auto">
          <a:xfrm>
            <a:off x="71438" y="836613"/>
            <a:ext cx="8964612" cy="4968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4000" b="1">
                <a:solidFill>
                  <a:srgbClr val="0B0A09"/>
                </a:solidFill>
                <a:latin typeface="宋体" panose="02010600030101010101" pitchFamily="2" charset="-122"/>
              </a:rPr>
              <a:t>7.</a:t>
            </a:r>
            <a:r>
              <a:rPr lang="zh-CN" altLang="en-US" sz="4000" b="1">
                <a:solidFill>
                  <a:srgbClr val="0B0A09"/>
                </a:solidFill>
                <a:latin typeface="宋体" panose="02010600030101010101" pitchFamily="2" charset="-122"/>
              </a:rPr>
              <a:t>已知</a:t>
            </a:r>
            <a:r>
              <a:rPr lang="en-US" altLang="zh-CN" sz="4000" b="1">
                <a:solidFill>
                  <a:srgbClr val="0B0A09"/>
                </a:solidFill>
                <a:latin typeface="宋体" panose="02010600030101010101" pitchFamily="2" charset="-122"/>
              </a:rPr>
              <a:t>X</a:t>
            </a:r>
            <a:r>
              <a:rPr lang="zh-CN" altLang="en-US" sz="4000" b="1">
                <a:solidFill>
                  <a:srgbClr val="0B0A09"/>
                </a:solidFill>
                <a:latin typeface="宋体" panose="02010600030101010101" pitchFamily="2" charset="-122"/>
              </a:rPr>
              <a:t>、</a:t>
            </a:r>
            <a:r>
              <a:rPr lang="en-US" altLang="zh-CN" sz="4000" b="1">
                <a:solidFill>
                  <a:srgbClr val="0B0A09"/>
                </a:solidFill>
                <a:latin typeface="宋体" panose="02010600030101010101" pitchFamily="2" charset="-122"/>
              </a:rPr>
              <a:t>Y</a:t>
            </a:r>
            <a:r>
              <a:rPr lang="zh-CN" altLang="en-US" sz="4000" b="1">
                <a:solidFill>
                  <a:srgbClr val="0B0A09"/>
                </a:solidFill>
                <a:latin typeface="宋体" panose="02010600030101010101" pitchFamily="2" charset="-122"/>
              </a:rPr>
              <a:t>、</a:t>
            </a:r>
            <a:r>
              <a:rPr lang="en-US" altLang="zh-CN" sz="4000" b="1">
                <a:solidFill>
                  <a:srgbClr val="0B0A09"/>
                </a:solidFill>
                <a:latin typeface="宋体" panose="02010600030101010101" pitchFamily="2" charset="-122"/>
              </a:rPr>
              <a:t>Z</a:t>
            </a:r>
            <a:r>
              <a:rPr lang="zh-CN" altLang="en-US" sz="4000" b="1">
                <a:solidFill>
                  <a:srgbClr val="0B0A09"/>
                </a:solidFill>
                <a:latin typeface="宋体" panose="02010600030101010101" pitchFamily="2" charset="-122"/>
              </a:rPr>
              <a:t>元素的原子具有相同的电子层数，且原子序数依次增大，其最高价氧化物对应的水化物酸性依次增强，则下列判断正确的是（     ）</a:t>
            </a:r>
          </a:p>
          <a:p>
            <a:pPr eaLnBrk="1" hangingPunct="1"/>
            <a:r>
              <a:rPr lang="en-US" altLang="zh-CN" sz="4000" b="1">
                <a:solidFill>
                  <a:srgbClr val="0B0A09"/>
                </a:solidFill>
                <a:latin typeface="宋体" panose="02010600030101010101" pitchFamily="2" charset="-122"/>
              </a:rPr>
              <a:t>A. </a:t>
            </a:r>
            <a:r>
              <a:rPr lang="zh-CN" altLang="en-US" sz="4000" b="1">
                <a:solidFill>
                  <a:srgbClr val="0B0A09"/>
                </a:solidFill>
                <a:latin typeface="宋体" panose="02010600030101010101" pitchFamily="2" charset="-122"/>
              </a:rPr>
              <a:t>原子半径按</a:t>
            </a:r>
            <a:r>
              <a:rPr lang="en-US" altLang="zh-CN" sz="4000" b="1">
                <a:solidFill>
                  <a:srgbClr val="0B0A09"/>
                </a:solidFill>
                <a:latin typeface="宋体" panose="02010600030101010101" pitchFamily="2" charset="-122"/>
              </a:rPr>
              <a:t>X</a:t>
            </a:r>
            <a:r>
              <a:rPr lang="zh-CN" altLang="en-US" sz="4000" b="1">
                <a:solidFill>
                  <a:srgbClr val="0B0A09"/>
                </a:solidFill>
                <a:latin typeface="宋体" panose="02010600030101010101" pitchFamily="2" charset="-122"/>
              </a:rPr>
              <a:t>、</a:t>
            </a:r>
            <a:r>
              <a:rPr lang="en-US" altLang="zh-CN" sz="4000" b="1">
                <a:solidFill>
                  <a:srgbClr val="0B0A09"/>
                </a:solidFill>
                <a:latin typeface="宋体" panose="02010600030101010101" pitchFamily="2" charset="-122"/>
              </a:rPr>
              <a:t>Y</a:t>
            </a:r>
            <a:r>
              <a:rPr lang="zh-CN" altLang="en-US" sz="4000" b="1">
                <a:solidFill>
                  <a:srgbClr val="0B0A09"/>
                </a:solidFill>
                <a:latin typeface="宋体" panose="02010600030101010101" pitchFamily="2" charset="-122"/>
              </a:rPr>
              <a:t>、</a:t>
            </a:r>
            <a:r>
              <a:rPr lang="en-US" altLang="zh-CN" sz="4000" b="1">
                <a:solidFill>
                  <a:srgbClr val="0B0A09"/>
                </a:solidFill>
                <a:latin typeface="宋体" panose="02010600030101010101" pitchFamily="2" charset="-122"/>
              </a:rPr>
              <a:t>Z</a:t>
            </a:r>
            <a:r>
              <a:rPr lang="zh-CN" altLang="en-US" sz="4000" b="1">
                <a:solidFill>
                  <a:srgbClr val="0B0A09"/>
                </a:solidFill>
                <a:latin typeface="宋体" panose="02010600030101010101" pitchFamily="2" charset="-122"/>
              </a:rPr>
              <a:t>依次增大</a:t>
            </a:r>
          </a:p>
          <a:p>
            <a:pPr eaLnBrk="1" hangingPunct="1"/>
            <a:r>
              <a:rPr lang="en-US" altLang="zh-CN" sz="4000" b="1">
                <a:solidFill>
                  <a:srgbClr val="0B0A09"/>
                </a:solidFill>
                <a:latin typeface="宋体" panose="02010600030101010101" pitchFamily="2" charset="-122"/>
              </a:rPr>
              <a:t>B. </a:t>
            </a:r>
            <a:r>
              <a:rPr lang="zh-CN" altLang="en-US" sz="4000" b="1">
                <a:solidFill>
                  <a:srgbClr val="0B0A09"/>
                </a:solidFill>
                <a:latin typeface="宋体" panose="02010600030101010101" pitchFamily="2" charset="-122"/>
              </a:rPr>
              <a:t>阴离子的还原性按</a:t>
            </a:r>
            <a:r>
              <a:rPr lang="en-US" altLang="zh-CN" sz="4000" b="1">
                <a:solidFill>
                  <a:srgbClr val="0B0A09"/>
                </a:solidFill>
                <a:latin typeface="宋体" panose="02010600030101010101" pitchFamily="2" charset="-122"/>
              </a:rPr>
              <a:t>X</a:t>
            </a:r>
            <a:r>
              <a:rPr lang="zh-CN" altLang="en-US" sz="4000" b="1">
                <a:solidFill>
                  <a:srgbClr val="0B0A09"/>
                </a:solidFill>
                <a:latin typeface="宋体" panose="02010600030101010101" pitchFamily="2" charset="-122"/>
              </a:rPr>
              <a:t>、</a:t>
            </a:r>
            <a:r>
              <a:rPr lang="en-US" altLang="zh-CN" sz="4000" b="1">
                <a:solidFill>
                  <a:srgbClr val="0B0A09"/>
                </a:solidFill>
                <a:latin typeface="宋体" panose="02010600030101010101" pitchFamily="2" charset="-122"/>
              </a:rPr>
              <a:t>Y</a:t>
            </a:r>
            <a:r>
              <a:rPr lang="zh-CN" altLang="en-US" sz="4000" b="1">
                <a:solidFill>
                  <a:srgbClr val="0B0A09"/>
                </a:solidFill>
                <a:latin typeface="宋体" panose="02010600030101010101" pitchFamily="2" charset="-122"/>
              </a:rPr>
              <a:t>、</a:t>
            </a:r>
            <a:r>
              <a:rPr lang="en-US" altLang="zh-CN" sz="4000" b="1">
                <a:solidFill>
                  <a:srgbClr val="0B0A09"/>
                </a:solidFill>
                <a:latin typeface="宋体" panose="02010600030101010101" pitchFamily="2" charset="-122"/>
              </a:rPr>
              <a:t>Z</a:t>
            </a:r>
            <a:r>
              <a:rPr lang="zh-CN" altLang="en-US" sz="4000" b="1">
                <a:solidFill>
                  <a:srgbClr val="0B0A09"/>
                </a:solidFill>
                <a:latin typeface="宋体" panose="02010600030101010101" pitchFamily="2" charset="-122"/>
              </a:rPr>
              <a:t>顺序增强     </a:t>
            </a:r>
            <a:r>
              <a:rPr lang="en-US" altLang="zh-CN" sz="4000" b="1">
                <a:solidFill>
                  <a:srgbClr val="0B0A09"/>
                </a:solidFill>
                <a:latin typeface="宋体" panose="02010600030101010101" pitchFamily="2" charset="-122"/>
              </a:rPr>
              <a:t>C. </a:t>
            </a:r>
            <a:r>
              <a:rPr lang="zh-CN" altLang="en-US" sz="4000" b="1">
                <a:solidFill>
                  <a:srgbClr val="0B0A09"/>
                </a:solidFill>
                <a:latin typeface="宋体" panose="02010600030101010101" pitchFamily="2" charset="-122"/>
              </a:rPr>
              <a:t>单质的氧化性按</a:t>
            </a:r>
            <a:r>
              <a:rPr lang="en-US" altLang="zh-CN" sz="4000" b="1">
                <a:solidFill>
                  <a:srgbClr val="0B0A09"/>
                </a:solidFill>
                <a:latin typeface="宋体" panose="02010600030101010101" pitchFamily="2" charset="-122"/>
              </a:rPr>
              <a:t>X</a:t>
            </a:r>
            <a:r>
              <a:rPr lang="zh-CN" altLang="en-US" sz="4000" b="1">
                <a:solidFill>
                  <a:srgbClr val="0B0A09"/>
                </a:solidFill>
                <a:latin typeface="宋体" panose="02010600030101010101" pitchFamily="2" charset="-122"/>
              </a:rPr>
              <a:t>、</a:t>
            </a:r>
            <a:r>
              <a:rPr lang="en-US" altLang="zh-CN" sz="4000" b="1">
                <a:solidFill>
                  <a:srgbClr val="0B0A09"/>
                </a:solidFill>
                <a:latin typeface="宋体" panose="02010600030101010101" pitchFamily="2" charset="-122"/>
              </a:rPr>
              <a:t>Y</a:t>
            </a:r>
            <a:r>
              <a:rPr lang="zh-CN" altLang="en-US" sz="4000" b="1">
                <a:solidFill>
                  <a:srgbClr val="0B0A09"/>
                </a:solidFill>
                <a:latin typeface="宋体" panose="02010600030101010101" pitchFamily="2" charset="-122"/>
              </a:rPr>
              <a:t>、</a:t>
            </a:r>
            <a:r>
              <a:rPr lang="en-US" altLang="zh-CN" sz="4000" b="1">
                <a:solidFill>
                  <a:srgbClr val="0B0A09"/>
                </a:solidFill>
                <a:latin typeface="宋体" panose="02010600030101010101" pitchFamily="2" charset="-122"/>
              </a:rPr>
              <a:t>Z</a:t>
            </a:r>
            <a:r>
              <a:rPr lang="zh-CN" altLang="en-US" sz="4000" b="1">
                <a:solidFill>
                  <a:srgbClr val="0B0A09"/>
                </a:solidFill>
                <a:latin typeface="宋体" panose="02010600030101010101" pitchFamily="2" charset="-122"/>
              </a:rPr>
              <a:t>顺序增强       </a:t>
            </a:r>
            <a:r>
              <a:rPr lang="en-US" altLang="zh-CN" sz="4000" b="1">
                <a:solidFill>
                  <a:srgbClr val="0B0A09"/>
                </a:solidFill>
                <a:latin typeface="宋体" panose="02010600030101010101" pitchFamily="2" charset="-122"/>
              </a:rPr>
              <a:t>D. </a:t>
            </a:r>
            <a:r>
              <a:rPr lang="zh-CN" altLang="en-US" sz="4000" b="1">
                <a:solidFill>
                  <a:srgbClr val="0B0A09"/>
                </a:solidFill>
                <a:latin typeface="宋体" panose="02010600030101010101" pitchFamily="2" charset="-122"/>
              </a:rPr>
              <a:t>氢化物的稳定性按</a:t>
            </a:r>
            <a:r>
              <a:rPr lang="en-US" altLang="zh-CN" sz="4000" b="1">
                <a:solidFill>
                  <a:srgbClr val="0B0A09"/>
                </a:solidFill>
                <a:latin typeface="宋体" panose="02010600030101010101" pitchFamily="2" charset="-122"/>
              </a:rPr>
              <a:t>X</a:t>
            </a:r>
            <a:r>
              <a:rPr lang="zh-CN" altLang="en-US" sz="4000" b="1">
                <a:solidFill>
                  <a:srgbClr val="0B0A09"/>
                </a:solidFill>
                <a:latin typeface="宋体" panose="02010600030101010101" pitchFamily="2" charset="-122"/>
              </a:rPr>
              <a:t>、</a:t>
            </a:r>
            <a:r>
              <a:rPr lang="en-US" altLang="zh-CN" sz="4000" b="1">
                <a:solidFill>
                  <a:srgbClr val="0B0A09"/>
                </a:solidFill>
                <a:latin typeface="宋体" panose="02010600030101010101" pitchFamily="2" charset="-122"/>
              </a:rPr>
              <a:t>Y</a:t>
            </a:r>
            <a:r>
              <a:rPr lang="zh-CN" altLang="en-US" sz="4000" b="1">
                <a:solidFill>
                  <a:srgbClr val="0B0A09"/>
                </a:solidFill>
                <a:latin typeface="宋体" panose="02010600030101010101" pitchFamily="2" charset="-122"/>
              </a:rPr>
              <a:t>、</a:t>
            </a:r>
            <a:r>
              <a:rPr lang="en-US" altLang="zh-CN" sz="4000" b="1">
                <a:solidFill>
                  <a:srgbClr val="0B0A09"/>
                </a:solidFill>
                <a:latin typeface="宋体" panose="02010600030101010101" pitchFamily="2" charset="-122"/>
              </a:rPr>
              <a:t>Z</a:t>
            </a:r>
            <a:r>
              <a:rPr lang="zh-CN" altLang="en-US" sz="4000" b="1">
                <a:solidFill>
                  <a:srgbClr val="0B0A09"/>
                </a:solidFill>
                <a:latin typeface="宋体" panose="02010600030101010101" pitchFamily="2" charset="-122"/>
              </a:rPr>
              <a:t>顺序增强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4" grpId="0" autoUpdateAnimBg="0"/>
    </p:bldLst>
  </p:timing>
</p:sld>
</file>

<file path=ppt/theme/theme1.xml><?xml version="1.0" encoding="utf-8"?>
<a:theme xmlns:a="http://schemas.openxmlformats.org/drawingml/2006/main" name="Nature">
  <a:themeElements>
    <a:clrScheme name="Nature 2">
      <a:dk1>
        <a:srgbClr val="5B5249"/>
      </a:dk1>
      <a:lt1>
        <a:srgbClr val="FFFFFF"/>
      </a:lt1>
      <a:dk2>
        <a:srgbClr val="2A3D7A"/>
      </a:dk2>
      <a:lt2>
        <a:srgbClr val="CEC8BA"/>
      </a:lt2>
      <a:accent1>
        <a:srgbClr val="C9DDF1"/>
      </a:accent1>
      <a:accent2>
        <a:srgbClr val="FAC164"/>
      </a:accent2>
      <a:accent3>
        <a:srgbClr val="FFFFFF"/>
      </a:accent3>
      <a:accent4>
        <a:srgbClr val="4C453D"/>
      </a:accent4>
      <a:accent5>
        <a:srgbClr val="E1EBF7"/>
      </a:accent5>
      <a:accent6>
        <a:srgbClr val="E3AF5A"/>
      </a:accent6>
      <a:hlink>
        <a:srgbClr val="B0AE6A"/>
      </a:hlink>
      <a:folHlink>
        <a:srgbClr val="C3E684"/>
      </a:folHlink>
    </a:clrScheme>
    <a:fontScheme name="Nature">
      <a:majorFont>
        <a:latin typeface="Times New Roman"/>
        <a:ea typeface="宋体"/>
        <a:cs typeface=""/>
      </a:majorFont>
      <a:minorFont>
        <a:latin typeface="Times New Roman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Nature 1">
        <a:dk1>
          <a:srgbClr val="666699"/>
        </a:dk1>
        <a:lt1>
          <a:srgbClr val="FFFFCC"/>
        </a:lt1>
        <a:dk2>
          <a:srgbClr val="687FCA"/>
        </a:dk2>
        <a:lt2>
          <a:srgbClr val="192449"/>
        </a:lt2>
        <a:accent1>
          <a:srgbClr val="C9DDF1"/>
        </a:accent1>
        <a:accent2>
          <a:srgbClr val="FAC164"/>
        </a:accent2>
        <a:accent3>
          <a:srgbClr val="B9C0E1"/>
        </a:accent3>
        <a:accent4>
          <a:srgbClr val="DADAAE"/>
        </a:accent4>
        <a:accent5>
          <a:srgbClr val="E1EBF7"/>
        </a:accent5>
        <a:accent6>
          <a:srgbClr val="E3AF5A"/>
        </a:accent6>
        <a:hlink>
          <a:srgbClr val="B0AE6A"/>
        </a:hlink>
        <a:folHlink>
          <a:srgbClr val="C3E68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ature 2">
        <a:dk1>
          <a:srgbClr val="5B5249"/>
        </a:dk1>
        <a:lt1>
          <a:srgbClr val="FFFFFF"/>
        </a:lt1>
        <a:dk2>
          <a:srgbClr val="2A3D7A"/>
        </a:dk2>
        <a:lt2>
          <a:srgbClr val="CEC8BA"/>
        </a:lt2>
        <a:accent1>
          <a:srgbClr val="C9DDF1"/>
        </a:accent1>
        <a:accent2>
          <a:srgbClr val="FAC164"/>
        </a:accent2>
        <a:accent3>
          <a:srgbClr val="FFFFFF"/>
        </a:accent3>
        <a:accent4>
          <a:srgbClr val="4C453D"/>
        </a:accent4>
        <a:accent5>
          <a:srgbClr val="E1EBF7"/>
        </a:accent5>
        <a:accent6>
          <a:srgbClr val="E3AF5A"/>
        </a:accent6>
        <a:hlink>
          <a:srgbClr val="B0AE6A"/>
        </a:hlink>
        <a:folHlink>
          <a:srgbClr val="C3E684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ature 3">
        <a:dk1>
          <a:srgbClr val="333333"/>
        </a:dk1>
        <a:lt1>
          <a:srgbClr val="FFFFFF"/>
        </a:lt1>
        <a:dk2>
          <a:srgbClr val="000000"/>
        </a:dk2>
        <a:lt2>
          <a:srgbClr val="DDDDDD"/>
        </a:lt2>
        <a:accent1>
          <a:srgbClr val="DDDDDD"/>
        </a:accent1>
        <a:accent2>
          <a:srgbClr val="B2B2B2"/>
        </a:accent2>
        <a:accent3>
          <a:srgbClr val="FFFFFF"/>
        </a:accent3>
        <a:accent4>
          <a:srgbClr val="2A2A2A"/>
        </a:accent4>
        <a:accent5>
          <a:srgbClr val="EBEBEB"/>
        </a:accent5>
        <a:accent6>
          <a:srgbClr val="A1A1A1"/>
        </a:accent6>
        <a:hlink>
          <a:srgbClr val="808080"/>
        </a:hlink>
        <a:folHlink>
          <a:srgbClr val="5F5F5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ature 4">
        <a:dk1>
          <a:srgbClr val="8061A5"/>
        </a:dk1>
        <a:lt1>
          <a:srgbClr val="FFFFCC"/>
        </a:lt1>
        <a:dk2>
          <a:srgbClr val="967DB5"/>
        </a:dk2>
        <a:lt2>
          <a:srgbClr val="192449"/>
        </a:lt2>
        <a:accent1>
          <a:srgbClr val="D6C9F1"/>
        </a:accent1>
        <a:accent2>
          <a:srgbClr val="FAC164"/>
        </a:accent2>
        <a:accent3>
          <a:srgbClr val="C9BFD7"/>
        </a:accent3>
        <a:accent4>
          <a:srgbClr val="DADAAE"/>
        </a:accent4>
        <a:accent5>
          <a:srgbClr val="E8E1F7"/>
        </a:accent5>
        <a:accent6>
          <a:srgbClr val="E3AF5A"/>
        </a:accent6>
        <a:hlink>
          <a:srgbClr val="B0AE6A"/>
        </a:hlink>
        <a:folHlink>
          <a:srgbClr val="C3E68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ature 5">
        <a:dk1>
          <a:srgbClr val="5B5249"/>
        </a:dk1>
        <a:lt1>
          <a:srgbClr val="FFFFFF"/>
        </a:lt1>
        <a:dk2>
          <a:srgbClr val="2A3D7A"/>
        </a:dk2>
        <a:lt2>
          <a:srgbClr val="CEC8BA"/>
        </a:lt2>
        <a:accent1>
          <a:srgbClr val="C9DDF1"/>
        </a:accent1>
        <a:accent2>
          <a:srgbClr val="FAC164"/>
        </a:accent2>
        <a:accent3>
          <a:srgbClr val="FFFFFF"/>
        </a:accent3>
        <a:accent4>
          <a:srgbClr val="4C453D"/>
        </a:accent4>
        <a:accent5>
          <a:srgbClr val="E1EBF7"/>
        </a:accent5>
        <a:accent6>
          <a:srgbClr val="E3AF5A"/>
        </a:accent6>
        <a:hlink>
          <a:srgbClr val="993333"/>
        </a:hlink>
        <a:folHlink>
          <a:srgbClr val="33339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默认设计模板">
  <a:themeElements>
    <a:clrScheme name="默认设计模板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默认设计模板">
      <a:majorFont>
        <a:latin typeface="Times New Roman"/>
        <a:ea typeface="宋体"/>
        <a:cs typeface=""/>
      </a:majorFont>
      <a:minorFont>
        <a:latin typeface="Times New Roman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C:\Program Files\Microsoft Office\Templates\Presentation Designs\Nature.pot</Template>
  <TotalTime>164</TotalTime>
  <Pages>0</Pages>
  <Words>1386</Words>
  <Characters>0</Characters>
  <Application>Microsoft Office PowerPoint</Application>
  <DocSecurity>0</DocSecurity>
  <PresentationFormat>全屏显示(4:3)</PresentationFormat>
  <Lines>0</Lines>
  <Paragraphs>239</Paragraphs>
  <Slides>20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15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20</vt:i4>
      </vt:variant>
    </vt:vector>
  </HeadingPairs>
  <TitlesOfParts>
    <vt:vector size="37" baseType="lpstr">
      <vt:lpstr>PMingLiU</vt:lpstr>
      <vt:lpstr>仿宋_GB2312</vt:lpstr>
      <vt:lpstr>黑体</vt:lpstr>
      <vt:lpstr>华文仿宋</vt:lpstr>
      <vt:lpstr>华文新魏</vt:lpstr>
      <vt:lpstr>楷体_GB2312</vt:lpstr>
      <vt:lpstr>隶书</vt:lpstr>
      <vt:lpstr>宋体</vt:lpstr>
      <vt:lpstr>幼圆</vt:lpstr>
      <vt:lpstr>Arial</vt:lpstr>
      <vt:lpstr>Arial Narrow</vt:lpstr>
      <vt:lpstr>Arial Rounded MT Bold</vt:lpstr>
      <vt:lpstr>Symbol</vt:lpstr>
      <vt:lpstr>Times New Roman</vt:lpstr>
      <vt:lpstr>Wingdings</vt:lpstr>
      <vt:lpstr>Nature</vt:lpstr>
      <vt:lpstr>默认设计模板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结构决定性质</vt:lpstr>
      <vt:lpstr>PowerPoint 演示文稿</vt:lpstr>
      <vt:lpstr>PowerPoint 演示文稿</vt:lpstr>
      <vt:lpstr>PowerPoint 演示文稿</vt:lpstr>
      <vt:lpstr>4.  下列各组物质性质的比较中，不正确 的是(        )   A、氢氧化物的碱性：       RbOH&gt;KOH&gt;NaOH&gt;LiOH   B、最高价氧化物对应水化物的酸性：       HClO4&lt;HBrO4&lt;HIO4   C、气态氢化物的稳定性：        CH4&lt;NH3&lt;H2O&lt;HF   D、单质的非金属性：F2&gt;O2&gt;N2&gt;C </vt:lpstr>
      <vt:lpstr>PowerPoint 演示文稿</vt:lpstr>
      <vt:lpstr>PowerPoint 演示文稿</vt:lpstr>
    </vt:vector>
  </TitlesOfParts>
  <Manager/>
  <Company/>
  <LinksUpToDate>false</LinksUpToDate>
  <CharactersWithSpaces>0</CharactersWithSpaces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第一节 原子结构</dc:title>
  <dc:subject/>
  <dc:creator>oscarfox</dc:creator>
  <cp:keywords/>
  <dc:description/>
  <cp:lastModifiedBy>oscarfox</cp:lastModifiedBy>
  <cp:revision>175</cp:revision>
  <dcterms:created xsi:type="dcterms:W3CDTF">2001-01-02T12:39:48Z</dcterms:created>
  <dcterms:modified xsi:type="dcterms:W3CDTF">2016-03-18T13:43:21Z</dcterms:modified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2052-8.1.0.3483</vt:lpwstr>
  </property>
</Properties>
</file>