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2" r:id="rId3"/>
    <p:sldId id="261" r:id="rId4"/>
    <p:sldId id="257" r:id="rId5"/>
    <p:sldId id="258" r:id="rId6"/>
    <p:sldId id="259" r:id="rId7"/>
    <p:sldId id="260" r:id="rId8"/>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2" d="100"/>
          <a:sy n="62" d="100"/>
        </p:scale>
        <p:origin x="-1500" y="-7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2015/5/28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2015/5/28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2015/5/28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2015/5/28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pPr/>
              <a:t>2015/5/28</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pPr/>
              <a:t>2015/5/28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pPr/>
              <a:t>2015/5/28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2015/5/28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2015/5/28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2015/5/28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2015/5/28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pPr/>
              <a:t>2015/5/28</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500166" y="2500306"/>
            <a:ext cx="6633346" cy="923330"/>
          </a:xfrm>
          <a:prstGeom prst="rect">
            <a:avLst/>
          </a:prstGeom>
          <a:noFill/>
        </p:spPr>
        <p:txBody>
          <a:bodyPr wrap="square" lIns="91440" tIns="45720" rIns="91440" bIns="45720">
            <a:spAutoFit/>
          </a:bodyPr>
          <a:lstStyle/>
          <a:p>
            <a:pPr algn="ctr"/>
            <a:r>
              <a:rPr lang="zh-CN" altLang="en-US" sz="5400" b="1"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冲刺四  试卷分析</a:t>
            </a:r>
            <a:endParaRPr lang="zh-CN" altLang="en-US" sz="5400" b="1" cap="none" spc="0"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42844" y="154143"/>
            <a:ext cx="9001156" cy="5262979"/>
          </a:xfrm>
          <a:prstGeom prst="rect">
            <a:avLst/>
          </a:prstGeom>
          <a:noFill/>
        </p:spPr>
        <p:txBody>
          <a:bodyPr wrap="square" rtlCol="0">
            <a:spAutoFit/>
          </a:bodyPr>
          <a:lstStyle/>
          <a:p>
            <a:r>
              <a:rPr lang="zh-CN" altLang="en-US" sz="2400" b="1" dirty="0" smtClean="0"/>
              <a:t> </a:t>
            </a:r>
            <a:r>
              <a:rPr lang="en-US" sz="2400" b="1" dirty="0" smtClean="0"/>
              <a:t>21.</a:t>
            </a:r>
            <a:r>
              <a:rPr lang="zh-CN" altLang="en-US" sz="2400" b="1" dirty="0" smtClean="0"/>
              <a:t>简答题</a:t>
            </a:r>
            <a:r>
              <a:rPr lang="en-US" sz="2400" b="1" dirty="0" smtClean="0"/>
              <a:t>  10</a:t>
            </a:r>
            <a:r>
              <a:rPr lang="zh-CN" altLang="en-US" sz="2400" b="1" dirty="0" smtClean="0"/>
              <a:t>分</a:t>
            </a:r>
            <a:endParaRPr lang="zh-CN" altLang="en-US" sz="2400" dirty="0" smtClean="0"/>
          </a:p>
          <a:p>
            <a:r>
              <a:rPr lang="en-US" sz="2400" dirty="0" smtClean="0"/>
              <a:t>    </a:t>
            </a:r>
            <a:r>
              <a:rPr lang="zh-CN" altLang="en-US" sz="2400" dirty="0" smtClean="0"/>
              <a:t>习近平说，一个十几亿人口的大国快速建设全面小康社会、奔向现代化，这是人类历史上前所未有的伟大事业，其难度也是可以想象的。我们提出“两个一百年”的奋斗目标。中国有首民歌叫“樱桃好吃树难栽”，幸福不会从天降，而是靠辛勤劳动换来的。</a:t>
            </a:r>
          </a:p>
          <a:p>
            <a:r>
              <a:rPr lang="en-US" sz="2400" b="1" dirty="0" smtClean="0"/>
              <a:t>(1)</a:t>
            </a:r>
            <a:r>
              <a:rPr lang="zh-CN" altLang="en-US" sz="2400" b="1" dirty="0" smtClean="0"/>
              <a:t>“两个一百年”的奋斗目标具体内容是什么</a:t>
            </a:r>
            <a:r>
              <a:rPr lang="en-US" sz="2400" b="1" dirty="0" smtClean="0"/>
              <a:t>?</a:t>
            </a:r>
            <a:endParaRPr lang="zh-CN" altLang="en-US" sz="2400" dirty="0" smtClean="0"/>
          </a:p>
          <a:p>
            <a:r>
              <a:rPr lang="en-US" sz="2400" b="1" dirty="0" smtClean="0"/>
              <a:t> </a:t>
            </a:r>
            <a:endParaRPr lang="zh-CN" altLang="en-US" sz="2400" dirty="0" smtClean="0"/>
          </a:p>
          <a:p>
            <a:r>
              <a:rPr lang="en-US" sz="2400" b="1" dirty="0" smtClean="0"/>
              <a:t> </a:t>
            </a:r>
            <a:endParaRPr lang="zh-CN" altLang="en-US" sz="2400" dirty="0" smtClean="0"/>
          </a:p>
          <a:p>
            <a:r>
              <a:rPr lang="en-US" sz="2400" b="1" dirty="0" smtClean="0"/>
              <a:t> </a:t>
            </a:r>
            <a:endParaRPr lang="zh-CN" altLang="en-US" sz="2400" dirty="0" smtClean="0"/>
          </a:p>
          <a:p>
            <a:r>
              <a:rPr lang="en-US" sz="2400" b="1" dirty="0" smtClean="0"/>
              <a:t> </a:t>
            </a:r>
            <a:endParaRPr lang="zh-CN" altLang="en-US" sz="2400" dirty="0" smtClean="0"/>
          </a:p>
          <a:p>
            <a:r>
              <a:rPr lang="en-US" sz="2400" b="1" dirty="0" smtClean="0"/>
              <a:t>(2) </a:t>
            </a:r>
            <a:r>
              <a:rPr lang="zh-CN" altLang="en-US" sz="2400" b="1" dirty="0" smtClean="0"/>
              <a:t>“樱桃好吃树难栽”</a:t>
            </a:r>
            <a:r>
              <a:rPr lang="en-US" sz="2400" b="1" dirty="0" smtClean="0"/>
              <a:t>,</a:t>
            </a:r>
            <a:r>
              <a:rPr lang="zh-CN" altLang="en-US" sz="2400" b="1" dirty="0" smtClean="0"/>
              <a:t>请从经济方面谈谈我们应该如何“栽树”</a:t>
            </a:r>
            <a:r>
              <a:rPr lang="en-US" sz="2400" b="1" dirty="0" smtClean="0"/>
              <a:t>?  3</a:t>
            </a:r>
            <a:r>
              <a:rPr lang="zh-CN" altLang="en-US" sz="2400" b="1" dirty="0" smtClean="0"/>
              <a:t>点即可</a:t>
            </a:r>
            <a:endParaRPr lang="zh-CN" altLang="en-US" sz="2400" dirty="0" smtClean="0"/>
          </a:p>
          <a:p>
            <a:r>
              <a:rPr lang="en-US" sz="2400" dirty="0" smtClean="0"/>
              <a:t> </a:t>
            </a:r>
            <a:endParaRPr lang="zh-CN" altLang="en-US" sz="2400" dirty="0" smtClean="0"/>
          </a:p>
          <a:p>
            <a:endParaRPr lang="zh-CN" altLang="en-US" sz="24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0" y="-24"/>
            <a:ext cx="9144000" cy="6217087"/>
          </a:xfrm>
          <a:prstGeom prst="rect">
            <a:avLst/>
          </a:prstGeom>
          <a:noFill/>
        </p:spPr>
        <p:txBody>
          <a:bodyPr wrap="square" rtlCol="0">
            <a:spAutoFit/>
          </a:bodyPr>
          <a:lstStyle/>
          <a:p>
            <a:r>
              <a:rPr lang="zh-CN" altLang="en-US" sz="2000" b="1" dirty="0" smtClean="0"/>
              <a:t>         </a:t>
            </a:r>
            <a:r>
              <a:rPr lang="en-US" sz="2000" b="1" dirty="0" smtClean="0"/>
              <a:t>22</a:t>
            </a:r>
            <a:r>
              <a:rPr lang="zh-CN" altLang="en-US" sz="2000" b="1" dirty="0" smtClean="0"/>
              <a:t>．阅读材料，回答问题</a:t>
            </a:r>
            <a:r>
              <a:rPr lang="en-US" sz="2000" b="1" dirty="0" smtClean="0"/>
              <a:t>  10</a:t>
            </a:r>
            <a:r>
              <a:rPr lang="zh-CN" altLang="en-US" sz="2000" b="1" dirty="0" smtClean="0"/>
              <a:t>分</a:t>
            </a:r>
            <a:endParaRPr lang="zh-CN" altLang="en-US" sz="2000" dirty="0" smtClean="0"/>
          </a:p>
          <a:p>
            <a:r>
              <a:rPr lang="zh-CN" altLang="en-US" sz="2000" dirty="0" smtClean="0"/>
              <a:t>         </a:t>
            </a:r>
            <a:r>
              <a:rPr lang="en-US" sz="2000" dirty="0" smtClean="0"/>
              <a:t>2015</a:t>
            </a:r>
            <a:r>
              <a:rPr lang="zh-CN" altLang="en-US" sz="2000" dirty="0" smtClean="0"/>
              <a:t>年</a:t>
            </a:r>
            <a:r>
              <a:rPr lang="en-US" sz="2000" dirty="0" smtClean="0"/>
              <a:t>4</a:t>
            </a:r>
            <a:r>
              <a:rPr lang="zh-CN" altLang="en-US" sz="2000" dirty="0" smtClean="0"/>
              <a:t>月</a:t>
            </a:r>
            <a:r>
              <a:rPr lang="en-US" sz="2000" dirty="0" smtClean="0"/>
              <a:t>7</a:t>
            </a:r>
            <a:r>
              <a:rPr lang="zh-CN" altLang="en-US" sz="2000" dirty="0" smtClean="0"/>
              <a:t>日，“天河区好人尚丙辉”座谈会暨“天河好人正能量”传递行动启动仪式召开。</a:t>
            </a:r>
          </a:p>
          <a:p>
            <a:r>
              <a:rPr lang="en-US" sz="2000" dirty="0" smtClean="0"/>
              <a:t>     </a:t>
            </a:r>
            <a:r>
              <a:rPr lang="zh-CN" altLang="en-US" sz="2000" dirty="0" smtClean="0"/>
              <a:t>   尚丙辉</a:t>
            </a:r>
            <a:r>
              <a:rPr lang="zh-CN" altLang="en-US" sz="2000" dirty="0" smtClean="0"/>
              <a:t>在天河区一家废品收购站工作，同时他也是一名志愿者。一天</a:t>
            </a:r>
            <a:r>
              <a:rPr lang="en-US" sz="2000" dirty="0" smtClean="0"/>
              <a:t>,</a:t>
            </a:r>
            <a:r>
              <a:rPr lang="zh-CN" altLang="en-US" sz="2000" dirty="0" smtClean="0"/>
              <a:t>有一名衣着破烂的</a:t>
            </a:r>
            <a:r>
              <a:rPr lang="en-US" sz="2000" dirty="0" smtClean="0"/>
              <a:t>60</a:t>
            </a:r>
            <a:r>
              <a:rPr lang="zh-CN" altLang="en-US" sz="2000" dirty="0" smtClean="0"/>
              <a:t>岁左右老人常来他这里卖废品。尚丙辉发现他是聋哑人，过得穷苦，经过深入交流，得知这位老人竟然已与家人失散了</a:t>
            </a:r>
            <a:r>
              <a:rPr lang="en-US" sz="2000" dirty="0" smtClean="0"/>
              <a:t>20</a:t>
            </a:r>
            <a:r>
              <a:rPr lang="zh-CN" altLang="en-US" sz="2000" dirty="0" smtClean="0"/>
              <a:t>年。</a:t>
            </a:r>
            <a:r>
              <a:rPr lang="en-US" sz="2000" dirty="0" smtClean="0"/>
              <a:t>  </a:t>
            </a:r>
            <a:r>
              <a:rPr lang="zh-CN" altLang="en-US" sz="2000" dirty="0" smtClean="0"/>
              <a:t>尚丙辉决心帮助他寻找失散</a:t>
            </a:r>
            <a:r>
              <a:rPr lang="en-US" sz="2000" dirty="0" smtClean="0"/>
              <a:t>20</a:t>
            </a:r>
            <a:r>
              <a:rPr lang="zh-CN" altLang="en-US" sz="2000" dirty="0" smtClean="0"/>
              <a:t>年的亲人。他将消息发在</a:t>
            </a:r>
            <a:r>
              <a:rPr lang="en-US" sz="2000" dirty="0" smtClean="0"/>
              <a:t>“</a:t>
            </a:r>
            <a:r>
              <a:rPr lang="zh-CN" altLang="en-US" sz="2000" dirty="0" smtClean="0"/>
              <a:t>骑行中国见义勇为</a:t>
            </a:r>
            <a:r>
              <a:rPr lang="en-US" sz="2000" dirty="0" smtClean="0"/>
              <a:t>”QQ</a:t>
            </a:r>
            <a:r>
              <a:rPr lang="zh-CN" altLang="en-US" sz="2000" dirty="0" smtClean="0"/>
              <a:t>群里，还联系到</a:t>
            </a:r>
            <a:r>
              <a:rPr lang="en-US" sz="2000" dirty="0" smtClean="0"/>
              <a:t>“</a:t>
            </a:r>
            <a:r>
              <a:rPr lang="zh-CN" altLang="en-US" sz="2000" dirty="0" smtClean="0"/>
              <a:t>中国好人网</a:t>
            </a:r>
            <a:r>
              <a:rPr lang="en-US" sz="2000" dirty="0" smtClean="0"/>
              <a:t>”</a:t>
            </a:r>
            <a:r>
              <a:rPr lang="zh-CN" altLang="en-US" sz="2000" dirty="0" smtClean="0"/>
              <a:t>的志愿者。</a:t>
            </a:r>
            <a:r>
              <a:rPr lang="en-US" sz="2000" dirty="0" smtClean="0"/>
              <a:t>4</a:t>
            </a:r>
            <a:r>
              <a:rPr lang="zh-CN" altLang="en-US" sz="2000" dirty="0" smtClean="0"/>
              <a:t>月</a:t>
            </a:r>
            <a:r>
              <a:rPr lang="en-US" sz="2000" dirty="0" smtClean="0"/>
              <a:t>1</a:t>
            </a:r>
            <a:r>
              <a:rPr lang="zh-CN" altLang="en-US" sz="2000" dirty="0" smtClean="0"/>
              <a:t>日晚，老人与其姐姐通过网络视频进行身份确认，老人的儿子从黑龙江赶到了广州，分离</a:t>
            </a:r>
            <a:r>
              <a:rPr lang="en-US" sz="2000" dirty="0" smtClean="0"/>
              <a:t>20</a:t>
            </a:r>
            <a:r>
              <a:rPr lang="zh-CN" altLang="en-US" sz="2000" dirty="0" smtClean="0"/>
              <a:t>年的骨肉终于团聚。做了好事的尚丙辉不但分文不收，还早早地帮刘家三人买好了回哈尔滨的火车票帮助素不相识的陌生人。尚丙辉还帮助过很多人，多到他自己都数不清。</a:t>
            </a:r>
            <a:r>
              <a:rPr lang="en-US" sz="2000" dirty="0" smtClean="0"/>
              <a:t>20</a:t>
            </a:r>
            <a:r>
              <a:rPr lang="zh-CN" altLang="en-US" sz="2000" dirty="0" smtClean="0"/>
              <a:t>多岁南下广州、如今已经</a:t>
            </a:r>
            <a:r>
              <a:rPr lang="en-US" sz="2000" dirty="0" smtClean="0"/>
              <a:t>48</a:t>
            </a:r>
            <a:r>
              <a:rPr lang="zh-CN" altLang="en-US" sz="2000" dirty="0" smtClean="0"/>
              <a:t>岁的尚丙辉，将自己</a:t>
            </a:r>
            <a:r>
              <a:rPr lang="en-US" sz="2000" dirty="0" smtClean="0"/>
              <a:t>20</a:t>
            </a:r>
            <a:r>
              <a:rPr lang="zh-CN" altLang="en-US" sz="2000" dirty="0" smtClean="0"/>
              <a:t>多年的心血播种在广州这座城市。现如今，他每个月都拿出工资的</a:t>
            </a:r>
            <a:r>
              <a:rPr lang="en-US" sz="2000" dirty="0" smtClean="0"/>
              <a:t>30%</a:t>
            </a:r>
            <a:r>
              <a:rPr lang="zh-CN" altLang="en-US" sz="2000" dirty="0" smtClean="0"/>
              <a:t>帮助别人，受过他恩惠的人不可计数。</a:t>
            </a:r>
            <a:r>
              <a:rPr lang="en-US" sz="2000" dirty="0" smtClean="0"/>
              <a:t>“</a:t>
            </a:r>
            <a:r>
              <a:rPr lang="zh-CN" altLang="en-US" sz="2000" dirty="0" smtClean="0"/>
              <a:t>不是广州人，胜似广州人。</a:t>
            </a:r>
            <a:r>
              <a:rPr lang="en-US" sz="2000" dirty="0" smtClean="0"/>
              <a:t>”</a:t>
            </a:r>
            <a:r>
              <a:rPr lang="en-US" sz="2000" b="1" dirty="0" smtClean="0"/>
              <a:t>   </a:t>
            </a:r>
            <a:endParaRPr lang="zh-CN" altLang="en-US" sz="2000" dirty="0" smtClean="0"/>
          </a:p>
          <a:p>
            <a:r>
              <a:rPr lang="en-US" sz="2000" b="1" dirty="0" smtClean="0"/>
              <a:t>    </a:t>
            </a:r>
            <a:r>
              <a:rPr lang="zh-CN" altLang="en-US" sz="2000" b="1" dirty="0" smtClean="0"/>
              <a:t>      </a:t>
            </a:r>
            <a:r>
              <a:rPr lang="zh-CN" altLang="en-US" sz="2000" dirty="0" smtClean="0"/>
              <a:t>尚丙辉</a:t>
            </a:r>
            <a:r>
              <a:rPr lang="zh-CN" altLang="en-US" sz="2000" dirty="0" smtClean="0"/>
              <a:t>经常教育儿子的一句话是：</a:t>
            </a:r>
            <a:r>
              <a:rPr lang="en-US" sz="2000" dirty="0" smtClean="0">
                <a:solidFill>
                  <a:srgbClr val="0070C0"/>
                </a:solidFill>
              </a:rPr>
              <a:t>“</a:t>
            </a:r>
            <a:r>
              <a:rPr lang="zh-CN" altLang="en-US" sz="2000" dirty="0" smtClean="0">
                <a:solidFill>
                  <a:srgbClr val="0070C0"/>
                </a:solidFill>
              </a:rPr>
              <a:t>现在我们去帮助别人，等我们需要帮助时别人也会帮助我们</a:t>
            </a:r>
            <a:r>
              <a:rPr lang="en-US" sz="2000" dirty="0" smtClean="0">
                <a:solidFill>
                  <a:srgbClr val="0070C0"/>
                </a:solidFill>
              </a:rPr>
              <a:t>”</a:t>
            </a:r>
            <a:r>
              <a:rPr lang="zh-CN" altLang="en-US" sz="2000" dirty="0" smtClean="0">
                <a:solidFill>
                  <a:srgbClr val="0070C0"/>
                </a:solidFill>
              </a:rPr>
              <a:t>。</a:t>
            </a:r>
          </a:p>
          <a:p>
            <a:r>
              <a:rPr lang="zh-CN" altLang="en-US" sz="2000" b="1" dirty="0" smtClean="0"/>
              <a:t>（</a:t>
            </a:r>
            <a:r>
              <a:rPr lang="en-US" sz="2000" b="1" dirty="0" smtClean="0"/>
              <a:t>1</a:t>
            </a:r>
            <a:r>
              <a:rPr lang="zh-CN" altLang="en-US" sz="2000" b="1" dirty="0" smtClean="0"/>
              <a:t>）</a:t>
            </a:r>
            <a:r>
              <a:rPr lang="en-US" sz="2000" b="1" dirty="0" smtClean="0"/>
              <a:t>“</a:t>
            </a:r>
            <a:r>
              <a:rPr lang="zh-CN" altLang="en-US" sz="2000" b="1" dirty="0" smtClean="0"/>
              <a:t>现在我们去帮助别人，等我们需要帮助时别人也会帮助我们</a:t>
            </a:r>
            <a:r>
              <a:rPr lang="en-US" sz="2000" b="1" dirty="0" smtClean="0"/>
              <a:t>”</a:t>
            </a:r>
            <a:r>
              <a:rPr lang="zh-CN" altLang="en-US" sz="2000" b="1" dirty="0" smtClean="0"/>
              <a:t>，这句话体现了社会主义核心价值观</a:t>
            </a:r>
            <a:r>
              <a:rPr lang="en-US" sz="2000" b="1" u="sng" dirty="0" smtClean="0"/>
              <a:t>                     </a:t>
            </a:r>
            <a:r>
              <a:rPr lang="zh-CN" altLang="en-US" sz="2000" b="1" dirty="0" smtClean="0"/>
              <a:t>的要求</a:t>
            </a:r>
            <a:r>
              <a:rPr lang="zh-CN" altLang="en-US" sz="2000" b="1" dirty="0" smtClean="0"/>
              <a:t>。</a:t>
            </a:r>
            <a:endParaRPr lang="en-US" altLang="zh-CN" sz="2000" b="1" dirty="0" smtClean="0"/>
          </a:p>
          <a:p>
            <a:endParaRPr lang="zh-CN" altLang="en-US" sz="2000" dirty="0" smtClean="0"/>
          </a:p>
          <a:p>
            <a:r>
              <a:rPr lang="zh-CN" altLang="en-US" sz="2000" b="1" dirty="0" smtClean="0"/>
              <a:t>（</a:t>
            </a:r>
            <a:r>
              <a:rPr lang="en-US" sz="2000" b="1" dirty="0" smtClean="0"/>
              <a:t>2</a:t>
            </a:r>
            <a:r>
              <a:rPr lang="zh-CN" altLang="en-US" sz="2000" b="1" dirty="0" smtClean="0"/>
              <a:t>）请从责任和社会主义核心价值观的角度，谈谈尚丙辉的事迹给你哪些启示？</a:t>
            </a:r>
            <a:endParaRPr lang="zh-CN" altLang="en-US" sz="2000" dirty="0" smtClean="0"/>
          </a:p>
          <a:p>
            <a:endParaRPr lang="zh-CN" alt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 y="285728"/>
            <a:ext cx="9144000" cy="6247864"/>
          </a:xfrm>
          <a:prstGeom prst="rect">
            <a:avLst/>
          </a:prstGeom>
          <a:noFill/>
        </p:spPr>
        <p:txBody>
          <a:bodyPr wrap="square" rtlCol="0">
            <a:spAutoFit/>
          </a:bodyPr>
          <a:lstStyle/>
          <a:p>
            <a:r>
              <a:rPr lang="zh-CN" altLang="en-US" sz="2000" b="1" dirty="0" smtClean="0"/>
              <a:t>          </a:t>
            </a:r>
            <a:r>
              <a:rPr lang="en-US" sz="2000" b="1" dirty="0" smtClean="0"/>
              <a:t>23</a:t>
            </a:r>
            <a:r>
              <a:rPr lang="zh-CN" altLang="en-US" sz="2000" b="1" dirty="0" smtClean="0"/>
              <a:t>．阅读材料，回答问题</a:t>
            </a:r>
            <a:r>
              <a:rPr lang="en-US" sz="2000" b="1" dirty="0" smtClean="0"/>
              <a:t>   12</a:t>
            </a:r>
            <a:r>
              <a:rPr lang="zh-CN" altLang="en-US" sz="2000" b="1" dirty="0" smtClean="0"/>
              <a:t>分</a:t>
            </a:r>
            <a:endParaRPr lang="zh-CN" altLang="en-US" sz="2000" dirty="0" smtClean="0"/>
          </a:p>
          <a:p>
            <a:r>
              <a:rPr lang="en-US" sz="2000" dirty="0" smtClean="0"/>
              <a:t>    </a:t>
            </a:r>
            <a:r>
              <a:rPr lang="zh-CN" altLang="en-US" sz="2000" dirty="0" smtClean="0"/>
              <a:t>      广州</a:t>
            </a:r>
            <a:r>
              <a:rPr lang="zh-CN" altLang="en-US" sz="2000" dirty="0" smtClean="0"/>
              <a:t>是一座有</a:t>
            </a:r>
            <a:r>
              <a:rPr lang="en-US" sz="2000" dirty="0" smtClean="0"/>
              <a:t>2200</a:t>
            </a:r>
            <a:r>
              <a:rPr lang="zh-CN" altLang="en-US" sz="2000" dirty="0" smtClean="0"/>
              <a:t>多年历史的国家历史文化名城、中外文化交融交汇之地，文化资源底蕴丰厚，文献典籍众多。但很多古籍由于年代久远，遭受水火摧残，老化破损严重，再生性保护古籍刻不容缓。</a:t>
            </a:r>
          </a:p>
          <a:p>
            <a:r>
              <a:rPr lang="en-US" sz="2000" dirty="0" smtClean="0"/>
              <a:t>    </a:t>
            </a:r>
            <a:r>
              <a:rPr lang="zh-CN" altLang="en-US" sz="2000" dirty="0" smtClean="0"/>
              <a:t>      </a:t>
            </a:r>
            <a:r>
              <a:rPr lang="zh-CN" altLang="en-US" sz="2000" b="1" dirty="0" smtClean="0"/>
              <a:t>材料</a:t>
            </a:r>
            <a:r>
              <a:rPr lang="zh-CN" altLang="en-US" sz="2000" b="1" dirty="0" smtClean="0"/>
              <a:t>一：</a:t>
            </a:r>
            <a:r>
              <a:rPr lang="zh-CN" altLang="en-US" sz="2000" dirty="0" smtClean="0"/>
              <a:t>广州市委宣传部和广东省文化厅策划并负责组织研究编纂</a:t>
            </a:r>
            <a:r>
              <a:rPr lang="en-US" altLang="zh-CN" sz="2000" dirty="0" smtClean="0"/>
              <a:t>《</a:t>
            </a:r>
            <a:r>
              <a:rPr lang="zh-CN" altLang="en-US" sz="2000" dirty="0" smtClean="0"/>
              <a:t>广州大典</a:t>
            </a:r>
            <a:r>
              <a:rPr lang="en-US" altLang="zh-CN" sz="2000" dirty="0" smtClean="0"/>
              <a:t>》</a:t>
            </a:r>
            <a:r>
              <a:rPr lang="zh-CN" altLang="en-US" sz="2000" dirty="0" smtClean="0"/>
              <a:t>，旨在系统搜集整理和抢救保护广州文献典籍，传播广州历史文化的大型地方文献丛书。该书</a:t>
            </a:r>
            <a:r>
              <a:rPr lang="en-US" sz="2000" dirty="0" smtClean="0"/>
              <a:t>2006</a:t>
            </a:r>
            <a:r>
              <a:rPr lang="zh-CN" altLang="en-US" sz="2000" dirty="0" smtClean="0"/>
              <a:t>年启动编纂，历时近十年。全书分经、史、子、集、丛五部，收录文献</a:t>
            </a:r>
            <a:r>
              <a:rPr lang="en-US" sz="2000" dirty="0" smtClean="0"/>
              <a:t>4000</a:t>
            </a:r>
            <a:r>
              <a:rPr lang="zh-CN" altLang="en-US" sz="2000" dirty="0" smtClean="0"/>
              <a:t>余种，它旨在系统搜集整理和抢救保护广州文献典籍、传播广州历史文化。</a:t>
            </a:r>
          </a:p>
          <a:p>
            <a:r>
              <a:rPr lang="zh-CN" altLang="en-US" sz="2000" b="1" dirty="0" smtClean="0"/>
              <a:t>         材料</a:t>
            </a:r>
            <a:r>
              <a:rPr lang="zh-CN" altLang="en-US" sz="2000" b="1" dirty="0" smtClean="0"/>
              <a:t>二</a:t>
            </a:r>
            <a:r>
              <a:rPr lang="zh-CN" altLang="en-US" sz="2000" dirty="0" smtClean="0"/>
              <a:t>：广州市市长陈建华表示，一座城市的历史、文化、精神，往往浓缩在其所在地域的文献典籍中。散落在世界各地的广州文献典籍，是广州寻找历史渊源、厘清发展脉络，更好地走向未来的“根”和“魂”。</a:t>
            </a:r>
          </a:p>
          <a:p>
            <a:r>
              <a:rPr lang="en-US" sz="2000" b="1" dirty="0" smtClean="0"/>
              <a:t>  </a:t>
            </a:r>
            <a:r>
              <a:rPr lang="zh-CN" altLang="en-US" sz="2000" b="1" dirty="0" smtClean="0"/>
              <a:t>    </a:t>
            </a:r>
            <a:r>
              <a:rPr lang="en-US" sz="2000" b="1" dirty="0" smtClean="0"/>
              <a:t> </a:t>
            </a:r>
            <a:r>
              <a:rPr lang="zh-CN" altLang="en-US" sz="2000" b="1" dirty="0" smtClean="0"/>
              <a:t>（</a:t>
            </a:r>
            <a:r>
              <a:rPr lang="en-US" sz="2000" b="1" dirty="0" smtClean="0"/>
              <a:t>1</a:t>
            </a:r>
            <a:r>
              <a:rPr lang="zh-CN" altLang="en-US" sz="2000" b="1" dirty="0" smtClean="0"/>
              <a:t>）结合所学知识和材料，简要分析我市编纂</a:t>
            </a:r>
            <a:r>
              <a:rPr lang="en-US" altLang="zh-CN" sz="2000" b="1" dirty="0" smtClean="0"/>
              <a:t>《</a:t>
            </a:r>
            <a:r>
              <a:rPr lang="zh-CN" altLang="en-US" sz="2000" b="1" dirty="0" smtClean="0"/>
              <a:t>广州大典</a:t>
            </a:r>
            <a:r>
              <a:rPr lang="en-US" altLang="zh-CN" sz="2000" b="1" dirty="0" smtClean="0"/>
              <a:t>》</a:t>
            </a:r>
            <a:r>
              <a:rPr lang="zh-CN" altLang="en-US" sz="2000" b="1" dirty="0" smtClean="0"/>
              <a:t>的重大意义</a:t>
            </a:r>
            <a:r>
              <a:rPr lang="zh-CN" altLang="en-US" sz="2000" b="1" dirty="0" smtClean="0"/>
              <a:t>。</a:t>
            </a:r>
            <a:r>
              <a:rPr lang="en-US" sz="2000" b="1" dirty="0" smtClean="0"/>
              <a:t> </a:t>
            </a:r>
            <a:endParaRPr lang="zh-CN" altLang="en-US" sz="2000" dirty="0" smtClean="0"/>
          </a:p>
          <a:p>
            <a:r>
              <a:rPr lang="en-US" sz="2000" b="1" dirty="0" smtClean="0"/>
              <a:t> </a:t>
            </a:r>
            <a:endParaRPr lang="zh-CN" altLang="en-US" sz="2000" dirty="0" smtClean="0"/>
          </a:p>
          <a:p>
            <a:r>
              <a:rPr lang="en-US" sz="2000" b="1" dirty="0" smtClean="0"/>
              <a:t> </a:t>
            </a:r>
            <a:endParaRPr lang="zh-CN" altLang="en-US" sz="2000" dirty="0" smtClean="0"/>
          </a:p>
          <a:p>
            <a:r>
              <a:rPr lang="en-US" sz="2000" b="1" dirty="0" smtClean="0"/>
              <a:t> </a:t>
            </a:r>
            <a:endParaRPr lang="zh-CN" altLang="en-US" sz="2000" dirty="0" smtClean="0"/>
          </a:p>
          <a:p>
            <a:r>
              <a:rPr lang="en-US" sz="2000" b="1" dirty="0" smtClean="0"/>
              <a:t>   </a:t>
            </a:r>
            <a:r>
              <a:rPr lang="zh-CN" altLang="en-US" sz="2000" b="1" dirty="0" smtClean="0"/>
              <a:t>   （</a:t>
            </a:r>
            <a:r>
              <a:rPr lang="en-US" sz="2000" b="1" dirty="0" smtClean="0"/>
              <a:t>2</a:t>
            </a:r>
            <a:r>
              <a:rPr lang="zh-CN" altLang="en-US" sz="2000" b="1" dirty="0" smtClean="0"/>
              <a:t>）广州是一座有</a:t>
            </a:r>
            <a:r>
              <a:rPr lang="en-US" sz="2000" b="1" dirty="0" smtClean="0"/>
              <a:t>2200</a:t>
            </a:r>
            <a:r>
              <a:rPr lang="zh-CN" altLang="en-US" sz="2000" b="1" dirty="0" smtClean="0"/>
              <a:t>多年历史的国家历史文化名城。作为广州的小主人，请你列举</a:t>
            </a:r>
            <a:r>
              <a:rPr lang="en-US" sz="2000" b="1" dirty="0" smtClean="0"/>
              <a:t>2</a:t>
            </a:r>
            <a:r>
              <a:rPr lang="zh-CN" altLang="en-US" sz="2000" b="1" dirty="0" smtClean="0"/>
              <a:t>个代表性的文化成就，并谈谈自己将如何以实际行动传承和保护广州文化？ </a:t>
            </a:r>
            <a:endParaRPr lang="zh-CN" altLang="en-US" sz="2000" dirty="0" smtClean="0"/>
          </a:p>
          <a:p>
            <a:endParaRPr lang="zh-CN" altLang="en-US" sz="20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2" y="71414"/>
            <a:ext cx="9072594" cy="6863417"/>
          </a:xfrm>
          <a:prstGeom prst="rect">
            <a:avLst/>
          </a:prstGeom>
          <a:noFill/>
        </p:spPr>
        <p:txBody>
          <a:bodyPr wrap="square" rtlCol="0">
            <a:spAutoFit/>
          </a:bodyPr>
          <a:lstStyle/>
          <a:p>
            <a:r>
              <a:rPr lang="zh-CN" altLang="en-US" sz="2000" b="1" dirty="0" smtClean="0"/>
              <a:t>       </a:t>
            </a:r>
            <a:r>
              <a:rPr lang="en-US" sz="2000" b="1" dirty="0" smtClean="0"/>
              <a:t>24</a:t>
            </a:r>
            <a:r>
              <a:rPr lang="zh-CN" altLang="en-US" sz="2000" b="1" dirty="0" smtClean="0"/>
              <a:t>．阅读材料，回答问题</a:t>
            </a:r>
            <a:r>
              <a:rPr lang="en-US" sz="2000" b="1" dirty="0" smtClean="0"/>
              <a:t>  14</a:t>
            </a:r>
            <a:endParaRPr lang="zh-CN" altLang="en-US" sz="2000" dirty="0" smtClean="0"/>
          </a:p>
          <a:p>
            <a:r>
              <a:rPr lang="zh-CN" altLang="en-US" sz="2000" dirty="0" smtClean="0"/>
              <a:t>       </a:t>
            </a:r>
            <a:r>
              <a:rPr lang="en-US" altLang="zh-CN" sz="2000" dirty="0" smtClean="0"/>
              <a:t>2014</a:t>
            </a:r>
            <a:r>
              <a:rPr lang="zh-CN" altLang="en-US" sz="2000" dirty="0" smtClean="0"/>
              <a:t>年</a:t>
            </a:r>
            <a:r>
              <a:rPr lang="en-US" sz="2000" dirty="0" smtClean="0"/>
              <a:t>11</a:t>
            </a:r>
            <a:r>
              <a:rPr lang="zh-CN" altLang="en-US" sz="2000" dirty="0" smtClean="0"/>
              <a:t>月</a:t>
            </a:r>
            <a:r>
              <a:rPr lang="en-US" sz="2000" dirty="0" smtClean="0"/>
              <a:t>10</a:t>
            </a:r>
            <a:r>
              <a:rPr lang="zh-CN" altLang="en-US" sz="2000" dirty="0" smtClean="0"/>
              <a:t>日，国家主席习近平和夫人彭丽媛在北京为出席亚太经合组织（</a:t>
            </a:r>
            <a:r>
              <a:rPr lang="en-US" sz="2000" dirty="0" smtClean="0"/>
              <a:t>APEC</a:t>
            </a:r>
            <a:r>
              <a:rPr lang="zh-CN" altLang="en-US" sz="2000" dirty="0" smtClean="0"/>
              <a:t>）第二十二次领导人非正式会议的各成员经济体领导人、代表及配偶举行欢迎晚宴，为本次会议设计制作的特色中式服装亮相。这是男领导人外套</a:t>
            </a:r>
            <a:r>
              <a:rPr lang="en-US" sz="2000" dirty="0" smtClean="0"/>
              <a:t>——</a:t>
            </a:r>
            <a:r>
              <a:rPr lang="zh-CN" altLang="en-US" sz="2000" dirty="0" smtClean="0"/>
              <a:t>紫红立领、对开襟、圆下摆外套。</a:t>
            </a:r>
          </a:p>
          <a:p>
            <a:r>
              <a:rPr lang="en-US" sz="2000" dirty="0" smtClean="0"/>
              <a:t>    </a:t>
            </a:r>
            <a:r>
              <a:rPr lang="zh-CN" altLang="en-US" sz="2000" dirty="0" smtClean="0"/>
              <a:t>   </a:t>
            </a:r>
            <a:r>
              <a:rPr lang="zh-CN" altLang="en-US" sz="2000" b="1" dirty="0" smtClean="0"/>
              <a:t>材料</a:t>
            </a:r>
            <a:r>
              <a:rPr lang="zh-CN" altLang="en-US" sz="2000" b="1" dirty="0" smtClean="0"/>
              <a:t>一</a:t>
            </a:r>
            <a:r>
              <a:rPr lang="zh-CN" altLang="en-US" sz="2000" dirty="0" smtClean="0"/>
              <a:t>：“这套特色中式服装，充分体现中国的传统和文明，让人一看就知道是中国的。”负责此次服装设计和制作工作的中国服装设计师协会副主席、北京服装学院院长刘元风解释，从款式上，立领对襟、开襟、连肩袖等，都融合了中国历代经典款式。从面料上，采用传统真丝面料，如宋锦、漳缎，都属非物质文化遗产。从纹样上，海水江崖纹、万字纹均展示传统纹样的精华。从工艺上，采用了盘扣等中国特色传统工艺。色彩上，选用了故宫红、靛蓝、孔雀蓝、深紫红、金棕、黑棕等厚重大方的传统色调。</a:t>
            </a:r>
          </a:p>
          <a:p>
            <a:r>
              <a:rPr lang="en-US" sz="2000" b="1" dirty="0" smtClean="0"/>
              <a:t> </a:t>
            </a:r>
            <a:r>
              <a:rPr lang="zh-CN" altLang="en-US" sz="2000" b="1" dirty="0" smtClean="0"/>
              <a:t> </a:t>
            </a:r>
            <a:r>
              <a:rPr lang="en-US" sz="2000" b="1" dirty="0" smtClean="0"/>
              <a:t>    </a:t>
            </a:r>
            <a:r>
              <a:rPr lang="zh-CN" altLang="en-US" sz="2000" b="1" dirty="0" smtClean="0"/>
              <a:t> 材料</a:t>
            </a:r>
            <a:r>
              <a:rPr lang="zh-CN" altLang="en-US" sz="2000" b="1" dirty="0" smtClean="0"/>
              <a:t>二：</a:t>
            </a:r>
            <a:r>
              <a:rPr lang="zh-CN" altLang="en-US" sz="2000" dirty="0" smtClean="0"/>
              <a:t> “一看就是中国的，但我们不停留在传统，而是体现了传承基础上的创新。”刘元风说，“古为今用、中西合璧、和而不同、着眼未来”是我们的设计思路，既体现中国风韵，又展示时代精神。同时作为中国文化精神的表达，要凸显出中华文化深厚的文化底蕴，同时也要表达一种中国当代的国家精神和崭新的国家面貌。</a:t>
            </a:r>
          </a:p>
          <a:p>
            <a:r>
              <a:rPr lang="zh-CN" altLang="en-US" sz="2000" b="1" dirty="0" smtClean="0"/>
              <a:t>（</a:t>
            </a:r>
            <a:r>
              <a:rPr lang="en-US" sz="2000" b="1" dirty="0" smtClean="0"/>
              <a:t>1</a:t>
            </a:r>
            <a:r>
              <a:rPr lang="zh-CN" altLang="en-US" sz="2000" b="1" dirty="0" smtClean="0"/>
              <a:t>）北京亚太经合组织（</a:t>
            </a:r>
            <a:r>
              <a:rPr lang="en-US" sz="2000" b="1" dirty="0" smtClean="0"/>
              <a:t>APEC</a:t>
            </a:r>
            <a:r>
              <a:rPr lang="zh-CN" altLang="en-US" sz="2000" b="1" dirty="0" smtClean="0"/>
              <a:t>）第</a:t>
            </a:r>
            <a:r>
              <a:rPr lang="en-US" sz="2000" b="1" dirty="0" smtClean="0"/>
              <a:t>22</a:t>
            </a:r>
            <a:r>
              <a:rPr lang="zh-CN" altLang="en-US" sz="2000" b="1" dirty="0" smtClean="0"/>
              <a:t>次领导人非正式会议的特色中式服装的设计，体现了中华文化具有</a:t>
            </a:r>
            <a:r>
              <a:rPr lang="en-US" sz="2000" b="1" u="sng" dirty="0" smtClean="0"/>
              <a:t>                                           </a:t>
            </a:r>
            <a:r>
              <a:rPr lang="zh-CN" altLang="en-US" sz="2000" b="1" dirty="0" smtClean="0"/>
              <a:t>特点。根据材料一，特色中式服装的设计图案体现了哪些中华文化的元素</a:t>
            </a:r>
            <a:r>
              <a:rPr lang="en-US" sz="2000" b="1" dirty="0" smtClean="0"/>
              <a:t>?</a:t>
            </a:r>
            <a:r>
              <a:rPr lang="en-US" sz="2000" b="1" dirty="0" smtClean="0"/>
              <a:t> </a:t>
            </a:r>
            <a:endParaRPr lang="zh-CN" altLang="en-US" sz="2000" dirty="0" smtClean="0"/>
          </a:p>
          <a:p>
            <a:r>
              <a:rPr lang="zh-CN" altLang="en-US" sz="2000" b="1" dirty="0" smtClean="0"/>
              <a:t>（</a:t>
            </a:r>
            <a:r>
              <a:rPr lang="en-US" sz="2000" b="1" dirty="0" smtClean="0"/>
              <a:t>2</a:t>
            </a:r>
            <a:r>
              <a:rPr lang="zh-CN" altLang="en-US" sz="2000" b="1" dirty="0" smtClean="0"/>
              <a:t>）结合所学知识和上述材料，请你谈谈对北京亚太经合组织（</a:t>
            </a:r>
            <a:r>
              <a:rPr lang="en-US" sz="2000" b="1" dirty="0" smtClean="0"/>
              <a:t>APEC</a:t>
            </a:r>
            <a:r>
              <a:rPr lang="zh-CN" altLang="en-US" sz="2000" b="1" dirty="0" smtClean="0"/>
              <a:t>）第</a:t>
            </a:r>
            <a:r>
              <a:rPr lang="en-US" sz="2000" b="1" dirty="0" smtClean="0"/>
              <a:t>22</a:t>
            </a:r>
            <a:r>
              <a:rPr lang="zh-CN" altLang="en-US" sz="2000" b="1" dirty="0" smtClean="0"/>
              <a:t>次领导人非正式会议特色中式服装设计的看法</a:t>
            </a:r>
            <a:r>
              <a:rPr lang="zh-CN" altLang="en-US" sz="2000" b="1" dirty="0" smtClean="0"/>
              <a:t>。</a:t>
            </a:r>
            <a:endParaRPr lang="zh-CN" altLang="en-US" sz="20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2" y="159507"/>
            <a:ext cx="9144032" cy="6555641"/>
          </a:xfrm>
          <a:prstGeom prst="rect">
            <a:avLst/>
          </a:prstGeom>
          <a:noFill/>
        </p:spPr>
        <p:txBody>
          <a:bodyPr wrap="square" rtlCol="0">
            <a:spAutoFit/>
          </a:bodyPr>
          <a:lstStyle/>
          <a:p>
            <a:r>
              <a:rPr lang="en-US" b="1" dirty="0" smtClean="0"/>
              <a:t> </a:t>
            </a:r>
            <a:r>
              <a:rPr lang="zh-CN" altLang="en-US" b="1" dirty="0" smtClean="0"/>
              <a:t>         </a:t>
            </a:r>
            <a:r>
              <a:rPr lang="en-US" sz="2000" b="1" dirty="0" smtClean="0"/>
              <a:t>25</a:t>
            </a:r>
            <a:r>
              <a:rPr lang="zh-CN" altLang="en-US" sz="2000" b="1" dirty="0" smtClean="0"/>
              <a:t>．分析回答</a:t>
            </a:r>
            <a:r>
              <a:rPr lang="en-US" sz="2000" b="1" dirty="0" smtClean="0"/>
              <a:t>  14 </a:t>
            </a:r>
            <a:r>
              <a:rPr lang="zh-CN" altLang="en-US" sz="2000" b="1" dirty="0" smtClean="0"/>
              <a:t>分</a:t>
            </a:r>
            <a:r>
              <a:rPr lang="en-US" sz="2000" b="1" dirty="0" smtClean="0"/>
              <a:t>    </a:t>
            </a:r>
            <a:r>
              <a:rPr lang="zh-CN" altLang="en-US" sz="2000" b="1" dirty="0" smtClean="0"/>
              <a:t>     </a:t>
            </a:r>
            <a:r>
              <a:rPr lang="zh-CN" altLang="en-US" sz="2000" dirty="0" smtClean="0"/>
              <a:t>诚信</a:t>
            </a:r>
            <a:r>
              <a:rPr lang="zh-CN" altLang="en-US" sz="2000" dirty="0" smtClean="0"/>
              <a:t>是社会文明进步的一个标志。广州某中学在</a:t>
            </a:r>
            <a:r>
              <a:rPr lang="en-US" sz="2000" dirty="0" smtClean="0"/>
              <a:t>4</a:t>
            </a:r>
            <a:r>
              <a:rPr lang="zh-CN" altLang="en-US" sz="2000" dirty="0" smtClean="0"/>
              <a:t>月份全市开展的诚信教育月活动中，结合思想品德课教学，拟初了一个寻找微信任，传递正能量的主题。探索活动方案。请回答该方案中的有关问题。</a:t>
            </a:r>
            <a:r>
              <a:rPr lang="en-US" sz="2000" dirty="0" smtClean="0"/>
              <a:t>12</a:t>
            </a:r>
            <a:r>
              <a:rPr lang="zh-CN" altLang="en-US" sz="2000" dirty="0" smtClean="0"/>
              <a:t>分</a:t>
            </a:r>
          </a:p>
          <a:p>
            <a:r>
              <a:rPr lang="en-US" sz="2000" b="1" dirty="0" smtClean="0"/>
              <a:t>   </a:t>
            </a:r>
            <a:r>
              <a:rPr lang="en-US" altLang="zh-CN" sz="2000" b="1" dirty="0" smtClean="0"/>
              <a:t>【</a:t>
            </a:r>
            <a:r>
              <a:rPr lang="zh-CN" altLang="en-US" sz="2000" b="1" dirty="0" smtClean="0"/>
              <a:t>探寻微信任</a:t>
            </a:r>
            <a:r>
              <a:rPr lang="en-US" altLang="zh-CN" sz="2000" b="1" dirty="0" smtClean="0"/>
              <a:t>】 </a:t>
            </a:r>
            <a:r>
              <a:rPr lang="zh-CN" altLang="en-US" sz="2000" dirty="0" smtClean="0"/>
              <a:t>近日，某报在广州街头做了一次测试：以遗失钱包，借用手机、帮忙提重物、扶老人等四种不同方式测试市民对陌生人的信任度。结果显示，信任与不信任的比例是</a:t>
            </a:r>
            <a:r>
              <a:rPr lang="en-US" sz="2000" dirty="0" smtClean="0"/>
              <a:t>3</a:t>
            </a:r>
            <a:r>
              <a:rPr lang="zh-CN" altLang="en-US" sz="2000" dirty="0" smtClean="0"/>
              <a:t>：</a:t>
            </a:r>
            <a:r>
              <a:rPr lang="en-US" sz="2000" dirty="0" smtClean="0"/>
              <a:t>7</a:t>
            </a:r>
            <a:r>
              <a:rPr lang="zh-CN" altLang="en-US" sz="2000" dirty="0" smtClean="0"/>
              <a:t>。另据中国科学院最近发布的</a:t>
            </a:r>
            <a:r>
              <a:rPr lang="en-US" altLang="zh-CN" sz="2000" dirty="0" smtClean="0"/>
              <a:t>《</a:t>
            </a:r>
            <a:r>
              <a:rPr lang="zh-CN" altLang="en-US" sz="2000" dirty="0" smtClean="0"/>
              <a:t>中国社会心态研究报告</a:t>
            </a:r>
            <a:r>
              <a:rPr lang="en-US" sz="2000" dirty="0" smtClean="0"/>
              <a:t>2012-2013</a:t>
            </a:r>
            <a:r>
              <a:rPr lang="en-US" altLang="zh-CN" sz="2000" dirty="0" smtClean="0"/>
              <a:t>》</a:t>
            </a:r>
            <a:r>
              <a:rPr lang="zh-CN" altLang="en-US" sz="2000" dirty="0" smtClean="0"/>
              <a:t>指出，我国社会总体信任度仅为</a:t>
            </a:r>
            <a:r>
              <a:rPr lang="en-US" sz="2000" dirty="0" smtClean="0"/>
              <a:t>59.7</a:t>
            </a:r>
            <a:r>
              <a:rPr lang="zh-CN" altLang="en-US" sz="2000" dirty="0" smtClean="0"/>
              <a:t>， 已经跌破信任底线。</a:t>
            </a:r>
          </a:p>
          <a:p>
            <a:r>
              <a:rPr lang="en-US" sz="2000" b="1" dirty="0" smtClean="0"/>
              <a:t>    </a:t>
            </a:r>
            <a:r>
              <a:rPr lang="zh-CN" altLang="en-US" sz="2000" b="1" dirty="0" smtClean="0"/>
              <a:t>（</a:t>
            </a:r>
            <a:r>
              <a:rPr lang="en-US" sz="2000" b="1" dirty="0" smtClean="0"/>
              <a:t>1</a:t>
            </a:r>
            <a:r>
              <a:rPr lang="zh-CN" altLang="en-US" sz="2000" b="1" dirty="0" smtClean="0"/>
              <a:t>）上述材料反映了当今社会中存在什么现象？有什么危害</a:t>
            </a:r>
            <a:r>
              <a:rPr lang="zh-CN" altLang="en-US" sz="2000" b="1" dirty="0" smtClean="0"/>
              <a:t>？</a:t>
            </a:r>
            <a:endParaRPr lang="zh-CN" altLang="en-US" sz="2000" dirty="0" smtClean="0"/>
          </a:p>
          <a:p>
            <a:r>
              <a:rPr lang="en-US" sz="2000" b="1" dirty="0" smtClean="0"/>
              <a:t>   </a:t>
            </a:r>
            <a:r>
              <a:rPr lang="en-US" sz="2000" dirty="0" smtClean="0"/>
              <a:t> </a:t>
            </a:r>
            <a:endParaRPr lang="en-US" sz="2000" dirty="0" smtClean="0"/>
          </a:p>
          <a:p>
            <a:r>
              <a:rPr lang="zh-CN" altLang="en-US" sz="2000" b="1" dirty="0" smtClean="0"/>
              <a:t> </a:t>
            </a:r>
            <a:r>
              <a:rPr lang="zh-CN" altLang="en-US" sz="2000" b="1" dirty="0" smtClean="0"/>
              <a:t>   </a:t>
            </a:r>
            <a:r>
              <a:rPr lang="en-US" altLang="zh-CN" sz="2000" b="1" dirty="0" smtClean="0"/>
              <a:t>【</a:t>
            </a:r>
            <a:r>
              <a:rPr lang="zh-CN" altLang="en-US" sz="2000" b="1" dirty="0" smtClean="0"/>
              <a:t>转递正能量</a:t>
            </a:r>
            <a:r>
              <a:rPr lang="en-US" altLang="zh-CN" sz="2000" b="1" dirty="0" smtClean="0"/>
              <a:t>】</a:t>
            </a:r>
            <a:r>
              <a:rPr lang="zh-CN" altLang="en-US" sz="2000" dirty="0" smtClean="0"/>
              <a:t> 广州人杜司机开出租车</a:t>
            </a:r>
            <a:r>
              <a:rPr lang="en-US" sz="2000" dirty="0" smtClean="0"/>
              <a:t>27</a:t>
            </a:r>
            <a:r>
              <a:rPr lang="zh-CN" altLang="en-US" sz="2000" dirty="0" smtClean="0"/>
              <a:t>年，将慈善、信任视为稀有之物，十分享受与乘客的被信任感。他曾在瓢泼大雨中与乘客电话预约，他曾被骗，还碰到过坐“霸王车”不给钱的乘客，都没有影响到他对乘客的善意。他说：“一个与自己素不相识的人一般不会害我骗我，如果他需要帮助，只要合法要求，我能帮则帮。”</a:t>
            </a:r>
          </a:p>
          <a:p>
            <a:r>
              <a:rPr lang="en-US" sz="2000" b="1" dirty="0" smtClean="0"/>
              <a:t>   </a:t>
            </a:r>
            <a:r>
              <a:rPr lang="zh-CN" altLang="en-US" sz="2000" b="1" dirty="0" smtClean="0"/>
              <a:t> （</a:t>
            </a:r>
            <a:r>
              <a:rPr lang="en-US" sz="2000" b="1" dirty="0" smtClean="0"/>
              <a:t>2</a:t>
            </a:r>
            <a:r>
              <a:rPr lang="zh-CN" altLang="en-US" sz="2000" b="1" dirty="0" smtClean="0"/>
              <a:t>）在社会急剧变化和价值多元的今天，迫切需要用正确的价值观引领社会思潮，凝聚社会共识。杜司机的坚守正是一个公民践行</a:t>
            </a:r>
            <a:r>
              <a:rPr lang="en-US" sz="2000" b="1" u="sng" dirty="0" smtClean="0"/>
              <a:t>                     </a:t>
            </a:r>
            <a:r>
              <a:rPr lang="zh-CN" altLang="en-US" sz="2000" b="1" dirty="0" smtClean="0"/>
              <a:t>的具体表现。 </a:t>
            </a:r>
            <a:endParaRPr lang="zh-CN" altLang="en-US" sz="2000" dirty="0" smtClean="0"/>
          </a:p>
          <a:p>
            <a:r>
              <a:rPr lang="en-US" sz="2000" dirty="0" smtClean="0"/>
              <a:t> </a:t>
            </a:r>
            <a:r>
              <a:rPr lang="en-US" sz="2000" dirty="0" smtClean="0"/>
              <a:t>  </a:t>
            </a:r>
          </a:p>
          <a:p>
            <a:r>
              <a:rPr lang="en-US" altLang="zh-CN" sz="2000" b="1" dirty="0" smtClean="0"/>
              <a:t>【</a:t>
            </a:r>
            <a:r>
              <a:rPr lang="zh-CN" altLang="en-US" sz="2000" b="1" dirty="0" smtClean="0"/>
              <a:t>积小善我行动</a:t>
            </a:r>
            <a:r>
              <a:rPr lang="en-US" altLang="zh-CN" sz="2000" b="1" dirty="0" smtClean="0"/>
              <a:t>】</a:t>
            </a:r>
            <a:r>
              <a:rPr lang="zh-CN" altLang="en-US" sz="2000" dirty="0" smtClean="0"/>
              <a:t> 在现实生活中，我们可能会遇到这样的困惑：做了善事，得不到认同和信任，甚至被误会，极端的还可能被“兴师问罪”，好心得不到好报。</a:t>
            </a:r>
          </a:p>
          <a:p>
            <a:r>
              <a:rPr lang="en-US" sz="2000" b="1" dirty="0" smtClean="0"/>
              <a:t>    </a:t>
            </a:r>
            <a:r>
              <a:rPr lang="zh-CN" altLang="en-US" sz="2000" b="1" dirty="0" smtClean="0"/>
              <a:t>   （</a:t>
            </a:r>
            <a:r>
              <a:rPr lang="en-US" sz="2000" b="1" dirty="0" smtClean="0"/>
              <a:t>3</a:t>
            </a:r>
            <a:r>
              <a:rPr lang="zh-CN" altLang="en-US" sz="2000" b="1" dirty="0" smtClean="0"/>
              <a:t>）面对上述现实生活中的困惑，我们应该作出的正确选择是什么？说明理由</a:t>
            </a:r>
            <a:r>
              <a:rPr lang="zh-CN" altLang="en-US" sz="2000" b="1" dirty="0" smtClean="0"/>
              <a:t>。</a:t>
            </a:r>
            <a:endParaRPr lang="zh-CN" altLang="en-US" sz="20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endParaRPr lang="zh-CN" altLang="en-US"/>
          </a:p>
        </p:txBody>
      </p:sp>
    </p:spTree>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TotalTime>
  <Words>917</Words>
  <PresentationFormat>全屏显示(4:3)</PresentationFormat>
  <Paragraphs>41</Paragraphs>
  <Slides>7</Slides>
  <Notes>0</Notes>
  <HiddenSlides>0</HiddenSlides>
  <MMClips>0</MMClips>
  <ScaleCrop>false</ScaleCrop>
  <HeadingPairs>
    <vt:vector size="4" baseType="variant">
      <vt:variant>
        <vt:lpstr>主题</vt:lpstr>
      </vt:variant>
      <vt:variant>
        <vt:i4>1</vt:i4>
      </vt:variant>
      <vt:variant>
        <vt:lpstr>幻灯片标题</vt:lpstr>
      </vt:variant>
      <vt:variant>
        <vt:i4>7</vt:i4>
      </vt:variant>
    </vt:vector>
  </HeadingPairs>
  <TitlesOfParts>
    <vt:vector size="8" baseType="lpstr">
      <vt:lpstr>Office 主题</vt:lpstr>
      <vt:lpstr>幻灯片 1</vt:lpstr>
      <vt:lpstr>幻灯片 2</vt:lpstr>
      <vt:lpstr>幻灯片 3</vt:lpstr>
      <vt:lpstr>幻灯片 4</vt:lpstr>
      <vt:lpstr>幻灯片 5</vt:lpstr>
      <vt:lpstr>幻灯片 6</vt:lpstr>
      <vt:lpstr>幻灯片 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l</dc:creator>
  <cp:lastModifiedBy>User</cp:lastModifiedBy>
  <cp:revision>9</cp:revision>
  <dcterms:created xsi:type="dcterms:W3CDTF">2015-05-28T12:34:46Z</dcterms:created>
  <dcterms:modified xsi:type="dcterms:W3CDTF">2015-05-28T12:49:56Z</dcterms:modified>
</cp:coreProperties>
</file>