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369" r:id="rId3"/>
    <p:sldId id="411" r:id="rId5"/>
    <p:sldId id="527" r:id="rId6"/>
    <p:sldId id="528" r:id="rId7"/>
    <p:sldId id="526" r:id="rId8"/>
    <p:sldId id="479" r:id="rId9"/>
    <p:sldId id="482" r:id="rId10"/>
    <p:sldId id="483" r:id="rId11"/>
    <p:sldId id="504" r:id="rId12"/>
    <p:sldId id="506" r:id="rId13"/>
    <p:sldId id="509" r:id="rId14"/>
    <p:sldId id="507" r:id="rId15"/>
    <p:sldId id="484" r:id="rId16"/>
    <p:sldId id="511" r:id="rId17"/>
    <p:sldId id="512" r:id="rId18"/>
    <p:sldId id="515" r:id="rId19"/>
    <p:sldId id="486" r:id="rId20"/>
    <p:sldId id="487" r:id="rId21"/>
    <p:sldId id="488" r:id="rId22"/>
    <p:sldId id="490" r:id="rId23"/>
    <p:sldId id="513" r:id="rId24"/>
    <p:sldId id="514" r:id="rId25"/>
    <p:sldId id="491" r:id="rId26"/>
  </p:sldIdLst>
  <p:sldSz cx="9144000" cy="6858000" type="screen4x3"/>
  <p:notesSz cx="6858000" cy="9144000"/>
  <p:custDataLst>
    <p:tags r:id="rId30"/>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5755"/>
    <a:srgbClr val="EB2A03"/>
    <a:srgbClr val="149494"/>
    <a:srgbClr val="0000FF"/>
    <a:srgbClr val="CC0066"/>
    <a:srgbClr val="DC490E"/>
    <a:srgbClr val="F8F084"/>
    <a:srgbClr val="0F3E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359"/>
  </p:normalViewPr>
  <p:slideViewPr>
    <p:cSldViewPr showGuides="1">
      <p:cViewPr varScale="1">
        <p:scale>
          <a:sx n="82" d="100"/>
          <a:sy n="82" d="100"/>
        </p:scale>
        <p:origin x="-1536" y="-78"/>
      </p:cViewPr>
      <p:guideLst>
        <p:guide orient="horz" pos="2256"/>
        <p:guide pos="287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gs" Target="tags/tag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2770" name="Rectangle 2"/>
          <p:cNvSpPr/>
          <p:nvPr>
            <p:ph type="sldImg"/>
          </p:nvPr>
        </p:nvSpPr>
        <p:spPr>
          <a:xfrm>
            <a:off x="1050925" y="754063"/>
            <a:ext cx="4572000" cy="3294062"/>
          </a:xfrm>
          <a:prstGeom prst="rect">
            <a:avLst/>
          </a:prstGeom>
          <a:noFill/>
          <a:ln w="9525">
            <a:noFill/>
          </a:ln>
        </p:spPr>
      </p:sp>
      <p:sp>
        <p:nvSpPr>
          <p:cNvPr id="2051" name="Rectangle 3"/>
          <p:cNvSpPr>
            <a:spLocks noGrp="1" noChangeArrowheads="1"/>
          </p:cNvSpPr>
          <p:nvPr>
            <p:ph type="body" sz="quarter" idx="4294967295"/>
          </p:nvPr>
        </p:nvSpPr>
        <p:spPr bwMode="auto">
          <a:xfrm>
            <a:off x="538163" y="4387850"/>
            <a:ext cx="5780088" cy="3952875"/>
          </a:xfrm>
          <a:prstGeom prst="rect">
            <a:avLst/>
          </a:prstGeom>
          <a:noFill/>
          <a:ln w="9525">
            <a:noFill/>
            <a:miter lim="800000"/>
          </a:ln>
        </p:spPr>
        <p:txBody>
          <a:bodyPr vert="horz" wrap="square" lIns="91440" tIns="45720" rIns="91440" bIns="45720" numCol="1" anchor="t" anchorCtr="0" compatLnSpc="1"/>
          <a:p>
            <a:pPr lvl="0"/>
            <a:r>
              <a:rPr lang="zh-CN" altLang="en-US" dirty="0"/>
              <a:t>单击此处编辑母版文本样式
第二级
第三级
第四级
第五级</a:t>
            </a:r>
            <a:endParaRPr lang="zh-CN" altLang="en-US" dirty="0"/>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eaLnBrk="1" hangingPunct="1">
              <a:buFont typeface="Arial" panose="020B0604020202020204" pitchFamily="34" charset="0"/>
              <a:buNone/>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TextEdit="1"/>
          </p:cNvSpPr>
          <p:nvPr>
            <p:ph type="sldImg"/>
          </p:nvPr>
        </p:nvSpPr>
        <p:spPr>
          <a:xfrm>
            <a:off x="1141413" y="754063"/>
            <a:ext cx="4391025" cy="3294062"/>
          </a:xfrm>
        </p:spPr>
      </p:sp>
      <p:sp>
        <p:nvSpPr>
          <p:cNvPr id="33795" name="文本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幻灯片图像占位符 1"/>
          <p:cNvSpPr>
            <a:spLocks noGrp="1" noRot="1" noChangeAspect="1" noTextEdit="1"/>
          </p:cNvSpPr>
          <p:nvPr>
            <p:ph type="sldImg"/>
          </p:nvPr>
        </p:nvSpPr>
        <p:spPr>
          <a:xfrm>
            <a:off x="1141413" y="754063"/>
            <a:ext cx="4391025" cy="3294062"/>
          </a:xfrm>
          <a:ln>
            <a:solidFill>
              <a:srgbClr val="000000">
                <a:alpha val="100000"/>
              </a:srgbClr>
            </a:solidFill>
            <a:miter lim="800000"/>
          </a:ln>
        </p:spPr>
      </p:sp>
      <p:sp>
        <p:nvSpPr>
          <p:cNvPr id="35843" name="备注占位符 2"/>
          <p:cNvSpPr>
            <a:spLocks noGrp="1"/>
          </p:cNvSpPr>
          <p:nvPr>
            <p:ph type="body"/>
          </p:nvPr>
        </p:nvSpPr>
        <p:spPr>
          <a:xfrm>
            <a:off x="538163" y="4387850"/>
            <a:ext cx="5780087" cy="3952875"/>
          </a:xfrm>
        </p:spPr>
        <p:txBody>
          <a:bodyPr wrap="square" lIns="91440" tIns="45720" rIns="91440" bIns="45720" anchor="t"/>
          <a:p>
            <a:pPr lvl="0" eaLnBrk="1" hangingPunct="1"/>
            <a:endParaRPr lang="zh-CN" altLang="en-US" dirty="0"/>
          </a:p>
        </p:txBody>
      </p:sp>
      <p:sp>
        <p:nvSpPr>
          <p:cNvPr id="3584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zh-CN" dirty="0"/>
            </a:fld>
            <a:endParaRPr lang="zh-CN"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幻灯片图像占位符 1"/>
          <p:cNvSpPr>
            <a:spLocks noGrp="1" noRot="1" noChangeAspect="1" noTextEdit="1"/>
          </p:cNvSpPr>
          <p:nvPr>
            <p:ph type="sldImg"/>
          </p:nvPr>
        </p:nvSpPr>
        <p:spPr>
          <a:xfrm>
            <a:off x="1141413" y="754063"/>
            <a:ext cx="4391025" cy="3294062"/>
          </a:xfrm>
        </p:spPr>
      </p:sp>
      <p:sp>
        <p:nvSpPr>
          <p:cNvPr id="36867" name="备注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
        <p:nvSpPr>
          <p:cNvPr id="36868" name="灯片编号占位符 3"/>
          <p:cNvSpPr txBox="1">
            <a:spLocks noGrp="1"/>
          </p:cNvSpPr>
          <p:nvPr>
            <p:ph type="sldNum" sz="quarter"/>
          </p:nvPr>
        </p:nvSpPr>
        <p:spPr>
          <a:xfrm>
            <a:off x="3883025" y="8686800"/>
            <a:ext cx="2974975" cy="457200"/>
          </a:xfrm>
          <a:prstGeom prst="rect">
            <a:avLst/>
          </a:prstGeom>
          <a:noFill/>
          <a:ln w="9525">
            <a:noFill/>
          </a:ln>
        </p:spPr>
        <p:txBody>
          <a:bodyPr/>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eaLnBrk="1" hangingPunct="1">
              <a:buFont typeface="Arial" panose="020B0604020202020204" pitchFamily="34" charset="0"/>
              <a:buNone/>
              <a:defRPr sz="14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buFont typeface="Arial" panose="020B0604020202020204" pitchFamily="34" charset="0"/>
              <a:buNone/>
              <a:defRPr sz="140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1.png"/><Relationship Id="rId1" Type="http://schemas.openxmlformats.org/officeDocument/2006/relationships/slide" Target="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image" Target="../media/image3.wmf"/><Relationship Id="rId2" Type="http://schemas.openxmlformats.org/officeDocument/2006/relationships/oleObject" Target="../embeddings/oleObject1.bin"/><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vmlDrawing" Target="../drawings/vmlDrawing2.vml"/><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image" Target="../media/image4.wmf"/><Relationship Id="rId1" Type="http://schemas.openxmlformats.org/officeDocument/2006/relationships/oleObject" Target="../embeddings/oleObject2.bin"/></Relationships>
</file>

<file path=ppt/slides/_rels/slide11.xml.rels><?xml version="1.0" encoding="UTF-8" standalone="yes"?>
<Relationships xmlns="http://schemas.openxmlformats.org/package/2006/relationships"><Relationship Id="rId6" Type="http://schemas.openxmlformats.org/officeDocument/2006/relationships/vmlDrawing" Target="../drawings/vmlDrawing3.vml"/><Relationship Id="rId5" Type="http://schemas.openxmlformats.org/officeDocument/2006/relationships/slideLayout" Target="../slideLayouts/slideLayout6.xml"/><Relationship Id="rId4" Type="http://schemas.openxmlformats.org/officeDocument/2006/relationships/audio" Target="../media/audio1.wav"/><Relationship Id="rId3" Type="http://schemas.openxmlformats.org/officeDocument/2006/relationships/image" Target="../media/image6.wmf"/><Relationship Id="rId2" Type="http://schemas.openxmlformats.org/officeDocument/2006/relationships/oleObject" Target="../embeddings/oleObject3.bin"/><Relationship Id="rId1" Type="http://schemas.openxmlformats.org/officeDocument/2006/relationships/image" Target="../media/image5.emf"/></Relationships>
</file>

<file path=ppt/slides/_rels/slide12.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1.xml"/><Relationship Id="rId4" Type="http://schemas.openxmlformats.org/officeDocument/2006/relationships/audio" Target="../media/audio1.wav"/><Relationship Id="rId3" Type="http://schemas.openxmlformats.org/officeDocument/2006/relationships/image" Target="../media/image4.wmf"/><Relationship Id="rId2" Type="http://schemas.openxmlformats.org/officeDocument/2006/relationships/oleObject" Target="../embeddings/oleObject4.bin"/><Relationship Id="rId1" Type="http://schemas.openxmlformats.org/officeDocument/2006/relationships/image" Target="../media/image7.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7" Type="http://schemas.openxmlformats.org/officeDocument/2006/relationships/vmlDrawing" Target="../drawings/vmlDrawing5.vml"/><Relationship Id="rId6" Type="http://schemas.openxmlformats.org/officeDocument/2006/relationships/slideLayout" Target="../slideLayouts/slideLayout7.xml"/><Relationship Id="rId5" Type="http://schemas.openxmlformats.org/officeDocument/2006/relationships/image" Target="../media/image10.wmf"/><Relationship Id="rId4" Type="http://schemas.openxmlformats.org/officeDocument/2006/relationships/oleObject" Target="../embeddings/oleObject6.bin"/><Relationship Id="rId3" Type="http://schemas.openxmlformats.org/officeDocument/2006/relationships/image" Target="../media/image9.wmf"/><Relationship Id="rId2" Type="http://schemas.openxmlformats.org/officeDocument/2006/relationships/oleObject" Target="../embeddings/oleObject5.bin"/><Relationship Id="rId1"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2.wav"/></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22.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7.xml"/><Relationship Id="rId3" Type="http://schemas.openxmlformats.org/officeDocument/2006/relationships/image" Target="../media/image13.png"/><Relationship Id="rId2" Type="http://schemas.openxmlformats.org/officeDocument/2006/relationships/image" Target="../media/image14.wmf"/><Relationship Id="rId1" Type="http://schemas.openxmlformats.org/officeDocument/2006/relationships/oleObject" Target="../embeddings/oleObject7.bin"/></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Text Box 4"/>
          <p:cNvSpPr txBox="1"/>
          <p:nvPr/>
        </p:nvSpPr>
        <p:spPr>
          <a:xfrm>
            <a:off x="835025" y="765175"/>
            <a:ext cx="7561263" cy="1016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6000" dirty="0">
                <a:solidFill>
                  <a:srgbClr val="070707"/>
                </a:solidFill>
                <a:latin typeface="隶书" panose="02010509060101010101" pitchFamily="49" charset="-122"/>
                <a:ea typeface="隶书" panose="02010509060101010101" pitchFamily="49" charset="-122"/>
              </a:rPr>
              <a:t>第十八章 平行四边形</a:t>
            </a:r>
            <a:endParaRPr lang="zh-CN" altLang="en-US" sz="6000" dirty="0">
              <a:solidFill>
                <a:srgbClr val="070707"/>
              </a:solidFill>
              <a:latin typeface="隶书" panose="02010509060101010101" pitchFamily="49" charset="-122"/>
              <a:ea typeface="隶书" panose="02010509060101010101" pitchFamily="49" charset="-122"/>
            </a:endParaRPr>
          </a:p>
        </p:txBody>
      </p:sp>
      <p:sp>
        <p:nvSpPr>
          <p:cNvPr id="2051" name="AutoShape 7"/>
          <p:cNvSpPr/>
          <p:nvPr/>
        </p:nvSpPr>
        <p:spPr>
          <a:xfrm>
            <a:off x="0" y="6429375"/>
            <a:ext cx="9144000" cy="4286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sp>
        <p:nvSpPr>
          <p:cNvPr id="2052" name="MH_Text_1"/>
          <p:cNvSpPr/>
          <p:nvPr/>
        </p:nvSpPr>
        <p:spPr>
          <a:xfrm>
            <a:off x="723900" y="5016500"/>
            <a:ext cx="1665288" cy="1055688"/>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3" name="MH_SubTitle_1"/>
          <p:cNvSpPr/>
          <p:nvPr/>
        </p:nvSpPr>
        <p:spPr>
          <a:xfrm>
            <a:off x="722313"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导入新课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4" name="MH_Other_1"/>
          <p:cNvSpPr/>
          <p:nvPr/>
        </p:nvSpPr>
        <p:spPr>
          <a:xfrm>
            <a:off x="2149475"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5" name="MH_Text_2"/>
          <p:cNvSpPr/>
          <p:nvPr/>
        </p:nvSpPr>
        <p:spPr>
          <a:xfrm>
            <a:off x="2711450"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6" name="MH_SubTitle_2">
            <a:hlinkClick r:id="rId1" action="ppaction://hlinksldjump"/>
          </p:cNvPr>
          <p:cNvSpPr/>
          <p:nvPr/>
        </p:nvSpPr>
        <p:spPr>
          <a:xfrm>
            <a:off x="2711450" y="5287963"/>
            <a:ext cx="1665288"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讲授新课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7" name="MH_Other_2"/>
          <p:cNvSpPr/>
          <p:nvPr/>
        </p:nvSpPr>
        <p:spPr>
          <a:xfrm>
            <a:off x="2746375"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8" name="MH_Other_3"/>
          <p:cNvSpPr/>
          <p:nvPr/>
        </p:nvSpPr>
        <p:spPr>
          <a:xfrm>
            <a:off x="4179888" y="5459413"/>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9" name="MH_Text_3"/>
          <p:cNvSpPr/>
          <p:nvPr/>
        </p:nvSpPr>
        <p:spPr>
          <a:xfrm>
            <a:off x="4719638" y="5014913"/>
            <a:ext cx="1666875"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0" name="MH_SubTitle_3"/>
          <p:cNvSpPr/>
          <p:nvPr/>
        </p:nvSpPr>
        <p:spPr>
          <a:xfrm>
            <a:off x="4719638"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当堂练习</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1" name="MH_Other_4"/>
          <p:cNvSpPr/>
          <p:nvPr/>
        </p:nvSpPr>
        <p:spPr>
          <a:xfrm>
            <a:off x="4776788" y="5456238"/>
            <a:ext cx="169862"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2" name="MH_Other_5"/>
          <p:cNvSpPr/>
          <p:nvPr/>
        </p:nvSpPr>
        <p:spPr>
          <a:xfrm>
            <a:off x="6178550"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3" name="MH_Text_4"/>
          <p:cNvSpPr/>
          <p:nvPr/>
        </p:nvSpPr>
        <p:spPr>
          <a:xfrm>
            <a:off x="6727825"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4" name="MH_SubTitle_4"/>
          <p:cNvSpPr/>
          <p:nvPr/>
        </p:nvSpPr>
        <p:spPr>
          <a:xfrm>
            <a:off x="6727825" y="5287963"/>
            <a:ext cx="1668463"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课堂小结</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5" name="MH_Other_6"/>
          <p:cNvSpPr/>
          <p:nvPr/>
        </p:nvSpPr>
        <p:spPr>
          <a:xfrm>
            <a:off x="6777038"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nvGrpSpPr>
          <p:cNvPr id="2066" name="MH_Other_7"/>
          <p:cNvGrpSpPr/>
          <p:nvPr/>
        </p:nvGrpSpPr>
        <p:grpSpPr>
          <a:xfrm>
            <a:off x="2085975" y="5411788"/>
            <a:ext cx="890588" cy="266700"/>
            <a:chOff x="0" y="0"/>
            <a:chExt cx="561" cy="169"/>
          </a:xfrm>
        </p:grpSpPr>
        <p:pic>
          <p:nvPicPr>
            <p:cNvPr id="2077" name="MH_Other_7"/>
            <p:cNvPicPr/>
            <p:nvPr/>
          </p:nvPicPr>
          <p:blipFill>
            <a:blip r:embed="rId2"/>
            <a:stretch>
              <a:fillRect/>
            </a:stretch>
          </p:blipFill>
          <p:spPr>
            <a:xfrm>
              <a:off x="0" y="0"/>
              <a:ext cx="561" cy="169"/>
            </a:xfrm>
            <a:prstGeom prst="rect">
              <a:avLst/>
            </a:prstGeom>
            <a:noFill/>
            <a:ln w="9525">
              <a:noFill/>
            </a:ln>
          </p:spPr>
        </p:pic>
        <p:sp>
          <p:nvSpPr>
            <p:cNvPr id="2078" name="Text Box 24"/>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67" name="MH_Other_8"/>
          <p:cNvSpPr/>
          <p:nvPr/>
        </p:nvSpPr>
        <p:spPr>
          <a:xfrm>
            <a:off x="2184400"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grpSp>
        <p:nvGrpSpPr>
          <p:cNvPr id="2068" name="MH_Other_9"/>
          <p:cNvGrpSpPr/>
          <p:nvPr/>
        </p:nvGrpSpPr>
        <p:grpSpPr>
          <a:xfrm>
            <a:off x="4116388" y="5411788"/>
            <a:ext cx="889000" cy="266700"/>
            <a:chOff x="0" y="0"/>
            <a:chExt cx="560" cy="169"/>
          </a:xfrm>
        </p:grpSpPr>
        <p:pic>
          <p:nvPicPr>
            <p:cNvPr id="2075" name="MH_Other_9"/>
            <p:cNvPicPr/>
            <p:nvPr/>
          </p:nvPicPr>
          <p:blipFill>
            <a:blip r:embed="rId2"/>
            <a:stretch>
              <a:fillRect/>
            </a:stretch>
          </p:blipFill>
          <p:spPr>
            <a:xfrm>
              <a:off x="0" y="0"/>
              <a:ext cx="560" cy="169"/>
            </a:xfrm>
            <a:prstGeom prst="rect">
              <a:avLst/>
            </a:prstGeom>
            <a:noFill/>
            <a:ln w="9525">
              <a:noFill/>
            </a:ln>
          </p:spPr>
        </p:pic>
        <p:sp>
          <p:nvSpPr>
            <p:cNvPr id="2076" name="Text Box 28"/>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69" name="MH_Other_10"/>
          <p:cNvSpPr/>
          <p:nvPr/>
        </p:nvSpPr>
        <p:spPr>
          <a:xfrm>
            <a:off x="4214813"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pic>
        <p:nvPicPr>
          <p:cNvPr id="2070" name="MH_Other_11"/>
          <p:cNvPicPr/>
          <p:nvPr/>
        </p:nvPicPr>
        <p:blipFill>
          <a:blip r:embed="rId2"/>
          <a:stretch>
            <a:fillRect/>
          </a:stretch>
        </p:blipFill>
        <p:spPr>
          <a:xfrm>
            <a:off x="6115050" y="5411788"/>
            <a:ext cx="890588" cy="266700"/>
          </a:xfrm>
          <a:prstGeom prst="rect">
            <a:avLst/>
          </a:prstGeom>
          <a:noFill/>
          <a:ln w="9525">
            <a:noFill/>
          </a:ln>
        </p:spPr>
      </p:pic>
      <p:sp>
        <p:nvSpPr>
          <p:cNvPr id="2071" name="Text Box 31"/>
          <p:cNvSpPr txBox="1"/>
          <p:nvPr/>
        </p:nvSpPr>
        <p:spPr>
          <a:xfrm>
            <a:off x="6226175" y="5513388"/>
            <a:ext cx="669925" cy="61912"/>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72" name="MH_Other_12"/>
          <p:cNvSpPr/>
          <p:nvPr/>
        </p:nvSpPr>
        <p:spPr>
          <a:xfrm>
            <a:off x="6213475"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sp>
        <p:nvSpPr>
          <p:cNvPr id="2073" name="Rectangle 5"/>
          <p:cNvSpPr/>
          <p:nvPr/>
        </p:nvSpPr>
        <p:spPr>
          <a:xfrm>
            <a:off x="2430780" y="2116455"/>
            <a:ext cx="3956050" cy="7683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4400" dirty="0">
                <a:solidFill>
                  <a:srgbClr val="CC0066"/>
                </a:solidFill>
                <a:latin typeface="Times New Roman" panose="02020603050405020304" pitchFamily="18" charset="0"/>
                <a:ea typeface="黑体" panose="02010609060101010101" pitchFamily="49" charset="-122"/>
              </a:rPr>
              <a:t>18.2.2      </a:t>
            </a:r>
            <a:r>
              <a:rPr lang="zh-CN" altLang="en-US" sz="4400" dirty="0">
                <a:solidFill>
                  <a:srgbClr val="CC0066"/>
                </a:solidFill>
                <a:latin typeface="Times New Roman" panose="02020603050405020304" pitchFamily="18" charset="0"/>
                <a:ea typeface="黑体" panose="02010609060101010101" pitchFamily="49" charset="-122"/>
              </a:rPr>
              <a:t>菱   形</a:t>
            </a:r>
            <a:endParaRPr lang="zh-CN" altLang="en-US" sz="4400" dirty="0">
              <a:solidFill>
                <a:srgbClr val="CC0066"/>
              </a:solidFill>
              <a:latin typeface="Times New Roman" panose="02020603050405020304" pitchFamily="18" charset="0"/>
              <a:ea typeface="黑体" panose="02010609060101010101" pitchFamily="49" charset="-122"/>
            </a:endParaRPr>
          </a:p>
        </p:txBody>
      </p:sp>
      <p:sp>
        <p:nvSpPr>
          <p:cNvPr id="2074" name="Rectangle 5"/>
          <p:cNvSpPr/>
          <p:nvPr/>
        </p:nvSpPr>
        <p:spPr>
          <a:xfrm>
            <a:off x="2209800" y="3028950"/>
            <a:ext cx="4754563" cy="646113"/>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3600" dirty="0">
                <a:latin typeface="Times New Roman" panose="02020603050405020304" pitchFamily="18" charset="0"/>
                <a:ea typeface="黑体" panose="02010609060101010101" pitchFamily="49" charset="-122"/>
              </a:rPr>
              <a:t>第</a:t>
            </a:r>
            <a:r>
              <a:rPr lang="en-US" altLang="zh-CN" sz="3600" dirty="0">
                <a:latin typeface="Times New Roman" panose="02020603050405020304" pitchFamily="18" charset="0"/>
                <a:ea typeface="黑体" panose="02010609060101010101" pitchFamily="49" charset="-122"/>
              </a:rPr>
              <a:t>2</a:t>
            </a:r>
            <a:r>
              <a:rPr lang="zh-CN" altLang="en-US" sz="3600" dirty="0">
                <a:latin typeface="Times New Roman" panose="02020603050405020304" pitchFamily="18" charset="0"/>
                <a:ea typeface="黑体" panose="02010609060101010101" pitchFamily="49" charset="-122"/>
              </a:rPr>
              <a:t>课时      菱形的判定</a:t>
            </a:r>
            <a:endParaRPr lang="zh-CN" altLang="en-US" sz="3600" dirty="0">
              <a:latin typeface="Times New Roman" panose="02020603050405020304" pitchFamily="18"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9"/>
          <p:cNvGrpSpPr/>
          <p:nvPr/>
        </p:nvGrpSpPr>
        <p:grpSpPr>
          <a:xfrm>
            <a:off x="2506663" y="1214438"/>
            <a:ext cx="2708275" cy="633412"/>
            <a:chOff x="348" y="0"/>
            <a:chExt cx="4262" cy="998"/>
          </a:xfrm>
        </p:grpSpPr>
        <p:grpSp>
          <p:nvGrpSpPr>
            <p:cNvPr id="3076" name="Group 10"/>
            <p:cNvGrpSpPr/>
            <p:nvPr/>
          </p:nvGrpSpPr>
          <p:grpSpPr>
            <a:xfrm>
              <a:off x="348" y="337"/>
              <a:ext cx="349" cy="340"/>
              <a:chOff x="348" y="329"/>
              <a:chExt cx="349" cy="340"/>
            </a:xfrm>
          </p:grpSpPr>
          <p:sp>
            <p:nvSpPr>
              <p:cNvPr id="3078" name="MH_Other_9"/>
              <p:cNvSpPr>
                <a:spLocks noEditPoints="1"/>
              </p:cNvSpPr>
              <p:nvPr/>
            </p:nvSpPr>
            <p:spPr>
              <a:xfrm>
                <a:off x="348" y="329"/>
                <a:ext cx="349" cy="340"/>
              </a:xfrm>
              <a:custGeom>
                <a:avLst/>
                <a:gdLst>
                  <a:gd name="txL" fmla="*/ 0 w 108"/>
                  <a:gd name="txT" fmla="*/ 0 h 107"/>
                  <a:gd name="txR" fmla="*/ 108 w 108"/>
                  <a:gd name="txB" fmla="*/ 107 h 107"/>
                </a:gdLst>
                <a:ahLst/>
                <a:cxnLst>
                  <a:cxn ang="0">
                    <a:pos x="339" y="302"/>
                  </a:cxn>
                  <a:cxn ang="0">
                    <a:pos x="246" y="210"/>
                  </a:cxn>
                  <a:cxn ang="0">
                    <a:pos x="268" y="133"/>
                  </a:cxn>
                  <a:cxn ang="0">
                    <a:pos x="136" y="0"/>
                  </a:cxn>
                  <a:cxn ang="0">
                    <a:pos x="0" y="133"/>
                  </a:cxn>
                  <a:cxn ang="0">
                    <a:pos x="136" y="264"/>
                  </a:cxn>
                  <a:cxn ang="0">
                    <a:pos x="213" y="241"/>
                  </a:cxn>
                  <a:cxn ang="0">
                    <a:pos x="307" y="334"/>
                  </a:cxn>
                  <a:cxn ang="0">
                    <a:pos x="323" y="340"/>
                  </a:cxn>
                  <a:cxn ang="0">
                    <a:pos x="339" y="334"/>
                  </a:cxn>
                  <a:cxn ang="0">
                    <a:pos x="339" y="302"/>
                  </a:cxn>
                  <a:cxn ang="0">
                    <a:pos x="23" y="133"/>
                  </a:cxn>
                  <a:cxn ang="0">
                    <a:pos x="136" y="22"/>
                  </a:cxn>
                  <a:cxn ang="0">
                    <a:pos x="246" y="133"/>
                  </a:cxn>
                  <a:cxn ang="0">
                    <a:pos x="136" y="241"/>
                  </a:cxn>
                  <a:cxn ang="0">
                    <a:pos x="23" y="133"/>
                  </a:cxn>
                </a:cxnLst>
                <a:rect l="txL" t="txT" r="txR" b="tx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solidFill>
                <a:srgbClr val="FFFFFF">
                  <a:alpha val="100000"/>
                </a:srgbClr>
              </a:solidFill>
              <a:ln w="9525">
                <a:noFill/>
              </a:ln>
            </p:spPr>
            <p:txBody>
              <a:bodyPr/>
              <a:p>
                <a:endParaRPr lang="zh-CN" altLang="en-US"/>
              </a:p>
            </p:txBody>
          </p:sp>
          <p:sp>
            <p:nvSpPr>
              <p:cNvPr id="3079" name="MH_Other_10"/>
              <p:cNvSpPr/>
              <p:nvPr/>
            </p:nvSpPr>
            <p:spPr>
              <a:xfrm>
                <a:off x="428" y="404"/>
                <a:ext cx="140" cy="140"/>
              </a:xfrm>
              <a:custGeom>
                <a:avLst/>
                <a:gdLst>
                  <a:gd name="txL" fmla="*/ 0 w 43"/>
                  <a:gd name="txT" fmla="*/ 0 h 44"/>
                  <a:gd name="txR" fmla="*/ 43 w 43"/>
                  <a:gd name="txB" fmla="*/ 44 h 44"/>
                </a:gdLst>
                <a:ahLst/>
                <a:cxnLst>
                  <a:cxn ang="0">
                    <a:pos x="127" y="57"/>
                  </a:cxn>
                  <a:cxn ang="0">
                    <a:pos x="81" y="57"/>
                  </a:cxn>
                  <a:cxn ang="0">
                    <a:pos x="81" y="13"/>
                  </a:cxn>
                  <a:cxn ang="0">
                    <a:pos x="68" y="0"/>
                  </a:cxn>
                  <a:cxn ang="0">
                    <a:pos x="59" y="13"/>
                  </a:cxn>
                  <a:cxn ang="0">
                    <a:pos x="59" y="57"/>
                  </a:cxn>
                  <a:cxn ang="0">
                    <a:pos x="10" y="57"/>
                  </a:cxn>
                  <a:cxn ang="0">
                    <a:pos x="0" y="70"/>
                  </a:cxn>
                  <a:cxn ang="0">
                    <a:pos x="10" y="83"/>
                  </a:cxn>
                  <a:cxn ang="0">
                    <a:pos x="59" y="83"/>
                  </a:cxn>
                  <a:cxn ang="0">
                    <a:pos x="59" y="127"/>
                  </a:cxn>
                  <a:cxn ang="0">
                    <a:pos x="68" y="140"/>
                  </a:cxn>
                  <a:cxn ang="0">
                    <a:pos x="81" y="127"/>
                  </a:cxn>
                  <a:cxn ang="0">
                    <a:pos x="81" y="83"/>
                  </a:cxn>
                  <a:cxn ang="0">
                    <a:pos x="127" y="83"/>
                  </a:cxn>
                  <a:cxn ang="0">
                    <a:pos x="140" y="70"/>
                  </a:cxn>
                  <a:cxn ang="0">
                    <a:pos x="127" y="57"/>
                  </a:cxn>
                </a:cxnLst>
                <a:rect l="txL" t="txT" r="txR" b="tx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solidFill>
                <a:srgbClr val="FFFFFF">
                  <a:alpha val="100000"/>
                </a:srgbClr>
              </a:solidFill>
              <a:ln w="9525">
                <a:noFill/>
              </a:ln>
            </p:spPr>
            <p:txBody>
              <a:bodyPr/>
              <a:p>
                <a:endParaRPr lang="zh-CN" altLang="en-US"/>
              </a:p>
            </p:txBody>
          </p:sp>
        </p:grpSp>
        <p:sp>
          <p:nvSpPr>
            <p:cNvPr id="3077" name="MH_SubTitle_4"/>
            <p:cNvSpPr txBox="1"/>
            <p:nvPr/>
          </p:nvSpPr>
          <p:spPr>
            <a:xfrm>
              <a:off x="1574" y="0"/>
              <a:ext cx="3036" cy="998"/>
            </a:xfrm>
            <a:prstGeom prst="rect">
              <a:avLst/>
            </a:prstGeom>
            <a:noFill/>
            <a:ln w="9525">
              <a:noFill/>
            </a:ln>
          </p:spPr>
          <p:txBody>
            <a:bodyPr lIns="90170" tIns="46990" rIns="90170" bIns="4699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b="1" dirty="0">
                  <a:solidFill>
                    <a:schemeClr val="tx2"/>
                  </a:solidFill>
                  <a:latin typeface="微软雅黑" panose="020B0503020204020204" pitchFamily="34" charset="-122"/>
                  <a:ea typeface="微软雅黑" panose="020B0503020204020204" pitchFamily="34" charset="-122"/>
                </a:rPr>
                <a:t>学习目标</a:t>
              </a:r>
              <a:endParaRPr lang="zh-CN" altLang="en-US" b="1" dirty="0">
                <a:solidFill>
                  <a:schemeClr val="tx2"/>
                </a:solidFill>
                <a:latin typeface="微软雅黑" panose="020B0503020204020204" pitchFamily="34" charset="-122"/>
                <a:ea typeface="微软雅黑" panose="020B0503020204020204" pitchFamily="34" charset="-122"/>
              </a:endParaRPr>
            </a:p>
          </p:txBody>
        </p:sp>
      </p:grpSp>
      <p:sp>
        <p:nvSpPr>
          <p:cNvPr id="4107" name="Rectangle 1"/>
          <p:cNvSpPr/>
          <p:nvPr/>
        </p:nvSpPr>
        <p:spPr>
          <a:xfrm>
            <a:off x="401638" y="2058988"/>
            <a:ext cx="8208963" cy="2933700"/>
          </a:xfrm>
          <a:prstGeom prst="rect">
            <a:avLst/>
          </a:prstGeom>
          <a:noFill/>
          <a:ln w="9525">
            <a:noFill/>
          </a:ln>
        </p:spPr>
        <p:txBody>
          <a:bodyPr anchor="ctr">
            <a:spAutoFit/>
          </a:bodyPr>
          <a:lstStyle/>
          <a:p>
            <a:pPr marL="0" marR="0" lvl="0" indent="0"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rPr>
              <a:t>　</a:t>
            </a:r>
            <a:r>
              <a:rPr kumimoji="0" lang="en-US" altLang="x-none"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rPr>
              <a:t>1</a:t>
            </a:r>
            <a:r>
              <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rPr>
              <a:t>.</a:t>
            </a: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rPr>
              <a:t>经历菱形判定定理的探究过程，掌握菱形的判</a:t>
            </a:r>
            <a:endPar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endParaRPr>
          </a:p>
          <a:p>
            <a:pPr marL="0" marR="0" lvl="0" indent="0" algn="l" defTabSz="914400" rtl="0" eaLnBrk="1" fontAlgn="base" latinLnBrk="0" hangingPunct="1">
              <a:lnSpc>
                <a:spcPct val="13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sym typeface="+mn-ea"/>
              </a:rPr>
              <a:t>        定定理．</a:t>
            </a: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（重点）</a:t>
            </a:r>
            <a:endPar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endParaRPr>
          </a:p>
          <a:p>
            <a:pPr marL="0" marR="0" lvl="0" indent="200025" algn="l" defTabSz="914400" rtl="0" eaLnBrk="1" fontAlgn="base" latinLnBrk="0" hangingPunct="1">
              <a:lnSpc>
                <a:spcPct val="2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 2.</a:t>
            </a: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会用这些菱形的判定方法进行有关的证明和计算</a:t>
            </a:r>
            <a:r>
              <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  </a:t>
            </a:r>
            <a:endPar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endParaRPr>
          </a:p>
          <a:p>
            <a:pPr marL="0" marR="0" lvl="0" indent="200025" algn="l" defTabSz="914400" rtl="0" eaLnBrk="1" fontAlgn="base" latinLnBrk="0" hangingPunct="1">
              <a:lnSpc>
                <a:spcPct val="2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  </a:t>
            </a:r>
            <a:r>
              <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rPr>
              <a:t>（难点）</a:t>
            </a:r>
            <a:endParaRPr kumimoji="0" lang="en-US" altLang="zh-CN" sz="2800" b="0" i="0" u="none" strike="noStrike" kern="1200" cap="none" spc="0" normalizeH="0" baseline="0" noProof="1">
              <a:ln>
                <a:noFill/>
              </a:ln>
              <a:solidFill>
                <a:schemeClr val="tx1"/>
              </a:solidFill>
              <a:effectLst/>
              <a:uLnTx/>
              <a:uFillTx/>
              <a:latin typeface="Times New Roman" panose="02020603050405020304" pitchFamily="18" charset="0"/>
              <a:ea typeface="黑体" panose="02010609060101010101" pitchFamily="49"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107"/>
                                        </p:tgtEl>
                                        <p:attrNameLst>
                                          <p:attrName>style.visibility</p:attrName>
                                        </p:attrNameLst>
                                      </p:cBhvr>
                                      <p:to>
                                        <p:strVal val="visible"/>
                                      </p:to>
                                    </p:set>
                                    <p:animEffect transition="in" filter="wipe(up)">
                                      <p:cBhvr>
                                        <p:cTn id="12" dur="500"/>
                                        <p:tgtEl>
                                          <p:spTgt spid="4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课堂小结</a:t>
            </a:r>
            <a:endParaRPr lang="zh-CN" altLang="en-US" sz="2000" dirty="0">
              <a:solidFill>
                <a:srgbClr val="228B8B"/>
              </a:solidFill>
            </a:endParaRPr>
          </a:p>
        </p:txBody>
      </p:sp>
      <p:sp>
        <p:nvSpPr>
          <p:cNvPr id="12292" name="Text Box 16"/>
          <p:cNvSpPr txBox="1"/>
          <p:nvPr/>
        </p:nvSpPr>
        <p:spPr>
          <a:xfrm>
            <a:off x="293688" y="2849563"/>
            <a:ext cx="1739900" cy="13843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solidFill>
                  <a:schemeClr val="tx2"/>
                </a:solidFill>
                <a:latin typeface="黑体" panose="02010609060101010101" pitchFamily="49" charset="-122"/>
                <a:ea typeface="黑体" panose="02010609060101010101" pitchFamily="49" charset="-122"/>
              </a:rPr>
              <a:t>矩形的相关概念及性质</a:t>
            </a:r>
            <a:endParaRPr lang="zh-CN" altLang="en-US" sz="2800" dirty="0">
              <a:solidFill>
                <a:schemeClr val="tx2"/>
              </a:solidFill>
              <a:latin typeface="黑体" panose="02010609060101010101" pitchFamily="49" charset="-122"/>
              <a:ea typeface="黑体" panose="02010609060101010101" pitchFamily="49" charset="-122"/>
            </a:endParaRPr>
          </a:p>
        </p:txBody>
      </p:sp>
      <p:sp>
        <p:nvSpPr>
          <p:cNvPr id="18" name="左大括号 17"/>
          <p:cNvSpPr/>
          <p:nvPr/>
        </p:nvSpPr>
        <p:spPr>
          <a:xfrm>
            <a:off x="2098675" y="1171575"/>
            <a:ext cx="219075" cy="4538663"/>
          </a:xfrm>
          <a:prstGeom prst="leftBrace">
            <a:avLst>
              <a:gd name="adj1" fmla="val 10646"/>
              <a:gd name="adj2" fmla="val 50000"/>
            </a:avLst>
          </a:prstGeom>
          <a:solidFill>
            <a:schemeClr val="accent1"/>
          </a:solidFill>
          <a:ln w="25400" cap="flat" cmpd="sng">
            <a:solidFill>
              <a:srgbClr val="CC0066"/>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12304" name="Text Box 18"/>
          <p:cNvSpPr txBox="1"/>
          <p:nvPr/>
        </p:nvSpPr>
        <p:spPr>
          <a:xfrm>
            <a:off x="2328863" y="1692275"/>
            <a:ext cx="4586287" cy="522288"/>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ea typeface="黑体" panose="02010609060101010101" pitchFamily="49" charset="-122"/>
              </a:rPr>
              <a:t>具有平行四边行的一切性质</a:t>
            </a:r>
            <a:endParaRPr lang="zh-CN" altLang="en-US" sz="2800" dirty="0">
              <a:ea typeface="黑体" panose="02010609060101010101" pitchFamily="49" charset="-122"/>
            </a:endParaRPr>
          </a:p>
        </p:txBody>
      </p:sp>
      <p:sp>
        <p:nvSpPr>
          <p:cNvPr id="7" name="Text Box 18"/>
          <p:cNvSpPr txBox="1"/>
          <p:nvPr/>
        </p:nvSpPr>
        <p:spPr>
          <a:xfrm>
            <a:off x="2395538" y="2451100"/>
            <a:ext cx="4808537" cy="108267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90000"/>
              </a:lnSpc>
              <a:spcBef>
                <a:spcPct val="5000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四个内角都是直角，</a:t>
            </a:r>
            <a:endParaRPr lang="zh-CN" altLang="en-US" sz="2800" dirty="0">
              <a:latin typeface="黑体" panose="02010609060101010101" pitchFamily="49" charset="-122"/>
              <a:ea typeface="黑体" panose="02010609060101010101" pitchFamily="49" charset="-122"/>
            </a:endParaRPr>
          </a:p>
          <a:p>
            <a:pPr marL="0" lvl="0" indent="0" eaLnBrk="1" hangingPunct="1">
              <a:lnSpc>
                <a:spcPct val="90000"/>
              </a:lnSpc>
              <a:spcBef>
                <a:spcPct val="5000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两条对角线互相平分且相等</a:t>
            </a:r>
            <a:endParaRPr lang="zh-CN" altLang="en-US" sz="2800" dirty="0">
              <a:latin typeface="黑体" panose="02010609060101010101" pitchFamily="49" charset="-122"/>
              <a:ea typeface="黑体" panose="02010609060101010101" pitchFamily="49" charset="-122"/>
            </a:endParaRPr>
          </a:p>
        </p:txBody>
      </p:sp>
      <p:sp>
        <p:nvSpPr>
          <p:cNvPr id="9" name="Text Box 18"/>
          <p:cNvSpPr txBox="1"/>
          <p:nvPr/>
        </p:nvSpPr>
        <p:spPr>
          <a:xfrm>
            <a:off x="2328863" y="3829050"/>
            <a:ext cx="2092325" cy="522288"/>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ea typeface="黑体" panose="02010609060101010101" pitchFamily="49" charset="-122"/>
              </a:rPr>
              <a:t>轴对称图形</a:t>
            </a:r>
            <a:endParaRPr lang="zh-CN" altLang="en-US" sz="2800" dirty="0">
              <a:ea typeface="黑体" panose="02010609060101010101" pitchFamily="49" charset="-122"/>
            </a:endParaRPr>
          </a:p>
        </p:txBody>
      </p:sp>
      <p:sp>
        <p:nvSpPr>
          <p:cNvPr id="10" name="Text Box 18"/>
          <p:cNvSpPr txBox="1"/>
          <p:nvPr/>
        </p:nvSpPr>
        <p:spPr>
          <a:xfrm>
            <a:off x="5411788" y="3829050"/>
            <a:ext cx="2409825" cy="522288"/>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zh-CN" sz="2800" dirty="0">
                <a:latin typeface="黑体" panose="02010609060101010101" pitchFamily="49" charset="-122"/>
                <a:ea typeface="黑体" panose="02010609060101010101" pitchFamily="49" charset="-122"/>
                <a:sym typeface="宋体" panose="02010600030101010101" pitchFamily="2" charset="-122"/>
              </a:rPr>
              <a:t>有两条对称轴</a:t>
            </a:r>
            <a:endParaRPr lang="zh-CN" altLang="zh-CN" sz="2800" dirty="0">
              <a:latin typeface="黑体" panose="02010609060101010101" pitchFamily="49" charset="-122"/>
              <a:ea typeface="黑体" panose="02010609060101010101" pitchFamily="49" charset="-122"/>
              <a:sym typeface="宋体" panose="02010600030101010101" pitchFamily="2" charset="-122"/>
            </a:endParaRPr>
          </a:p>
        </p:txBody>
      </p:sp>
      <p:sp>
        <p:nvSpPr>
          <p:cNvPr id="11" name="右箭头 10"/>
          <p:cNvSpPr/>
          <p:nvPr/>
        </p:nvSpPr>
        <p:spPr bwMode="auto">
          <a:xfrm>
            <a:off x="4633913" y="3944938"/>
            <a:ext cx="563563" cy="288925"/>
          </a:xfrm>
          <a:prstGeom prst="rightArrow">
            <a:avLst/>
          </a:prstGeom>
          <a:solidFill>
            <a:schemeClr val="accent6">
              <a:lumMod val="7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2" name="Text Box 18"/>
          <p:cNvSpPr txBox="1"/>
          <p:nvPr/>
        </p:nvSpPr>
        <p:spPr>
          <a:xfrm>
            <a:off x="2389188" y="5097463"/>
            <a:ext cx="3673475" cy="9525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直角三角形斜边上的中线等于斜边的一半</a:t>
            </a:r>
            <a:endParaRPr lang="zh-CN" altLang="en-US" sz="2800" dirty="0">
              <a:latin typeface="Times New Roman" panose="02020603050405020304" pitchFamily="18" charset="0"/>
              <a:ea typeface="黑体" panose="02010609060101010101" pitchFamily="49" charset="-122"/>
            </a:endParaRPr>
          </a:p>
        </p:txBody>
      </p:sp>
      <p:sp>
        <p:nvSpPr>
          <p:cNvPr id="2" name="Text Box 18"/>
          <p:cNvSpPr txBox="1"/>
          <p:nvPr/>
        </p:nvSpPr>
        <p:spPr>
          <a:xfrm>
            <a:off x="2395538" y="850900"/>
            <a:ext cx="6238875" cy="522288"/>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ea typeface="黑体" panose="02010609060101010101" pitchFamily="49" charset="-122"/>
              </a:rPr>
              <a:t>有一个角是直角的平行四边形叫做矩形</a:t>
            </a:r>
            <a:endParaRPr lang="zh-CN" altLang="en-US" sz="2800" dirty="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linds(horizontal)">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randombar(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5" fill="hold" grpId="0" nodeType="clickEffect">
                                  <p:stCondLst>
                                    <p:cond delay="0"/>
                                  </p:stCondLst>
                                  <p:childTnLst>
                                    <p:set>
                                      <p:cBhvr>
                                        <p:cTn id="21" dur="1" fill="hold">
                                          <p:stCondLst>
                                            <p:cond delay="0"/>
                                          </p:stCondLst>
                                        </p:cTn>
                                        <p:tgtEl>
                                          <p:spTgt spid="12304"/>
                                        </p:tgtEl>
                                        <p:attrNameLst>
                                          <p:attrName>style.visibility</p:attrName>
                                        </p:attrNameLst>
                                      </p:cBhvr>
                                      <p:to>
                                        <p:strVal val="visible"/>
                                      </p:to>
                                    </p:set>
                                    <p:animEffect transition="in" filter="blinds(vertical)">
                                      <p:cBhvr>
                                        <p:cTn id="22" dur="500"/>
                                        <p:tgtEl>
                                          <p:spTgt spid="1230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5"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5"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vertic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5"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vertic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nimBg="1"/>
      <p:bldP spid="18" grpId="0" bldLvl="0" animBg="1"/>
      <p:bldP spid="12304" grpId="0" bldLvl="0" animBg="1"/>
      <p:bldP spid="7" grpId="0" bldLvl="0" animBg="1"/>
      <p:bldP spid="9" grpId="0" bldLvl="0" animBg="1"/>
      <p:bldP spid="10" grpId="0" bldLvl="0" animBg="1"/>
      <p:bldP spid="11" grpId="0" bldLvl="0" animBg="1"/>
      <p:bldP spid="12" grpId="0" bldLvl="0" animBg="1"/>
      <p:bldP spid="2"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矩形 80"/>
          <p:cNvSpPr/>
          <p:nvPr/>
        </p:nvSpPr>
        <p:spPr>
          <a:xfrm>
            <a:off x="57150" y="44450"/>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课堂小结</a:t>
            </a:r>
            <a:endParaRPr lang="zh-CN" altLang="en-US" sz="2000" b="1" dirty="0">
              <a:solidFill>
                <a:srgbClr val="228B8B"/>
              </a:solidFill>
              <a:ea typeface="方正姚体" panose="02010601030101010101" pitchFamily="2" charset="-122"/>
            </a:endParaRPr>
          </a:p>
        </p:txBody>
      </p:sp>
      <p:sp>
        <p:nvSpPr>
          <p:cNvPr id="12292" name="Text Box 16"/>
          <p:cNvSpPr txBox="1"/>
          <p:nvPr/>
        </p:nvSpPr>
        <p:spPr>
          <a:xfrm>
            <a:off x="153988" y="3097213"/>
            <a:ext cx="1284287" cy="954087"/>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solidFill>
                  <a:schemeClr val="tx2"/>
                </a:solidFill>
                <a:latin typeface="黑体" panose="02010609060101010101" pitchFamily="49" charset="-122"/>
                <a:ea typeface="黑体" panose="02010609060101010101" pitchFamily="49" charset="-122"/>
              </a:rPr>
              <a:t>菱形的性质</a:t>
            </a:r>
            <a:endParaRPr lang="zh-CN" altLang="en-US" sz="2800" dirty="0">
              <a:solidFill>
                <a:schemeClr val="tx2"/>
              </a:solidFill>
              <a:latin typeface="黑体" panose="02010609060101010101" pitchFamily="49" charset="-122"/>
              <a:ea typeface="黑体" panose="02010609060101010101" pitchFamily="49" charset="-122"/>
            </a:endParaRPr>
          </a:p>
        </p:txBody>
      </p:sp>
      <p:sp>
        <p:nvSpPr>
          <p:cNvPr id="18" name="左大括号 17"/>
          <p:cNvSpPr/>
          <p:nvPr/>
        </p:nvSpPr>
        <p:spPr>
          <a:xfrm>
            <a:off x="1530350" y="2038350"/>
            <a:ext cx="133350" cy="3819525"/>
          </a:xfrm>
          <a:prstGeom prst="leftBrace">
            <a:avLst>
              <a:gd name="adj1" fmla="val 10741"/>
              <a:gd name="adj2" fmla="val 50000"/>
            </a:avLst>
          </a:prstGeom>
          <a:solidFill>
            <a:schemeClr val="accent1"/>
          </a:solidFill>
          <a:ln w="25400" cap="flat" cmpd="sng">
            <a:solidFill>
              <a:srgbClr val="CC0066"/>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12301" name="Text Box 18"/>
          <p:cNvSpPr txBox="1"/>
          <p:nvPr/>
        </p:nvSpPr>
        <p:spPr>
          <a:xfrm>
            <a:off x="1789113" y="1370013"/>
            <a:ext cx="555625" cy="224472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solidFill>
                  <a:schemeClr val="tx2"/>
                </a:solidFill>
                <a:latin typeface="黑体" panose="02010609060101010101" pitchFamily="49" charset="-122"/>
                <a:ea typeface="黑体" panose="02010609060101010101" pitchFamily="49" charset="-122"/>
              </a:rPr>
              <a:t>菱形的性质</a:t>
            </a:r>
            <a:endParaRPr lang="zh-CN" altLang="en-US" sz="2800" dirty="0">
              <a:solidFill>
                <a:schemeClr val="tx2"/>
              </a:solidFill>
              <a:latin typeface="黑体" panose="02010609060101010101" pitchFamily="49" charset="-122"/>
              <a:ea typeface="黑体" panose="02010609060101010101" pitchFamily="49" charset="-122"/>
            </a:endParaRPr>
          </a:p>
        </p:txBody>
      </p:sp>
      <p:sp>
        <p:nvSpPr>
          <p:cNvPr id="12304" name="Text Box 18"/>
          <p:cNvSpPr txBox="1"/>
          <p:nvPr/>
        </p:nvSpPr>
        <p:spPr>
          <a:xfrm>
            <a:off x="1789113" y="5610225"/>
            <a:ext cx="1738312" cy="5207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ea typeface="黑体" panose="02010609060101010101" pitchFamily="49" charset="-122"/>
              </a:rPr>
              <a:t>有关计算</a:t>
            </a:r>
            <a:endParaRPr lang="zh-CN" altLang="en-US" sz="2800" dirty="0">
              <a:ea typeface="黑体" panose="02010609060101010101" pitchFamily="49" charset="-122"/>
            </a:endParaRPr>
          </a:p>
        </p:txBody>
      </p:sp>
      <p:sp>
        <p:nvSpPr>
          <p:cNvPr id="2" name="Text Box 18"/>
          <p:cNvSpPr txBox="1"/>
          <p:nvPr/>
        </p:nvSpPr>
        <p:spPr>
          <a:xfrm>
            <a:off x="2873375" y="676275"/>
            <a:ext cx="654050" cy="522288"/>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边</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3" name="Text Box 18"/>
          <p:cNvSpPr txBox="1"/>
          <p:nvPr/>
        </p:nvSpPr>
        <p:spPr>
          <a:xfrm>
            <a:off x="4779963" y="4746625"/>
            <a:ext cx="3429000" cy="16002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周长</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边长的四倍</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面积</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底×高</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两条对角线乘积的一半</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4" name="右箭头 3"/>
          <p:cNvSpPr/>
          <p:nvPr/>
        </p:nvSpPr>
        <p:spPr bwMode="auto">
          <a:xfrm>
            <a:off x="3776663" y="5726113"/>
            <a:ext cx="809625" cy="287338"/>
          </a:xfrm>
          <a:prstGeom prst="rightArrow">
            <a:avLst/>
          </a:prstGeom>
          <a:solidFill>
            <a:schemeClr val="accent6">
              <a:lumMod val="7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5" name="左大括号 4"/>
          <p:cNvSpPr/>
          <p:nvPr/>
        </p:nvSpPr>
        <p:spPr>
          <a:xfrm>
            <a:off x="2547938" y="869950"/>
            <a:ext cx="219075" cy="3181350"/>
          </a:xfrm>
          <a:prstGeom prst="leftBrace">
            <a:avLst>
              <a:gd name="adj1" fmla="val 10891"/>
              <a:gd name="adj2" fmla="val 50000"/>
            </a:avLst>
          </a:prstGeom>
          <a:solidFill>
            <a:schemeClr val="accent1"/>
          </a:solidFill>
          <a:ln w="25400" cap="flat" cmpd="sng">
            <a:solidFill>
              <a:srgbClr val="CC0066"/>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6" name="Text Box 18"/>
          <p:cNvSpPr txBox="1"/>
          <p:nvPr/>
        </p:nvSpPr>
        <p:spPr>
          <a:xfrm>
            <a:off x="2944813" y="2058988"/>
            <a:ext cx="654050" cy="522287"/>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角</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7" name="Text Box 18"/>
          <p:cNvSpPr txBox="1"/>
          <p:nvPr/>
        </p:nvSpPr>
        <p:spPr>
          <a:xfrm>
            <a:off x="2951163" y="3205163"/>
            <a:ext cx="496887" cy="1382712"/>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对角线</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8" name="右箭头 7"/>
          <p:cNvSpPr/>
          <p:nvPr/>
        </p:nvSpPr>
        <p:spPr bwMode="auto">
          <a:xfrm>
            <a:off x="3663950" y="793750"/>
            <a:ext cx="431800" cy="287338"/>
          </a:xfrm>
          <a:prstGeom prst="rightArrow">
            <a:avLst/>
          </a:prstGeom>
          <a:solidFill>
            <a:schemeClr val="accent6">
              <a:lumMod val="7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9" name="右箭头 8"/>
          <p:cNvSpPr/>
          <p:nvPr/>
        </p:nvSpPr>
        <p:spPr bwMode="auto">
          <a:xfrm>
            <a:off x="3776663" y="2176463"/>
            <a:ext cx="431800" cy="287338"/>
          </a:xfrm>
          <a:prstGeom prst="rightArrow">
            <a:avLst/>
          </a:prstGeom>
          <a:solidFill>
            <a:schemeClr val="accent6">
              <a:lumMod val="7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0" name="右箭头 9"/>
          <p:cNvSpPr/>
          <p:nvPr/>
        </p:nvSpPr>
        <p:spPr bwMode="auto">
          <a:xfrm>
            <a:off x="3527425" y="3803650"/>
            <a:ext cx="431800" cy="287338"/>
          </a:xfrm>
          <a:prstGeom prst="rightArrow">
            <a:avLst/>
          </a:prstGeom>
          <a:solidFill>
            <a:schemeClr val="accent6">
              <a:lumMod val="7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1" name="Text Box 18"/>
          <p:cNvSpPr txBox="1"/>
          <p:nvPr/>
        </p:nvSpPr>
        <p:spPr>
          <a:xfrm>
            <a:off x="4208463" y="504825"/>
            <a:ext cx="3846512" cy="11684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两组对边平行且相等；</a:t>
            </a:r>
            <a:endParaRPr lang="zh-CN" altLang="en-US" sz="2800" dirty="0">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四条边相等</a:t>
            </a:r>
            <a:endParaRPr lang="en-US" altLang="zh-CN" sz="2800" dirty="0">
              <a:latin typeface="Times New Roman" panose="02020603050405020304" pitchFamily="18" charset="0"/>
              <a:ea typeface="黑体" panose="02010609060101010101" pitchFamily="49" charset="-122"/>
            </a:endParaRPr>
          </a:p>
        </p:txBody>
      </p:sp>
      <p:sp>
        <p:nvSpPr>
          <p:cNvPr id="12" name="Text Box 18"/>
          <p:cNvSpPr txBox="1"/>
          <p:nvPr/>
        </p:nvSpPr>
        <p:spPr>
          <a:xfrm>
            <a:off x="4276725" y="1922463"/>
            <a:ext cx="3844925" cy="9525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两组对角分别相等，邻角互补邻角互补</a:t>
            </a:r>
            <a:endParaRPr lang="zh-CN" altLang="en-US" sz="2800" dirty="0">
              <a:latin typeface="Times New Roman" panose="02020603050405020304" pitchFamily="18" charset="0"/>
              <a:ea typeface="黑体" panose="02010609060101010101" pitchFamily="49" charset="-122"/>
            </a:endParaRPr>
          </a:p>
        </p:txBody>
      </p:sp>
      <p:sp>
        <p:nvSpPr>
          <p:cNvPr id="13" name="Text Box 18"/>
          <p:cNvSpPr txBox="1"/>
          <p:nvPr/>
        </p:nvSpPr>
        <p:spPr>
          <a:xfrm>
            <a:off x="4035425" y="3276600"/>
            <a:ext cx="4832350" cy="116840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sym typeface="宋体" panose="02010600030101010101" pitchFamily="2" charset="-122"/>
              </a:rPr>
              <a:t>1.</a:t>
            </a:r>
            <a:r>
              <a:rPr lang="zh-CN" altLang="en-US" sz="2800" dirty="0">
                <a:latin typeface="Times New Roman" panose="02020603050405020304" pitchFamily="18" charset="0"/>
                <a:ea typeface="黑体" panose="02010609060101010101" pitchFamily="49" charset="-122"/>
              </a:rPr>
              <a:t>两条对角线互相垂直平分</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latin typeface="Times New Roman" panose="02020603050405020304" pitchFamily="18" charset="0"/>
                <a:ea typeface="黑体" panose="02010609060101010101" pitchFamily="49" charset="-122"/>
              </a:rPr>
              <a:t>每一条对角线平分一组对角</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linds(horizontal)">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randombar(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12301"/>
                                        </p:tgtEl>
                                        <p:attrNameLst>
                                          <p:attrName>style.visibility</p:attrName>
                                        </p:attrNameLst>
                                      </p:cBhvr>
                                      <p:to>
                                        <p:strVal val="visible"/>
                                      </p:to>
                                    </p:set>
                                    <p:animEffect transition="in" filter="blinds(vertical)">
                                      <p:cBhvr>
                                        <p:cTn id="17" dur="500"/>
                                        <p:tgtEl>
                                          <p:spTgt spid="1230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
                                        <p:tgtEl>
                                          <p:spTgt spid="2"/>
                                        </p:tgtEl>
                                      </p:cBhvr>
                                    </p:animEffect>
                                  </p:childTnLst>
                                </p:cTn>
                              </p:par>
                            </p:childTnLst>
                          </p:cTn>
                        </p:par>
                        <p:par>
                          <p:cTn id="28" fill="hold">
                            <p:stCondLst>
                              <p:cond delay="500"/>
                            </p:stCondLst>
                            <p:childTnLst>
                              <p:par>
                                <p:cTn id="29" presetID="9"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5"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linds(vertic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5"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blinds(vertical)">
                                      <p:cBhvr>
                                        <p:cTn id="41" dur="500"/>
                                        <p:tgtEl>
                                          <p:spTgt spid="6"/>
                                        </p:tgtEl>
                                      </p:cBhvr>
                                    </p:animEffect>
                                  </p:childTnLst>
                                </p:cTn>
                              </p:par>
                            </p:childTnLst>
                          </p:cTn>
                        </p:par>
                        <p:par>
                          <p:cTn id="42" fill="hold">
                            <p:stCondLst>
                              <p:cond delay="500"/>
                            </p:stCondLst>
                            <p:childTnLst>
                              <p:par>
                                <p:cTn id="43" presetID="9"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dissolve">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5"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linds(vertical)">
                                      <p:cBhvr>
                                        <p:cTn id="50" dur="5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5"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linds(vertical)">
                                      <p:cBhvr>
                                        <p:cTn id="55" dur="500"/>
                                        <p:tgtEl>
                                          <p:spTgt spid="7"/>
                                        </p:tgtEl>
                                      </p:cBhvr>
                                    </p:animEffect>
                                  </p:childTnLst>
                                </p:cTn>
                              </p:par>
                            </p:childTnLst>
                          </p:cTn>
                        </p:par>
                        <p:par>
                          <p:cTn id="56" fill="hold">
                            <p:stCondLst>
                              <p:cond delay="500"/>
                            </p:stCondLst>
                            <p:childTnLst>
                              <p:par>
                                <p:cTn id="57" presetID="9" presetClass="entr" presetSubtype="0"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dissolv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5" fill="hold" grpId="0" nodeType="click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blinds(vertical)">
                                      <p:cBhvr>
                                        <p:cTn id="64" dur="500"/>
                                        <p:tgtEl>
                                          <p:spTgt spid="13"/>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5" fill="hold" grpId="0" nodeType="clickEffect">
                                  <p:stCondLst>
                                    <p:cond delay="0"/>
                                  </p:stCondLst>
                                  <p:childTnLst>
                                    <p:set>
                                      <p:cBhvr>
                                        <p:cTn id="68" dur="1" fill="hold">
                                          <p:stCondLst>
                                            <p:cond delay="0"/>
                                          </p:stCondLst>
                                        </p:cTn>
                                        <p:tgtEl>
                                          <p:spTgt spid="12304"/>
                                        </p:tgtEl>
                                        <p:attrNameLst>
                                          <p:attrName>style.visibility</p:attrName>
                                        </p:attrNameLst>
                                      </p:cBhvr>
                                      <p:to>
                                        <p:strVal val="visible"/>
                                      </p:to>
                                    </p:set>
                                    <p:animEffect transition="in" filter="blinds(vertical)">
                                      <p:cBhvr>
                                        <p:cTn id="69" dur="500"/>
                                        <p:tgtEl>
                                          <p:spTgt spid="12304"/>
                                        </p:tgtEl>
                                      </p:cBhvr>
                                    </p:animEffect>
                                  </p:childTnLst>
                                </p:cTn>
                              </p:par>
                            </p:childTnLst>
                          </p:cTn>
                        </p:par>
                        <p:par>
                          <p:cTn id="70" fill="hold">
                            <p:stCondLst>
                              <p:cond delay="500"/>
                            </p:stCondLst>
                            <p:childTnLst>
                              <p:par>
                                <p:cTn id="71" presetID="9"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dissolve">
                                      <p:cBhvr>
                                        <p:cTn id="73" dur="500"/>
                                        <p:tgtEl>
                                          <p:spTgt spid="4"/>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5" fill="hold" grpId="0" nodeType="click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blinds(vertical)">
                                      <p:cBhvr>
                                        <p:cTn id="7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nimBg="1"/>
      <p:bldP spid="18" grpId="0" bldLvl="0" animBg="1"/>
      <p:bldP spid="12301" grpId="0" bldLvl="0" animBg="1"/>
      <p:bldP spid="12304" grpId="0" bldLvl="0" animBg="1"/>
      <p:bldP spid="2" grpId="0" bldLvl="0" animBg="1"/>
      <p:bldP spid="3" grpId="0" bldLvl="0" animBg="1"/>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35" name="AutoShape 156"/>
          <p:cNvSpPr/>
          <p:nvPr/>
        </p:nvSpPr>
        <p:spPr>
          <a:xfrm>
            <a:off x="1836738" y="1614488"/>
            <a:ext cx="160337" cy="3367087"/>
          </a:xfrm>
          <a:prstGeom prst="leftBrace">
            <a:avLst>
              <a:gd name="adj1" fmla="val 259584"/>
              <a:gd name="adj2" fmla="val 50000"/>
            </a:avLst>
          </a:prstGeom>
          <a:noFill/>
          <a:ln w="15875" cap="flat" cmpd="sng">
            <a:solidFill>
              <a:srgbClr val="00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39" name="Text Box 151"/>
          <p:cNvSpPr txBox="1"/>
          <p:nvPr/>
        </p:nvSpPr>
        <p:spPr>
          <a:xfrm>
            <a:off x="4187825" y="1120775"/>
            <a:ext cx="4643438" cy="882650"/>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有一组邻边相等的平行四边形是菱形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2" name="Text Box 151"/>
          <p:cNvSpPr txBox="1"/>
          <p:nvPr/>
        </p:nvSpPr>
        <p:spPr>
          <a:xfrm>
            <a:off x="3429000" y="2441575"/>
            <a:ext cx="5051425" cy="1357313"/>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对角线互相垂直的平行四边形是菱形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3" name="Text Box 151"/>
          <p:cNvSpPr txBox="1"/>
          <p:nvPr/>
        </p:nvSpPr>
        <p:spPr>
          <a:xfrm>
            <a:off x="3429000" y="4013200"/>
            <a:ext cx="4786313" cy="504825"/>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四边相等的四边形是菱形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4" name="Text Box 151"/>
          <p:cNvSpPr txBox="1"/>
          <p:nvPr/>
        </p:nvSpPr>
        <p:spPr>
          <a:xfrm>
            <a:off x="2070100" y="4870450"/>
            <a:ext cx="4292600" cy="504825"/>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运用定理进行计算和证明</a:t>
            </a:r>
            <a:endParaRPr lang="en-US" altLang="zh-CN" sz="2800" dirty="0">
              <a:latin typeface="Times New Roman" panose="02020603050405020304" pitchFamily="18" charset="0"/>
              <a:ea typeface="黑体" panose="02010609060101010101" pitchFamily="49" charset="-122"/>
            </a:endParaRPr>
          </a:p>
        </p:txBody>
      </p:sp>
      <p:sp>
        <p:nvSpPr>
          <p:cNvPr id="17445" name="Text Box 151"/>
          <p:cNvSpPr txBox="1"/>
          <p:nvPr/>
        </p:nvSpPr>
        <p:spPr>
          <a:xfrm>
            <a:off x="295275" y="3060700"/>
            <a:ext cx="1411288" cy="952500"/>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菱形的判定</a:t>
            </a:r>
            <a:endParaRPr lang="zh-CN" altLang="en-US" sz="2800" dirty="0">
              <a:latin typeface="Times New Roman" panose="02020603050405020304" pitchFamily="18" charset="0"/>
              <a:ea typeface="黑体" panose="02010609060101010101" pitchFamily="49" charset="-122"/>
            </a:endParaRPr>
          </a:p>
        </p:txBody>
      </p:sp>
      <p:sp>
        <p:nvSpPr>
          <p:cNvPr id="17446" name="Text Box 151"/>
          <p:cNvSpPr txBox="1"/>
          <p:nvPr/>
        </p:nvSpPr>
        <p:spPr>
          <a:xfrm>
            <a:off x="2125663" y="1309688"/>
            <a:ext cx="1487487" cy="503237"/>
          </a:xfrm>
          <a:prstGeom prst="rect">
            <a:avLst/>
          </a:prstGeom>
          <a:noFill/>
          <a:ln w="25400" cap="flat" cmpd="sng">
            <a:solidFill>
              <a:srgbClr val="CC0066"/>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定义法</a:t>
            </a:r>
            <a:endParaRPr lang="zh-CN" altLang="en-US" sz="2800" dirty="0">
              <a:latin typeface="Times New Roman" panose="02020603050405020304" pitchFamily="18" charset="0"/>
              <a:ea typeface="黑体" panose="02010609060101010101" pitchFamily="49" charset="-122"/>
            </a:endParaRPr>
          </a:p>
        </p:txBody>
      </p:sp>
      <p:sp>
        <p:nvSpPr>
          <p:cNvPr id="17447" name="Text Box 151"/>
          <p:cNvSpPr txBox="1"/>
          <p:nvPr/>
        </p:nvSpPr>
        <p:spPr>
          <a:xfrm>
            <a:off x="2062163" y="3178175"/>
            <a:ext cx="1076325" cy="909638"/>
          </a:xfrm>
          <a:prstGeom prst="rect">
            <a:avLst/>
          </a:prstGeom>
          <a:noFill/>
          <a:ln w="25400" cap="flat" cmpd="sng">
            <a:solidFill>
              <a:srgbClr val="CC0066"/>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判定定理</a:t>
            </a:r>
            <a:endParaRPr lang="zh-CN" altLang="en-US" sz="2800" dirty="0">
              <a:latin typeface="Times New Roman" panose="02020603050405020304" pitchFamily="18" charset="0"/>
              <a:ea typeface="黑体" panose="02010609060101010101" pitchFamily="49" charset="-122"/>
            </a:endParaRPr>
          </a:p>
        </p:txBody>
      </p:sp>
      <p:sp>
        <p:nvSpPr>
          <p:cNvPr id="17448" name="AutoShape 152"/>
          <p:cNvSpPr/>
          <p:nvPr/>
        </p:nvSpPr>
        <p:spPr>
          <a:xfrm>
            <a:off x="3721100" y="1417638"/>
            <a:ext cx="358775" cy="287337"/>
          </a:xfrm>
          <a:prstGeom prst="rightArrow">
            <a:avLst>
              <a:gd name="adj1" fmla="val 50000"/>
              <a:gd name="adj2" fmla="val 31169"/>
            </a:avLst>
          </a:prstGeom>
          <a:noFill/>
          <a:ln w="15875" cap="flat" cmpd="sng">
            <a:solidFill>
              <a:srgbClr val="000000"/>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49" name="AutoShape 156"/>
          <p:cNvSpPr/>
          <p:nvPr/>
        </p:nvSpPr>
        <p:spPr>
          <a:xfrm>
            <a:off x="3203575" y="2728913"/>
            <a:ext cx="144463" cy="1655762"/>
          </a:xfrm>
          <a:prstGeom prst="leftBrace">
            <a:avLst>
              <a:gd name="adj1" fmla="val 95087"/>
              <a:gd name="adj2" fmla="val 50000"/>
            </a:avLst>
          </a:prstGeom>
          <a:noFill/>
          <a:ln w="15875" cap="flat" cmpd="sng">
            <a:solidFill>
              <a:srgbClr val="00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45"/>
                                        </p:tgtEl>
                                        <p:attrNameLst>
                                          <p:attrName>style.visibility</p:attrName>
                                        </p:attrNameLst>
                                      </p:cBhvr>
                                      <p:to>
                                        <p:strVal val="visible"/>
                                      </p:to>
                                    </p:set>
                                    <p:animEffect transition="in" filter="wipe(left)">
                                      <p:cBhvr>
                                        <p:cTn id="7" dur="500"/>
                                        <p:tgtEl>
                                          <p:spTgt spid="1744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7435"/>
                                        </p:tgtEl>
                                        <p:attrNameLst>
                                          <p:attrName>style.visibility</p:attrName>
                                        </p:attrNameLst>
                                      </p:cBhvr>
                                      <p:to>
                                        <p:strVal val="visible"/>
                                      </p:to>
                                    </p:set>
                                    <p:animEffect transition="in" filter="wipe(up)">
                                      <p:cBhvr>
                                        <p:cTn id="12" dur="500"/>
                                        <p:tgtEl>
                                          <p:spTgt spid="174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446"/>
                                        </p:tgtEl>
                                        <p:attrNameLst>
                                          <p:attrName>style.visibility</p:attrName>
                                        </p:attrNameLst>
                                      </p:cBhvr>
                                      <p:to>
                                        <p:strVal val="visible"/>
                                      </p:to>
                                    </p:set>
                                    <p:animEffect transition="in" filter="wipe(left)">
                                      <p:cBhvr>
                                        <p:cTn id="17" dur="500"/>
                                        <p:tgtEl>
                                          <p:spTgt spid="1744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7448"/>
                                        </p:tgtEl>
                                        <p:attrNameLst>
                                          <p:attrName>style.visibility</p:attrName>
                                        </p:attrNameLst>
                                      </p:cBhvr>
                                      <p:to>
                                        <p:strVal val="visible"/>
                                      </p:to>
                                    </p:set>
                                    <p:animEffect transition="in" filter="wipe(left)">
                                      <p:cBhvr>
                                        <p:cTn id="22" dur="500"/>
                                        <p:tgtEl>
                                          <p:spTgt spid="174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439"/>
                                        </p:tgtEl>
                                        <p:attrNameLst>
                                          <p:attrName>style.visibility</p:attrName>
                                        </p:attrNameLst>
                                      </p:cBhvr>
                                      <p:to>
                                        <p:strVal val="visible"/>
                                      </p:to>
                                    </p:set>
                                    <p:animEffect transition="in" filter="wipe(left)">
                                      <p:cBhvr>
                                        <p:cTn id="27" dur="500"/>
                                        <p:tgtEl>
                                          <p:spTgt spid="174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7447"/>
                                        </p:tgtEl>
                                        <p:attrNameLst>
                                          <p:attrName>style.visibility</p:attrName>
                                        </p:attrNameLst>
                                      </p:cBhvr>
                                      <p:to>
                                        <p:strVal val="visible"/>
                                      </p:to>
                                    </p:set>
                                    <p:animEffect transition="in" filter="wipe(left)">
                                      <p:cBhvr>
                                        <p:cTn id="32" dur="500"/>
                                        <p:tgtEl>
                                          <p:spTgt spid="1744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7449"/>
                                        </p:tgtEl>
                                        <p:attrNameLst>
                                          <p:attrName>style.visibility</p:attrName>
                                        </p:attrNameLst>
                                      </p:cBhvr>
                                      <p:to>
                                        <p:strVal val="visible"/>
                                      </p:to>
                                    </p:set>
                                    <p:animEffect transition="in" filter="wipe(up)">
                                      <p:cBhvr>
                                        <p:cTn id="37" dur="500"/>
                                        <p:tgtEl>
                                          <p:spTgt spid="1744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7442"/>
                                        </p:tgtEl>
                                        <p:attrNameLst>
                                          <p:attrName>style.visibility</p:attrName>
                                        </p:attrNameLst>
                                      </p:cBhvr>
                                      <p:to>
                                        <p:strVal val="visible"/>
                                      </p:to>
                                    </p:set>
                                    <p:animEffect transition="in" filter="wipe(left)">
                                      <p:cBhvr>
                                        <p:cTn id="42" dur="500"/>
                                        <p:tgtEl>
                                          <p:spTgt spid="1744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7443"/>
                                        </p:tgtEl>
                                        <p:attrNameLst>
                                          <p:attrName>style.visibility</p:attrName>
                                        </p:attrNameLst>
                                      </p:cBhvr>
                                      <p:to>
                                        <p:strVal val="visible"/>
                                      </p:to>
                                    </p:set>
                                    <p:animEffect transition="in" filter="wipe(left)">
                                      <p:cBhvr>
                                        <p:cTn id="47" dur="500"/>
                                        <p:tgtEl>
                                          <p:spTgt spid="1744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7444"/>
                                        </p:tgtEl>
                                        <p:attrNameLst>
                                          <p:attrName>style.visibility</p:attrName>
                                        </p:attrNameLst>
                                      </p:cBhvr>
                                      <p:to>
                                        <p:strVal val="visible"/>
                                      </p:to>
                                    </p:set>
                                    <p:animEffect transition="in" filter="wipe(left)">
                                      <p:cBhvr>
                                        <p:cTn id="52" dur="500"/>
                                        <p:tgtEl>
                                          <p:spTgt spid="17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5" grpId="0" bldLvl="0" animBg="1"/>
      <p:bldP spid="17439" grpId="0" bldLvl="0" animBg="1"/>
      <p:bldP spid="17442" grpId="0" bldLvl="0" animBg="1"/>
      <p:bldP spid="17443" grpId="0" bldLvl="0" animBg="1"/>
      <p:bldP spid="17444" grpId="0" bldLvl="0" animBg="1"/>
      <p:bldP spid="17445" grpId="0" bldLvl="0" animBg="1"/>
      <p:bldP spid="17446" grpId="0" bldLvl="0" animBg="1"/>
      <p:bldP spid="17447" grpId="0" bldLvl="0" animBg="1"/>
      <p:bldP spid="17448" grpId="0" bldLvl="0" animBg="1"/>
      <p:bldP spid="17449"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22"/>
          <p:cNvSpPr/>
          <p:nvPr/>
        </p:nvSpPr>
        <p:spPr>
          <a:xfrm>
            <a:off x="361950" y="280988"/>
            <a:ext cx="8397875" cy="1641475"/>
          </a:xfrm>
          <a:prstGeom prst="rect">
            <a:avLst/>
          </a:prstGeom>
          <a:noFill/>
          <a:ln w="9525">
            <a:noFill/>
          </a:ln>
        </p:spPr>
        <p:txBody>
          <a:bodyPr lIns="91422" tIns="45711" rIns="91422" bIns="45711"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例</a:t>
            </a:r>
            <a:r>
              <a:rPr lang="en-US" altLang="zh-CN" sz="2800" dirty="0">
                <a:solidFill>
                  <a:srgbClr val="149494"/>
                </a:solidFill>
                <a:latin typeface="Times New Roman" panose="02020603050405020304" pitchFamily="18" charset="0"/>
                <a:ea typeface="黑体" panose="02010609060101010101" pitchFamily="49" charset="-122"/>
              </a:rPr>
              <a:t>2  </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矩形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的垂直平分线与边</a:t>
            </a:r>
            <a:r>
              <a:rPr lang="en-US" altLang="zh-CN"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分别交于点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求证：四边形</a:t>
            </a:r>
            <a:r>
              <a:rPr lang="en-US" altLang="zh-CN" sz="2800" i="1" dirty="0">
                <a:latin typeface="Times New Roman" panose="02020603050405020304" pitchFamily="18" charset="0"/>
                <a:ea typeface="黑体" panose="02010609060101010101" pitchFamily="49" charset="-122"/>
              </a:rPr>
              <a:t>AFCE</a:t>
            </a:r>
            <a:r>
              <a:rPr lang="zh-CN" altLang="en-US" sz="2800" dirty="0">
                <a:latin typeface="Times New Roman" panose="02020603050405020304" pitchFamily="18" charset="0"/>
                <a:ea typeface="黑体" panose="02010609060101010101" pitchFamily="49" charset="-122"/>
              </a:rPr>
              <a:t>是菱形． </a:t>
            </a:r>
            <a:endParaRPr lang="zh-CN" altLang="en-US" sz="2800" dirty="0">
              <a:latin typeface="Times New Roman" panose="02020603050405020304" pitchFamily="18" charset="0"/>
              <a:ea typeface="黑体" panose="02010609060101010101" pitchFamily="49" charset="-122"/>
            </a:endParaRPr>
          </a:p>
        </p:txBody>
      </p:sp>
      <p:sp>
        <p:nvSpPr>
          <p:cNvPr id="10243" name="Rectangle 38"/>
          <p:cNvSpPr/>
          <p:nvPr/>
        </p:nvSpPr>
        <p:spPr>
          <a:xfrm>
            <a:off x="5870575" y="2671763"/>
            <a:ext cx="2665413" cy="1152525"/>
          </a:xfrm>
          <a:prstGeom prst="rect">
            <a:avLst/>
          </a:prstGeom>
          <a:no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p>
        </p:txBody>
      </p:sp>
      <p:sp>
        <p:nvSpPr>
          <p:cNvPr id="10244" name="Line 39"/>
          <p:cNvSpPr/>
          <p:nvPr/>
        </p:nvSpPr>
        <p:spPr>
          <a:xfrm>
            <a:off x="5880100" y="2682875"/>
            <a:ext cx="2665413" cy="1152525"/>
          </a:xfrm>
          <a:prstGeom prst="line">
            <a:avLst/>
          </a:prstGeom>
          <a:ln w="19050" cap="flat" cmpd="sng">
            <a:solidFill>
              <a:schemeClr val="tx1"/>
            </a:solidFill>
            <a:prstDash val="solid"/>
            <a:headEnd type="none" w="med" len="med"/>
            <a:tailEnd type="none" w="med" len="med"/>
          </a:ln>
        </p:spPr>
      </p:sp>
      <p:sp>
        <p:nvSpPr>
          <p:cNvPr id="10245" name="Line 40"/>
          <p:cNvSpPr/>
          <p:nvPr/>
        </p:nvSpPr>
        <p:spPr>
          <a:xfrm flipH="1">
            <a:off x="6891338" y="2657475"/>
            <a:ext cx="665162" cy="1152525"/>
          </a:xfrm>
          <a:prstGeom prst="line">
            <a:avLst/>
          </a:prstGeom>
          <a:ln w="19050" cap="flat" cmpd="sng">
            <a:solidFill>
              <a:schemeClr val="tx1"/>
            </a:solidFill>
            <a:prstDash val="solid"/>
            <a:headEnd type="none" w="med" len="med"/>
            <a:tailEnd type="none" w="med" len="med"/>
          </a:ln>
        </p:spPr>
      </p:sp>
      <p:sp>
        <p:nvSpPr>
          <p:cNvPr id="10246" name="Line 41"/>
          <p:cNvSpPr/>
          <p:nvPr/>
        </p:nvSpPr>
        <p:spPr>
          <a:xfrm>
            <a:off x="5870575" y="2671763"/>
            <a:ext cx="1009650" cy="1152525"/>
          </a:xfrm>
          <a:prstGeom prst="line">
            <a:avLst/>
          </a:prstGeom>
          <a:ln w="19050" cap="flat" cmpd="sng">
            <a:solidFill>
              <a:schemeClr val="tx1"/>
            </a:solidFill>
            <a:prstDash val="solid"/>
            <a:headEnd type="none" w="med" len="med"/>
            <a:tailEnd type="none" w="med" len="med"/>
          </a:ln>
        </p:spPr>
      </p:sp>
      <p:sp>
        <p:nvSpPr>
          <p:cNvPr id="10247" name="Line 42"/>
          <p:cNvSpPr/>
          <p:nvPr/>
        </p:nvSpPr>
        <p:spPr>
          <a:xfrm>
            <a:off x="7542213" y="2671763"/>
            <a:ext cx="1008062" cy="1152525"/>
          </a:xfrm>
          <a:prstGeom prst="line">
            <a:avLst/>
          </a:prstGeom>
          <a:ln w="19050" cap="flat" cmpd="sng">
            <a:solidFill>
              <a:schemeClr val="tx1"/>
            </a:solidFill>
            <a:prstDash val="solid"/>
            <a:headEnd type="none" w="med" len="med"/>
            <a:tailEnd type="none" w="med" len="med"/>
          </a:ln>
        </p:spPr>
      </p:sp>
      <p:sp>
        <p:nvSpPr>
          <p:cNvPr id="10248" name="Text Box 43"/>
          <p:cNvSpPr txBox="1"/>
          <p:nvPr/>
        </p:nvSpPr>
        <p:spPr>
          <a:xfrm>
            <a:off x="5564188" y="2332038"/>
            <a:ext cx="4000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A</a:t>
            </a:r>
            <a:endParaRPr lang="en-US" altLang="zh-CN" sz="2800" i="1" dirty="0">
              <a:latin typeface="Times New Roman" panose="02020603050405020304" pitchFamily="18" charset="0"/>
            </a:endParaRPr>
          </a:p>
        </p:txBody>
      </p:sp>
      <p:sp>
        <p:nvSpPr>
          <p:cNvPr id="10249" name="Text Box 44"/>
          <p:cNvSpPr txBox="1"/>
          <p:nvPr/>
        </p:nvSpPr>
        <p:spPr>
          <a:xfrm>
            <a:off x="5553075" y="3636963"/>
            <a:ext cx="4000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B</a:t>
            </a:r>
            <a:endParaRPr lang="en-US" altLang="zh-CN" sz="2800" i="1" dirty="0">
              <a:latin typeface="Times New Roman" panose="02020603050405020304" pitchFamily="18" charset="0"/>
            </a:endParaRPr>
          </a:p>
        </p:txBody>
      </p:sp>
      <p:sp>
        <p:nvSpPr>
          <p:cNvPr id="10250" name="Text Box 45"/>
          <p:cNvSpPr txBox="1"/>
          <p:nvPr/>
        </p:nvSpPr>
        <p:spPr>
          <a:xfrm>
            <a:off x="8462963" y="3679825"/>
            <a:ext cx="42068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C</a:t>
            </a:r>
            <a:endParaRPr lang="en-US" altLang="zh-CN" sz="2800" i="1" dirty="0">
              <a:latin typeface="Times New Roman" panose="02020603050405020304" pitchFamily="18" charset="0"/>
            </a:endParaRPr>
          </a:p>
        </p:txBody>
      </p:sp>
      <p:sp>
        <p:nvSpPr>
          <p:cNvPr id="10251" name="Text Box 46"/>
          <p:cNvSpPr txBox="1"/>
          <p:nvPr/>
        </p:nvSpPr>
        <p:spPr>
          <a:xfrm>
            <a:off x="8491538" y="2298700"/>
            <a:ext cx="43973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D</a:t>
            </a:r>
            <a:endParaRPr lang="en-US" altLang="zh-CN" sz="2800" i="1" dirty="0">
              <a:latin typeface="Times New Roman" panose="02020603050405020304" pitchFamily="18" charset="0"/>
            </a:endParaRPr>
          </a:p>
        </p:txBody>
      </p:sp>
      <p:sp>
        <p:nvSpPr>
          <p:cNvPr id="10252" name="Text Box 47"/>
          <p:cNvSpPr txBox="1"/>
          <p:nvPr/>
        </p:nvSpPr>
        <p:spPr>
          <a:xfrm>
            <a:off x="7326313" y="2239963"/>
            <a:ext cx="4000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E</a:t>
            </a:r>
            <a:endParaRPr lang="en-US" altLang="zh-CN" sz="2800" i="1" dirty="0">
              <a:latin typeface="Times New Roman" panose="02020603050405020304" pitchFamily="18" charset="0"/>
            </a:endParaRPr>
          </a:p>
        </p:txBody>
      </p:sp>
      <p:sp>
        <p:nvSpPr>
          <p:cNvPr id="10253" name="Text Box 48"/>
          <p:cNvSpPr txBox="1"/>
          <p:nvPr/>
        </p:nvSpPr>
        <p:spPr>
          <a:xfrm>
            <a:off x="6707188" y="3798888"/>
            <a:ext cx="4000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F</a:t>
            </a:r>
            <a:endParaRPr lang="en-US" altLang="zh-CN" sz="2800" i="1" dirty="0">
              <a:latin typeface="Times New Roman" panose="02020603050405020304" pitchFamily="18" charset="0"/>
            </a:endParaRPr>
          </a:p>
        </p:txBody>
      </p:sp>
      <p:sp>
        <p:nvSpPr>
          <p:cNvPr id="10254" name="Text Box 49"/>
          <p:cNvSpPr txBox="1"/>
          <p:nvPr/>
        </p:nvSpPr>
        <p:spPr>
          <a:xfrm>
            <a:off x="6964363" y="2816225"/>
            <a:ext cx="43973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O</a:t>
            </a:r>
            <a:endParaRPr lang="en-US" altLang="zh-CN" sz="2800" i="1" dirty="0">
              <a:latin typeface="Times New Roman" panose="02020603050405020304" pitchFamily="18" charset="0"/>
            </a:endParaRPr>
          </a:p>
        </p:txBody>
      </p:sp>
      <p:sp>
        <p:nvSpPr>
          <p:cNvPr id="2" name="Arc 51"/>
          <p:cNvSpPr/>
          <p:nvPr/>
        </p:nvSpPr>
        <p:spPr>
          <a:xfrm>
            <a:off x="6088063" y="2671763"/>
            <a:ext cx="69850" cy="115887"/>
          </a:xfrm>
          <a:custGeom>
            <a:avLst/>
            <a:gdLst>
              <a:gd name="txL" fmla="*/ 0 w 21600"/>
              <a:gd name="txT" fmla="*/ 0 h 34424"/>
              <a:gd name="txR" fmla="*/ 21600 w 21600"/>
              <a:gd name="txB" fmla="*/ 34424 h 34424"/>
            </a:gdLst>
            <a:ahLst/>
            <a:cxnLst>
              <a:cxn ang="0">
                <a:pos x="51676" y="-3"/>
              </a:cxn>
              <a:cxn ang="0">
                <a:pos x="69850" y="48921"/>
              </a:cxn>
              <a:cxn ang="0">
                <a:pos x="27222" y="115884"/>
              </a:cxn>
              <a:cxn ang="0">
                <a:pos x="51676" y="-3"/>
              </a:cxn>
              <a:cxn ang="0">
                <a:pos x="69850" y="48921"/>
              </a:cxn>
              <a:cxn ang="0">
                <a:pos x="27222" y="115884"/>
              </a:cxn>
              <a:cxn ang="0">
                <a:pos x="0" y="48921"/>
              </a:cxn>
            </a:cxnLst>
            <a:rect l="txL" t="txT" r="txR" b="txB"/>
            <a:pathLst>
              <a:path w="21600" h="34424" fill="none">
                <a:moveTo>
                  <a:pt x="15980" y="-1"/>
                </a:moveTo>
                <a:cubicBezTo>
                  <a:pt x="19596" y="3975"/>
                  <a:pt x="21600" y="9157"/>
                  <a:pt x="21600" y="14532"/>
                </a:cubicBezTo>
                <a:cubicBezTo>
                  <a:pt x="21600" y="23208"/>
                  <a:pt x="16408" y="31042"/>
                  <a:pt x="8418" y="34423"/>
                </a:cubicBezTo>
              </a:path>
              <a:path w="21600" h="34424" stroke="0">
                <a:moveTo>
                  <a:pt x="15980" y="-1"/>
                </a:moveTo>
                <a:cubicBezTo>
                  <a:pt x="19596" y="3975"/>
                  <a:pt x="21600" y="9157"/>
                  <a:pt x="21600" y="14532"/>
                </a:cubicBezTo>
                <a:cubicBezTo>
                  <a:pt x="21600" y="23208"/>
                  <a:pt x="16408" y="31042"/>
                  <a:pt x="8418" y="34423"/>
                </a:cubicBezTo>
                <a:lnTo>
                  <a:pt x="0" y="14532"/>
                </a:lnTo>
                <a:lnTo>
                  <a:pt x="15980" y="-1"/>
                </a:lnTo>
                <a:close/>
              </a:path>
            </a:pathLst>
          </a:custGeom>
          <a:noFill/>
          <a:ln w="19050" cap="flat" cmpd="sng">
            <a:solidFill>
              <a:srgbClr val="0000FF">
                <a:alpha val="100000"/>
              </a:srgbClr>
            </a:solidFill>
            <a:prstDash val="solid"/>
            <a:round/>
            <a:headEnd type="none" w="med" len="med"/>
            <a:tailEnd type="none" w="med" len="med"/>
          </a:ln>
        </p:spPr>
        <p:txBody>
          <a:bodyPr/>
          <a:p>
            <a:endParaRPr lang="zh-CN" altLang="en-US"/>
          </a:p>
        </p:txBody>
      </p:sp>
      <p:sp>
        <p:nvSpPr>
          <p:cNvPr id="10255" name="Text Box 52"/>
          <p:cNvSpPr txBox="1"/>
          <p:nvPr/>
        </p:nvSpPr>
        <p:spPr>
          <a:xfrm>
            <a:off x="6223000" y="2544763"/>
            <a:ext cx="334963"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400" dirty="0">
                <a:latin typeface="Times New Roman" panose="02020603050405020304" pitchFamily="18" charset="0"/>
              </a:rPr>
              <a:t>1</a:t>
            </a:r>
            <a:endParaRPr lang="en-US" altLang="zh-CN" sz="2400" dirty="0">
              <a:latin typeface="Times New Roman" panose="02020603050405020304" pitchFamily="18" charset="0"/>
            </a:endParaRPr>
          </a:p>
        </p:txBody>
      </p:sp>
      <p:sp>
        <p:nvSpPr>
          <p:cNvPr id="10256" name="Arc 53"/>
          <p:cNvSpPr/>
          <p:nvPr/>
        </p:nvSpPr>
        <p:spPr>
          <a:xfrm flipH="1">
            <a:off x="8218488" y="3719513"/>
            <a:ext cx="71437" cy="109537"/>
          </a:xfrm>
          <a:custGeom>
            <a:avLst/>
            <a:gdLst>
              <a:gd name="txL" fmla="*/ 0 w 21600"/>
              <a:gd name="txT" fmla="*/ 0 h 33087"/>
              <a:gd name="txR" fmla="*/ 21600 w 21600"/>
              <a:gd name="txB" fmla="*/ 33087 h 33087"/>
            </a:gdLst>
            <a:ahLst/>
            <a:cxnLst>
              <a:cxn ang="0">
                <a:pos x="-3" y="0"/>
              </a:cxn>
              <a:cxn ang="0">
                <a:pos x="71437" y="71508"/>
              </a:cxn>
              <a:cxn ang="0">
                <a:pos x="60497" y="109537"/>
              </a:cxn>
              <a:cxn ang="0">
                <a:pos x="-3" y="0"/>
              </a:cxn>
              <a:cxn ang="0">
                <a:pos x="71437" y="71508"/>
              </a:cxn>
              <a:cxn ang="0">
                <a:pos x="60497" y="109537"/>
              </a:cxn>
              <a:cxn ang="0">
                <a:pos x="0" y="71508"/>
              </a:cxn>
            </a:cxnLst>
            <a:rect l="txL" t="txT" r="txR" b="txB"/>
            <a:pathLst>
              <a:path w="21600" h="33087" fill="none">
                <a:moveTo>
                  <a:pt x="-1" y="0"/>
                </a:moveTo>
                <a:cubicBezTo>
                  <a:pt x="11929" y="0"/>
                  <a:pt x="21600" y="9670"/>
                  <a:pt x="21600" y="21600"/>
                </a:cubicBezTo>
                <a:cubicBezTo>
                  <a:pt x="21600" y="25663"/>
                  <a:pt x="20453" y="29645"/>
                  <a:pt x="18292" y="33087"/>
                </a:cubicBezTo>
              </a:path>
              <a:path w="21600" h="33087" stroke="0">
                <a:moveTo>
                  <a:pt x="-1" y="0"/>
                </a:moveTo>
                <a:cubicBezTo>
                  <a:pt x="11929" y="0"/>
                  <a:pt x="21600" y="9670"/>
                  <a:pt x="21600" y="21600"/>
                </a:cubicBezTo>
                <a:cubicBezTo>
                  <a:pt x="21600" y="25663"/>
                  <a:pt x="20453" y="29645"/>
                  <a:pt x="18292" y="33087"/>
                </a:cubicBezTo>
                <a:lnTo>
                  <a:pt x="0" y="21600"/>
                </a:lnTo>
                <a:lnTo>
                  <a:pt x="-1" y="0"/>
                </a:lnTo>
                <a:close/>
              </a:path>
            </a:pathLst>
          </a:custGeom>
          <a:noFill/>
          <a:ln w="19050" cap="flat" cmpd="sng">
            <a:solidFill>
              <a:srgbClr val="0000FF">
                <a:alpha val="100000"/>
              </a:srgbClr>
            </a:solidFill>
            <a:prstDash val="solid"/>
            <a:round/>
            <a:headEnd type="none" w="med" len="med"/>
            <a:tailEnd type="none" w="med" len="med"/>
          </a:ln>
        </p:spPr>
        <p:txBody>
          <a:bodyPr/>
          <a:p>
            <a:endParaRPr lang="zh-CN" altLang="en-US"/>
          </a:p>
        </p:txBody>
      </p:sp>
      <p:sp>
        <p:nvSpPr>
          <p:cNvPr id="10257" name="Text Box 54"/>
          <p:cNvSpPr txBox="1"/>
          <p:nvPr/>
        </p:nvSpPr>
        <p:spPr>
          <a:xfrm>
            <a:off x="7880350" y="3481388"/>
            <a:ext cx="334963"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400" dirty="0">
                <a:latin typeface="Times New Roman" panose="02020603050405020304" pitchFamily="18" charset="0"/>
              </a:rPr>
              <a:t>2</a:t>
            </a:r>
            <a:endParaRPr lang="en-US" altLang="zh-CN" sz="2400" dirty="0">
              <a:latin typeface="Times New Roman" panose="02020603050405020304" pitchFamily="18" charset="0"/>
            </a:endParaRPr>
          </a:p>
        </p:txBody>
      </p:sp>
      <p:sp>
        <p:nvSpPr>
          <p:cNvPr id="3" name="Rectangle 55"/>
          <p:cNvSpPr/>
          <p:nvPr/>
        </p:nvSpPr>
        <p:spPr>
          <a:xfrm>
            <a:off x="74613" y="1624013"/>
            <a:ext cx="5957887" cy="4999037"/>
          </a:xfrm>
          <a:prstGeom prst="rect">
            <a:avLst/>
          </a:prstGeom>
          <a:noFill/>
          <a:ln w="9525">
            <a:noFill/>
          </a:ln>
        </p:spPr>
        <p:txBody>
          <a:bodyPr wrap="none" lIns="91422" tIns="45711" rIns="91422" bIns="45711"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证明</a:t>
            </a:r>
            <a:r>
              <a:rPr lang="en-US" altLang="zh-CN" sz="2800" dirty="0">
                <a:solidFill>
                  <a:srgbClr val="FF0000"/>
                </a:solidFill>
                <a:latin typeface="黑体" panose="02010609060101010101" pitchFamily="49" charset="-122"/>
                <a:ea typeface="黑体" panose="02010609060101010101" pitchFamily="49" charset="-122"/>
              </a:rPr>
              <a:t>: ∵</a:t>
            </a:r>
            <a:r>
              <a:rPr lang="zh-CN" altLang="en-US" sz="2800" dirty="0">
                <a:solidFill>
                  <a:srgbClr val="FF0000"/>
                </a:solidFill>
                <a:latin typeface="黑体" panose="02010609060101010101" pitchFamily="49" charset="-122"/>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黑体" panose="02010609060101010101" pitchFamily="49" charset="-122"/>
                <a:ea typeface="黑体" panose="02010609060101010101" pitchFamily="49" charset="-122"/>
              </a:rPr>
              <a:t>是矩形</a:t>
            </a:r>
            <a:r>
              <a:rPr lang="en-US" altLang="zh-CN" sz="2800" dirty="0">
                <a:solidFill>
                  <a:srgbClr val="FF0000"/>
                </a:solidFill>
                <a:latin typeface="黑体" panose="02010609060101010101" pitchFamily="49" charset="-122"/>
                <a:ea typeface="黑体" panose="02010609060101010101" pitchFamily="49" charset="-122"/>
              </a:rPr>
              <a:t>,</a:t>
            </a:r>
            <a:endParaRPr lang="en-US" altLang="zh-CN" sz="2800" dirty="0">
              <a:solidFill>
                <a:srgbClr val="FF0000"/>
              </a:solidFill>
              <a:latin typeface="黑体" panose="02010609060101010101" pitchFamily="49" charset="-122"/>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rPr>
              <a:t>AE∥FC</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rPr>
              <a:t>∠</a:t>
            </a:r>
            <a:r>
              <a:rPr lang="en-US" altLang="zh-CN" sz="2800" dirty="0">
                <a:solidFill>
                  <a:srgbClr val="FF0000"/>
                </a:solidFill>
                <a:latin typeface="Times New Roman" panose="02020603050405020304" pitchFamily="18" charset="0"/>
              </a:rPr>
              <a:t>1=∠2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914400" lvl="2"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垂直平分</a:t>
            </a:r>
            <a:r>
              <a:rPr lang="en-US" altLang="zh-CN"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914400" lvl="2"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 </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OC </a:t>
            </a:r>
            <a:r>
              <a:rPr lang="en-US" altLang="zh-CN" sz="2800" dirty="0">
                <a:solidFill>
                  <a:srgbClr val="FF0000"/>
                </a:solidFill>
                <a:latin typeface="Times New Roman" panose="02020603050405020304" pitchFamily="18" charset="0"/>
                <a:ea typeface="黑体" panose="02010609060101010101" pitchFamily="49" charset="-122"/>
              </a:rPr>
              <a:t>. </a:t>
            </a:r>
            <a:endParaRPr lang="en-US" altLang="zh-CN" sz="2800" dirty="0">
              <a:solidFill>
                <a:srgbClr val="FF0000"/>
              </a:solidFill>
              <a:latin typeface="Times New Roman" panose="02020603050405020304" pitchFamily="18" charset="0"/>
              <a:ea typeface="黑体" panose="02010609060101010101" pitchFamily="49" charset="-122"/>
            </a:endParaRPr>
          </a:p>
          <a:p>
            <a:pPr marL="914400" lvl="2" indent="0" eaLnBrk="1" hangingPunct="1">
              <a:lnSpc>
                <a:spcPct val="110000"/>
              </a:lnSpc>
              <a:spcBef>
                <a:spcPct val="3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AOE </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COF</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914400" lvl="2" indent="0" eaLnBrk="1" hangingPunct="1">
              <a:lnSpc>
                <a:spcPct val="110000"/>
              </a:lnSpc>
              <a:spcBef>
                <a:spcPct val="3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AOE</a:t>
            </a:r>
            <a:r>
              <a:rPr lang="en-US" altLang="zh-CN" sz="2800" dirty="0">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COF</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EO </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FO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914400" lvl="2" indent="0" eaLnBrk="1" hangingPunct="1">
              <a:lnSpc>
                <a:spcPct val="110000"/>
              </a:lnSpc>
              <a:spcBef>
                <a:spcPct val="3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AFCE</a:t>
            </a:r>
            <a:r>
              <a:rPr lang="zh-CN" altLang="en-US" sz="2800" dirty="0">
                <a:solidFill>
                  <a:srgbClr val="FF0000"/>
                </a:solidFill>
                <a:latin typeface="Times New Roman" panose="02020603050405020304" pitchFamily="18" charset="0"/>
                <a:ea typeface="黑体" panose="02010609060101010101" pitchFamily="49" charset="-122"/>
              </a:rPr>
              <a:t>是平行四边形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914400" lvl="2" indent="0" eaLnBrk="1" hangingPunct="1">
              <a:lnSpc>
                <a:spcPct val="110000"/>
              </a:lnSpc>
              <a:spcBef>
                <a:spcPct val="3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i="1" dirty="0">
                <a:solidFill>
                  <a:srgbClr val="FF0000"/>
                </a:solidFill>
                <a:latin typeface="Times New Roman" panose="02020603050405020304" pitchFamily="18" charset="0"/>
              </a:rPr>
              <a:t>EF</a:t>
            </a:r>
            <a:r>
              <a:rPr lang="en-US" altLang="zh-CN" sz="2800" dirty="0">
                <a:solidFill>
                  <a:srgbClr val="FF0000"/>
                </a:solidFill>
                <a:latin typeface="Times New Roman" panose="02020603050405020304" pitchFamily="18" charset="0"/>
              </a:rPr>
              <a:t>⊥</a:t>
            </a:r>
            <a:r>
              <a:rPr lang="en-US" altLang="zh-CN" sz="2800" i="1" dirty="0">
                <a:solidFill>
                  <a:srgbClr val="FF0000"/>
                </a:solidFill>
                <a:latin typeface="Times New Roman" panose="02020603050405020304" pitchFamily="18" charset="0"/>
              </a:rPr>
              <a:t>AC</a:t>
            </a:r>
            <a:endParaRPr lang="en-US" altLang="zh-CN" sz="2800" i="1" dirty="0">
              <a:solidFill>
                <a:srgbClr val="FF0000"/>
              </a:solidFill>
              <a:latin typeface="Times New Roman" panose="02020603050405020304" pitchFamily="18" charset="0"/>
            </a:endParaRPr>
          </a:p>
          <a:p>
            <a:pPr marL="742950" lvl="1" indent="-285750" eaLnBrk="1" hangingPunct="1">
              <a:lnSpc>
                <a:spcPct val="110000"/>
              </a:lnSpc>
              <a:spcBef>
                <a:spcPct val="30000"/>
              </a:spcBef>
              <a:buFont typeface="Arial" panose="020B0604020202020204" pitchFamily="34" charset="0"/>
              <a:buNone/>
            </a:pPr>
            <a:r>
              <a:rPr lang="zh-CN" altLang="en-US" dirty="0">
                <a:solidFill>
                  <a:srgbClr val="FF0000"/>
                </a:solidFill>
                <a:latin typeface="Times New Roman" panose="02020603050405020304" pitchFamily="18" charset="0"/>
                <a:ea typeface="黑体" panose="02010609060101010101" pitchFamily="49" charset="-122"/>
              </a:rPr>
              <a:t>	 ∴ 四边形</a:t>
            </a:r>
            <a:r>
              <a:rPr lang="en-US" altLang="zh-CN" i="1" dirty="0">
                <a:solidFill>
                  <a:srgbClr val="FF0000"/>
                </a:solidFill>
                <a:latin typeface="Times New Roman" panose="02020603050405020304" pitchFamily="18" charset="0"/>
                <a:ea typeface="黑体" panose="02010609060101010101" pitchFamily="49" charset="-122"/>
              </a:rPr>
              <a:t>AFCE</a:t>
            </a:r>
            <a:r>
              <a:rPr lang="zh-CN" altLang="en-US" dirty="0">
                <a:solidFill>
                  <a:srgbClr val="FF0000"/>
                </a:solidFill>
                <a:latin typeface="Times New Roman" panose="02020603050405020304" pitchFamily="18" charset="0"/>
                <a:ea typeface="黑体" panose="02010609060101010101" pitchFamily="49" charset="-122"/>
              </a:rPr>
              <a:t>是菱形</a:t>
            </a:r>
            <a:r>
              <a:rPr lang="en-US" altLang="zh-CN" dirty="0">
                <a:solidFill>
                  <a:srgbClr val="FF0000"/>
                </a:solidFill>
                <a:latin typeface="Times New Roman" panose="02020603050405020304" pitchFamily="18" charset="0"/>
                <a:ea typeface="黑体" panose="02010609060101010101" pitchFamily="49" charset="-122"/>
              </a:rPr>
              <a:t>.</a:t>
            </a:r>
            <a:endParaRPr lang="zh-CN" altLang="en-US"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charRg st="0" end="17"/>
                                            </p:txEl>
                                          </p:spTgt>
                                        </p:tgtEl>
                                        <p:attrNameLst>
                                          <p:attrName>style.visibility</p:attrName>
                                        </p:attrNameLst>
                                      </p:cBhvr>
                                      <p:to>
                                        <p:strVal val="visible"/>
                                      </p:to>
                                    </p:set>
                                    <p:animEffect transition="in" filter="dissolve">
                                      <p:cBhvr>
                                        <p:cTn id="7" dur="500"/>
                                        <p:tgtEl>
                                          <p:spTgt spid="3">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charRg st="17" end="44"/>
                                            </p:txEl>
                                          </p:spTgt>
                                        </p:tgtEl>
                                        <p:attrNameLst>
                                          <p:attrName>style.visibility</p:attrName>
                                        </p:attrNameLst>
                                      </p:cBhvr>
                                      <p:to>
                                        <p:strVal val="visible"/>
                                      </p:to>
                                    </p:set>
                                    <p:animEffect transition="in" filter="dissolve">
                                      <p:cBhvr>
                                        <p:cTn id="12" dur="500"/>
                                        <p:tgtEl>
                                          <p:spTgt spid="3">
                                            <p:txEl>
                                              <p:charRg st="17" end="44"/>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0255"/>
                                        </p:tgtEl>
                                        <p:attrNameLst>
                                          <p:attrName>style.visibility</p:attrName>
                                        </p:attrNameLst>
                                      </p:cBhvr>
                                      <p:to>
                                        <p:strVal val="visible"/>
                                      </p:to>
                                    </p:set>
                                    <p:animEffect transition="in" filter="dissolve">
                                      <p:cBhvr>
                                        <p:cTn id="15" dur="500"/>
                                        <p:tgtEl>
                                          <p:spTgt spid="10255"/>
                                        </p:tgtEl>
                                      </p:cBhvr>
                                    </p:animEffect>
                                  </p:childTnLst>
                                </p:cTn>
                              </p:par>
                              <p:par>
                                <p:cTn id="16" presetID="9"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ssolve">
                                      <p:cBhvr>
                                        <p:cTn id="18" dur="500"/>
                                        <p:tgtEl>
                                          <p:spTgt spid="2"/>
                                        </p:tgtEl>
                                      </p:cBhvr>
                                    </p:animEffect>
                                  </p:childTnLst>
                                </p:cTn>
                              </p:par>
                              <p:par>
                                <p:cTn id="19" presetID="9" presetClass="entr" presetSubtype="0" fill="hold" nodeType="withEffect">
                                  <p:stCondLst>
                                    <p:cond delay="0"/>
                                  </p:stCondLst>
                                  <p:childTnLst>
                                    <p:set>
                                      <p:cBhvr>
                                        <p:cTn id="20" dur="1" fill="hold">
                                          <p:stCondLst>
                                            <p:cond delay="0"/>
                                          </p:stCondLst>
                                        </p:cTn>
                                        <p:tgtEl>
                                          <p:spTgt spid="10256"/>
                                        </p:tgtEl>
                                        <p:attrNameLst>
                                          <p:attrName>style.visibility</p:attrName>
                                        </p:attrNameLst>
                                      </p:cBhvr>
                                      <p:to>
                                        <p:strVal val="visible"/>
                                      </p:to>
                                    </p:set>
                                    <p:animEffect transition="in" filter="dissolve">
                                      <p:cBhvr>
                                        <p:cTn id="21" dur="500"/>
                                        <p:tgtEl>
                                          <p:spTgt spid="10256"/>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0257"/>
                                        </p:tgtEl>
                                        <p:attrNameLst>
                                          <p:attrName>style.visibility</p:attrName>
                                        </p:attrNameLst>
                                      </p:cBhvr>
                                      <p:to>
                                        <p:strVal val="visible"/>
                                      </p:to>
                                    </p:set>
                                    <p:animEffect transition="in" filter="dissolve">
                                      <p:cBhvr>
                                        <p:cTn id="24" dur="500"/>
                                        <p:tgtEl>
                                          <p:spTgt spid="10257"/>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
                                            <p:txEl>
                                              <p:charRg st="44" end="55"/>
                                            </p:txEl>
                                          </p:spTgt>
                                        </p:tgtEl>
                                        <p:attrNameLst>
                                          <p:attrName>style.visibility</p:attrName>
                                        </p:attrNameLst>
                                      </p:cBhvr>
                                      <p:to>
                                        <p:strVal val="visible"/>
                                      </p:to>
                                    </p:set>
                                    <p:animEffect transition="in" filter="dissolve">
                                      <p:cBhvr>
                                        <p:cTn id="29" dur="500"/>
                                        <p:tgtEl>
                                          <p:spTgt spid="3">
                                            <p:txEl>
                                              <p:charRg st="44" end="5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3">
                                            <p:txEl>
                                              <p:charRg st="55" end="67"/>
                                            </p:txEl>
                                          </p:spTgt>
                                        </p:tgtEl>
                                        <p:attrNameLst>
                                          <p:attrName>style.visibility</p:attrName>
                                        </p:attrNameLst>
                                      </p:cBhvr>
                                      <p:to>
                                        <p:strVal val="visible"/>
                                      </p:to>
                                    </p:set>
                                    <p:animEffect transition="in" filter="dissolve">
                                      <p:cBhvr>
                                        <p:cTn id="34" dur="500"/>
                                        <p:tgtEl>
                                          <p:spTgt spid="3">
                                            <p:txEl>
                                              <p:charRg st="55" end="6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
                                            <p:txEl>
                                              <p:charRg st="67" end="80"/>
                                            </p:txEl>
                                          </p:spTgt>
                                        </p:tgtEl>
                                        <p:attrNameLst>
                                          <p:attrName>style.visibility</p:attrName>
                                        </p:attrNameLst>
                                      </p:cBhvr>
                                      <p:to>
                                        <p:strVal val="visible"/>
                                      </p:to>
                                    </p:set>
                                    <p:animEffect transition="in" filter="dissolve">
                                      <p:cBhvr>
                                        <p:cTn id="39" dur="500"/>
                                        <p:tgtEl>
                                          <p:spTgt spid="3">
                                            <p:txEl>
                                              <p:charRg st="67" end="8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3">
                                            <p:txEl>
                                              <p:charRg st="80" end="100"/>
                                            </p:txEl>
                                          </p:spTgt>
                                        </p:tgtEl>
                                        <p:attrNameLst>
                                          <p:attrName>style.visibility</p:attrName>
                                        </p:attrNameLst>
                                      </p:cBhvr>
                                      <p:to>
                                        <p:strVal val="visible"/>
                                      </p:to>
                                    </p:set>
                                    <p:animEffect transition="in" filter="dissolve">
                                      <p:cBhvr>
                                        <p:cTn id="44" dur="500"/>
                                        <p:tgtEl>
                                          <p:spTgt spid="3">
                                            <p:txEl>
                                              <p:charRg st="80" end="10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3">
                                            <p:txEl>
                                              <p:charRg st="100" end="116"/>
                                            </p:txEl>
                                          </p:spTgt>
                                        </p:tgtEl>
                                        <p:attrNameLst>
                                          <p:attrName>style.visibility</p:attrName>
                                        </p:attrNameLst>
                                      </p:cBhvr>
                                      <p:to>
                                        <p:strVal val="visible"/>
                                      </p:to>
                                    </p:set>
                                    <p:animEffect transition="in" filter="dissolve">
                                      <p:cBhvr>
                                        <p:cTn id="49" dur="500"/>
                                        <p:tgtEl>
                                          <p:spTgt spid="3">
                                            <p:txEl>
                                              <p:charRg st="100" end="11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3">
                                            <p:txEl>
                                              <p:charRg st="116" end="124"/>
                                            </p:txEl>
                                          </p:spTgt>
                                        </p:tgtEl>
                                        <p:attrNameLst>
                                          <p:attrName>style.visibility</p:attrName>
                                        </p:attrNameLst>
                                      </p:cBhvr>
                                      <p:to>
                                        <p:strVal val="visible"/>
                                      </p:to>
                                    </p:set>
                                    <p:animEffect transition="in" filter="dissolve">
                                      <p:cBhvr>
                                        <p:cTn id="54" dur="500"/>
                                        <p:tgtEl>
                                          <p:spTgt spid="3">
                                            <p:txEl>
                                              <p:charRg st="116" end="124"/>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nodeType="clickEffect">
                                  <p:stCondLst>
                                    <p:cond delay="0"/>
                                  </p:stCondLst>
                                  <p:childTnLst>
                                    <p:set>
                                      <p:cBhvr>
                                        <p:cTn id="58" dur="1" fill="hold">
                                          <p:stCondLst>
                                            <p:cond delay="0"/>
                                          </p:stCondLst>
                                        </p:cTn>
                                        <p:tgtEl>
                                          <p:spTgt spid="3">
                                            <p:txEl>
                                              <p:charRg st="124" end="140"/>
                                            </p:txEl>
                                          </p:spTgt>
                                        </p:tgtEl>
                                        <p:attrNameLst>
                                          <p:attrName>style.visibility</p:attrName>
                                        </p:attrNameLst>
                                      </p:cBhvr>
                                      <p:to>
                                        <p:strVal val="visible"/>
                                      </p:to>
                                    </p:set>
                                    <p:animEffect transition="in" filter="dissolve">
                                      <p:cBhvr>
                                        <p:cTn id="59" dur="500"/>
                                        <p:tgtEl>
                                          <p:spTgt spid="3">
                                            <p:txEl>
                                              <p:charRg st="124" end="14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5" grpId="0"/>
      <p:bldP spid="102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76" name="文本框 9275"/>
          <p:cNvSpPr txBox="1"/>
          <p:nvPr/>
        </p:nvSpPr>
        <p:spPr>
          <a:xfrm>
            <a:off x="1330325" y="1492250"/>
            <a:ext cx="6646863" cy="36655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下列命题中正确的是                       （      ）</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一组邻边相等的四边形是菱形</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三条边相等的四边形是菱形</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四条边相等的四边形是菱形</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四个角相等的四边形是菱形</a:t>
            </a:r>
            <a:endParaRPr lang="zh-CN" altLang="en-US" sz="2800" dirty="0">
              <a:latin typeface="Times New Roman" panose="02020603050405020304" pitchFamily="18" charset="0"/>
              <a:ea typeface="黑体" panose="02010609060101010101" pitchFamily="49" charset="-122"/>
            </a:endParaRPr>
          </a:p>
        </p:txBody>
      </p:sp>
      <p:sp>
        <p:nvSpPr>
          <p:cNvPr id="9277" name="文本框 9276"/>
          <p:cNvSpPr txBox="1"/>
          <p:nvPr/>
        </p:nvSpPr>
        <p:spPr>
          <a:xfrm>
            <a:off x="7107238" y="1492250"/>
            <a:ext cx="431800" cy="736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C</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64" name="圆角矩形 31"/>
          <p:cNvSpPr/>
          <p:nvPr/>
        </p:nvSpPr>
        <p:spPr>
          <a:xfrm>
            <a:off x="946150" y="985838"/>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276"/>
                                        </p:tgtEl>
                                        <p:attrNameLst>
                                          <p:attrName>style.visibility</p:attrName>
                                        </p:attrNameLst>
                                      </p:cBhvr>
                                      <p:to>
                                        <p:strVal val="visible"/>
                                      </p:to>
                                    </p:set>
                                    <p:animEffect transition="in" filter="box(in)">
                                      <p:cBhvr>
                                        <p:cTn id="7" dur="500"/>
                                        <p:tgtEl>
                                          <p:spTgt spid="927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77"/>
                                        </p:tgtEl>
                                        <p:attrNameLst>
                                          <p:attrName>style.visibility</p:attrName>
                                        </p:attrNameLst>
                                      </p:cBhvr>
                                      <p:to>
                                        <p:strVal val="visible"/>
                                      </p:to>
                                    </p:set>
                                    <p:anim calcmode="lin" valueType="num">
                                      <p:cBhvr>
                                        <p:cTn id="12" dur="500" fill="hold"/>
                                        <p:tgtEl>
                                          <p:spTgt spid="9277"/>
                                        </p:tgtEl>
                                        <p:attrNameLst>
                                          <p:attrName>ppt_x</p:attrName>
                                        </p:attrNameLst>
                                      </p:cBhvr>
                                      <p:tavLst>
                                        <p:tav tm="0">
                                          <p:val>
                                            <p:strVal val="#ppt_x"/>
                                          </p:val>
                                        </p:tav>
                                        <p:tav tm="100000">
                                          <p:val>
                                            <p:strVal val="#ppt_x"/>
                                          </p:val>
                                        </p:tav>
                                      </p:tavLst>
                                    </p:anim>
                                    <p:anim calcmode="lin" valueType="num">
                                      <p:cBhvr>
                                        <p:cTn id="13" dur="500" fill="hold"/>
                                        <p:tgtEl>
                                          <p:spTgt spid="92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76" grpId="0"/>
      <p:bldP spid="92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460" name="Rectangle 76"/>
          <p:cNvSpPr/>
          <p:nvPr/>
        </p:nvSpPr>
        <p:spPr>
          <a:xfrm>
            <a:off x="250825" y="2420938"/>
            <a:ext cx="8794750" cy="40084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 ∵ ∠</a:t>
            </a:r>
            <a:r>
              <a:rPr lang="en-US" altLang="zh-CN" sz="2800" dirty="0">
                <a:solidFill>
                  <a:srgbClr val="FF0000"/>
                </a:solidFill>
                <a:latin typeface="Times New Roman" panose="02020603050405020304" pitchFamily="18" charset="0"/>
                <a:ea typeface="黑体" panose="02010609060101010101" pitchFamily="49" charset="-122"/>
              </a:rPr>
              <a:t>1=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又∵</a:t>
            </a:r>
            <a:r>
              <a:rPr lang="en-US" altLang="zh-CN" sz="2800" i="1" dirty="0">
                <a:solidFill>
                  <a:srgbClr val="FF0000"/>
                </a:solidFill>
                <a:latin typeface="Times New Roman" panose="02020603050405020304" pitchFamily="18" charset="0"/>
                <a:ea typeface="黑体" panose="02010609060101010101" pitchFamily="49" charset="-122"/>
              </a:rPr>
              <a:t>AE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 △</a:t>
            </a:r>
            <a:r>
              <a:rPr lang="en-US" altLang="zh-CN" sz="2800" i="1" dirty="0">
                <a:solidFill>
                  <a:srgbClr val="FF0000"/>
                </a:solidFill>
                <a:latin typeface="Times New Roman" panose="02020603050405020304" pitchFamily="18" charset="0"/>
                <a:ea typeface="黑体" panose="02010609060101010101" pitchFamily="49" charset="-122"/>
              </a:rPr>
              <a:t>ACD</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AED</a:t>
            </a:r>
            <a:r>
              <a:rPr lang="en-US" altLang="zh-CN" sz="2800" dirty="0">
                <a:solidFill>
                  <a:srgbClr val="FF0000"/>
                </a:solidFill>
                <a:latin typeface="Times New Roman" panose="02020603050405020304" pitchFamily="18" charset="0"/>
                <a:ea typeface="黑体" panose="02010609060101010101" pitchFamily="49" charset="-122"/>
              </a:rPr>
              <a:t> (SAS).</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同理△</a:t>
            </a:r>
            <a:r>
              <a:rPr lang="en-US" altLang="zh-CN" sz="2800" i="1" dirty="0">
                <a:solidFill>
                  <a:srgbClr val="FF0000"/>
                </a:solidFill>
                <a:latin typeface="Times New Roman" panose="02020603050405020304" pitchFamily="18" charset="0"/>
                <a:ea typeface="黑体" panose="02010609060101010101" pitchFamily="49" charset="-122"/>
              </a:rPr>
              <a:t>ACF</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AEF</a:t>
            </a:r>
            <a:r>
              <a:rPr lang="en-US" altLang="zh-CN" sz="2800" dirty="0">
                <a:solidFill>
                  <a:srgbClr val="FF0000"/>
                </a:solidFill>
                <a:latin typeface="Times New Roman" panose="02020603050405020304" pitchFamily="18" charset="0"/>
                <a:ea typeface="黑体" panose="02010609060101010101" pitchFamily="49" charset="-122"/>
              </a:rPr>
              <a:t>(SAS) .</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ED</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CF</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i="1" dirty="0">
                <a:solidFill>
                  <a:srgbClr val="FF0000"/>
                </a:solidFill>
                <a:latin typeface="Times New Roman" panose="02020603050405020304" pitchFamily="18" charset="0"/>
                <a:ea typeface="黑体" panose="02010609060101010101" pitchFamily="49" charset="-122"/>
              </a:rPr>
              <a:t>EF</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CF</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是菱形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7192" name="Text Box 80"/>
          <p:cNvSpPr txBox="1"/>
          <p:nvPr/>
        </p:nvSpPr>
        <p:spPr>
          <a:xfrm>
            <a:off x="6084888" y="3429000"/>
            <a:ext cx="360362"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16388" name="Rectangle 30"/>
          <p:cNvSpPr/>
          <p:nvPr/>
        </p:nvSpPr>
        <p:spPr>
          <a:xfrm>
            <a:off x="250825" y="1052513"/>
            <a:ext cx="8301038" cy="1728787"/>
          </a:xfrm>
          <a:prstGeom prst="rect">
            <a:avLst/>
          </a:prstGeom>
          <a:noFill/>
          <a:ln w="9525">
            <a:noFill/>
          </a:ln>
        </p:spPr>
        <p:txBody>
          <a:bodyPr lIns="91431" tIns="45716" rIns="91431" bIns="45716"/>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10000"/>
              </a:lnSpc>
              <a:spcBef>
                <a:spcPct val="0"/>
              </a:spcBef>
              <a:buFont typeface="Arial" panose="020B0604020202020204" pitchFamily="34" charset="0"/>
              <a:buNone/>
            </a:pPr>
            <a:r>
              <a:rPr lang="zh-CN" altLang="en-US" sz="2800" dirty="0">
                <a:solidFill>
                  <a:srgbClr val="008080"/>
                </a:solidFill>
                <a:latin typeface="Times New Roman" panose="02020603050405020304" pitchFamily="18" charset="0"/>
                <a:ea typeface="黑体" panose="02010609060101010101" pitchFamily="49" charset="-122"/>
              </a:rPr>
              <a:t>例</a:t>
            </a:r>
            <a:r>
              <a:rPr lang="en-US" altLang="zh-CN" sz="2800" dirty="0">
                <a:solidFill>
                  <a:srgbClr val="008080"/>
                </a:solidFill>
                <a:latin typeface="Times New Roman" panose="02020603050405020304" pitchFamily="18" charset="0"/>
                <a:ea typeface="黑体" panose="02010609060101010101" pitchFamily="49" charset="-122"/>
              </a:rPr>
              <a:t>3  </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,在△</a:t>
            </a:r>
            <a:r>
              <a:rPr lang="en-US" altLang="zh-CN"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中</a:t>
            </a: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是角平分线</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分别在     </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上</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a:t>
            </a:r>
            <a:r>
              <a:rPr lang="en-US" altLang="zh-CN" sz="2800" i="1" dirty="0">
                <a:latin typeface="Times New Roman" panose="02020603050405020304" pitchFamily="18" charset="0"/>
                <a:ea typeface="黑体" panose="02010609060101010101" pitchFamily="49" charset="-122"/>
              </a:rPr>
              <a:t>AE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EF</a:t>
            </a:r>
            <a:r>
              <a:rPr lang="en-US" altLang="zh-CN" sz="2800" dirty="0">
                <a:latin typeface="Times New Roman" panose="02020603050405020304" pitchFamily="18" charset="0"/>
                <a:ea typeface="黑体" panose="02010609060101010101" pitchFamily="49" charset="-122"/>
              </a:rPr>
              <a:t> = </a:t>
            </a:r>
            <a:r>
              <a:rPr lang="en-US" altLang="zh-CN" sz="2800" i="1" dirty="0">
                <a:latin typeface="Times New Roman" panose="02020603050405020304" pitchFamily="18" charset="0"/>
                <a:ea typeface="黑体" panose="02010609060101010101" pitchFamily="49" charset="-122"/>
              </a:rPr>
              <a:t>ED</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342900" lvl="0" indent="-34290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求证：四边形</a:t>
            </a:r>
            <a:r>
              <a:rPr lang="en-US" altLang="zh-CN" sz="2800" i="1" dirty="0">
                <a:latin typeface="Times New Roman" panose="02020603050405020304" pitchFamily="18" charset="0"/>
                <a:ea typeface="黑体" panose="02010609060101010101" pitchFamily="49" charset="-122"/>
              </a:rPr>
              <a:t>CDEF</a:t>
            </a:r>
            <a:r>
              <a:rPr lang="zh-CN" altLang="en-US" sz="2800" dirty="0">
                <a:latin typeface="Times New Roman" panose="02020603050405020304" pitchFamily="18" charset="0"/>
                <a:ea typeface="黑体" panose="02010609060101010101" pitchFamily="49" charset="-122"/>
              </a:rPr>
              <a:t>是菱形</a:t>
            </a:r>
            <a:r>
              <a:rPr lang="en-US" altLang="zh-CN"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sp>
        <p:nvSpPr>
          <p:cNvPr id="16389" name="Line 61"/>
          <p:cNvSpPr/>
          <p:nvPr/>
        </p:nvSpPr>
        <p:spPr>
          <a:xfrm>
            <a:off x="6156325" y="3270250"/>
            <a:ext cx="1588" cy="1223963"/>
          </a:xfrm>
          <a:prstGeom prst="line">
            <a:avLst/>
          </a:prstGeom>
          <a:ln w="19050" cap="flat" cmpd="sng">
            <a:solidFill>
              <a:schemeClr val="tx1"/>
            </a:solidFill>
            <a:prstDash val="solid"/>
            <a:headEnd type="none" w="med" len="med"/>
            <a:tailEnd type="none" w="med" len="med"/>
          </a:ln>
        </p:spPr>
      </p:sp>
      <p:sp>
        <p:nvSpPr>
          <p:cNvPr id="16390" name="Line 62"/>
          <p:cNvSpPr/>
          <p:nvPr/>
        </p:nvSpPr>
        <p:spPr>
          <a:xfrm>
            <a:off x="6156325" y="4494213"/>
            <a:ext cx="2305050" cy="1587"/>
          </a:xfrm>
          <a:prstGeom prst="line">
            <a:avLst/>
          </a:prstGeom>
          <a:ln w="19050" cap="flat" cmpd="sng">
            <a:solidFill>
              <a:schemeClr val="tx1"/>
            </a:solidFill>
            <a:prstDash val="solid"/>
            <a:headEnd type="none" w="med" len="med"/>
            <a:tailEnd type="none" w="med" len="med"/>
          </a:ln>
        </p:spPr>
      </p:sp>
      <p:sp>
        <p:nvSpPr>
          <p:cNvPr id="16391" name="Line 63"/>
          <p:cNvSpPr/>
          <p:nvPr/>
        </p:nvSpPr>
        <p:spPr>
          <a:xfrm>
            <a:off x="6156325" y="3270250"/>
            <a:ext cx="2305050" cy="1223963"/>
          </a:xfrm>
          <a:prstGeom prst="line">
            <a:avLst/>
          </a:prstGeom>
          <a:ln w="19050" cap="flat" cmpd="sng">
            <a:solidFill>
              <a:schemeClr val="tx1"/>
            </a:solidFill>
            <a:prstDash val="solid"/>
            <a:headEnd type="none" w="med" len="med"/>
            <a:tailEnd type="none" w="med" len="med"/>
          </a:ln>
        </p:spPr>
      </p:sp>
      <p:sp>
        <p:nvSpPr>
          <p:cNvPr id="16392" name="Line 64"/>
          <p:cNvSpPr/>
          <p:nvPr/>
        </p:nvSpPr>
        <p:spPr>
          <a:xfrm>
            <a:off x="6156325" y="3270250"/>
            <a:ext cx="792163" cy="1223963"/>
          </a:xfrm>
          <a:prstGeom prst="line">
            <a:avLst/>
          </a:prstGeom>
          <a:ln w="19050" cap="flat" cmpd="sng">
            <a:solidFill>
              <a:schemeClr val="tx1"/>
            </a:solidFill>
            <a:prstDash val="solid"/>
            <a:headEnd type="none" w="med" len="med"/>
            <a:tailEnd type="none" w="med" len="med"/>
          </a:ln>
        </p:spPr>
      </p:sp>
      <p:sp>
        <p:nvSpPr>
          <p:cNvPr id="16393" name="Line 65"/>
          <p:cNvSpPr/>
          <p:nvPr/>
        </p:nvSpPr>
        <p:spPr>
          <a:xfrm>
            <a:off x="6589713" y="3917950"/>
            <a:ext cx="792162" cy="1588"/>
          </a:xfrm>
          <a:prstGeom prst="line">
            <a:avLst/>
          </a:prstGeom>
          <a:ln w="19050" cap="flat" cmpd="sng">
            <a:solidFill>
              <a:schemeClr val="tx1"/>
            </a:solidFill>
            <a:prstDash val="solid"/>
            <a:headEnd type="none" w="med" len="med"/>
            <a:tailEnd type="none" w="med" len="med"/>
          </a:ln>
        </p:spPr>
      </p:sp>
      <p:sp>
        <p:nvSpPr>
          <p:cNvPr id="16394" name="Line 66"/>
          <p:cNvSpPr/>
          <p:nvPr/>
        </p:nvSpPr>
        <p:spPr>
          <a:xfrm flipH="1">
            <a:off x="6948488" y="3917950"/>
            <a:ext cx="433387" cy="576263"/>
          </a:xfrm>
          <a:prstGeom prst="line">
            <a:avLst/>
          </a:prstGeom>
          <a:ln w="19050" cap="flat" cmpd="sng">
            <a:solidFill>
              <a:schemeClr val="tx1"/>
            </a:solidFill>
            <a:prstDash val="solid"/>
            <a:headEnd type="none" w="med" len="med"/>
            <a:tailEnd type="none" w="med" len="med"/>
          </a:ln>
        </p:spPr>
      </p:sp>
      <p:sp>
        <p:nvSpPr>
          <p:cNvPr id="16395" name="Line 67"/>
          <p:cNvSpPr/>
          <p:nvPr/>
        </p:nvSpPr>
        <p:spPr>
          <a:xfrm flipH="1">
            <a:off x="6156325" y="3917950"/>
            <a:ext cx="433388" cy="576263"/>
          </a:xfrm>
          <a:prstGeom prst="line">
            <a:avLst/>
          </a:prstGeom>
          <a:ln w="19050" cap="flat" cmpd="sng">
            <a:solidFill>
              <a:schemeClr val="tx1"/>
            </a:solidFill>
            <a:prstDash val="solid"/>
            <a:headEnd type="none" w="med" len="med"/>
            <a:tailEnd type="none" w="med" len="med"/>
          </a:ln>
        </p:spPr>
      </p:sp>
      <p:sp>
        <p:nvSpPr>
          <p:cNvPr id="16396" name="Text Box 68"/>
          <p:cNvSpPr txBox="1"/>
          <p:nvPr/>
        </p:nvSpPr>
        <p:spPr>
          <a:xfrm>
            <a:off x="5832475" y="2995613"/>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6397" name="Text Box 69"/>
          <p:cNvSpPr txBox="1"/>
          <p:nvPr/>
        </p:nvSpPr>
        <p:spPr>
          <a:xfrm>
            <a:off x="5797550" y="4387850"/>
            <a:ext cx="420688"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6398" name="Text Box 70"/>
          <p:cNvSpPr txBox="1"/>
          <p:nvPr/>
        </p:nvSpPr>
        <p:spPr>
          <a:xfrm>
            <a:off x="8389938" y="4278313"/>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6399" name="Text Box 71"/>
          <p:cNvSpPr txBox="1"/>
          <p:nvPr/>
        </p:nvSpPr>
        <p:spPr>
          <a:xfrm>
            <a:off x="7308850" y="3557588"/>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6400" name="Text Box 72"/>
          <p:cNvSpPr txBox="1"/>
          <p:nvPr/>
        </p:nvSpPr>
        <p:spPr>
          <a:xfrm>
            <a:off x="6805613" y="4422775"/>
            <a:ext cx="43973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6401" name="Text Box 73"/>
          <p:cNvSpPr txBox="1"/>
          <p:nvPr/>
        </p:nvSpPr>
        <p:spPr>
          <a:xfrm>
            <a:off x="6227763" y="3716338"/>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7189" name="Arc 77"/>
          <p:cNvSpPr/>
          <p:nvPr/>
        </p:nvSpPr>
        <p:spPr>
          <a:xfrm flipV="1">
            <a:off x="6229350" y="3336925"/>
            <a:ext cx="73025" cy="71438"/>
          </a:xfrm>
          <a:custGeom>
            <a:avLst/>
            <a:gdLst>
              <a:gd name="txL" fmla="*/ 0 w 21600"/>
              <a:gd name="txT" fmla="*/ 0 h 21600"/>
              <a:gd name="txR" fmla="*/ 21600 w 21600"/>
              <a:gd name="txB" fmla="*/ 21600 h 21600"/>
            </a:gdLst>
            <a:ahLst/>
            <a:cxnLst>
              <a:cxn ang="0">
                <a:pos x="-3" y="0"/>
              </a:cxn>
              <a:cxn ang="0">
                <a:pos x="73025" y="71438"/>
              </a:cxn>
              <a:cxn ang="0">
                <a:pos x="-3" y="0"/>
              </a:cxn>
              <a:cxn ang="0">
                <a:pos x="73025" y="71438"/>
              </a:cxn>
              <a:cxn ang="0">
                <a:pos x="0" y="71438"/>
              </a:cxn>
            </a:cxnLst>
            <a:rect l="txL" t="txT" r="txR" b="txB"/>
            <a:pathLst>
              <a:path w="21600" h="21600" fill="none">
                <a:moveTo>
                  <a:pt x="-1" y="0"/>
                </a:moveTo>
                <a:cubicBezTo>
                  <a:pt x="11929" y="0"/>
                  <a:pt x="21600" y="9670"/>
                  <a:pt x="21600" y="21600"/>
                </a:cubicBezTo>
              </a:path>
              <a:path w="21600" h="21600" stroke="0">
                <a:moveTo>
                  <a:pt x="-1" y="0"/>
                </a:moveTo>
                <a:cubicBezTo>
                  <a:pt x="11929" y="0"/>
                  <a:pt x="21600" y="9670"/>
                  <a:pt x="21600" y="21600"/>
                </a:cubicBezTo>
                <a:lnTo>
                  <a:pt x="0" y="21600"/>
                </a:lnTo>
                <a:lnTo>
                  <a:pt x="-1" y="0"/>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sp>
        <p:nvSpPr>
          <p:cNvPr id="7190" name="Arc 78"/>
          <p:cNvSpPr/>
          <p:nvPr/>
        </p:nvSpPr>
        <p:spPr>
          <a:xfrm flipV="1">
            <a:off x="6151563" y="3379788"/>
            <a:ext cx="73025" cy="71437"/>
          </a:xfrm>
          <a:custGeom>
            <a:avLst/>
            <a:gdLst>
              <a:gd name="txL" fmla="*/ 0 w 21600"/>
              <a:gd name="txT" fmla="*/ 0 h 24644"/>
              <a:gd name="txR" fmla="*/ 21600 w 21600"/>
              <a:gd name="txB" fmla="*/ 24644 h 24644"/>
            </a:gdLst>
            <a:ahLst/>
            <a:cxnLst>
              <a:cxn ang="0">
                <a:pos x="-3" y="0"/>
              </a:cxn>
              <a:cxn ang="0">
                <a:pos x="73025" y="62613"/>
              </a:cxn>
              <a:cxn ang="0">
                <a:pos x="72295" y="71437"/>
              </a:cxn>
              <a:cxn ang="0">
                <a:pos x="-3" y="0"/>
              </a:cxn>
              <a:cxn ang="0">
                <a:pos x="73025" y="62613"/>
              </a:cxn>
              <a:cxn ang="0">
                <a:pos x="72295" y="71437"/>
              </a:cxn>
              <a:cxn ang="0">
                <a:pos x="0" y="62613"/>
              </a:cxn>
            </a:cxnLst>
            <a:rect l="txL" t="txT" r="txR" b="txB"/>
            <a:pathLst>
              <a:path w="21600" h="24644" fill="none">
                <a:moveTo>
                  <a:pt x="-1" y="0"/>
                </a:moveTo>
                <a:cubicBezTo>
                  <a:pt x="11929" y="0"/>
                  <a:pt x="21600" y="9670"/>
                  <a:pt x="21600" y="21600"/>
                </a:cubicBezTo>
                <a:cubicBezTo>
                  <a:pt x="21600" y="22618"/>
                  <a:pt x="21527" y="23635"/>
                  <a:pt x="21384" y="24644"/>
                </a:cubicBezTo>
              </a:path>
              <a:path w="21600" h="24644" stroke="0">
                <a:moveTo>
                  <a:pt x="-1" y="0"/>
                </a:moveTo>
                <a:cubicBezTo>
                  <a:pt x="11929" y="0"/>
                  <a:pt x="21600" y="9670"/>
                  <a:pt x="21600" y="21600"/>
                </a:cubicBezTo>
                <a:cubicBezTo>
                  <a:pt x="21600" y="22618"/>
                  <a:pt x="21527" y="23635"/>
                  <a:pt x="21384" y="24644"/>
                </a:cubicBezTo>
                <a:lnTo>
                  <a:pt x="0" y="21600"/>
                </a:lnTo>
                <a:lnTo>
                  <a:pt x="-1" y="0"/>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sp>
        <p:nvSpPr>
          <p:cNvPr id="7191" name="Text Box 79"/>
          <p:cNvSpPr txBox="1"/>
          <p:nvPr/>
        </p:nvSpPr>
        <p:spPr>
          <a:xfrm>
            <a:off x="6273800" y="3284538"/>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16405" name="圆角矩形 31"/>
          <p:cNvSpPr/>
          <p:nvPr/>
        </p:nvSpPr>
        <p:spPr>
          <a:xfrm>
            <a:off x="349250" y="531813"/>
            <a:ext cx="1703388" cy="5270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典例精析</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460">
                                            <p:txEl>
                                              <p:charRg st="0" end="14"/>
                                            </p:txEl>
                                          </p:spTgt>
                                        </p:tgtEl>
                                        <p:attrNameLst>
                                          <p:attrName>style.visibility</p:attrName>
                                        </p:attrNameLst>
                                      </p:cBhvr>
                                      <p:to>
                                        <p:strVal val="visible"/>
                                      </p:to>
                                    </p:set>
                                    <p:animEffect transition="in" filter="randombar(horizontal)">
                                      <p:cBhvr>
                                        <p:cTn id="7" dur="500"/>
                                        <p:tgtEl>
                                          <p:spTgt spid="16460">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189"/>
                                        </p:tgtEl>
                                        <p:attrNameLst>
                                          <p:attrName>style.visibility</p:attrName>
                                        </p:attrNameLst>
                                      </p:cBhvr>
                                      <p:to>
                                        <p:strVal val="visible"/>
                                      </p:to>
                                    </p:set>
                                    <p:animEffect transition="in" filter="randombar(horizontal)">
                                      <p:cBhvr>
                                        <p:cTn id="12" dur="500"/>
                                        <p:tgtEl>
                                          <p:spTgt spid="7189"/>
                                        </p:tgtEl>
                                      </p:cBhvr>
                                    </p:animEffect>
                                  </p:childTnLst>
                                </p:cTn>
                              </p:par>
                              <p:par>
                                <p:cTn id="13" presetID="14" presetClass="entr" presetSubtype="10" fill="hold" nodeType="withEffect">
                                  <p:stCondLst>
                                    <p:cond delay="0"/>
                                  </p:stCondLst>
                                  <p:childTnLst>
                                    <p:set>
                                      <p:cBhvr>
                                        <p:cTn id="14" dur="1" fill="hold">
                                          <p:stCondLst>
                                            <p:cond delay="0"/>
                                          </p:stCondLst>
                                        </p:cTn>
                                        <p:tgtEl>
                                          <p:spTgt spid="7190"/>
                                        </p:tgtEl>
                                        <p:attrNameLst>
                                          <p:attrName>style.visibility</p:attrName>
                                        </p:attrNameLst>
                                      </p:cBhvr>
                                      <p:to>
                                        <p:strVal val="visible"/>
                                      </p:to>
                                    </p:set>
                                    <p:animEffect transition="in" filter="randombar(horizontal)">
                                      <p:cBhvr>
                                        <p:cTn id="15" dur="500"/>
                                        <p:tgtEl>
                                          <p:spTgt spid="7190"/>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192"/>
                                        </p:tgtEl>
                                        <p:attrNameLst>
                                          <p:attrName>style.visibility</p:attrName>
                                        </p:attrNameLst>
                                      </p:cBhvr>
                                      <p:to>
                                        <p:strVal val="visible"/>
                                      </p:to>
                                    </p:set>
                                    <p:animEffect transition="in" filter="randombar(horizontal)">
                                      <p:cBhvr>
                                        <p:cTn id="18" dur="500"/>
                                        <p:tgtEl>
                                          <p:spTgt spid="719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7191"/>
                                        </p:tgtEl>
                                        <p:attrNameLst>
                                          <p:attrName>style.visibility</p:attrName>
                                        </p:attrNameLst>
                                      </p:cBhvr>
                                      <p:to>
                                        <p:strVal val="visible"/>
                                      </p:to>
                                    </p:set>
                                    <p:animEffect transition="in" filter="randombar(horizontal)">
                                      <p:cBhvr>
                                        <p:cTn id="21" dur="500"/>
                                        <p:tgtEl>
                                          <p:spTgt spid="7191"/>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16460">
                                            <p:txEl>
                                              <p:charRg st="14" end="24"/>
                                            </p:txEl>
                                          </p:spTgt>
                                        </p:tgtEl>
                                        <p:attrNameLst>
                                          <p:attrName>style.visibility</p:attrName>
                                        </p:attrNameLst>
                                      </p:cBhvr>
                                      <p:to>
                                        <p:strVal val="visible"/>
                                      </p:to>
                                    </p:set>
                                    <p:animEffect transition="in" filter="randombar(horizontal)">
                                      <p:cBhvr>
                                        <p:cTn id="26" dur="500"/>
                                        <p:tgtEl>
                                          <p:spTgt spid="16460">
                                            <p:txEl>
                                              <p:charRg st="14" end="2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16460">
                                            <p:txEl>
                                              <p:charRg st="34" end="59"/>
                                            </p:txEl>
                                          </p:spTgt>
                                        </p:tgtEl>
                                        <p:attrNameLst>
                                          <p:attrName>style.visibility</p:attrName>
                                        </p:attrNameLst>
                                      </p:cBhvr>
                                      <p:to>
                                        <p:strVal val="visible"/>
                                      </p:to>
                                    </p:set>
                                    <p:animEffect transition="in" filter="randombar(horizontal)">
                                      <p:cBhvr>
                                        <p:cTn id="31" dur="500"/>
                                        <p:tgtEl>
                                          <p:spTgt spid="16460">
                                            <p:txEl>
                                              <p:charRg st="34" end="59"/>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6460">
                                            <p:txEl>
                                              <p:charRg st="59" end="83"/>
                                            </p:txEl>
                                          </p:spTgt>
                                        </p:tgtEl>
                                        <p:attrNameLst>
                                          <p:attrName>style.visibility</p:attrName>
                                        </p:attrNameLst>
                                      </p:cBhvr>
                                      <p:to>
                                        <p:strVal val="visible"/>
                                      </p:to>
                                    </p:set>
                                    <p:animEffect transition="in" filter="randombar(horizontal)">
                                      <p:cBhvr>
                                        <p:cTn id="36" dur="500"/>
                                        <p:tgtEl>
                                          <p:spTgt spid="16460">
                                            <p:txEl>
                                              <p:charRg st="59" end="8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16460">
                                            <p:txEl>
                                              <p:charRg st="83" end="103"/>
                                            </p:txEl>
                                          </p:spTgt>
                                        </p:tgtEl>
                                        <p:attrNameLst>
                                          <p:attrName>style.visibility</p:attrName>
                                        </p:attrNameLst>
                                      </p:cBhvr>
                                      <p:to>
                                        <p:strVal val="visible"/>
                                      </p:to>
                                    </p:set>
                                    <p:animEffect transition="in" filter="randombar(horizontal)">
                                      <p:cBhvr>
                                        <p:cTn id="41" dur="500"/>
                                        <p:tgtEl>
                                          <p:spTgt spid="16460">
                                            <p:txEl>
                                              <p:charRg st="83" end="10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nodeType="clickEffect">
                                  <p:stCondLst>
                                    <p:cond delay="0"/>
                                  </p:stCondLst>
                                  <p:childTnLst>
                                    <p:set>
                                      <p:cBhvr>
                                        <p:cTn id="45" dur="1" fill="hold">
                                          <p:stCondLst>
                                            <p:cond delay="0"/>
                                          </p:stCondLst>
                                        </p:cTn>
                                        <p:tgtEl>
                                          <p:spTgt spid="16460">
                                            <p:txEl>
                                              <p:charRg st="103" end="130"/>
                                            </p:txEl>
                                          </p:spTgt>
                                        </p:tgtEl>
                                        <p:attrNameLst>
                                          <p:attrName>style.visibility</p:attrName>
                                        </p:attrNameLst>
                                      </p:cBhvr>
                                      <p:to>
                                        <p:strVal val="visible"/>
                                      </p:to>
                                    </p:set>
                                    <p:animEffect transition="in" filter="randombar(horizontal)">
                                      <p:cBhvr>
                                        <p:cTn id="46" dur="500"/>
                                        <p:tgtEl>
                                          <p:spTgt spid="16460">
                                            <p:txEl>
                                              <p:charRg st="103" end="13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16460">
                                            <p:txEl>
                                              <p:charRg st="130" end="147"/>
                                            </p:txEl>
                                          </p:spTgt>
                                        </p:tgtEl>
                                        <p:attrNameLst>
                                          <p:attrName>style.visibility</p:attrName>
                                        </p:attrNameLst>
                                      </p:cBhvr>
                                      <p:to>
                                        <p:strVal val="visible"/>
                                      </p:to>
                                    </p:set>
                                    <p:animEffect transition="in" filter="randombar(horizontal)">
                                      <p:cBhvr>
                                        <p:cTn id="51" dur="500"/>
                                        <p:tgtEl>
                                          <p:spTgt spid="16460">
                                            <p:txEl>
                                              <p:charRg st="130" end="1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92" grpId="0"/>
      <p:bldP spid="719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文本框 99"/>
          <p:cNvSpPr txBox="1"/>
          <p:nvPr/>
        </p:nvSpPr>
        <p:spPr>
          <a:xfrm>
            <a:off x="509588" y="409575"/>
            <a:ext cx="7999412" cy="19859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10000"/>
              </a:lnSpc>
              <a:spcBef>
                <a:spcPct val="0"/>
              </a:spcBef>
              <a:buFont typeface="Arial" panose="020B0604020202020204" pitchFamily="34" charset="0"/>
              <a:buNone/>
            </a:pPr>
            <a:r>
              <a:rPr lang="zh-CN" altLang="en-US" sz="2800" dirty="0">
                <a:solidFill>
                  <a:srgbClr val="008080"/>
                </a:solidFill>
                <a:latin typeface="Times New Roman" panose="02020603050405020304" pitchFamily="18" charset="0"/>
                <a:ea typeface="黑体" panose="02010609060101010101" pitchFamily="49" charset="-122"/>
              </a:rPr>
              <a:t>例</a:t>
            </a:r>
            <a:r>
              <a:rPr lang="en-US" altLang="zh-CN" sz="2800" dirty="0">
                <a:solidFill>
                  <a:srgbClr val="008080"/>
                </a:solidFill>
                <a:latin typeface="Times New Roman" panose="02020603050405020304" pitchFamily="18" charset="0"/>
                <a:ea typeface="黑体" panose="02010609060101010101" pitchFamily="49" charset="-122"/>
              </a:rPr>
              <a:t>4   </a:t>
            </a:r>
            <a:r>
              <a:rPr lang="zh-CN" altLang="en-US" sz="2800" dirty="0">
                <a:latin typeface="Times New Roman" panose="02020603050405020304" pitchFamily="18" charset="0"/>
                <a:ea typeface="黑体" panose="02010609060101010101" pitchFamily="49" charset="-122"/>
              </a:rPr>
              <a:t>如图，在</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中，</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90°</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6cm</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8cm.</a:t>
            </a:r>
            <a:r>
              <a:rPr lang="zh-CN" altLang="en-US" sz="2800" dirty="0">
                <a:latin typeface="Times New Roman" panose="02020603050405020304" pitchFamily="18" charset="0"/>
                <a:ea typeface="黑体" panose="02010609060101010101" pitchFamily="49" charset="-122"/>
              </a:rPr>
              <a:t>将</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沿射线</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方向平移</a:t>
            </a:r>
            <a:r>
              <a:rPr lang="en-US" altLang="zh-CN" sz="2800" dirty="0">
                <a:latin typeface="Times New Roman" panose="02020603050405020304" pitchFamily="18" charset="0"/>
                <a:ea typeface="黑体" panose="02010609060101010101" pitchFamily="49" charset="-122"/>
              </a:rPr>
              <a:t>10cm</a:t>
            </a:r>
            <a:r>
              <a:rPr lang="zh-CN" altLang="en-US" sz="2800" dirty="0">
                <a:latin typeface="Times New Roman" panose="02020603050405020304" pitchFamily="18" charset="0"/>
                <a:ea typeface="黑体" panose="02010609060101010101" pitchFamily="49" charset="-122"/>
              </a:rPr>
              <a:t>，得到</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DEF</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的对应点分别是</a:t>
            </a:r>
            <a:r>
              <a:rPr lang="en-US" altLang="zh-CN"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，连接</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求证：四边形</a:t>
            </a:r>
            <a:r>
              <a:rPr lang="en-US" altLang="zh-CN" sz="2800" i="1" dirty="0">
                <a:latin typeface="Times New Roman" panose="02020603050405020304" pitchFamily="18" charset="0"/>
                <a:ea typeface="黑体" panose="02010609060101010101" pitchFamily="49" charset="-122"/>
              </a:rPr>
              <a:t>ACFD</a:t>
            </a:r>
            <a:r>
              <a:rPr lang="zh-CN" altLang="en-US" sz="2800" dirty="0">
                <a:latin typeface="Times New Roman" panose="02020603050405020304" pitchFamily="18" charset="0"/>
                <a:ea typeface="黑体" panose="02010609060101010101" pitchFamily="49" charset="-122"/>
              </a:rPr>
              <a:t>是菱形．</a:t>
            </a:r>
            <a:endParaRPr lang="zh-CN" altLang="en-US" sz="2800" dirty="0">
              <a:latin typeface="Times New Roman" panose="02020603050405020304" pitchFamily="18" charset="0"/>
              <a:ea typeface="黑体" panose="02010609060101010101" pitchFamily="49" charset="-122"/>
            </a:endParaRPr>
          </a:p>
        </p:txBody>
      </p:sp>
      <p:sp>
        <p:nvSpPr>
          <p:cNvPr id="2" name="文本框 1"/>
          <p:cNvSpPr txBox="1"/>
          <p:nvPr/>
        </p:nvSpPr>
        <p:spPr>
          <a:xfrm>
            <a:off x="107950" y="2251075"/>
            <a:ext cx="8802688" cy="2676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证明：由平移变换的性质得</a:t>
            </a:r>
            <a:r>
              <a:rPr lang="en-US" altLang="zh-CN" sz="2800" i="1" dirty="0">
                <a:solidFill>
                  <a:srgbClr val="FF0000"/>
                </a:solidFill>
                <a:latin typeface="Times New Roman" panose="02020603050405020304" pitchFamily="18" charset="0"/>
                <a:ea typeface="黑体" panose="02010609060101010101" pitchFamily="49" charset="-122"/>
              </a:rPr>
              <a:t>CF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10cm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90°</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6cm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8cm</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20000"/>
              </a:lnSpc>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10cm</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ACFD</a:t>
            </a:r>
            <a:r>
              <a:rPr lang="zh-CN" altLang="en-US" sz="2800" dirty="0">
                <a:solidFill>
                  <a:srgbClr val="FF0000"/>
                </a:solidFill>
                <a:latin typeface="Times New Roman" panose="02020603050405020304" pitchFamily="18" charset="0"/>
                <a:ea typeface="黑体" panose="02010609060101010101" pitchFamily="49" charset="-122"/>
              </a:rPr>
              <a:t>是菱形．</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17412" name="图片 -2147482617"/>
          <p:cNvPicPr>
            <a:picLocks noChangeAspect="1"/>
          </p:cNvPicPr>
          <p:nvPr/>
        </p:nvPicPr>
        <p:blipFill>
          <a:blip r:embed="rId1"/>
          <a:stretch>
            <a:fillRect/>
          </a:stretch>
        </p:blipFill>
        <p:spPr>
          <a:xfrm>
            <a:off x="6064250" y="3336925"/>
            <a:ext cx="3011488" cy="1516063"/>
          </a:xfrm>
          <a:prstGeom prst="rect">
            <a:avLst/>
          </a:prstGeom>
          <a:noFill/>
          <a:ln w="9525">
            <a:noFill/>
          </a:ln>
        </p:spPr>
      </p:pic>
      <p:graphicFrame>
        <p:nvGraphicFramePr>
          <p:cNvPr id="3" name="对象 2">
            <a:hlinkClick r:id="" action="ppaction://ole?verb="/>
          </p:cNvPr>
          <p:cNvGraphicFramePr>
            <a:graphicFrameLocks noChangeAspect="1"/>
          </p:cNvGraphicFramePr>
          <p:nvPr/>
        </p:nvGraphicFramePr>
        <p:xfrm>
          <a:off x="468313" y="3286125"/>
          <a:ext cx="5595937" cy="612775"/>
        </p:xfrm>
        <a:graphic>
          <a:graphicData uri="http://schemas.openxmlformats.org/presentationml/2006/ole">
            <mc:AlternateContent xmlns:mc="http://schemas.openxmlformats.org/markup-compatibility/2006">
              <mc:Choice xmlns:v="urn:schemas-microsoft-com:vml" Requires="v">
                <p:oleObj spid="_x0000_s3078" name="" r:id="rId2" imgW="2667000" imgH="292100" progId="Equation.KSEE3">
                  <p:embed/>
                </p:oleObj>
              </mc:Choice>
              <mc:Fallback>
                <p:oleObj name="" r:id="rId2" imgW="2667000" imgH="292100" progId="Equation.KSEE3">
                  <p:embed/>
                  <p:pic>
                    <p:nvPicPr>
                      <p:cNvPr id="0" name="图片 3077"/>
                      <p:cNvPicPr/>
                      <p:nvPr/>
                    </p:nvPicPr>
                    <p:blipFill>
                      <a:blip r:embed="rId3"/>
                      <a:stretch>
                        <a:fillRect/>
                      </a:stretch>
                    </p:blipFill>
                    <p:spPr>
                      <a:xfrm>
                        <a:off x="468313" y="3286125"/>
                        <a:ext cx="5595937" cy="612775"/>
                      </a:xfrm>
                      <a:prstGeom prst="rect">
                        <a:avLst/>
                      </a:prstGeom>
                      <a:noFill/>
                      <a:ln w="38100">
                        <a:noFill/>
                        <a:miter/>
                      </a:ln>
                    </p:spPr>
                  </p:pic>
                </p:oleObj>
              </mc:Fallback>
            </mc:AlternateContent>
          </a:graphicData>
        </a:graphic>
      </p:graphicFrame>
      <p:sp>
        <p:nvSpPr>
          <p:cNvPr id="59" name="矩形 58"/>
          <p:cNvSpPr/>
          <p:nvPr/>
        </p:nvSpPr>
        <p:spPr>
          <a:xfrm>
            <a:off x="396875" y="5006975"/>
            <a:ext cx="8388350" cy="1438275"/>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zh-CN" sz="2800" dirty="0">
                <a:latin typeface="Times New Roman" panose="02020603050405020304" pitchFamily="18" charset="0"/>
                <a:ea typeface="黑体" panose="02010609060101010101" pitchFamily="49" charset="-122"/>
              </a:rPr>
              <a:t>四边形的条件中存在多个关于边的等量关系时，运用四条边都相等来判定一个四边形是菱形比较方便．</a:t>
            </a:r>
            <a:endParaRPr lang="zh-CN" altLang="zh-CN" sz="2800" dirty="0">
              <a:latin typeface="Times New Roman" panose="02020603050405020304" pitchFamily="18" charset="0"/>
              <a:ea typeface="黑体" panose="02010609060101010101" pitchFamily="49" charset="-122"/>
            </a:endParaRPr>
          </a:p>
        </p:txBody>
      </p:sp>
      <p:grpSp>
        <p:nvGrpSpPr>
          <p:cNvPr id="4" name="组合 38"/>
          <p:cNvGrpSpPr/>
          <p:nvPr/>
        </p:nvGrpSpPr>
        <p:grpSpPr>
          <a:xfrm>
            <a:off x="468313" y="5040313"/>
            <a:ext cx="1109662" cy="596900"/>
            <a:chOff x="579589" y="5301208"/>
            <a:chExt cx="874033" cy="648072"/>
          </a:xfrm>
        </p:grpSpPr>
        <p:grpSp>
          <p:nvGrpSpPr>
            <p:cNvPr id="17416" name="组合 35"/>
            <p:cNvGrpSpPr/>
            <p:nvPr/>
          </p:nvGrpSpPr>
          <p:grpSpPr>
            <a:xfrm>
              <a:off x="611560" y="5301208"/>
              <a:ext cx="648072" cy="648072"/>
              <a:chOff x="467544" y="5318792"/>
              <a:chExt cx="648072" cy="648072"/>
            </a:xfrm>
          </p:grpSpPr>
          <p:sp>
            <p:nvSpPr>
              <p:cNvPr id="17418"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19"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7417"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charRg st="0" end="30"/>
                                            </p:txEl>
                                          </p:spTgt>
                                        </p:tgtEl>
                                        <p:attrNameLst>
                                          <p:attrName>style.visibility</p:attrName>
                                        </p:attrNameLst>
                                      </p:cBhvr>
                                      <p:to>
                                        <p:strVal val="visible"/>
                                      </p:to>
                                    </p:set>
                                    <p:animEffect transition="in" filter="dissolve">
                                      <p:cBhvr>
                                        <p:cTn id="7" dur="500"/>
                                        <p:tgtEl>
                                          <p:spTgt spid="2">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xEl>
                                              <p:charRg st="30" end="53"/>
                                            </p:txEl>
                                          </p:spTgt>
                                        </p:tgtEl>
                                        <p:attrNameLst>
                                          <p:attrName>style.visibility</p:attrName>
                                        </p:attrNameLst>
                                      </p:cBhvr>
                                      <p:to>
                                        <p:strVal val="visible"/>
                                      </p:to>
                                    </p:set>
                                    <p:animEffect transition="in" filter="dissolve">
                                      <p:cBhvr>
                                        <p:cTn id="12" dur="500"/>
                                        <p:tgtEl>
                                          <p:spTgt spid="2">
                                            <p:txEl>
                                              <p:charRg st="30" end="5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
                                            <p:txEl>
                                              <p:charRg st="54" end="73"/>
                                            </p:txEl>
                                          </p:spTgt>
                                        </p:tgtEl>
                                        <p:attrNameLst>
                                          <p:attrName>style.visibility</p:attrName>
                                        </p:attrNameLst>
                                      </p:cBhvr>
                                      <p:to>
                                        <p:strVal val="visible"/>
                                      </p:to>
                                    </p:set>
                                    <p:animEffect transition="in" filter="dissolve">
                                      <p:cBhvr>
                                        <p:cTn id="22" dur="500"/>
                                        <p:tgtEl>
                                          <p:spTgt spid="2">
                                            <p:txEl>
                                              <p:charRg st="54" end="7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
                                            <p:txEl>
                                              <p:charRg st="73" end="86"/>
                                            </p:txEl>
                                          </p:spTgt>
                                        </p:tgtEl>
                                        <p:attrNameLst>
                                          <p:attrName>style.visibility</p:attrName>
                                        </p:attrNameLst>
                                      </p:cBhvr>
                                      <p:to>
                                        <p:strVal val="visible"/>
                                      </p:to>
                                    </p:set>
                                    <p:animEffect transition="in" filter="dissolve">
                                      <p:cBhvr>
                                        <p:cTn id="27" dur="500"/>
                                        <p:tgtEl>
                                          <p:spTgt spid="2">
                                            <p:txEl>
                                              <p:charRg st="73" end="8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59"/>
                                        </p:tgtEl>
                                        <p:attrNameLst>
                                          <p:attrName>style.visibility</p:attrName>
                                        </p:attrNameLst>
                                      </p:cBhvr>
                                      <p:to>
                                        <p:strVal val="visible"/>
                                      </p:to>
                                    </p:set>
                                    <p:anim calcmode="discrete" valueType="clr">
                                      <p:cBhvr override="childStyle">
                                        <p:cTn id="3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59"/>
                                        </p:tgtEl>
                                        <p:attrNameLst>
                                          <p:attrName>fillcolor</p:attrName>
                                        </p:attrNameLst>
                                      </p:cBhvr>
                                      <p:tavLst>
                                        <p:tav tm="0">
                                          <p:val>
                                            <p:clrVal>
                                              <a:schemeClr val="accent2"/>
                                            </p:clrVal>
                                          </p:val>
                                        </p:tav>
                                        <p:tav tm="50000">
                                          <p:val>
                                            <p:clrVal>
                                              <a:schemeClr val="hlink"/>
                                            </p:clrVal>
                                          </p:val>
                                        </p:tav>
                                      </p:tavLst>
                                    </p:anim>
                                    <p:set>
                                      <p:cBhvr>
                                        <p:cTn id="34" dur="80"/>
                                        <p:tgtEl>
                                          <p:spTgt spid="59"/>
                                        </p:tgtEl>
                                        <p:attrNameLst>
                                          <p:attrName>fill.type</p:attrName>
                                        </p:attrNameLst>
                                      </p:cBhvr>
                                      <p:to>
                                        <p:strVal val="solid"/>
                                      </p:to>
                                    </p:set>
                                  </p:childTnLst>
                                </p:cTn>
                              </p:par>
                              <p:par>
                                <p:cTn id="35" presetID="9" presetClass="entr" presetSubtype="0"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434" name="Group 3"/>
          <p:cNvGrpSpPr/>
          <p:nvPr/>
        </p:nvGrpSpPr>
        <p:grpSpPr>
          <a:xfrm>
            <a:off x="5346700" y="1773238"/>
            <a:ext cx="3581400" cy="2484437"/>
            <a:chOff x="0" y="-45"/>
            <a:chExt cx="2256" cy="1565"/>
          </a:xfrm>
        </p:grpSpPr>
        <p:sp>
          <p:nvSpPr>
            <p:cNvPr id="18445" name="Rectangle 4"/>
            <p:cNvSpPr/>
            <p:nvPr/>
          </p:nvSpPr>
          <p:spPr>
            <a:xfrm>
              <a:off x="288" y="231"/>
              <a:ext cx="1680" cy="960"/>
            </a:xfrm>
            <a:prstGeom prst="rect">
              <a:avLst/>
            </a:prstGeom>
            <a:no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8446" name="AutoShape 5"/>
            <p:cNvSpPr/>
            <p:nvPr/>
          </p:nvSpPr>
          <p:spPr>
            <a:xfrm>
              <a:off x="288" y="231"/>
              <a:ext cx="1680" cy="960"/>
            </a:xfrm>
            <a:prstGeom prst="diamond">
              <a:avLst/>
            </a:prstGeom>
            <a:no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8447" name="Text Box 6"/>
            <p:cNvSpPr txBox="1"/>
            <p:nvPr/>
          </p:nvSpPr>
          <p:spPr>
            <a:xfrm>
              <a:off x="1920" y="624"/>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H</a:t>
              </a:r>
              <a:endParaRPr lang="zh-CN" altLang="zh-CN" sz="2800" i="1" dirty="0">
                <a:latin typeface="Times New Roman" panose="02020603050405020304" pitchFamily="18" charset="0"/>
                <a:ea typeface="黑体" panose="02010609060101010101" pitchFamily="49" charset="-122"/>
              </a:endParaRPr>
            </a:p>
          </p:txBody>
        </p:sp>
        <p:sp>
          <p:nvSpPr>
            <p:cNvPr id="18448" name="Text Box 7"/>
            <p:cNvSpPr txBox="1"/>
            <p:nvPr/>
          </p:nvSpPr>
          <p:spPr>
            <a:xfrm>
              <a:off x="912" y="1143"/>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G</a:t>
              </a:r>
              <a:endParaRPr lang="zh-CN" altLang="zh-CN" sz="2800" i="1" dirty="0">
                <a:latin typeface="Times New Roman" panose="02020603050405020304" pitchFamily="18" charset="0"/>
                <a:ea typeface="黑体" panose="02010609060101010101" pitchFamily="49" charset="-122"/>
              </a:endParaRPr>
            </a:p>
          </p:txBody>
        </p:sp>
        <p:sp>
          <p:nvSpPr>
            <p:cNvPr id="18449" name="Text Box 8"/>
            <p:cNvSpPr txBox="1"/>
            <p:nvPr/>
          </p:nvSpPr>
          <p:spPr>
            <a:xfrm>
              <a:off x="0" y="615"/>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F</a:t>
              </a:r>
              <a:endParaRPr lang="zh-CN" altLang="zh-CN" sz="2800" i="1" dirty="0">
                <a:latin typeface="Times New Roman" panose="02020603050405020304" pitchFamily="18" charset="0"/>
                <a:ea typeface="黑体" panose="02010609060101010101" pitchFamily="49" charset="-122"/>
              </a:endParaRPr>
            </a:p>
          </p:txBody>
        </p:sp>
        <p:sp>
          <p:nvSpPr>
            <p:cNvPr id="18450" name="Text Box 9"/>
            <p:cNvSpPr txBox="1"/>
            <p:nvPr/>
          </p:nvSpPr>
          <p:spPr>
            <a:xfrm>
              <a:off x="963" y="-45"/>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E</a:t>
              </a:r>
              <a:endParaRPr lang="zh-CN" altLang="zh-CN" sz="2800" i="1" dirty="0">
                <a:latin typeface="Times New Roman" panose="02020603050405020304" pitchFamily="18" charset="0"/>
                <a:ea typeface="黑体" panose="02010609060101010101" pitchFamily="49" charset="-122"/>
              </a:endParaRPr>
            </a:p>
          </p:txBody>
        </p:sp>
        <p:sp>
          <p:nvSpPr>
            <p:cNvPr id="18451" name="Text Box 10"/>
            <p:cNvSpPr txBox="1"/>
            <p:nvPr/>
          </p:nvSpPr>
          <p:spPr>
            <a:xfrm>
              <a:off x="1872" y="87"/>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D</a:t>
              </a:r>
              <a:endParaRPr lang="zh-CN" altLang="zh-CN" sz="2800" i="1" dirty="0">
                <a:latin typeface="Times New Roman" panose="02020603050405020304" pitchFamily="18" charset="0"/>
                <a:ea typeface="黑体" panose="02010609060101010101" pitchFamily="49" charset="-122"/>
              </a:endParaRPr>
            </a:p>
          </p:txBody>
        </p:sp>
        <p:sp>
          <p:nvSpPr>
            <p:cNvPr id="18452" name="Text Box 11"/>
            <p:cNvSpPr txBox="1"/>
            <p:nvPr/>
          </p:nvSpPr>
          <p:spPr>
            <a:xfrm>
              <a:off x="1872" y="1191"/>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C</a:t>
              </a:r>
              <a:endParaRPr lang="zh-CN" altLang="zh-CN" sz="2800" i="1" dirty="0">
                <a:latin typeface="Times New Roman" panose="02020603050405020304" pitchFamily="18" charset="0"/>
                <a:ea typeface="黑体" panose="02010609060101010101" pitchFamily="49" charset="-122"/>
              </a:endParaRPr>
            </a:p>
          </p:txBody>
        </p:sp>
        <p:sp>
          <p:nvSpPr>
            <p:cNvPr id="18453" name="Text Box 12"/>
            <p:cNvSpPr txBox="1"/>
            <p:nvPr/>
          </p:nvSpPr>
          <p:spPr>
            <a:xfrm>
              <a:off x="0" y="1095"/>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B</a:t>
              </a:r>
              <a:endParaRPr lang="zh-CN" altLang="zh-CN" sz="2800" i="1" dirty="0">
                <a:latin typeface="Times New Roman" panose="02020603050405020304" pitchFamily="18" charset="0"/>
                <a:ea typeface="黑体" panose="02010609060101010101" pitchFamily="49" charset="-122"/>
              </a:endParaRPr>
            </a:p>
          </p:txBody>
        </p:sp>
        <p:sp>
          <p:nvSpPr>
            <p:cNvPr id="18454" name="Text Box 13"/>
            <p:cNvSpPr txBox="1"/>
            <p:nvPr/>
          </p:nvSpPr>
          <p:spPr>
            <a:xfrm>
              <a:off x="0" y="87"/>
              <a:ext cx="33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zh-CN" altLang="zh-CN" sz="2800" i="1" dirty="0">
                  <a:latin typeface="Times New Roman" panose="02020603050405020304" pitchFamily="18" charset="0"/>
                  <a:ea typeface="黑体" panose="02010609060101010101" pitchFamily="49" charset="-122"/>
                </a:rPr>
                <a:t>A</a:t>
              </a:r>
              <a:endParaRPr lang="zh-CN" altLang="zh-CN" sz="2800" i="1" dirty="0">
                <a:latin typeface="Times New Roman" panose="02020603050405020304" pitchFamily="18" charset="0"/>
                <a:ea typeface="黑体" panose="02010609060101010101" pitchFamily="49" charset="-122"/>
              </a:endParaRPr>
            </a:p>
          </p:txBody>
        </p:sp>
      </p:grpSp>
      <p:sp>
        <p:nvSpPr>
          <p:cNvPr id="26638" name="Line 14"/>
          <p:cNvSpPr/>
          <p:nvPr/>
        </p:nvSpPr>
        <p:spPr>
          <a:xfrm>
            <a:off x="5811838" y="2247900"/>
            <a:ext cx="2667000" cy="1524000"/>
          </a:xfrm>
          <a:prstGeom prst="line">
            <a:avLst/>
          </a:prstGeom>
          <a:ln w="19050" cap="flat" cmpd="sng">
            <a:solidFill>
              <a:srgbClr val="FF3300"/>
            </a:solidFill>
            <a:prstDash val="lgDash"/>
            <a:headEnd type="none" w="med" len="med"/>
            <a:tailEnd type="none" w="med" len="med"/>
          </a:ln>
        </p:spPr>
      </p:sp>
      <p:sp>
        <p:nvSpPr>
          <p:cNvPr id="26645" name="Line 21"/>
          <p:cNvSpPr/>
          <p:nvPr/>
        </p:nvSpPr>
        <p:spPr>
          <a:xfrm flipV="1">
            <a:off x="5795963" y="2203450"/>
            <a:ext cx="2663825" cy="1512888"/>
          </a:xfrm>
          <a:prstGeom prst="line">
            <a:avLst/>
          </a:prstGeom>
          <a:ln w="22225" cap="flat" cmpd="sng">
            <a:solidFill>
              <a:srgbClr val="FF0000"/>
            </a:solidFill>
            <a:prstDash val="dash"/>
            <a:headEnd type="none" w="med" len="med"/>
            <a:tailEnd type="none" w="med" len="med"/>
          </a:ln>
        </p:spPr>
      </p:sp>
      <p:sp>
        <p:nvSpPr>
          <p:cNvPr id="26646" name="Text Box 22"/>
          <p:cNvSpPr txBox="1"/>
          <p:nvPr/>
        </p:nvSpPr>
        <p:spPr>
          <a:xfrm>
            <a:off x="466725" y="2230438"/>
            <a:ext cx="3394075"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证明：连接</a:t>
            </a:r>
            <a:r>
              <a:rPr lang="zh-CN" altLang="zh-CN"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47" name="Rectangle 23"/>
          <p:cNvSpPr/>
          <p:nvPr/>
        </p:nvSpPr>
        <p:spPr>
          <a:xfrm>
            <a:off x="250825" y="2779713"/>
            <a:ext cx="4016375"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是矩形，</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6648" name="Text Box 24"/>
          <p:cNvSpPr txBox="1"/>
          <p:nvPr/>
        </p:nvSpPr>
        <p:spPr>
          <a:xfrm>
            <a:off x="250825" y="3282950"/>
            <a:ext cx="1816100" cy="4778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AC</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49" name="Text Box 25"/>
          <p:cNvSpPr txBox="1"/>
          <p:nvPr/>
        </p:nvSpPr>
        <p:spPr>
          <a:xfrm>
            <a:off x="250825" y="3787775"/>
            <a:ext cx="5022850" cy="4778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∵点</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G</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H</a:t>
            </a:r>
            <a:r>
              <a:rPr lang="zh-CN" altLang="en-US" sz="2800" dirty="0">
                <a:solidFill>
                  <a:srgbClr val="FF0000"/>
                </a:solidFill>
                <a:latin typeface="Times New Roman" panose="02020603050405020304" pitchFamily="18" charset="0"/>
                <a:ea typeface="黑体" panose="02010609060101010101" pitchFamily="49" charset="-122"/>
              </a:rPr>
              <a:t>为各边中点，</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26650" name="Object 26"/>
          <p:cNvGraphicFramePr>
            <a:graphicFrameLocks noChangeAspect="1"/>
          </p:cNvGraphicFramePr>
          <p:nvPr/>
        </p:nvGraphicFramePr>
        <p:xfrm>
          <a:off x="361950" y="4221163"/>
          <a:ext cx="6216650" cy="1008062"/>
        </p:xfrm>
        <a:graphic>
          <a:graphicData uri="http://schemas.openxmlformats.org/presentationml/2006/ole">
            <mc:AlternateContent xmlns:mc="http://schemas.openxmlformats.org/markup-compatibility/2006">
              <mc:Choice xmlns:v="urn:schemas-microsoft-com:vml" Requires="v">
                <p:oleObj spid="_x0000_s3079" name="" r:id="rId1" imgW="2489200" imgH="393700" progId="Equation.DSMT4">
                  <p:embed/>
                </p:oleObj>
              </mc:Choice>
              <mc:Fallback>
                <p:oleObj name="" r:id="rId1" imgW="2489200" imgH="393700" progId="Equation.DSMT4">
                  <p:embed/>
                  <p:pic>
                    <p:nvPicPr>
                      <p:cNvPr id="0" name="图片 3078"/>
                      <p:cNvPicPr/>
                      <p:nvPr/>
                    </p:nvPicPr>
                    <p:blipFill>
                      <a:blip r:embed="rId2"/>
                      <a:stretch>
                        <a:fillRect/>
                      </a:stretch>
                    </p:blipFill>
                    <p:spPr>
                      <a:xfrm>
                        <a:off x="361950" y="4221163"/>
                        <a:ext cx="6216650" cy="1008062"/>
                      </a:xfrm>
                      <a:prstGeom prst="rect">
                        <a:avLst/>
                      </a:prstGeom>
                      <a:noFill/>
                      <a:ln w="38100">
                        <a:noFill/>
                        <a:miter/>
                      </a:ln>
                    </p:spPr>
                  </p:pic>
                </p:oleObj>
              </mc:Fallback>
            </mc:AlternateContent>
          </a:graphicData>
        </a:graphic>
      </p:graphicFrame>
      <p:sp>
        <p:nvSpPr>
          <p:cNvPr id="26651" name="Text Box 27"/>
          <p:cNvSpPr txBox="1"/>
          <p:nvPr/>
        </p:nvSpPr>
        <p:spPr>
          <a:xfrm>
            <a:off x="395288" y="5300663"/>
            <a:ext cx="3351212"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EF</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FG</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GH</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HE</a:t>
            </a:r>
            <a:r>
              <a:rPr lang="zh-CN" altLang="zh-CN" sz="2800" dirty="0">
                <a:solidFill>
                  <a:srgbClr val="FF0000"/>
                </a:solidFill>
                <a:latin typeface="Times New Roman" panose="02020603050405020304" pitchFamily="18" charset="0"/>
                <a:ea typeface="黑体" panose="02010609060101010101" pitchFamily="49" charset="-122"/>
              </a:rPr>
              <a:t>，</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26652" name="Rectangle 28"/>
          <p:cNvSpPr/>
          <p:nvPr/>
        </p:nvSpPr>
        <p:spPr>
          <a:xfrm>
            <a:off x="395288" y="5876925"/>
            <a:ext cx="3689350" cy="4778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zh-CN" sz="2800" i="1" dirty="0">
                <a:solidFill>
                  <a:srgbClr val="FF0000"/>
                </a:solidFill>
                <a:latin typeface="Times New Roman" panose="02020603050405020304" pitchFamily="18" charset="0"/>
                <a:ea typeface="黑体" panose="02010609060101010101" pitchFamily="49" charset="-122"/>
              </a:rPr>
              <a:t>EFGH</a:t>
            </a:r>
            <a:r>
              <a:rPr lang="zh-CN" altLang="en-US" sz="2800" dirty="0">
                <a:solidFill>
                  <a:srgbClr val="FF0000"/>
                </a:solidFill>
                <a:latin typeface="Times New Roman" panose="02020603050405020304" pitchFamily="18" charset="0"/>
                <a:ea typeface="黑体" panose="02010609060101010101" pitchFamily="49" charset="-122"/>
              </a:rPr>
              <a:t>是菱形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8444" name="Text Box 2"/>
          <p:cNvSpPr txBox="1"/>
          <p:nvPr/>
        </p:nvSpPr>
        <p:spPr>
          <a:xfrm>
            <a:off x="323850" y="777875"/>
            <a:ext cx="8399463"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Font typeface="Arial" panose="020B0604020202020204" pitchFamily="34" charset="0"/>
              <a:buNone/>
            </a:pPr>
            <a:r>
              <a:rPr lang="zh-CN" altLang="en-US" sz="2800" dirty="0">
                <a:solidFill>
                  <a:srgbClr val="008080"/>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008080"/>
                </a:solidFill>
                <a:latin typeface="Times New Roman" panose="02020603050405020304" pitchFamily="18" charset="0"/>
                <a:ea typeface="黑体" panose="02010609060101010101" pitchFamily="49" charset="-122"/>
                <a:sym typeface="宋体" panose="02010600030101010101" pitchFamily="2" charset="-122"/>
              </a:rPr>
              <a:t>5    </a:t>
            </a:r>
            <a:r>
              <a:rPr lang="zh-CN" altLang="en-US" sz="2800" dirty="0">
                <a:latin typeface="Times New Roman" panose="02020603050405020304" pitchFamily="18" charset="0"/>
                <a:ea typeface="黑体" panose="02010609060101010101" pitchFamily="49" charset="-122"/>
              </a:rPr>
              <a:t>如图，顺次连接矩形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各边中点，得到四边形</a:t>
            </a:r>
            <a:r>
              <a:rPr lang="zh-CN" altLang="en-US" sz="2800" i="1" dirty="0">
                <a:latin typeface="Times New Roman" panose="02020603050405020304" pitchFamily="18" charset="0"/>
                <a:ea typeface="黑体" panose="02010609060101010101" pitchFamily="49" charset="-122"/>
              </a:rPr>
              <a:t>EFGH</a:t>
            </a:r>
            <a:r>
              <a:rPr lang="zh-CN" altLang="en-US" sz="2800" dirty="0">
                <a:latin typeface="Times New Roman" panose="02020603050405020304" pitchFamily="18" charset="0"/>
                <a:ea typeface="黑体" panose="02010609060101010101" pitchFamily="49" charset="-122"/>
              </a:rPr>
              <a:t>，求证：四边形</a:t>
            </a:r>
            <a:r>
              <a:rPr lang="zh-CN" altLang="en-US" sz="2800" i="1" dirty="0">
                <a:latin typeface="Times New Roman" panose="02020603050405020304" pitchFamily="18" charset="0"/>
                <a:ea typeface="黑体" panose="02010609060101010101" pitchFamily="49" charset="-122"/>
              </a:rPr>
              <a:t>EFGH</a:t>
            </a:r>
            <a:r>
              <a:rPr lang="zh-CN" altLang="en-US" sz="2800" dirty="0">
                <a:latin typeface="Times New Roman" panose="02020603050405020304" pitchFamily="18" charset="0"/>
                <a:ea typeface="黑体" panose="02010609060101010101" pitchFamily="49" charset="-122"/>
              </a:rPr>
              <a:t>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ransition spd="slow">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646"/>
                                        </p:tgtEl>
                                        <p:attrNameLst>
                                          <p:attrName>style.visibility</p:attrName>
                                        </p:attrNameLst>
                                      </p:cBhvr>
                                      <p:to>
                                        <p:strVal val="visible"/>
                                      </p:to>
                                    </p:set>
                                    <p:animEffect transition="in" filter="wipe(down)">
                                      <p:cBhvr>
                                        <p:cTn id="7" dur="500"/>
                                        <p:tgtEl>
                                          <p:spTgt spid="2664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6638"/>
                                        </p:tgtEl>
                                        <p:attrNameLst>
                                          <p:attrName>style.visibility</p:attrName>
                                        </p:attrNameLst>
                                      </p:cBhvr>
                                      <p:to>
                                        <p:strVal val="visible"/>
                                      </p:to>
                                    </p:set>
                                    <p:animEffect transition="in" filter="wipe(up)">
                                      <p:cBhvr>
                                        <p:cTn id="11" dur="500"/>
                                        <p:tgtEl>
                                          <p:spTgt spid="2663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645"/>
                                        </p:tgtEl>
                                        <p:attrNameLst>
                                          <p:attrName>style.visibility</p:attrName>
                                        </p:attrNameLst>
                                      </p:cBhvr>
                                      <p:to>
                                        <p:strVal val="visible"/>
                                      </p:to>
                                    </p:set>
                                    <p:animEffect transition="in" filter="wipe(down)">
                                      <p:cBhvr>
                                        <p:cTn id="15" dur="500"/>
                                        <p:tgtEl>
                                          <p:spTgt spid="2664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6647">
                                            <p:txEl>
                                              <p:charRg st="0" end="12"/>
                                            </p:txEl>
                                          </p:spTgt>
                                        </p:tgtEl>
                                        <p:attrNameLst>
                                          <p:attrName>style.visibility</p:attrName>
                                        </p:attrNameLst>
                                      </p:cBhvr>
                                      <p:to>
                                        <p:strVal val="visible"/>
                                      </p:to>
                                    </p:set>
                                    <p:animEffect transition="in" filter="wipe(down)">
                                      <p:cBhvr>
                                        <p:cTn id="20" dur="500"/>
                                        <p:tgtEl>
                                          <p:spTgt spid="26647">
                                            <p:txEl>
                                              <p:charRg st="0" end="1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6648"/>
                                        </p:tgtEl>
                                        <p:attrNameLst>
                                          <p:attrName>style.visibility</p:attrName>
                                        </p:attrNameLst>
                                      </p:cBhvr>
                                      <p:to>
                                        <p:strVal val="visible"/>
                                      </p:to>
                                    </p:set>
                                    <p:animEffect transition="in" filter="wipe(down)">
                                      <p:cBhvr>
                                        <p:cTn id="25" dur="500"/>
                                        <p:tgtEl>
                                          <p:spTgt spid="2664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6649"/>
                                        </p:tgtEl>
                                        <p:attrNameLst>
                                          <p:attrName>style.visibility</p:attrName>
                                        </p:attrNameLst>
                                      </p:cBhvr>
                                      <p:to>
                                        <p:strVal val="visible"/>
                                      </p:to>
                                    </p:set>
                                    <p:animEffect transition="in" filter="wipe(down)">
                                      <p:cBhvr>
                                        <p:cTn id="30" dur="500"/>
                                        <p:tgtEl>
                                          <p:spTgt spid="2664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26650"/>
                                        </p:tgtEl>
                                        <p:attrNameLst>
                                          <p:attrName>style.visibility</p:attrName>
                                        </p:attrNameLst>
                                      </p:cBhvr>
                                      <p:to>
                                        <p:strVal val="visible"/>
                                      </p:to>
                                    </p:set>
                                    <p:animEffect transition="in" filter="wipe(down)">
                                      <p:cBhvr>
                                        <p:cTn id="35" dur="500"/>
                                        <p:tgtEl>
                                          <p:spTgt spid="2665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6651"/>
                                        </p:tgtEl>
                                        <p:attrNameLst>
                                          <p:attrName>style.visibility</p:attrName>
                                        </p:attrNameLst>
                                      </p:cBhvr>
                                      <p:to>
                                        <p:strVal val="visible"/>
                                      </p:to>
                                    </p:set>
                                    <p:animEffect transition="in" filter="wipe(down)">
                                      <p:cBhvr>
                                        <p:cTn id="40" dur="500"/>
                                        <p:tgtEl>
                                          <p:spTgt spid="2665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26652"/>
                                        </p:tgtEl>
                                        <p:attrNameLst>
                                          <p:attrName>style.visibility</p:attrName>
                                        </p:attrNameLst>
                                      </p:cBhvr>
                                      <p:to>
                                        <p:strVal val="visible"/>
                                      </p:to>
                                    </p:set>
                                    <p:animEffect transition="in" filter="wipe(down)">
                                      <p:cBhvr>
                                        <p:cTn id="45" dur="500"/>
                                        <p:tgtEl>
                                          <p:spTgt spid="26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p:bldP spid="26648" grpId="0"/>
      <p:bldP spid="26649" grpId="0"/>
      <p:bldP spid="26651" grpId="0"/>
      <p:bldP spid="266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458" name="组合 29"/>
          <p:cNvGrpSpPr/>
          <p:nvPr/>
        </p:nvGrpSpPr>
        <p:grpSpPr>
          <a:xfrm>
            <a:off x="5230813" y="1587500"/>
            <a:ext cx="3716337" cy="3070225"/>
            <a:chOff x="7563" y="1832"/>
            <a:chExt cx="6791" cy="5968"/>
          </a:xfrm>
        </p:grpSpPr>
        <p:grpSp>
          <p:nvGrpSpPr>
            <p:cNvPr id="19476" name="组合 23"/>
            <p:cNvGrpSpPr/>
            <p:nvPr/>
          </p:nvGrpSpPr>
          <p:grpSpPr>
            <a:xfrm>
              <a:off x="7563" y="1832"/>
              <a:ext cx="6791" cy="5872"/>
              <a:chOff x="7544" y="1852"/>
              <a:chExt cx="6791" cy="5872"/>
            </a:xfrm>
          </p:grpSpPr>
          <p:sp>
            <p:nvSpPr>
              <p:cNvPr id="19481" name="文本框 16"/>
              <p:cNvSpPr txBox="1"/>
              <p:nvPr/>
            </p:nvSpPr>
            <p:spPr>
              <a:xfrm>
                <a:off x="13535" y="6642"/>
                <a:ext cx="800"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pic>
            <p:nvPicPr>
              <p:cNvPr id="19482" name="图片 18"/>
              <p:cNvPicPr>
                <a:picLocks noChangeAspect="1"/>
              </p:cNvPicPr>
              <p:nvPr/>
            </p:nvPicPr>
            <p:blipFill>
              <a:blip r:embed="rId1"/>
              <a:stretch>
                <a:fillRect/>
              </a:stretch>
            </p:blipFill>
            <p:spPr>
              <a:xfrm>
                <a:off x="8001" y="2517"/>
                <a:ext cx="6278" cy="4192"/>
              </a:xfrm>
              <a:prstGeom prst="rect">
                <a:avLst/>
              </a:prstGeom>
              <a:noFill/>
              <a:ln w="9525">
                <a:noFill/>
              </a:ln>
            </p:spPr>
          </p:pic>
          <p:sp>
            <p:nvSpPr>
              <p:cNvPr id="19483" name="文本框 19"/>
              <p:cNvSpPr txBox="1"/>
              <p:nvPr/>
            </p:nvSpPr>
            <p:spPr>
              <a:xfrm>
                <a:off x="8001" y="2863"/>
                <a:ext cx="800"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484" name="文本框 20"/>
              <p:cNvSpPr txBox="1"/>
              <p:nvPr/>
            </p:nvSpPr>
            <p:spPr>
              <a:xfrm>
                <a:off x="11775" y="1852"/>
                <a:ext cx="800"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485" name="文本框 21"/>
              <p:cNvSpPr txBox="1"/>
              <p:nvPr/>
            </p:nvSpPr>
            <p:spPr>
              <a:xfrm>
                <a:off x="7544" y="6709"/>
                <a:ext cx="800"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grpSp>
        <p:sp>
          <p:nvSpPr>
            <p:cNvPr id="19477" name="文本框 25"/>
            <p:cNvSpPr txBox="1"/>
            <p:nvPr/>
          </p:nvSpPr>
          <p:spPr>
            <a:xfrm>
              <a:off x="10036" y="2229"/>
              <a:ext cx="542"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478" name="文本框 26"/>
            <p:cNvSpPr txBox="1"/>
            <p:nvPr/>
          </p:nvSpPr>
          <p:spPr>
            <a:xfrm>
              <a:off x="7821" y="4463"/>
              <a:ext cx="542"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9479" name="文本框 27"/>
            <p:cNvSpPr txBox="1"/>
            <p:nvPr/>
          </p:nvSpPr>
          <p:spPr>
            <a:xfrm>
              <a:off x="10888" y="6785"/>
              <a:ext cx="542"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G</a:t>
              </a:r>
              <a:endParaRPr lang="en-US" altLang="zh-CN" sz="2800" i="1" dirty="0">
                <a:latin typeface="Times New Roman" panose="02020603050405020304" pitchFamily="18" charset="0"/>
                <a:ea typeface="黑体" panose="02010609060101010101" pitchFamily="49" charset="-122"/>
              </a:endParaRPr>
            </a:p>
          </p:txBody>
        </p:sp>
        <p:sp>
          <p:nvSpPr>
            <p:cNvPr id="19480" name="文本框 28"/>
            <p:cNvSpPr txBox="1"/>
            <p:nvPr/>
          </p:nvSpPr>
          <p:spPr>
            <a:xfrm>
              <a:off x="13230" y="4034"/>
              <a:ext cx="542" cy="1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H</a:t>
              </a:r>
              <a:endParaRPr lang="en-US" altLang="zh-CN" sz="2800" i="1" dirty="0">
                <a:latin typeface="Times New Roman" panose="02020603050405020304" pitchFamily="18" charset="0"/>
                <a:ea typeface="黑体" panose="02010609060101010101" pitchFamily="49" charset="-122"/>
              </a:endParaRPr>
            </a:p>
          </p:txBody>
        </p:sp>
      </p:grpSp>
      <p:grpSp>
        <p:nvGrpSpPr>
          <p:cNvPr id="4" name="组合 24"/>
          <p:cNvGrpSpPr/>
          <p:nvPr/>
        </p:nvGrpSpPr>
        <p:grpSpPr>
          <a:xfrm>
            <a:off x="5556250" y="2027238"/>
            <a:ext cx="3275013" cy="1962150"/>
            <a:chOff x="8215" y="3359"/>
            <a:chExt cx="5156" cy="3090"/>
          </a:xfrm>
        </p:grpSpPr>
        <p:sp>
          <p:nvSpPr>
            <p:cNvPr id="19474" name="Line 14"/>
            <p:cNvSpPr/>
            <p:nvPr/>
          </p:nvSpPr>
          <p:spPr>
            <a:xfrm>
              <a:off x="8888" y="4173"/>
              <a:ext cx="4483" cy="2242"/>
            </a:xfrm>
            <a:prstGeom prst="line">
              <a:avLst/>
            </a:prstGeom>
            <a:ln w="19050" cap="flat" cmpd="sng">
              <a:solidFill>
                <a:srgbClr val="FF3300"/>
              </a:solidFill>
              <a:prstDash val="lgDash"/>
              <a:headEnd type="none" w="med" len="med"/>
              <a:tailEnd type="none" w="med" len="med"/>
            </a:ln>
          </p:spPr>
        </p:sp>
        <p:sp>
          <p:nvSpPr>
            <p:cNvPr id="19475" name="Line 21"/>
            <p:cNvSpPr/>
            <p:nvPr/>
          </p:nvSpPr>
          <p:spPr>
            <a:xfrm flipV="1">
              <a:off x="8215" y="3359"/>
              <a:ext cx="3135" cy="3090"/>
            </a:xfrm>
            <a:prstGeom prst="line">
              <a:avLst/>
            </a:prstGeom>
            <a:ln w="22225" cap="flat" cmpd="sng">
              <a:solidFill>
                <a:srgbClr val="FF0000"/>
              </a:solidFill>
              <a:prstDash val="dash"/>
              <a:headEnd type="none" w="med" len="med"/>
              <a:tailEnd type="none" w="med" len="med"/>
            </a:ln>
          </p:spPr>
        </p:sp>
      </p:grpSp>
      <p:sp>
        <p:nvSpPr>
          <p:cNvPr id="19460" name="标题 16"/>
          <p:cNvSpPr>
            <a:spLocks noGrp="1"/>
          </p:cNvSpPr>
          <p:nvPr>
            <p:ph type="title"/>
          </p:nvPr>
        </p:nvSpPr>
        <p:spPr>
          <a:xfrm>
            <a:off x="457200" y="419100"/>
            <a:ext cx="8372475" cy="1511300"/>
          </a:xfrm>
        </p:spPr>
        <p:txBody>
          <a:bodyPr vert="horz" wrap="square" lIns="91440" tIns="45720" rIns="91440" bIns="45720" anchor="ctr"/>
          <a:p>
            <a:pPr algn="l">
              <a:lnSpc>
                <a:spcPct val="120000"/>
              </a:lnSpc>
            </a:pPr>
            <a:r>
              <a:rPr lang="zh-CN" altLang="en-US" sz="2800" dirty="0">
                <a:solidFill>
                  <a:srgbClr val="155755"/>
                </a:solidFill>
                <a:latin typeface="Times New Roman" panose="02020603050405020304" pitchFamily="18" charset="0"/>
                <a:ea typeface="黑体" panose="02010609060101010101" pitchFamily="49" charset="-122"/>
              </a:rPr>
              <a:t>【变式题】   </a:t>
            </a:r>
            <a:r>
              <a:rPr lang="zh-CN" altLang="en-US" sz="2800" dirty="0">
                <a:solidFill>
                  <a:schemeClr val="tx1"/>
                </a:solidFill>
                <a:latin typeface="Times New Roman" panose="02020603050405020304" pitchFamily="18" charset="0"/>
                <a:ea typeface="黑体" panose="02010609060101010101" pitchFamily="49" charset="-122"/>
              </a:rPr>
              <a:t>如图，顺次连接对角线相等的四边形</a:t>
            </a:r>
            <a:r>
              <a:rPr lang="zh-CN" altLang="en-US" sz="2800" i="1" dirty="0">
                <a:solidFill>
                  <a:schemeClr val="tx1"/>
                </a:solidFill>
                <a:latin typeface="Times New Roman" panose="02020603050405020304" pitchFamily="18" charset="0"/>
                <a:ea typeface="黑体" panose="02010609060101010101" pitchFamily="49" charset="-122"/>
              </a:rPr>
              <a:t>ABCD</a:t>
            </a:r>
            <a:r>
              <a:rPr lang="zh-CN" altLang="en-US" sz="2800" dirty="0">
                <a:solidFill>
                  <a:schemeClr val="tx1"/>
                </a:solidFill>
                <a:latin typeface="Times New Roman" panose="02020603050405020304" pitchFamily="18" charset="0"/>
                <a:ea typeface="黑体" panose="02010609060101010101" pitchFamily="49" charset="-122"/>
              </a:rPr>
              <a:t>各边中点，得到四边形</a:t>
            </a:r>
            <a:r>
              <a:rPr lang="zh-CN" altLang="en-US" sz="2800" i="1" dirty="0">
                <a:solidFill>
                  <a:schemeClr val="tx1"/>
                </a:solidFill>
                <a:latin typeface="Times New Roman" panose="02020603050405020304" pitchFamily="18" charset="0"/>
                <a:ea typeface="黑体" panose="02010609060101010101" pitchFamily="49" charset="-122"/>
              </a:rPr>
              <a:t>E</a:t>
            </a:r>
            <a:r>
              <a:rPr lang="en-US" altLang="zh-CN" sz="2800" i="1" dirty="0">
                <a:solidFill>
                  <a:schemeClr val="tx1"/>
                </a:solidFill>
                <a:latin typeface="Times New Roman" panose="02020603050405020304" pitchFamily="18" charset="0"/>
                <a:ea typeface="黑体" panose="02010609060101010101" pitchFamily="49" charset="-122"/>
              </a:rPr>
              <a:t>F</a:t>
            </a:r>
            <a:r>
              <a:rPr lang="zh-CN" altLang="en-US" sz="2800" i="1" dirty="0">
                <a:solidFill>
                  <a:schemeClr val="tx1"/>
                </a:solidFill>
                <a:latin typeface="Times New Roman" panose="02020603050405020304" pitchFamily="18" charset="0"/>
                <a:ea typeface="黑体" panose="02010609060101010101" pitchFamily="49" charset="-122"/>
              </a:rPr>
              <a:t>G</a:t>
            </a:r>
            <a:r>
              <a:rPr lang="en-US" altLang="zh-CN" sz="2800" i="1" dirty="0">
                <a:solidFill>
                  <a:schemeClr val="tx1"/>
                </a:solidFill>
                <a:latin typeface="Times New Roman" panose="02020603050405020304" pitchFamily="18" charset="0"/>
                <a:ea typeface="黑体" panose="02010609060101010101" pitchFamily="49" charset="-122"/>
              </a:rPr>
              <a:t>H</a:t>
            </a:r>
            <a:r>
              <a:rPr lang="zh-CN" altLang="en-US" sz="2800" dirty="0">
                <a:solidFill>
                  <a:schemeClr val="tx1"/>
                </a:solidFill>
                <a:latin typeface="Times New Roman" panose="02020603050405020304" pitchFamily="18" charset="0"/>
                <a:ea typeface="黑体" panose="02010609060101010101" pitchFamily="49" charset="-122"/>
              </a:rPr>
              <a:t>是什么四边形？</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26646" name="Text Box 22"/>
          <p:cNvSpPr txBox="1"/>
          <p:nvPr/>
        </p:nvSpPr>
        <p:spPr>
          <a:xfrm>
            <a:off x="457200" y="1716088"/>
            <a:ext cx="4044950"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en-US" altLang="zh-CN" sz="2800" dirty="0">
                <a:solidFill>
                  <a:srgbClr val="FF0000"/>
                </a:solidFill>
                <a:latin typeface="Times New Roman" panose="02020603050405020304" pitchFamily="18" charset="0"/>
                <a:ea typeface="黑体" panose="02010609060101010101" pitchFamily="49" charset="-122"/>
              </a:rPr>
              <a:t>EFGH</a:t>
            </a:r>
            <a:r>
              <a:rPr lang="zh-CN" altLang="en-US" sz="2800" dirty="0">
                <a:solidFill>
                  <a:srgbClr val="FF0000"/>
                </a:solidFill>
                <a:latin typeface="Times New Roman" panose="02020603050405020304" pitchFamily="18" charset="0"/>
                <a:ea typeface="黑体" panose="02010609060101010101" pitchFamily="49" charset="-122"/>
              </a:rPr>
              <a:t>是菱形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48" name="Text Box 24"/>
          <p:cNvSpPr txBox="1"/>
          <p:nvPr/>
        </p:nvSpPr>
        <p:spPr>
          <a:xfrm>
            <a:off x="522288" y="3798888"/>
            <a:ext cx="2112962"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又∵</a:t>
            </a:r>
            <a:r>
              <a:rPr lang="zh-CN" altLang="zh-CN" sz="2800" i="1" dirty="0">
                <a:solidFill>
                  <a:srgbClr val="FF0000"/>
                </a:solidFill>
                <a:latin typeface="Times New Roman" panose="02020603050405020304" pitchFamily="18" charset="0"/>
                <a:ea typeface="黑体" panose="02010609060101010101" pitchFamily="49" charset="-122"/>
              </a:rPr>
              <a:t>AC</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49" name="Text Box 25"/>
          <p:cNvSpPr txBox="1"/>
          <p:nvPr/>
        </p:nvSpPr>
        <p:spPr>
          <a:xfrm>
            <a:off x="114300" y="2719388"/>
            <a:ext cx="5021263"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∵点</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G</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H</a:t>
            </a:r>
            <a:r>
              <a:rPr lang="zh-CN" altLang="en-US" sz="2800" dirty="0">
                <a:solidFill>
                  <a:srgbClr val="FF0000"/>
                </a:solidFill>
                <a:latin typeface="Times New Roman" panose="02020603050405020304" pitchFamily="18" charset="0"/>
                <a:ea typeface="黑体" panose="02010609060101010101" pitchFamily="49" charset="-122"/>
              </a:rPr>
              <a:t>为各边中点，</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26650" name="Object 26"/>
          <p:cNvGraphicFramePr>
            <a:graphicFrameLocks noChangeAspect="1"/>
          </p:cNvGraphicFramePr>
          <p:nvPr/>
        </p:nvGraphicFramePr>
        <p:xfrm>
          <a:off x="114300" y="3003550"/>
          <a:ext cx="5257800" cy="857250"/>
        </p:xfrm>
        <a:graphic>
          <a:graphicData uri="http://schemas.openxmlformats.org/presentationml/2006/ole">
            <mc:AlternateContent xmlns:mc="http://schemas.openxmlformats.org/markup-compatibility/2006">
              <mc:Choice xmlns:v="urn:schemas-microsoft-com:vml" Requires="v">
                <p:oleObj spid="_x0000_s3080" name="" r:id="rId2" imgW="2476500" imgH="393700" progId="Equation.DSMT4">
                  <p:embed/>
                </p:oleObj>
              </mc:Choice>
              <mc:Fallback>
                <p:oleObj name="" r:id="rId2" imgW="2476500" imgH="393700" progId="Equation.DSMT4">
                  <p:embed/>
                  <p:pic>
                    <p:nvPicPr>
                      <p:cNvPr id="0" name="图片 3079"/>
                      <p:cNvPicPr/>
                      <p:nvPr/>
                    </p:nvPicPr>
                    <p:blipFill>
                      <a:blip r:embed="rId3"/>
                      <a:stretch>
                        <a:fillRect/>
                      </a:stretch>
                    </p:blipFill>
                    <p:spPr>
                      <a:xfrm>
                        <a:off x="114300" y="3003550"/>
                        <a:ext cx="5257800" cy="857250"/>
                      </a:xfrm>
                      <a:prstGeom prst="rect">
                        <a:avLst/>
                      </a:prstGeom>
                      <a:noFill/>
                      <a:ln w="38100">
                        <a:noFill/>
                        <a:miter/>
                      </a:ln>
                    </p:spPr>
                  </p:pic>
                </p:oleObj>
              </mc:Fallback>
            </mc:AlternateContent>
          </a:graphicData>
        </a:graphic>
      </p:graphicFrame>
      <p:sp>
        <p:nvSpPr>
          <p:cNvPr id="26651" name="Text Box 27"/>
          <p:cNvSpPr txBox="1"/>
          <p:nvPr/>
        </p:nvSpPr>
        <p:spPr>
          <a:xfrm>
            <a:off x="563563" y="4276725"/>
            <a:ext cx="3351212" cy="4778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EF</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FG</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GH</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HE</a:t>
            </a:r>
            <a:r>
              <a:rPr lang="zh-CN" altLang="zh-CN" sz="2800" dirty="0">
                <a:solidFill>
                  <a:srgbClr val="FF0000"/>
                </a:solidFill>
                <a:latin typeface="Times New Roman" panose="02020603050405020304" pitchFamily="18" charset="0"/>
                <a:ea typeface="黑体" panose="02010609060101010101" pitchFamily="49" charset="-122"/>
              </a:rPr>
              <a:t>，</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26652" name="Rectangle 28"/>
          <p:cNvSpPr/>
          <p:nvPr/>
        </p:nvSpPr>
        <p:spPr>
          <a:xfrm>
            <a:off x="563563" y="4754563"/>
            <a:ext cx="3689350"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zh-CN" sz="2800" i="1" dirty="0">
                <a:solidFill>
                  <a:srgbClr val="FF0000"/>
                </a:solidFill>
                <a:latin typeface="Times New Roman" panose="02020603050405020304" pitchFamily="18" charset="0"/>
                <a:ea typeface="黑体" panose="02010609060101010101" pitchFamily="49" charset="-122"/>
              </a:rPr>
              <a:t>EFGH</a:t>
            </a:r>
            <a:r>
              <a:rPr lang="zh-CN" altLang="en-US" sz="2800" dirty="0">
                <a:solidFill>
                  <a:srgbClr val="FF0000"/>
                </a:solidFill>
                <a:latin typeface="Times New Roman" panose="02020603050405020304" pitchFamily="18" charset="0"/>
                <a:ea typeface="黑体" panose="02010609060101010101" pitchFamily="49" charset="-122"/>
              </a:rPr>
              <a:t>是菱形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9" name="矩形 58"/>
          <p:cNvSpPr/>
          <p:nvPr/>
        </p:nvSpPr>
        <p:spPr>
          <a:xfrm>
            <a:off x="396875" y="5292725"/>
            <a:ext cx="8388350" cy="109220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顺次连接对角线相等的四边形的各边中点，得到四边形是菱形</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pSp>
        <p:nvGrpSpPr>
          <p:cNvPr id="5" name="组合 38"/>
          <p:cNvGrpSpPr/>
          <p:nvPr/>
        </p:nvGrpSpPr>
        <p:grpSpPr>
          <a:xfrm>
            <a:off x="468313" y="5326063"/>
            <a:ext cx="1109662" cy="596900"/>
            <a:chOff x="579589" y="5301208"/>
            <a:chExt cx="874033" cy="648072"/>
          </a:xfrm>
        </p:grpSpPr>
        <p:grpSp>
          <p:nvGrpSpPr>
            <p:cNvPr id="19470" name="组合 35"/>
            <p:cNvGrpSpPr/>
            <p:nvPr/>
          </p:nvGrpSpPr>
          <p:grpSpPr>
            <a:xfrm>
              <a:off x="611560" y="5301208"/>
              <a:ext cx="648072" cy="648072"/>
              <a:chOff x="467544" y="5318792"/>
              <a:chExt cx="648072" cy="648072"/>
            </a:xfrm>
          </p:grpSpPr>
          <p:sp>
            <p:nvSpPr>
              <p:cNvPr id="19472"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9473"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9471"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
        <p:nvSpPr>
          <p:cNvPr id="29715" name="文本框 29714"/>
          <p:cNvSpPr txBox="1"/>
          <p:nvPr/>
        </p:nvSpPr>
        <p:spPr>
          <a:xfrm>
            <a:off x="350838" y="2192338"/>
            <a:ext cx="4114800" cy="436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80000"/>
              </a:lnSpc>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理由如下：连接</a:t>
            </a:r>
            <a:r>
              <a:rPr lang="en-US" altLang="zh-CN" sz="2800"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BD</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ransition spd="slow">
    <p:sndAc>
      <p:stSnd>
        <p:snd r:embed="rId4"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646"/>
                                        </p:tgtEl>
                                        <p:attrNameLst>
                                          <p:attrName>style.visibility</p:attrName>
                                        </p:attrNameLst>
                                      </p:cBhvr>
                                      <p:to>
                                        <p:strVal val="visible"/>
                                      </p:to>
                                    </p:set>
                                    <p:animEffect transition="in" filter="wipe(down)">
                                      <p:cBhvr>
                                        <p:cTn id="7" dur="500"/>
                                        <p:tgtEl>
                                          <p:spTgt spid="2664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9715"/>
                                        </p:tgtEl>
                                        <p:attrNameLst>
                                          <p:attrName>style.visibility</p:attrName>
                                        </p:attrNameLst>
                                      </p:cBhvr>
                                      <p:to>
                                        <p:strVal val="visible"/>
                                      </p:to>
                                    </p:set>
                                    <p:animEffect transition="in" filter="dissolve">
                                      <p:cBhvr>
                                        <p:cTn id="12" dur="500"/>
                                        <p:tgtEl>
                                          <p:spTgt spid="29715"/>
                                        </p:tgtEl>
                                      </p:cBhvr>
                                    </p:animEffec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26649"/>
                                        </p:tgtEl>
                                        <p:attrNameLst>
                                          <p:attrName>style.visibility</p:attrName>
                                        </p:attrNameLst>
                                      </p:cBhvr>
                                      <p:to>
                                        <p:strVal val="visible"/>
                                      </p:to>
                                    </p:set>
                                    <p:animEffect transition="in" filter="wipe(down)">
                                      <p:cBhvr>
                                        <p:cTn id="20" dur="500"/>
                                        <p:tgtEl>
                                          <p:spTgt spid="2664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26650"/>
                                        </p:tgtEl>
                                        <p:attrNameLst>
                                          <p:attrName>style.visibility</p:attrName>
                                        </p:attrNameLst>
                                      </p:cBhvr>
                                      <p:to>
                                        <p:strVal val="visible"/>
                                      </p:to>
                                    </p:set>
                                    <p:animEffect transition="in" filter="wipe(down)">
                                      <p:cBhvr>
                                        <p:cTn id="25" dur="500"/>
                                        <p:tgtEl>
                                          <p:spTgt spid="2665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6648"/>
                                        </p:tgtEl>
                                        <p:attrNameLst>
                                          <p:attrName>style.visibility</p:attrName>
                                        </p:attrNameLst>
                                      </p:cBhvr>
                                      <p:to>
                                        <p:strVal val="visible"/>
                                      </p:to>
                                    </p:set>
                                    <p:animEffect transition="in" filter="wipe(down)">
                                      <p:cBhvr>
                                        <p:cTn id="30" dur="500"/>
                                        <p:tgtEl>
                                          <p:spTgt spid="2664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6651"/>
                                        </p:tgtEl>
                                        <p:attrNameLst>
                                          <p:attrName>style.visibility</p:attrName>
                                        </p:attrNameLst>
                                      </p:cBhvr>
                                      <p:to>
                                        <p:strVal val="visible"/>
                                      </p:to>
                                    </p:set>
                                    <p:animEffect transition="in" filter="wipe(down)">
                                      <p:cBhvr>
                                        <p:cTn id="35" dur="500"/>
                                        <p:tgtEl>
                                          <p:spTgt spid="2665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6652"/>
                                        </p:tgtEl>
                                        <p:attrNameLst>
                                          <p:attrName>style.visibility</p:attrName>
                                        </p:attrNameLst>
                                      </p:cBhvr>
                                      <p:to>
                                        <p:strVal val="visible"/>
                                      </p:to>
                                    </p:set>
                                    <p:animEffect transition="in" filter="wipe(down)">
                                      <p:cBhvr>
                                        <p:cTn id="40" dur="500"/>
                                        <p:tgtEl>
                                          <p:spTgt spid="26652"/>
                                        </p:tgtEl>
                                      </p:cBhvr>
                                    </p:animEffect>
                                  </p:childTnLst>
                                </p:cTn>
                              </p:par>
                            </p:childTnLst>
                          </p:cTn>
                        </p:par>
                      </p:childTnLst>
                    </p:cTn>
                  </p:par>
                  <p:par>
                    <p:cTn id="41" fill="hold">
                      <p:stCondLst>
                        <p:cond delay="indefinite"/>
                      </p:stCondLst>
                      <p:childTnLst>
                        <p:par>
                          <p:cTn id="42" fill="hold">
                            <p:stCondLst>
                              <p:cond delay="0"/>
                            </p:stCondLst>
                            <p:childTnLst>
                              <p:par>
                                <p:cTn id="43" presetID="27" presetClass="entr" presetSubtype="0" fill="hold" grpId="0" nodeType="clickEffect">
                                  <p:stCondLst>
                                    <p:cond delay="0"/>
                                  </p:stCondLst>
                                  <p:iterate type="lt">
                                    <p:tmPct val="50000"/>
                                  </p:iterate>
                                  <p:childTnLst>
                                    <p:set>
                                      <p:cBhvr>
                                        <p:cTn id="44" dur="1" fill="hold">
                                          <p:stCondLst>
                                            <p:cond delay="0"/>
                                          </p:stCondLst>
                                        </p:cTn>
                                        <p:tgtEl>
                                          <p:spTgt spid="59"/>
                                        </p:tgtEl>
                                        <p:attrNameLst>
                                          <p:attrName>style.visibility</p:attrName>
                                        </p:attrNameLst>
                                      </p:cBhvr>
                                      <p:to>
                                        <p:strVal val="visible"/>
                                      </p:to>
                                    </p:set>
                                    <p:anim calcmode="discrete" valueType="clr">
                                      <p:cBhvr override="childStyle">
                                        <p:cTn id="45"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6" dur="80"/>
                                        <p:tgtEl>
                                          <p:spTgt spid="59"/>
                                        </p:tgtEl>
                                        <p:attrNameLst>
                                          <p:attrName>fillcolor</p:attrName>
                                        </p:attrNameLst>
                                      </p:cBhvr>
                                      <p:tavLst>
                                        <p:tav tm="0">
                                          <p:val>
                                            <p:clrVal>
                                              <a:schemeClr val="accent2"/>
                                            </p:clrVal>
                                          </p:val>
                                        </p:tav>
                                        <p:tav tm="50000">
                                          <p:val>
                                            <p:clrVal>
                                              <a:schemeClr val="hlink"/>
                                            </p:clrVal>
                                          </p:val>
                                        </p:tav>
                                      </p:tavLst>
                                    </p:anim>
                                    <p:set>
                                      <p:cBhvr>
                                        <p:cTn id="47" dur="80"/>
                                        <p:tgtEl>
                                          <p:spTgt spid="59"/>
                                        </p:tgtEl>
                                        <p:attrNameLst>
                                          <p:attrName>fill.type</p:attrName>
                                        </p:attrNameLst>
                                      </p:cBhvr>
                                      <p:to>
                                        <p:strVal val="solid"/>
                                      </p:to>
                                    </p:set>
                                  </p:childTnLst>
                                </p:cTn>
                              </p:par>
                              <p:par>
                                <p:cTn id="48" presetID="9"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dissolve">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p:bldP spid="26648" grpId="0"/>
      <p:bldP spid="26649" grpId="0"/>
      <p:bldP spid="26651" grpId="0"/>
      <p:bldP spid="26652" grpId="0"/>
      <p:bldP spid="59" grpId="0" bldLvl="0" animBg="1"/>
      <p:bldP spid="297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482" name="组合 29"/>
          <p:cNvGrpSpPr/>
          <p:nvPr/>
        </p:nvGrpSpPr>
        <p:grpSpPr>
          <a:xfrm>
            <a:off x="5915025" y="1250950"/>
            <a:ext cx="3222625" cy="2439988"/>
            <a:chOff x="7431" y="2736"/>
            <a:chExt cx="6182" cy="4616"/>
          </a:xfrm>
        </p:grpSpPr>
        <p:pic>
          <p:nvPicPr>
            <p:cNvPr id="20494" name="图片 1"/>
            <p:cNvPicPr>
              <a:picLocks noChangeAspect="1"/>
            </p:cNvPicPr>
            <p:nvPr/>
          </p:nvPicPr>
          <p:blipFill>
            <a:blip r:embed="rId1"/>
            <a:stretch>
              <a:fillRect/>
            </a:stretch>
          </p:blipFill>
          <p:spPr>
            <a:xfrm>
              <a:off x="8104" y="3172"/>
              <a:ext cx="4809" cy="3984"/>
            </a:xfrm>
            <a:prstGeom prst="rect">
              <a:avLst/>
            </a:prstGeom>
            <a:noFill/>
            <a:ln w="9525">
              <a:noFill/>
            </a:ln>
          </p:spPr>
        </p:pic>
        <p:sp>
          <p:nvSpPr>
            <p:cNvPr id="20495" name="文本框 2"/>
            <p:cNvSpPr txBox="1"/>
            <p:nvPr/>
          </p:nvSpPr>
          <p:spPr>
            <a:xfrm>
              <a:off x="8417" y="3558"/>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0496" name="文本框 3"/>
            <p:cNvSpPr txBox="1"/>
            <p:nvPr/>
          </p:nvSpPr>
          <p:spPr>
            <a:xfrm>
              <a:off x="12740" y="2736"/>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0497" name="文本框 4"/>
            <p:cNvSpPr txBox="1"/>
            <p:nvPr/>
          </p:nvSpPr>
          <p:spPr>
            <a:xfrm>
              <a:off x="11987" y="5340"/>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0498" name="文本框 5"/>
            <p:cNvSpPr txBox="1"/>
            <p:nvPr/>
          </p:nvSpPr>
          <p:spPr>
            <a:xfrm>
              <a:off x="7431" y="6365"/>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0499" name="文本框 6"/>
            <p:cNvSpPr txBox="1"/>
            <p:nvPr/>
          </p:nvSpPr>
          <p:spPr>
            <a:xfrm>
              <a:off x="10564" y="3075"/>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20500" name="文本框 7"/>
            <p:cNvSpPr txBox="1"/>
            <p:nvPr/>
          </p:nvSpPr>
          <p:spPr>
            <a:xfrm>
              <a:off x="7906" y="5075"/>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20501" name="文本框 8"/>
            <p:cNvSpPr txBox="1"/>
            <p:nvPr/>
          </p:nvSpPr>
          <p:spPr>
            <a:xfrm>
              <a:off x="9829" y="6256"/>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G</a:t>
              </a:r>
              <a:endParaRPr lang="en-US" altLang="zh-CN" sz="2800" i="1" dirty="0">
                <a:latin typeface="Times New Roman" panose="02020603050405020304" pitchFamily="18" charset="0"/>
                <a:ea typeface="黑体" panose="02010609060101010101" pitchFamily="49" charset="-122"/>
              </a:endParaRPr>
            </a:p>
          </p:txBody>
        </p:sp>
        <p:sp>
          <p:nvSpPr>
            <p:cNvPr id="20502" name="文本框 9"/>
            <p:cNvSpPr txBox="1"/>
            <p:nvPr/>
          </p:nvSpPr>
          <p:spPr>
            <a:xfrm>
              <a:off x="12397" y="4321"/>
              <a:ext cx="873" cy="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H</a:t>
              </a:r>
              <a:endParaRPr lang="en-US" altLang="zh-CN" sz="2800" i="1" dirty="0">
                <a:latin typeface="Times New Roman" panose="02020603050405020304" pitchFamily="18" charset="0"/>
                <a:ea typeface="黑体" panose="02010609060101010101" pitchFamily="49" charset="-122"/>
              </a:endParaRPr>
            </a:p>
          </p:txBody>
        </p:sp>
      </p:grpSp>
      <p:grpSp>
        <p:nvGrpSpPr>
          <p:cNvPr id="3" name="组合 30"/>
          <p:cNvGrpSpPr/>
          <p:nvPr/>
        </p:nvGrpSpPr>
        <p:grpSpPr>
          <a:xfrm>
            <a:off x="6318250" y="1706563"/>
            <a:ext cx="2322513" cy="1751012"/>
            <a:chOff x="2182" y="2769"/>
            <a:chExt cx="3658" cy="2759"/>
          </a:xfrm>
        </p:grpSpPr>
        <p:sp>
          <p:nvSpPr>
            <p:cNvPr id="20492" name="Line 14"/>
            <p:cNvSpPr/>
            <p:nvPr/>
          </p:nvSpPr>
          <p:spPr>
            <a:xfrm>
              <a:off x="2879" y="3557"/>
              <a:ext cx="2389" cy="1164"/>
            </a:xfrm>
            <a:prstGeom prst="line">
              <a:avLst/>
            </a:prstGeom>
            <a:ln w="19050" cap="flat" cmpd="sng">
              <a:solidFill>
                <a:srgbClr val="FF3300"/>
              </a:solidFill>
              <a:prstDash val="lgDash"/>
              <a:headEnd type="none" w="med" len="med"/>
              <a:tailEnd type="none" w="med" len="med"/>
            </a:ln>
          </p:spPr>
        </p:sp>
        <p:sp>
          <p:nvSpPr>
            <p:cNvPr id="20493" name="Line 21"/>
            <p:cNvSpPr/>
            <p:nvPr/>
          </p:nvSpPr>
          <p:spPr>
            <a:xfrm flipV="1">
              <a:off x="2182" y="2769"/>
              <a:ext cx="3658" cy="2759"/>
            </a:xfrm>
            <a:prstGeom prst="line">
              <a:avLst/>
            </a:prstGeom>
            <a:ln w="22225" cap="flat" cmpd="sng">
              <a:solidFill>
                <a:srgbClr val="FF0000"/>
              </a:solidFill>
              <a:prstDash val="dash"/>
              <a:headEnd type="none" w="med" len="med"/>
              <a:tailEnd type="none" w="med" len="med"/>
            </a:ln>
          </p:spPr>
        </p:sp>
      </p:grpSp>
      <p:sp>
        <p:nvSpPr>
          <p:cNvPr id="20484" name="标题 18"/>
          <p:cNvSpPr>
            <a:spLocks noGrp="1"/>
          </p:cNvSpPr>
          <p:nvPr>
            <p:ph type="ctrTitle"/>
          </p:nvPr>
        </p:nvSpPr>
        <p:spPr>
          <a:xfrm>
            <a:off x="214313" y="428625"/>
            <a:ext cx="8786812" cy="1143000"/>
          </a:xfrm>
        </p:spPr>
        <p:txBody>
          <a:bodyPr vert="horz" wrap="square" lIns="91440" tIns="45720" rIns="91440" bIns="45720" anchor="ctr"/>
          <a:p>
            <a:pPr algn="l">
              <a:lnSpc>
                <a:spcPct val="130000"/>
              </a:lnSpc>
              <a:buClrTx/>
              <a:buSzTx/>
              <a:buFontTx/>
            </a:pPr>
            <a:r>
              <a:rPr lang="zh-CN" altLang="en-US" sz="2800" dirty="0">
                <a:solidFill>
                  <a:srgbClr val="155755"/>
                </a:solidFill>
                <a:latin typeface="Times New Roman" panose="02020603050405020304" pitchFamily="18" charset="0"/>
                <a:ea typeface="黑体" panose="02010609060101010101" pitchFamily="49" charset="-122"/>
              </a:rPr>
              <a:t>拓展</a:t>
            </a:r>
            <a:r>
              <a:rPr lang="en-US" altLang="zh-CN" sz="2800" dirty="0">
                <a:solidFill>
                  <a:srgbClr val="155755"/>
                </a:solidFill>
                <a:latin typeface="Times New Roman" panose="02020603050405020304" pitchFamily="18" charset="0"/>
                <a:ea typeface="黑体" panose="02010609060101010101" pitchFamily="49" charset="-122"/>
              </a:rPr>
              <a:t>1</a:t>
            </a:r>
            <a:r>
              <a:rPr lang="zh-CN" altLang="en-US" sz="2800" dirty="0">
                <a:solidFill>
                  <a:schemeClr val="tx1"/>
                </a:solidFill>
                <a:latin typeface="Times New Roman" panose="02020603050405020304" pitchFamily="18" charset="0"/>
                <a:ea typeface="黑体" panose="02010609060101010101" pitchFamily="49" charset="-122"/>
              </a:rPr>
              <a:t>  如图，顺次连接平行四边形</a:t>
            </a:r>
            <a:r>
              <a:rPr lang="zh-CN" altLang="en-US" sz="2800" i="1" dirty="0">
                <a:solidFill>
                  <a:schemeClr val="tx1"/>
                </a:solidFill>
                <a:latin typeface="Times New Roman" panose="02020603050405020304" pitchFamily="18" charset="0"/>
                <a:ea typeface="黑体" panose="02010609060101010101" pitchFamily="49" charset="-122"/>
              </a:rPr>
              <a:t>ABCD</a:t>
            </a:r>
            <a:r>
              <a:rPr lang="zh-CN" altLang="en-US" sz="2800" dirty="0">
                <a:solidFill>
                  <a:schemeClr val="tx1"/>
                </a:solidFill>
                <a:latin typeface="Times New Roman" panose="02020603050405020304" pitchFamily="18" charset="0"/>
                <a:ea typeface="黑体" panose="02010609060101010101" pitchFamily="49" charset="-122"/>
              </a:rPr>
              <a:t>各边中点，得到四边形</a:t>
            </a:r>
            <a:r>
              <a:rPr lang="zh-CN" altLang="en-US" sz="2800" i="1" dirty="0">
                <a:solidFill>
                  <a:schemeClr val="tx1"/>
                </a:solidFill>
                <a:latin typeface="Times New Roman" panose="02020603050405020304" pitchFamily="18" charset="0"/>
                <a:ea typeface="黑体" panose="02010609060101010101" pitchFamily="49" charset="-122"/>
              </a:rPr>
              <a:t>EFGH</a:t>
            </a:r>
            <a:r>
              <a:rPr lang="zh-CN" altLang="en-US" sz="2800" dirty="0">
                <a:solidFill>
                  <a:schemeClr val="tx1"/>
                </a:solidFill>
                <a:latin typeface="Times New Roman" panose="02020603050405020304" pitchFamily="18" charset="0"/>
                <a:ea typeface="黑体" panose="02010609060101010101" pitchFamily="49" charset="-122"/>
              </a:rPr>
              <a:t>是什么四边形？</a:t>
            </a:r>
            <a:endParaRPr lang="zh-CN" altLang="en-US" sz="2800" dirty="0">
              <a:solidFill>
                <a:schemeClr val="tx1"/>
              </a:solidFill>
              <a:latin typeface="Times New Roman" panose="02020603050405020304" pitchFamily="18" charset="0"/>
              <a:ea typeface="黑体" panose="02010609060101010101" pitchFamily="49" charset="-122"/>
            </a:endParaRPr>
          </a:p>
        </p:txBody>
      </p:sp>
      <p:sp>
        <p:nvSpPr>
          <p:cNvPr id="26646" name="Text Box 22"/>
          <p:cNvSpPr txBox="1"/>
          <p:nvPr/>
        </p:nvSpPr>
        <p:spPr>
          <a:xfrm>
            <a:off x="323850" y="1665288"/>
            <a:ext cx="2978150"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解：连接</a:t>
            </a:r>
            <a:r>
              <a:rPr lang="zh-CN" altLang="zh-CN"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49" name="Text Box 25"/>
          <p:cNvSpPr txBox="1"/>
          <p:nvPr/>
        </p:nvSpPr>
        <p:spPr>
          <a:xfrm>
            <a:off x="252413" y="2366963"/>
            <a:ext cx="5021262" cy="479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∵点</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G</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H</a:t>
            </a:r>
            <a:r>
              <a:rPr lang="zh-CN" altLang="en-US" sz="2800" dirty="0">
                <a:solidFill>
                  <a:srgbClr val="FF0000"/>
                </a:solidFill>
                <a:latin typeface="Times New Roman" panose="02020603050405020304" pitchFamily="18" charset="0"/>
                <a:ea typeface="黑体" panose="02010609060101010101" pitchFamily="49" charset="-122"/>
              </a:rPr>
              <a:t>为各边中点，</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26650" name="Object 26"/>
          <p:cNvGraphicFramePr>
            <a:graphicFrameLocks noChangeAspect="1"/>
          </p:cNvGraphicFramePr>
          <p:nvPr/>
        </p:nvGraphicFramePr>
        <p:xfrm>
          <a:off x="323850" y="2809875"/>
          <a:ext cx="5499100" cy="892175"/>
        </p:xfrm>
        <a:graphic>
          <a:graphicData uri="http://schemas.openxmlformats.org/presentationml/2006/ole">
            <mc:AlternateContent xmlns:mc="http://schemas.openxmlformats.org/markup-compatibility/2006">
              <mc:Choice xmlns:v="urn:schemas-microsoft-com:vml" Requires="v">
                <p:oleObj spid="_x0000_s3081" name="" r:id="rId2" imgW="2489200" imgH="393700" progId="Equation.DSMT4">
                  <p:embed/>
                </p:oleObj>
              </mc:Choice>
              <mc:Fallback>
                <p:oleObj name="" r:id="rId2" imgW="2489200" imgH="393700" progId="Equation.DSMT4">
                  <p:embed/>
                  <p:pic>
                    <p:nvPicPr>
                      <p:cNvPr id="0" name="图片 3080"/>
                      <p:cNvPicPr/>
                      <p:nvPr/>
                    </p:nvPicPr>
                    <p:blipFill>
                      <a:blip r:embed="rId3"/>
                      <a:stretch>
                        <a:fillRect/>
                      </a:stretch>
                    </p:blipFill>
                    <p:spPr>
                      <a:xfrm>
                        <a:off x="323850" y="2809875"/>
                        <a:ext cx="5499100" cy="892175"/>
                      </a:xfrm>
                      <a:prstGeom prst="rect">
                        <a:avLst/>
                      </a:prstGeom>
                      <a:noFill/>
                      <a:ln w="38100">
                        <a:noFill/>
                        <a:miter/>
                      </a:ln>
                    </p:spPr>
                  </p:pic>
                </p:oleObj>
              </mc:Fallback>
            </mc:AlternateContent>
          </a:graphicData>
        </a:graphic>
      </p:graphicFrame>
      <p:sp>
        <p:nvSpPr>
          <p:cNvPr id="26652" name="Rectangle 28"/>
          <p:cNvSpPr/>
          <p:nvPr/>
        </p:nvSpPr>
        <p:spPr>
          <a:xfrm>
            <a:off x="252413" y="3652838"/>
            <a:ext cx="4775200"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zh-CN" sz="2800" i="1" dirty="0">
                <a:solidFill>
                  <a:srgbClr val="FF0000"/>
                </a:solidFill>
                <a:latin typeface="Times New Roman" panose="02020603050405020304" pitchFamily="18" charset="0"/>
                <a:ea typeface="黑体" panose="02010609060101010101" pitchFamily="49" charset="-122"/>
              </a:rPr>
              <a:t>EFGH</a:t>
            </a:r>
            <a:r>
              <a:rPr lang="zh-CN" altLang="en-US" sz="2800" dirty="0">
                <a:solidFill>
                  <a:srgbClr val="FF0000"/>
                </a:solidFill>
                <a:latin typeface="Times New Roman" panose="02020603050405020304" pitchFamily="18" charset="0"/>
                <a:ea typeface="黑体" panose="02010609060101010101" pitchFamily="49" charset="-122"/>
              </a:rPr>
              <a:t>是平行四边形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4" name="标题 18"/>
          <p:cNvSpPr>
            <a:spLocks noGrp="1"/>
          </p:cNvSpPr>
          <p:nvPr/>
        </p:nvSpPr>
        <p:spPr>
          <a:xfrm>
            <a:off x="252413" y="4279900"/>
            <a:ext cx="8786812" cy="11430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3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拓展</a:t>
            </a:r>
            <a:r>
              <a:rPr lang="en-US" altLang="zh-CN" sz="2800" dirty="0">
                <a:solidFill>
                  <a:srgbClr val="155755"/>
                </a:solidFill>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  如图，若四边形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是菱形，顺次连接</a:t>
            </a:r>
            <a:r>
              <a:rPr lang="zh-CN" altLang="en-US" sz="2800" dirty="0">
                <a:latin typeface="Times New Roman" panose="02020603050405020304" pitchFamily="18" charset="0"/>
                <a:ea typeface="黑体" panose="02010609060101010101" pitchFamily="49" charset="-122"/>
                <a:sym typeface="宋体" panose="02010600030101010101" pitchFamily="2" charset="-122"/>
              </a:rPr>
              <a:t>菱形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各边中点，得到四边形</a:t>
            </a:r>
            <a:r>
              <a:rPr lang="zh-CN" altLang="en-US" sz="2800" i="1" dirty="0">
                <a:latin typeface="Times New Roman" panose="02020603050405020304" pitchFamily="18" charset="0"/>
                <a:ea typeface="黑体" panose="02010609060101010101" pitchFamily="49" charset="-122"/>
              </a:rPr>
              <a:t>EFGH</a:t>
            </a:r>
            <a:r>
              <a:rPr lang="zh-CN" altLang="en-US" sz="2800" dirty="0">
                <a:latin typeface="Times New Roman" panose="02020603050405020304" pitchFamily="18" charset="0"/>
                <a:ea typeface="黑体" panose="02010609060101010101" pitchFamily="49" charset="-122"/>
              </a:rPr>
              <a:t>是什么四边形？</a:t>
            </a:r>
            <a:endParaRPr lang="zh-CN" altLang="en-US" sz="2800" dirty="0">
              <a:latin typeface="Times New Roman" panose="02020603050405020304" pitchFamily="18" charset="0"/>
              <a:ea typeface="黑体" panose="02010609060101010101" pitchFamily="49" charset="-122"/>
            </a:endParaRPr>
          </a:p>
        </p:txBody>
      </p:sp>
      <p:sp>
        <p:nvSpPr>
          <p:cNvPr id="5" name="Rectangle 28"/>
          <p:cNvSpPr/>
          <p:nvPr/>
        </p:nvSpPr>
        <p:spPr>
          <a:xfrm>
            <a:off x="1319213" y="5624513"/>
            <a:ext cx="3352800" cy="4778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zh-CN" sz="2800" i="1" dirty="0">
                <a:solidFill>
                  <a:srgbClr val="FF0000"/>
                </a:solidFill>
                <a:latin typeface="Times New Roman" panose="02020603050405020304" pitchFamily="18" charset="0"/>
                <a:ea typeface="黑体" panose="02010609060101010101" pitchFamily="49" charset="-122"/>
              </a:rPr>
              <a:t>EFGH</a:t>
            </a:r>
            <a:r>
              <a:rPr lang="zh-CN" altLang="en-US" sz="2800" dirty="0">
                <a:solidFill>
                  <a:srgbClr val="FF0000"/>
                </a:solidFill>
                <a:latin typeface="Times New Roman" panose="02020603050405020304" pitchFamily="18" charset="0"/>
                <a:ea typeface="黑体" panose="02010609060101010101" pitchFamily="49" charset="-122"/>
              </a:rPr>
              <a:t>是矩</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 name="云形标注 5"/>
          <p:cNvSpPr/>
          <p:nvPr/>
        </p:nvSpPr>
        <p:spPr>
          <a:xfrm>
            <a:off x="5481638" y="5422900"/>
            <a:ext cx="2808287" cy="1022350"/>
          </a:xfrm>
          <a:prstGeom prst="cloudCallout">
            <a:avLst>
              <a:gd name="adj1" fmla="val -82398"/>
              <a:gd name="adj2" fmla="val -1241"/>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400" dirty="0">
                <a:latin typeface="黑体" panose="02010609060101010101" pitchFamily="49" charset="-122"/>
                <a:ea typeface="黑体" panose="02010609060101010101" pitchFamily="49" charset="-122"/>
              </a:rPr>
              <a:t>同学们自己去解答吧</a:t>
            </a:r>
            <a:endParaRPr lang="zh-CN" altLang="en-US" sz="2400" dirty="0">
              <a:latin typeface="黑体" panose="02010609060101010101" pitchFamily="49" charset="-122"/>
              <a:ea typeface="黑体" panose="02010609060101010101" pitchFamily="49" charset="-122"/>
            </a:endParaRPr>
          </a:p>
        </p:txBody>
      </p:sp>
    </p:spTree>
  </p:cSld>
  <p:clrMapOvr>
    <a:masterClrMapping/>
  </p:clrMapOvr>
  <p:transition spd="slow">
    <p:sndAc>
      <p:stSnd>
        <p:snd r:embed="rId4"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6646"/>
                                        </p:tgtEl>
                                        <p:attrNameLst>
                                          <p:attrName>style.visibility</p:attrName>
                                        </p:attrNameLst>
                                      </p:cBhvr>
                                      <p:to>
                                        <p:strVal val="visible"/>
                                      </p:to>
                                    </p:set>
                                    <p:animEffect transition="in" filter="wipe(down)">
                                      <p:cBhvr>
                                        <p:cTn id="7" dur="500"/>
                                        <p:tgtEl>
                                          <p:spTgt spid="26646"/>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1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26649"/>
                                        </p:tgtEl>
                                        <p:attrNameLst>
                                          <p:attrName>style.visibility</p:attrName>
                                        </p:attrNameLst>
                                      </p:cBhvr>
                                      <p:to>
                                        <p:strVal val="visible"/>
                                      </p:to>
                                    </p:set>
                                    <p:animEffect transition="in" filter="wipe(down)">
                                      <p:cBhvr>
                                        <p:cTn id="16" dur="500"/>
                                        <p:tgtEl>
                                          <p:spTgt spid="2664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26650"/>
                                        </p:tgtEl>
                                        <p:attrNameLst>
                                          <p:attrName>style.visibility</p:attrName>
                                        </p:attrNameLst>
                                      </p:cBhvr>
                                      <p:to>
                                        <p:strVal val="visible"/>
                                      </p:to>
                                    </p:set>
                                    <p:animEffect transition="in" filter="wipe(down)">
                                      <p:cBhvr>
                                        <p:cTn id="21" dur="500"/>
                                        <p:tgtEl>
                                          <p:spTgt spid="2665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6652"/>
                                        </p:tgtEl>
                                        <p:attrNameLst>
                                          <p:attrName>style.visibility</p:attrName>
                                        </p:attrNameLst>
                                      </p:cBhvr>
                                      <p:to>
                                        <p:strVal val="visible"/>
                                      </p:to>
                                    </p:set>
                                    <p:animEffect transition="in" filter="wipe(down)">
                                      <p:cBhvr>
                                        <p:cTn id="26" dur="500"/>
                                        <p:tgtEl>
                                          <p:spTgt spid="26652"/>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ssolve">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dissolv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p:bldP spid="26649" grpId="0"/>
      <p:bldP spid="26652" grpId="0"/>
      <p:bldP spid="4" grpId="0"/>
      <p:bldP spid="5"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24580"/>
          <p:cNvSpPr txBox="1"/>
          <p:nvPr/>
        </p:nvSpPr>
        <p:spPr>
          <a:xfrm>
            <a:off x="615950" y="496888"/>
            <a:ext cx="813435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  在学平行四边形的时候我们知道把两张等宽的纸条交叉重叠在一起得到的四边形是平行四边形，你能进一步判断重叠部分</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的形状吗？</a:t>
            </a:r>
            <a:endParaRPr lang="zh-CN" altLang="en-US" sz="2800" dirty="0">
              <a:latin typeface="Times New Roman" panose="02020603050405020304" pitchFamily="18" charset="0"/>
              <a:ea typeface="黑体" panose="02010609060101010101" pitchFamily="49" charset="-122"/>
            </a:endParaRPr>
          </a:p>
        </p:txBody>
      </p:sp>
      <p:sp>
        <p:nvSpPr>
          <p:cNvPr id="21507" name="文本框 24581"/>
          <p:cNvSpPr txBox="1"/>
          <p:nvPr/>
        </p:nvSpPr>
        <p:spPr>
          <a:xfrm>
            <a:off x="2562225" y="2571750"/>
            <a:ext cx="3587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1508" name="文本框 24582"/>
          <p:cNvSpPr txBox="1"/>
          <p:nvPr/>
        </p:nvSpPr>
        <p:spPr>
          <a:xfrm>
            <a:off x="2922588" y="3506788"/>
            <a:ext cx="3587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1509" name="文本框 24583"/>
          <p:cNvSpPr txBox="1"/>
          <p:nvPr/>
        </p:nvSpPr>
        <p:spPr>
          <a:xfrm>
            <a:off x="3641725" y="2987675"/>
            <a:ext cx="3587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1510" name="文本框 24584"/>
          <p:cNvSpPr txBox="1"/>
          <p:nvPr/>
        </p:nvSpPr>
        <p:spPr>
          <a:xfrm>
            <a:off x="2057400" y="3563938"/>
            <a:ext cx="3587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1511" name="矩形 24586"/>
          <p:cNvSpPr/>
          <p:nvPr/>
        </p:nvSpPr>
        <p:spPr>
          <a:xfrm>
            <a:off x="1444625" y="3003550"/>
            <a:ext cx="3095625" cy="576263"/>
          </a:xfrm>
          <a:prstGeom prst="rect">
            <a:avLst/>
          </a:prstGeom>
          <a:noFill/>
          <a:ln w="28575" cap="flat" cmpd="sng">
            <a:solidFill>
              <a:schemeClr val="tx1"/>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1512" name="矩形 24587"/>
          <p:cNvSpPr/>
          <p:nvPr/>
        </p:nvSpPr>
        <p:spPr>
          <a:xfrm rot="-2430388">
            <a:off x="1336675" y="3074988"/>
            <a:ext cx="3095625" cy="576262"/>
          </a:xfrm>
          <a:prstGeom prst="rect">
            <a:avLst/>
          </a:prstGeom>
          <a:noFill/>
          <a:ln w="28575" cap="flat" cmpd="sng">
            <a:solidFill>
              <a:schemeClr val="tx1"/>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580" name="文本框 24579"/>
          <p:cNvSpPr txBox="1"/>
          <p:nvPr/>
        </p:nvSpPr>
        <p:spPr>
          <a:xfrm>
            <a:off x="773113" y="4535488"/>
            <a:ext cx="7877175"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50000"/>
              </a:spcBef>
              <a:buFont typeface="Arial" panose="020B0604020202020204" pitchFamily="34" charset="0"/>
              <a:buNone/>
            </a:pPr>
            <a:r>
              <a:rPr lang="zh-CN" altLang="en-US" sz="2800" dirty="0">
                <a:solidFill>
                  <a:srgbClr val="0000FF"/>
                </a:solidFill>
                <a:latin typeface="Times New Roman" panose="02020603050405020304" pitchFamily="18" charset="0"/>
                <a:ea typeface="黑体" panose="02010609060101010101" pitchFamily="49" charset="-122"/>
              </a:rPr>
              <a:t>分析：</a:t>
            </a:r>
            <a:r>
              <a:rPr lang="zh-CN" altLang="en-US" sz="2800" dirty="0">
                <a:latin typeface="Times New Roman" panose="02020603050405020304" pitchFamily="18" charset="0"/>
                <a:ea typeface="黑体" panose="02010609060101010101" pitchFamily="49" charset="-122"/>
              </a:rPr>
              <a:t>易知四边形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是</a:t>
            </a:r>
            <a:r>
              <a:rPr lang="zh-CN" altLang="en-US" sz="2800" dirty="0">
                <a:solidFill>
                  <a:srgbClr val="FF0000"/>
                </a:solidFill>
                <a:latin typeface="Times New Roman" panose="02020603050405020304" pitchFamily="18" charset="0"/>
                <a:ea typeface="黑体" panose="02010609060101010101" pitchFamily="49" charset="-122"/>
              </a:rPr>
              <a:t>平行四边形</a:t>
            </a:r>
            <a:r>
              <a:rPr lang="zh-CN" altLang="en-US" sz="2800" dirty="0">
                <a:latin typeface="Times New Roman" panose="02020603050405020304" pitchFamily="18" charset="0"/>
                <a:ea typeface="黑体" panose="02010609060101010101" pitchFamily="49" charset="-122"/>
              </a:rPr>
              <a:t>，只需证一组邻边相等或对角线互相垂直即可</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5" name="文本框 4"/>
          <p:cNvSpPr txBox="1"/>
          <p:nvPr/>
        </p:nvSpPr>
        <p:spPr>
          <a:xfrm>
            <a:off x="779463" y="5308600"/>
            <a:ext cx="7877175" cy="736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由题意可知</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边上的高和</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边上的高相等，</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6" name="文本框 5"/>
          <p:cNvSpPr txBox="1"/>
          <p:nvPr/>
        </p:nvSpPr>
        <p:spPr>
          <a:xfrm>
            <a:off x="779463" y="5803900"/>
            <a:ext cx="6811962" cy="7381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然后通过证△</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ABE</a:t>
            </a:r>
            <a:r>
              <a:rPr lang="en-US" altLang="zh-CN" sz="2800" dirty="0">
                <a:latin typeface="黑体" panose="02010609060101010101" pitchFamily="49" charset="-122"/>
                <a:ea typeface="黑体" panose="02010609060101010101" pitchFamily="49" charset="-122"/>
                <a:sym typeface="宋体" panose="02010600030101010101" pitchFamily="2" charset="-122"/>
              </a:rPr>
              <a:t>≌</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latin typeface="Times New Roman" panose="02020603050405020304" pitchFamily="18" charset="0"/>
                <a:ea typeface="黑体" panose="02010609060101010101" pitchFamily="49" charset="-122"/>
                <a:sym typeface="宋体" panose="02010600030101010101" pitchFamily="2" charset="-122"/>
              </a:rPr>
              <a:t>ADF</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，即得</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AB</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AD</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p:txBody>
      </p:sp>
      <p:sp>
        <p:nvSpPr>
          <p:cNvPr id="7" name="云形标注 6"/>
          <p:cNvSpPr/>
          <p:nvPr/>
        </p:nvSpPr>
        <p:spPr>
          <a:xfrm>
            <a:off x="4994275" y="2484438"/>
            <a:ext cx="3552825" cy="1377950"/>
          </a:xfrm>
          <a:prstGeom prst="cloudCallout">
            <a:avLst>
              <a:gd name="adj1" fmla="val -93296"/>
              <a:gd name="adj2" fmla="val 135528"/>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请补充完整的证明过程</a:t>
            </a:r>
            <a:endParaRPr lang="zh-CN" altLang="en-US" sz="2800" dirty="0">
              <a:latin typeface="Times New Roman" panose="02020603050405020304" pitchFamily="18" charset="0"/>
              <a:ea typeface="黑体" panose="02010609060101010101" pitchFamily="49" charset="-122"/>
            </a:endParaRPr>
          </a:p>
        </p:txBody>
      </p:sp>
      <p:cxnSp>
        <p:nvCxnSpPr>
          <p:cNvPr id="17428" name="直接连接符 1"/>
          <p:cNvCxnSpPr/>
          <p:nvPr/>
        </p:nvCxnSpPr>
        <p:spPr>
          <a:xfrm flipH="1">
            <a:off x="2843213" y="2978150"/>
            <a:ext cx="22225" cy="595313"/>
          </a:xfrm>
          <a:prstGeom prst="line">
            <a:avLst/>
          </a:prstGeom>
          <a:ln w="28575" cap="flat" cmpd="sng">
            <a:solidFill>
              <a:srgbClr val="FF0000"/>
            </a:solidFill>
            <a:prstDash val="sysDash"/>
            <a:headEnd type="none" w="med" len="med"/>
            <a:tailEnd type="none" w="med" len="med"/>
          </a:ln>
        </p:spPr>
      </p:cxnSp>
      <p:cxnSp>
        <p:nvCxnSpPr>
          <p:cNvPr id="17429" name="直接连接符 2"/>
          <p:cNvCxnSpPr/>
          <p:nvPr/>
        </p:nvCxnSpPr>
        <p:spPr>
          <a:xfrm>
            <a:off x="2862263" y="3000375"/>
            <a:ext cx="485775" cy="357188"/>
          </a:xfrm>
          <a:prstGeom prst="line">
            <a:avLst/>
          </a:prstGeom>
          <a:ln w="28575" cap="flat" cmpd="sng">
            <a:solidFill>
              <a:srgbClr val="FF0000"/>
            </a:solidFill>
            <a:prstDash val="sysDash"/>
            <a:headEnd type="none" w="med" len="med"/>
            <a:tailEnd type="none" w="med" len="med"/>
          </a:ln>
        </p:spPr>
      </p:cxnSp>
      <p:sp>
        <p:nvSpPr>
          <p:cNvPr id="17430" name="文本框 24581"/>
          <p:cNvSpPr txBox="1"/>
          <p:nvPr/>
        </p:nvSpPr>
        <p:spPr>
          <a:xfrm>
            <a:off x="2435225" y="3540125"/>
            <a:ext cx="35877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rPr>
              <a:t>E</a:t>
            </a:r>
            <a:endParaRPr lang="en-US" altLang="zh-CN" sz="2400" i="1" dirty="0">
              <a:solidFill>
                <a:srgbClr val="FF0000"/>
              </a:solidFill>
              <a:latin typeface="Times New Roman" panose="02020603050405020304" pitchFamily="18" charset="0"/>
              <a:ea typeface="黑体" panose="02010609060101010101" pitchFamily="49" charset="-122"/>
            </a:endParaRPr>
          </a:p>
        </p:txBody>
      </p:sp>
      <p:sp>
        <p:nvSpPr>
          <p:cNvPr id="17431" name="文本框 24584"/>
          <p:cNvSpPr txBox="1"/>
          <p:nvPr/>
        </p:nvSpPr>
        <p:spPr>
          <a:xfrm>
            <a:off x="3330575" y="3197225"/>
            <a:ext cx="35877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rPr>
              <a:t>F</a:t>
            </a:r>
            <a:endParaRPr lang="en-US" altLang="zh-CN" sz="2400" i="1"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dissolve">
                                      <p:cBhvr>
                                        <p:cTn id="7" dur="500"/>
                                        <p:tgtEl>
                                          <p:spTgt spid="2458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7428"/>
                                        </p:tgtEl>
                                        <p:attrNameLst>
                                          <p:attrName>style.visibility</p:attrName>
                                        </p:attrNameLst>
                                      </p:cBhvr>
                                      <p:to>
                                        <p:strVal val="visible"/>
                                      </p:to>
                                    </p:set>
                                    <p:animEffect transition="in" filter="wipe(up)">
                                      <p:cBhvr>
                                        <p:cTn id="12" dur="500"/>
                                        <p:tgtEl>
                                          <p:spTgt spid="17428"/>
                                        </p:tgtEl>
                                      </p:cBhvr>
                                    </p:animEffect>
                                  </p:childTnLst>
                                </p:cTn>
                              </p:par>
                              <p:par>
                                <p:cTn id="13" presetID="22" presetClass="entr" presetSubtype="1" fill="hold" nodeType="withEffect">
                                  <p:stCondLst>
                                    <p:cond delay="0"/>
                                  </p:stCondLst>
                                  <p:childTnLst>
                                    <p:set>
                                      <p:cBhvr>
                                        <p:cTn id="14" dur="1" fill="hold">
                                          <p:stCondLst>
                                            <p:cond delay="0"/>
                                          </p:stCondLst>
                                        </p:cTn>
                                        <p:tgtEl>
                                          <p:spTgt spid="17429"/>
                                        </p:tgtEl>
                                        <p:attrNameLst>
                                          <p:attrName>style.visibility</p:attrName>
                                        </p:attrNameLst>
                                      </p:cBhvr>
                                      <p:to>
                                        <p:strVal val="visible"/>
                                      </p:to>
                                    </p:set>
                                    <p:animEffect transition="in" filter="wipe(up)">
                                      <p:cBhvr>
                                        <p:cTn id="15" dur="500"/>
                                        <p:tgtEl>
                                          <p:spTgt spid="17429"/>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7430"/>
                                        </p:tgtEl>
                                        <p:attrNameLst>
                                          <p:attrName>style.visibility</p:attrName>
                                        </p:attrNameLst>
                                      </p:cBhvr>
                                      <p:to>
                                        <p:strVal val="visible"/>
                                      </p:to>
                                    </p:set>
                                    <p:animEffect transition="in" filter="dissolve">
                                      <p:cBhvr>
                                        <p:cTn id="18" dur="500"/>
                                        <p:tgtEl>
                                          <p:spTgt spid="17430"/>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7431"/>
                                        </p:tgtEl>
                                        <p:attrNameLst>
                                          <p:attrName>style.visibility</p:attrName>
                                        </p:attrNameLst>
                                      </p:cBhvr>
                                      <p:to>
                                        <p:strVal val="visible"/>
                                      </p:to>
                                    </p:set>
                                    <p:animEffect transition="in" filter="dissolve">
                                      <p:cBhvr>
                                        <p:cTn id="21" dur="500"/>
                                        <p:tgtEl>
                                          <p:spTgt spid="17431"/>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dissolv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P spid="5" grpId="0"/>
      <p:bldP spid="6" grpId="0"/>
      <p:bldP spid="7" grpId="0" bldLvl="0" animBg="1"/>
      <p:bldP spid="17430" grpId="0"/>
      <p:bldP spid="174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文本框 1"/>
          <p:cNvSpPr txBox="1"/>
          <p:nvPr/>
        </p:nvSpPr>
        <p:spPr>
          <a:xfrm>
            <a:off x="214313" y="1071563"/>
            <a:ext cx="8689975"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en-US" sz="2800" dirty="0">
                <a:solidFill>
                  <a:srgbClr val="228B8B"/>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228B8B"/>
                </a:solidFill>
                <a:latin typeface="Times New Roman" panose="02020603050405020304" pitchFamily="18" charset="0"/>
                <a:ea typeface="黑体" panose="02010609060101010101" pitchFamily="49" charset="-122"/>
                <a:sym typeface="宋体" panose="02010600030101010101" pitchFamily="2" charset="-122"/>
              </a:rPr>
              <a:t>3   </a:t>
            </a:r>
            <a:r>
              <a:rPr lang="en-US" altLang="en-US" sz="2800" dirty="0">
                <a:latin typeface="Times New Roman" panose="02020603050405020304" pitchFamily="18" charset="0"/>
                <a:ea typeface="黑体" panose="02010609060101010101" pitchFamily="49" charset="-122"/>
              </a:rPr>
              <a:t>如图，在△</a:t>
            </a:r>
            <a:r>
              <a:rPr lang="en-US" altLang="en-US" sz="2800" i="1" dirty="0">
                <a:latin typeface="Times New Roman" panose="02020603050405020304" pitchFamily="18" charset="0"/>
                <a:ea typeface="黑体" panose="02010609060101010101" pitchFamily="49" charset="-122"/>
              </a:rPr>
              <a:t>ABC</a:t>
            </a:r>
            <a:r>
              <a:rPr lang="en-US" altLang="en-US" sz="2800" dirty="0">
                <a:latin typeface="Times New Roman" panose="02020603050405020304" pitchFamily="18" charset="0"/>
                <a:ea typeface="黑体" panose="02010609060101010101" pitchFamily="49" charset="-122"/>
              </a:rPr>
              <a:t>中，</a:t>
            </a:r>
            <a:r>
              <a:rPr lang="en-US" altLang="en-US" sz="2800" i="1" dirty="0">
                <a:latin typeface="Times New Roman" panose="02020603050405020304" pitchFamily="18" charset="0"/>
                <a:ea typeface="黑体" panose="02010609060101010101" pitchFamily="49" charset="-122"/>
              </a:rPr>
              <a:t>D</a:t>
            </a:r>
            <a:r>
              <a:rPr lang="en-US" altLang="en-US" sz="2800" dirty="0">
                <a:latin typeface="Times New Roman" panose="02020603050405020304" pitchFamily="18" charset="0"/>
                <a:ea typeface="黑体" panose="02010609060101010101" pitchFamily="49" charset="-122"/>
              </a:rPr>
              <a:t>、</a:t>
            </a:r>
            <a:r>
              <a:rPr lang="en-US" altLang="en-US" sz="2800" i="1" dirty="0">
                <a:latin typeface="Times New Roman" panose="02020603050405020304" pitchFamily="18" charset="0"/>
                <a:ea typeface="黑体" panose="02010609060101010101" pitchFamily="49" charset="-122"/>
              </a:rPr>
              <a:t>E</a:t>
            </a:r>
            <a:r>
              <a:rPr lang="en-US" altLang="en-US" sz="2800" dirty="0">
                <a:latin typeface="Times New Roman" panose="02020603050405020304" pitchFamily="18" charset="0"/>
                <a:ea typeface="黑体" panose="02010609060101010101" pitchFamily="49" charset="-122"/>
              </a:rPr>
              <a:t>分别是</a:t>
            </a:r>
            <a:r>
              <a:rPr lang="en-US" altLang="en-US" sz="2800" i="1" dirty="0">
                <a:latin typeface="Times New Roman" panose="02020603050405020304" pitchFamily="18" charset="0"/>
                <a:ea typeface="黑体" panose="02010609060101010101" pitchFamily="49" charset="-122"/>
              </a:rPr>
              <a:t>AB</a:t>
            </a:r>
            <a:r>
              <a:rPr lang="en-US" altLang="en-US" sz="2800" dirty="0">
                <a:latin typeface="Times New Roman" panose="02020603050405020304" pitchFamily="18" charset="0"/>
                <a:ea typeface="黑体" panose="02010609060101010101" pitchFamily="49" charset="-122"/>
              </a:rPr>
              <a:t>、</a:t>
            </a:r>
            <a:r>
              <a:rPr lang="en-US" altLang="en-US" sz="2800" i="1" dirty="0">
                <a:latin typeface="Times New Roman" panose="02020603050405020304" pitchFamily="18" charset="0"/>
                <a:ea typeface="黑体" panose="02010609060101010101" pitchFamily="49" charset="-122"/>
              </a:rPr>
              <a:t>AC</a:t>
            </a:r>
            <a:r>
              <a:rPr lang="en-US" altLang="en-US" sz="2800" dirty="0">
                <a:latin typeface="Times New Roman" panose="02020603050405020304" pitchFamily="18" charset="0"/>
                <a:ea typeface="黑体" panose="02010609060101010101" pitchFamily="49" charset="-122"/>
              </a:rPr>
              <a:t>的中点，</a:t>
            </a:r>
            <a:r>
              <a:rPr lang="en-US" altLang="en-US" sz="2800" i="1" dirty="0">
                <a:latin typeface="Times New Roman" panose="02020603050405020304" pitchFamily="18" charset="0"/>
                <a:ea typeface="黑体" panose="02010609060101010101" pitchFamily="49" charset="-122"/>
              </a:rPr>
              <a:t>BE</a:t>
            </a:r>
            <a:r>
              <a:rPr lang="en-US" altLang="en-US" sz="2800" dirty="0">
                <a:latin typeface="Times New Roman" panose="02020603050405020304" pitchFamily="18" charset="0"/>
                <a:ea typeface="黑体" panose="02010609060101010101" pitchFamily="49" charset="-122"/>
              </a:rPr>
              <a:t>＝2</a:t>
            </a:r>
            <a:r>
              <a:rPr lang="en-US" altLang="en-US" sz="2800" i="1" dirty="0">
                <a:latin typeface="Times New Roman" panose="02020603050405020304" pitchFamily="18" charset="0"/>
                <a:ea typeface="黑体" panose="02010609060101010101" pitchFamily="49" charset="-122"/>
              </a:rPr>
              <a:t>DE</a:t>
            </a:r>
            <a:r>
              <a:rPr lang="en-US" altLang="en-US" sz="2800" dirty="0">
                <a:latin typeface="Times New Roman" panose="02020603050405020304" pitchFamily="18" charset="0"/>
                <a:ea typeface="黑体" panose="02010609060101010101" pitchFamily="49" charset="-122"/>
              </a:rPr>
              <a:t>，延长</a:t>
            </a:r>
            <a:r>
              <a:rPr lang="en-US" altLang="en-US" sz="2800" i="1" dirty="0">
                <a:latin typeface="Times New Roman" panose="02020603050405020304" pitchFamily="18" charset="0"/>
                <a:ea typeface="黑体" panose="02010609060101010101" pitchFamily="49" charset="-122"/>
              </a:rPr>
              <a:t>DE</a:t>
            </a:r>
            <a:r>
              <a:rPr lang="en-US" altLang="en-US" sz="2800" dirty="0">
                <a:latin typeface="Times New Roman" panose="02020603050405020304" pitchFamily="18" charset="0"/>
                <a:ea typeface="黑体" panose="02010609060101010101" pitchFamily="49" charset="-122"/>
              </a:rPr>
              <a:t>到点</a:t>
            </a:r>
            <a:r>
              <a:rPr lang="en-US" altLang="en-US" sz="2800" i="1" dirty="0">
                <a:latin typeface="Times New Roman" panose="02020603050405020304" pitchFamily="18" charset="0"/>
                <a:ea typeface="黑体" panose="02010609060101010101" pitchFamily="49" charset="-122"/>
              </a:rPr>
              <a:t>F</a:t>
            </a:r>
            <a:r>
              <a:rPr lang="en-US" altLang="en-US" sz="2800" dirty="0">
                <a:latin typeface="Times New Roman" panose="02020603050405020304" pitchFamily="18" charset="0"/>
                <a:ea typeface="黑体" panose="02010609060101010101" pitchFamily="49" charset="-122"/>
              </a:rPr>
              <a:t>，使得</a:t>
            </a:r>
            <a:r>
              <a:rPr lang="en-US" altLang="en-US" sz="2800" i="1" dirty="0">
                <a:latin typeface="Times New Roman" panose="02020603050405020304" pitchFamily="18" charset="0"/>
                <a:ea typeface="黑体" panose="02010609060101010101" pitchFamily="49" charset="-122"/>
              </a:rPr>
              <a:t>EF</a:t>
            </a:r>
            <a:r>
              <a:rPr lang="en-US" altLang="en-US" sz="2800" dirty="0">
                <a:latin typeface="Times New Roman" panose="02020603050405020304" pitchFamily="18" charset="0"/>
                <a:ea typeface="黑体" panose="02010609060101010101" pitchFamily="49" charset="-122"/>
              </a:rPr>
              <a:t>＝</a:t>
            </a:r>
            <a:r>
              <a:rPr lang="en-US" altLang="en-US" sz="2800" i="1" dirty="0">
                <a:latin typeface="Times New Roman" panose="02020603050405020304" pitchFamily="18" charset="0"/>
                <a:ea typeface="黑体" panose="02010609060101010101" pitchFamily="49" charset="-122"/>
              </a:rPr>
              <a:t>BE</a:t>
            </a:r>
            <a:r>
              <a:rPr lang="en-US" altLang="en-US" sz="2800" dirty="0">
                <a:latin typeface="Times New Roman" panose="02020603050405020304" pitchFamily="18" charset="0"/>
                <a:ea typeface="黑体" panose="02010609060101010101" pitchFamily="49" charset="-122"/>
              </a:rPr>
              <a:t>，连接</a:t>
            </a:r>
            <a:r>
              <a:rPr lang="en-US" altLang="en-US" sz="2800" i="1" dirty="0">
                <a:latin typeface="Times New Roman" panose="02020603050405020304" pitchFamily="18" charset="0"/>
                <a:ea typeface="黑体" panose="02010609060101010101" pitchFamily="49" charset="-122"/>
              </a:rPr>
              <a:t>CF</a:t>
            </a:r>
            <a:r>
              <a:rPr lang="en-US" altLang="en-US" sz="2800" dirty="0">
                <a:latin typeface="Times New Roman" panose="02020603050405020304" pitchFamily="18" charset="0"/>
                <a:ea typeface="黑体" panose="02010609060101010101" pitchFamily="49" charset="-122"/>
              </a:rPr>
              <a:t>.</a:t>
            </a:r>
            <a:endParaRPr lang="en-US"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en-US" sz="2800" dirty="0">
                <a:latin typeface="Times New Roman" panose="02020603050405020304" pitchFamily="18" charset="0"/>
                <a:ea typeface="黑体" panose="02010609060101010101" pitchFamily="49" charset="-122"/>
              </a:rPr>
              <a:t>(1)求证：四边形</a:t>
            </a:r>
            <a:r>
              <a:rPr lang="en-US" altLang="en-US" sz="2800" i="1" dirty="0">
                <a:latin typeface="Times New Roman" panose="02020603050405020304" pitchFamily="18" charset="0"/>
                <a:ea typeface="黑体" panose="02010609060101010101" pitchFamily="49" charset="-122"/>
              </a:rPr>
              <a:t>BCFE</a:t>
            </a:r>
            <a:r>
              <a:rPr lang="en-US" altLang="en-US" sz="2800" dirty="0">
                <a:latin typeface="Times New Roman" panose="02020603050405020304" pitchFamily="18" charset="0"/>
                <a:ea typeface="黑体" panose="02010609060101010101" pitchFamily="49" charset="-122"/>
              </a:rPr>
              <a:t>是菱形；</a:t>
            </a:r>
            <a:endParaRPr lang="en-US" altLang="en-US" sz="2800" dirty="0">
              <a:latin typeface="Times New Roman" panose="02020603050405020304" pitchFamily="18" charset="0"/>
              <a:ea typeface="黑体" panose="02010609060101010101" pitchFamily="49" charset="-122"/>
            </a:endParaRPr>
          </a:p>
        </p:txBody>
      </p:sp>
      <p:pic>
        <p:nvPicPr>
          <p:cNvPr id="22531" name="图片 5"/>
          <p:cNvPicPr>
            <a:picLocks noChangeAspect="1"/>
          </p:cNvPicPr>
          <p:nvPr/>
        </p:nvPicPr>
        <p:blipFill>
          <a:blip r:embed="rId1"/>
          <a:stretch>
            <a:fillRect/>
          </a:stretch>
        </p:blipFill>
        <p:spPr>
          <a:xfrm>
            <a:off x="6430963" y="3078163"/>
            <a:ext cx="2473325" cy="1706562"/>
          </a:xfrm>
          <a:prstGeom prst="rect">
            <a:avLst/>
          </a:prstGeom>
          <a:noFill/>
          <a:ln w="9525">
            <a:noFill/>
          </a:ln>
        </p:spPr>
      </p:pic>
      <p:sp>
        <p:nvSpPr>
          <p:cNvPr id="2" name="文本框 1"/>
          <p:cNvSpPr txBox="1"/>
          <p:nvPr/>
        </p:nvSpPr>
        <p:spPr>
          <a:xfrm>
            <a:off x="363538" y="2576513"/>
            <a:ext cx="6380162" cy="40084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(1)证明：∵</a:t>
            </a:r>
            <a:r>
              <a:rPr lang="zh-CN" altLang="en-US" sz="2800" i="1"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分别是</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的中点，</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且2</a:t>
            </a:r>
            <a:r>
              <a:rPr lang="zh-CN" altLang="en-US" sz="2800" i="1" dirty="0">
                <a:solidFill>
                  <a:srgbClr val="FF0000"/>
                </a:solidFill>
                <a:latin typeface="Times New Roman" panose="02020603050405020304" pitchFamily="18" charset="0"/>
                <a:ea typeface="黑体" panose="02010609060101010101" pitchFamily="49" charset="-122"/>
              </a:rPr>
              <a:t>DE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DE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BCFE</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zh-CN" altLang="en-US"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BCFE</a:t>
            </a:r>
            <a:r>
              <a:rPr lang="zh-CN" altLang="en-US" sz="2800" dirty="0">
                <a:solidFill>
                  <a:srgbClr val="FF0000"/>
                </a:solidFill>
                <a:latin typeface="Times New Roman" panose="02020603050405020304" pitchFamily="18" charset="0"/>
                <a:ea typeface="黑体" panose="02010609060101010101" pitchFamily="49" charset="-122"/>
              </a:rPr>
              <a:t>是菱形；</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22533" name="组合 6147"/>
          <p:cNvGrpSpPr/>
          <p:nvPr/>
        </p:nvGrpSpPr>
        <p:grpSpPr>
          <a:xfrm>
            <a:off x="325438" y="498475"/>
            <a:ext cx="5362575" cy="571500"/>
            <a:chOff x="0" y="374"/>
            <a:chExt cx="8449" cy="900"/>
          </a:xfrm>
        </p:grpSpPr>
        <p:sp>
          <p:nvSpPr>
            <p:cNvPr id="22534" name="矩形 7"/>
            <p:cNvSpPr/>
            <p:nvPr/>
          </p:nvSpPr>
          <p:spPr>
            <a:xfrm>
              <a:off x="882" y="458"/>
              <a:ext cx="6036" cy="789"/>
            </a:xfrm>
            <a:custGeom>
              <a:avLst/>
              <a:gdLst>
                <a:gd name="txL" fmla="*/ 0 w 2520280"/>
                <a:gd name="txT" fmla="*/ 0 h 1872208"/>
                <a:gd name="txR" fmla="*/ 2520280 w 2520280"/>
                <a:gd name="txB" fmla="*/ 1872208 h 1872208"/>
              </a:gdLst>
              <a:ahLst/>
              <a:cxnLst>
                <a:cxn ang="0">
                  <a:pos x="0" y="789"/>
                </a:cxn>
                <a:cxn ang="0">
                  <a:pos x="6036" y="789"/>
                </a:cxn>
                <a:cxn ang="0">
                  <a:pos x="0" y="789"/>
                </a:cxn>
                <a:cxn ang="0">
                  <a:pos x="0" y="0"/>
                </a:cxn>
                <a:cxn ang="0">
                  <a:pos x="2"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22535"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22536"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22537" name="文本框 6151"/>
            <p:cNvSpPr txBox="1"/>
            <p:nvPr/>
          </p:nvSpPr>
          <p:spPr>
            <a:xfrm>
              <a:off x="877" y="453"/>
              <a:ext cx="7572" cy="8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菱形的性质与判定的综合运用</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2538" name="文本框 6152"/>
            <p:cNvSpPr txBox="1"/>
            <p:nvPr/>
          </p:nvSpPr>
          <p:spPr>
            <a:xfrm>
              <a:off x="0" y="453"/>
              <a:ext cx="872"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三</a:t>
              </a:r>
              <a:endParaRPr lang="zh-CN" altLang="en-US" sz="2800" dirty="0">
                <a:solidFill>
                  <a:schemeClr val="accent1"/>
                </a:solidFill>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2">
                                            <p:txEl>
                                              <p:charRg st="0" end="23"/>
                                            </p:txEl>
                                          </p:spTgt>
                                        </p:tgtEl>
                                        <p:attrNameLst>
                                          <p:attrName>style.visibility</p:attrName>
                                        </p:attrNameLst>
                                      </p:cBhvr>
                                      <p:to>
                                        <p:strVal val="visible"/>
                                      </p:to>
                                    </p:set>
                                    <p:anim calcmode="lin" valueType="num">
                                      <p:cBhvr>
                                        <p:cTn id="7" dur="500" fill="hold"/>
                                        <p:tgtEl>
                                          <p:spTgt spid="2">
                                            <p:txEl>
                                              <p:charRg st="0" end="23"/>
                                            </p:txEl>
                                          </p:spTgt>
                                        </p:tgtEl>
                                        <p:attrNameLst>
                                          <p:attrName>ppt_w</p:attrName>
                                        </p:attrNameLst>
                                      </p:cBhvr>
                                      <p:tavLst>
                                        <p:tav tm="0">
                                          <p:val>
                                            <p:strVal val="#ppt_w*0.05"/>
                                          </p:val>
                                        </p:tav>
                                        <p:tav tm="100000">
                                          <p:val>
                                            <p:strVal val="#ppt_w"/>
                                          </p:val>
                                        </p:tav>
                                      </p:tavLst>
                                    </p:anim>
                                    <p:anim calcmode="lin" valueType="num">
                                      <p:cBhvr>
                                        <p:cTn id="8" dur="500" fill="hold"/>
                                        <p:tgtEl>
                                          <p:spTgt spid="2">
                                            <p:txEl>
                                              <p:charRg st="0" end="23"/>
                                            </p:txEl>
                                          </p:spTgt>
                                        </p:tgtEl>
                                        <p:attrNameLst>
                                          <p:attrName>ppt_h</p:attrName>
                                        </p:attrNameLst>
                                      </p:cBhvr>
                                      <p:tavLst>
                                        <p:tav tm="0">
                                          <p:val>
                                            <p:strVal val="#ppt_h"/>
                                          </p:val>
                                        </p:tav>
                                        <p:tav tm="100000">
                                          <p:val>
                                            <p:strVal val="#ppt_h"/>
                                          </p:val>
                                        </p:tav>
                                      </p:tavLst>
                                    </p:anim>
                                    <p:anim calcmode="lin" valueType="num">
                                      <p:cBhvr>
                                        <p:cTn id="9" dur="500" fill="hold"/>
                                        <p:tgtEl>
                                          <p:spTgt spid="2">
                                            <p:txEl>
                                              <p:charRg st="0" end="23"/>
                                            </p:txEl>
                                          </p:spTgt>
                                        </p:tgtEl>
                                        <p:attrNameLst>
                                          <p:attrName>ppt_x</p:attrName>
                                        </p:attrNameLst>
                                      </p:cBhvr>
                                      <p:tavLst>
                                        <p:tav tm="0">
                                          <p:val>
                                            <p:strVal val="#ppt_x-.2"/>
                                          </p:val>
                                        </p:tav>
                                        <p:tav tm="100000">
                                          <p:val>
                                            <p:strVal val="#ppt_x"/>
                                          </p:val>
                                        </p:tav>
                                      </p:tavLst>
                                    </p:anim>
                                    <p:anim calcmode="lin" valueType="num">
                                      <p:cBhvr>
                                        <p:cTn id="10" dur="500" fill="hold"/>
                                        <p:tgtEl>
                                          <p:spTgt spid="2">
                                            <p:txEl>
                                              <p:charRg st="0" end="23"/>
                                            </p:txEl>
                                          </p:spTgt>
                                        </p:tgtEl>
                                        <p:attrNameLst>
                                          <p:attrName>ppt_y</p:attrName>
                                        </p:attrNameLst>
                                      </p:cBhvr>
                                      <p:tavLst>
                                        <p:tav tm="0">
                                          <p:val>
                                            <p:strVal val="#ppt_y"/>
                                          </p:val>
                                        </p:tav>
                                        <p:tav tm="100000">
                                          <p:val>
                                            <p:strVal val="#ppt_y"/>
                                          </p:val>
                                        </p:tav>
                                      </p:tavLst>
                                    </p:anim>
                                    <p:animEffect transition="in" filter="fade">
                                      <p:cBhvr>
                                        <p:cTn id="11" dur="500"/>
                                        <p:tgtEl>
                                          <p:spTgt spid="2">
                                            <p:txEl>
                                              <p:charRg st="0" end="23"/>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nodeType="clickEffect">
                                  <p:stCondLst>
                                    <p:cond delay="0"/>
                                  </p:stCondLst>
                                  <p:childTnLst>
                                    <p:set>
                                      <p:cBhvr>
                                        <p:cTn id="15" dur="1" fill="hold">
                                          <p:stCondLst>
                                            <p:cond delay="0"/>
                                          </p:stCondLst>
                                        </p:cTn>
                                        <p:tgtEl>
                                          <p:spTgt spid="2">
                                            <p:txEl>
                                              <p:charRg st="23" end="38"/>
                                            </p:txEl>
                                          </p:spTgt>
                                        </p:tgtEl>
                                        <p:attrNameLst>
                                          <p:attrName>style.visibility</p:attrName>
                                        </p:attrNameLst>
                                      </p:cBhvr>
                                      <p:to>
                                        <p:strVal val="visible"/>
                                      </p:to>
                                    </p:set>
                                    <p:anim calcmode="lin" valueType="num">
                                      <p:cBhvr>
                                        <p:cTn id="16" dur="500" fill="hold"/>
                                        <p:tgtEl>
                                          <p:spTgt spid="2">
                                            <p:txEl>
                                              <p:charRg st="23" end="38"/>
                                            </p:txEl>
                                          </p:spTgt>
                                        </p:tgtEl>
                                        <p:attrNameLst>
                                          <p:attrName>ppt_w</p:attrName>
                                        </p:attrNameLst>
                                      </p:cBhvr>
                                      <p:tavLst>
                                        <p:tav tm="0">
                                          <p:val>
                                            <p:strVal val="#ppt_w*0.05"/>
                                          </p:val>
                                        </p:tav>
                                        <p:tav tm="100000">
                                          <p:val>
                                            <p:strVal val="#ppt_w"/>
                                          </p:val>
                                        </p:tav>
                                      </p:tavLst>
                                    </p:anim>
                                    <p:anim calcmode="lin" valueType="num">
                                      <p:cBhvr>
                                        <p:cTn id="17" dur="500" fill="hold"/>
                                        <p:tgtEl>
                                          <p:spTgt spid="2">
                                            <p:txEl>
                                              <p:charRg st="23" end="38"/>
                                            </p:txEl>
                                          </p:spTgt>
                                        </p:tgtEl>
                                        <p:attrNameLst>
                                          <p:attrName>ppt_h</p:attrName>
                                        </p:attrNameLst>
                                      </p:cBhvr>
                                      <p:tavLst>
                                        <p:tav tm="0">
                                          <p:val>
                                            <p:strVal val="#ppt_h"/>
                                          </p:val>
                                        </p:tav>
                                        <p:tav tm="100000">
                                          <p:val>
                                            <p:strVal val="#ppt_h"/>
                                          </p:val>
                                        </p:tav>
                                      </p:tavLst>
                                    </p:anim>
                                    <p:anim calcmode="lin" valueType="num">
                                      <p:cBhvr>
                                        <p:cTn id="18" dur="500" fill="hold"/>
                                        <p:tgtEl>
                                          <p:spTgt spid="2">
                                            <p:txEl>
                                              <p:charRg st="23" end="38"/>
                                            </p:txEl>
                                          </p:spTgt>
                                        </p:tgtEl>
                                        <p:attrNameLst>
                                          <p:attrName>ppt_x</p:attrName>
                                        </p:attrNameLst>
                                      </p:cBhvr>
                                      <p:tavLst>
                                        <p:tav tm="0">
                                          <p:val>
                                            <p:strVal val="#ppt_x-.2"/>
                                          </p:val>
                                        </p:tav>
                                        <p:tav tm="100000">
                                          <p:val>
                                            <p:strVal val="#ppt_x"/>
                                          </p:val>
                                        </p:tav>
                                      </p:tavLst>
                                    </p:anim>
                                    <p:anim calcmode="lin" valueType="num">
                                      <p:cBhvr>
                                        <p:cTn id="19" dur="500" fill="hold"/>
                                        <p:tgtEl>
                                          <p:spTgt spid="2">
                                            <p:txEl>
                                              <p:charRg st="23" end="38"/>
                                            </p:txEl>
                                          </p:spTgt>
                                        </p:tgtEl>
                                        <p:attrNameLst>
                                          <p:attrName>ppt_y</p:attrName>
                                        </p:attrNameLst>
                                      </p:cBhvr>
                                      <p:tavLst>
                                        <p:tav tm="0">
                                          <p:val>
                                            <p:strVal val="#ppt_y"/>
                                          </p:val>
                                        </p:tav>
                                        <p:tav tm="100000">
                                          <p:val>
                                            <p:strVal val="#ppt_y"/>
                                          </p:val>
                                        </p:tav>
                                      </p:tavLst>
                                    </p:anim>
                                    <p:animEffect transition="in" filter="fade">
                                      <p:cBhvr>
                                        <p:cTn id="20" dur="500"/>
                                        <p:tgtEl>
                                          <p:spTgt spid="2">
                                            <p:txEl>
                                              <p:charRg st="23" end="38"/>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4" presetClass="entr" presetSubtype="0" accel="100000" fill="hold" nodeType="clickEffect">
                                  <p:stCondLst>
                                    <p:cond delay="0"/>
                                  </p:stCondLst>
                                  <p:childTnLst>
                                    <p:set>
                                      <p:cBhvr>
                                        <p:cTn id="24" dur="1" fill="hold">
                                          <p:stCondLst>
                                            <p:cond delay="0"/>
                                          </p:stCondLst>
                                        </p:cTn>
                                        <p:tgtEl>
                                          <p:spTgt spid="2">
                                            <p:txEl>
                                              <p:charRg st="38" end="54"/>
                                            </p:txEl>
                                          </p:spTgt>
                                        </p:tgtEl>
                                        <p:attrNameLst>
                                          <p:attrName>style.visibility</p:attrName>
                                        </p:attrNameLst>
                                      </p:cBhvr>
                                      <p:to>
                                        <p:strVal val="visible"/>
                                      </p:to>
                                    </p:set>
                                    <p:anim calcmode="lin" valueType="num">
                                      <p:cBhvr>
                                        <p:cTn id="25" dur="500" fill="hold"/>
                                        <p:tgtEl>
                                          <p:spTgt spid="2">
                                            <p:txEl>
                                              <p:charRg st="38" end="54"/>
                                            </p:txEl>
                                          </p:spTgt>
                                        </p:tgtEl>
                                        <p:attrNameLst>
                                          <p:attrName>ppt_w</p:attrName>
                                        </p:attrNameLst>
                                      </p:cBhvr>
                                      <p:tavLst>
                                        <p:tav tm="0">
                                          <p:val>
                                            <p:strVal val="#ppt_w*0.05"/>
                                          </p:val>
                                        </p:tav>
                                        <p:tav tm="100000">
                                          <p:val>
                                            <p:strVal val="#ppt_w"/>
                                          </p:val>
                                        </p:tav>
                                      </p:tavLst>
                                    </p:anim>
                                    <p:anim calcmode="lin" valueType="num">
                                      <p:cBhvr>
                                        <p:cTn id="26" dur="500" fill="hold"/>
                                        <p:tgtEl>
                                          <p:spTgt spid="2">
                                            <p:txEl>
                                              <p:charRg st="38" end="54"/>
                                            </p:txEl>
                                          </p:spTgt>
                                        </p:tgtEl>
                                        <p:attrNameLst>
                                          <p:attrName>ppt_h</p:attrName>
                                        </p:attrNameLst>
                                      </p:cBhvr>
                                      <p:tavLst>
                                        <p:tav tm="0">
                                          <p:val>
                                            <p:strVal val="#ppt_h"/>
                                          </p:val>
                                        </p:tav>
                                        <p:tav tm="100000">
                                          <p:val>
                                            <p:strVal val="#ppt_h"/>
                                          </p:val>
                                        </p:tav>
                                      </p:tavLst>
                                    </p:anim>
                                    <p:anim calcmode="lin" valueType="num">
                                      <p:cBhvr>
                                        <p:cTn id="27" dur="500" fill="hold"/>
                                        <p:tgtEl>
                                          <p:spTgt spid="2">
                                            <p:txEl>
                                              <p:charRg st="38" end="54"/>
                                            </p:txEl>
                                          </p:spTgt>
                                        </p:tgtEl>
                                        <p:attrNameLst>
                                          <p:attrName>ppt_x</p:attrName>
                                        </p:attrNameLst>
                                      </p:cBhvr>
                                      <p:tavLst>
                                        <p:tav tm="0">
                                          <p:val>
                                            <p:strVal val="#ppt_x-.2"/>
                                          </p:val>
                                        </p:tav>
                                        <p:tav tm="100000">
                                          <p:val>
                                            <p:strVal val="#ppt_x"/>
                                          </p:val>
                                        </p:tav>
                                      </p:tavLst>
                                    </p:anim>
                                    <p:anim calcmode="lin" valueType="num">
                                      <p:cBhvr>
                                        <p:cTn id="28" dur="500" fill="hold"/>
                                        <p:tgtEl>
                                          <p:spTgt spid="2">
                                            <p:txEl>
                                              <p:charRg st="38" end="54"/>
                                            </p:txEl>
                                          </p:spTgt>
                                        </p:tgtEl>
                                        <p:attrNameLst>
                                          <p:attrName>ppt_y</p:attrName>
                                        </p:attrNameLst>
                                      </p:cBhvr>
                                      <p:tavLst>
                                        <p:tav tm="0">
                                          <p:val>
                                            <p:strVal val="#ppt_y"/>
                                          </p:val>
                                        </p:tav>
                                        <p:tav tm="100000">
                                          <p:val>
                                            <p:strVal val="#ppt_y"/>
                                          </p:val>
                                        </p:tav>
                                      </p:tavLst>
                                    </p:anim>
                                    <p:animEffect transition="in" filter="fade">
                                      <p:cBhvr>
                                        <p:cTn id="29" dur="500"/>
                                        <p:tgtEl>
                                          <p:spTgt spid="2">
                                            <p:txEl>
                                              <p:charRg st="38" end="5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4" presetClass="entr" presetSubtype="0" accel="100000" fill="hold" nodeType="clickEffect">
                                  <p:stCondLst>
                                    <p:cond delay="0"/>
                                  </p:stCondLst>
                                  <p:childTnLst>
                                    <p:set>
                                      <p:cBhvr>
                                        <p:cTn id="33" dur="1" fill="hold">
                                          <p:stCondLst>
                                            <p:cond delay="0"/>
                                          </p:stCondLst>
                                        </p:cTn>
                                        <p:tgtEl>
                                          <p:spTgt spid="2">
                                            <p:txEl>
                                              <p:charRg st="54" end="68"/>
                                            </p:txEl>
                                          </p:spTgt>
                                        </p:tgtEl>
                                        <p:attrNameLst>
                                          <p:attrName>style.visibility</p:attrName>
                                        </p:attrNameLst>
                                      </p:cBhvr>
                                      <p:to>
                                        <p:strVal val="visible"/>
                                      </p:to>
                                    </p:set>
                                    <p:anim calcmode="lin" valueType="num">
                                      <p:cBhvr>
                                        <p:cTn id="34" dur="500" fill="hold"/>
                                        <p:tgtEl>
                                          <p:spTgt spid="2">
                                            <p:txEl>
                                              <p:charRg st="54" end="68"/>
                                            </p:txEl>
                                          </p:spTgt>
                                        </p:tgtEl>
                                        <p:attrNameLst>
                                          <p:attrName>ppt_w</p:attrName>
                                        </p:attrNameLst>
                                      </p:cBhvr>
                                      <p:tavLst>
                                        <p:tav tm="0">
                                          <p:val>
                                            <p:strVal val="#ppt_w*0.05"/>
                                          </p:val>
                                        </p:tav>
                                        <p:tav tm="100000">
                                          <p:val>
                                            <p:strVal val="#ppt_w"/>
                                          </p:val>
                                        </p:tav>
                                      </p:tavLst>
                                    </p:anim>
                                    <p:anim calcmode="lin" valueType="num">
                                      <p:cBhvr>
                                        <p:cTn id="35" dur="500" fill="hold"/>
                                        <p:tgtEl>
                                          <p:spTgt spid="2">
                                            <p:txEl>
                                              <p:charRg st="54" end="68"/>
                                            </p:txEl>
                                          </p:spTgt>
                                        </p:tgtEl>
                                        <p:attrNameLst>
                                          <p:attrName>ppt_h</p:attrName>
                                        </p:attrNameLst>
                                      </p:cBhvr>
                                      <p:tavLst>
                                        <p:tav tm="0">
                                          <p:val>
                                            <p:strVal val="#ppt_h"/>
                                          </p:val>
                                        </p:tav>
                                        <p:tav tm="100000">
                                          <p:val>
                                            <p:strVal val="#ppt_h"/>
                                          </p:val>
                                        </p:tav>
                                      </p:tavLst>
                                    </p:anim>
                                    <p:anim calcmode="lin" valueType="num">
                                      <p:cBhvr>
                                        <p:cTn id="36" dur="500" fill="hold"/>
                                        <p:tgtEl>
                                          <p:spTgt spid="2">
                                            <p:txEl>
                                              <p:charRg st="54" end="68"/>
                                            </p:txEl>
                                          </p:spTgt>
                                        </p:tgtEl>
                                        <p:attrNameLst>
                                          <p:attrName>ppt_x</p:attrName>
                                        </p:attrNameLst>
                                      </p:cBhvr>
                                      <p:tavLst>
                                        <p:tav tm="0">
                                          <p:val>
                                            <p:strVal val="#ppt_x-.2"/>
                                          </p:val>
                                        </p:tav>
                                        <p:tav tm="100000">
                                          <p:val>
                                            <p:strVal val="#ppt_x"/>
                                          </p:val>
                                        </p:tav>
                                      </p:tavLst>
                                    </p:anim>
                                    <p:anim calcmode="lin" valueType="num">
                                      <p:cBhvr>
                                        <p:cTn id="37" dur="500" fill="hold"/>
                                        <p:tgtEl>
                                          <p:spTgt spid="2">
                                            <p:txEl>
                                              <p:charRg st="54" end="68"/>
                                            </p:txEl>
                                          </p:spTgt>
                                        </p:tgtEl>
                                        <p:attrNameLst>
                                          <p:attrName>ppt_y</p:attrName>
                                        </p:attrNameLst>
                                      </p:cBhvr>
                                      <p:tavLst>
                                        <p:tav tm="0">
                                          <p:val>
                                            <p:strVal val="#ppt_y"/>
                                          </p:val>
                                        </p:tav>
                                        <p:tav tm="100000">
                                          <p:val>
                                            <p:strVal val="#ppt_y"/>
                                          </p:val>
                                        </p:tav>
                                      </p:tavLst>
                                    </p:anim>
                                    <p:animEffect transition="in" filter="fade">
                                      <p:cBhvr>
                                        <p:cTn id="38" dur="500"/>
                                        <p:tgtEl>
                                          <p:spTgt spid="2">
                                            <p:txEl>
                                              <p:charRg st="54" end="68"/>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4" presetClass="entr" presetSubtype="0" accel="100000" fill="hold" nodeType="clickEffect">
                                  <p:stCondLst>
                                    <p:cond delay="0"/>
                                  </p:stCondLst>
                                  <p:childTnLst>
                                    <p:set>
                                      <p:cBhvr>
                                        <p:cTn id="42" dur="1" fill="hold">
                                          <p:stCondLst>
                                            <p:cond delay="0"/>
                                          </p:stCondLst>
                                        </p:cTn>
                                        <p:tgtEl>
                                          <p:spTgt spid="2">
                                            <p:txEl>
                                              <p:charRg st="68" end="84"/>
                                            </p:txEl>
                                          </p:spTgt>
                                        </p:tgtEl>
                                        <p:attrNameLst>
                                          <p:attrName>style.visibility</p:attrName>
                                        </p:attrNameLst>
                                      </p:cBhvr>
                                      <p:to>
                                        <p:strVal val="visible"/>
                                      </p:to>
                                    </p:set>
                                    <p:anim calcmode="lin" valueType="num">
                                      <p:cBhvr>
                                        <p:cTn id="43" dur="500" fill="hold"/>
                                        <p:tgtEl>
                                          <p:spTgt spid="2">
                                            <p:txEl>
                                              <p:charRg st="68" end="84"/>
                                            </p:txEl>
                                          </p:spTgt>
                                        </p:tgtEl>
                                        <p:attrNameLst>
                                          <p:attrName>ppt_w</p:attrName>
                                        </p:attrNameLst>
                                      </p:cBhvr>
                                      <p:tavLst>
                                        <p:tav tm="0">
                                          <p:val>
                                            <p:strVal val="#ppt_w*0.05"/>
                                          </p:val>
                                        </p:tav>
                                        <p:tav tm="100000">
                                          <p:val>
                                            <p:strVal val="#ppt_w"/>
                                          </p:val>
                                        </p:tav>
                                      </p:tavLst>
                                    </p:anim>
                                    <p:anim calcmode="lin" valueType="num">
                                      <p:cBhvr>
                                        <p:cTn id="44" dur="500" fill="hold"/>
                                        <p:tgtEl>
                                          <p:spTgt spid="2">
                                            <p:txEl>
                                              <p:charRg st="68" end="84"/>
                                            </p:txEl>
                                          </p:spTgt>
                                        </p:tgtEl>
                                        <p:attrNameLst>
                                          <p:attrName>ppt_h</p:attrName>
                                        </p:attrNameLst>
                                      </p:cBhvr>
                                      <p:tavLst>
                                        <p:tav tm="0">
                                          <p:val>
                                            <p:strVal val="#ppt_h"/>
                                          </p:val>
                                        </p:tav>
                                        <p:tav tm="100000">
                                          <p:val>
                                            <p:strVal val="#ppt_h"/>
                                          </p:val>
                                        </p:tav>
                                      </p:tavLst>
                                    </p:anim>
                                    <p:anim calcmode="lin" valueType="num">
                                      <p:cBhvr>
                                        <p:cTn id="45" dur="500" fill="hold"/>
                                        <p:tgtEl>
                                          <p:spTgt spid="2">
                                            <p:txEl>
                                              <p:charRg st="68" end="84"/>
                                            </p:txEl>
                                          </p:spTgt>
                                        </p:tgtEl>
                                        <p:attrNameLst>
                                          <p:attrName>ppt_x</p:attrName>
                                        </p:attrNameLst>
                                      </p:cBhvr>
                                      <p:tavLst>
                                        <p:tav tm="0">
                                          <p:val>
                                            <p:strVal val="#ppt_x-.2"/>
                                          </p:val>
                                        </p:tav>
                                        <p:tav tm="100000">
                                          <p:val>
                                            <p:strVal val="#ppt_x"/>
                                          </p:val>
                                        </p:tav>
                                      </p:tavLst>
                                    </p:anim>
                                    <p:anim calcmode="lin" valueType="num">
                                      <p:cBhvr>
                                        <p:cTn id="46" dur="500" fill="hold"/>
                                        <p:tgtEl>
                                          <p:spTgt spid="2">
                                            <p:txEl>
                                              <p:charRg st="68" end="84"/>
                                            </p:txEl>
                                          </p:spTgt>
                                        </p:tgtEl>
                                        <p:attrNameLst>
                                          <p:attrName>ppt_y</p:attrName>
                                        </p:attrNameLst>
                                      </p:cBhvr>
                                      <p:tavLst>
                                        <p:tav tm="0">
                                          <p:val>
                                            <p:strVal val="#ppt_y"/>
                                          </p:val>
                                        </p:tav>
                                        <p:tav tm="100000">
                                          <p:val>
                                            <p:strVal val="#ppt_y"/>
                                          </p:val>
                                        </p:tav>
                                      </p:tavLst>
                                    </p:anim>
                                    <p:animEffect transition="in" filter="fade">
                                      <p:cBhvr>
                                        <p:cTn id="47" dur="500"/>
                                        <p:tgtEl>
                                          <p:spTgt spid="2">
                                            <p:txEl>
                                              <p:charRg st="68" end="8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4" presetClass="entr" presetSubtype="0" accel="100000" fill="hold" nodeType="clickEffect">
                                  <p:stCondLst>
                                    <p:cond delay="0"/>
                                  </p:stCondLst>
                                  <p:childTnLst>
                                    <p:set>
                                      <p:cBhvr>
                                        <p:cTn id="51" dur="1" fill="hold">
                                          <p:stCondLst>
                                            <p:cond delay="0"/>
                                          </p:stCondLst>
                                        </p:cTn>
                                        <p:tgtEl>
                                          <p:spTgt spid="2">
                                            <p:txEl>
                                              <p:charRg st="84" end="93"/>
                                            </p:txEl>
                                          </p:spTgt>
                                        </p:tgtEl>
                                        <p:attrNameLst>
                                          <p:attrName>style.visibility</p:attrName>
                                        </p:attrNameLst>
                                      </p:cBhvr>
                                      <p:to>
                                        <p:strVal val="visible"/>
                                      </p:to>
                                    </p:set>
                                    <p:anim calcmode="lin" valueType="num">
                                      <p:cBhvr>
                                        <p:cTn id="52" dur="500" fill="hold"/>
                                        <p:tgtEl>
                                          <p:spTgt spid="2">
                                            <p:txEl>
                                              <p:charRg st="84" end="93"/>
                                            </p:txEl>
                                          </p:spTgt>
                                        </p:tgtEl>
                                        <p:attrNameLst>
                                          <p:attrName>ppt_w</p:attrName>
                                        </p:attrNameLst>
                                      </p:cBhvr>
                                      <p:tavLst>
                                        <p:tav tm="0">
                                          <p:val>
                                            <p:strVal val="#ppt_w*0.05"/>
                                          </p:val>
                                        </p:tav>
                                        <p:tav tm="100000">
                                          <p:val>
                                            <p:strVal val="#ppt_w"/>
                                          </p:val>
                                        </p:tav>
                                      </p:tavLst>
                                    </p:anim>
                                    <p:anim calcmode="lin" valueType="num">
                                      <p:cBhvr>
                                        <p:cTn id="53" dur="500" fill="hold"/>
                                        <p:tgtEl>
                                          <p:spTgt spid="2">
                                            <p:txEl>
                                              <p:charRg st="84" end="93"/>
                                            </p:txEl>
                                          </p:spTgt>
                                        </p:tgtEl>
                                        <p:attrNameLst>
                                          <p:attrName>ppt_h</p:attrName>
                                        </p:attrNameLst>
                                      </p:cBhvr>
                                      <p:tavLst>
                                        <p:tav tm="0">
                                          <p:val>
                                            <p:strVal val="#ppt_h"/>
                                          </p:val>
                                        </p:tav>
                                        <p:tav tm="100000">
                                          <p:val>
                                            <p:strVal val="#ppt_h"/>
                                          </p:val>
                                        </p:tav>
                                      </p:tavLst>
                                    </p:anim>
                                    <p:anim calcmode="lin" valueType="num">
                                      <p:cBhvr>
                                        <p:cTn id="54" dur="500" fill="hold"/>
                                        <p:tgtEl>
                                          <p:spTgt spid="2">
                                            <p:txEl>
                                              <p:charRg st="84" end="93"/>
                                            </p:txEl>
                                          </p:spTgt>
                                        </p:tgtEl>
                                        <p:attrNameLst>
                                          <p:attrName>ppt_x</p:attrName>
                                        </p:attrNameLst>
                                      </p:cBhvr>
                                      <p:tavLst>
                                        <p:tav tm="0">
                                          <p:val>
                                            <p:strVal val="#ppt_x-.2"/>
                                          </p:val>
                                        </p:tav>
                                        <p:tav tm="100000">
                                          <p:val>
                                            <p:strVal val="#ppt_x"/>
                                          </p:val>
                                        </p:tav>
                                      </p:tavLst>
                                    </p:anim>
                                    <p:anim calcmode="lin" valueType="num">
                                      <p:cBhvr>
                                        <p:cTn id="55" dur="500" fill="hold"/>
                                        <p:tgtEl>
                                          <p:spTgt spid="2">
                                            <p:txEl>
                                              <p:charRg st="84" end="93"/>
                                            </p:txEl>
                                          </p:spTgt>
                                        </p:tgtEl>
                                        <p:attrNameLst>
                                          <p:attrName>ppt_y</p:attrName>
                                        </p:attrNameLst>
                                      </p:cBhvr>
                                      <p:tavLst>
                                        <p:tav tm="0">
                                          <p:val>
                                            <p:strVal val="#ppt_y"/>
                                          </p:val>
                                        </p:tav>
                                        <p:tav tm="100000">
                                          <p:val>
                                            <p:strVal val="#ppt_y"/>
                                          </p:val>
                                        </p:tav>
                                      </p:tavLst>
                                    </p:anim>
                                    <p:animEffect transition="in" filter="fade">
                                      <p:cBhvr>
                                        <p:cTn id="56" dur="500"/>
                                        <p:tgtEl>
                                          <p:spTgt spid="2">
                                            <p:txEl>
                                              <p:charRg st="84" end="9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4" presetClass="entr" presetSubtype="0" accel="100000" fill="hold" nodeType="clickEffect">
                                  <p:stCondLst>
                                    <p:cond delay="0"/>
                                  </p:stCondLst>
                                  <p:childTnLst>
                                    <p:set>
                                      <p:cBhvr>
                                        <p:cTn id="60" dur="1" fill="hold">
                                          <p:stCondLst>
                                            <p:cond delay="0"/>
                                          </p:stCondLst>
                                        </p:cTn>
                                        <p:tgtEl>
                                          <p:spTgt spid="2">
                                            <p:txEl>
                                              <p:charRg st="93" end="106"/>
                                            </p:txEl>
                                          </p:spTgt>
                                        </p:tgtEl>
                                        <p:attrNameLst>
                                          <p:attrName>style.visibility</p:attrName>
                                        </p:attrNameLst>
                                      </p:cBhvr>
                                      <p:to>
                                        <p:strVal val="visible"/>
                                      </p:to>
                                    </p:set>
                                    <p:anim calcmode="lin" valueType="num">
                                      <p:cBhvr>
                                        <p:cTn id="61" dur="500" fill="hold"/>
                                        <p:tgtEl>
                                          <p:spTgt spid="2">
                                            <p:txEl>
                                              <p:charRg st="93" end="106"/>
                                            </p:txEl>
                                          </p:spTgt>
                                        </p:tgtEl>
                                        <p:attrNameLst>
                                          <p:attrName>ppt_w</p:attrName>
                                        </p:attrNameLst>
                                      </p:cBhvr>
                                      <p:tavLst>
                                        <p:tav tm="0">
                                          <p:val>
                                            <p:strVal val="#ppt_w*0.05"/>
                                          </p:val>
                                        </p:tav>
                                        <p:tav tm="100000">
                                          <p:val>
                                            <p:strVal val="#ppt_w"/>
                                          </p:val>
                                        </p:tav>
                                      </p:tavLst>
                                    </p:anim>
                                    <p:anim calcmode="lin" valueType="num">
                                      <p:cBhvr>
                                        <p:cTn id="62" dur="500" fill="hold"/>
                                        <p:tgtEl>
                                          <p:spTgt spid="2">
                                            <p:txEl>
                                              <p:charRg st="93" end="106"/>
                                            </p:txEl>
                                          </p:spTgt>
                                        </p:tgtEl>
                                        <p:attrNameLst>
                                          <p:attrName>ppt_h</p:attrName>
                                        </p:attrNameLst>
                                      </p:cBhvr>
                                      <p:tavLst>
                                        <p:tav tm="0">
                                          <p:val>
                                            <p:strVal val="#ppt_h"/>
                                          </p:val>
                                        </p:tav>
                                        <p:tav tm="100000">
                                          <p:val>
                                            <p:strVal val="#ppt_h"/>
                                          </p:val>
                                        </p:tav>
                                      </p:tavLst>
                                    </p:anim>
                                    <p:anim calcmode="lin" valueType="num">
                                      <p:cBhvr>
                                        <p:cTn id="63" dur="500" fill="hold"/>
                                        <p:tgtEl>
                                          <p:spTgt spid="2">
                                            <p:txEl>
                                              <p:charRg st="93" end="106"/>
                                            </p:txEl>
                                          </p:spTgt>
                                        </p:tgtEl>
                                        <p:attrNameLst>
                                          <p:attrName>ppt_x</p:attrName>
                                        </p:attrNameLst>
                                      </p:cBhvr>
                                      <p:tavLst>
                                        <p:tav tm="0">
                                          <p:val>
                                            <p:strVal val="#ppt_x-.2"/>
                                          </p:val>
                                        </p:tav>
                                        <p:tav tm="100000">
                                          <p:val>
                                            <p:strVal val="#ppt_x"/>
                                          </p:val>
                                        </p:tav>
                                      </p:tavLst>
                                    </p:anim>
                                    <p:anim calcmode="lin" valueType="num">
                                      <p:cBhvr>
                                        <p:cTn id="64" dur="500" fill="hold"/>
                                        <p:tgtEl>
                                          <p:spTgt spid="2">
                                            <p:txEl>
                                              <p:charRg st="93" end="106"/>
                                            </p:txEl>
                                          </p:spTgt>
                                        </p:tgtEl>
                                        <p:attrNameLst>
                                          <p:attrName>ppt_y</p:attrName>
                                        </p:attrNameLst>
                                      </p:cBhvr>
                                      <p:tavLst>
                                        <p:tav tm="0">
                                          <p:val>
                                            <p:strVal val="#ppt_y"/>
                                          </p:val>
                                        </p:tav>
                                        <p:tav tm="100000">
                                          <p:val>
                                            <p:strVal val="#ppt_y"/>
                                          </p:val>
                                        </p:tav>
                                      </p:tavLst>
                                    </p:anim>
                                    <p:animEffect transition="in" filter="fade">
                                      <p:cBhvr>
                                        <p:cTn id="65" dur="500"/>
                                        <p:tgtEl>
                                          <p:spTgt spid="2">
                                            <p:txEl>
                                              <p:charRg st="93" end="10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文本框 1"/>
          <p:cNvSpPr txBox="1"/>
          <p:nvPr/>
        </p:nvSpPr>
        <p:spPr>
          <a:xfrm>
            <a:off x="573088" y="1158875"/>
            <a:ext cx="6380162" cy="28908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(2)解：∵∠</a:t>
            </a:r>
            <a:r>
              <a:rPr lang="zh-CN" altLang="en-US" sz="2800" i="1" dirty="0">
                <a:solidFill>
                  <a:srgbClr val="FF0000"/>
                </a:solidFill>
                <a:latin typeface="Times New Roman" panose="02020603050405020304" pitchFamily="18" charset="0"/>
                <a:ea typeface="黑体" panose="02010609060101010101" pitchFamily="49" charset="-122"/>
              </a:rPr>
              <a:t>BCF</a:t>
            </a:r>
            <a:r>
              <a:rPr lang="zh-CN" altLang="en-US" sz="2800" dirty="0">
                <a:solidFill>
                  <a:srgbClr val="FF0000"/>
                </a:solidFill>
                <a:latin typeface="Times New Roman" panose="02020603050405020304" pitchFamily="18" charset="0"/>
                <a:ea typeface="黑体" panose="02010609060101010101" pitchFamily="49" charset="-122"/>
              </a:rPr>
              <a:t>＝120°，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EBC</a:t>
            </a:r>
            <a:r>
              <a:rPr lang="zh-CN" altLang="en-US" sz="2800" dirty="0">
                <a:solidFill>
                  <a:srgbClr val="FF0000"/>
                </a:solidFill>
                <a:latin typeface="Times New Roman" panose="02020603050405020304" pitchFamily="18" charset="0"/>
                <a:ea typeface="黑体" panose="02010609060101010101" pitchFamily="49" charset="-122"/>
              </a:rPr>
              <a:t>＝60°，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EBC</a:t>
            </a:r>
            <a:r>
              <a:rPr lang="zh-CN" altLang="en-US" sz="2800" dirty="0">
                <a:solidFill>
                  <a:srgbClr val="FF0000"/>
                </a:solidFill>
                <a:latin typeface="Times New Roman" panose="02020603050405020304" pitchFamily="18" charset="0"/>
                <a:ea typeface="黑体" panose="02010609060101010101" pitchFamily="49" charset="-122"/>
              </a:rPr>
              <a:t>是等边三角形，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∴菱形的边长为4，高为        ，</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∴菱形的面积为                         .</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3555" name="图片 5"/>
          <p:cNvPicPr>
            <a:picLocks noChangeAspect="1"/>
          </p:cNvPicPr>
          <p:nvPr/>
        </p:nvPicPr>
        <p:blipFill>
          <a:blip r:embed="rId1"/>
          <a:stretch>
            <a:fillRect/>
          </a:stretch>
        </p:blipFill>
        <p:spPr>
          <a:xfrm>
            <a:off x="6013450" y="1597025"/>
            <a:ext cx="2473325" cy="1706563"/>
          </a:xfrm>
          <a:prstGeom prst="rect">
            <a:avLst/>
          </a:prstGeom>
          <a:noFill/>
          <a:ln w="9525">
            <a:noFill/>
          </a:ln>
        </p:spPr>
      </p:pic>
      <p:graphicFrame>
        <p:nvGraphicFramePr>
          <p:cNvPr id="2" name="对象 1">
            <a:hlinkClick r:id="" action="ppaction://ole?verb="/>
          </p:cNvPr>
          <p:cNvGraphicFramePr>
            <a:graphicFrameLocks noChangeAspect="1"/>
          </p:cNvGraphicFramePr>
          <p:nvPr/>
        </p:nvGraphicFramePr>
        <p:xfrm>
          <a:off x="4400550" y="2992438"/>
          <a:ext cx="609600" cy="455612"/>
        </p:xfrm>
        <a:graphic>
          <a:graphicData uri="http://schemas.openxmlformats.org/presentationml/2006/ole">
            <mc:AlternateContent xmlns:mc="http://schemas.openxmlformats.org/markup-compatibility/2006">
              <mc:Choice xmlns:v="urn:schemas-microsoft-com:vml" Requires="v">
                <p:oleObj spid="_x0000_s3083" name="" r:id="rId2" imgW="304800" imgH="228600" progId="Equation.KSEE3">
                  <p:embed/>
                </p:oleObj>
              </mc:Choice>
              <mc:Fallback>
                <p:oleObj name="" r:id="rId2" imgW="304800" imgH="228600" progId="Equation.KSEE3">
                  <p:embed/>
                  <p:pic>
                    <p:nvPicPr>
                      <p:cNvPr id="0" name="图片 3082"/>
                      <p:cNvPicPr/>
                      <p:nvPr/>
                    </p:nvPicPr>
                    <p:blipFill>
                      <a:blip r:embed="rId3"/>
                      <a:stretch>
                        <a:fillRect/>
                      </a:stretch>
                    </p:blipFill>
                    <p:spPr>
                      <a:xfrm>
                        <a:off x="4400550" y="2992438"/>
                        <a:ext cx="609600" cy="455612"/>
                      </a:xfrm>
                      <a:prstGeom prst="rect">
                        <a:avLst/>
                      </a:prstGeom>
                      <a:noFill/>
                      <a:ln w="38100">
                        <a:noFill/>
                        <a:miter/>
                      </a:ln>
                    </p:spPr>
                  </p:pic>
                </p:oleObj>
              </mc:Fallback>
            </mc:AlternateContent>
          </a:graphicData>
        </a:graphic>
      </p:graphicFrame>
      <p:graphicFrame>
        <p:nvGraphicFramePr>
          <p:cNvPr id="3" name="对象 2">
            <a:hlinkClick r:id="" action="ppaction://ole?verb="/>
          </p:cNvPr>
          <p:cNvGraphicFramePr>
            <a:graphicFrameLocks noChangeAspect="1"/>
          </p:cNvGraphicFramePr>
          <p:nvPr/>
        </p:nvGraphicFramePr>
        <p:xfrm>
          <a:off x="3125788" y="3511550"/>
          <a:ext cx="2149475" cy="538163"/>
        </p:xfrm>
        <a:graphic>
          <a:graphicData uri="http://schemas.openxmlformats.org/presentationml/2006/ole">
            <mc:AlternateContent xmlns:mc="http://schemas.openxmlformats.org/markup-compatibility/2006">
              <mc:Choice xmlns:v="urn:schemas-microsoft-com:vml" Requires="v">
                <p:oleObj spid="_x0000_s3082" name="" r:id="rId4" imgW="914400" imgH="228600" progId="Equation.KSEE3">
                  <p:embed/>
                </p:oleObj>
              </mc:Choice>
              <mc:Fallback>
                <p:oleObj name="" r:id="rId4" imgW="914400" imgH="228600" progId="Equation.KSEE3">
                  <p:embed/>
                  <p:pic>
                    <p:nvPicPr>
                      <p:cNvPr id="0" name="图片 3081"/>
                      <p:cNvPicPr/>
                      <p:nvPr/>
                    </p:nvPicPr>
                    <p:blipFill>
                      <a:blip r:embed="rId5"/>
                      <a:stretch>
                        <a:fillRect/>
                      </a:stretch>
                    </p:blipFill>
                    <p:spPr>
                      <a:xfrm>
                        <a:off x="3125788" y="3511550"/>
                        <a:ext cx="2149475" cy="538163"/>
                      </a:xfrm>
                      <a:prstGeom prst="rect">
                        <a:avLst/>
                      </a:prstGeom>
                      <a:noFill/>
                      <a:ln w="38100">
                        <a:noFill/>
                        <a:miter/>
                      </a:ln>
                    </p:spPr>
                  </p:pic>
                </p:oleObj>
              </mc:Fallback>
            </mc:AlternateContent>
          </a:graphicData>
        </a:graphic>
      </p:graphicFrame>
      <p:sp>
        <p:nvSpPr>
          <p:cNvPr id="23558" name="文本框 1"/>
          <p:cNvSpPr txBox="1"/>
          <p:nvPr/>
        </p:nvSpPr>
        <p:spPr>
          <a:xfrm>
            <a:off x="285750" y="498475"/>
            <a:ext cx="8689975" cy="606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en-US" sz="2800" dirty="0">
                <a:latin typeface="Times New Roman" panose="02020603050405020304" pitchFamily="18" charset="0"/>
                <a:ea typeface="黑体" panose="02010609060101010101" pitchFamily="49" charset="-122"/>
              </a:rPr>
              <a:t>(2)若</a:t>
            </a:r>
            <a:r>
              <a:rPr lang="en-US" altLang="en-US" sz="2800" i="1" dirty="0">
                <a:latin typeface="Times New Roman" panose="02020603050405020304" pitchFamily="18" charset="0"/>
                <a:ea typeface="黑体" panose="02010609060101010101" pitchFamily="49" charset="-122"/>
              </a:rPr>
              <a:t>CE</a:t>
            </a:r>
            <a:r>
              <a:rPr lang="en-US" altLang="en-US" sz="2800" dirty="0">
                <a:latin typeface="Times New Roman" panose="02020603050405020304" pitchFamily="18" charset="0"/>
                <a:ea typeface="黑体" panose="02010609060101010101" pitchFamily="49" charset="-122"/>
              </a:rPr>
              <a:t>＝4，∠</a:t>
            </a:r>
            <a:r>
              <a:rPr lang="en-US" altLang="en-US" sz="2800" i="1" dirty="0">
                <a:latin typeface="Times New Roman" panose="02020603050405020304" pitchFamily="18" charset="0"/>
                <a:ea typeface="黑体" panose="02010609060101010101" pitchFamily="49" charset="-122"/>
              </a:rPr>
              <a:t>BCF</a:t>
            </a:r>
            <a:r>
              <a:rPr lang="en-US" altLang="en-US" sz="2800" dirty="0">
                <a:latin typeface="Times New Roman" panose="02020603050405020304" pitchFamily="18" charset="0"/>
                <a:ea typeface="黑体" panose="02010609060101010101" pitchFamily="49" charset="-122"/>
              </a:rPr>
              <a:t>＝120°，求菱形</a:t>
            </a:r>
            <a:r>
              <a:rPr lang="en-US" altLang="en-US" sz="2800" i="1" dirty="0">
                <a:latin typeface="Times New Roman" panose="02020603050405020304" pitchFamily="18" charset="0"/>
                <a:ea typeface="黑体" panose="02010609060101010101" pitchFamily="49" charset="-122"/>
              </a:rPr>
              <a:t>BCFE</a:t>
            </a:r>
            <a:r>
              <a:rPr lang="en-US" altLang="en-US" sz="2800" dirty="0">
                <a:latin typeface="Times New Roman" panose="02020603050405020304" pitchFamily="18" charset="0"/>
                <a:ea typeface="黑体" panose="02010609060101010101" pitchFamily="49" charset="-122"/>
              </a:rPr>
              <a:t>的面积．</a:t>
            </a:r>
            <a:endParaRPr lang="en-US" altLang="en-US" sz="2800" dirty="0">
              <a:latin typeface="Times New Roman" panose="02020603050405020304" pitchFamily="18" charset="0"/>
              <a:ea typeface="黑体" panose="02010609060101010101" pitchFamily="49" charset="-122"/>
            </a:endParaRPr>
          </a:p>
        </p:txBody>
      </p:sp>
      <p:sp>
        <p:nvSpPr>
          <p:cNvPr id="59" name="矩形 58"/>
          <p:cNvSpPr/>
          <p:nvPr/>
        </p:nvSpPr>
        <p:spPr>
          <a:xfrm>
            <a:off x="396875" y="4073525"/>
            <a:ext cx="8388350" cy="227330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判定一个四边形是菱形时，要结合条件灵活选择方法．如果可以证明四条边相等，可直接证出菱形；如果只能证出一组邻边相等或对角线互相垂直，可以先尝试证出这个四边形是平行四边形．</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pSp>
        <p:nvGrpSpPr>
          <p:cNvPr id="4" name="组合 38"/>
          <p:cNvGrpSpPr/>
          <p:nvPr/>
        </p:nvGrpSpPr>
        <p:grpSpPr>
          <a:xfrm>
            <a:off x="468313" y="4106863"/>
            <a:ext cx="1109662" cy="596900"/>
            <a:chOff x="579589" y="5301208"/>
            <a:chExt cx="874033" cy="648072"/>
          </a:xfrm>
        </p:grpSpPr>
        <p:grpSp>
          <p:nvGrpSpPr>
            <p:cNvPr id="23561" name="组合 35"/>
            <p:cNvGrpSpPr/>
            <p:nvPr/>
          </p:nvGrpSpPr>
          <p:grpSpPr>
            <a:xfrm>
              <a:off x="611560" y="5301208"/>
              <a:ext cx="648072" cy="648072"/>
              <a:chOff x="467544" y="5318792"/>
              <a:chExt cx="648072" cy="648072"/>
            </a:xfrm>
          </p:grpSpPr>
          <p:sp>
            <p:nvSpPr>
              <p:cNvPr id="2356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2356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2356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25601">
                                            <p:txEl>
                                              <p:charRg st="0" end="17"/>
                                            </p:txEl>
                                          </p:spTgt>
                                        </p:tgtEl>
                                        <p:attrNameLst>
                                          <p:attrName>style.visibility</p:attrName>
                                        </p:attrNameLst>
                                      </p:cBhvr>
                                      <p:to>
                                        <p:strVal val="visible"/>
                                      </p:to>
                                    </p:set>
                                    <p:anim calcmode="lin" valueType="num">
                                      <p:cBhvr>
                                        <p:cTn id="7" dur="500" fill="hold"/>
                                        <p:tgtEl>
                                          <p:spTgt spid="25601">
                                            <p:txEl>
                                              <p:charRg st="0" end="17"/>
                                            </p:txEl>
                                          </p:spTgt>
                                        </p:tgtEl>
                                        <p:attrNameLst>
                                          <p:attrName>ppt_w</p:attrName>
                                        </p:attrNameLst>
                                      </p:cBhvr>
                                      <p:tavLst>
                                        <p:tav tm="0">
                                          <p:val>
                                            <p:strVal val="#ppt_w*0.05"/>
                                          </p:val>
                                        </p:tav>
                                        <p:tav tm="100000">
                                          <p:val>
                                            <p:strVal val="#ppt_w"/>
                                          </p:val>
                                        </p:tav>
                                      </p:tavLst>
                                    </p:anim>
                                    <p:anim calcmode="lin" valueType="num">
                                      <p:cBhvr>
                                        <p:cTn id="8" dur="500" fill="hold"/>
                                        <p:tgtEl>
                                          <p:spTgt spid="25601">
                                            <p:txEl>
                                              <p:charRg st="0" end="17"/>
                                            </p:txEl>
                                          </p:spTgt>
                                        </p:tgtEl>
                                        <p:attrNameLst>
                                          <p:attrName>ppt_h</p:attrName>
                                        </p:attrNameLst>
                                      </p:cBhvr>
                                      <p:tavLst>
                                        <p:tav tm="0">
                                          <p:val>
                                            <p:strVal val="#ppt_h"/>
                                          </p:val>
                                        </p:tav>
                                        <p:tav tm="100000">
                                          <p:val>
                                            <p:strVal val="#ppt_h"/>
                                          </p:val>
                                        </p:tav>
                                      </p:tavLst>
                                    </p:anim>
                                    <p:anim calcmode="lin" valueType="num">
                                      <p:cBhvr>
                                        <p:cTn id="9" dur="500" fill="hold"/>
                                        <p:tgtEl>
                                          <p:spTgt spid="25601">
                                            <p:txEl>
                                              <p:charRg st="0" end="17"/>
                                            </p:txEl>
                                          </p:spTgt>
                                        </p:tgtEl>
                                        <p:attrNameLst>
                                          <p:attrName>ppt_x</p:attrName>
                                        </p:attrNameLst>
                                      </p:cBhvr>
                                      <p:tavLst>
                                        <p:tav tm="0">
                                          <p:val>
                                            <p:strVal val="#ppt_x-.2"/>
                                          </p:val>
                                        </p:tav>
                                        <p:tav tm="100000">
                                          <p:val>
                                            <p:strVal val="#ppt_x"/>
                                          </p:val>
                                        </p:tav>
                                      </p:tavLst>
                                    </p:anim>
                                    <p:anim calcmode="lin" valueType="num">
                                      <p:cBhvr>
                                        <p:cTn id="10" dur="500" fill="hold"/>
                                        <p:tgtEl>
                                          <p:spTgt spid="25601">
                                            <p:txEl>
                                              <p:charRg st="0" end="17"/>
                                            </p:txEl>
                                          </p:spTgt>
                                        </p:tgtEl>
                                        <p:attrNameLst>
                                          <p:attrName>ppt_y</p:attrName>
                                        </p:attrNameLst>
                                      </p:cBhvr>
                                      <p:tavLst>
                                        <p:tav tm="0">
                                          <p:val>
                                            <p:strVal val="#ppt_y"/>
                                          </p:val>
                                        </p:tav>
                                        <p:tav tm="100000">
                                          <p:val>
                                            <p:strVal val="#ppt_y"/>
                                          </p:val>
                                        </p:tav>
                                      </p:tavLst>
                                    </p:anim>
                                    <p:animEffect transition="in" filter="fade">
                                      <p:cBhvr>
                                        <p:cTn id="11" dur="500"/>
                                        <p:tgtEl>
                                          <p:spTgt spid="25601">
                                            <p:txEl>
                                              <p:charRg st="0" end="17"/>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nodeType="clickEffect">
                                  <p:stCondLst>
                                    <p:cond delay="0"/>
                                  </p:stCondLst>
                                  <p:childTnLst>
                                    <p:set>
                                      <p:cBhvr>
                                        <p:cTn id="15" dur="1" fill="hold">
                                          <p:stCondLst>
                                            <p:cond delay="0"/>
                                          </p:stCondLst>
                                        </p:cTn>
                                        <p:tgtEl>
                                          <p:spTgt spid="25601">
                                            <p:txEl>
                                              <p:charRg st="17" end="28"/>
                                            </p:txEl>
                                          </p:spTgt>
                                        </p:tgtEl>
                                        <p:attrNameLst>
                                          <p:attrName>style.visibility</p:attrName>
                                        </p:attrNameLst>
                                      </p:cBhvr>
                                      <p:to>
                                        <p:strVal val="visible"/>
                                      </p:to>
                                    </p:set>
                                    <p:anim calcmode="lin" valueType="num">
                                      <p:cBhvr>
                                        <p:cTn id="16" dur="500" fill="hold"/>
                                        <p:tgtEl>
                                          <p:spTgt spid="25601">
                                            <p:txEl>
                                              <p:charRg st="17" end="28"/>
                                            </p:txEl>
                                          </p:spTgt>
                                        </p:tgtEl>
                                        <p:attrNameLst>
                                          <p:attrName>ppt_w</p:attrName>
                                        </p:attrNameLst>
                                      </p:cBhvr>
                                      <p:tavLst>
                                        <p:tav tm="0">
                                          <p:val>
                                            <p:strVal val="#ppt_w*0.05"/>
                                          </p:val>
                                        </p:tav>
                                        <p:tav tm="100000">
                                          <p:val>
                                            <p:strVal val="#ppt_w"/>
                                          </p:val>
                                        </p:tav>
                                      </p:tavLst>
                                    </p:anim>
                                    <p:anim calcmode="lin" valueType="num">
                                      <p:cBhvr>
                                        <p:cTn id="17" dur="500" fill="hold"/>
                                        <p:tgtEl>
                                          <p:spTgt spid="25601">
                                            <p:txEl>
                                              <p:charRg st="17" end="28"/>
                                            </p:txEl>
                                          </p:spTgt>
                                        </p:tgtEl>
                                        <p:attrNameLst>
                                          <p:attrName>ppt_h</p:attrName>
                                        </p:attrNameLst>
                                      </p:cBhvr>
                                      <p:tavLst>
                                        <p:tav tm="0">
                                          <p:val>
                                            <p:strVal val="#ppt_h"/>
                                          </p:val>
                                        </p:tav>
                                        <p:tav tm="100000">
                                          <p:val>
                                            <p:strVal val="#ppt_h"/>
                                          </p:val>
                                        </p:tav>
                                      </p:tavLst>
                                    </p:anim>
                                    <p:anim calcmode="lin" valueType="num">
                                      <p:cBhvr>
                                        <p:cTn id="18" dur="500" fill="hold"/>
                                        <p:tgtEl>
                                          <p:spTgt spid="25601">
                                            <p:txEl>
                                              <p:charRg st="17" end="28"/>
                                            </p:txEl>
                                          </p:spTgt>
                                        </p:tgtEl>
                                        <p:attrNameLst>
                                          <p:attrName>ppt_x</p:attrName>
                                        </p:attrNameLst>
                                      </p:cBhvr>
                                      <p:tavLst>
                                        <p:tav tm="0">
                                          <p:val>
                                            <p:strVal val="#ppt_x-.2"/>
                                          </p:val>
                                        </p:tav>
                                        <p:tav tm="100000">
                                          <p:val>
                                            <p:strVal val="#ppt_x"/>
                                          </p:val>
                                        </p:tav>
                                      </p:tavLst>
                                    </p:anim>
                                    <p:anim calcmode="lin" valueType="num">
                                      <p:cBhvr>
                                        <p:cTn id="19" dur="500" fill="hold"/>
                                        <p:tgtEl>
                                          <p:spTgt spid="25601">
                                            <p:txEl>
                                              <p:charRg st="17" end="28"/>
                                            </p:txEl>
                                          </p:spTgt>
                                        </p:tgtEl>
                                        <p:attrNameLst>
                                          <p:attrName>ppt_y</p:attrName>
                                        </p:attrNameLst>
                                      </p:cBhvr>
                                      <p:tavLst>
                                        <p:tav tm="0">
                                          <p:val>
                                            <p:strVal val="#ppt_y"/>
                                          </p:val>
                                        </p:tav>
                                        <p:tav tm="100000">
                                          <p:val>
                                            <p:strVal val="#ppt_y"/>
                                          </p:val>
                                        </p:tav>
                                      </p:tavLst>
                                    </p:anim>
                                    <p:animEffect transition="in" filter="fade">
                                      <p:cBhvr>
                                        <p:cTn id="20" dur="500"/>
                                        <p:tgtEl>
                                          <p:spTgt spid="25601">
                                            <p:txEl>
                                              <p:charRg st="17" end="28"/>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4" presetClass="entr" presetSubtype="0" accel="100000" fill="hold" nodeType="clickEffect">
                                  <p:stCondLst>
                                    <p:cond delay="0"/>
                                  </p:stCondLst>
                                  <p:childTnLst>
                                    <p:set>
                                      <p:cBhvr>
                                        <p:cTn id="24" dur="1" fill="hold">
                                          <p:stCondLst>
                                            <p:cond delay="0"/>
                                          </p:stCondLst>
                                        </p:cTn>
                                        <p:tgtEl>
                                          <p:spTgt spid="25601">
                                            <p:txEl>
                                              <p:charRg st="28" end="41"/>
                                            </p:txEl>
                                          </p:spTgt>
                                        </p:tgtEl>
                                        <p:attrNameLst>
                                          <p:attrName>style.visibility</p:attrName>
                                        </p:attrNameLst>
                                      </p:cBhvr>
                                      <p:to>
                                        <p:strVal val="visible"/>
                                      </p:to>
                                    </p:set>
                                    <p:anim calcmode="lin" valueType="num">
                                      <p:cBhvr>
                                        <p:cTn id="25" dur="500" fill="hold"/>
                                        <p:tgtEl>
                                          <p:spTgt spid="25601">
                                            <p:txEl>
                                              <p:charRg st="28" end="41"/>
                                            </p:txEl>
                                          </p:spTgt>
                                        </p:tgtEl>
                                        <p:attrNameLst>
                                          <p:attrName>ppt_w</p:attrName>
                                        </p:attrNameLst>
                                      </p:cBhvr>
                                      <p:tavLst>
                                        <p:tav tm="0">
                                          <p:val>
                                            <p:strVal val="#ppt_w*0.05"/>
                                          </p:val>
                                        </p:tav>
                                        <p:tav tm="100000">
                                          <p:val>
                                            <p:strVal val="#ppt_w"/>
                                          </p:val>
                                        </p:tav>
                                      </p:tavLst>
                                    </p:anim>
                                    <p:anim calcmode="lin" valueType="num">
                                      <p:cBhvr>
                                        <p:cTn id="26" dur="500" fill="hold"/>
                                        <p:tgtEl>
                                          <p:spTgt spid="25601">
                                            <p:txEl>
                                              <p:charRg st="28" end="41"/>
                                            </p:txEl>
                                          </p:spTgt>
                                        </p:tgtEl>
                                        <p:attrNameLst>
                                          <p:attrName>ppt_h</p:attrName>
                                        </p:attrNameLst>
                                      </p:cBhvr>
                                      <p:tavLst>
                                        <p:tav tm="0">
                                          <p:val>
                                            <p:strVal val="#ppt_h"/>
                                          </p:val>
                                        </p:tav>
                                        <p:tav tm="100000">
                                          <p:val>
                                            <p:strVal val="#ppt_h"/>
                                          </p:val>
                                        </p:tav>
                                      </p:tavLst>
                                    </p:anim>
                                    <p:anim calcmode="lin" valueType="num">
                                      <p:cBhvr>
                                        <p:cTn id="27" dur="500" fill="hold"/>
                                        <p:tgtEl>
                                          <p:spTgt spid="25601">
                                            <p:txEl>
                                              <p:charRg st="28" end="41"/>
                                            </p:txEl>
                                          </p:spTgt>
                                        </p:tgtEl>
                                        <p:attrNameLst>
                                          <p:attrName>ppt_x</p:attrName>
                                        </p:attrNameLst>
                                      </p:cBhvr>
                                      <p:tavLst>
                                        <p:tav tm="0">
                                          <p:val>
                                            <p:strVal val="#ppt_x-.2"/>
                                          </p:val>
                                        </p:tav>
                                        <p:tav tm="100000">
                                          <p:val>
                                            <p:strVal val="#ppt_x"/>
                                          </p:val>
                                        </p:tav>
                                      </p:tavLst>
                                    </p:anim>
                                    <p:anim calcmode="lin" valueType="num">
                                      <p:cBhvr>
                                        <p:cTn id="28" dur="500" fill="hold"/>
                                        <p:tgtEl>
                                          <p:spTgt spid="25601">
                                            <p:txEl>
                                              <p:charRg st="28" end="41"/>
                                            </p:txEl>
                                          </p:spTgt>
                                        </p:tgtEl>
                                        <p:attrNameLst>
                                          <p:attrName>ppt_y</p:attrName>
                                        </p:attrNameLst>
                                      </p:cBhvr>
                                      <p:tavLst>
                                        <p:tav tm="0">
                                          <p:val>
                                            <p:strVal val="#ppt_y"/>
                                          </p:val>
                                        </p:tav>
                                        <p:tav tm="100000">
                                          <p:val>
                                            <p:strVal val="#ppt_y"/>
                                          </p:val>
                                        </p:tav>
                                      </p:tavLst>
                                    </p:anim>
                                    <p:animEffect transition="in" filter="fade">
                                      <p:cBhvr>
                                        <p:cTn id="29" dur="500"/>
                                        <p:tgtEl>
                                          <p:spTgt spid="25601">
                                            <p:txEl>
                                              <p:charRg st="28" end="4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4" presetClass="entr" presetSubtype="0" accel="100000" fill="hold" nodeType="clickEffect">
                                  <p:stCondLst>
                                    <p:cond delay="0"/>
                                  </p:stCondLst>
                                  <p:childTnLst>
                                    <p:set>
                                      <p:cBhvr>
                                        <p:cTn id="33" dur="1" fill="hold">
                                          <p:stCondLst>
                                            <p:cond delay="0"/>
                                          </p:stCondLst>
                                        </p:cTn>
                                        <p:tgtEl>
                                          <p:spTgt spid="25601">
                                            <p:txEl>
                                              <p:charRg st="41" end="62"/>
                                            </p:txEl>
                                          </p:spTgt>
                                        </p:tgtEl>
                                        <p:attrNameLst>
                                          <p:attrName>style.visibility</p:attrName>
                                        </p:attrNameLst>
                                      </p:cBhvr>
                                      <p:to>
                                        <p:strVal val="visible"/>
                                      </p:to>
                                    </p:set>
                                    <p:anim calcmode="lin" valueType="num">
                                      <p:cBhvr>
                                        <p:cTn id="34" dur="500" fill="hold"/>
                                        <p:tgtEl>
                                          <p:spTgt spid="25601">
                                            <p:txEl>
                                              <p:charRg st="41" end="62"/>
                                            </p:txEl>
                                          </p:spTgt>
                                        </p:tgtEl>
                                        <p:attrNameLst>
                                          <p:attrName>ppt_w</p:attrName>
                                        </p:attrNameLst>
                                      </p:cBhvr>
                                      <p:tavLst>
                                        <p:tav tm="0">
                                          <p:val>
                                            <p:strVal val="#ppt_w*0.05"/>
                                          </p:val>
                                        </p:tav>
                                        <p:tav tm="100000">
                                          <p:val>
                                            <p:strVal val="#ppt_w"/>
                                          </p:val>
                                        </p:tav>
                                      </p:tavLst>
                                    </p:anim>
                                    <p:anim calcmode="lin" valueType="num">
                                      <p:cBhvr>
                                        <p:cTn id="35" dur="500" fill="hold"/>
                                        <p:tgtEl>
                                          <p:spTgt spid="25601">
                                            <p:txEl>
                                              <p:charRg st="41" end="62"/>
                                            </p:txEl>
                                          </p:spTgt>
                                        </p:tgtEl>
                                        <p:attrNameLst>
                                          <p:attrName>ppt_h</p:attrName>
                                        </p:attrNameLst>
                                      </p:cBhvr>
                                      <p:tavLst>
                                        <p:tav tm="0">
                                          <p:val>
                                            <p:strVal val="#ppt_h"/>
                                          </p:val>
                                        </p:tav>
                                        <p:tav tm="100000">
                                          <p:val>
                                            <p:strVal val="#ppt_h"/>
                                          </p:val>
                                        </p:tav>
                                      </p:tavLst>
                                    </p:anim>
                                    <p:anim calcmode="lin" valueType="num">
                                      <p:cBhvr>
                                        <p:cTn id="36" dur="500" fill="hold"/>
                                        <p:tgtEl>
                                          <p:spTgt spid="25601">
                                            <p:txEl>
                                              <p:charRg st="41" end="62"/>
                                            </p:txEl>
                                          </p:spTgt>
                                        </p:tgtEl>
                                        <p:attrNameLst>
                                          <p:attrName>ppt_x</p:attrName>
                                        </p:attrNameLst>
                                      </p:cBhvr>
                                      <p:tavLst>
                                        <p:tav tm="0">
                                          <p:val>
                                            <p:strVal val="#ppt_x-.2"/>
                                          </p:val>
                                        </p:tav>
                                        <p:tav tm="100000">
                                          <p:val>
                                            <p:strVal val="#ppt_x"/>
                                          </p:val>
                                        </p:tav>
                                      </p:tavLst>
                                    </p:anim>
                                    <p:anim calcmode="lin" valueType="num">
                                      <p:cBhvr>
                                        <p:cTn id="37" dur="500" fill="hold"/>
                                        <p:tgtEl>
                                          <p:spTgt spid="25601">
                                            <p:txEl>
                                              <p:charRg st="41" end="62"/>
                                            </p:txEl>
                                          </p:spTgt>
                                        </p:tgtEl>
                                        <p:attrNameLst>
                                          <p:attrName>ppt_y</p:attrName>
                                        </p:attrNameLst>
                                      </p:cBhvr>
                                      <p:tavLst>
                                        <p:tav tm="0">
                                          <p:val>
                                            <p:strVal val="#ppt_y"/>
                                          </p:val>
                                        </p:tav>
                                        <p:tav tm="100000">
                                          <p:val>
                                            <p:strVal val="#ppt_y"/>
                                          </p:val>
                                        </p:tav>
                                      </p:tavLst>
                                    </p:anim>
                                    <p:animEffect transition="in" filter="fade">
                                      <p:cBhvr>
                                        <p:cTn id="38" dur="500"/>
                                        <p:tgtEl>
                                          <p:spTgt spid="25601">
                                            <p:txEl>
                                              <p:charRg st="41" end="62"/>
                                            </p:txEl>
                                          </p:spTgt>
                                        </p:tgtEl>
                                      </p:cBhvr>
                                    </p:animEffect>
                                  </p:childTnLst>
                                </p:cTn>
                              </p:par>
                              <p:par>
                                <p:cTn id="39" presetID="54" presetClass="entr" presetSubtype="0" accel="10000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 fill="hold"/>
                                        <p:tgtEl>
                                          <p:spTgt spid="2"/>
                                        </p:tgtEl>
                                        <p:attrNameLst>
                                          <p:attrName>ppt_w</p:attrName>
                                        </p:attrNameLst>
                                      </p:cBhvr>
                                      <p:tavLst>
                                        <p:tav tm="0">
                                          <p:val>
                                            <p:strVal val="#ppt_w*0.05"/>
                                          </p:val>
                                        </p:tav>
                                        <p:tav tm="100000">
                                          <p:val>
                                            <p:strVal val="#ppt_w"/>
                                          </p:val>
                                        </p:tav>
                                      </p:tavLst>
                                    </p:anim>
                                    <p:anim calcmode="lin" valueType="num">
                                      <p:cBhvr>
                                        <p:cTn id="42" dur="500" fill="hold"/>
                                        <p:tgtEl>
                                          <p:spTgt spid="2"/>
                                        </p:tgtEl>
                                        <p:attrNameLst>
                                          <p:attrName>ppt_h</p:attrName>
                                        </p:attrNameLst>
                                      </p:cBhvr>
                                      <p:tavLst>
                                        <p:tav tm="0">
                                          <p:val>
                                            <p:strVal val="#ppt_h"/>
                                          </p:val>
                                        </p:tav>
                                        <p:tav tm="100000">
                                          <p:val>
                                            <p:strVal val="#ppt_h"/>
                                          </p:val>
                                        </p:tav>
                                      </p:tavLst>
                                    </p:anim>
                                    <p:anim calcmode="lin" valueType="num">
                                      <p:cBhvr>
                                        <p:cTn id="43" dur="500" fill="hold"/>
                                        <p:tgtEl>
                                          <p:spTgt spid="2"/>
                                        </p:tgtEl>
                                        <p:attrNameLst>
                                          <p:attrName>ppt_x</p:attrName>
                                        </p:attrNameLst>
                                      </p:cBhvr>
                                      <p:tavLst>
                                        <p:tav tm="0">
                                          <p:val>
                                            <p:strVal val="#ppt_x-.2"/>
                                          </p:val>
                                        </p:tav>
                                        <p:tav tm="100000">
                                          <p:val>
                                            <p:strVal val="#ppt_x"/>
                                          </p:val>
                                        </p:tav>
                                      </p:tavLst>
                                    </p:anim>
                                    <p:anim calcmode="lin" valueType="num">
                                      <p:cBhvr>
                                        <p:cTn id="44" dur="500" fill="hold"/>
                                        <p:tgtEl>
                                          <p:spTgt spid="2"/>
                                        </p:tgtEl>
                                        <p:attrNameLst>
                                          <p:attrName>ppt_y</p:attrName>
                                        </p:attrNameLst>
                                      </p:cBhvr>
                                      <p:tavLst>
                                        <p:tav tm="0">
                                          <p:val>
                                            <p:strVal val="#ppt_y"/>
                                          </p:val>
                                        </p:tav>
                                        <p:tav tm="100000">
                                          <p:val>
                                            <p:strVal val="#ppt_y"/>
                                          </p:val>
                                        </p:tav>
                                      </p:tavLst>
                                    </p:anim>
                                    <p:animEffect transition="in" filter="fade">
                                      <p:cBhvr>
                                        <p:cTn id="45" dur="500"/>
                                        <p:tgtEl>
                                          <p:spTgt spid="2"/>
                                        </p:tgtEl>
                                      </p:cBhvr>
                                    </p:animEffect>
                                  </p:childTnLst>
                                </p:cTn>
                              </p:par>
                            </p:childTnLst>
                          </p:cTn>
                        </p:par>
                      </p:childTnLst>
                    </p:cTn>
                  </p:par>
                  <p:par>
                    <p:cTn id="46" fill="hold">
                      <p:stCondLst>
                        <p:cond delay="indefinite"/>
                      </p:stCondLst>
                      <p:childTnLst>
                        <p:par>
                          <p:cTn id="47" fill="hold">
                            <p:stCondLst>
                              <p:cond delay="0"/>
                            </p:stCondLst>
                            <p:childTnLst>
                              <p:par>
                                <p:cTn id="48" presetID="54" presetClass="entr" presetSubtype="0" accel="100000" fill="hold" nodeType="clickEffect">
                                  <p:stCondLst>
                                    <p:cond delay="0"/>
                                  </p:stCondLst>
                                  <p:childTnLst>
                                    <p:set>
                                      <p:cBhvr>
                                        <p:cTn id="49" dur="1" fill="hold">
                                          <p:stCondLst>
                                            <p:cond delay="0"/>
                                          </p:stCondLst>
                                        </p:cTn>
                                        <p:tgtEl>
                                          <p:spTgt spid="25601">
                                            <p:txEl>
                                              <p:charRg st="62" end="96"/>
                                            </p:txEl>
                                          </p:spTgt>
                                        </p:tgtEl>
                                        <p:attrNameLst>
                                          <p:attrName>style.visibility</p:attrName>
                                        </p:attrNameLst>
                                      </p:cBhvr>
                                      <p:to>
                                        <p:strVal val="visible"/>
                                      </p:to>
                                    </p:set>
                                    <p:anim calcmode="lin" valueType="num">
                                      <p:cBhvr>
                                        <p:cTn id="50" dur="500" fill="hold"/>
                                        <p:tgtEl>
                                          <p:spTgt spid="25601">
                                            <p:txEl>
                                              <p:charRg st="62" end="96"/>
                                            </p:txEl>
                                          </p:spTgt>
                                        </p:tgtEl>
                                        <p:attrNameLst>
                                          <p:attrName>ppt_w</p:attrName>
                                        </p:attrNameLst>
                                      </p:cBhvr>
                                      <p:tavLst>
                                        <p:tav tm="0">
                                          <p:val>
                                            <p:strVal val="#ppt_w*0.05"/>
                                          </p:val>
                                        </p:tav>
                                        <p:tav tm="100000">
                                          <p:val>
                                            <p:strVal val="#ppt_w"/>
                                          </p:val>
                                        </p:tav>
                                      </p:tavLst>
                                    </p:anim>
                                    <p:anim calcmode="lin" valueType="num">
                                      <p:cBhvr>
                                        <p:cTn id="51" dur="500" fill="hold"/>
                                        <p:tgtEl>
                                          <p:spTgt spid="25601">
                                            <p:txEl>
                                              <p:charRg st="62" end="96"/>
                                            </p:txEl>
                                          </p:spTgt>
                                        </p:tgtEl>
                                        <p:attrNameLst>
                                          <p:attrName>ppt_h</p:attrName>
                                        </p:attrNameLst>
                                      </p:cBhvr>
                                      <p:tavLst>
                                        <p:tav tm="0">
                                          <p:val>
                                            <p:strVal val="#ppt_h"/>
                                          </p:val>
                                        </p:tav>
                                        <p:tav tm="100000">
                                          <p:val>
                                            <p:strVal val="#ppt_h"/>
                                          </p:val>
                                        </p:tav>
                                      </p:tavLst>
                                    </p:anim>
                                    <p:anim calcmode="lin" valueType="num">
                                      <p:cBhvr>
                                        <p:cTn id="52" dur="500" fill="hold"/>
                                        <p:tgtEl>
                                          <p:spTgt spid="25601">
                                            <p:txEl>
                                              <p:charRg st="62" end="96"/>
                                            </p:txEl>
                                          </p:spTgt>
                                        </p:tgtEl>
                                        <p:attrNameLst>
                                          <p:attrName>ppt_x</p:attrName>
                                        </p:attrNameLst>
                                      </p:cBhvr>
                                      <p:tavLst>
                                        <p:tav tm="0">
                                          <p:val>
                                            <p:strVal val="#ppt_x-.2"/>
                                          </p:val>
                                        </p:tav>
                                        <p:tav tm="100000">
                                          <p:val>
                                            <p:strVal val="#ppt_x"/>
                                          </p:val>
                                        </p:tav>
                                      </p:tavLst>
                                    </p:anim>
                                    <p:anim calcmode="lin" valueType="num">
                                      <p:cBhvr>
                                        <p:cTn id="53" dur="500" fill="hold"/>
                                        <p:tgtEl>
                                          <p:spTgt spid="25601">
                                            <p:txEl>
                                              <p:charRg st="62" end="96"/>
                                            </p:txEl>
                                          </p:spTgt>
                                        </p:tgtEl>
                                        <p:attrNameLst>
                                          <p:attrName>ppt_y</p:attrName>
                                        </p:attrNameLst>
                                      </p:cBhvr>
                                      <p:tavLst>
                                        <p:tav tm="0">
                                          <p:val>
                                            <p:strVal val="#ppt_y"/>
                                          </p:val>
                                        </p:tav>
                                        <p:tav tm="100000">
                                          <p:val>
                                            <p:strVal val="#ppt_y"/>
                                          </p:val>
                                        </p:tav>
                                      </p:tavLst>
                                    </p:anim>
                                    <p:animEffect transition="in" filter="fade">
                                      <p:cBhvr>
                                        <p:cTn id="54" dur="500"/>
                                        <p:tgtEl>
                                          <p:spTgt spid="25601">
                                            <p:txEl>
                                              <p:charRg st="62" end="96"/>
                                            </p:txEl>
                                          </p:spTgt>
                                        </p:tgtEl>
                                      </p:cBhvr>
                                    </p:animEffect>
                                  </p:childTnLst>
                                </p:cTn>
                              </p:par>
                              <p:par>
                                <p:cTn id="55" presetID="54" presetClass="entr" presetSubtype="0" accel="100000"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strVal val="#ppt_w*0.05"/>
                                          </p:val>
                                        </p:tav>
                                        <p:tav tm="100000">
                                          <p:val>
                                            <p:strVal val="#ppt_w"/>
                                          </p:val>
                                        </p:tav>
                                      </p:tavLst>
                                    </p:anim>
                                    <p:anim calcmode="lin" valueType="num">
                                      <p:cBhvr>
                                        <p:cTn id="58" dur="500" fill="hold"/>
                                        <p:tgtEl>
                                          <p:spTgt spid="3"/>
                                        </p:tgtEl>
                                        <p:attrNameLst>
                                          <p:attrName>ppt_h</p:attrName>
                                        </p:attrNameLst>
                                      </p:cBhvr>
                                      <p:tavLst>
                                        <p:tav tm="0">
                                          <p:val>
                                            <p:strVal val="#ppt_h"/>
                                          </p:val>
                                        </p:tav>
                                        <p:tav tm="100000">
                                          <p:val>
                                            <p:strVal val="#ppt_h"/>
                                          </p:val>
                                        </p:tav>
                                      </p:tavLst>
                                    </p:anim>
                                    <p:anim calcmode="lin" valueType="num">
                                      <p:cBhvr>
                                        <p:cTn id="59" dur="500" fill="hold"/>
                                        <p:tgtEl>
                                          <p:spTgt spid="3"/>
                                        </p:tgtEl>
                                        <p:attrNameLst>
                                          <p:attrName>ppt_x</p:attrName>
                                        </p:attrNameLst>
                                      </p:cBhvr>
                                      <p:tavLst>
                                        <p:tav tm="0">
                                          <p:val>
                                            <p:strVal val="#ppt_x-.2"/>
                                          </p:val>
                                        </p:tav>
                                        <p:tav tm="100000">
                                          <p:val>
                                            <p:strVal val="#ppt_x"/>
                                          </p:val>
                                        </p:tav>
                                      </p:tavLst>
                                    </p:anim>
                                    <p:anim calcmode="lin" valueType="num">
                                      <p:cBhvr>
                                        <p:cTn id="60" dur="500" fill="hold"/>
                                        <p:tgtEl>
                                          <p:spTgt spid="3"/>
                                        </p:tgtEl>
                                        <p:attrNameLst>
                                          <p:attrName>ppt_y</p:attrName>
                                        </p:attrNameLst>
                                      </p:cBhvr>
                                      <p:tavLst>
                                        <p:tav tm="0">
                                          <p:val>
                                            <p:strVal val="#ppt_y"/>
                                          </p:val>
                                        </p:tav>
                                        <p:tav tm="100000">
                                          <p:val>
                                            <p:strVal val="#ppt_y"/>
                                          </p:val>
                                        </p:tav>
                                      </p:tavLst>
                                    </p:anim>
                                    <p:animEffect transition="in" filter="fade">
                                      <p:cBhvr>
                                        <p:cTn id="61" dur="500"/>
                                        <p:tgtEl>
                                          <p:spTgt spid="3"/>
                                        </p:tgtEl>
                                      </p:cBhvr>
                                    </p:animEffect>
                                  </p:childTnLst>
                                </p:cTn>
                              </p:par>
                            </p:childTnLst>
                          </p:cTn>
                        </p:par>
                      </p:childTnLst>
                    </p:cTn>
                  </p:par>
                  <p:par>
                    <p:cTn id="62" fill="hold">
                      <p:stCondLst>
                        <p:cond delay="indefinite"/>
                      </p:stCondLst>
                      <p:childTnLst>
                        <p:par>
                          <p:cTn id="63" fill="hold">
                            <p:stCondLst>
                              <p:cond delay="0"/>
                            </p:stCondLst>
                            <p:childTnLst>
                              <p:par>
                                <p:cTn id="64" presetID="27" presetClass="entr" presetSubtype="0" fill="hold" grpId="0" nodeType="clickEffect">
                                  <p:stCondLst>
                                    <p:cond delay="0"/>
                                  </p:stCondLst>
                                  <p:iterate type="lt">
                                    <p:tmPct val="50000"/>
                                  </p:iterate>
                                  <p:childTnLst>
                                    <p:set>
                                      <p:cBhvr>
                                        <p:cTn id="65" dur="1" fill="hold">
                                          <p:stCondLst>
                                            <p:cond delay="0"/>
                                          </p:stCondLst>
                                        </p:cTn>
                                        <p:tgtEl>
                                          <p:spTgt spid="59"/>
                                        </p:tgtEl>
                                        <p:attrNameLst>
                                          <p:attrName>style.visibility</p:attrName>
                                        </p:attrNameLst>
                                      </p:cBhvr>
                                      <p:to>
                                        <p:strVal val="visible"/>
                                      </p:to>
                                    </p:set>
                                    <p:anim calcmode="discrete" valueType="clr">
                                      <p:cBhvr override="childStyle">
                                        <p:cTn id="66"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59"/>
                                        </p:tgtEl>
                                        <p:attrNameLst>
                                          <p:attrName>fillcolor</p:attrName>
                                        </p:attrNameLst>
                                      </p:cBhvr>
                                      <p:tavLst>
                                        <p:tav tm="0">
                                          <p:val>
                                            <p:clrVal>
                                              <a:schemeClr val="accent2"/>
                                            </p:clrVal>
                                          </p:val>
                                        </p:tav>
                                        <p:tav tm="50000">
                                          <p:val>
                                            <p:clrVal>
                                              <a:schemeClr val="hlink"/>
                                            </p:clrVal>
                                          </p:val>
                                        </p:tav>
                                      </p:tavLst>
                                    </p:anim>
                                    <p:set>
                                      <p:cBhvr>
                                        <p:cTn id="68" dur="80"/>
                                        <p:tgtEl>
                                          <p:spTgt spid="59"/>
                                        </p:tgtEl>
                                        <p:attrNameLst>
                                          <p:attrName>fill.type</p:attrName>
                                        </p:attrNameLst>
                                      </p:cBhvr>
                                      <p:to>
                                        <p:strVal val="solid"/>
                                      </p:to>
                                    </p:set>
                                  </p:childTnLst>
                                </p:cTn>
                              </p:par>
                              <p:par>
                                <p:cTn id="69" presetID="9" presetClass="entr" presetSubtype="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dissolve">
                                      <p:cBhvr>
                                        <p:cTn id="7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圆角矩形 31"/>
          <p:cNvSpPr/>
          <p:nvPr/>
        </p:nvSpPr>
        <p:spPr>
          <a:xfrm>
            <a:off x="873125" y="512763"/>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
        <p:nvSpPr>
          <p:cNvPr id="24579" name="文本框 1"/>
          <p:cNvSpPr txBox="1"/>
          <p:nvPr/>
        </p:nvSpPr>
        <p:spPr>
          <a:xfrm>
            <a:off x="873125" y="1066800"/>
            <a:ext cx="7843838"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如图，在平行四边形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平分∠</a:t>
            </a:r>
            <a:r>
              <a:rPr lang="zh-CN" altLang="en-US" sz="2800" i="1" dirty="0">
                <a:latin typeface="Times New Roman" panose="02020603050405020304" pitchFamily="18" charset="0"/>
                <a:ea typeface="黑体" panose="02010609060101010101" pitchFamily="49" charset="-122"/>
              </a:rPr>
              <a:t>DAB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=2，求平行四边形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3" name="文本框 2"/>
          <p:cNvSpPr txBox="1"/>
          <p:nvPr/>
        </p:nvSpPr>
        <p:spPr>
          <a:xfrm>
            <a:off x="873125" y="2105025"/>
            <a:ext cx="6245225" cy="43561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为平行四边形，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∴AD∥BC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平分∠</a:t>
            </a:r>
            <a:r>
              <a:rPr lang="zh-CN" altLang="en-US" sz="2800" i="1" dirty="0">
                <a:solidFill>
                  <a:srgbClr val="FF0000"/>
                </a:solidFill>
                <a:latin typeface="Times New Roman" panose="02020603050405020304" pitchFamily="18" charset="0"/>
                <a:ea typeface="黑体" panose="02010609060101010101" pitchFamily="49" charset="-122"/>
              </a:rPr>
              <a:t>DAB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BAC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DAC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ACD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为菱形，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的周长=4×2=8．</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4581" name="图片 3"/>
          <p:cNvPicPr>
            <a:picLocks noChangeAspect="1"/>
          </p:cNvPicPr>
          <p:nvPr/>
        </p:nvPicPr>
        <p:blipFill>
          <a:blip r:embed="rId1">
            <a:clrChange>
              <a:clrFrom>
                <a:srgbClr val="FFFFFF"/>
              </a:clrFrom>
              <a:clrTo>
                <a:srgbClr val="FFFFFF">
                  <a:alpha val="0"/>
                </a:srgbClr>
              </a:clrTo>
            </a:clrChange>
          </a:blip>
          <a:srcRect l="4546"/>
          <a:stretch>
            <a:fillRect/>
          </a:stretch>
        </p:blipFill>
        <p:spPr>
          <a:xfrm>
            <a:off x="5734050" y="3070225"/>
            <a:ext cx="3054350" cy="17827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charRg st="0" end="18"/>
                                            </p:txEl>
                                          </p:spTgt>
                                        </p:tgtEl>
                                        <p:attrNameLst>
                                          <p:attrName>style.visibility</p:attrName>
                                        </p:attrNameLst>
                                      </p:cBhvr>
                                      <p:to>
                                        <p:strVal val="visible"/>
                                      </p:to>
                                    </p:set>
                                    <p:animEffect transition="in" filter="dissolve">
                                      <p:cBhvr>
                                        <p:cTn id="7" dur="500"/>
                                        <p:tgtEl>
                                          <p:spTgt spid="3">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charRg st="18" end="32"/>
                                            </p:txEl>
                                          </p:spTgt>
                                        </p:tgtEl>
                                        <p:attrNameLst>
                                          <p:attrName>style.visibility</p:attrName>
                                        </p:attrNameLst>
                                      </p:cBhvr>
                                      <p:to>
                                        <p:strVal val="visible"/>
                                      </p:to>
                                    </p:set>
                                    <p:animEffect transition="in" filter="dissolve">
                                      <p:cBhvr>
                                        <p:cTn id="12" dur="500"/>
                                        <p:tgtEl>
                                          <p:spTgt spid="3">
                                            <p:txEl>
                                              <p:charRg st="18" end="3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charRg st="18" end="40"/>
                                            </p:txEl>
                                          </p:spTgt>
                                        </p:tgtEl>
                                        <p:attrNameLst>
                                          <p:attrName>style.visibility</p:attrName>
                                        </p:attrNameLst>
                                      </p:cBhvr>
                                      <p:to>
                                        <p:strVal val="visible"/>
                                      </p:to>
                                    </p:set>
                                    <p:animEffect transition="in" filter="dissolve">
                                      <p:cBhvr>
                                        <p:cTn id="17" dur="500"/>
                                        <p:tgtEl>
                                          <p:spTgt spid="3">
                                            <p:txEl>
                                              <p:charRg st="18" end="4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charRg st="40" end="51"/>
                                            </p:txEl>
                                          </p:spTgt>
                                        </p:tgtEl>
                                        <p:attrNameLst>
                                          <p:attrName>style.visibility</p:attrName>
                                        </p:attrNameLst>
                                      </p:cBhvr>
                                      <p:to>
                                        <p:strVal val="visible"/>
                                      </p:to>
                                    </p:set>
                                    <p:animEffect transition="in" filter="dissolve">
                                      <p:cBhvr>
                                        <p:cTn id="22" dur="500"/>
                                        <p:tgtEl>
                                          <p:spTgt spid="3">
                                            <p:txEl>
                                              <p:charRg st="40" end="5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xEl>
                                              <p:charRg st="51" end="63"/>
                                            </p:txEl>
                                          </p:spTgt>
                                        </p:tgtEl>
                                        <p:attrNameLst>
                                          <p:attrName>style.visibility</p:attrName>
                                        </p:attrNameLst>
                                      </p:cBhvr>
                                      <p:to>
                                        <p:strVal val="visible"/>
                                      </p:to>
                                    </p:set>
                                    <p:animEffect transition="in" filter="dissolve">
                                      <p:cBhvr>
                                        <p:cTn id="27" dur="500"/>
                                        <p:tgtEl>
                                          <p:spTgt spid="3">
                                            <p:txEl>
                                              <p:charRg st="51" end="6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
                                            <p:txEl>
                                              <p:charRg st="63" end="75"/>
                                            </p:txEl>
                                          </p:spTgt>
                                        </p:tgtEl>
                                        <p:attrNameLst>
                                          <p:attrName>style.visibility</p:attrName>
                                        </p:attrNameLst>
                                      </p:cBhvr>
                                      <p:to>
                                        <p:strVal val="visible"/>
                                      </p:to>
                                    </p:set>
                                    <p:animEffect transition="in" filter="dissolve">
                                      <p:cBhvr>
                                        <p:cTn id="32" dur="500"/>
                                        <p:tgtEl>
                                          <p:spTgt spid="3">
                                            <p:txEl>
                                              <p:charRg st="63" end="7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
                                            <p:txEl>
                                              <p:charRg st="75" end="83"/>
                                            </p:txEl>
                                          </p:spTgt>
                                        </p:tgtEl>
                                        <p:attrNameLst>
                                          <p:attrName>style.visibility</p:attrName>
                                        </p:attrNameLst>
                                      </p:cBhvr>
                                      <p:to>
                                        <p:strVal val="visible"/>
                                      </p:to>
                                    </p:set>
                                    <p:animEffect transition="in" filter="dissolve">
                                      <p:cBhvr>
                                        <p:cTn id="37" dur="500"/>
                                        <p:tgtEl>
                                          <p:spTgt spid="3">
                                            <p:txEl>
                                              <p:charRg st="75" end="8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3">
                                            <p:txEl>
                                              <p:charRg st="83" end="96"/>
                                            </p:txEl>
                                          </p:spTgt>
                                        </p:tgtEl>
                                        <p:attrNameLst>
                                          <p:attrName>style.visibility</p:attrName>
                                        </p:attrNameLst>
                                      </p:cBhvr>
                                      <p:to>
                                        <p:strVal val="visible"/>
                                      </p:to>
                                    </p:set>
                                    <p:animEffect transition="in" filter="dissolve">
                                      <p:cBhvr>
                                        <p:cTn id="42" dur="500"/>
                                        <p:tgtEl>
                                          <p:spTgt spid="3">
                                            <p:txEl>
                                              <p:charRg st="83" end="9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3">
                                            <p:txEl>
                                              <p:charRg st="96" end="115"/>
                                            </p:txEl>
                                          </p:spTgt>
                                        </p:tgtEl>
                                        <p:attrNameLst>
                                          <p:attrName>style.visibility</p:attrName>
                                        </p:attrNameLst>
                                      </p:cBhvr>
                                      <p:to>
                                        <p:strVal val="visible"/>
                                      </p:to>
                                    </p:set>
                                    <p:animEffect transition="in" filter="dissolve">
                                      <p:cBhvr>
                                        <p:cTn id="47" dur="500"/>
                                        <p:tgtEl>
                                          <p:spTgt spid="3">
                                            <p:txEl>
                                              <p:charRg st="96" end="1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当堂练习</a:t>
            </a:r>
            <a:endParaRPr lang="zh-CN" altLang="en-US" sz="2000" dirty="0">
              <a:solidFill>
                <a:srgbClr val="228B8B"/>
              </a:solidFill>
            </a:endParaRPr>
          </a:p>
        </p:txBody>
      </p:sp>
      <p:sp>
        <p:nvSpPr>
          <p:cNvPr id="25603" name="Rectangle 1028"/>
          <p:cNvSpPr/>
          <p:nvPr/>
        </p:nvSpPr>
        <p:spPr>
          <a:xfrm>
            <a:off x="539750" y="622300"/>
            <a:ext cx="8604250" cy="43100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判断下列说法是否正确</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对角线互相垂直的四边形是菱形；</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对角线互相垂直且平分的四边形是菱形；</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对角线互相垂直，且有一组邻边相等的</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四边形是菱形；</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两条邻边相等，且一条对角线平分一组</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对角的四边形是菱形．</a:t>
            </a:r>
            <a:endParaRPr lang="zh-CN" altLang="en-US" sz="2800" dirty="0">
              <a:latin typeface="Times New Roman" panose="02020603050405020304" pitchFamily="18" charset="0"/>
              <a:ea typeface="黑体" panose="02010609060101010101" pitchFamily="49" charset="-122"/>
            </a:endParaRPr>
          </a:p>
        </p:txBody>
      </p:sp>
      <p:sp>
        <p:nvSpPr>
          <p:cNvPr id="96261" name="Rectangle 1029"/>
          <p:cNvSpPr/>
          <p:nvPr/>
        </p:nvSpPr>
        <p:spPr>
          <a:xfrm>
            <a:off x="7556500" y="1957388"/>
            <a:ext cx="6350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b="1" dirty="0">
                <a:solidFill>
                  <a:srgbClr val="FF0000"/>
                </a:solidFill>
                <a:latin typeface="Times New Roman" panose="02020603050405020304" pitchFamily="18" charset="0"/>
              </a:rPr>
              <a:t>√</a:t>
            </a:r>
            <a:endParaRPr lang="en-US" altLang="zh-CN" sz="2800" b="1" dirty="0">
              <a:solidFill>
                <a:srgbClr val="FF0000"/>
              </a:solidFill>
              <a:latin typeface="Times New Roman" panose="02020603050405020304" pitchFamily="18" charset="0"/>
            </a:endParaRPr>
          </a:p>
        </p:txBody>
      </p:sp>
      <p:sp>
        <p:nvSpPr>
          <p:cNvPr id="96262" name="Rectangle 1030"/>
          <p:cNvSpPr/>
          <p:nvPr/>
        </p:nvSpPr>
        <p:spPr>
          <a:xfrm>
            <a:off x="7310438" y="3009900"/>
            <a:ext cx="715962"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b="1" dirty="0">
                <a:latin typeface="Times New Roman" panose="02020603050405020304" pitchFamily="18" charset="0"/>
              </a:rPr>
              <a:t> </a:t>
            </a:r>
            <a:r>
              <a:rPr lang="en-US" altLang="zh-CN" sz="2800" b="1" dirty="0">
                <a:solidFill>
                  <a:srgbClr val="FF0000"/>
                </a:solidFill>
                <a:latin typeface="Times New Roman" panose="02020603050405020304" pitchFamily="18" charset="0"/>
              </a:rPr>
              <a:t>╳</a:t>
            </a:r>
            <a:r>
              <a:rPr lang="en-US" altLang="zh-CN" sz="2800" b="1" dirty="0">
                <a:latin typeface="Times New Roman" panose="02020603050405020304" pitchFamily="18" charset="0"/>
              </a:rPr>
              <a:t> </a:t>
            </a:r>
            <a:endParaRPr lang="en-US" altLang="zh-CN" sz="2800" b="1" dirty="0"/>
          </a:p>
        </p:txBody>
      </p:sp>
      <p:sp>
        <p:nvSpPr>
          <p:cNvPr id="96263" name="Rectangle 1031"/>
          <p:cNvSpPr/>
          <p:nvPr/>
        </p:nvSpPr>
        <p:spPr>
          <a:xfrm>
            <a:off x="6691313" y="1322388"/>
            <a:ext cx="1008062"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b="1" dirty="0">
                <a:latin typeface="Times New Roman" panose="02020603050405020304" pitchFamily="18" charset="0"/>
              </a:rPr>
              <a:t> </a:t>
            </a:r>
            <a:r>
              <a:rPr lang="en-US" altLang="zh-CN" sz="2800" b="1" dirty="0">
                <a:solidFill>
                  <a:srgbClr val="FF0000"/>
                </a:solidFill>
                <a:latin typeface="Times New Roman" panose="02020603050405020304" pitchFamily="18" charset="0"/>
              </a:rPr>
              <a:t>╳</a:t>
            </a:r>
            <a:endParaRPr lang="en-US" altLang="zh-CN" sz="2800" b="1" dirty="0"/>
          </a:p>
        </p:txBody>
      </p:sp>
      <p:sp>
        <p:nvSpPr>
          <p:cNvPr id="96264" name="Rectangle 1032"/>
          <p:cNvSpPr/>
          <p:nvPr/>
        </p:nvSpPr>
        <p:spPr>
          <a:xfrm>
            <a:off x="7556500" y="3795713"/>
            <a:ext cx="7175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b="1" dirty="0">
                <a:latin typeface="Times New Roman" panose="02020603050405020304" pitchFamily="18" charset="0"/>
              </a:rPr>
              <a:t> </a:t>
            </a:r>
            <a:r>
              <a:rPr lang="en-US" altLang="zh-CN" sz="2800" b="1" dirty="0">
                <a:solidFill>
                  <a:srgbClr val="FF0000"/>
                </a:solidFill>
                <a:latin typeface="Times New Roman" panose="02020603050405020304" pitchFamily="18" charset="0"/>
              </a:rPr>
              <a:t>╳</a:t>
            </a:r>
            <a:r>
              <a:rPr lang="en-US" altLang="zh-CN" sz="2800" b="1" dirty="0">
                <a:latin typeface="Times New Roman" panose="02020603050405020304" pitchFamily="18" charset="0"/>
              </a:rPr>
              <a:t> </a:t>
            </a:r>
            <a:endParaRPr lang="en-US" altLang="zh-CN" sz="2800" b="1" dirty="0"/>
          </a:p>
        </p:txBody>
      </p:sp>
      <p:sp>
        <p:nvSpPr>
          <p:cNvPr id="25608" name="矩形 16386"/>
          <p:cNvSpPr/>
          <p:nvPr/>
        </p:nvSpPr>
        <p:spPr>
          <a:xfrm>
            <a:off x="503238" y="4932363"/>
            <a:ext cx="8177212" cy="13414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Clr>
                <a:srgbClr val="0000CC"/>
              </a:buClr>
              <a:buFont typeface="Wingdings" panose="05000000000000000000" pitchFamily="2" charset="2"/>
              <a:buNone/>
            </a:pPr>
            <a:r>
              <a:rPr lang="en-US" altLang="en-US"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一边长为</a:t>
            </a:r>
            <a:r>
              <a:rPr lang="en-US" altLang="zh-CN" sz="2800" dirty="0">
                <a:latin typeface="Times New Roman" panose="02020603050405020304" pitchFamily="18" charset="0"/>
                <a:ea typeface="黑体" panose="02010609060101010101" pitchFamily="49" charset="-122"/>
              </a:rPr>
              <a:t>5cm</a:t>
            </a:r>
            <a:r>
              <a:rPr lang="zh-CN" altLang="en-US" sz="2800" dirty="0">
                <a:latin typeface="Times New Roman" panose="02020603050405020304" pitchFamily="18" charset="0"/>
                <a:ea typeface="黑体" panose="02010609060101010101" pitchFamily="49" charset="-122"/>
              </a:rPr>
              <a:t>平行四边形的两条对角</a:t>
            </a:r>
            <a:r>
              <a:rPr lang="zh-CN" altLang="en-US" sz="2800" dirty="0">
                <a:latin typeface="Times New Roman" panose="02020603050405020304" pitchFamily="18" charset="0"/>
                <a:ea typeface="黑体" panose="02010609060101010101" pitchFamily="49" charset="-122"/>
                <a:sym typeface="宋体" panose="02010600030101010101" pitchFamily="2" charset="-122"/>
              </a:rPr>
              <a:t>线的长分别为 </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20000"/>
              </a:lnSpc>
              <a:spcBef>
                <a:spcPct val="50000"/>
              </a:spcBef>
              <a:buClr>
                <a:srgbClr val="0000CC"/>
              </a:buClr>
              <a:buFont typeface="Wingdings" panose="05000000000000000000" pitchFamily="2" charset="2"/>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a:t>
            </a:r>
            <a:r>
              <a:rPr lang="en-US" altLang="zh-CN" sz="2800" dirty="0">
                <a:latin typeface="Times New Roman" panose="02020603050405020304" pitchFamily="18" charset="0"/>
                <a:ea typeface="黑体" panose="02010609060101010101" pitchFamily="49" charset="-122"/>
                <a:sym typeface="宋体" panose="02010600030101010101" pitchFamily="2" charset="-122"/>
              </a:rPr>
              <a:t>24cm</a:t>
            </a:r>
            <a:r>
              <a:rPr lang="zh-CN" altLang="en-US" sz="2800" dirty="0">
                <a:latin typeface="Times New Roman" panose="02020603050405020304" pitchFamily="18" charset="0"/>
                <a:ea typeface="黑体" panose="02010609060101010101" pitchFamily="49" charset="-122"/>
              </a:rPr>
              <a:t>和</a:t>
            </a:r>
            <a:r>
              <a:rPr lang="en-US" altLang="zh-CN" sz="2800" dirty="0">
                <a:latin typeface="Times New Roman" panose="02020603050405020304" pitchFamily="18" charset="0"/>
                <a:ea typeface="黑体" panose="02010609060101010101" pitchFamily="49" charset="-122"/>
              </a:rPr>
              <a:t>26cm</a:t>
            </a:r>
            <a:r>
              <a:rPr lang="zh-CN" altLang="en-US" sz="2800" dirty="0">
                <a:latin typeface="Times New Roman" panose="02020603050405020304" pitchFamily="18" charset="0"/>
                <a:ea typeface="黑体" panose="02010609060101010101" pitchFamily="49" charset="-122"/>
              </a:rPr>
              <a:t>，那么平行四边形的面积是</a:t>
            </a:r>
            <a:r>
              <a:rPr lang="zh-CN" altLang="en-US" sz="2800" u="sng"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sp>
        <p:nvSpPr>
          <p:cNvPr id="16389" name="文本框 16388"/>
          <p:cNvSpPr txBox="1"/>
          <p:nvPr/>
        </p:nvSpPr>
        <p:spPr>
          <a:xfrm>
            <a:off x="7048500" y="5718175"/>
            <a:ext cx="15113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312cm</a:t>
            </a:r>
            <a:r>
              <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endPar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263"/>
                                        </p:tgtEl>
                                        <p:attrNameLst>
                                          <p:attrName>style.visibility</p:attrName>
                                        </p:attrNameLst>
                                      </p:cBhvr>
                                      <p:to>
                                        <p:strVal val="visible"/>
                                      </p:to>
                                    </p:set>
                                    <p:anim calcmode="lin" valueType="num">
                                      <p:cBhvr>
                                        <p:cTn id="7" dur="500" fill="hold"/>
                                        <p:tgtEl>
                                          <p:spTgt spid="96263"/>
                                        </p:tgtEl>
                                        <p:attrNameLst>
                                          <p:attrName>ppt_x</p:attrName>
                                        </p:attrNameLst>
                                      </p:cBhvr>
                                      <p:tavLst>
                                        <p:tav tm="0">
                                          <p:val>
                                            <p:strVal val="#ppt_x"/>
                                          </p:val>
                                        </p:tav>
                                        <p:tav tm="100000">
                                          <p:val>
                                            <p:strVal val="#ppt_x"/>
                                          </p:val>
                                        </p:tav>
                                      </p:tavLst>
                                    </p:anim>
                                    <p:anim calcmode="lin" valueType="num">
                                      <p:cBhvr>
                                        <p:cTn id="8" dur="500" fill="hold"/>
                                        <p:tgtEl>
                                          <p:spTgt spid="962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6261"/>
                                        </p:tgtEl>
                                        <p:attrNameLst>
                                          <p:attrName>style.visibility</p:attrName>
                                        </p:attrNameLst>
                                      </p:cBhvr>
                                      <p:to>
                                        <p:strVal val="visible"/>
                                      </p:to>
                                    </p:set>
                                    <p:anim calcmode="lin" valueType="num">
                                      <p:cBhvr>
                                        <p:cTn id="13" dur="500" fill="hold"/>
                                        <p:tgtEl>
                                          <p:spTgt spid="96261"/>
                                        </p:tgtEl>
                                        <p:attrNameLst>
                                          <p:attrName>ppt_x</p:attrName>
                                        </p:attrNameLst>
                                      </p:cBhvr>
                                      <p:tavLst>
                                        <p:tav tm="0">
                                          <p:val>
                                            <p:strVal val="#ppt_x"/>
                                          </p:val>
                                        </p:tav>
                                        <p:tav tm="100000">
                                          <p:val>
                                            <p:strVal val="#ppt_x"/>
                                          </p:val>
                                        </p:tav>
                                      </p:tavLst>
                                    </p:anim>
                                    <p:anim calcmode="lin" valueType="num">
                                      <p:cBhvr>
                                        <p:cTn id="14" dur="500" fill="hold"/>
                                        <p:tgtEl>
                                          <p:spTgt spid="9626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6262"/>
                                        </p:tgtEl>
                                        <p:attrNameLst>
                                          <p:attrName>style.visibility</p:attrName>
                                        </p:attrNameLst>
                                      </p:cBhvr>
                                      <p:to>
                                        <p:strVal val="visible"/>
                                      </p:to>
                                    </p:set>
                                    <p:anim calcmode="lin" valueType="num">
                                      <p:cBhvr>
                                        <p:cTn id="19" dur="500" fill="hold"/>
                                        <p:tgtEl>
                                          <p:spTgt spid="96262"/>
                                        </p:tgtEl>
                                        <p:attrNameLst>
                                          <p:attrName>ppt_x</p:attrName>
                                        </p:attrNameLst>
                                      </p:cBhvr>
                                      <p:tavLst>
                                        <p:tav tm="0">
                                          <p:val>
                                            <p:strVal val="#ppt_x"/>
                                          </p:val>
                                        </p:tav>
                                        <p:tav tm="100000">
                                          <p:val>
                                            <p:strVal val="#ppt_x"/>
                                          </p:val>
                                        </p:tav>
                                      </p:tavLst>
                                    </p:anim>
                                    <p:anim calcmode="lin" valueType="num">
                                      <p:cBhvr>
                                        <p:cTn id="20" dur="500" fill="hold"/>
                                        <p:tgtEl>
                                          <p:spTgt spid="9626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6264"/>
                                        </p:tgtEl>
                                        <p:attrNameLst>
                                          <p:attrName>style.visibility</p:attrName>
                                        </p:attrNameLst>
                                      </p:cBhvr>
                                      <p:to>
                                        <p:strVal val="visible"/>
                                      </p:to>
                                    </p:set>
                                    <p:anim calcmode="lin" valueType="num">
                                      <p:cBhvr>
                                        <p:cTn id="25" dur="500" fill="hold"/>
                                        <p:tgtEl>
                                          <p:spTgt spid="96264"/>
                                        </p:tgtEl>
                                        <p:attrNameLst>
                                          <p:attrName>ppt_x</p:attrName>
                                        </p:attrNameLst>
                                      </p:cBhvr>
                                      <p:tavLst>
                                        <p:tav tm="0">
                                          <p:val>
                                            <p:strVal val="#ppt_x"/>
                                          </p:val>
                                        </p:tav>
                                        <p:tav tm="100000">
                                          <p:val>
                                            <p:strVal val="#ppt_x"/>
                                          </p:val>
                                        </p:tav>
                                      </p:tavLst>
                                    </p:anim>
                                    <p:anim calcmode="lin" valueType="num">
                                      <p:cBhvr>
                                        <p:cTn id="26" dur="500" fill="hold"/>
                                        <p:tgtEl>
                                          <p:spTgt spid="9626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389"/>
                                        </p:tgtEl>
                                        <p:attrNameLst>
                                          <p:attrName>style.visibility</p:attrName>
                                        </p:attrNameLst>
                                      </p:cBhvr>
                                      <p:to>
                                        <p:strVal val="visible"/>
                                      </p:to>
                                    </p:set>
                                  </p:childTnLst>
                                  <p:subTnLst>
                                    <p:audio>
                                      <p:cMediaNode>
                                        <p:cTn display="0" masterRel="sameClick">
                                          <p:stCondLst>
                                            <p:cond evt="begin" delay="0">
                                              <p:tn val="29"/>
                                            </p:cond>
                                          </p:stCondLst>
                                          <p:endCondLst>
                                            <p:cond evt="onStopAudio" delay="0">
                                              <p:tgtEl>
                                                <p:sldTgt/>
                                              </p:tgtEl>
                                            </p:cond>
                                          </p:endCondLst>
                                        </p:cTn>
                                        <p:tgtEl>
                                          <p:sndTgt r:embed="rId1"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61" grpId="0"/>
      <p:bldP spid="96262" grpId="0"/>
      <p:bldP spid="96263" grpId="0"/>
      <p:bldP spid="96264" grpId="0"/>
      <p:bldP spid="163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Rectangle 11"/>
          <p:cNvSpPr/>
          <p:nvPr/>
        </p:nvSpPr>
        <p:spPr>
          <a:xfrm>
            <a:off x="288925" y="531813"/>
            <a:ext cx="8747125" cy="2951162"/>
          </a:xfrm>
          <a:prstGeom prst="rect">
            <a:avLst/>
          </a:prstGeom>
          <a:noFill/>
          <a:ln w="9525">
            <a:noFill/>
          </a:ln>
        </p:spPr>
        <p:txBody>
          <a:bodyPr lIns="91431" tIns="45716" rIns="91431" bIns="45716"/>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3.如图，将△</a:t>
            </a:r>
            <a:r>
              <a:rPr lang="en-US" altLang="zh-CN" sz="2800" i="1" dirty="0">
                <a:latin typeface="Times New Roman" panose="02020603050405020304" pitchFamily="18" charset="0"/>
                <a:ea typeface="黑体" panose="02010609060101010101" pitchFamily="49" charset="-122"/>
              </a:rPr>
              <a:t>ABC</a:t>
            </a:r>
            <a:r>
              <a:rPr lang="en-US" altLang="zh-CN" sz="2800" dirty="0">
                <a:latin typeface="Times New Roman" panose="02020603050405020304" pitchFamily="18" charset="0"/>
                <a:ea typeface="黑体" panose="02010609060101010101" pitchFamily="49" charset="-122"/>
              </a:rPr>
              <a:t>沿</a:t>
            </a:r>
            <a:r>
              <a:rPr lang="en-US" altLang="zh-CN" sz="2800" i="1" dirty="0">
                <a:latin typeface="Times New Roman" panose="02020603050405020304" pitchFamily="18" charset="0"/>
                <a:ea typeface="黑体" panose="02010609060101010101" pitchFamily="49" charset="-122"/>
              </a:rPr>
              <a:t>BC</a:t>
            </a:r>
            <a:r>
              <a:rPr lang="en-US" altLang="zh-CN" sz="2800" dirty="0">
                <a:latin typeface="Times New Roman" panose="02020603050405020304" pitchFamily="18" charset="0"/>
                <a:ea typeface="黑体" panose="02010609060101010101" pitchFamily="49" charset="-122"/>
              </a:rPr>
              <a:t>方向平移得到△</a:t>
            </a:r>
            <a:r>
              <a:rPr lang="en-US" altLang="zh-CN" sz="2800" i="1" dirty="0">
                <a:latin typeface="Times New Roman" panose="02020603050405020304" pitchFamily="18" charset="0"/>
                <a:ea typeface="黑体" panose="02010609060101010101" pitchFamily="49" charset="-122"/>
              </a:rPr>
              <a:t>DCE</a:t>
            </a:r>
            <a:r>
              <a:rPr lang="en-US" altLang="zh-CN" sz="2800" dirty="0">
                <a:latin typeface="Times New Roman" panose="02020603050405020304" pitchFamily="18" charset="0"/>
                <a:ea typeface="黑体" panose="02010609060101010101" pitchFamily="49" charset="-122"/>
              </a:rPr>
              <a:t>，连接</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，下列条件能够判定四边形</a:t>
            </a:r>
            <a:r>
              <a:rPr lang="en-US" altLang="zh-CN" sz="2800" i="1" dirty="0">
                <a:latin typeface="Times New Roman" panose="02020603050405020304" pitchFamily="18" charset="0"/>
                <a:ea typeface="黑体" panose="02010609060101010101" pitchFamily="49" charset="-122"/>
              </a:rPr>
              <a:t>ACED</a:t>
            </a:r>
            <a:r>
              <a:rPr lang="en-US" altLang="zh-CN" sz="2800" dirty="0">
                <a:latin typeface="Times New Roman" panose="02020603050405020304" pitchFamily="18" charset="0"/>
                <a:ea typeface="黑体" panose="02010609060101010101" pitchFamily="49" charset="-122"/>
              </a:rPr>
              <a:t>为菱形的是（　　</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         B．</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marL="342900" lvl="0" indent="-342900" eaLnBrk="1" hangingPunct="1">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C．∠</a:t>
            </a:r>
            <a:r>
              <a:rPr lang="zh-CN" altLang="en-US"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=60°     D．∠</a:t>
            </a:r>
            <a:r>
              <a:rPr lang="zh-CN" altLang="en-US" sz="2800" i="1" dirty="0">
                <a:latin typeface="Times New Roman" panose="02020603050405020304" pitchFamily="18" charset="0"/>
                <a:ea typeface="黑体" panose="02010609060101010101" pitchFamily="49" charset="-122"/>
              </a:rPr>
              <a:t>ACB</a:t>
            </a:r>
            <a:r>
              <a:rPr lang="zh-CN" altLang="en-US" sz="2800" dirty="0">
                <a:latin typeface="Times New Roman" panose="02020603050405020304" pitchFamily="18" charset="0"/>
                <a:ea typeface="黑体" panose="02010609060101010101" pitchFamily="49" charset="-122"/>
              </a:rPr>
              <a:t>=60° </a:t>
            </a:r>
            <a:endParaRPr lang="zh-CN" altLang="en-US" sz="2800" dirty="0">
              <a:latin typeface="Times New Roman" panose="02020603050405020304" pitchFamily="18" charset="0"/>
              <a:ea typeface="黑体" panose="02010609060101010101" pitchFamily="49" charset="-122"/>
            </a:endParaRPr>
          </a:p>
        </p:txBody>
      </p:sp>
      <p:sp>
        <p:nvSpPr>
          <p:cNvPr id="67606" name="Text Box 22"/>
          <p:cNvSpPr txBox="1"/>
          <p:nvPr/>
        </p:nvSpPr>
        <p:spPr>
          <a:xfrm>
            <a:off x="7856538" y="1320800"/>
            <a:ext cx="508000" cy="520700"/>
          </a:xfrm>
          <a:prstGeom prst="rect">
            <a:avLst/>
          </a:prstGeom>
          <a:noFill/>
          <a:ln w="9525">
            <a:noFill/>
          </a:ln>
        </p:spPr>
        <p:txBody>
          <a:bodyPr lIns="91422" tIns="45711" rIns="91422" bIns="45711">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defTabSz="346075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rPr>
              <a:t>B</a:t>
            </a:r>
            <a:endParaRPr lang="en-US" altLang="zh-CN" sz="2800" dirty="0">
              <a:solidFill>
                <a:srgbClr val="FF0000"/>
              </a:solidFill>
              <a:latin typeface="Times New Roman" panose="02020603050405020304" pitchFamily="18" charset="0"/>
            </a:endParaRPr>
          </a:p>
        </p:txBody>
      </p:sp>
      <p:pic>
        <p:nvPicPr>
          <p:cNvPr id="26628" name="图片 2"/>
          <p:cNvPicPr>
            <a:picLocks noChangeAspect="1"/>
          </p:cNvPicPr>
          <p:nvPr/>
        </p:nvPicPr>
        <p:blipFill>
          <a:blip r:embed="rId1">
            <a:clrChange>
              <a:clrFrom>
                <a:srgbClr val="FFFFFF"/>
              </a:clrFrom>
              <a:clrTo>
                <a:srgbClr val="FFFFFF">
                  <a:alpha val="0"/>
                </a:srgbClr>
              </a:clrTo>
            </a:clrChange>
          </a:blip>
          <a:stretch>
            <a:fillRect/>
          </a:stretch>
        </p:blipFill>
        <p:spPr>
          <a:xfrm>
            <a:off x="5540375" y="1712913"/>
            <a:ext cx="3346450" cy="1889125"/>
          </a:xfrm>
          <a:prstGeom prst="rect">
            <a:avLst/>
          </a:prstGeom>
          <a:noFill/>
          <a:ln w="9525">
            <a:noFill/>
          </a:ln>
        </p:spPr>
      </p:pic>
      <p:sp>
        <p:nvSpPr>
          <p:cNvPr id="4" name="文本框 3"/>
          <p:cNvSpPr txBox="1"/>
          <p:nvPr/>
        </p:nvSpPr>
        <p:spPr>
          <a:xfrm>
            <a:off x="777875" y="3482975"/>
            <a:ext cx="7589838" cy="2935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解析：∵将△</a:t>
            </a:r>
            <a:r>
              <a:rPr lang="zh-CN" altLang="en-US" sz="2800" i="1" dirty="0">
                <a:solidFill>
                  <a:srgbClr val="FF0000"/>
                </a:solidFill>
                <a:latin typeface="Times New Roman" panose="02020603050405020304" pitchFamily="18" charset="0"/>
                <a:ea typeface="黑体" panose="02010609060101010101" pitchFamily="49" charset="-122"/>
              </a:rPr>
              <a:t>ABC</a:t>
            </a:r>
            <a:r>
              <a:rPr lang="zh-CN" altLang="en-US" sz="2800" dirty="0">
                <a:solidFill>
                  <a:srgbClr val="FF0000"/>
                </a:solidFill>
                <a:latin typeface="Times New Roman" panose="02020603050405020304" pitchFamily="18" charset="0"/>
                <a:ea typeface="黑体" panose="02010609060101010101" pitchFamily="49" charset="-122"/>
              </a:rPr>
              <a:t>沿</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方向平移得到△</a:t>
            </a:r>
            <a:r>
              <a:rPr lang="zh-CN" altLang="en-US" sz="2800" i="1" dirty="0">
                <a:solidFill>
                  <a:srgbClr val="FF0000"/>
                </a:solidFill>
                <a:latin typeface="Times New Roman" panose="02020603050405020304" pitchFamily="18" charset="0"/>
                <a:ea typeface="黑体" panose="02010609060101010101" pitchFamily="49" charset="-122"/>
              </a:rPr>
              <a:t>DCE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a:t>
            </a:r>
            <a:r>
              <a:rPr lang="en-US" altLang="zh-CN" sz="2800" i="1" dirty="0">
                <a:solidFill>
                  <a:srgbClr val="FF0000"/>
                </a:solidFill>
                <a:latin typeface="Times New Roman" panose="02020603050405020304" pitchFamily="18" charset="0"/>
                <a:ea typeface="黑体" panose="02010609060101010101" pitchFamily="49" charset="-122"/>
              </a:rPr>
              <a:t>C</a:t>
            </a:r>
            <a:r>
              <a:rPr lang="zh-CN" altLang="en-US" sz="2800" i="1" dirty="0">
                <a:solidFill>
                  <a:srgbClr val="FF0000"/>
                </a:solidFill>
                <a:latin typeface="Times New Roman" panose="02020603050405020304" pitchFamily="18" charset="0"/>
                <a:ea typeface="黑体" panose="02010609060101010101" pitchFamily="49" charset="-122"/>
              </a:rPr>
              <a:t>∥D</a:t>
            </a:r>
            <a:r>
              <a:rPr lang="en-US" altLang="zh-CN"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a:t>
            </a:r>
            <a:r>
              <a:rPr lang="en-US" altLang="zh-CN" sz="2800" i="1" dirty="0">
                <a:solidFill>
                  <a:srgbClr val="FF0000"/>
                </a:solidFill>
                <a:latin typeface="Times New Roman" panose="02020603050405020304" pitchFamily="18" charset="0"/>
                <a:ea typeface="黑体" panose="02010609060101010101" pitchFamily="49" charset="-122"/>
              </a:rPr>
              <a:t>C</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a:t>
            </a:r>
            <a:r>
              <a:rPr lang="en-US" altLang="zh-CN"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a:t>
            </a:r>
            <a:r>
              <a:rPr lang="en-US" altLang="zh-CN" sz="2800" i="1" dirty="0">
                <a:solidFill>
                  <a:srgbClr val="FF0000"/>
                </a:solidFill>
                <a:latin typeface="Times New Roman" panose="02020603050405020304" pitchFamily="18" charset="0"/>
                <a:ea typeface="黑体" panose="02010609060101010101" pitchFamily="49" charset="-122"/>
              </a:rPr>
              <a:t>E</a:t>
            </a:r>
            <a:r>
              <a:rPr lang="zh-CN" altLang="en-US" sz="2800" i="1"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为平行四边形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当</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时，</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平行四边形</a:t>
            </a:r>
            <a:r>
              <a:rPr lang="zh-CN" altLang="en-US" sz="2800" i="1" dirty="0">
                <a:solidFill>
                  <a:srgbClr val="FF0000"/>
                </a:solidFill>
                <a:latin typeface="Times New Roman" panose="02020603050405020304" pitchFamily="18" charset="0"/>
                <a:ea typeface="黑体" panose="02010609060101010101" pitchFamily="49" charset="-122"/>
              </a:rPr>
              <a:t>ACED</a:t>
            </a:r>
            <a:r>
              <a:rPr lang="zh-CN" altLang="en-US" sz="2800" dirty="0">
                <a:solidFill>
                  <a:srgbClr val="FF0000"/>
                </a:solidFill>
                <a:latin typeface="Times New Roman" panose="02020603050405020304" pitchFamily="18" charset="0"/>
                <a:ea typeface="黑体" panose="02010609060101010101" pitchFamily="49" charset="-122"/>
              </a:rPr>
              <a:t>是菱形．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故选B．</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7606"/>
                                        </p:tgtEl>
                                        <p:attrNameLst>
                                          <p:attrName>style.visibility</p:attrName>
                                        </p:attrNameLst>
                                      </p:cBhvr>
                                      <p:to>
                                        <p:strVal val="visible"/>
                                      </p:to>
                                    </p:set>
                                    <p:animEffect transition="in" filter="randombar(horizontal)">
                                      <p:cBhvr>
                                        <p:cTn id="12" dur="500"/>
                                        <p:tgtEl>
                                          <p:spTgt spid="67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606"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650" name="组合 15361"/>
          <p:cNvGrpSpPr/>
          <p:nvPr/>
        </p:nvGrpSpPr>
        <p:grpSpPr>
          <a:xfrm>
            <a:off x="5570538" y="2379663"/>
            <a:ext cx="3013075" cy="2463800"/>
            <a:chOff x="32" y="-90"/>
            <a:chExt cx="1898" cy="1552"/>
          </a:xfrm>
        </p:grpSpPr>
        <p:sp>
          <p:nvSpPr>
            <p:cNvPr id="27653" name="直接连接符 15362"/>
            <p:cNvSpPr/>
            <p:nvPr/>
          </p:nvSpPr>
          <p:spPr>
            <a:xfrm>
              <a:off x="220" y="272"/>
              <a:ext cx="0" cy="817"/>
            </a:xfrm>
            <a:prstGeom prst="line">
              <a:avLst/>
            </a:prstGeom>
            <a:ln w="28575" cap="flat" cmpd="sng">
              <a:solidFill>
                <a:schemeClr val="tx1"/>
              </a:solidFill>
              <a:prstDash val="solid"/>
              <a:headEnd type="none" w="med" len="med"/>
              <a:tailEnd type="none" w="med" len="med"/>
            </a:ln>
          </p:spPr>
        </p:sp>
        <p:sp>
          <p:nvSpPr>
            <p:cNvPr id="27654" name="直接连接符 15363"/>
            <p:cNvSpPr/>
            <p:nvPr/>
          </p:nvSpPr>
          <p:spPr>
            <a:xfrm>
              <a:off x="220" y="272"/>
              <a:ext cx="998" cy="0"/>
            </a:xfrm>
            <a:prstGeom prst="line">
              <a:avLst/>
            </a:prstGeom>
            <a:ln w="28575" cap="flat" cmpd="sng">
              <a:solidFill>
                <a:schemeClr val="tx1"/>
              </a:solidFill>
              <a:prstDash val="solid"/>
              <a:headEnd type="none" w="med" len="med"/>
              <a:tailEnd type="none" w="med" len="med"/>
            </a:ln>
          </p:spPr>
        </p:sp>
        <p:sp>
          <p:nvSpPr>
            <p:cNvPr id="27655" name="直接连接符 15364"/>
            <p:cNvSpPr/>
            <p:nvPr/>
          </p:nvSpPr>
          <p:spPr>
            <a:xfrm>
              <a:off x="1218" y="272"/>
              <a:ext cx="0" cy="817"/>
            </a:xfrm>
            <a:prstGeom prst="line">
              <a:avLst/>
            </a:prstGeom>
            <a:ln w="28575" cap="flat" cmpd="sng">
              <a:solidFill>
                <a:schemeClr val="tx1"/>
              </a:solidFill>
              <a:prstDash val="solid"/>
              <a:headEnd type="none" w="med" len="med"/>
              <a:tailEnd type="none" w="med" len="med"/>
            </a:ln>
          </p:spPr>
        </p:sp>
        <p:sp>
          <p:nvSpPr>
            <p:cNvPr id="27656" name="直接连接符 15365"/>
            <p:cNvSpPr/>
            <p:nvPr/>
          </p:nvSpPr>
          <p:spPr>
            <a:xfrm flipH="1">
              <a:off x="220" y="1089"/>
              <a:ext cx="998" cy="0"/>
            </a:xfrm>
            <a:prstGeom prst="line">
              <a:avLst/>
            </a:prstGeom>
            <a:ln w="28575" cap="flat" cmpd="sng">
              <a:solidFill>
                <a:schemeClr val="tx1"/>
              </a:solidFill>
              <a:prstDash val="solid"/>
              <a:headEnd type="none" w="med" len="med"/>
              <a:tailEnd type="none" w="med" len="med"/>
            </a:ln>
          </p:spPr>
        </p:sp>
        <p:sp>
          <p:nvSpPr>
            <p:cNvPr id="27657" name="直接连接符 15366"/>
            <p:cNvSpPr/>
            <p:nvPr/>
          </p:nvSpPr>
          <p:spPr>
            <a:xfrm>
              <a:off x="220" y="272"/>
              <a:ext cx="998" cy="817"/>
            </a:xfrm>
            <a:prstGeom prst="line">
              <a:avLst/>
            </a:prstGeom>
            <a:ln w="28575" cap="flat" cmpd="sng">
              <a:solidFill>
                <a:schemeClr val="tx1"/>
              </a:solidFill>
              <a:prstDash val="solid"/>
              <a:headEnd type="none" w="med" len="med"/>
              <a:tailEnd type="none" w="med" len="med"/>
            </a:ln>
          </p:spPr>
        </p:sp>
        <p:sp>
          <p:nvSpPr>
            <p:cNvPr id="27658" name="直接连接符 15367"/>
            <p:cNvSpPr/>
            <p:nvPr/>
          </p:nvSpPr>
          <p:spPr>
            <a:xfrm flipV="1">
              <a:off x="220" y="272"/>
              <a:ext cx="998" cy="817"/>
            </a:xfrm>
            <a:prstGeom prst="line">
              <a:avLst/>
            </a:prstGeom>
            <a:ln w="28575" cap="flat" cmpd="sng">
              <a:solidFill>
                <a:schemeClr val="tx1"/>
              </a:solidFill>
              <a:prstDash val="solid"/>
              <a:headEnd type="none" w="med" len="med"/>
              <a:tailEnd type="none" w="med" len="med"/>
            </a:ln>
          </p:spPr>
        </p:sp>
        <p:sp>
          <p:nvSpPr>
            <p:cNvPr id="27659" name="未知"/>
            <p:cNvSpPr/>
            <p:nvPr/>
          </p:nvSpPr>
          <p:spPr>
            <a:xfrm>
              <a:off x="1220" y="270"/>
              <a:ext cx="496" cy="411"/>
            </a:xfrm>
            <a:custGeom>
              <a:avLst/>
              <a:gdLst>
                <a:gd name="txL" fmla="*/ 0 w 496"/>
                <a:gd name="txT" fmla="*/ 0 h 411"/>
                <a:gd name="txR" fmla="*/ 496 w 496"/>
                <a:gd name="txB" fmla="*/ 411 h 411"/>
              </a:gdLst>
              <a:ahLst/>
              <a:cxnLst>
                <a:cxn ang="0">
                  <a:pos x="0" y="0"/>
                </a:cxn>
                <a:cxn ang="0">
                  <a:pos x="496" y="411"/>
                </a:cxn>
              </a:cxnLst>
              <a:rect l="txL" t="txT" r="txR" b="txB"/>
              <a:pathLst>
                <a:path w="496" h="411">
                  <a:moveTo>
                    <a:pt x="0" y="0"/>
                  </a:moveTo>
                  <a:lnTo>
                    <a:pt x="496" y="411"/>
                  </a:lnTo>
                </a:path>
              </a:pathLst>
            </a:custGeom>
            <a:noFill/>
            <a:ln w="28575" cap="flat" cmpd="sng">
              <a:solidFill>
                <a:schemeClr val="tx1">
                  <a:alpha val="100000"/>
                </a:schemeClr>
              </a:solidFill>
              <a:prstDash val="solid"/>
              <a:round/>
              <a:headEnd type="none" w="med" len="med"/>
              <a:tailEnd type="none" w="med" len="med"/>
            </a:ln>
          </p:spPr>
          <p:txBody>
            <a:bodyPr/>
            <a:p>
              <a:endParaRPr lang="zh-CN" altLang="en-US"/>
            </a:p>
          </p:txBody>
        </p:sp>
        <p:sp>
          <p:nvSpPr>
            <p:cNvPr id="27660" name="直接连接符 15369"/>
            <p:cNvSpPr/>
            <p:nvPr/>
          </p:nvSpPr>
          <p:spPr>
            <a:xfrm flipV="1">
              <a:off x="1218" y="680"/>
              <a:ext cx="499" cy="409"/>
            </a:xfrm>
            <a:prstGeom prst="line">
              <a:avLst/>
            </a:prstGeom>
            <a:ln w="28575" cap="flat" cmpd="sng">
              <a:solidFill>
                <a:schemeClr val="tx1"/>
              </a:solidFill>
              <a:prstDash val="solid"/>
              <a:headEnd type="none" w="med" len="med"/>
              <a:tailEnd type="none" w="med" len="med"/>
            </a:ln>
          </p:spPr>
        </p:sp>
        <p:sp>
          <p:nvSpPr>
            <p:cNvPr id="27661" name="文本框 15370"/>
            <p:cNvSpPr txBox="1"/>
            <p:nvPr/>
          </p:nvSpPr>
          <p:spPr>
            <a:xfrm>
              <a:off x="32" y="-73"/>
              <a:ext cx="277"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7662" name="文本框 15371"/>
            <p:cNvSpPr txBox="1"/>
            <p:nvPr/>
          </p:nvSpPr>
          <p:spPr>
            <a:xfrm>
              <a:off x="45" y="998"/>
              <a:ext cx="265"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7663" name="文本框 15372"/>
            <p:cNvSpPr txBox="1"/>
            <p:nvPr/>
          </p:nvSpPr>
          <p:spPr>
            <a:xfrm>
              <a:off x="1121" y="998"/>
              <a:ext cx="265"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7664" name="文本框 15373"/>
            <p:cNvSpPr txBox="1"/>
            <p:nvPr/>
          </p:nvSpPr>
          <p:spPr>
            <a:xfrm>
              <a:off x="1121" y="-90"/>
              <a:ext cx="277"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7665" name="文本框 15374"/>
            <p:cNvSpPr txBox="1"/>
            <p:nvPr/>
          </p:nvSpPr>
          <p:spPr>
            <a:xfrm>
              <a:off x="583" y="590"/>
              <a:ext cx="277"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27666" name="文本框 15375"/>
            <p:cNvSpPr txBox="1"/>
            <p:nvPr/>
          </p:nvSpPr>
          <p:spPr>
            <a:xfrm>
              <a:off x="1678" y="516"/>
              <a:ext cx="252" cy="46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5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grpSp>
      <p:sp>
        <p:nvSpPr>
          <p:cNvPr id="27651" name="文本框 15376"/>
          <p:cNvSpPr txBox="1"/>
          <p:nvPr/>
        </p:nvSpPr>
        <p:spPr>
          <a:xfrm>
            <a:off x="611188" y="911225"/>
            <a:ext cx="8283575" cy="12969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130000"/>
              </a:lnSpc>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如图，矩形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的对角线相交于点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DE∥AC</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342900" lvl="0" indent="-342900" eaLnBrk="1" hangingPunct="1">
              <a:lnSpc>
                <a:spcPct val="130000"/>
              </a:lnSpc>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CE ∥BD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求证：四边形</a:t>
            </a:r>
            <a:r>
              <a:rPr lang="en-US" altLang="zh-CN" sz="2800" i="1" dirty="0">
                <a:latin typeface="Times New Roman" panose="02020603050405020304" pitchFamily="18" charset="0"/>
                <a:ea typeface="黑体" panose="02010609060101010101" pitchFamily="49" charset="-122"/>
              </a:rPr>
              <a:t>OCED</a:t>
            </a:r>
            <a:r>
              <a:rPr lang="zh-CN" altLang="en-US" sz="2800" dirty="0">
                <a:latin typeface="Times New Roman" panose="02020603050405020304" pitchFamily="18" charset="0"/>
                <a:ea typeface="黑体" panose="02010609060101010101" pitchFamily="49" charset="-122"/>
              </a:rPr>
              <a:t>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5378" name="矩形 15377"/>
          <p:cNvSpPr/>
          <p:nvPr/>
        </p:nvSpPr>
        <p:spPr>
          <a:xfrm>
            <a:off x="508000" y="2614613"/>
            <a:ext cx="6732588" cy="3322637"/>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DE∥AC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CE∥BD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OCED</a:t>
            </a:r>
            <a:r>
              <a:rPr lang="zh-CN" altLang="en-US" sz="2800" dirty="0">
                <a:solidFill>
                  <a:srgbClr val="FF0000"/>
                </a:solidFill>
                <a:latin typeface="Times New Roman" panose="02020603050405020304" pitchFamily="18" charset="0"/>
                <a:ea typeface="黑体" panose="02010609060101010101" pitchFamily="49" charset="-122"/>
              </a:rPr>
              <a:t>是平行四边形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是矩形，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OCED</a:t>
            </a:r>
            <a:r>
              <a:rPr lang="zh-CN" altLang="en-US" sz="2800" dirty="0">
                <a:solidFill>
                  <a:srgbClr val="FF0000"/>
                </a:solidFill>
                <a:latin typeface="Times New Roman" panose="02020603050405020304" pitchFamily="18" charset="0"/>
                <a:ea typeface="黑体" panose="02010609060101010101" pitchFamily="49" charset="-122"/>
              </a:rPr>
              <a:t>是菱形． </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5378">
                                            <p:txEl>
                                              <p:charRg st="0" end="17"/>
                                            </p:txEl>
                                          </p:spTgt>
                                        </p:tgtEl>
                                        <p:attrNameLst>
                                          <p:attrName>style.visibility</p:attrName>
                                        </p:attrNameLst>
                                      </p:cBhvr>
                                      <p:to>
                                        <p:strVal val="visible"/>
                                      </p:to>
                                    </p:set>
                                    <p:animEffect transition="in" filter="dissolve">
                                      <p:cBhvr>
                                        <p:cTn id="7" dur="500"/>
                                        <p:tgtEl>
                                          <p:spTgt spid="15378">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378">
                                            <p:txEl>
                                              <p:charRg st="17" end="33"/>
                                            </p:txEl>
                                          </p:spTgt>
                                        </p:tgtEl>
                                        <p:attrNameLst>
                                          <p:attrName>style.visibility</p:attrName>
                                        </p:attrNameLst>
                                      </p:cBhvr>
                                      <p:to>
                                        <p:strVal val="visible"/>
                                      </p:to>
                                    </p:set>
                                    <p:animEffect transition="in" filter="dissolve">
                                      <p:cBhvr>
                                        <p:cTn id="12" dur="500"/>
                                        <p:tgtEl>
                                          <p:spTgt spid="15378">
                                            <p:txEl>
                                              <p:charRg st="17"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5378">
                                            <p:txEl>
                                              <p:charRg st="33" end="46"/>
                                            </p:txEl>
                                          </p:spTgt>
                                        </p:tgtEl>
                                        <p:attrNameLst>
                                          <p:attrName>style.visibility</p:attrName>
                                        </p:attrNameLst>
                                      </p:cBhvr>
                                      <p:to>
                                        <p:strVal val="visible"/>
                                      </p:to>
                                    </p:set>
                                    <p:animEffect transition="in" filter="dissolve">
                                      <p:cBhvr>
                                        <p:cTn id="17" dur="500"/>
                                        <p:tgtEl>
                                          <p:spTgt spid="15378">
                                            <p:txEl>
                                              <p:charRg st="33" end="4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5378">
                                            <p:txEl>
                                              <p:charRg st="46" end="54"/>
                                            </p:txEl>
                                          </p:spTgt>
                                        </p:tgtEl>
                                        <p:attrNameLst>
                                          <p:attrName>style.visibility</p:attrName>
                                        </p:attrNameLst>
                                      </p:cBhvr>
                                      <p:to>
                                        <p:strVal val="visible"/>
                                      </p:to>
                                    </p:set>
                                    <p:animEffect transition="in" filter="dissolve">
                                      <p:cBhvr>
                                        <p:cTn id="22" dur="500"/>
                                        <p:tgtEl>
                                          <p:spTgt spid="15378">
                                            <p:txEl>
                                              <p:charRg st="46" end="5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5378">
                                            <p:txEl>
                                              <p:charRg st="54" end="68"/>
                                            </p:txEl>
                                          </p:spTgt>
                                        </p:tgtEl>
                                        <p:attrNameLst>
                                          <p:attrName>style.visibility</p:attrName>
                                        </p:attrNameLst>
                                      </p:cBhvr>
                                      <p:to>
                                        <p:strVal val="visible"/>
                                      </p:to>
                                    </p:set>
                                    <p:animEffect transition="in" filter="dissolve">
                                      <p:cBhvr>
                                        <p:cTn id="27" dur="500"/>
                                        <p:tgtEl>
                                          <p:spTgt spid="15378">
                                            <p:txEl>
                                              <p:charRg st="54" end="6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6" name="矩形 28675"/>
          <p:cNvSpPr/>
          <p:nvPr/>
        </p:nvSpPr>
        <p:spPr>
          <a:xfrm>
            <a:off x="469900" y="1731963"/>
            <a:ext cx="8307388" cy="4829175"/>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MN</a:t>
            </a:r>
            <a:r>
              <a:rPr lang="zh-CN" altLang="en-US" sz="2800" dirty="0">
                <a:solidFill>
                  <a:srgbClr val="FF0000"/>
                </a:solidFill>
                <a:latin typeface="Times New Roman" panose="02020603050405020304" pitchFamily="18" charset="0"/>
                <a:ea typeface="黑体" panose="02010609060101010101" pitchFamily="49" charset="-122"/>
              </a:rPr>
              <a:t>是</a:t>
            </a:r>
            <a:r>
              <a:rPr lang="en-US" altLang="zh-CN"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的垂直平分线，</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EOC</a:t>
            </a:r>
            <a:r>
              <a:rPr lang="en-US" altLang="zh-CN" sz="2800" dirty="0">
                <a:solidFill>
                  <a:srgbClr val="FF0000"/>
                </a:solidFill>
                <a:latin typeface="Times New Roman" panose="02020603050405020304" pitchFamily="18" charset="0"/>
                <a:ea typeface="黑体" panose="02010609060101010101" pitchFamily="49" charset="-122"/>
              </a:rPr>
              <a:t>=90°.</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CE∥AB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ECO</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ADO</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CEO</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ASA</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ADCE</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AOD</a:t>
            </a:r>
            <a:r>
              <a:rPr lang="en-US" altLang="zh-CN" sz="2800" dirty="0">
                <a:solidFill>
                  <a:srgbClr val="FF0000"/>
                </a:solidFill>
                <a:latin typeface="Times New Roman" panose="02020603050405020304" pitchFamily="18" charset="0"/>
                <a:ea typeface="黑体" panose="02010609060101010101" pitchFamily="49" charset="-122"/>
              </a:rPr>
              <a:t>=90°</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ADCE</a:t>
            </a:r>
            <a:r>
              <a:rPr lang="zh-CN" altLang="en-US" sz="2800" dirty="0">
                <a:solidFill>
                  <a:srgbClr val="FF0000"/>
                </a:solidFill>
                <a:latin typeface="Times New Roman" panose="02020603050405020304" pitchFamily="18" charset="0"/>
                <a:ea typeface="黑体" panose="02010609060101010101" pitchFamily="49" charset="-122"/>
              </a:rPr>
              <a:t>是菱形． </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8675" name="文本框 16385"/>
          <p:cNvSpPr txBox="1"/>
          <p:nvPr/>
        </p:nvSpPr>
        <p:spPr>
          <a:xfrm>
            <a:off x="541338" y="411163"/>
            <a:ext cx="7921625" cy="15128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的垂直平分线</a:t>
            </a:r>
            <a:r>
              <a:rPr lang="en-US" altLang="zh-CN" sz="2800" i="1" dirty="0">
                <a:latin typeface="Times New Roman" panose="02020603050405020304" pitchFamily="18" charset="0"/>
                <a:ea typeface="黑体" panose="02010609060101010101" pitchFamily="49" charset="-122"/>
              </a:rPr>
              <a:t>MN</a:t>
            </a:r>
            <a:r>
              <a:rPr lang="zh-CN" altLang="en-US" sz="2800" dirty="0">
                <a:latin typeface="Times New Roman" panose="02020603050405020304" pitchFamily="18" charset="0"/>
                <a:ea typeface="黑体" panose="02010609060101010101" pitchFamily="49" charset="-122"/>
              </a:rPr>
              <a:t>交</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于点</a:t>
            </a:r>
            <a:r>
              <a:rPr lang="en-US" altLang="zh-CN"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，交</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CE∥AB</a:t>
            </a:r>
            <a:r>
              <a:rPr lang="zh-CN" altLang="en-US" sz="2800" dirty="0">
                <a:latin typeface="Times New Roman" panose="02020603050405020304" pitchFamily="18" charset="0"/>
                <a:ea typeface="黑体" panose="02010609060101010101" pitchFamily="49" charset="-122"/>
              </a:rPr>
              <a:t>交</a:t>
            </a:r>
            <a:r>
              <a:rPr lang="en-US" altLang="zh-CN" sz="2800" i="1" dirty="0">
                <a:latin typeface="Times New Roman" panose="02020603050405020304" pitchFamily="18" charset="0"/>
                <a:ea typeface="黑体" panose="02010609060101010101" pitchFamily="49" charset="-122"/>
              </a:rPr>
              <a:t>MN</a:t>
            </a:r>
            <a:r>
              <a:rPr lang="zh-CN" altLang="en-US" sz="2800" dirty="0">
                <a:latin typeface="Times New Roman" panose="02020603050405020304" pitchFamily="18" charset="0"/>
                <a:ea typeface="黑体" panose="02010609060101010101" pitchFamily="49" charset="-122"/>
              </a:rPr>
              <a:t>于点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，连接</a:t>
            </a:r>
            <a:r>
              <a:rPr lang="en-US" altLang="zh-CN"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求证：四边形</a:t>
            </a:r>
            <a:r>
              <a:rPr lang="en-US" altLang="zh-CN" sz="2800" i="1" dirty="0">
                <a:latin typeface="Times New Roman" panose="02020603050405020304" pitchFamily="18" charset="0"/>
                <a:ea typeface="黑体" panose="02010609060101010101" pitchFamily="49" charset="-122"/>
              </a:rPr>
              <a:t>ADCE</a:t>
            </a:r>
            <a:r>
              <a:rPr lang="zh-CN" altLang="en-US" sz="2800" dirty="0">
                <a:latin typeface="Times New Roman" panose="02020603050405020304" pitchFamily="18" charset="0"/>
                <a:ea typeface="黑体" panose="02010609060101010101" pitchFamily="49" charset="-122"/>
              </a:rPr>
              <a:t>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2" name="文本框 16386"/>
          <p:cNvSpPr txBox="1"/>
          <p:nvPr/>
        </p:nvSpPr>
        <p:spPr>
          <a:xfrm>
            <a:off x="5151438" y="5246688"/>
            <a:ext cx="1143000" cy="561975"/>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8677" name="文本框 16387"/>
          <p:cNvSpPr txBox="1"/>
          <p:nvPr/>
        </p:nvSpPr>
        <p:spPr>
          <a:xfrm>
            <a:off x="7167563" y="5360988"/>
            <a:ext cx="514350" cy="449262"/>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grpSp>
        <p:nvGrpSpPr>
          <p:cNvPr id="28678" name="组合 16388"/>
          <p:cNvGrpSpPr/>
          <p:nvPr/>
        </p:nvGrpSpPr>
        <p:grpSpPr>
          <a:xfrm>
            <a:off x="5487988" y="1419225"/>
            <a:ext cx="3325812" cy="4094163"/>
            <a:chOff x="82" y="-225"/>
            <a:chExt cx="2095" cy="2579"/>
          </a:xfrm>
        </p:grpSpPr>
        <p:sp>
          <p:nvSpPr>
            <p:cNvPr id="28679" name="文本框 16389"/>
            <p:cNvSpPr txBox="1"/>
            <p:nvPr/>
          </p:nvSpPr>
          <p:spPr>
            <a:xfrm>
              <a:off x="1548" y="-225"/>
              <a:ext cx="449" cy="393"/>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8680" name="直接连接符 16390"/>
            <p:cNvSpPr/>
            <p:nvPr/>
          </p:nvSpPr>
          <p:spPr>
            <a:xfrm flipH="1">
              <a:off x="82" y="93"/>
              <a:ext cx="1621" cy="2261"/>
            </a:xfrm>
            <a:prstGeom prst="line">
              <a:avLst/>
            </a:prstGeom>
            <a:ln w="25400" cap="flat" cmpd="sng">
              <a:solidFill>
                <a:schemeClr val="tx1"/>
              </a:solidFill>
              <a:prstDash val="solid"/>
              <a:headEnd type="none" w="med" len="med"/>
              <a:tailEnd type="none" w="med" len="med"/>
            </a:ln>
          </p:spPr>
        </p:sp>
        <p:sp>
          <p:nvSpPr>
            <p:cNvPr id="28681" name="直接连接符 16391"/>
            <p:cNvSpPr/>
            <p:nvPr/>
          </p:nvSpPr>
          <p:spPr>
            <a:xfrm flipH="1">
              <a:off x="1174" y="129"/>
              <a:ext cx="518" cy="2214"/>
            </a:xfrm>
            <a:prstGeom prst="line">
              <a:avLst/>
            </a:prstGeom>
            <a:ln w="25400" cap="flat" cmpd="sng">
              <a:solidFill>
                <a:schemeClr val="tx1"/>
              </a:solidFill>
              <a:prstDash val="solid"/>
              <a:headEnd type="none" w="med" len="med"/>
              <a:tailEnd type="none" w="med" len="med"/>
            </a:ln>
          </p:spPr>
        </p:sp>
        <p:sp>
          <p:nvSpPr>
            <p:cNvPr id="28682" name="直接连接符 16392"/>
            <p:cNvSpPr/>
            <p:nvPr/>
          </p:nvSpPr>
          <p:spPr>
            <a:xfrm>
              <a:off x="82" y="2354"/>
              <a:ext cx="1080" cy="0"/>
            </a:xfrm>
            <a:prstGeom prst="line">
              <a:avLst/>
            </a:prstGeom>
            <a:ln w="25400" cap="flat" cmpd="sng">
              <a:solidFill>
                <a:schemeClr val="tx1"/>
              </a:solidFill>
              <a:prstDash val="solid"/>
              <a:headEnd type="none" w="med" len="med"/>
              <a:tailEnd type="none" w="med" len="med"/>
            </a:ln>
          </p:spPr>
        </p:sp>
        <p:sp>
          <p:nvSpPr>
            <p:cNvPr id="28683" name="未知"/>
            <p:cNvSpPr/>
            <p:nvPr/>
          </p:nvSpPr>
          <p:spPr>
            <a:xfrm>
              <a:off x="966" y="1114"/>
              <a:ext cx="196" cy="1240"/>
            </a:xfrm>
            <a:custGeom>
              <a:avLst/>
              <a:gdLst>
                <a:gd name="txL" fmla="*/ 0 w 195"/>
                <a:gd name="txT" fmla="*/ 0 h 1199"/>
                <a:gd name="txR" fmla="*/ 195 w 195"/>
                <a:gd name="txB" fmla="*/ 1199 h 1199"/>
              </a:gdLst>
              <a:ahLst/>
              <a:cxnLst>
                <a:cxn ang="0">
                  <a:pos x="196" y="1240"/>
                </a:cxn>
                <a:cxn ang="0">
                  <a:pos x="0" y="0"/>
                </a:cxn>
              </a:cxnLst>
              <a:rect l="txL" t="txT" r="txR" b="txB"/>
              <a:pathLst>
                <a:path w="195" h="1199">
                  <a:moveTo>
                    <a:pt x="195" y="1199"/>
                  </a:moveTo>
                  <a:lnTo>
                    <a:pt x="0" y="0"/>
                  </a:lnTo>
                </a:path>
              </a:pathLst>
            </a:custGeom>
            <a:noFill/>
            <a:ln w="25400" cap="flat" cmpd="sng">
              <a:solidFill>
                <a:schemeClr val="tx1">
                  <a:alpha val="100000"/>
                </a:schemeClr>
              </a:solidFill>
              <a:prstDash val="solid"/>
              <a:round/>
              <a:headEnd type="none" w="med" len="med"/>
              <a:tailEnd type="none" w="med" len="med"/>
            </a:ln>
          </p:spPr>
          <p:txBody>
            <a:bodyPr/>
            <a:p>
              <a:endParaRPr lang="zh-CN" altLang="en-US"/>
            </a:p>
          </p:txBody>
        </p:sp>
        <p:sp>
          <p:nvSpPr>
            <p:cNvPr id="28684" name="直接连接符 16394"/>
            <p:cNvSpPr/>
            <p:nvPr/>
          </p:nvSpPr>
          <p:spPr>
            <a:xfrm flipV="1">
              <a:off x="1162" y="1385"/>
              <a:ext cx="720" cy="969"/>
            </a:xfrm>
            <a:prstGeom prst="line">
              <a:avLst/>
            </a:prstGeom>
            <a:ln w="25400" cap="flat" cmpd="sng">
              <a:solidFill>
                <a:schemeClr val="tx1"/>
              </a:solidFill>
              <a:prstDash val="solid"/>
              <a:headEnd type="none" w="med" len="med"/>
              <a:tailEnd type="none" w="med" len="med"/>
            </a:ln>
          </p:spPr>
        </p:sp>
        <p:sp>
          <p:nvSpPr>
            <p:cNvPr id="28685" name="直接连接符 16395"/>
            <p:cNvSpPr/>
            <p:nvPr/>
          </p:nvSpPr>
          <p:spPr>
            <a:xfrm>
              <a:off x="667" y="1046"/>
              <a:ext cx="1466" cy="424"/>
            </a:xfrm>
            <a:prstGeom prst="line">
              <a:avLst/>
            </a:prstGeom>
            <a:ln w="25400" cap="flat" cmpd="sng">
              <a:solidFill>
                <a:schemeClr val="tx1"/>
              </a:solidFill>
              <a:prstDash val="solid"/>
              <a:headEnd type="none" w="med" len="med"/>
              <a:tailEnd type="none" w="med" len="med"/>
            </a:ln>
          </p:spPr>
        </p:sp>
        <p:sp>
          <p:nvSpPr>
            <p:cNvPr id="28686" name="直接连接符 16396"/>
            <p:cNvSpPr/>
            <p:nvPr/>
          </p:nvSpPr>
          <p:spPr>
            <a:xfrm>
              <a:off x="1703" y="93"/>
              <a:ext cx="179" cy="1292"/>
            </a:xfrm>
            <a:prstGeom prst="line">
              <a:avLst/>
            </a:prstGeom>
            <a:ln w="25400" cap="flat" cmpd="sng">
              <a:solidFill>
                <a:schemeClr val="tx1"/>
              </a:solidFill>
              <a:prstDash val="solid"/>
              <a:headEnd type="none" w="med" len="med"/>
              <a:tailEnd type="none" w="med" len="med"/>
            </a:ln>
          </p:spPr>
        </p:sp>
        <p:sp>
          <p:nvSpPr>
            <p:cNvPr id="28687" name="文本框 16397"/>
            <p:cNvSpPr txBox="1"/>
            <p:nvPr/>
          </p:nvSpPr>
          <p:spPr>
            <a:xfrm>
              <a:off x="805" y="746"/>
              <a:ext cx="338" cy="382"/>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8688" name="文本框 16398"/>
            <p:cNvSpPr txBox="1"/>
            <p:nvPr/>
          </p:nvSpPr>
          <p:spPr>
            <a:xfrm>
              <a:off x="1433" y="947"/>
              <a:ext cx="389" cy="39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28689" name="文本框 16399"/>
            <p:cNvSpPr txBox="1"/>
            <p:nvPr/>
          </p:nvSpPr>
          <p:spPr>
            <a:xfrm>
              <a:off x="1860" y="1093"/>
              <a:ext cx="317" cy="375"/>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28690" name="文本框 16400"/>
            <p:cNvSpPr txBox="1"/>
            <p:nvPr/>
          </p:nvSpPr>
          <p:spPr>
            <a:xfrm>
              <a:off x="360" y="744"/>
              <a:ext cx="262" cy="37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30000"/>
                </a:lnSpc>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M</a:t>
              </a:r>
              <a:endParaRPr lang="en-US" altLang="zh-CN" sz="2800" i="1" dirty="0">
                <a:latin typeface="Times New Roman" panose="02020603050405020304" pitchFamily="18" charset="0"/>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676">
                                            <p:txEl>
                                              <p:charRg st="0" end="17"/>
                                            </p:txEl>
                                          </p:spTgt>
                                        </p:tgtEl>
                                        <p:attrNameLst>
                                          <p:attrName>style.visibility</p:attrName>
                                        </p:attrNameLst>
                                      </p:cBhvr>
                                      <p:to>
                                        <p:strVal val="visible"/>
                                      </p:to>
                                    </p:set>
                                    <p:animEffect transition="in" filter="dissolve">
                                      <p:cBhvr>
                                        <p:cTn id="7" dur="500"/>
                                        <p:tgtEl>
                                          <p:spTgt spid="28676">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8676">
                                            <p:txEl>
                                              <p:charRg st="17" end="37"/>
                                            </p:txEl>
                                          </p:spTgt>
                                        </p:tgtEl>
                                        <p:attrNameLst>
                                          <p:attrName>style.visibility</p:attrName>
                                        </p:attrNameLst>
                                      </p:cBhvr>
                                      <p:to>
                                        <p:strVal val="visible"/>
                                      </p:to>
                                    </p:set>
                                    <p:animEffect transition="in" filter="dissolve">
                                      <p:cBhvr>
                                        <p:cTn id="12" dur="500"/>
                                        <p:tgtEl>
                                          <p:spTgt spid="28676">
                                            <p:txEl>
                                              <p:charRg st="17" end="37"/>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28676">
                                            <p:txEl>
                                              <p:charRg st="37" end="52"/>
                                            </p:txEl>
                                          </p:spTgt>
                                        </p:tgtEl>
                                        <p:attrNameLst>
                                          <p:attrName>style.visibility</p:attrName>
                                        </p:attrNameLst>
                                      </p:cBhvr>
                                      <p:to>
                                        <p:strVal val="visible"/>
                                      </p:to>
                                    </p:set>
                                    <p:animEffect transition="in" filter="dissolve">
                                      <p:cBhvr>
                                        <p:cTn id="15" dur="500"/>
                                        <p:tgtEl>
                                          <p:spTgt spid="28676">
                                            <p:txEl>
                                              <p:charRg st="37" end="5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28676">
                                            <p:txEl>
                                              <p:charRg st="52" end="60"/>
                                            </p:txEl>
                                          </p:spTgt>
                                        </p:tgtEl>
                                        <p:attrNameLst>
                                          <p:attrName>style.visibility</p:attrName>
                                        </p:attrNameLst>
                                      </p:cBhvr>
                                      <p:to>
                                        <p:strVal val="visible"/>
                                      </p:to>
                                    </p:set>
                                    <p:animEffect transition="in" filter="dissolve">
                                      <p:cBhvr>
                                        <p:cTn id="20" dur="500"/>
                                        <p:tgtEl>
                                          <p:spTgt spid="28676">
                                            <p:txEl>
                                              <p:charRg st="52" end="6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28676">
                                            <p:txEl>
                                              <p:charRg st="60" end="72"/>
                                            </p:txEl>
                                          </p:spTgt>
                                        </p:tgtEl>
                                        <p:attrNameLst>
                                          <p:attrName>style.visibility</p:attrName>
                                        </p:attrNameLst>
                                      </p:cBhvr>
                                      <p:to>
                                        <p:strVal val="visible"/>
                                      </p:to>
                                    </p:set>
                                    <p:animEffect transition="in" filter="dissolve">
                                      <p:cBhvr>
                                        <p:cTn id="25" dur="500"/>
                                        <p:tgtEl>
                                          <p:spTgt spid="28676">
                                            <p:txEl>
                                              <p:charRg st="60" end="7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nodeType="clickEffect">
                                  <p:stCondLst>
                                    <p:cond delay="0"/>
                                  </p:stCondLst>
                                  <p:childTnLst>
                                    <p:set>
                                      <p:cBhvr>
                                        <p:cTn id="29" dur="1" fill="hold">
                                          <p:stCondLst>
                                            <p:cond delay="0"/>
                                          </p:stCondLst>
                                        </p:cTn>
                                        <p:tgtEl>
                                          <p:spTgt spid="28676">
                                            <p:txEl>
                                              <p:charRg st="72" end="89"/>
                                            </p:txEl>
                                          </p:spTgt>
                                        </p:tgtEl>
                                        <p:attrNameLst>
                                          <p:attrName>style.visibility</p:attrName>
                                        </p:attrNameLst>
                                      </p:cBhvr>
                                      <p:to>
                                        <p:strVal val="visible"/>
                                      </p:to>
                                    </p:set>
                                    <p:animEffect transition="in" filter="dissolve">
                                      <p:cBhvr>
                                        <p:cTn id="30" dur="500"/>
                                        <p:tgtEl>
                                          <p:spTgt spid="28676">
                                            <p:txEl>
                                              <p:charRg st="72" end="8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28676">
                                            <p:txEl>
                                              <p:charRg st="89" end="103"/>
                                            </p:txEl>
                                          </p:spTgt>
                                        </p:tgtEl>
                                        <p:attrNameLst>
                                          <p:attrName>style.visibility</p:attrName>
                                        </p:attrNameLst>
                                      </p:cBhvr>
                                      <p:to>
                                        <p:strVal val="visible"/>
                                      </p:to>
                                    </p:set>
                                    <p:animEffect transition="in" filter="dissolve">
                                      <p:cBhvr>
                                        <p:cTn id="35" dur="500"/>
                                        <p:tgtEl>
                                          <p:spTgt spid="28676">
                                            <p:txEl>
                                              <p:charRg st="89" end="10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28676">
                                            <p:txEl>
                                              <p:charRg st="103" end="117"/>
                                            </p:txEl>
                                          </p:spTgt>
                                        </p:tgtEl>
                                        <p:attrNameLst>
                                          <p:attrName>style.visibility</p:attrName>
                                        </p:attrNameLst>
                                      </p:cBhvr>
                                      <p:to>
                                        <p:strVal val="visible"/>
                                      </p:to>
                                    </p:set>
                                    <p:animEffect transition="in" filter="dissolve">
                                      <p:cBhvr>
                                        <p:cTn id="40" dur="500"/>
                                        <p:tgtEl>
                                          <p:spTgt spid="28676">
                                            <p:txEl>
                                              <p:charRg st="103" end="11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28676">
                                            <p:txEl>
                                              <p:charRg st="117" end="132"/>
                                            </p:txEl>
                                          </p:spTgt>
                                        </p:tgtEl>
                                        <p:attrNameLst>
                                          <p:attrName>style.visibility</p:attrName>
                                        </p:attrNameLst>
                                      </p:cBhvr>
                                      <p:to>
                                        <p:strVal val="visible"/>
                                      </p:to>
                                    </p:set>
                                    <p:animEffect transition="in" filter="dissolve">
                                      <p:cBhvr>
                                        <p:cTn id="45" dur="500"/>
                                        <p:tgtEl>
                                          <p:spTgt spid="28676">
                                            <p:txEl>
                                              <p:charRg st="117" end="13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28676">
                                            <p:txEl>
                                              <p:charRg st="132" end="157"/>
                                            </p:txEl>
                                          </p:spTgt>
                                        </p:tgtEl>
                                        <p:attrNameLst>
                                          <p:attrName>style.visibility</p:attrName>
                                        </p:attrNameLst>
                                      </p:cBhvr>
                                      <p:to>
                                        <p:strVal val="visible"/>
                                      </p:to>
                                    </p:set>
                                    <p:animEffect transition="in" filter="dissolve">
                                      <p:cBhvr>
                                        <p:cTn id="50" dur="500"/>
                                        <p:tgtEl>
                                          <p:spTgt spid="28676">
                                            <p:txEl>
                                              <p:charRg st="132" end="15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09563" y="2565400"/>
            <a:ext cx="8362950" cy="38814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（1）证明：由尺规作∠</a:t>
            </a:r>
            <a:r>
              <a:rPr lang="zh-CN" altLang="en-US" sz="2800" i="1" dirty="0">
                <a:solidFill>
                  <a:srgbClr val="FF0000"/>
                </a:solidFill>
                <a:latin typeface="Times New Roman" panose="02020603050405020304" pitchFamily="18" charset="0"/>
                <a:ea typeface="黑体" panose="02010609060101010101" pitchFamily="49" charset="-122"/>
              </a:rPr>
              <a:t>BAF</a:t>
            </a:r>
            <a:r>
              <a:rPr lang="zh-CN" altLang="en-US" sz="2800" dirty="0">
                <a:solidFill>
                  <a:srgbClr val="FF0000"/>
                </a:solidFill>
                <a:latin typeface="Times New Roman" panose="02020603050405020304" pitchFamily="18" charset="0"/>
                <a:ea typeface="黑体" panose="02010609060101010101" pitchFamily="49" charset="-122"/>
              </a:rPr>
              <a:t>的平分线的过程可得</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BAE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AEB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BAE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AEB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a:t>
            </a: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ABEF</a:t>
            </a:r>
            <a:r>
              <a:rPr lang="zh-CN" altLang="en-US" sz="2800" dirty="0">
                <a:solidFill>
                  <a:srgbClr val="FF0000"/>
                </a:solidFill>
                <a:latin typeface="Times New Roman" panose="02020603050405020304" pitchFamily="18" charset="0"/>
                <a:ea typeface="黑体" panose="02010609060101010101" pitchFamily="49" charset="-122"/>
              </a:rPr>
              <a:t>为平行四边形，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AF</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∴四边形</a:t>
            </a:r>
            <a:r>
              <a:rPr lang="zh-CN" altLang="en-US" sz="2800" i="1" dirty="0">
                <a:solidFill>
                  <a:srgbClr val="FF0000"/>
                </a:solidFill>
                <a:latin typeface="Times New Roman" panose="02020603050405020304" pitchFamily="18" charset="0"/>
                <a:ea typeface="黑体" panose="02010609060101010101" pitchFamily="49" charset="-122"/>
              </a:rPr>
              <a:t>ABEF</a:t>
            </a:r>
            <a:r>
              <a:rPr lang="zh-CN" altLang="en-US" sz="2800" dirty="0">
                <a:solidFill>
                  <a:srgbClr val="FF0000"/>
                </a:solidFill>
                <a:latin typeface="Times New Roman" panose="02020603050405020304" pitchFamily="18" charset="0"/>
                <a:ea typeface="黑体" panose="02010609060101010101" pitchFamily="49" charset="-122"/>
              </a:rPr>
              <a:t>为菱形；</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9699" name="文本框 1"/>
          <p:cNvSpPr txBox="1"/>
          <p:nvPr/>
        </p:nvSpPr>
        <p:spPr>
          <a:xfrm>
            <a:off x="96838" y="511175"/>
            <a:ext cx="9058275"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6.</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中，用直尺和圆规作∠</a:t>
            </a:r>
            <a:r>
              <a:rPr lang="zh-CN" altLang="en-US" sz="2800" i="1" dirty="0">
                <a:latin typeface="Times New Roman" panose="02020603050405020304" pitchFamily="18" charset="0"/>
                <a:ea typeface="黑体" panose="02010609060101010101" pitchFamily="49" charset="-122"/>
              </a:rPr>
              <a:t>BAD</a:t>
            </a:r>
            <a:r>
              <a:rPr lang="zh-CN" altLang="en-US" sz="2800" dirty="0">
                <a:latin typeface="Times New Roman" panose="02020603050405020304" pitchFamily="18" charset="0"/>
                <a:ea typeface="黑体" panose="02010609060101010101" pitchFamily="49" charset="-122"/>
              </a:rPr>
              <a:t>的</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平分线交</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于点</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，连接</a:t>
            </a:r>
            <a:r>
              <a:rPr lang="zh-CN" altLang="en-US"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（1）求证：四边形</a:t>
            </a:r>
            <a:r>
              <a:rPr lang="zh-CN" altLang="en-US" sz="2800" i="1" dirty="0">
                <a:latin typeface="Times New Roman" panose="02020603050405020304" pitchFamily="18" charset="0"/>
                <a:ea typeface="黑体" panose="02010609060101010101" pitchFamily="49" charset="-122"/>
              </a:rPr>
              <a:t>ABEF</a:t>
            </a:r>
            <a:r>
              <a:rPr lang="zh-CN" altLang="en-US" sz="2800" dirty="0">
                <a:latin typeface="Times New Roman" panose="02020603050405020304" pitchFamily="18" charset="0"/>
                <a:ea typeface="黑体" panose="02010609060101010101" pitchFamily="49" charset="-122"/>
              </a:rPr>
              <a:t>为菱形；</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（2）</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BF</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BF</a:t>
            </a:r>
            <a:r>
              <a:rPr lang="zh-CN" altLang="en-US" sz="2800" dirty="0">
                <a:latin typeface="Times New Roman" panose="02020603050405020304" pitchFamily="18" charset="0"/>
                <a:ea typeface="黑体" panose="02010609060101010101" pitchFamily="49" charset="-122"/>
              </a:rPr>
              <a:t>=6，</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=5，求</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的长．</a:t>
            </a:r>
            <a:endParaRPr lang="zh-CN" altLang="en-US" sz="2800" dirty="0">
              <a:latin typeface="Times New Roman" panose="02020603050405020304" pitchFamily="18" charset="0"/>
              <a:ea typeface="黑体" panose="02010609060101010101" pitchFamily="49" charset="-122"/>
            </a:endParaRPr>
          </a:p>
        </p:txBody>
      </p:sp>
      <p:pic>
        <p:nvPicPr>
          <p:cNvPr id="29700" name="图片 2"/>
          <p:cNvPicPr>
            <a:picLocks noChangeAspect="1"/>
          </p:cNvPicPr>
          <p:nvPr/>
        </p:nvPicPr>
        <p:blipFill>
          <a:blip r:embed="rId1">
            <a:clrChange>
              <a:clrFrom>
                <a:srgbClr val="FFFFFF"/>
              </a:clrFrom>
              <a:clrTo>
                <a:srgbClr val="FFFFFF">
                  <a:alpha val="0"/>
                </a:srgbClr>
              </a:clrTo>
            </a:clrChange>
          </a:blip>
          <a:stretch>
            <a:fillRect/>
          </a:stretch>
        </p:blipFill>
        <p:spPr>
          <a:xfrm>
            <a:off x="6397625" y="3276600"/>
            <a:ext cx="2419350" cy="1752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charRg st="0" end="40"/>
                                            </p:txEl>
                                          </p:spTgt>
                                        </p:tgtEl>
                                        <p:attrNameLst>
                                          <p:attrName>style.visibility</p:attrName>
                                        </p:attrNameLst>
                                      </p:cBhvr>
                                      <p:to>
                                        <p:strVal val="visible"/>
                                      </p:to>
                                    </p:set>
                                    <p:animEffect transition="in" filter="dissolve">
                                      <p:cBhvr>
                                        <p:cTn id="7" dur="500"/>
                                        <p:tgtEl>
                                          <p:spTgt spid="4">
                                            <p:txEl>
                                              <p:charRg st="0" end="4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charRg st="40" end="56"/>
                                            </p:txEl>
                                          </p:spTgt>
                                        </p:tgtEl>
                                        <p:attrNameLst>
                                          <p:attrName>style.visibility</p:attrName>
                                        </p:attrNameLst>
                                      </p:cBhvr>
                                      <p:to>
                                        <p:strVal val="visible"/>
                                      </p:to>
                                    </p:set>
                                    <p:animEffect transition="in" filter="dissolve">
                                      <p:cBhvr>
                                        <p:cTn id="12" dur="500"/>
                                        <p:tgtEl>
                                          <p:spTgt spid="4">
                                            <p:txEl>
                                              <p:charRg st="40" end="5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xEl>
                                              <p:charRg st="56" end="75"/>
                                            </p:txEl>
                                          </p:spTgt>
                                        </p:tgtEl>
                                        <p:attrNameLst>
                                          <p:attrName>style.visibility</p:attrName>
                                        </p:attrNameLst>
                                      </p:cBhvr>
                                      <p:to>
                                        <p:strVal val="visible"/>
                                      </p:to>
                                    </p:set>
                                    <p:animEffect transition="in" filter="dissolve">
                                      <p:cBhvr>
                                        <p:cTn id="17" dur="500"/>
                                        <p:tgtEl>
                                          <p:spTgt spid="4">
                                            <p:txEl>
                                              <p:charRg st="56" end="7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
                                            <p:txEl>
                                              <p:charRg st="75" end="94"/>
                                            </p:txEl>
                                          </p:spTgt>
                                        </p:tgtEl>
                                        <p:attrNameLst>
                                          <p:attrName>style.visibility</p:attrName>
                                        </p:attrNameLst>
                                      </p:cBhvr>
                                      <p:to>
                                        <p:strVal val="visible"/>
                                      </p:to>
                                    </p:set>
                                    <p:animEffect transition="in" filter="dissolve">
                                      <p:cBhvr>
                                        <p:cTn id="22" dur="500"/>
                                        <p:tgtEl>
                                          <p:spTgt spid="4">
                                            <p:txEl>
                                              <p:charRg st="75" end="9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
                                            <p:txEl>
                                              <p:charRg st="94" end="117"/>
                                            </p:txEl>
                                          </p:spTgt>
                                        </p:tgtEl>
                                        <p:attrNameLst>
                                          <p:attrName>style.visibility</p:attrName>
                                        </p:attrNameLst>
                                      </p:cBhvr>
                                      <p:to>
                                        <p:strVal val="visible"/>
                                      </p:to>
                                    </p:set>
                                    <p:animEffect transition="in" filter="dissolve">
                                      <p:cBhvr>
                                        <p:cTn id="27" dur="500"/>
                                        <p:tgtEl>
                                          <p:spTgt spid="4">
                                            <p:txEl>
                                              <p:charRg st="94" end="11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4">
                                            <p:txEl>
                                              <p:charRg st="117" end="125"/>
                                            </p:txEl>
                                          </p:spTgt>
                                        </p:tgtEl>
                                        <p:attrNameLst>
                                          <p:attrName>style.visibility</p:attrName>
                                        </p:attrNameLst>
                                      </p:cBhvr>
                                      <p:to>
                                        <p:strVal val="visible"/>
                                      </p:to>
                                    </p:set>
                                    <p:animEffect transition="in" filter="dissolve">
                                      <p:cBhvr>
                                        <p:cTn id="32" dur="500"/>
                                        <p:tgtEl>
                                          <p:spTgt spid="4">
                                            <p:txEl>
                                              <p:charRg st="117" end="12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4">
                                            <p:txEl>
                                              <p:charRg st="125" end="138"/>
                                            </p:txEl>
                                          </p:spTgt>
                                        </p:tgtEl>
                                        <p:attrNameLst>
                                          <p:attrName>style.visibility</p:attrName>
                                        </p:attrNameLst>
                                      </p:cBhvr>
                                      <p:to>
                                        <p:strVal val="visible"/>
                                      </p:to>
                                    </p:set>
                                    <p:animEffect transition="in" filter="dissolve">
                                      <p:cBhvr>
                                        <p:cTn id="37" dur="500"/>
                                        <p:tgtEl>
                                          <p:spTgt spid="4">
                                            <p:txEl>
                                              <p:charRg st="125" end="1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文本框 1"/>
          <p:cNvSpPr txBox="1"/>
          <p:nvPr/>
        </p:nvSpPr>
        <p:spPr>
          <a:xfrm>
            <a:off x="55563" y="1008063"/>
            <a:ext cx="8916987"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（2）</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BF</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BF</a:t>
            </a:r>
            <a:r>
              <a:rPr lang="zh-CN" altLang="en-US" sz="2800" dirty="0">
                <a:latin typeface="Times New Roman" panose="02020603050405020304" pitchFamily="18" charset="0"/>
                <a:ea typeface="黑体" panose="02010609060101010101" pitchFamily="49" charset="-122"/>
              </a:rPr>
              <a:t>=6，</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=5，求</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的长．</a:t>
            </a:r>
            <a:endParaRPr lang="zh-CN" altLang="en-US" sz="2800" dirty="0">
              <a:latin typeface="Times New Roman" panose="02020603050405020304" pitchFamily="18" charset="0"/>
              <a:ea typeface="黑体" panose="02010609060101010101" pitchFamily="49" charset="-122"/>
            </a:endParaRPr>
          </a:p>
        </p:txBody>
      </p:sp>
      <p:sp>
        <p:nvSpPr>
          <p:cNvPr id="3" name="文本框 2"/>
          <p:cNvSpPr txBox="1"/>
          <p:nvPr/>
        </p:nvSpPr>
        <p:spPr>
          <a:xfrm>
            <a:off x="1717675" y="3087688"/>
            <a:ext cx="6203950" cy="25019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4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ABEF</a:t>
            </a:r>
            <a:r>
              <a:rPr lang="zh-CN" altLang="en-US" sz="2800" dirty="0">
                <a:solidFill>
                  <a:srgbClr val="FF0000"/>
                </a:solidFill>
                <a:latin typeface="Times New Roman" panose="02020603050405020304" pitchFamily="18" charset="0"/>
                <a:ea typeface="黑体" panose="02010609060101010101" pitchFamily="49" charset="-122"/>
              </a:rPr>
              <a:t>为菱形，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BO</a:t>
            </a:r>
            <a:r>
              <a:rPr lang="zh-CN" altLang="en-US" sz="2800" dirty="0">
                <a:solidFill>
                  <a:srgbClr val="FF0000"/>
                </a:solidFill>
                <a:latin typeface="Times New Roman" panose="02020603050405020304" pitchFamily="18" charset="0"/>
                <a:ea typeface="黑体" panose="02010609060101010101" pitchFamily="49" charset="-122"/>
              </a:rPr>
              <a:t>=    </a:t>
            </a:r>
            <a:r>
              <a:rPr lang="zh-CN" altLang="en-US" sz="2800" i="1" dirty="0">
                <a:solidFill>
                  <a:srgbClr val="FF0000"/>
                </a:solidFill>
                <a:latin typeface="Times New Roman" panose="02020603050405020304" pitchFamily="18" charset="0"/>
                <a:ea typeface="黑体" panose="02010609060101010101" pitchFamily="49" charset="-122"/>
              </a:rPr>
              <a:t>FB</a:t>
            </a:r>
            <a:r>
              <a:rPr lang="zh-CN" altLang="en-US" sz="2800" dirty="0">
                <a:solidFill>
                  <a:srgbClr val="FF0000"/>
                </a:solidFill>
                <a:latin typeface="Times New Roman" panose="02020603050405020304" pitchFamily="18" charset="0"/>
                <a:ea typeface="黑体" panose="02010609060101010101" pitchFamily="49" charset="-122"/>
              </a:rPr>
              <a:t>=3，</a:t>
            </a:r>
            <a:r>
              <a:rPr lang="zh-CN" altLang="en-US" sz="2800" i="1" dirty="0">
                <a:solidFill>
                  <a:srgbClr val="FF0000"/>
                </a:solidFill>
                <a:latin typeface="Times New Roman" panose="02020603050405020304" pitchFamily="18" charset="0"/>
                <a:ea typeface="黑体" panose="02010609060101010101" pitchFamily="49" charset="-122"/>
              </a:rPr>
              <a:t>AE</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AO</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在Rt△</a:t>
            </a:r>
            <a:r>
              <a:rPr lang="zh-CN" altLang="en-US" sz="2800" i="1" dirty="0">
                <a:solidFill>
                  <a:srgbClr val="FF0000"/>
                </a:solidFill>
                <a:latin typeface="Times New Roman" panose="02020603050405020304" pitchFamily="18" charset="0"/>
                <a:ea typeface="黑体" panose="02010609060101010101" pitchFamily="49" charset="-122"/>
              </a:rPr>
              <a:t>AOB</a:t>
            </a:r>
            <a:r>
              <a:rPr lang="zh-CN" altLang="en-US" sz="2800" dirty="0">
                <a:solidFill>
                  <a:srgbClr val="FF0000"/>
                </a:solidFill>
                <a:latin typeface="Times New Roman" panose="02020603050405020304" pitchFamily="18" charset="0"/>
                <a:ea typeface="黑体" panose="02010609060101010101" pitchFamily="49" charset="-122"/>
              </a:rPr>
              <a:t>中，由勾股定理得</a:t>
            </a:r>
            <a:r>
              <a:rPr lang="zh-CN" altLang="en-US" sz="2800" i="1" dirty="0">
                <a:solidFill>
                  <a:srgbClr val="FF0000"/>
                </a:solidFill>
                <a:latin typeface="Times New Roman" panose="02020603050405020304" pitchFamily="18" charset="0"/>
                <a:ea typeface="黑体" panose="02010609060101010101" pitchFamily="49" charset="-122"/>
              </a:rPr>
              <a:t>AO</a:t>
            </a:r>
            <a:r>
              <a:rPr lang="zh-CN" altLang="en-US" sz="2800" dirty="0">
                <a:solidFill>
                  <a:srgbClr val="FF0000"/>
                </a:solidFill>
                <a:latin typeface="Times New Roman" panose="02020603050405020304" pitchFamily="18" charset="0"/>
                <a:ea typeface="黑体" panose="02010609060101010101" pitchFamily="49" charset="-122"/>
              </a:rPr>
              <a:t> =4，</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AE</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AO</a:t>
            </a:r>
            <a:r>
              <a:rPr lang="zh-CN" altLang="en-US" sz="2800" dirty="0">
                <a:solidFill>
                  <a:srgbClr val="FF0000"/>
                </a:solidFill>
                <a:latin typeface="Times New Roman" panose="02020603050405020304" pitchFamily="18" charset="0"/>
                <a:ea typeface="黑体" panose="02010609060101010101" pitchFamily="49" charset="-122"/>
              </a:rPr>
              <a:t>=8．</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6" name="对象 5">
            <a:hlinkClick r:id="" action="ppaction://ole?verb="/>
          </p:cNvPr>
          <p:cNvGraphicFramePr>
            <a:graphicFrameLocks noChangeAspect="1"/>
          </p:cNvGraphicFramePr>
          <p:nvPr/>
        </p:nvGraphicFramePr>
        <p:xfrm>
          <a:off x="4408488" y="3624263"/>
          <a:ext cx="284162" cy="738187"/>
        </p:xfrm>
        <a:graphic>
          <a:graphicData uri="http://schemas.openxmlformats.org/presentationml/2006/ole">
            <mc:AlternateContent xmlns:mc="http://schemas.openxmlformats.org/markup-compatibility/2006">
              <mc:Choice xmlns:v="urn:schemas-microsoft-com:vml" Requires="v">
                <p:oleObj spid="_x0000_s3084" name="" r:id="rId1" imgW="152400" imgH="393700" progId="Equation.KSEE3">
                  <p:embed/>
                </p:oleObj>
              </mc:Choice>
              <mc:Fallback>
                <p:oleObj name="" r:id="rId1" imgW="152400" imgH="393700" progId="Equation.KSEE3">
                  <p:embed/>
                  <p:pic>
                    <p:nvPicPr>
                      <p:cNvPr id="0" name="图片 3083"/>
                      <p:cNvPicPr/>
                      <p:nvPr/>
                    </p:nvPicPr>
                    <p:blipFill>
                      <a:blip r:embed="rId2"/>
                      <a:stretch>
                        <a:fillRect/>
                      </a:stretch>
                    </p:blipFill>
                    <p:spPr>
                      <a:xfrm>
                        <a:off x="4408488" y="3624263"/>
                        <a:ext cx="284162" cy="738187"/>
                      </a:xfrm>
                      <a:prstGeom prst="rect">
                        <a:avLst/>
                      </a:prstGeom>
                      <a:noFill/>
                      <a:ln w="38100">
                        <a:noFill/>
                        <a:miter/>
                      </a:ln>
                    </p:spPr>
                  </p:pic>
                </p:oleObj>
              </mc:Fallback>
            </mc:AlternateContent>
          </a:graphicData>
        </a:graphic>
      </p:graphicFrame>
      <p:pic>
        <p:nvPicPr>
          <p:cNvPr id="30725" name="图片 6"/>
          <p:cNvPicPr>
            <a:picLocks noChangeAspect="1"/>
          </p:cNvPicPr>
          <p:nvPr/>
        </p:nvPicPr>
        <p:blipFill>
          <a:blip r:embed="rId3">
            <a:clrChange>
              <a:clrFrom>
                <a:srgbClr val="FFFFFF"/>
              </a:clrFrom>
              <a:clrTo>
                <a:srgbClr val="FFFFFF">
                  <a:alpha val="0"/>
                </a:srgbClr>
              </a:clrTo>
            </a:clrChange>
          </a:blip>
          <a:stretch>
            <a:fillRect/>
          </a:stretch>
        </p:blipFill>
        <p:spPr>
          <a:xfrm>
            <a:off x="2841625" y="1408113"/>
            <a:ext cx="2419350" cy="17510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charRg st="0" end="15"/>
                                            </p:txEl>
                                          </p:spTgt>
                                        </p:tgtEl>
                                        <p:attrNameLst>
                                          <p:attrName>style.visibility</p:attrName>
                                        </p:attrNameLst>
                                      </p:cBhvr>
                                      <p:to>
                                        <p:strVal val="visible"/>
                                      </p:to>
                                    </p:set>
                                    <p:animEffect transition="in" filter="dissolve">
                                      <p:cBhvr>
                                        <p:cTn id="7" dur="500"/>
                                        <p:tgtEl>
                                          <p:spTgt spid="3">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charRg st="15" end="42"/>
                                            </p:txEl>
                                          </p:spTgt>
                                        </p:tgtEl>
                                        <p:attrNameLst>
                                          <p:attrName>style.visibility</p:attrName>
                                        </p:attrNameLst>
                                      </p:cBhvr>
                                      <p:to>
                                        <p:strVal val="visible"/>
                                      </p:to>
                                    </p:set>
                                    <p:animEffect transition="in" filter="dissolve">
                                      <p:cBhvr>
                                        <p:cTn id="12" dur="500"/>
                                        <p:tgtEl>
                                          <p:spTgt spid="3">
                                            <p:txEl>
                                              <p:charRg st="15" end="42"/>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ssolv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3">
                                            <p:txEl>
                                              <p:charRg st="42" end="64"/>
                                            </p:txEl>
                                          </p:spTgt>
                                        </p:tgtEl>
                                        <p:attrNameLst>
                                          <p:attrName>style.visibility</p:attrName>
                                        </p:attrNameLst>
                                      </p:cBhvr>
                                      <p:to>
                                        <p:strVal val="visible"/>
                                      </p:to>
                                    </p:set>
                                    <p:animEffect transition="in" filter="dissolve">
                                      <p:cBhvr>
                                        <p:cTn id="20" dur="500"/>
                                        <p:tgtEl>
                                          <p:spTgt spid="3">
                                            <p:txEl>
                                              <p:charRg st="42" end="6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
                                            <p:txEl>
                                              <p:charRg st="64" end="75"/>
                                            </p:txEl>
                                          </p:spTgt>
                                        </p:tgtEl>
                                        <p:attrNameLst>
                                          <p:attrName>style.visibility</p:attrName>
                                        </p:attrNameLst>
                                      </p:cBhvr>
                                      <p:to>
                                        <p:strVal val="visible"/>
                                      </p:to>
                                    </p:set>
                                    <p:animEffect transition="in" filter="dissolve">
                                      <p:cBhvr>
                                        <p:cTn id="25" dur="500"/>
                                        <p:tgtEl>
                                          <p:spTgt spid="3">
                                            <p:txEl>
                                              <p:charRg st="64"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35" name="AutoShape 156"/>
          <p:cNvSpPr/>
          <p:nvPr/>
        </p:nvSpPr>
        <p:spPr>
          <a:xfrm>
            <a:off x="1836738" y="1614488"/>
            <a:ext cx="160337" cy="3367087"/>
          </a:xfrm>
          <a:prstGeom prst="leftBrace">
            <a:avLst>
              <a:gd name="adj1" fmla="val 259584"/>
              <a:gd name="adj2" fmla="val 50000"/>
            </a:avLst>
          </a:prstGeom>
          <a:noFill/>
          <a:ln w="15875" cap="flat" cmpd="sng">
            <a:solidFill>
              <a:srgbClr val="00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39" name="Text Box 151"/>
          <p:cNvSpPr txBox="1"/>
          <p:nvPr/>
        </p:nvSpPr>
        <p:spPr>
          <a:xfrm>
            <a:off x="4187825" y="1120775"/>
            <a:ext cx="4643438" cy="882650"/>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有一组邻边相等的平行四边形是菱形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2" name="Text Box 151"/>
          <p:cNvSpPr txBox="1"/>
          <p:nvPr/>
        </p:nvSpPr>
        <p:spPr>
          <a:xfrm>
            <a:off x="3429000" y="2441575"/>
            <a:ext cx="5051425" cy="1357313"/>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对角线互相垂直的平行四边形是菱形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3" name="Text Box 151"/>
          <p:cNvSpPr txBox="1"/>
          <p:nvPr/>
        </p:nvSpPr>
        <p:spPr>
          <a:xfrm>
            <a:off x="3429000" y="4013200"/>
            <a:ext cx="4786313" cy="504825"/>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四边相等的四边形是菱形</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7444" name="Text Box 151"/>
          <p:cNvSpPr txBox="1"/>
          <p:nvPr/>
        </p:nvSpPr>
        <p:spPr>
          <a:xfrm>
            <a:off x="2070100" y="4870450"/>
            <a:ext cx="4292600" cy="504825"/>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运用定理进行计算和证明</a:t>
            </a:r>
            <a:endParaRPr lang="en-US" altLang="zh-CN" sz="2800" dirty="0">
              <a:latin typeface="Times New Roman" panose="02020603050405020304" pitchFamily="18" charset="0"/>
              <a:ea typeface="黑体" panose="02010609060101010101" pitchFamily="49" charset="-122"/>
            </a:endParaRPr>
          </a:p>
        </p:txBody>
      </p:sp>
      <p:sp>
        <p:nvSpPr>
          <p:cNvPr id="17445" name="Text Box 151"/>
          <p:cNvSpPr txBox="1"/>
          <p:nvPr/>
        </p:nvSpPr>
        <p:spPr>
          <a:xfrm>
            <a:off x="295275" y="3060700"/>
            <a:ext cx="1411288" cy="952500"/>
          </a:xfrm>
          <a:prstGeom prst="rect">
            <a:avLst/>
          </a:prstGeom>
          <a:solidFill>
            <a:srgbClr val="FFFFFF"/>
          </a:solidFill>
          <a:ln w="25400" cap="flat" cmpd="sng">
            <a:solidFill>
              <a:srgbClr val="CC0066"/>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菱形的判定</a:t>
            </a:r>
            <a:endParaRPr lang="zh-CN" altLang="en-US" sz="2800" dirty="0">
              <a:latin typeface="Times New Roman" panose="02020603050405020304" pitchFamily="18" charset="0"/>
              <a:ea typeface="黑体" panose="02010609060101010101" pitchFamily="49" charset="-122"/>
            </a:endParaRPr>
          </a:p>
        </p:txBody>
      </p:sp>
      <p:sp>
        <p:nvSpPr>
          <p:cNvPr id="17446" name="Text Box 151"/>
          <p:cNvSpPr txBox="1"/>
          <p:nvPr/>
        </p:nvSpPr>
        <p:spPr>
          <a:xfrm>
            <a:off x="2125663" y="1309688"/>
            <a:ext cx="1487487" cy="503237"/>
          </a:xfrm>
          <a:prstGeom prst="rect">
            <a:avLst/>
          </a:prstGeom>
          <a:noFill/>
          <a:ln w="25400" cap="flat" cmpd="sng">
            <a:solidFill>
              <a:srgbClr val="CC0066"/>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定义法</a:t>
            </a:r>
            <a:endParaRPr lang="zh-CN" altLang="en-US" sz="2800" dirty="0">
              <a:latin typeface="Times New Roman" panose="02020603050405020304" pitchFamily="18" charset="0"/>
              <a:ea typeface="黑体" panose="02010609060101010101" pitchFamily="49" charset="-122"/>
            </a:endParaRPr>
          </a:p>
        </p:txBody>
      </p:sp>
      <p:sp>
        <p:nvSpPr>
          <p:cNvPr id="17447" name="Text Box 151"/>
          <p:cNvSpPr txBox="1"/>
          <p:nvPr/>
        </p:nvSpPr>
        <p:spPr>
          <a:xfrm>
            <a:off x="2062163" y="3178175"/>
            <a:ext cx="1076325" cy="909638"/>
          </a:xfrm>
          <a:prstGeom prst="rect">
            <a:avLst/>
          </a:prstGeom>
          <a:noFill/>
          <a:ln w="25400" cap="flat" cmpd="sng">
            <a:solidFill>
              <a:srgbClr val="CC0066"/>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判定定理</a:t>
            </a:r>
            <a:endParaRPr lang="zh-CN" altLang="en-US" sz="2800" dirty="0">
              <a:latin typeface="Times New Roman" panose="02020603050405020304" pitchFamily="18" charset="0"/>
              <a:ea typeface="黑体" panose="02010609060101010101" pitchFamily="49" charset="-122"/>
            </a:endParaRPr>
          </a:p>
        </p:txBody>
      </p:sp>
      <p:sp>
        <p:nvSpPr>
          <p:cNvPr id="17448" name="AutoShape 152"/>
          <p:cNvSpPr/>
          <p:nvPr/>
        </p:nvSpPr>
        <p:spPr>
          <a:xfrm>
            <a:off x="3721100" y="1417638"/>
            <a:ext cx="358775" cy="287337"/>
          </a:xfrm>
          <a:prstGeom prst="rightArrow">
            <a:avLst>
              <a:gd name="adj1" fmla="val 50000"/>
              <a:gd name="adj2" fmla="val 31169"/>
            </a:avLst>
          </a:prstGeom>
          <a:noFill/>
          <a:ln w="15875" cap="flat" cmpd="sng">
            <a:solidFill>
              <a:srgbClr val="000000"/>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49" name="AutoShape 156"/>
          <p:cNvSpPr/>
          <p:nvPr/>
        </p:nvSpPr>
        <p:spPr>
          <a:xfrm>
            <a:off x="3203575" y="2728913"/>
            <a:ext cx="144463" cy="1655762"/>
          </a:xfrm>
          <a:prstGeom prst="leftBrace">
            <a:avLst>
              <a:gd name="adj1" fmla="val 95087"/>
              <a:gd name="adj2" fmla="val 50000"/>
            </a:avLst>
          </a:prstGeom>
          <a:noFill/>
          <a:ln w="15875" cap="flat" cmpd="sng">
            <a:solidFill>
              <a:srgbClr val="00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45"/>
                                        </p:tgtEl>
                                        <p:attrNameLst>
                                          <p:attrName>style.visibility</p:attrName>
                                        </p:attrNameLst>
                                      </p:cBhvr>
                                      <p:to>
                                        <p:strVal val="visible"/>
                                      </p:to>
                                    </p:set>
                                    <p:animEffect transition="in" filter="wipe(left)">
                                      <p:cBhvr>
                                        <p:cTn id="7" dur="500"/>
                                        <p:tgtEl>
                                          <p:spTgt spid="1744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7435"/>
                                        </p:tgtEl>
                                        <p:attrNameLst>
                                          <p:attrName>style.visibility</p:attrName>
                                        </p:attrNameLst>
                                      </p:cBhvr>
                                      <p:to>
                                        <p:strVal val="visible"/>
                                      </p:to>
                                    </p:set>
                                    <p:animEffect transition="in" filter="wipe(up)">
                                      <p:cBhvr>
                                        <p:cTn id="12" dur="500"/>
                                        <p:tgtEl>
                                          <p:spTgt spid="174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446"/>
                                        </p:tgtEl>
                                        <p:attrNameLst>
                                          <p:attrName>style.visibility</p:attrName>
                                        </p:attrNameLst>
                                      </p:cBhvr>
                                      <p:to>
                                        <p:strVal val="visible"/>
                                      </p:to>
                                    </p:set>
                                    <p:animEffect transition="in" filter="wipe(left)">
                                      <p:cBhvr>
                                        <p:cTn id="17" dur="500"/>
                                        <p:tgtEl>
                                          <p:spTgt spid="1744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7448"/>
                                        </p:tgtEl>
                                        <p:attrNameLst>
                                          <p:attrName>style.visibility</p:attrName>
                                        </p:attrNameLst>
                                      </p:cBhvr>
                                      <p:to>
                                        <p:strVal val="visible"/>
                                      </p:to>
                                    </p:set>
                                    <p:animEffect transition="in" filter="wipe(left)">
                                      <p:cBhvr>
                                        <p:cTn id="22" dur="500"/>
                                        <p:tgtEl>
                                          <p:spTgt spid="174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439"/>
                                        </p:tgtEl>
                                        <p:attrNameLst>
                                          <p:attrName>style.visibility</p:attrName>
                                        </p:attrNameLst>
                                      </p:cBhvr>
                                      <p:to>
                                        <p:strVal val="visible"/>
                                      </p:to>
                                    </p:set>
                                    <p:animEffect transition="in" filter="wipe(left)">
                                      <p:cBhvr>
                                        <p:cTn id="27" dur="500"/>
                                        <p:tgtEl>
                                          <p:spTgt spid="174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7447"/>
                                        </p:tgtEl>
                                        <p:attrNameLst>
                                          <p:attrName>style.visibility</p:attrName>
                                        </p:attrNameLst>
                                      </p:cBhvr>
                                      <p:to>
                                        <p:strVal val="visible"/>
                                      </p:to>
                                    </p:set>
                                    <p:animEffect transition="in" filter="wipe(left)">
                                      <p:cBhvr>
                                        <p:cTn id="32" dur="500"/>
                                        <p:tgtEl>
                                          <p:spTgt spid="1744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7449"/>
                                        </p:tgtEl>
                                        <p:attrNameLst>
                                          <p:attrName>style.visibility</p:attrName>
                                        </p:attrNameLst>
                                      </p:cBhvr>
                                      <p:to>
                                        <p:strVal val="visible"/>
                                      </p:to>
                                    </p:set>
                                    <p:animEffect transition="in" filter="wipe(up)">
                                      <p:cBhvr>
                                        <p:cTn id="37" dur="500"/>
                                        <p:tgtEl>
                                          <p:spTgt spid="1744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7442"/>
                                        </p:tgtEl>
                                        <p:attrNameLst>
                                          <p:attrName>style.visibility</p:attrName>
                                        </p:attrNameLst>
                                      </p:cBhvr>
                                      <p:to>
                                        <p:strVal val="visible"/>
                                      </p:to>
                                    </p:set>
                                    <p:animEffect transition="in" filter="wipe(left)">
                                      <p:cBhvr>
                                        <p:cTn id="42" dur="500"/>
                                        <p:tgtEl>
                                          <p:spTgt spid="1744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7443"/>
                                        </p:tgtEl>
                                        <p:attrNameLst>
                                          <p:attrName>style.visibility</p:attrName>
                                        </p:attrNameLst>
                                      </p:cBhvr>
                                      <p:to>
                                        <p:strVal val="visible"/>
                                      </p:to>
                                    </p:set>
                                    <p:animEffect transition="in" filter="wipe(left)">
                                      <p:cBhvr>
                                        <p:cTn id="47" dur="500"/>
                                        <p:tgtEl>
                                          <p:spTgt spid="1744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7444"/>
                                        </p:tgtEl>
                                        <p:attrNameLst>
                                          <p:attrName>style.visibility</p:attrName>
                                        </p:attrNameLst>
                                      </p:cBhvr>
                                      <p:to>
                                        <p:strVal val="visible"/>
                                      </p:to>
                                    </p:set>
                                    <p:animEffect transition="in" filter="wipe(left)">
                                      <p:cBhvr>
                                        <p:cTn id="52" dur="500"/>
                                        <p:tgtEl>
                                          <p:spTgt spid="17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5" grpId="0" bldLvl="0" animBg="1"/>
      <p:bldP spid="17439" grpId="0" bldLvl="0" animBg="1"/>
      <p:bldP spid="17442" grpId="0" bldLvl="0" animBg="1"/>
      <p:bldP spid="17443" grpId="0" bldLvl="0" animBg="1"/>
      <p:bldP spid="17444" grpId="0" bldLvl="0" animBg="1"/>
      <p:bldP spid="17445" grpId="0" bldLvl="0" animBg="1"/>
      <p:bldP spid="17446" grpId="0" bldLvl="0" animBg="1"/>
      <p:bldP spid="17447" grpId="0" bldLvl="0" animBg="1"/>
      <p:bldP spid="17448" grpId="0" bldLvl="0" animBg="1"/>
      <p:bldP spid="17449" grpId="0" bldLvl="0" animBg="1"/>
    </p:bldLst>
  </p:timing>
</p:sld>
</file>

<file path=ppt/tags/tag1.xml><?xml version="1.0" encoding="utf-8"?>
<p:tagLst xmlns:p="http://schemas.openxmlformats.org/presentationml/2006/main">
  <p:tag name="KSO_WM_DOC_GUID" val="{4e0b1a52-66fb-4c45-8fe4-3cb1c64bddf4}"/>
</p:tagLst>
</file>

<file path=ppt/theme/theme1.xml><?xml version="1.0" encoding="utf-8"?>
<a:theme xmlns:a="http://schemas.openxmlformats.org/drawingml/2006/main" name="默认设计模板">
  <a:themeElements>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rtlCol="0"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3516</Words>
  <Application>WPS 演示</Application>
  <PresentationFormat>全屏显示(4:3)</PresentationFormat>
  <Paragraphs>434</Paragraphs>
  <Slides>23</Slides>
  <Notes>4</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7</vt:i4>
      </vt:variant>
      <vt:variant>
        <vt:lpstr>幻灯片标题</vt:lpstr>
      </vt:variant>
      <vt:variant>
        <vt:i4>23</vt:i4>
      </vt:variant>
    </vt:vector>
  </HeadingPairs>
  <TitlesOfParts>
    <vt:vector size="40" baseType="lpstr">
      <vt:lpstr>Arial</vt:lpstr>
      <vt:lpstr>宋体</vt:lpstr>
      <vt:lpstr>Wingdings</vt:lpstr>
      <vt:lpstr>隶书</vt:lpstr>
      <vt:lpstr>微软雅黑</vt:lpstr>
      <vt:lpstr>Times New Roman</vt:lpstr>
      <vt:lpstr>黑体</vt:lpstr>
      <vt:lpstr>方正姚体</vt:lpstr>
      <vt:lpstr>Arial Unicode MS</vt:lpstr>
      <vt:lpstr>默认设计模板</vt:lpstr>
      <vt:lpstr>Equation.KSEE3</vt:lpstr>
      <vt:lpstr>Equation.DSMT4</vt:lpstr>
      <vt:lpstr>Equation.DSMT4</vt:lpstr>
      <vt:lpstr>Equation.DSMT4</vt:lpstr>
      <vt:lpstr>Equation.KSEE3</vt:lpstr>
      <vt:lpstr>Equation.KSEE3</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【变式题】   如图，顺次连接对角线相等的四边形ABCD各边中点，得到四边形EFGH是什么四边形？</vt:lpstr>
      <vt:lpstr>拓展1  如图，顺次连接平行四边形ABCD各边中点，得到四边形EFGH是什么四边形？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www.czsx.com.cn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dc:description>www.czsx.com.cn</dc:description>
  <cp:lastModifiedBy>Administrator</cp:lastModifiedBy>
  <cp:revision>648</cp:revision>
  <dcterms:created xsi:type="dcterms:W3CDTF">2015-07-09T08:14:00Z</dcterms:created>
  <dcterms:modified xsi:type="dcterms:W3CDTF">2019-03-27T03:23:14Z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2052-11.1.0.8527</vt:lpwstr>
  </property>
</Properties>
</file>