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523" r:id="rId3"/>
    <p:sldId id="264" r:id="rId4"/>
    <p:sldId id="516" r:id="rId5"/>
    <p:sldId id="517" r:id="rId6"/>
    <p:sldId id="518" r:id="rId7"/>
    <p:sldId id="442" r:id="rId8"/>
    <p:sldId id="275" r:id="rId9"/>
    <p:sldId id="283" r:id="rId10"/>
    <p:sldId id="284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5A11"/>
    <a:srgbClr val="3B3838"/>
    <a:srgbClr val="FFFFFF"/>
    <a:srgbClr val="59D3FF"/>
    <a:srgbClr val="404040"/>
    <a:srgbClr val="0070C0"/>
    <a:srgbClr val="BB7EE3"/>
    <a:srgbClr val="ED7D31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howGuides="1">
      <p:cViewPr varScale="1">
        <p:scale>
          <a:sx n="71" d="100"/>
          <a:sy n="71" d="100"/>
        </p:scale>
        <p:origin x="-13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59999" cy="59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42141-4726-4DC4-B490-08171BA7FF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0FA0A-0079-49E8-81B8-43D7F025D9B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很多国家已经把核能列为常规能源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FF0D3C-247E-41BD-B870-53EECF2076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矩形: 圆角 6"/>
          <p:cNvSpPr/>
          <p:nvPr userDrawn="1"/>
        </p:nvSpPr>
        <p:spPr>
          <a:xfrm>
            <a:off x="198120" y="198120"/>
            <a:ext cx="11795760" cy="6461760"/>
          </a:xfrm>
          <a:prstGeom prst="roundRect">
            <a:avLst>
              <a:gd name="adj" fmla="val 2169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矩形: 圆角 6"/>
          <p:cNvSpPr/>
          <p:nvPr userDrawn="1"/>
        </p:nvSpPr>
        <p:spPr>
          <a:xfrm>
            <a:off x="198120" y="198120"/>
            <a:ext cx="11795760" cy="6461760"/>
          </a:xfrm>
          <a:prstGeom prst="roundRect">
            <a:avLst>
              <a:gd name="adj" fmla="val 2169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85B1D-83FB-494E-8F39-C96AE1CD5EA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8E294-3B17-405E-8273-30C45AA019B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" name="组合 8"/>
          <p:cNvGrpSpPr/>
          <p:nvPr/>
        </p:nvGrpSpPr>
        <p:grpSpPr>
          <a:xfrm>
            <a:off x="3962708" y="2709012"/>
            <a:ext cx="4266584" cy="1201181"/>
            <a:chOff x="3936036" y="2199020"/>
            <a:chExt cx="4266584" cy="1201181"/>
          </a:xfrm>
        </p:grpSpPr>
        <p:sp>
          <p:nvSpPr>
            <p:cNvPr id="10" name="文本框 9"/>
            <p:cNvSpPr txBox="1"/>
            <p:nvPr/>
          </p:nvSpPr>
          <p:spPr>
            <a:xfrm>
              <a:off x="4208303" y="2327753"/>
              <a:ext cx="37753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0" b="1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中国的自然资源</a:t>
              </a:r>
              <a:endParaRPr lang="zh-CN" altLang="en-US" sz="4000" b="1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L 形 10"/>
            <p:cNvSpPr/>
            <p:nvPr/>
          </p:nvSpPr>
          <p:spPr>
            <a:xfrm rot="5400000">
              <a:off x="3936036" y="2199020"/>
              <a:ext cx="419993" cy="419993"/>
            </a:xfrm>
            <a:prstGeom prst="corner">
              <a:avLst>
                <a:gd name="adj1" fmla="val 15663"/>
                <a:gd name="adj2" fmla="val 15663"/>
              </a:avLst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L 形 11"/>
            <p:cNvSpPr/>
            <p:nvPr/>
          </p:nvSpPr>
          <p:spPr>
            <a:xfrm rot="16200000">
              <a:off x="7782627" y="2980208"/>
              <a:ext cx="419993" cy="419993"/>
            </a:xfrm>
            <a:prstGeom prst="corner">
              <a:avLst>
                <a:gd name="adj1" fmla="val 15663"/>
                <a:gd name="adj2" fmla="val 15663"/>
              </a:avLst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468139" y="4066664"/>
            <a:ext cx="914400" cy="152400"/>
          </a:xfrm>
          <a:prstGeom prst="rightArrow">
            <a:avLst>
              <a:gd name="adj1" fmla="val 50000"/>
              <a:gd name="adj2" fmla="val 150000"/>
            </a:avLst>
          </a:prstGeom>
          <a:solidFill>
            <a:schemeClr val="bg2">
              <a:lumMod val="25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6794638" y="3887997"/>
            <a:ext cx="1667212" cy="461665"/>
          </a:xfrm>
          <a:prstGeom prst="rect">
            <a:avLst/>
          </a:prstGeom>
          <a:noFill/>
          <a:ln w="9525">
            <a:solidFill>
              <a:schemeClr val="bg2">
                <a:lumMod val="25000"/>
              </a:scheme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合理利用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6904730" y="5408975"/>
            <a:ext cx="1447028" cy="461665"/>
          </a:xfrm>
          <a:prstGeom prst="rect">
            <a:avLst/>
          </a:prstGeom>
          <a:noFill/>
          <a:ln w="9525">
            <a:solidFill>
              <a:schemeClr val="bg2">
                <a:lumMod val="25000"/>
              </a:scheme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珍惜节约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5704788" y="5563608"/>
            <a:ext cx="914400" cy="152400"/>
          </a:xfrm>
          <a:prstGeom prst="rightArrow">
            <a:avLst>
              <a:gd name="adj1" fmla="val 50000"/>
              <a:gd name="adj2" fmla="val 150000"/>
            </a:avLst>
          </a:prstGeom>
          <a:solidFill>
            <a:schemeClr val="bg2">
              <a:lumMod val="25000"/>
            </a:schemeClr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3122751" y="4612359"/>
            <a:ext cx="64190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（生物资源、气候资源、土地资源、水资源等）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Box 11"/>
          <p:cNvSpPr txBox="1">
            <a:spLocks noChangeArrowheads="1"/>
          </p:cNvSpPr>
          <p:nvPr/>
        </p:nvSpPr>
        <p:spPr bwMode="auto">
          <a:xfrm>
            <a:off x="3286116" y="5408976"/>
            <a:ext cx="2110592" cy="461665"/>
          </a:xfrm>
          <a:prstGeom prst="rect">
            <a:avLst/>
          </a:prstGeom>
          <a:noFill/>
          <a:ln w="9525">
            <a:solidFill>
              <a:schemeClr val="bg2">
                <a:lumMod val="25000"/>
              </a:scheme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非可再生资源</a:t>
            </a:r>
            <a:endParaRPr lang="zh-CN" altLang="en-US" dirty="0"/>
          </a:p>
        </p:txBody>
      </p:sp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3286116" y="3888438"/>
            <a:ext cx="1769924" cy="461665"/>
          </a:xfrm>
          <a:prstGeom prst="rect">
            <a:avLst/>
          </a:prstGeom>
          <a:noFill/>
          <a:ln w="9525">
            <a:solidFill>
              <a:schemeClr val="bg2">
                <a:lumMod val="25000"/>
              </a:scheme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可再生资源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3286116" y="6089071"/>
            <a:ext cx="17699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（矿产资源）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3096050" y="1737676"/>
            <a:ext cx="6599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指存在于</a:t>
            </a:r>
            <a:r>
              <a: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自然界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的能为</a:t>
            </a:r>
            <a:r>
              <a: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人类利用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的物质与能量。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236081" y="1743301"/>
            <a:ext cx="1604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、概念：</a:t>
            </a:r>
            <a:endParaRPr lang="zh-CN" altLang="en-US" sz="2400" b="1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236081" y="3835831"/>
            <a:ext cx="1604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、分类：</a:t>
            </a:r>
            <a:endParaRPr lang="zh-CN" altLang="en-US" sz="2400" b="1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对话气泡: 矩形 1"/>
          <p:cNvSpPr/>
          <p:nvPr/>
        </p:nvSpPr>
        <p:spPr>
          <a:xfrm>
            <a:off x="4119370" y="2453847"/>
            <a:ext cx="1537885" cy="590843"/>
          </a:xfrm>
          <a:prstGeom prst="wedgeRectCallout">
            <a:avLst>
              <a:gd name="adj1" fmla="val -970"/>
              <a:gd name="adj2" fmla="val -99404"/>
            </a:avLst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4180426" y="251420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自然属性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对话气泡: 矩形 31"/>
          <p:cNvSpPr/>
          <p:nvPr/>
        </p:nvSpPr>
        <p:spPr>
          <a:xfrm>
            <a:off x="6853555" y="2469148"/>
            <a:ext cx="1537885" cy="590843"/>
          </a:xfrm>
          <a:prstGeom prst="wedgeRectCallout">
            <a:avLst>
              <a:gd name="adj1" fmla="val -45637"/>
              <a:gd name="adj2" fmla="val -100860"/>
            </a:avLst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6935986" y="251420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社会属性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23" name="矩形: 圆角 22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 rot="10800000">
              <a:off x="1206445" y="2062650"/>
              <a:ext cx="25339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自然资源的概念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1236081" y="3429000"/>
            <a:ext cx="8459859" cy="0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箭头连接符 3"/>
          <p:cNvCxnSpPr/>
          <p:nvPr/>
        </p:nvCxnSpPr>
        <p:spPr>
          <a:xfrm flipH="1">
            <a:off x="2116371" y="4843192"/>
            <a:ext cx="1169745" cy="796616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7" idx="1"/>
          </p:cNvCxnSpPr>
          <p:nvPr/>
        </p:nvCxnSpPr>
        <p:spPr>
          <a:xfrm flipH="1" flipV="1">
            <a:off x="2116370" y="5639807"/>
            <a:ext cx="1169746" cy="680097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 Box 12"/>
          <p:cNvSpPr txBox="1">
            <a:spLocks noChangeArrowheads="1"/>
          </p:cNvSpPr>
          <p:nvPr/>
        </p:nvSpPr>
        <p:spPr bwMode="auto">
          <a:xfrm>
            <a:off x="212578" y="5332775"/>
            <a:ext cx="1769924" cy="461665"/>
          </a:xfrm>
          <a:prstGeom prst="rect">
            <a:avLst/>
          </a:prstGeom>
          <a:noFill/>
          <a:ln w="9525">
            <a:solidFill>
              <a:schemeClr val="bg2">
                <a:lumMod val="25000"/>
              </a:scheme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自然属性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24" grpId="0"/>
      <p:bldP spid="25" grpId="0" animBg="1"/>
      <p:bldP spid="26" grpId="0" animBg="1"/>
      <p:bldP spid="27" grpId="0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330133" y="1577852"/>
            <a:ext cx="3137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5.1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、常规能源</a:t>
            </a: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煤炭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645742" y="2225318"/>
            <a:ext cx="4717142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noProof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读图，说出我国煤炭分布的特点。</a:t>
            </a:r>
            <a:endParaRPr lang="zh-CN" altLang="en-US" sz="2400" b="1" noProof="1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205931" y="3198167"/>
            <a:ext cx="3689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主要分布在我国北方地区。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645742" y="4083964"/>
            <a:ext cx="5090164" cy="1689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我国是世界上煤炭资源最丰富的国家。山西省是我国煤炭最丰富的省份，贵州是南方煤炭最丰富的省份。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/>
          <a:srcRect l="9723" t="5439"/>
          <a:stretch>
            <a:fillRect/>
          </a:stretch>
        </p:blipFill>
        <p:spPr>
          <a:xfrm>
            <a:off x="297626" y="2251883"/>
            <a:ext cx="5776109" cy="3683983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12" name="矩形: 圆角 11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 rot="10800000">
              <a:off x="1467353" y="2062650"/>
              <a:ext cx="2040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能源资源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6096000" y="2039517"/>
            <a:ext cx="0" cy="4089438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755989" y="2589014"/>
            <a:ext cx="4717142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noProof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读图，说出我国石油分布的特点。</a:t>
            </a:r>
            <a:endParaRPr lang="zh-CN" altLang="en-US" sz="2400" b="1" noProof="1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55990" y="3771961"/>
            <a:ext cx="4475624" cy="1689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主要分布在我国华北、东北、西北以及四川盆地地区及沿海大陆架上。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人的地图&#10;&#10;描述已自动生成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37" y="2204713"/>
            <a:ext cx="5224153" cy="4146291"/>
          </a:xfrm>
          <a:prstGeom prst="rect">
            <a:avLst/>
          </a:prstGeom>
          <a:noFill/>
        </p:spPr>
      </p:pic>
      <p:grpSp>
        <p:nvGrpSpPr>
          <p:cNvPr id="12" name="组合 11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13" name="矩形: 圆角 12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 rot="10800000">
              <a:off x="1467353" y="2062650"/>
              <a:ext cx="2040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能源资源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30133" y="1577852"/>
            <a:ext cx="3137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5.1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、常规能源</a:t>
            </a: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石油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6096000" y="2204713"/>
            <a:ext cx="0" cy="4146291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480294" y="2270028"/>
            <a:ext cx="513561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noProof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读图，说出我国天然气分布的特点。</a:t>
            </a:r>
            <a:endParaRPr lang="zh-CN" altLang="en-US" sz="2400" b="1" noProof="1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755989" y="3009007"/>
            <a:ext cx="3779937" cy="3351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主要分布在四大气区：</a:t>
            </a:r>
            <a:endParaRPr lang="en-US" altLang="zh-CN" sz="2400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塔里木盆地</a:t>
            </a:r>
            <a:endParaRPr lang="en-US" altLang="zh-CN" sz="2400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四川盆地</a:t>
            </a:r>
            <a:endParaRPr lang="en-US" altLang="zh-CN" sz="2400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陕甘宁地区</a:t>
            </a:r>
            <a:endParaRPr lang="en-US" altLang="zh-CN" sz="2400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柴达木盆地</a:t>
            </a:r>
            <a:endParaRPr lang="en-US" altLang="zh-CN" sz="2400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457200" algn="ctr"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以及沿海大陆架上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 descr="白色的地图&#10;&#10;描述已自动生成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44" y="2200508"/>
            <a:ext cx="5162057" cy="4118564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330133" y="1577852"/>
            <a:ext cx="3445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5.1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、常规能源</a:t>
            </a: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天然气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13" name="矩形: 圆角 12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 rot="10800000">
              <a:off x="1467353" y="2062650"/>
              <a:ext cx="2040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能源资源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7" name="直接连接符 16"/>
          <p:cNvCxnSpPr/>
          <p:nvPr/>
        </p:nvCxnSpPr>
        <p:spPr>
          <a:xfrm>
            <a:off x="6096000" y="2200508"/>
            <a:ext cx="0" cy="3988446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459508" y="2036465"/>
            <a:ext cx="5274637" cy="3935216"/>
            <a:chOff x="386311" y="1513436"/>
            <a:chExt cx="6054624" cy="4517136"/>
          </a:xfrm>
        </p:grpSpPr>
        <p:pic>
          <p:nvPicPr>
            <p:cNvPr id="7" name="图片 6" descr="图片包含 游戏机, 文字, 地图&#10;&#10;描述已自动生成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623" y="1513436"/>
              <a:ext cx="5925312" cy="4517136"/>
            </a:xfrm>
            <a:prstGeom prst="rect">
              <a:avLst/>
            </a:prstGeom>
          </p:spPr>
        </p:pic>
        <p:sp>
          <p:nvSpPr>
            <p:cNvPr id="18" name="矩形 17"/>
            <p:cNvSpPr/>
            <p:nvPr/>
          </p:nvSpPr>
          <p:spPr>
            <a:xfrm>
              <a:off x="386311" y="1513436"/>
              <a:ext cx="2682139" cy="36933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924598" y="1474136"/>
            <a:ext cx="4344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4.1</a:t>
            </a:r>
            <a:r>
              <a:rPr lang="zh-CN" altLang="en-US" dirty="0"/>
              <a:t>、我国金属矿产资源的分布</a:t>
            </a: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2390109" y="2696754"/>
            <a:ext cx="110799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白云鄂博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63240" y="4544572"/>
            <a:ext cx="877163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马鞍山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34455" y="5529080"/>
            <a:ext cx="64633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石碌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17484" y="3041654"/>
            <a:ext cx="877163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镜铁山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60851" y="4251568"/>
            <a:ext cx="877163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攀枝花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041147" y="2773408"/>
            <a:ext cx="64633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本溪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91308" y="3320265"/>
            <a:ext cx="64633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鞍山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33243" y="5101962"/>
            <a:ext cx="64633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大冶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78655" y="3820189"/>
            <a:ext cx="64633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迁安</a:t>
            </a:r>
            <a:endParaRPr lang="zh-CN" altLang="en-US" dirty="0">
              <a:solidFill>
                <a:schemeClr val="bg1"/>
              </a:solidFill>
            </a:endParaRPr>
          </a:p>
        </p:txBody>
      </p:sp>
      <p:cxnSp>
        <p:nvCxnSpPr>
          <p:cNvPr id="17" name="直接连接符 16"/>
          <p:cNvCxnSpPr>
            <a:endCxn id="12" idx="1"/>
          </p:cNvCxnSpPr>
          <p:nvPr/>
        </p:nvCxnSpPr>
        <p:spPr>
          <a:xfrm flipV="1">
            <a:off x="4627427" y="2958074"/>
            <a:ext cx="413720" cy="304725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endCxn id="13" idx="1"/>
          </p:cNvCxnSpPr>
          <p:nvPr/>
        </p:nvCxnSpPr>
        <p:spPr>
          <a:xfrm>
            <a:off x="4580786" y="3423147"/>
            <a:ext cx="410522" cy="81784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6" idx="2"/>
          </p:cNvCxnSpPr>
          <p:nvPr/>
        </p:nvCxnSpPr>
        <p:spPr>
          <a:xfrm flipH="1" flipV="1">
            <a:off x="2944107" y="3066086"/>
            <a:ext cx="563603" cy="370897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endCxn id="15" idx="1"/>
          </p:cNvCxnSpPr>
          <p:nvPr/>
        </p:nvCxnSpPr>
        <p:spPr>
          <a:xfrm>
            <a:off x="4257620" y="3602547"/>
            <a:ext cx="621035" cy="402308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endCxn id="8" idx="1"/>
          </p:cNvCxnSpPr>
          <p:nvPr/>
        </p:nvCxnSpPr>
        <p:spPr>
          <a:xfrm>
            <a:off x="4262498" y="4580858"/>
            <a:ext cx="500742" cy="148380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4" idx="1"/>
          </p:cNvCxnSpPr>
          <p:nvPr/>
        </p:nvCxnSpPr>
        <p:spPr>
          <a:xfrm>
            <a:off x="3934958" y="4666534"/>
            <a:ext cx="798285" cy="620094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>
            <a:endCxn id="9" idx="1"/>
          </p:cNvCxnSpPr>
          <p:nvPr/>
        </p:nvCxnSpPr>
        <p:spPr>
          <a:xfrm flipV="1">
            <a:off x="3484513" y="5713746"/>
            <a:ext cx="449942" cy="47563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>
            <a:endCxn id="11" idx="3"/>
          </p:cNvCxnSpPr>
          <p:nvPr/>
        </p:nvCxnSpPr>
        <p:spPr>
          <a:xfrm flipH="1" flipV="1">
            <a:off x="2038014" y="4436234"/>
            <a:ext cx="735473" cy="540347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endCxn id="10" idx="3"/>
          </p:cNvCxnSpPr>
          <p:nvPr/>
        </p:nvCxnSpPr>
        <p:spPr>
          <a:xfrm flipH="1" flipV="1">
            <a:off x="1994647" y="3226320"/>
            <a:ext cx="625067" cy="359620"/>
          </a:xfrm>
          <a:prstGeom prst="line">
            <a:avLst/>
          </a:prstGeom>
          <a:ln>
            <a:solidFill>
              <a:srgbClr val="C5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6513129" y="1935801"/>
            <a:ext cx="5021945" cy="224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noProof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铁矿是钢铁工业的“粮食”；钢铁工业又是衡量一个国家工业发展水平的标志。读图我国主要铁矿分布图，</a:t>
            </a:r>
            <a:r>
              <a:rPr lang="zh-CN" altLang="en-US" sz="2400" b="1" noProof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说出我国铁矿分布的特点。</a:t>
            </a:r>
            <a:endParaRPr lang="zh-CN" altLang="en-US" sz="2400" b="1" noProof="1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583378" y="4602473"/>
            <a:ext cx="5036461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铁矿分布较广泛，其中我国河北、辽宁、四川三省的铁矿储量最多。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903722" y="6044426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2000" i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我国主要铁矿分布</a:t>
            </a:r>
            <a:endParaRPr lang="zh-CN" altLang="en-US" dirty="0"/>
          </a:p>
        </p:txBody>
      </p:sp>
      <p:grpSp>
        <p:nvGrpSpPr>
          <p:cNvPr id="32" name="组合 31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37" name="矩形: 圆角 36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 rot="10800000">
              <a:off x="1467353" y="2062650"/>
              <a:ext cx="2040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金属矿产资源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6096000" y="1935801"/>
            <a:ext cx="0" cy="4108625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96431" y="2829010"/>
            <a:ext cx="590209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n"/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矿产资源总量大，种类多。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n"/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分布广泛，相对集中。</a:t>
            </a:r>
            <a:endParaRPr lang="en-US" altLang="zh-CN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例如：有色金属矿南方居多。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n"/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贫矿多、富矿少，伴生矿多。</a:t>
            </a:r>
            <a:endParaRPr lang="en-US" altLang="zh-CN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例如：铁矿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13222" y="1844606"/>
            <a:ext cx="4702629" cy="2459008"/>
            <a:chOff x="6168750" y="1712189"/>
            <a:chExt cx="4702629" cy="2459008"/>
          </a:xfrm>
        </p:grpSpPr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6371383" y="1712189"/>
              <a:ext cx="4427537" cy="242771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kumimoji="1" lang="zh-CN" altLang="en-US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优</a:t>
              </a:r>
              <a:r>
                <a:rPr kumimoji="1"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：相对集中利于形成全国性的重要矿产基地</a:t>
              </a:r>
              <a:endPara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kumimoji="1"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kumimoji="1" lang="zh-CN" altLang="en-US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劣</a:t>
              </a:r>
              <a:r>
                <a:rPr kumimoji="1"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：加重不同地区间矿产资源交通的运输负担 </a:t>
              </a:r>
              <a:endPara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对话气泡: 矩形 8"/>
            <p:cNvSpPr/>
            <p:nvPr/>
          </p:nvSpPr>
          <p:spPr>
            <a:xfrm>
              <a:off x="6168750" y="1743481"/>
              <a:ext cx="4702629" cy="2427716"/>
            </a:xfrm>
            <a:prstGeom prst="wedgeRectCallout">
              <a:avLst>
                <a:gd name="adj1" fmla="val -103024"/>
                <a:gd name="adj2" fmla="val 20616"/>
              </a:avLst>
            </a:prstGeom>
            <a:noFill/>
            <a:ln>
              <a:solidFill>
                <a:srgbClr val="3B38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613222" y="4912208"/>
            <a:ext cx="4702629" cy="1390111"/>
            <a:chOff x="6623214" y="3853543"/>
            <a:chExt cx="3197946" cy="1390111"/>
          </a:xfrm>
        </p:grpSpPr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6815988" y="3981071"/>
              <a:ext cx="3005172" cy="113505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</a:pPr>
              <a:r>
                <a:rPr kumimoji="1" lang="zh-CN" altLang="en-US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劣</a:t>
              </a:r>
              <a:r>
                <a:rPr kumimoji="1"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：增加了开采运输和分选冶炼的难度</a:t>
              </a:r>
              <a:endParaRPr kumimoji="1"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对话气泡: 矩形 9"/>
            <p:cNvSpPr/>
            <p:nvPr/>
          </p:nvSpPr>
          <p:spPr>
            <a:xfrm>
              <a:off x="6623214" y="3853543"/>
              <a:ext cx="3197946" cy="1390111"/>
            </a:xfrm>
            <a:prstGeom prst="wedgeRectCallout">
              <a:avLst>
                <a:gd name="adj1" fmla="val -98732"/>
                <a:gd name="adj2" fmla="val -59200"/>
              </a:avLst>
            </a:prstGeom>
            <a:noFill/>
            <a:ln>
              <a:solidFill>
                <a:srgbClr val="3B38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16088" y="1758751"/>
            <a:ext cx="4344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4.2</a:t>
            </a:r>
            <a:r>
              <a:rPr lang="zh-CN" altLang="en-US" dirty="0"/>
              <a:t>、我国金属矿产资源的特点</a:t>
            </a:r>
            <a:endParaRPr lang="zh-CN" altLang="en-US" dirty="0"/>
          </a:p>
        </p:txBody>
      </p:sp>
      <p:grpSp>
        <p:nvGrpSpPr>
          <p:cNvPr id="17" name="组合 16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18" name="矩形: 圆角 17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 rot="10800000">
              <a:off x="1467353" y="2062650"/>
              <a:ext cx="2040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金属矿产资源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" y="1181307"/>
            <a:ext cx="6719888" cy="5324589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17" name="矩形: 圆角 16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 rot="10800000">
              <a:off x="1467353" y="2062650"/>
              <a:ext cx="2040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水能资源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050" name="Picture 2" descr="https://timgsa.baidu.com/timg?image&amp;quality=80&amp;size=b9999_10000&amp;sec=1593662551324&amp;di=3553fc21dd69a4969a4cbd5fe2a01f5b&amp;imgtype=0&amp;src=http%3A%2F%2Fimg2.imgtn.bdimg.com%2Fit%2Fu%3D1807672137%2C2780236336%26fm%3D214%26gp%3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071" y="2049023"/>
            <a:ext cx="4851672" cy="383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8499084" y="1361858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/>
              <a:t>西电东送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94" y="2056359"/>
            <a:ext cx="4930802" cy="4256926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330133" y="6301513"/>
            <a:ext cx="3332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中国核电站分布图（</a:t>
            </a:r>
            <a:r>
              <a:rPr lang="en-US" altLang="zh-CN" sz="16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1600" i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年数据）</a:t>
            </a:r>
            <a:endParaRPr lang="zh-CN" altLang="en-US" sz="1600" i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547705" y="1614785"/>
            <a:ext cx="5547583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noProof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说说我国核电站主要分布地区。</a:t>
            </a:r>
            <a:endParaRPr lang="zh-CN" altLang="en-US" sz="2400" b="1" noProof="1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47705" y="2916577"/>
            <a:ext cx="3904173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400" b="1" noProof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为什么分布在这些地区？</a:t>
            </a:r>
            <a:endParaRPr lang="zh-CN" altLang="en-US" sz="2400" b="1" noProof="1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75987" y="2274369"/>
            <a:ext cx="14999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东部沿海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95995" y="3573542"/>
            <a:ext cx="5547583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Char char="n"/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常规能源缺乏，经济较发达，能源需求量大，技术水平高。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395995" y="4857557"/>
            <a:ext cx="5547583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50000"/>
              </a:spcBef>
              <a:buFont typeface="Wingdings" panose="05000000000000000000" pitchFamily="2" charset="2"/>
              <a:buChar char="n"/>
            </a:pPr>
            <a:r>
              <a:rPr lang="zh-CN" altLang="en-US" sz="24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核电站分布主要与市场需求量、经济发展水平、技术水平、水源等有关。</a:t>
            </a:r>
            <a:endParaRPr lang="zh-CN" altLang="en-US" sz="24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rot="10800000">
            <a:off x="276097" y="355213"/>
            <a:ext cx="3674258" cy="840669"/>
            <a:chOff x="887589" y="1873148"/>
            <a:chExt cx="3674258" cy="840669"/>
          </a:xfrm>
        </p:grpSpPr>
        <p:sp>
          <p:nvSpPr>
            <p:cNvPr id="16" name="矩形: 圆角 15"/>
            <p:cNvSpPr/>
            <p:nvPr/>
          </p:nvSpPr>
          <p:spPr>
            <a:xfrm>
              <a:off x="887589" y="1873148"/>
              <a:ext cx="3667968" cy="84066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5BEFF">
                    <a:alpha val="0"/>
                  </a:srgbClr>
                </a:gs>
                <a:gs pos="100000">
                  <a:srgbClr val="33CA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721178" y="1873148"/>
              <a:ext cx="840669" cy="84066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BE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 rot="10800000">
              <a:off x="1467353" y="2062650"/>
              <a:ext cx="20404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能源资源</a:t>
              </a:r>
              <a:endPara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 rot="10800000">
              <a:off x="3824538" y="2024350"/>
              <a:ext cx="627095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</a:t>
              </a:r>
              <a:endParaRPr lang="zh-CN" altLang="en-US" sz="28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330133" y="1577852"/>
            <a:ext cx="3137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5.1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、常规能源</a:t>
            </a: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核能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6096000" y="1614785"/>
            <a:ext cx="0" cy="4377826"/>
          </a:xfrm>
          <a:prstGeom prst="line">
            <a:avLst/>
          </a:prstGeom>
          <a:ln w="12700">
            <a:solidFill>
              <a:schemeClr val="bg2">
                <a:lumMod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748</Words>
  <Application>WPS 演示</Application>
  <PresentationFormat>自定义</PresentationFormat>
  <Paragraphs>138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宋体</vt:lpstr>
      <vt:lpstr>Wingdings</vt:lpstr>
      <vt:lpstr>微软雅黑</vt:lpstr>
      <vt:lpstr>Agency FB</vt:lpstr>
      <vt:lpstr>等线</vt:lpstr>
      <vt:lpstr>Arial Unicode MS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 双有</dc:creator>
  <cp:lastModifiedBy>Shuang</cp:lastModifiedBy>
  <cp:revision>109</cp:revision>
  <dcterms:created xsi:type="dcterms:W3CDTF">2020-05-06T09:21:00Z</dcterms:created>
  <dcterms:modified xsi:type="dcterms:W3CDTF">2020-07-20T10:52:18Z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