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9" r:id="rId4"/>
    <p:sldId id="260" r:id="rId5"/>
    <p:sldId id="261" r:id="rId6"/>
    <p:sldId id="262" r:id="rId7"/>
    <p:sldId id="257" r:id="rId8"/>
    <p:sldId id="258" r:id="rId9"/>
    <p:sldId id="266" r:id="rId10"/>
    <p:sldId id="264" r:id="rId11"/>
    <p:sldId id="265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9" autoAdjust="0"/>
    <p:restoredTop sz="94660"/>
  </p:normalViewPr>
  <p:slideViewPr>
    <p:cSldViewPr snapToGrid="0">
      <p:cViewPr varScale="1">
        <p:scale>
          <a:sx n="74" d="100"/>
          <a:sy n="74" d="100"/>
        </p:scale>
        <p:origin x="74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971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323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94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936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190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474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8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976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670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817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Aki\porject\荔湾教育局\inside pag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9396743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4961F-1D69-46B4-BCFE-F23145B99ADA}" type="datetimeFigureOut">
              <a:rPr lang="zh-CN" altLang="en-US" smtClean="0"/>
              <a:t>2022/4/13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24F0E-0476-4588-8598-2A0D79B5C4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270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29532" y="1839132"/>
            <a:ext cx="9144000" cy="932078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solidFill>
                  <a:srgbClr val="0000FF"/>
                </a:solidFill>
              </a:rPr>
              <a:t>《</a:t>
            </a:r>
            <a:r>
              <a:rPr lang="zh-CN" altLang="en-US" sz="4000" b="1" dirty="0" smtClean="0">
                <a:solidFill>
                  <a:srgbClr val="0000FF"/>
                </a:solidFill>
              </a:rPr>
              <a:t>登幽州台歌</a:t>
            </a:r>
            <a:r>
              <a:rPr lang="en-US" altLang="zh-CN" sz="4000" b="1" dirty="0" smtClean="0">
                <a:solidFill>
                  <a:srgbClr val="0000FF"/>
                </a:solidFill>
              </a:rPr>
              <a:t>》《</a:t>
            </a:r>
            <a:r>
              <a:rPr lang="zh-CN" altLang="en-US" sz="4000" b="1" dirty="0" smtClean="0">
                <a:solidFill>
                  <a:srgbClr val="0000FF"/>
                </a:solidFill>
              </a:rPr>
              <a:t>登飞来峰</a:t>
            </a:r>
            <a:r>
              <a:rPr lang="en-US" altLang="zh-CN" sz="4000" b="1" dirty="0" smtClean="0">
                <a:solidFill>
                  <a:srgbClr val="0000FF"/>
                </a:solidFill>
              </a:rPr>
              <a:t>》</a:t>
            </a:r>
            <a:r>
              <a:rPr lang="zh-CN" altLang="en-US" sz="4000" b="1" dirty="0" smtClean="0">
                <a:solidFill>
                  <a:srgbClr val="0000FF"/>
                </a:solidFill>
              </a:rPr>
              <a:t>对比阅读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72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53862" y="202193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登幽州台歌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登飞来峰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异同点？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200" y="623943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0000FF"/>
                </a:solidFill>
              </a:rPr>
              <a:t>思</a:t>
            </a:r>
            <a:r>
              <a:rPr lang="zh-CN" altLang="en-US" sz="4800" dirty="0" smtClean="0">
                <a:solidFill>
                  <a:srgbClr val="0000FF"/>
                </a:solidFill>
              </a:rPr>
              <a:t>一思</a:t>
            </a:r>
            <a:endParaRPr lang="zh-CN" altLang="en-US" sz="4800" dirty="0">
              <a:solidFill>
                <a:srgbClr val="0000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41809" y="3540169"/>
            <a:ext cx="9660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相同点：两首诗的作者都有着施展雄心抱负的决心。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627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05462" y="716898"/>
            <a:ext cx="81810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不同点一：所登地点不同</a:t>
            </a:r>
          </a:p>
        </p:txBody>
      </p:sp>
      <p:sp>
        <p:nvSpPr>
          <p:cNvPr id="10" name="矩形 9"/>
          <p:cNvSpPr/>
          <p:nvPr/>
        </p:nvSpPr>
        <p:spPr>
          <a:xfrm>
            <a:off x="527381" y="2180862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幽州台</a:t>
            </a:r>
            <a:endParaRPr lang="en-US" altLang="zh-CN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endParaRPr lang="en-US" altLang="zh-CN" sz="4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飞来峰</a:t>
            </a:r>
          </a:p>
        </p:txBody>
      </p:sp>
      <p:sp>
        <p:nvSpPr>
          <p:cNvPr id="11" name="矩形 10"/>
          <p:cNvSpPr/>
          <p:nvPr/>
        </p:nvSpPr>
        <p:spPr>
          <a:xfrm>
            <a:off x="2645780" y="2327725"/>
            <a:ext cx="71336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战国时燕昭王为招纳贤士所建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23818" y="3767251"/>
            <a:ext cx="94597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“塔山”，飞来的，神奇的，“第一山”</a:t>
            </a:r>
          </a:p>
        </p:txBody>
      </p:sp>
    </p:spTree>
    <p:extLst>
      <p:ext uri="{BB962C8B-B14F-4D97-AF65-F5344CB8AC3E}">
        <p14:creationId xmlns:p14="http://schemas.microsoft.com/office/powerpoint/2010/main" val="313187562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14470" y="1047734"/>
            <a:ext cx="81810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不同点二：写作背景不同</a:t>
            </a:r>
          </a:p>
        </p:txBody>
      </p:sp>
      <p:sp>
        <p:nvSpPr>
          <p:cNvPr id="12" name="矩形 11"/>
          <p:cNvSpPr/>
          <p:nvPr/>
        </p:nvSpPr>
        <p:spPr>
          <a:xfrm>
            <a:off x="653801" y="2101296"/>
            <a:ext cx="6232796" cy="24723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4267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4267" b="1" dirty="0">
                <a:latin typeface="宋体" pitchFamily="2" charset="-122"/>
                <a:ea typeface="宋体" pitchFamily="2" charset="-122"/>
              </a:rPr>
              <a:t>登幽州台歌</a:t>
            </a:r>
            <a:r>
              <a:rPr lang="en-US" altLang="zh-CN" sz="4267" b="1" dirty="0">
                <a:latin typeface="宋体" pitchFamily="2" charset="-122"/>
                <a:ea typeface="宋体" pitchFamily="2" charset="-122"/>
              </a:rPr>
              <a:t>》——</a:t>
            </a:r>
            <a:r>
              <a:rPr lang="zh-CN" altLang="en-US" sz="4267" b="1" dirty="0">
                <a:latin typeface="宋体" pitchFamily="2" charset="-122"/>
                <a:ea typeface="宋体" pitchFamily="2" charset="-122"/>
              </a:rPr>
              <a:t>被贬</a:t>
            </a:r>
            <a:endParaRPr lang="en-US" altLang="zh-CN" sz="4267" b="1" dirty="0">
              <a:latin typeface="宋体" pitchFamily="2" charset="-122"/>
              <a:ea typeface="宋体" pitchFamily="2" charset="-122"/>
            </a:endParaRPr>
          </a:p>
          <a:p>
            <a:endParaRPr lang="en-US" altLang="zh-CN" sz="3733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3733" b="1" dirty="0">
              <a:latin typeface="黑体" pitchFamily="49" charset="-122"/>
              <a:ea typeface="黑体" pitchFamily="49" charset="-122"/>
            </a:endParaRPr>
          </a:p>
          <a:p>
            <a:pPr lvl="0"/>
            <a:endParaRPr lang="en-US" altLang="zh-CN" sz="3733" b="1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81820" y="2907868"/>
            <a:ext cx="7620053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267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心情：郁闷、悲伤、孤独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79598" y="4857760"/>
            <a:ext cx="7613997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267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心情：舒畅、意气风发</a:t>
            </a:r>
          </a:p>
        </p:txBody>
      </p:sp>
      <p:sp>
        <p:nvSpPr>
          <p:cNvPr id="19" name="矩形 18"/>
          <p:cNvSpPr/>
          <p:nvPr/>
        </p:nvSpPr>
        <p:spPr>
          <a:xfrm>
            <a:off x="692870" y="3940977"/>
            <a:ext cx="5650906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4267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4267" b="1" dirty="0">
                <a:latin typeface="宋体" pitchFamily="2" charset="-122"/>
                <a:ea typeface="宋体" pitchFamily="2" charset="-122"/>
              </a:rPr>
              <a:t>登飞来峰</a:t>
            </a:r>
            <a:r>
              <a:rPr lang="en-US" altLang="zh-CN" sz="4267" b="1" dirty="0">
                <a:latin typeface="宋体" pitchFamily="2" charset="-122"/>
                <a:ea typeface="宋体" pitchFamily="2" charset="-122"/>
              </a:rPr>
              <a:t>》——</a:t>
            </a:r>
            <a:r>
              <a:rPr lang="zh-CN" altLang="en-US" sz="4267" b="1" dirty="0">
                <a:latin typeface="宋体" pitchFamily="2" charset="-122"/>
                <a:ea typeface="宋体" pitchFamily="2" charset="-122"/>
              </a:rPr>
              <a:t>升迁</a:t>
            </a:r>
            <a:endParaRPr lang="en-US" altLang="zh-CN" sz="4267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552344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14470" y="952483"/>
            <a:ext cx="81810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不同点三：写景角度不同</a:t>
            </a:r>
          </a:p>
        </p:txBody>
      </p:sp>
      <p:sp>
        <p:nvSpPr>
          <p:cNvPr id="12" name="矩形 11"/>
          <p:cNvSpPr/>
          <p:nvPr/>
        </p:nvSpPr>
        <p:spPr>
          <a:xfrm>
            <a:off x="952464" y="2000241"/>
            <a:ext cx="93345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登幽州台歌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没有对幽州台作具体描述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，只是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突出了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天地之大，人的渺小和孤独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51973" y="3943215"/>
            <a:ext cx="9906069" cy="2410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267" b="1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4267" b="1" dirty="0">
                <a:solidFill>
                  <a:prstClr val="black"/>
                </a:solidFill>
                <a:latin typeface="+mn-ea"/>
              </a:rPr>
              <a:t>《</a:t>
            </a:r>
            <a:r>
              <a:rPr lang="zh-CN" altLang="en-US" sz="4267" b="1" dirty="0">
                <a:solidFill>
                  <a:prstClr val="black"/>
                </a:solidFill>
                <a:latin typeface="+mn-ea"/>
              </a:rPr>
              <a:t>登飞来峰</a:t>
            </a:r>
            <a:r>
              <a:rPr lang="en-US" altLang="zh-CN" sz="4267" b="1" dirty="0">
                <a:solidFill>
                  <a:prstClr val="black"/>
                </a:solidFill>
                <a:latin typeface="+mn-ea"/>
              </a:rPr>
              <a:t>》</a:t>
            </a:r>
            <a:r>
              <a:rPr lang="zh-CN" altLang="en-US" sz="4267" b="1" dirty="0">
                <a:solidFill>
                  <a:prstClr val="black"/>
                </a:solidFill>
                <a:latin typeface="+mn-ea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对飞来峰作了具体描绘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千寻塔、鸡鸣、日升、浮云，写出站在此高峰上，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人也显得高大。</a:t>
            </a:r>
          </a:p>
          <a:p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2974143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52464" y="928670"/>
            <a:ext cx="98776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不同点四：表达感情与哲理不同</a:t>
            </a:r>
          </a:p>
        </p:txBody>
      </p:sp>
      <p:sp>
        <p:nvSpPr>
          <p:cNvPr id="12" name="矩形 11"/>
          <p:cNvSpPr/>
          <p:nvPr/>
        </p:nvSpPr>
        <p:spPr>
          <a:xfrm>
            <a:off x="666713" y="2095491"/>
            <a:ext cx="109455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登幽州台歌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表达怀才不遇，时光易逝、孤独寂寞的感情。人生短促的哲理。</a:t>
            </a:r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56118" y="3801530"/>
            <a:ext cx="1076678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登飞来峰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表达不畏困难，勇攀高峰的感情。站得高才能看得远的哲理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诗人有变法革新的政治理想和远大抱负。</a:t>
            </a:r>
          </a:p>
          <a:p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868384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299100"/>
              </p:ext>
            </p:extLst>
          </p:nvPr>
        </p:nvGraphicFramePr>
        <p:xfrm>
          <a:off x="598599" y="1763218"/>
          <a:ext cx="10585340" cy="4175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31022">
                  <a:extLst>
                    <a:ext uri="{9D8B030D-6E8A-4147-A177-3AD203B41FA5}">
                      <a16:colId xmlns:a16="http://schemas.microsoft.com/office/drawing/2014/main" val="877714653"/>
                    </a:ext>
                  </a:extLst>
                </a:gridCol>
                <a:gridCol w="1208868">
                  <a:extLst>
                    <a:ext uri="{9D8B030D-6E8A-4147-A177-3AD203B41FA5}">
                      <a16:colId xmlns:a16="http://schemas.microsoft.com/office/drawing/2014/main" val="2557171401"/>
                    </a:ext>
                  </a:extLst>
                </a:gridCol>
                <a:gridCol w="2262753">
                  <a:extLst>
                    <a:ext uri="{9D8B030D-6E8A-4147-A177-3AD203B41FA5}">
                      <a16:colId xmlns:a16="http://schemas.microsoft.com/office/drawing/2014/main" val="2950591082"/>
                    </a:ext>
                  </a:extLst>
                </a:gridCol>
                <a:gridCol w="2165629">
                  <a:extLst>
                    <a:ext uri="{9D8B030D-6E8A-4147-A177-3AD203B41FA5}">
                      <a16:colId xmlns:a16="http://schemas.microsoft.com/office/drawing/2014/main" val="2397556885"/>
                    </a:ext>
                  </a:extLst>
                </a:gridCol>
                <a:gridCol w="2117068">
                  <a:extLst>
                    <a:ext uri="{9D8B030D-6E8A-4147-A177-3AD203B41FA5}">
                      <a16:colId xmlns:a16="http://schemas.microsoft.com/office/drawing/2014/main" val="12632076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地点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写作背景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写景角度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思想感情</a:t>
                      </a:r>
                      <a:endParaRPr lang="en-US" altLang="zh-CN" sz="3200" dirty="0" smtClean="0"/>
                    </a:p>
                    <a:p>
                      <a:pPr algn="ctr"/>
                      <a:r>
                        <a:rPr lang="zh-CN" altLang="en-US" sz="3200" dirty="0" smtClean="0"/>
                        <a:t>哲理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4387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《</a:t>
                      </a:r>
                      <a:r>
                        <a:rPr lang="zh-CN" altLang="en-US" sz="3200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登幽州台歌</a:t>
                      </a:r>
                      <a:r>
                        <a:rPr lang="en-US" altLang="zh-CN" sz="3200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》</a:t>
                      </a:r>
                      <a:endParaRPr lang="zh-CN" altLang="en-US" sz="32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3200" dirty="0" smtClean="0"/>
                    </a:p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3127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《</a:t>
                      </a:r>
                      <a:r>
                        <a:rPr lang="zh-CN" altLang="en-US" sz="3200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登飞来峰</a:t>
                      </a:r>
                      <a:r>
                        <a:rPr lang="en-US" altLang="zh-CN" sz="3200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》</a:t>
                      </a:r>
                      <a:endParaRPr lang="zh-CN" altLang="en-US" sz="32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917677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771651" y="489551"/>
            <a:ext cx="98776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 纳 整 理</a:t>
            </a:r>
            <a:endParaRPr lang="zh-CN" altLang="en-US" sz="4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117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003077" y="2336164"/>
            <a:ext cx="92127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</a:rPr>
              <a:t>怀才不遇悲登台，壮志凌云喜登山。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46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01700" y="2206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《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论语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云：学而优则仕。中国儒家子弟都有走向仕途的理想，都渴望实现自己的远大抱负。是否每一个人都走的一帆风顺呢？</a:t>
            </a:r>
          </a:p>
          <a:p>
            <a:pPr marL="0" indent="0">
              <a:buNone/>
            </a:pP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2000" y="877943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0000FF"/>
                </a:solidFill>
              </a:rPr>
              <a:t>悟一悟</a:t>
            </a:r>
            <a:endParaRPr lang="zh-CN" altLang="en-US" sz="4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38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在现实生活和学习中，我们面对困难和挫折失意时，应该怎样去面对呢？请结合本节课学习的内容，谈谈自己的想法。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200" y="623943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0000FF"/>
                </a:solidFill>
              </a:rPr>
              <a:t>悟一悟</a:t>
            </a:r>
            <a:endParaRPr lang="zh-CN" altLang="en-US" sz="4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3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46400" y="2112212"/>
            <a:ext cx="6096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登临诗一般创作思路：</a:t>
            </a:r>
          </a:p>
          <a:p>
            <a:endParaRPr lang="zh-CN" altLang="en-US" dirty="0" smtClean="0"/>
          </a:p>
        </p:txBody>
      </p:sp>
      <p:sp>
        <p:nvSpPr>
          <p:cNvPr id="5" name="矩形 4"/>
          <p:cNvSpPr/>
          <p:nvPr/>
        </p:nvSpPr>
        <p:spPr>
          <a:xfrm>
            <a:off x="1648523" y="1281215"/>
            <a:ext cx="20313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dirty="0" smtClean="0">
                <a:solidFill>
                  <a:srgbClr val="0000FF"/>
                </a:solidFill>
              </a:rPr>
              <a:t>学一学</a:t>
            </a:r>
            <a:endParaRPr lang="zh-CN" altLang="en-US" sz="4800" dirty="0">
              <a:solidFill>
                <a:srgbClr val="0000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48050" y="341303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3200" dirty="0" smtClean="0"/>
              <a:t>1.登临何时何地？</a:t>
            </a:r>
          </a:p>
          <a:p>
            <a:r>
              <a:rPr lang="zh-CN" altLang="en-US" sz="3200" dirty="0" smtClean="0"/>
              <a:t>2.目见何景何物？</a:t>
            </a:r>
          </a:p>
          <a:p>
            <a:r>
              <a:rPr lang="zh-CN" altLang="en-US" sz="3200" dirty="0" smtClean="0"/>
              <a:t>3.生发何感何怀？</a:t>
            </a:r>
          </a:p>
          <a:p>
            <a:r>
              <a:rPr lang="zh-CN" altLang="en-US" sz="3200" dirty="0" smtClean="0"/>
              <a:t>4.为何生发这样的情感？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6778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361</Words>
  <Application>Microsoft Office PowerPoint</Application>
  <PresentationFormat>宽屏</PresentationFormat>
  <Paragraphs>44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等线</vt:lpstr>
      <vt:lpstr>等线 Light</vt:lpstr>
      <vt:lpstr>黑体</vt:lpstr>
      <vt:lpstr>华文新魏</vt:lpstr>
      <vt:lpstr>楷体</vt:lpstr>
      <vt:lpstr>宋体</vt:lpstr>
      <vt:lpstr>Arial</vt:lpstr>
      <vt:lpstr>Office 主题​​</vt:lpstr>
      <vt:lpstr>《登幽州台歌》《登飞来峰》对比阅读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《登幽州台歌》《登飞来峰》对比阅读</dc:title>
  <dc:creator>lyq</dc:creator>
  <cp:lastModifiedBy>lyq</cp:lastModifiedBy>
  <cp:revision>11</cp:revision>
  <dcterms:created xsi:type="dcterms:W3CDTF">2022-04-12T17:53:44Z</dcterms:created>
  <dcterms:modified xsi:type="dcterms:W3CDTF">2022-04-13T06:24:26Z</dcterms:modified>
</cp:coreProperties>
</file>