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815" r:id="rId5"/>
    <p:sldId id="816" r:id="rId6"/>
    <p:sldId id="817" r:id="rId7"/>
    <p:sldId id="818" r:id="rId8"/>
    <p:sldId id="841" r:id="rId9"/>
    <p:sldId id="842" r:id="rId10"/>
    <p:sldId id="874" r:id="rId11"/>
    <p:sldId id="819" r:id="rId12"/>
    <p:sldId id="820" r:id="rId13"/>
    <p:sldId id="821" r:id="rId14"/>
    <p:sldId id="822" r:id="rId15"/>
    <p:sldId id="823" r:id="rId16"/>
    <p:sldId id="824" r:id="rId17"/>
    <p:sldId id="825" r:id="rId18"/>
    <p:sldId id="826" r:id="rId19"/>
    <p:sldId id="827" r:id="rId20"/>
    <p:sldId id="829" r:id="rId21"/>
    <p:sldId id="830" r:id="rId22"/>
    <p:sldId id="831" r:id="rId23"/>
    <p:sldId id="832" r:id="rId24"/>
    <p:sldId id="840" r:id="rId25"/>
    <p:sldId id="834" r:id="rId26"/>
    <p:sldId id="835" r:id="rId27"/>
    <p:sldId id="836" r:id="rId28"/>
    <p:sldId id="837" r:id="rId29"/>
    <p:sldId id="869" r:id="rId30"/>
    <p:sldId id="507" r:id="rId31"/>
    <p:sldId id="508" r:id="rId32"/>
    <p:sldId id="509" r:id="rId33"/>
    <p:sldId id="274" r:id="rId34"/>
  </p:sldIdLst>
  <p:sldSz cx="12192000" cy="6858000"/>
  <p:notesSz cx="7103745" cy="10234295"/>
  <p:custDataLst>
    <p:tags r:id="rId3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 userDrawn="1">
          <p15:clr>
            <a:srgbClr val="A4A3A4"/>
          </p15:clr>
        </p15:guide>
        <p15:guide id="2" pos="371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zzhi" initials="g" lastIdx="1" clrIdx="0"/>
  <p:cmAuthor id="2" name="Lenovo User" initials="L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17303"/>
    <a:srgbClr val="FEECEB"/>
    <a:srgbClr val="FBD5D3"/>
    <a:srgbClr val="F47264"/>
    <a:srgbClr val="FFF9B8"/>
    <a:srgbClr val="FFFFFF"/>
    <a:srgbClr val="ED6F3F"/>
    <a:srgbClr val="FEF0EB"/>
    <a:srgbClr val="FBDB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76" y="108"/>
      </p:cViewPr>
      <p:guideLst>
        <p:guide orient="horz" pos="2162"/>
        <p:guide pos="37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9" Type="http://schemas.openxmlformats.org/officeDocument/2006/relationships/tags" Target="tags/tag45.xml"/><Relationship Id="rId38" Type="http://schemas.openxmlformats.org/officeDocument/2006/relationships/commentAuthors" Target="commentAuthors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679CE-112D-4491-9455-5070F91609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defRPr>
            </a:lvl1pPr>
            <a:lvl2pPr marL="742950" indent="-285750">
              <a:defRPr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defRPr>
            </a:lvl2pPr>
            <a:lvl3pPr marL="1143000" indent="-228600">
              <a:defRPr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defRPr>
            </a:lvl3pPr>
            <a:lvl4pPr marL="1600200" indent="-228600">
              <a:defRPr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defRPr>
            </a:lvl4pPr>
            <a:lvl5pPr marL="2057400" indent="-228600">
              <a:defRPr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defRPr>
            </a:lvl9pPr>
          </a:lstStyle>
          <a:p>
            <a:fld id="{41A019E3-E046-4CF7-80FA-47CDE1B8928D}" type="slidenum">
              <a:rPr lang="zh-CN" altLang="en-US" sz="1200" smtClean="0"/>
            </a:fld>
            <a:endParaRPr lang="zh-CN" altLang="en-US" sz="1200"/>
          </a:p>
        </p:txBody>
      </p:sp>
      <p:sp>
        <p:nvSpPr>
          <p:cNvPr id="39939" name="幻灯片图像占位符 436225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39940" name="文本占位符 436226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28600" indent="-228600" eaLnBrk="1" hangingPunct="1"/>
            <a:r>
              <a:rPr lang="zh-CN" altLang="en-US">
                <a:solidFill>
                  <a:srgbClr val="CC0000"/>
                </a:solidFill>
              </a:rPr>
              <a:t>单击</a:t>
            </a:r>
            <a:r>
              <a:rPr lang="zh-CN" altLang="en-US">
                <a:solidFill>
                  <a:srgbClr val="CC0000"/>
                </a:solidFill>
                <a:latin typeface="Arial" panose="020B0604020202020204" pitchFamily="34" charset="0"/>
              </a:rPr>
              <a:t>“</a:t>
            </a:r>
            <a:r>
              <a:rPr lang="zh-CN" altLang="en-US">
                <a:solidFill>
                  <a:srgbClr val="CC0000"/>
                </a:solidFill>
              </a:rPr>
              <a:t>同步练习</a:t>
            </a:r>
            <a:r>
              <a:rPr lang="zh-CN" altLang="en-US">
                <a:solidFill>
                  <a:srgbClr val="CC0000"/>
                </a:solidFill>
                <a:latin typeface="Arial" panose="020B0604020202020204" pitchFamily="34" charset="0"/>
              </a:rPr>
              <a:t>”</a:t>
            </a:r>
            <a:r>
              <a:rPr lang="zh-CN" altLang="en-US">
                <a:solidFill>
                  <a:srgbClr val="CC0000"/>
                </a:solidFill>
              </a:rPr>
              <a:t>字样，可打开</a:t>
            </a:r>
            <a:r>
              <a:rPr lang="en-US" altLang="zh-CN">
                <a:solidFill>
                  <a:srgbClr val="CC0000"/>
                </a:solidFill>
              </a:rPr>
              <a:t>Language points</a:t>
            </a:r>
            <a:r>
              <a:rPr lang="zh-CN" altLang="en-US">
                <a:solidFill>
                  <a:srgbClr val="CC0000"/>
                </a:solidFill>
              </a:rPr>
              <a:t>同步练习的</a:t>
            </a:r>
            <a:r>
              <a:rPr lang="en-US" altLang="zh-CN">
                <a:solidFill>
                  <a:srgbClr val="CC0000"/>
                </a:solidFill>
              </a:rPr>
              <a:t>Word</a:t>
            </a:r>
            <a:r>
              <a:rPr lang="zh-CN" altLang="en-US">
                <a:solidFill>
                  <a:srgbClr val="CC0000"/>
                </a:solidFill>
              </a:rPr>
              <a:t>文档超链接。 </a:t>
            </a:r>
            <a:endParaRPr lang="zh-CN" altLang="en-US">
              <a:solidFill>
                <a:srgbClr val="CC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44472-9A4D-4218-AA48-F26393FCA1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7BE60-E585-4484-ACEC-5E25732CAE8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87"/>
          <p:cNvSpPr/>
          <p:nvPr/>
        </p:nvSpPr>
        <p:spPr>
          <a:xfrm>
            <a:off x="0" y="3429000"/>
            <a:ext cx="12192000" cy="3429000"/>
          </a:xfrm>
          <a:custGeom>
            <a:avLst/>
            <a:gdLst>
              <a:gd name="connsiteX0" fmla="*/ 9151911 w 9158714"/>
              <a:gd name="connsiteY0" fmla="*/ 0 h 3140154"/>
              <a:gd name="connsiteX1" fmla="*/ 9158714 w 9158714"/>
              <a:gd name="connsiteY1" fmla="*/ 78119 h 3140154"/>
              <a:gd name="connsiteX2" fmla="*/ 9158714 w 9158714"/>
              <a:gd name="connsiteY2" fmla="*/ 3140154 h 3140154"/>
              <a:gd name="connsiteX3" fmla="*/ 14714 w 9158714"/>
              <a:gd name="connsiteY3" fmla="*/ 3140154 h 3140154"/>
              <a:gd name="connsiteX4" fmla="*/ 654 w 9158714"/>
              <a:gd name="connsiteY4" fmla="*/ 1337760 h 3140154"/>
              <a:gd name="connsiteX5" fmla="*/ 643365 w 9158714"/>
              <a:gd name="connsiteY5" fmla="*/ 1273256 h 3140154"/>
              <a:gd name="connsiteX6" fmla="*/ 1323189 w 9158714"/>
              <a:gd name="connsiteY6" fmla="*/ 895047 h 3140154"/>
              <a:gd name="connsiteX7" fmla="*/ 2205465 w 9158714"/>
              <a:gd name="connsiteY7" fmla="*/ 1178006 h 3140154"/>
              <a:gd name="connsiteX8" fmla="*/ 3379388 w 9158714"/>
              <a:gd name="connsiteY8" fmla="*/ 813009 h 3140154"/>
              <a:gd name="connsiteX9" fmla="*/ 4751387 w 9158714"/>
              <a:gd name="connsiteY9" fmla="*/ 775126 h 3140154"/>
              <a:gd name="connsiteX10" fmla="*/ 5631655 w 9158714"/>
              <a:gd name="connsiteY10" fmla="*/ 379661 h 3140154"/>
              <a:gd name="connsiteX11" fmla="*/ 6316662 w 9158714"/>
              <a:gd name="connsiteY11" fmla="*/ 734226 h 3140154"/>
              <a:gd name="connsiteX12" fmla="*/ 7127799 w 9158714"/>
              <a:gd name="connsiteY12" fmla="*/ 755468 h 3140154"/>
              <a:gd name="connsiteX13" fmla="*/ 7872218 w 9158714"/>
              <a:gd name="connsiteY13" fmla="*/ 234518 h 3140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158714" h="3140154">
                <a:moveTo>
                  <a:pt x="9151911" y="0"/>
                </a:moveTo>
                <a:lnTo>
                  <a:pt x="9158714" y="78119"/>
                </a:lnTo>
                <a:lnTo>
                  <a:pt x="9158714" y="3140154"/>
                </a:lnTo>
                <a:lnTo>
                  <a:pt x="14714" y="3140154"/>
                </a:lnTo>
                <a:cubicBezTo>
                  <a:pt x="19552" y="2542531"/>
                  <a:pt x="-4183" y="1935383"/>
                  <a:pt x="654" y="1337760"/>
                </a:cubicBezTo>
                <a:lnTo>
                  <a:pt x="643365" y="1273256"/>
                </a:lnTo>
                <a:lnTo>
                  <a:pt x="1323189" y="895047"/>
                </a:lnTo>
                <a:lnTo>
                  <a:pt x="2205465" y="1178006"/>
                </a:lnTo>
                <a:cubicBezTo>
                  <a:pt x="2475140" y="1159571"/>
                  <a:pt x="2937605" y="919844"/>
                  <a:pt x="3379388" y="813009"/>
                </a:cubicBezTo>
                <a:lnTo>
                  <a:pt x="4751387" y="775126"/>
                </a:lnTo>
                <a:lnTo>
                  <a:pt x="5631655" y="379661"/>
                </a:lnTo>
                <a:lnTo>
                  <a:pt x="6316662" y="734226"/>
                </a:lnTo>
                <a:lnTo>
                  <a:pt x="7127799" y="755468"/>
                </a:lnTo>
                <a:lnTo>
                  <a:pt x="7872218" y="23451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8" name="任意多边形: 形状 85"/>
          <p:cNvSpPr/>
          <p:nvPr/>
        </p:nvSpPr>
        <p:spPr>
          <a:xfrm>
            <a:off x="0" y="3853277"/>
            <a:ext cx="12192000" cy="3004723"/>
          </a:xfrm>
          <a:custGeom>
            <a:avLst/>
            <a:gdLst>
              <a:gd name="connsiteX0" fmla="*/ 8285660 w 9158513"/>
              <a:gd name="connsiteY0" fmla="*/ 0 h 2806698"/>
              <a:gd name="connsiteX1" fmla="*/ 9158513 w 9158513"/>
              <a:gd name="connsiteY1" fmla="*/ 40889 h 2806698"/>
              <a:gd name="connsiteX2" fmla="*/ 9158513 w 9158513"/>
              <a:gd name="connsiteY2" fmla="*/ 2806698 h 2806698"/>
              <a:gd name="connsiteX3" fmla="*/ 14513 w 9158513"/>
              <a:gd name="connsiteY3" fmla="*/ 2806698 h 2806698"/>
              <a:gd name="connsiteX4" fmla="*/ 0 w 9158513"/>
              <a:gd name="connsiteY4" fmla="*/ 1578194 h 2806698"/>
              <a:gd name="connsiteX5" fmla="*/ 1322989 w 9158513"/>
              <a:gd name="connsiteY5" fmla="*/ 877958 h 2806698"/>
              <a:gd name="connsiteX6" fmla="*/ 2883886 w 9158513"/>
              <a:gd name="connsiteY6" fmla="*/ 1077512 h 2806698"/>
              <a:gd name="connsiteX7" fmla="*/ 4494011 w 9158513"/>
              <a:gd name="connsiteY7" fmla="*/ 1175892 h 2806698"/>
              <a:gd name="connsiteX8" fmla="*/ 5108939 w 9158513"/>
              <a:gd name="connsiteY8" fmla="*/ 310507 h 2806698"/>
              <a:gd name="connsiteX9" fmla="*/ 6203520 w 9158513"/>
              <a:gd name="connsiteY9" fmla="*/ 759282 h 2806698"/>
              <a:gd name="connsiteX10" fmla="*/ 7313109 w 9158513"/>
              <a:gd name="connsiteY10" fmla="*/ 576079 h 2806698"/>
              <a:gd name="connsiteX11" fmla="*/ 7872017 w 9158513"/>
              <a:gd name="connsiteY11" fmla="*/ 310507 h 2806698"/>
              <a:gd name="connsiteX0-1" fmla="*/ 8285660 w 9158513"/>
              <a:gd name="connsiteY0-2" fmla="*/ 0 h 2806698"/>
              <a:gd name="connsiteX1-3" fmla="*/ 9158513 w 9158513"/>
              <a:gd name="connsiteY1-4" fmla="*/ 40889 h 2806698"/>
              <a:gd name="connsiteX2-5" fmla="*/ 9158513 w 9158513"/>
              <a:gd name="connsiteY2-6" fmla="*/ 2806698 h 2806698"/>
              <a:gd name="connsiteX3-7" fmla="*/ 14513 w 9158513"/>
              <a:gd name="connsiteY3-8" fmla="*/ 2806698 h 2806698"/>
              <a:gd name="connsiteX4-9" fmla="*/ 0 w 9158513"/>
              <a:gd name="connsiteY4-10" fmla="*/ 1578194 h 2806698"/>
              <a:gd name="connsiteX5-11" fmla="*/ 1322989 w 9158513"/>
              <a:gd name="connsiteY5-12" fmla="*/ 877958 h 2806698"/>
              <a:gd name="connsiteX6-13" fmla="*/ 2883886 w 9158513"/>
              <a:gd name="connsiteY6-14" fmla="*/ 1077512 h 2806698"/>
              <a:gd name="connsiteX7-15" fmla="*/ 4494011 w 9158513"/>
              <a:gd name="connsiteY7-16" fmla="*/ 1175892 h 2806698"/>
              <a:gd name="connsiteX8-17" fmla="*/ 5540739 w 9158513"/>
              <a:gd name="connsiteY8-18" fmla="*/ 484498 h 2806698"/>
              <a:gd name="connsiteX9-19" fmla="*/ 6203520 w 9158513"/>
              <a:gd name="connsiteY9-20" fmla="*/ 759282 h 2806698"/>
              <a:gd name="connsiteX10-21" fmla="*/ 7313109 w 9158513"/>
              <a:gd name="connsiteY10-22" fmla="*/ 576079 h 2806698"/>
              <a:gd name="connsiteX11-23" fmla="*/ 7872017 w 9158513"/>
              <a:gd name="connsiteY11-24" fmla="*/ 310507 h 2806698"/>
              <a:gd name="connsiteX12" fmla="*/ 8285660 w 9158513"/>
              <a:gd name="connsiteY12" fmla="*/ 0 h 2806698"/>
              <a:gd name="connsiteX0-25" fmla="*/ 8285660 w 9158513"/>
              <a:gd name="connsiteY0-26" fmla="*/ 0 h 2806698"/>
              <a:gd name="connsiteX1-27" fmla="*/ 9158513 w 9158513"/>
              <a:gd name="connsiteY1-28" fmla="*/ 40889 h 2806698"/>
              <a:gd name="connsiteX2-29" fmla="*/ 9158513 w 9158513"/>
              <a:gd name="connsiteY2-30" fmla="*/ 2806698 h 2806698"/>
              <a:gd name="connsiteX3-31" fmla="*/ 14513 w 9158513"/>
              <a:gd name="connsiteY3-32" fmla="*/ 2806698 h 2806698"/>
              <a:gd name="connsiteX4-33" fmla="*/ 0 w 9158513"/>
              <a:gd name="connsiteY4-34" fmla="*/ 1578194 h 2806698"/>
              <a:gd name="connsiteX5-35" fmla="*/ 1322989 w 9158513"/>
              <a:gd name="connsiteY5-36" fmla="*/ 877958 h 2806698"/>
              <a:gd name="connsiteX6-37" fmla="*/ 2883886 w 9158513"/>
              <a:gd name="connsiteY6-38" fmla="*/ 1077512 h 2806698"/>
              <a:gd name="connsiteX7-39" fmla="*/ 4494011 w 9158513"/>
              <a:gd name="connsiteY7-40" fmla="*/ 1175892 h 2806698"/>
              <a:gd name="connsiteX8-41" fmla="*/ 4956539 w 9158513"/>
              <a:gd name="connsiteY8-42" fmla="*/ 674306 h 2806698"/>
              <a:gd name="connsiteX9-43" fmla="*/ 6203520 w 9158513"/>
              <a:gd name="connsiteY9-44" fmla="*/ 759282 h 2806698"/>
              <a:gd name="connsiteX10-45" fmla="*/ 7313109 w 9158513"/>
              <a:gd name="connsiteY10-46" fmla="*/ 576079 h 2806698"/>
              <a:gd name="connsiteX11-47" fmla="*/ 7872017 w 9158513"/>
              <a:gd name="connsiteY11-48" fmla="*/ 310507 h 2806698"/>
              <a:gd name="connsiteX12-49" fmla="*/ 8285660 w 9158513"/>
              <a:gd name="connsiteY12-50" fmla="*/ 0 h 28066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49" y="connsiteY12-50"/>
              </a:cxn>
            </a:cxnLst>
            <a:rect l="l" t="t" r="r" b="b"/>
            <a:pathLst>
              <a:path w="9158513" h="2806698">
                <a:moveTo>
                  <a:pt x="8285660" y="0"/>
                </a:moveTo>
                <a:lnTo>
                  <a:pt x="9158513" y="40889"/>
                </a:lnTo>
                <a:lnTo>
                  <a:pt x="9158513" y="2806698"/>
                </a:lnTo>
                <a:lnTo>
                  <a:pt x="14513" y="2806698"/>
                </a:lnTo>
                <a:lnTo>
                  <a:pt x="0" y="1578194"/>
                </a:lnTo>
                <a:lnTo>
                  <a:pt x="1322989" y="877958"/>
                </a:lnTo>
                <a:cubicBezTo>
                  <a:pt x="1817081" y="910911"/>
                  <a:pt x="2389794" y="1044559"/>
                  <a:pt x="2883886" y="1077512"/>
                </a:cubicBezTo>
                <a:lnTo>
                  <a:pt x="4494011" y="1175892"/>
                </a:lnTo>
                <a:lnTo>
                  <a:pt x="4956539" y="674306"/>
                </a:lnTo>
                <a:lnTo>
                  <a:pt x="6203520" y="759282"/>
                </a:lnTo>
                <a:lnTo>
                  <a:pt x="7313109" y="576079"/>
                </a:lnTo>
                <a:lnTo>
                  <a:pt x="7872017" y="310507"/>
                </a:lnTo>
                <a:lnTo>
                  <a:pt x="82856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9" name="任意多边形: 形状 83"/>
          <p:cNvSpPr/>
          <p:nvPr/>
        </p:nvSpPr>
        <p:spPr>
          <a:xfrm>
            <a:off x="0" y="4743929"/>
            <a:ext cx="12192000" cy="2114071"/>
          </a:xfrm>
          <a:custGeom>
            <a:avLst/>
            <a:gdLst>
              <a:gd name="connsiteX0" fmla="*/ 8706575 w 9163050"/>
              <a:gd name="connsiteY0" fmla="*/ 0 h 2219325"/>
              <a:gd name="connsiteX1" fmla="*/ 9163050 w 9163050"/>
              <a:gd name="connsiteY1" fmla="*/ 92963 h 2219325"/>
              <a:gd name="connsiteX2" fmla="*/ 9163050 w 9163050"/>
              <a:gd name="connsiteY2" fmla="*/ 2219325 h 2219325"/>
              <a:gd name="connsiteX3" fmla="*/ 0 w 9163050"/>
              <a:gd name="connsiteY3" fmla="*/ 2219325 h 2219325"/>
              <a:gd name="connsiteX4" fmla="*/ 0 w 9163050"/>
              <a:gd name="connsiteY4" fmla="*/ 914400 h 2219325"/>
              <a:gd name="connsiteX5" fmla="*/ 1439103 w 9163050"/>
              <a:gd name="connsiteY5" fmla="*/ 609600 h 2219325"/>
              <a:gd name="connsiteX6" fmla="*/ 2532822 w 9163050"/>
              <a:gd name="connsiteY6" fmla="*/ 685800 h 2219325"/>
              <a:gd name="connsiteX7" fmla="*/ 3555572 w 9163050"/>
              <a:gd name="connsiteY7" fmla="*/ 148318 h 2219325"/>
              <a:gd name="connsiteX8" fmla="*/ 5094426 w 9163050"/>
              <a:gd name="connsiteY8" fmla="*/ 295275 h 2219325"/>
              <a:gd name="connsiteX9" fmla="*/ 6087407 w 9163050"/>
              <a:gd name="connsiteY9" fmla="*/ 428625 h 2219325"/>
              <a:gd name="connsiteX10" fmla="*/ 7022824 w 9163050"/>
              <a:gd name="connsiteY10" fmla="*/ 276225 h 2219325"/>
              <a:gd name="connsiteX11" fmla="*/ 7857504 w 9163050"/>
              <a:gd name="connsiteY11" fmla="*/ 295275 h 2219325"/>
              <a:gd name="connsiteX0-1" fmla="*/ 8706575 w 9163050"/>
              <a:gd name="connsiteY0-2" fmla="*/ 124549 h 2343874"/>
              <a:gd name="connsiteX1-3" fmla="*/ 9163050 w 9163050"/>
              <a:gd name="connsiteY1-4" fmla="*/ 217512 h 2343874"/>
              <a:gd name="connsiteX2-5" fmla="*/ 9163050 w 9163050"/>
              <a:gd name="connsiteY2-6" fmla="*/ 2343874 h 2343874"/>
              <a:gd name="connsiteX3-7" fmla="*/ 0 w 9163050"/>
              <a:gd name="connsiteY3-8" fmla="*/ 2343874 h 2343874"/>
              <a:gd name="connsiteX4-9" fmla="*/ 0 w 9163050"/>
              <a:gd name="connsiteY4-10" fmla="*/ 1038949 h 2343874"/>
              <a:gd name="connsiteX5-11" fmla="*/ 1439103 w 9163050"/>
              <a:gd name="connsiteY5-12" fmla="*/ 734149 h 2343874"/>
              <a:gd name="connsiteX6-13" fmla="*/ 2532822 w 9163050"/>
              <a:gd name="connsiteY6-14" fmla="*/ 810349 h 2343874"/>
              <a:gd name="connsiteX7-15" fmla="*/ 3580972 w 9163050"/>
              <a:gd name="connsiteY7-16" fmla="*/ 0 h 2343874"/>
              <a:gd name="connsiteX8-17" fmla="*/ 5094426 w 9163050"/>
              <a:gd name="connsiteY8-18" fmla="*/ 419824 h 2343874"/>
              <a:gd name="connsiteX9-19" fmla="*/ 6087407 w 9163050"/>
              <a:gd name="connsiteY9-20" fmla="*/ 553174 h 2343874"/>
              <a:gd name="connsiteX10-21" fmla="*/ 7022824 w 9163050"/>
              <a:gd name="connsiteY10-22" fmla="*/ 400774 h 2343874"/>
              <a:gd name="connsiteX11-23" fmla="*/ 7857504 w 9163050"/>
              <a:gd name="connsiteY11-24" fmla="*/ 419824 h 2343874"/>
              <a:gd name="connsiteX12" fmla="*/ 8706575 w 9163050"/>
              <a:gd name="connsiteY12" fmla="*/ 124549 h 2343874"/>
              <a:gd name="connsiteX0-25" fmla="*/ 8706575 w 9163050"/>
              <a:gd name="connsiteY0-26" fmla="*/ 124549 h 2343874"/>
              <a:gd name="connsiteX1-27" fmla="*/ 9163050 w 9163050"/>
              <a:gd name="connsiteY1-28" fmla="*/ 217512 h 2343874"/>
              <a:gd name="connsiteX2-29" fmla="*/ 9163050 w 9163050"/>
              <a:gd name="connsiteY2-30" fmla="*/ 2343874 h 2343874"/>
              <a:gd name="connsiteX3-31" fmla="*/ 0 w 9163050"/>
              <a:gd name="connsiteY3-32" fmla="*/ 2343874 h 2343874"/>
              <a:gd name="connsiteX4-33" fmla="*/ 0 w 9163050"/>
              <a:gd name="connsiteY4-34" fmla="*/ 1038949 h 2343874"/>
              <a:gd name="connsiteX5-35" fmla="*/ 1439103 w 9163050"/>
              <a:gd name="connsiteY5-36" fmla="*/ 734149 h 2343874"/>
              <a:gd name="connsiteX6-37" fmla="*/ 2532822 w 9163050"/>
              <a:gd name="connsiteY6-38" fmla="*/ 810349 h 2343874"/>
              <a:gd name="connsiteX7-39" fmla="*/ 3580972 w 9163050"/>
              <a:gd name="connsiteY7-40" fmla="*/ 0 h 2343874"/>
              <a:gd name="connsiteX8-41" fmla="*/ 4751526 w 9163050"/>
              <a:gd name="connsiteY8-42" fmla="*/ 547162 h 2343874"/>
              <a:gd name="connsiteX9-43" fmla="*/ 6087407 w 9163050"/>
              <a:gd name="connsiteY9-44" fmla="*/ 553174 h 2343874"/>
              <a:gd name="connsiteX10-45" fmla="*/ 7022824 w 9163050"/>
              <a:gd name="connsiteY10-46" fmla="*/ 400774 h 2343874"/>
              <a:gd name="connsiteX11-47" fmla="*/ 7857504 w 9163050"/>
              <a:gd name="connsiteY11-48" fmla="*/ 419824 h 2343874"/>
              <a:gd name="connsiteX12-49" fmla="*/ 8706575 w 9163050"/>
              <a:gd name="connsiteY12-50" fmla="*/ 124549 h 2343874"/>
              <a:gd name="connsiteX0-51" fmla="*/ 8706575 w 9163050"/>
              <a:gd name="connsiteY0-52" fmla="*/ 51784 h 2271109"/>
              <a:gd name="connsiteX1-53" fmla="*/ 9163050 w 9163050"/>
              <a:gd name="connsiteY1-54" fmla="*/ 144747 h 2271109"/>
              <a:gd name="connsiteX2-55" fmla="*/ 9163050 w 9163050"/>
              <a:gd name="connsiteY2-56" fmla="*/ 2271109 h 2271109"/>
              <a:gd name="connsiteX3-57" fmla="*/ 0 w 9163050"/>
              <a:gd name="connsiteY3-58" fmla="*/ 2271109 h 2271109"/>
              <a:gd name="connsiteX4-59" fmla="*/ 0 w 9163050"/>
              <a:gd name="connsiteY4-60" fmla="*/ 966184 h 2271109"/>
              <a:gd name="connsiteX5-61" fmla="*/ 1439103 w 9163050"/>
              <a:gd name="connsiteY5-62" fmla="*/ 661384 h 2271109"/>
              <a:gd name="connsiteX6-63" fmla="*/ 2532822 w 9163050"/>
              <a:gd name="connsiteY6-64" fmla="*/ 737584 h 2271109"/>
              <a:gd name="connsiteX7-65" fmla="*/ 3428572 w 9163050"/>
              <a:gd name="connsiteY7-66" fmla="*/ 0 h 2271109"/>
              <a:gd name="connsiteX8-67" fmla="*/ 4751526 w 9163050"/>
              <a:gd name="connsiteY8-68" fmla="*/ 474397 h 2271109"/>
              <a:gd name="connsiteX9-69" fmla="*/ 6087407 w 9163050"/>
              <a:gd name="connsiteY9-70" fmla="*/ 480409 h 2271109"/>
              <a:gd name="connsiteX10-71" fmla="*/ 7022824 w 9163050"/>
              <a:gd name="connsiteY10-72" fmla="*/ 328009 h 2271109"/>
              <a:gd name="connsiteX11-73" fmla="*/ 7857504 w 9163050"/>
              <a:gd name="connsiteY11-74" fmla="*/ 347059 h 2271109"/>
              <a:gd name="connsiteX12-75" fmla="*/ 8706575 w 9163050"/>
              <a:gd name="connsiteY12-76" fmla="*/ 51784 h 22711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49" y="connsiteY12-50"/>
              </a:cxn>
            </a:cxnLst>
            <a:rect l="l" t="t" r="r" b="b"/>
            <a:pathLst>
              <a:path w="9163050" h="2271109">
                <a:moveTo>
                  <a:pt x="8706575" y="51784"/>
                </a:moveTo>
                <a:lnTo>
                  <a:pt x="9163050" y="144747"/>
                </a:lnTo>
                <a:lnTo>
                  <a:pt x="9163050" y="2271109"/>
                </a:lnTo>
                <a:lnTo>
                  <a:pt x="0" y="2271109"/>
                </a:lnTo>
                <a:lnTo>
                  <a:pt x="0" y="966184"/>
                </a:lnTo>
                <a:lnTo>
                  <a:pt x="1439103" y="661384"/>
                </a:lnTo>
                <a:cubicBezTo>
                  <a:pt x="1933196" y="686784"/>
                  <a:pt x="2038730" y="712184"/>
                  <a:pt x="2532822" y="737584"/>
                </a:cubicBezTo>
                <a:lnTo>
                  <a:pt x="3428572" y="0"/>
                </a:lnTo>
                <a:lnTo>
                  <a:pt x="4751526" y="474397"/>
                </a:lnTo>
                <a:lnTo>
                  <a:pt x="6087407" y="480409"/>
                </a:lnTo>
                <a:lnTo>
                  <a:pt x="7022824" y="328009"/>
                </a:lnTo>
                <a:lnTo>
                  <a:pt x="7857504" y="347059"/>
                </a:lnTo>
                <a:lnTo>
                  <a:pt x="8706575" y="517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grpSp>
        <p:nvGrpSpPr>
          <p:cNvPr id="10" name="组合 9"/>
          <p:cNvGrpSpPr/>
          <p:nvPr/>
        </p:nvGrpSpPr>
        <p:grpSpPr>
          <a:xfrm>
            <a:off x="901198" y="1648684"/>
            <a:ext cx="1094581" cy="129381"/>
            <a:chOff x="4109462" y="757442"/>
            <a:chExt cx="820936" cy="97036"/>
          </a:xfrm>
        </p:grpSpPr>
        <p:sp>
          <p:nvSpPr>
            <p:cNvPr id="11" name="Oval 49"/>
            <p:cNvSpPr/>
            <p:nvPr/>
          </p:nvSpPr>
          <p:spPr bwMode="auto">
            <a:xfrm>
              <a:off x="4109462" y="757442"/>
              <a:ext cx="97036" cy="970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2" name="Oval 50"/>
            <p:cNvSpPr/>
            <p:nvPr/>
          </p:nvSpPr>
          <p:spPr bwMode="auto">
            <a:xfrm>
              <a:off x="4290953" y="757442"/>
              <a:ext cx="96520" cy="970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3" name="Oval 51"/>
            <p:cNvSpPr/>
            <p:nvPr/>
          </p:nvSpPr>
          <p:spPr bwMode="auto">
            <a:xfrm>
              <a:off x="4471928" y="757442"/>
              <a:ext cx="96520" cy="9703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4" name="Oval 52"/>
            <p:cNvSpPr/>
            <p:nvPr/>
          </p:nvSpPr>
          <p:spPr bwMode="auto">
            <a:xfrm>
              <a:off x="4652903" y="757442"/>
              <a:ext cx="96520" cy="970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5" name="Oval 53"/>
            <p:cNvSpPr/>
            <p:nvPr/>
          </p:nvSpPr>
          <p:spPr bwMode="auto">
            <a:xfrm>
              <a:off x="4833878" y="757442"/>
              <a:ext cx="96520" cy="9703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09969" y="1796097"/>
            <a:ext cx="8593699" cy="1200329"/>
          </a:xfrm>
        </p:spPr>
        <p:txBody>
          <a:bodyPr anchor="b">
            <a:normAutofit/>
          </a:bodyPr>
          <a:lstStyle>
            <a:lvl1pPr algn="l">
              <a:defRPr sz="6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9969" y="3005951"/>
            <a:ext cx="8593699" cy="683264"/>
          </a:xfrm>
        </p:spPr>
        <p:txBody>
          <a:bodyPr>
            <a:normAutofit/>
          </a:bodyPr>
          <a:lstStyle>
            <a:lvl1pPr marL="0" indent="0" algn="l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44063" y="2313218"/>
            <a:ext cx="3949799" cy="2308324"/>
          </a:xfrm>
        </p:spPr>
        <p:txBody>
          <a:bodyPr anchor="ctr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60350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7163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7163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96276" y="1947333"/>
            <a:ext cx="1659467" cy="49106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7" name="矩形 6"/>
          <p:cNvSpPr/>
          <p:nvPr/>
        </p:nvSpPr>
        <p:spPr>
          <a:xfrm>
            <a:off x="1438143" y="2760133"/>
            <a:ext cx="1659467" cy="40978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" name="矩形 7"/>
          <p:cNvSpPr/>
          <p:nvPr/>
        </p:nvSpPr>
        <p:spPr>
          <a:xfrm>
            <a:off x="2047743" y="1100667"/>
            <a:ext cx="1659467" cy="575733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9" name="矩形 8"/>
          <p:cNvSpPr/>
          <p:nvPr/>
        </p:nvSpPr>
        <p:spPr>
          <a:xfrm>
            <a:off x="2657343" y="2760133"/>
            <a:ext cx="1659467" cy="40978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10" name="矩形 9"/>
          <p:cNvSpPr/>
          <p:nvPr/>
        </p:nvSpPr>
        <p:spPr>
          <a:xfrm>
            <a:off x="3266943" y="4402667"/>
            <a:ext cx="1659467" cy="245533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grpSp>
        <p:nvGrpSpPr>
          <p:cNvPr id="11" name="组合 10"/>
          <p:cNvGrpSpPr/>
          <p:nvPr/>
        </p:nvGrpSpPr>
        <p:grpSpPr>
          <a:xfrm>
            <a:off x="6361510" y="3914643"/>
            <a:ext cx="1094581" cy="129381"/>
            <a:chOff x="4109462" y="757442"/>
            <a:chExt cx="820936" cy="97036"/>
          </a:xfrm>
        </p:grpSpPr>
        <p:sp>
          <p:nvSpPr>
            <p:cNvPr id="12" name="Oval 49"/>
            <p:cNvSpPr/>
            <p:nvPr/>
          </p:nvSpPr>
          <p:spPr bwMode="auto">
            <a:xfrm>
              <a:off x="4109462" y="757442"/>
              <a:ext cx="97036" cy="970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3" name="Oval 50"/>
            <p:cNvSpPr/>
            <p:nvPr/>
          </p:nvSpPr>
          <p:spPr bwMode="auto">
            <a:xfrm>
              <a:off x="4290953" y="757442"/>
              <a:ext cx="96520" cy="970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4" name="Oval 51"/>
            <p:cNvSpPr/>
            <p:nvPr/>
          </p:nvSpPr>
          <p:spPr bwMode="auto">
            <a:xfrm>
              <a:off x="4471928" y="757442"/>
              <a:ext cx="96520" cy="9703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5" name="Oval 52"/>
            <p:cNvSpPr/>
            <p:nvPr/>
          </p:nvSpPr>
          <p:spPr bwMode="auto">
            <a:xfrm>
              <a:off x="4652903" y="757442"/>
              <a:ext cx="96520" cy="970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6" name="Oval 53"/>
            <p:cNvSpPr/>
            <p:nvPr/>
          </p:nvSpPr>
          <p:spPr bwMode="auto">
            <a:xfrm>
              <a:off x="4833878" y="757442"/>
              <a:ext cx="96520" cy="9703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7602" y="2241026"/>
            <a:ext cx="4565482" cy="1569660"/>
          </a:xfrm>
        </p:spPr>
        <p:txBody>
          <a:bodyPr anchor="b">
            <a:normAutofit/>
          </a:bodyPr>
          <a:lstStyle>
            <a:lvl1pPr>
              <a:defRPr sz="8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58450" y="365125"/>
            <a:ext cx="89535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5357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554C84-8485-427D-BD97-293F4016DEA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042C8-3B39-4606-AAD0-9730A5725E4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3938588"/>
            <a:ext cx="53848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1F1BD-9407-4D4D-ABCF-F281A5DBC29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B7CFF744-FC8A-4615-83DC-14F1219955F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3.xml"/><Relationship Id="rId17" Type="http://schemas.openxmlformats.org/officeDocument/2006/relationships/tags" Target="../tags/tag2.xml"/><Relationship Id="rId16" Type="http://schemas.openxmlformats.org/officeDocument/2006/relationships/tags" Target="../tags/tag1.xml"/><Relationship Id="rId15" Type="http://schemas.openxmlformats.org/officeDocument/2006/relationships/image" Target="../media/image1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6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7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52DA8-EEFF-4584-A164-2F47C8A159E6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hemeOverride" Target="../theme/themeOverride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12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13.xml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14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15.xml"/><Relationship Id="rId1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8.xml"/><Relationship Id="rId2" Type="http://schemas.openxmlformats.org/officeDocument/2006/relationships/image" Target="../media/image7.png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9.xml"/><Relationship Id="rId1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tags" Target="../tags/tag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5.xml"/><Relationship Id="rId1" Type="http://schemas.openxmlformats.org/officeDocument/2006/relationships/tags" Target="../tags/tag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8.xml"/><Relationship Id="rId1" Type="http://schemas.openxmlformats.org/officeDocument/2006/relationships/tags" Target="../tags/tag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tags" Target="../tags/tag34.xml"/></Relationships>
</file>

<file path=ppt/slides/_rels/slide2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37.xml"/><Relationship Id="rId5" Type="http://schemas.microsoft.com/office/2007/relationships/hdphoto" Target="../media/image18.wdp"/><Relationship Id="rId4" Type="http://schemas.openxmlformats.org/officeDocument/2006/relationships/image" Target="../media/image17.png"/><Relationship Id="rId3" Type="http://schemas.openxmlformats.org/officeDocument/2006/relationships/tags" Target="../tags/tag36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38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image" Target="../media/image25.png"/><Relationship Id="rId2" Type="http://schemas.openxmlformats.org/officeDocument/2006/relationships/tags" Target="../tags/tag40.xml"/><Relationship Id="rId1" Type="http://schemas.openxmlformats.org/officeDocument/2006/relationships/tags" Target="../tags/tag39.xml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6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91490" y="141605"/>
            <a:ext cx="4253230" cy="583565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</a:rPr>
              <a:t>牛津广州版七年级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sym typeface="+mn-ea"/>
              </a:rPr>
              <a:t>下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</a:rPr>
              <a:t>册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7" name="标题 1"/>
          <p:cNvSpPr>
            <a:spLocks noGrp="1"/>
          </p:cNvSpPr>
          <p:nvPr>
            <p:ph type="ctrTitle" idx="4294967295"/>
          </p:nvPr>
        </p:nvSpPr>
        <p:spPr>
          <a:xfrm>
            <a:off x="3411855" y="1349375"/>
            <a:ext cx="7412355" cy="1171575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altLang="zh-CN" sz="5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Unit 5 </a:t>
            </a:r>
            <a:r>
              <a:rPr lang="en-US" altLang="zh-CN" sz="5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Water</a:t>
            </a:r>
            <a:r>
              <a:rPr lang="en-US" altLang="zh-CN" sz="5400" b="1" dirty="0">
                <a:solidFill>
                  <a:schemeClr val="tx2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endParaRPr lang="en-US" altLang="zh-CN" sz="5400" b="1" dirty="0">
              <a:solidFill>
                <a:schemeClr val="tx2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13805" y="2771775"/>
            <a:ext cx="47421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Grammar </a:t>
            </a:r>
            <a:endParaRPr lang="en-US" altLang="zh-CN" sz="4800" b="1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  <p:bldLst>
      <p:bldP spid="7" grpId="1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6" name="图片 7" descr="002.gif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290" y="4546600"/>
            <a:ext cx="1882140" cy="2049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/>
          <p:nvPr/>
        </p:nvSpPr>
        <p:spPr>
          <a:xfrm>
            <a:off x="657225" y="227965"/>
            <a:ext cx="749808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3200">
                <a:effectLst/>
                <a:latin typeface="Times New Roman" panose="02020603050405020304" charset="0"/>
                <a:ea typeface="华文楷体" panose="02010600040101010101" charset="-122"/>
              </a:rPr>
              <a:t>请观察下列句子，并找出句子中的名词。</a:t>
            </a:r>
            <a:endParaRPr lang="zh-CN" altLang="en-US" sz="3200">
              <a:effectLst/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0550" y="579120"/>
            <a:ext cx="9947275" cy="6016625"/>
          </a:xfrm>
          <a:prstGeom prst="rect">
            <a:avLst/>
          </a:prstGeom>
          <a:noFill/>
        </p:spPr>
        <p:txBody>
          <a:bodyPr wrap="none" rtlCol="0">
            <a:noAutofit/>
          </a:bodyPr>
          <a:p>
            <a:pPr>
              <a:lnSpc>
                <a:spcPct val="150000"/>
              </a:lnSpc>
            </a:pPr>
            <a:r>
              <a:rPr lang="en-US" altLang="zh-CN" sz="36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1. They added some chemicals to me.</a:t>
            </a:r>
            <a:endParaRPr lang="en-US" altLang="zh-CN" sz="360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2. It stayed there for a few days.</a:t>
            </a:r>
            <a:endParaRPr lang="en-US" altLang="zh-CN" sz="360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3. I can speak a little French.</a:t>
            </a:r>
            <a:endParaRPr lang="en-US" altLang="zh-CN" sz="360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4. There isn't enough water in this bottle.</a:t>
            </a:r>
            <a:endParaRPr lang="en-US" altLang="zh-CN" sz="360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5. He made many mistakes in the exam.</a:t>
            </a:r>
            <a:endParaRPr lang="en-US" altLang="zh-CN" sz="360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6. There are no eggs or juice in the fridge.</a:t>
            </a:r>
            <a:endParaRPr lang="en-US" altLang="zh-CN" sz="360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7. I can't sleep because there is too much noise.</a:t>
            </a:r>
            <a:endParaRPr lang="en-US" altLang="zh-CN" sz="360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4395470" y="894715"/>
            <a:ext cx="1966595" cy="604520"/>
          </a:xfrm>
          <a:prstGeom prst="roundRect">
            <a:avLst/>
          </a:prstGeom>
          <a:solidFill>
            <a:schemeClr val="accent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613400" y="1715135"/>
            <a:ext cx="965835" cy="604520"/>
          </a:xfrm>
          <a:prstGeom prst="roundRect">
            <a:avLst/>
          </a:prstGeom>
          <a:solidFill>
            <a:schemeClr val="accent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535805" y="2497455"/>
            <a:ext cx="1559560" cy="604520"/>
          </a:xfrm>
          <a:prstGeom prst="roundRect">
            <a:avLst/>
          </a:prstGeom>
          <a:solidFill>
            <a:schemeClr val="accent4">
              <a:alpha val="34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4596765" y="3398520"/>
            <a:ext cx="1129030" cy="604520"/>
          </a:xfrm>
          <a:prstGeom prst="roundRect">
            <a:avLst/>
          </a:prstGeom>
          <a:solidFill>
            <a:schemeClr val="accent4">
              <a:alpha val="34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4036060" y="4197985"/>
            <a:ext cx="1638935" cy="604520"/>
          </a:xfrm>
          <a:prstGeom prst="roundRect">
            <a:avLst/>
          </a:prstGeom>
          <a:solidFill>
            <a:schemeClr val="accent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3522345" y="5048885"/>
            <a:ext cx="916940" cy="604520"/>
          </a:xfrm>
          <a:prstGeom prst="roundRect">
            <a:avLst/>
          </a:prstGeom>
          <a:solidFill>
            <a:schemeClr val="accent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4947285" y="4997450"/>
            <a:ext cx="953770" cy="604520"/>
          </a:xfrm>
          <a:prstGeom prst="roundRect">
            <a:avLst/>
          </a:prstGeom>
          <a:solidFill>
            <a:schemeClr val="accent4">
              <a:alpha val="33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8155305" y="5756275"/>
            <a:ext cx="1134110" cy="604520"/>
          </a:xfrm>
          <a:prstGeom prst="roundRect">
            <a:avLst/>
          </a:prstGeom>
          <a:solidFill>
            <a:schemeClr val="accent4">
              <a:alpha val="33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821420" y="579120"/>
            <a:ext cx="2540000" cy="156845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3200" b="1">
                <a:solidFill>
                  <a:srgbClr val="0000FF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可数名词</a:t>
            </a:r>
            <a:endParaRPr lang="zh-CN" altLang="en-US" sz="3200" b="1">
              <a:solidFill>
                <a:srgbClr val="0000FF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algn="ctr"/>
            <a:r>
              <a:rPr lang="en-US" altLang="zh-CN" sz="3200" b="1">
                <a:solidFill>
                  <a:srgbClr val="0000FF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countable nouns</a:t>
            </a:r>
            <a:endParaRPr lang="en-US" altLang="zh-CN" sz="3200" b="1">
              <a:solidFill>
                <a:srgbClr val="0000FF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648065" y="2781935"/>
            <a:ext cx="295910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600" b="1">
                <a:solidFill>
                  <a:srgbClr val="C17303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不可数名词</a:t>
            </a:r>
            <a:endParaRPr lang="zh-CN" altLang="en-US" sz="3600" b="1">
              <a:solidFill>
                <a:srgbClr val="C17303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algn="ctr"/>
            <a:r>
              <a:rPr lang="en-US" altLang="zh-CN" sz="3600" b="1">
                <a:solidFill>
                  <a:srgbClr val="C17303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uncountable nouns</a:t>
            </a:r>
            <a:endParaRPr lang="en-US" altLang="zh-CN" sz="3600" b="1">
              <a:solidFill>
                <a:srgbClr val="C17303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  <p:cxnSp>
        <p:nvCxnSpPr>
          <p:cNvPr id="24" name="直接箭头连接符 23"/>
          <p:cNvCxnSpPr>
            <a:stCxn id="12" idx="3"/>
            <a:endCxn id="22" idx="1"/>
          </p:cNvCxnSpPr>
          <p:nvPr/>
        </p:nvCxnSpPr>
        <p:spPr>
          <a:xfrm>
            <a:off x="6362065" y="1196975"/>
            <a:ext cx="2459355" cy="1663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>
            <a:stCxn id="13" idx="3"/>
          </p:cNvCxnSpPr>
          <p:nvPr/>
        </p:nvCxnSpPr>
        <p:spPr>
          <a:xfrm flipV="1">
            <a:off x="6579235" y="1301115"/>
            <a:ext cx="2567305" cy="716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>
            <a:stCxn id="16" idx="3"/>
          </p:cNvCxnSpPr>
          <p:nvPr/>
        </p:nvCxnSpPr>
        <p:spPr>
          <a:xfrm flipV="1">
            <a:off x="5674995" y="1337945"/>
            <a:ext cx="3420110" cy="31623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>
            <a:stCxn id="17" idx="3"/>
          </p:cNvCxnSpPr>
          <p:nvPr/>
        </p:nvCxnSpPr>
        <p:spPr>
          <a:xfrm flipV="1">
            <a:off x="4439285" y="1308100"/>
            <a:ext cx="4655820" cy="40430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>
            <a:stCxn id="14" idx="3"/>
            <a:endCxn id="23" idx="1"/>
          </p:cNvCxnSpPr>
          <p:nvPr/>
        </p:nvCxnSpPr>
        <p:spPr>
          <a:xfrm>
            <a:off x="6095365" y="2799715"/>
            <a:ext cx="2552700" cy="859155"/>
          </a:xfrm>
          <a:prstGeom prst="straightConnector1">
            <a:avLst/>
          </a:prstGeom>
          <a:ln>
            <a:solidFill>
              <a:srgbClr val="FB9E1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>
            <a:stCxn id="15" idx="3"/>
          </p:cNvCxnSpPr>
          <p:nvPr/>
        </p:nvCxnSpPr>
        <p:spPr>
          <a:xfrm flipV="1">
            <a:off x="5725795" y="3616960"/>
            <a:ext cx="2976880" cy="83820"/>
          </a:xfrm>
          <a:prstGeom prst="straightConnector1">
            <a:avLst/>
          </a:prstGeom>
          <a:ln>
            <a:solidFill>
              <a:srgbClr val="FB9E1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>
            <a:stCxn id="18" idx="3"/>
            <a:endCxn id="23" idx="1"/>
          </p:cNvCxnSpPr>
          <p:nvPr/>
        </p:nvCxnSpPr>
        <p:spPr>
          <a:xfrm flipV="1">
            <a:off x="5901055" y="3658870"/>
            <a:ext cx="2747010" cy="1640840"/>
          </a:xfrm>
          <a:prstGeom prst="straightConnector1">
            <a:avLst/>
          </a:prstGeom>
          <a:ln>
            <a:solidFill>
              <a:srgbClr val="FB9E1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>
            <a:endCxn id="23" idx="1"/>
          </p:cNvCxnSpPr>
          <p:nvPr/>
        </p:nvCxnSpPr>
        <p:spPr>
          <a:xfrm flipV="1">
            <a:off x="8395970" y="3658870"/>
            <a:ext cx="252095" cy="2162175"/>
          </a:xfrm>
          <a:prstGeom prst="straightConnector1">
            <a:avLst/>
          </a:prstGeom>
          <a:ln>
            <a:solidFill>
              <a:srgbClr val="FB9E1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2" grpId="1" animBg="1"/>
      <p:bldP spid="13" grpId="0" bldLvl="0" animBg="1"/>
      <p:bldP spid="13" grpId="1" animBg="1"/>
      <p:bldP spid="14" grpId="0" bldLvl="0" animBg="1"/>
      <p:bldP spid="14" grpId="1" animBg="1"/>
      <p:bldP spid="15" grpId="0" bldLvl="0" animBg="1"/>
      <p:bldP spid="15" grpId="1" animBg="1"/>
      <p:bldP spid="16" grpId="0" bldLvl="0" animBg="1"/>
      <p:bldP spid="16" grpId="1" animBg="1"/>
      <p:bldP spid="17" grpId="0" bldLvl="0" animBg="1"/>
      <p:bldP spid="17" grpId="1" animBg="1"/>
      <p:bldP spid="18" grpId="0" bldLvl="0" animBg="1"/>
      <p:bldP spid="18" grpId="1" animBg="1"/>
      <p:bldP spid="19" grpId="0" bldLvl="0" animBg="1"/>
      <p:bldP spid="19" grpId="1" animBg="1"/>
      <p:bldP spid="22" grpId="0"/>
      <p:bldP spid="22" grpId="1"/>
      <p:bldP spid="23" grpId="0"/>
      <p:bldP spid="11" grpId="1"/>
      <p:bldP spid="2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文本框 10"/>
          <p:cNvSpPr txBox="1"/>
          <p:nvPr/>
        </p:nvSpPr>
        <p:spPr>
          <a:xfrm>
            <a:off x="241935" y="577850"/>
            <a:ext cx="8837930" cy="5857240"/>
          </a:xfrm>
          <a:prstGeom prst="rect">
            <a:avLst/>
          </a:prstGeom>
          <a:noFill/>
        </p:spPr>
        <p:txBody>
          <a:bodyPr wrap="none" rtlCol="0">
            <a:noAutofit/>
          </a:bodyPr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1. They added some </a:t>
            </a:r>
            <a:r>
              <a:rPr lang="en-US" altLang="zh-CN" sz="3600">
                <a:solidFill>
                  <a:srgbClr val="0070C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chemicals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to me.</a:t>
            </a:r>
            <a:endParaRPr lang="en-US" altLang="zh-CN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2. It stayed there for a few </a:t>
            </a:r>
            <a:r>
              <a:rPr lang="en-US" altLang="zh-CN" sz="3600">
                <a:solidFill>
                  <a:srgbClr val="0070C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days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.</a:t>
            </a:r>
            <a:endParaRPr lang="en-US" altLang="zh-CN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3. I can speak a little </a:t>
            </a:r>
            <a:r>
              <a:rPr lang="en-US" altLang="zh-CN" sz="3600">
                <a:solidFill>
                  <a:srgbClr val="FF881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French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.</a:t>
            </a:r>
            <a:endParaRPr lang="en-US" altLang="zh-CN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4. There isn’t enough </a:t>
            </a:r>
            <a:r>
              <a:rPr lang="en-US" altLang="zh-CN" sz="3600">
                <a:solidFill>
                  <a:srgbClr val="FF881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water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in this bottle.</a:t>
            </a:r>
            <a:endParaRPr lang="en-US" altLang="zh-CN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5. He made many </a:t>
            </a:r>
            <a:r>
              <a:rPr lang="en-US" altLang="zh-CN" sz="3600">
                <a:solidFill>
                  <a:srgbClr val="0070C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mistakes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in the exam.</a:t>
            </a:r>
            <a:endParaRPr lang="en-US" altLang="zh-CN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6. There are no </a:t>
            </a:r>
            <a:r>
              <a:rPr lang="en-US" altLang="zh-CN" sz="3600">
                <a:solidFill>
                  <a:srgbClr val="0070C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eggs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or </a:t>
            </a:r>
            <a:r>
              <a:rPr lang="en-US" altLang="zh-CN" sz="3600">
                <a:solidFill>
                  <a:srgbClr val="FF881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juice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in the fridge.</a:t>
            </a:r>
            <a:endParaRPr lang="en-US" altLang="zh-CN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7. I can't sleep because there is too much </a:t>
            </a:r>
            <a:r>
              <a:rPr lang="en-US" altLang="zh-CN" sz="3600">
                <a:solidFill>
                  <a:srgbClr val="FF881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noise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.</a:t>
            </a:r>
            <a:endParaRPr lang="en-US" altLang="zh-CN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pic>
        <p:nvPicPr>
          <p:cNvPr id="29699" name="图片 4" descr="004.gif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555" y="4512945"/>
            <a:ext cx="128587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/>
          <p:nvPr/>
        </p:nvSpPr>
        <p:spPr>
          <a:xfrm>
            <a:off x="324485" y="214630"/>
            <a:ext cx="953008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3200">
                <a:latin typeface="Times New Roman" panose="02020603050405020304" charset="0"/>
                <a:ea typeface="华文楷体" panose="02010600040101010101" charset="-122"/>
              </a:rPr>
              <a:t>再观察：请找出修饰可数名词和不可数名词的量词。</a:t>
            </a:r>
            <a:endParaRPr lang="zh-CN" altLang="en-US" sz="3200"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2989580" y="871220"/>
            <a:ext cx="1057275" cy="592455"/>
          </a:xfrm>
          <a:prstGeom prst="roundRect">
            <a:avLst/>
          </a:prstGeom>
          <a:solidFill>
            <a:schemeClr val="accent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2893695" y="2541270"/>
            <a:ext cx="1249680" cy="604520"/>
          </a:xfrm>
          <a:prstGeom prst="roundRect">
            <a:avLst/>
          </a:prstGeom>
          <a:solidFill>
            <a:schemeClr val="accent4">
              <a:alpha val="34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046855" y="1734185"/>
            <a:ext cx="1171575" cy="592455"/>
          </a:xfrm>
          <a:prstGeom prst="roundRect">
            <a:avLst/>
          </a:prstGeom>
          <a:solidFill>
            <a:schemeClr val="accent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520315" y="4223385"/>
            <a:ext cx="1047750" cy="592455"/>
          </a:xfrm>
          <a:prstGeom prst="roundRect">
            <a:avLst/>
          </a:prstGeom>
          <a:solidFill>
            <a:schemeClr val="accent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607310" y="5074285"/>
            <a:ext cx="558165" cy="483235"/>
          </a:xfrm>
          <a:prstGeom prst="roundRect">
            <a:avLst/>
          </a:prstGeom>
          <a:solidFill>
            <a:schemeClr val="accent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799080" y="3360420"/>
            <a:ext cx="1475740" cy="604520"/>
          </a:xfrm>
          <a:prstGeom prst="roundRect">
            <a:avLst/>
          </a:prstGeom>
          <a:solidFill>
            <a:schemeClr val="accent4">
              <a:alpha val="34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722745" y="5755640"/>
            <a:ext cx="1136650" cy="604520"/>
          </a:xfrm>
          <a:prstGeom prst="roundRect">
            <a:avLst/>
          </a:prstGeom>
          <a:solidFill>
            <a:schemeClr val="accent4">
              <a:alpha val="34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47685" y="1737360"/>
            <a:ext cx="29591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600" b="1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sym typeface="+mn-ea"/>
              </a:rPr>
              <a:t>你能归纳一下它们的用法吗？</a:t>
            </a:r>
            <a:endParaRPr lang="zh-CN" altLang="en-US" sz="3600" b="1">
              <a:solidFill>
                <a:srgbClr val="0000FF"/>
              </a:solidFill>
              <a:latin typeface="Times New Roman" panose="02020603050405020304" charset="0"/>
              <a:ea typeface="华文楷体" panose="0201060004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2" grpId="1" animBg="1"/>
      <p:bldP spid="14" grpId="0" bldLvl="0" animBg="1"/>
      <p:bldP spid="14" grpId="1" animBg="1"/>
      <p:bldP spid="2" grpId="0" bldLvl="0" animBg="1"/>
      <p:bldP spid="2" grpId="1" animBg="1"/>
      <p:bldP spid="3" grpId="0" bldLvl="0" animBg="1"/>
      <p:bldP spid="3" grpId="1" animBg="1"/>
      <p:bldP spid="4" grpId="0" bldLvl="0" animBg="1"/>
      <p:bldP spid="4" grpId="1" animBg="1"/>
      <p:bldP spid="6" grpId="0" bldLvl="0" animBg="1"/>
      <p:bldP spid="6" grpId="1" animBg="1"/>
      <p:bldP spid="7" grpId="0" bldLvl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62230" y="-15875"/>
            <a:ext cx="5252720" cy="804545"/>
          </a:xfrm>
          <a:prstGeom prst="rect">
            <a:avLst/>
          </a:prstGeom>
          <a:noFill/>
        </p:spPr>
        <p:txBody>
          <a:bodyPr wrap="none" rtlCol="0">
            <a:noAutofit/>
          </a:bodyPr>
          <a:p>
            <a:r>
              <a:rPr lang="en-US" altLang="zh-CN" sz="4400" b="1">
                <a:solidFill>
                  <a:srgbClr val="00B050"/>
                </a:solidFill>
                <a:latin typeface="Times New Roman" panose="02020603050405020304" charset="0"/>
                <a:cs typeface="Times New Roman" panose="02020603050405020304" charset="0"/>
              </a:rPr>
              <a:t>Talk about quantities</a:t>
            </a:r>
            <a:endParaRPr lang="en-US" altLang="zh-CN" sz="4400" b="1">
              <a:solidFill>
                <a:srgbClr val="00B05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366395" y="640715"/>
            <a:ext cx="1132840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>
                <a:latin typeface="Times New Roman" panose="02020603050405020304" charset="0"/>
                <a:cs typeface="Times New Roman" panose="02020603050405020304" charset="0"/>
              </a:rPr>
              <a:t>We can use</a:t>
            </a:r>
            <a:r>
              <a:rPr lang="en-GB" altLang="en-US" sz="3600">
                <a:solidFill>
                  <a:srgbClr val="0000CC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GB" altLang="en-US" sz="36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 lot of</a:t>
            </a:r>
            <a:r>
              <a:rPr lang="en-GB" altLang="en-US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GB" altLang="en-US" sz="36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 little</a:t>
            </a:r>
            <a:r>
              <a:rPr lang="en-GB" altLang="en-US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GB" altLang="en-US" sz="36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 few, (not) much, (not) many</a:t>
            </a:r>
            <a:r>
              <a:rPr lang="en-GB" altLang="en-US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GB" altLang="en-US" sz="3600">
                <a:latin typeface="Times New Roman" panose="02020603050405020304" charset="0"/>
                <a:cs typeface="Times New Roman" panose="02020603050405020304" charset="0"/>
              </a:rPr>
              <a:t>and</a:t>
            </a:r>
            <a:r>
              <a:rPr lang="en-GB" altLang="en-US" sz="3600">
                <a:solidFill>
                  <a:srgbClr val="0000CC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GB" altLang="en-US" sz="36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no</a:t>
            </a:r>
            <a:r>
              <a:rPr lang="en-GB" altLang="en-US" sz="3600" i="1">
                <a:solidFill>
                  <a:srgbClr val="0000CC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GB" altLang="en-US" sz="3600">
                <a:latin typeface="Times New Roman" panose="02020603050405020304" charset="0"/>
                <a:cs typeface="Times New Roman" panose="02020603050405020304" charset="0"/>
              </a:rPr>
              <a:t>to talk about quantities.</a:t>
            </a:r>
            <a:endParaRPr lang="en-GB" altLang="en-US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528955" y="1846580"/>
          <a:ext cx="11197590" cy="12820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1990"/>
                <a:gridCol w="4072255"/>
                <a:gridCol w="5173345"/>
              </a:tblGrid>
              <a:tr h="5181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320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There is/’s</a:t>
                      </a:r>
                      <a:endParaRPr lang="en-US" altLang="zh-CN" sz="320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320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 </a:t>
                      </a:r>
                      <a:r>
                        <a:rPr lang="en-US" altLang="zh-CN" sz="3200" b="1" u="sng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a lot of/a little/not much/no</a:t>
                      </a:r>
                      <a:endParaRPr lang="en-US" altLang="zh-CN" sz="3200" b="1" u="sng">
                        <a:solidFill>
                          <a:srgbClr val="FF0000"/>
                        </a:solidFill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320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water in this bottle.</a:t>
                      </a:r>
                      <a:endParaRPr lang="en-US" altLang="zh-CN" sz="320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76390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320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There are</a:t>
                      </a:r>
                      <a:endParaRPr lang="en-US" altLang="zh-CN" sz="320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320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 </a:t>
                      </a:r>
                      <a:r>
                        <a:rPr lang="en-US" altLang="zh-CN" sz="3200" b="1" u="sng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a lot of/many/a few/not many/no</a:t>
                      </a:r>
                      <a:endParaRPr lang="en-US" altLang="zh-CN" sz="3200" b="1" u="sng">
                        <a:solidFill>
                          <a:srgbClr val="FF0000"/>
                        </a:solidFill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320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bottles of water </a:t>
                      </a:r>
                      <a:r>
                        <a:rPr lang="zh-CN" altLang="en-US" sz="320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in the</a:t>
                      </a:r>
                      <a:r>
                        <a:rPr lang="en-US" altLang="zh-CN" sz="320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 fridge.</a:t>
                      </a:r>
                      <a:endParaRPr lang="en-US" altLang="zh-CN" sz="320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434" name="Rectangle 2"/>
          <p:cNvSpPr>
            <a:spLocks noGrp="1" noChangeArrowheads="1"/>
          </p:cNvSpPr>
          <p:nvPr/>
        </p:nvSpPr>
        <p:spPr>
          <a:xfrm>
            <a:off x="391795" y="4162425"/>
            <a:ext cx="11336020" cy="5727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>
                <a:latin typeface="Times New Roman" panose="02020603050405020304" charset="0"/>
                <a:cs typeface="Times New Roman" panose="02020603050405020304" charset="0"/>
              </a:rPr>
              <a:t>We use</a:t>
            </a:r>
            <a:r>
              <a:rPr lang="en-US" altLang="zh-CN" sz="3600">
                <a:solidFill>
                  <a:srgbClr val="0000CC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how many</a:t>
            </a:r>
            <a:r>
              <a:rPr lang="en-US" altLang="zh-CN" sz="36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600">
                <a:latin typeface="Times New Roman" panose="02020603050405020304" charset="0"/>
                <a:cs typeface="Times New Roman" panose="02020603050405020304" charset="0"/>
              </a:rPr>
              <a:t>and</a:t>
            </a:r>
            <a:r>
              <a:rPr lang="en-US" altLang="zh-CN" sz="3600">
                <a:solidFill>
                  <a:srgbClr val="0000CC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how much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600">
                <a:latin typeface="Times New Roman" panose="02020603050405020304" charset="0"/>
                <a:cs typeface="Times New Roman" panose="02020603050405020304" charset="0"/>
              </a:rPr>
              <a:t>to ask about quantities.</a:t>
            </a:r>
            <a:endParaRPr lang="zh-CN" altLang="en-US" sz="36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3230" y="4902835"/>
            <a:ext cx="11268075" cy="13481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p>
            <a:pPr algn="l" ea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How much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water is there in this bottle?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l" ea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How many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bottles of water are there in the fridge?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1" grpId="1"/>
      <p:bldP spid="5" grpId="0" animBg="1"/>
      <p:bldP spid="5" grpId="1" animBg="1"/>
      <p:bldP spid="18434" grpId="0"/>
      <p:bldP spid="1843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" y="4494530"/>
            <a:ext cx="9731375" cy="179959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50" y="54610"/>
            <a:ext cx="9436735" cy="273685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177925" y="1113790"/>
            <a:ext cx="1656080" cy="3937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397750" y="1455420"/>
            <a:ext cx="1285240" cy="44894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/>
          </a:p>
        </p:txBody>
      </p:sp>
      <p:sp>
        <p:nvSpPr>
          <p:cNvPr id="9" name="TextBox 8" descr="7b0a202020202262756c6c6574223a20227b5c2263617465676f727949645c223a5c225c222c5c2274656d706c61746549645c223a32303233313539347d220a7d0a"/>
          <p:cNvSpPr txBox="1">
            <a:spLocks noChangeArrowheads="1"/>
          </p:cNvSpPr>
          <p:nvPr/>
        </p:nvSpPr>
        <p:spPr bwMode="auto">
          <a:xfrm>
            <a:off x="586740" y="2748280"/>
            <a:ext cx="11160125" cy="1804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eaLnBrk="1" hangingPunct="1">
              <a:lnSpc>
                <a:spcPct val="100000"/>
              </a:lnSpc>
              <a:buFont typeface="Wingdings" panose="05000000000000000000" charset="0"/>
              <a:buBlip>
                <a:blip r:embed="rId3"/>
              </a:buBlip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how much, a little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和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(not) much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修饰</a:t>
            </a:r>
            <a:r>
              <a:rPr lang="zh-CN" altLang="en-US" sz="36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不可数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名词</a:t>
            </a:r>
            <a:endParaRPr lang="en-US" altLang="zh-CN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eaLnBrk="1" hangingPunct="1">
              <a:lnSpc>
                <a:spcPct val="100000"/>
              </a:lnSpc>
              <a:buFont typeface="Wingdings" panose="05000000000000000000" charset="0"/>
              <a:buBlip>
                <a:blip r:embed="rId3"/>
              </a:buBlip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how many, a few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和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(not) many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修饰</a:t>
            </a:r>
            <a:r>
              <a:rPr lang="zh-CN" altLang="en-US" sz="36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可数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名词</a:t>
            </a:r>
            <a:endParaRPr lang="zh-CN" altLang="en-US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eaLnBrk="1" hangingPunct="1">
              <a:lnSpc>
                <a:spcPct val="100000"/>
              </a:lnSpc>
              <a:buFont typeface="Wingdings" panose="05000000000000000000" charset="0"/>
              <a:buBlip>
                <a:blip r:embed="rId3"/>
              </a:buBlip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a lot of 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和 </a:t>
            </a: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no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修饰</a:t>
            </a:r>
            <a:r>
              <a:rPr lang="zh-CN" altLang="en-US" sz="36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可数和不可数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名词</a:t>
            </a:r>
            <a:endParaRPr lang="zh-CN" altLang="en-US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5906135" y="5141595"/>
            <a:ext cx="5400675" cy="535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much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通常出现在否定句中。</a:t>
            </a:r>
            <a:endParaRPr lang="zh-CN" altLang="en-US" sz="36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9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 descr="7b0a202020202262756c6c6574223a20227b5c2263617465676f727949645c223a5c225c222c5c2274656d706c61746549645c223a32303233313538357d220a7d0a"/>
          <p:cNvSpPr txBox="1"/>
          <p:nvPr/>
        </p:nvSpPr>
        <p:spPr>
          <a:xfrm>
            <a:off x="513080" y="652145"/>
            <a:ext cx="11478260" cy="5713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Blip>
                <a:blip r:embed="rId1"/>
              </a:buBlip>
            </a:pPr>
            <a:r>
              <a:rPr lang="en-US" alt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在非正式文体中，</a:t>
            </a:r>
            <a:r>
              <a:rPr lang="zh-CN" sz="3400" b="0">
                <a:solidFill>
                  <a:schemeClr val="tx1"/>
                </a:solidFill>
                <a:highlight>
                  <a:srgbClr val="FFFF00"/>
                </a:highlight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肯定句中常用</a:t>
            </a:r>
            <a:r>
              <a:rPr lang="en-US" sz="3400" b="0">
                <a:solidFill>
                  <a:schemeClr val="tx1"/>
                </a:solidFill>
                <a:highlight>
                  <a:srgbClr val="FFFF00"/>
                </a:highlight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a lot of 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而非 </a:t>
            </a:r>
            <a:r>
              <a:rPr lang="en-US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much 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或 </a:t>
            </a:r>
            <a:r>
              <a:rPr lang="en-US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many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。</a:t>
            </a:r>
            <a:r>
              <a:rPr lang="en-US" alt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例如</a:t>
            </a:r>
            <a:r>
              <a:rPr lang="en-US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:</a:t>
            </a:r>
            <a:endParaRPr lang="en-US" sz="3400" b="0">
              <a:solidFill>
                <a:schemeClr val="tx1"/>
              </a:solidFill>
              <a:uFillTx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 have much bread.(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语法上没有问题但是听起来感觉很古怪。</a:t>
            </a:r>
            <a:r>
              <a:rPr lang="en-US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)I have a lot of bread.(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这是比较常用的说法。</a:t>
            </a:r>
            <a:r>
              <a:rPr lang="en-US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)</a:t>
            </a:r>
            <a:endParaRPr lang="en-US" sz="3400" b="0">
              <a:solidFill>
                <a:schemeClr val="tx1"/>
              </a:solidFill>
              <a:uFillTx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Blip>
                <a:blip r:embed="rId1"/>
              </a:buBlip>
            </a:pPr>
            <a:r>
              <a:rPr lang="en-US" alt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在非正式文体中，</a:t>
            </a:r>
            <a:r>
              <a:rPr lang="zh-CN" sz="3400" b="0">
                <a:solidFill>
                  <a:schemeClr val="tx1"/>
                </a:solidFill>
                <a:highlight>
                  <a:srgbClr val="FFFF00"/>
                </a:highlight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疑问句或否定句中常使用</a:t>
            </a:r>
            <a:r>
              <a:rPr lang="en-US" sz="3400" b="0">
                <a:solidFill>
                  <a:schemeClr val="tx1"/>
                </a:solidFill>
                <a:highlight>
                  <a:srgbClr val="FFFF00"/>
                </a:highlight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much</a:t>
            </a:r>
            <a:r>
              <a:rPr lang="en-US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来修饰不可数名词</a:t>
            </a:r>
            <a:r>
              <a:rPr lang="zh-CN" altLang="en-US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；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使用</a:t>
            </a:r>
            <a:r>
              <a:rPr lang="en-US" sz="3400" b="0">
                <a:solidFill>
                  <a:schemeClr val="tx1"/>
                </a:solidFill>
                <a:highlight>
                  <a:srgbClr val="FFFF00"/>
                </a:highlight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many </a:t>
            </a:r>
            <a:r>
              <a:rPr lang="zh-CN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来修饰复数可数名词。</a:t>
            </a:r>
            <a:endParaRPr lang="en-US" sz="3400" b="0">
              <a:solidFill>
                <a:schemeClr val="tx1"/>
              </a:solidFill>
              <a:uFillTx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400" b="0">
                <a:solidFill>
                  <a:schemeClr val="tx1"/>
                </a:solidFill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Do you have much bread?I don’t have much bread.Are there many apples in the basket?There aren’t many apples in the basket.</a:t>
            </a:r>
            <a:endParaRPr lang="en-US" altLang="en-US" sz="3400" b="0">
              <a:solidFill>
                <a:schemeClr val="tx1"/>
              </a:solidFill>
              <a:uFillTx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73220" y="91440"/>
            <a:ext cx="2099945" cy="5924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noAutofit/>
          </a:bodyPr>
          <a:p>
            <a:pPr algn="ctr">
              <a:lnSpc>
                <a:spcPct val="100000"/>
              </a:lnSpc>
            </a:pPr>
            <a:r>
              <a:rPr lang="zh-CN" sz="3600" b="1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注</a:t>
            </a:r>
            <a:r>
              <a:rPr lang="en-US" altLang="zh-CN" sz="3600" b="1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  </a:t>
            </a:r>
            <a:r>
              <a:rPr lang="zh-CN" sz="3600" b="1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意</a:t>
            </a:r>
            <a:endParaRPr lang="zh-CN" altLang="en-US" sz="3600" b="1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284345" y="175895"/>
            <a:ext cx="2099945" cy="7067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algn="ctr"/>
            <a:r>
              <a:rPr lang="zh-CN" sz="4000" b="1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扩</a:t>
            </a:r>
            <a:r>
              <a:rPr lang="en-US" altLang="zh-CN" sz="4000" b="1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 </a:t>
            </a:r>
            <a:r>
              <a:rPr lang="zh-CN" sz="4000" b="1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展</a:t>
            </a:r>
            <a:endParaRPr lang="zh-CN" sz="4000" b="1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6" name="文本框 5" descr="7b0a202020202262756c6c6574223a20227b5c2263617465676f727949645c223a5c225c222c5c2274656d706c61746549645c223a32303233313539347d220a7d0a"/>
          <p:cNvSpPr txBox="1"/>
          <p:nvPr/>
        </p:nvSpPr>
        <p:spPr>
          <a:xfrm>
            <a:off x="675005" y="1051560"/>
            <a:ext cx="11309985" cy="26289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noAutofit/>
          </a:bodyPr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Blip>
                <a:blip r:embed="rId1"/>
              </a:buBlip>
            </a:pPr>
            <a:r>
              <a:rPr lang="zh-CN" sz="4000" b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修饰</a:t>
            </a:r>
            <a:r>
              <a:rPr lang="zh-CN" sz="4000" b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可数</a:t>
            </a:r>
            <a:r>
              <a:rPr lang="zh-CN" sz="4000" b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名词的词或词组：</a:t>
            </a:r>
            <a:endParaRPr lang="zh-CN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None/>
            </a:pPr>
            <a:endParaRPr lang="zh-CN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Blip>
                <a:blip r:embed="rId1"/>
              </a:buBlip>
            </a:pPr>
            <a:r>
              <a:rPr lang="zh-CN" sz="4000" b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修饰</a:t>
            </a:r>
            <a:r>
              <a:rPr lang="zh-CN" sz="4000" b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不可数</a:t>
            </a:r>
            <a:r>
              <a:rPr lang="zh-CN" sz="4000" b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名词的</a:t>
            </a:r>
            <a:r>
              <a:rPr 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词或</a:t>
            </a:r>
            <a:r>
              <a:rPr lang="zh-CN" sz="4000" b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词组：</a:t>
            </a:r>
            <a:endParaRPr lang="zh-CN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None/>
            </a:pPr>
            <a:endParaRPr lang="zh-CN" sz="4000" b="0">
              <a:solidFill>
                <a:srgbClr val="0000FF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Blip>
                <a:blip r:embed="rId1"/>
              </a:buBlip>
            </a:pPr>
            <a:r>
              <a:rPr lang="zh-CN" sz="3600" b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既可修饰</a:t>
            </a:r>
            <a:r>
              <a:rPr lang="zh-CN" sz="3600" b="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可数</a:t>
            </a:r>
            <a:r>
              <a:rPr lang="zh-CN" sz="3600" b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名词又可修饰</a:t>
            </a:r>
            <a:r>
              <a:rPr lang="zh-CN" sz="3600" b="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不可数</a:t>
            </a:r>
            <a:r>
              <a:rPr lang="zh-CN" sz="3600" b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名词的词或词组：</a:t>
            </a:r>
            <a:endParaRPr lang="zh-CN" sz="36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None/>
            </a:pPr>
            <a:endParaRPr lang="en-US" altLang="en-US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67765" y="1800225"/>
            <a:ext cx="860615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few, a few, many, </a:t>
            </a:r>
            <a:r>
              <a:rPr lang="en-US" sz="40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large number of </a:t>
            </a:r>
            <a:r>
              <a:rPr lang="zh-CN" sz="40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等</a:t>
            </a:r>
            <a:endParaRPr lang="zh-CN" altLang="en-US" sz="40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19785" y="3281680"/>
            <a:ext cx="1062736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6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little, a little, much, </a:t>
            </a:r>
            <a:r>
              <a:rPr lang="en-US" sz="36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small amount of, 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great deal of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等</a:t>
            </a:r>
            <a:endParaRPr lang="zh-CN" altLang="en-US" sz="3600" dirty="0">
              <a:solidFill>
                <a:srgbClr val="0000FF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84860" y="4866640"/>
            <a:ext cx="10905490" cy="90932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en-US" altLang="zh-CN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lot of, lots of,  no, </a:t>
            </a:r>
            <a:r>
              <a:rPr lang="en-US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some</a:t>
            </a:r>
            <a:r>
              <a:rPr lang="en-US" altLang="zh-CN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, </a:t>
            </a:r>
            <a:r>
              <a:rPr lang="en-US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any</a:t>
            </a:r>
            <a:r>
              <a:rPr lang="en-US" altLang="zh-CN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, </a:t>
            </a:r>
            <a:r>
              <a:rPr lang="en-US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enough, plenty of </a:t>
            </a:r>
            <a:r>
              <a:rPr lang="zh-CN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等</a:t>
            </a:r>
            <a:endParaRPr lang="zh-CN" altLang="en-US" sz="4000">
              <a:highlight>
                <a:srgbClr val="FFFF00"/>
              </a:highlight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58800" y="273685"/>
            <a:ext cx="10807065" cy="6185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Blip>
                <a:blip r:embed="rId1"/>
              </a:buBlip>
            </a:pPr>
            <a:r>
              <a:rPr 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当对数量提问时，用“</a:t>
            </a:r>
            <a:r>
              <a:rPr lang="en-US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How many+ </a:t>
            </a:r>
            <a:r>
              <a:rPr lang="zh-CN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可数</a:t>
            </a:r>
            <a:r>
              <a:rPr 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名词的复数形式”或“</a:t>
            </a:r>
            <a:r>
              <a:rPr lang="en-US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How much+ </a:t>
            </a:r>
            <a:r>
              <a:rPr lang="zh-CN" sz="400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不可数</a:t>
            </a:r>
            <a:r>
              <a:rPr 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名词”。</a:t>
            </a:r>
            <a:endParaRPr lang="zh-CN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例如</a:t>
            </a:r>
            <a:r>
              <a:rPr 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:</a:t>
            </a:r>
            <a:endParaRPr lang="en-US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—</a:t>
            </a:r>
            <a:r>
              <a:rPr lang="en-US" sz="40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How much sugar</a:t>
            </a:r>
            <a:r>
              <a:rPr 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is there in the cupboard?</a:t>
            </a:r>
            <a:endParaRPr lang="en-US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—</a:t>
            </a:r>
            <a:r>
              <a:rPr 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There’s none./There is/There’s a lot of/a little/not much/no sugar.</a:t>
            </a:r>
            <a:endParaRPr lang="en-US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—</a:t>
            </a:r>
            <a:r>
              <a:rPr lang="en-US" sz="40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How many peaches</a:t>
            </a:r>
            <a:r>
              <a:rPr 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are there on the plate?</a:t>
            </a:r>
            <a:endParaRPr lang="en-US" sz="4000" b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—</a:t>
            </a:r>
            <a:r>
              <a:rPr 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There are none./There are a lot of/a few/not many/no peaches.</a:t>
            </a:r>
            <a:endParaRPr lang="en-US" altLang="en-US" sz="40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18000" y="1646555"/>
            <a:ext cx="7474585" cy="28956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Q:</a:t>
            </a:r>
            <a:r>
              <a:rPr lang="en-US" altLang="zh-CN" sz="3600">
                <a:latin typeface="Times New Roman" panose="02020603050405020304" charset="0"/>
                <a:cs typeface="Times New Roman" panose="02020603050405020304" charset="0"/>
              </a:rPr>
              <a:t> Is there a lot of water in the pool?</a:t>
            </a:r>
            <a:endParaRPr lang="en-US" altLang="zh-CN" sz="36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A:</a:t>
            </a:r>
            <a:r>
              <a:rPr lang="en-US" altLang="zh-CN" sz="3600">
                <a:latin typeface="Times New Roman" panose="02020603050405020304" charset="0"/>
                <a:cs typeface="Times New Roman" panose="02020603050405020304" charset="0"/>
              </a:rPr>
              <a:t> No, there’s </a:t>
            </a:r>
            <a:r>
              <a:rPr lang="en-US" altLang="zh-CN" sz="3600" baseline="300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(1)</a:t>
            </a:r>
            <a:r>
              <a:rPr lang="en-US" altLang="zh-CN" sz="3600">
                <a:latin typeface="Times New Roman" panose="02020603050405020304" charset="0"/>
                <a:cs typeface="Times New Roman" panose="02020603050405020304" charset="0"/>
              </a:rPr>
              <a:t>_________________.</a:t>
            </a:r>
            <a:endParaRPr lang="en-US" altLang="zh-CN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470140" y="2771775"/>
            <a:ext cx="5417185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no water in the pool</a:t>
            </a:r>
            <a:endParaRPr lang="en-US" altLang="en-US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2188210" y="379730"/>
            <a:ext cx="8163560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GB" sz="2800" b="1"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 A</a:t>
            </a:r>
            <a:r>
              <a:rPr lang="en-US" altLang="en-GB" sz="2800"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GB" altLang="en-US" sz="2800">
                <a:latin typeface="Times New Roman" panose="02020603050405020304" charset="0"/>
                <a:cs typeface="Times New Roman" panose="02020603050405020304" charset="0"/>
              </a:rPr>
              <a:t>Look at the pictures below and on page 64. Then </a:t>
            </a:r>
            <a:r>
              <a:rPr lang="en-US" altLang="en-GB" sz="2800">
                <a:latin typeface="Times New Roman" panose="02020603050405020304" charset="0"/>
                <a:cs typeface="Times New Roman" panose="02020603050405020304" charset="0"/>
              </a:rPr>
              <a:t>  </a:t>
            </a:r>
            <a:r>
              <a:rPr lang="en-GB" altLang="en-US" sz="2800">
                <a:latin typeface="Times New Roman" panose="02020603050405020304" charset="0"/>
                <a:cs typeface="Times New Roman" panose="02020603050405020304" charset="0"/>
              </a:rPr>
              <a:t>complete the questions and answers.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21509" name="Picture 6" descr="QQ截图2013013109472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46555"/>
            <a:ext cx="3892550" cy="281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 descr="QQ截图2013013109473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841375"/>
            <a:ext cx="4977130" cy="3773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390515" y="765175"/>
            <a:ext cx="6801485" cy="5832475"/>
          </a:xfrm>
        </p:spPr>
        <p:txBody>
          <a:bodyPr>
            <a:normAutofit lnSpcReduction="20000"/>
          </a:bodyPr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Q: 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Is there a lot of water in the pool?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A: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Yes, there’s </a:t>
            </a:r>
            <a:r>
              <a:rPr lang="en-US" altLang="zh-CN" sz="3400" baseline="30000">
                <a:solidFill>
                  <a:schemeClr val="tx1"/>
                </a:solidFill>
                <a:uFillTx/>
                <a:latin typeface="Times New Roman" panose="02020603050405020304" charset="0"/>
                <a:cs typeface="Times New Roman" panose="02020603050405020304" charset="0"/>
              </a:rPr>
              <a:t>(2)</a:t>
            </a:r>
            <a:r>
              <a:rPr lang="en-US" altLang="zh-CN" sz="3400" u="sng">
                <a:latin typeface="Times New Roman" panose="02020603050405020304" charset="0"/>
                <a:cs typeface="Times New Roman" panose="02020603050405020304" charset="0"/>
              </a:rPr>
              <a:t>               </a:t>
            </a:r>
            <a:endParaRPr lang="en-US" altLang="zh-CN" sz="3400" u="sng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GB" altLang="en-US" sz="3400">
                <a:latin typeface="Times New Roman" panose="02020603050405020304" charset="0"/>
                <a:cs typeface="Times New Roman" panose="02020603050405020304" charset="0"/>
              </a:rPr>
              <a:t>  _________</a:t>
            </a:r>
            <a:r>
              <a:rPr lang="en-US" altLang="en-GB" sz="3400">
                <a:latin typeface="Times New Roman" panose="02020603050405020304" charset="0"/>
                <a:cs typeface="Times New Roman" panose="02020603050405020304" charset="0"/>
              </a:rPr>
              <a:t>______</a:t>
            </a:r>
            <a:r>
              <a:rPr lang="en-GB" altLang="en-US" sz="3400">
                <a:latin typeface="Times New Roman" panose="02020603050405020304" charset="0"/>
                <a:cs typeface="Times New Roman" panose="02020603050405020304" charset="0"/>
              </a:rPr>
              <a:t>______.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Q: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400" baseline="30000">
                <a:latin typeface="Times New Roman" panose="02020603050405020304" charset="0"/>
                <a:cs typeface="Times New Roman" panose="02020603050405020304" charset="0"/>
              </a:rPr>
              <a:t>(3)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__________ water is there in the pool?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A: 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There are 157,500 litres of water in the pool. 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5685790" y="2044700"/>
            <a:ext cx="5076825" cy="7061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 lot of water</a:t>
            </a:r>
            <a:r>
              <a:rPr lang="en-GB" alt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in the pool</a:t>
            </a:r>
            <a:endParaRPr lang="zh-CN" altLang="en-US" sz="3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6533833" y="2681923"/>
            <a:ext cx="2438400" cy="6140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How much</a:t>
            </a:r>
            <a:r>
              <a:rPr lang="en-GB" alt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zh-CN" altLang="en-US" sz="3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 animBg="1"/>
      <p:bldP spid="819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 descr="QQ截图2013013109474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1028700"/>
            <a:ext cx="4627880" cy="3804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149850" y="1028700"/>
            <a:ext cx="6793865" cy="48926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Q: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Are there many people in the pool?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A: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Yes, </a:t>
            </a:r>
            <a:r>
              <a:rPr lang="en-US" altLang="zh-CN" sz="3400" baseline="30000">
                <a:latin typeface="Times New Roman" panose="02020603050405020304" charset="0"/>
                <a:cs typeface="Times New Roman" panose="02020603050405020304" charset="0"/>
              </a:rPr>
              <a:t>(4)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_________             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 ____________________.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Q: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400" baseline="30000">
                <a:latin typeface="Times New Roman" panose="02020603050405020304" charset="0"/>
                <a:cs typeface="Times New Roman" panose="02020603050405020304" charset="0"/>
              </a:rPr>
              <a:t>(5)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____________</a:t>
            </a:r>
            <a:r>
              <a:rPr lang="en-US" altLang="zh-CN" sz="3400" u="sng">
                <a:latin typeface="Times New Roman" panose="02020603050405020304" charset="0"/>
                <a:cs typeface="Times New Roman" panose="02020603050405020304" charset="0"/>
              </a:rPr>
              <a:t>                      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people are there in the pool?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A: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There are 10 people in the pool. 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5697220" y="1764665"/>
            <a:ext cx="4860925" cy="12084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noAutofit/>
          </a:bodyPr>
          <a:lstStyle/>
          <a:p>
            <a:pPr ea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            there are </a:t>
            </a:r>
            <a:endParaRPr lang="en-US" sz="3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many people</a:t>
            </a:r>
            <a:r>
              <a:rPr lang="en-GB" alt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in the pool</a:t>
            </a:r>
            <a:endParaRPr lang="zh-CN" altLang="en-US" sz="3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6308090" y="3146425"/>
            <a:ext cx="2362200" cy="517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How many</a:t>
            </a:r>
            <a:endParaRPr lang="en-US" altLang="en-US" sz="3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ldLvl="0" animBg="1"/>
      <p:bldP spid="922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159375" y="1673225"/>
            <a:ext cx="6725920" cy="4342765"/>
          </a:xfrm>
        </p:spPr>
        <p:txBody>
          <a:bodyPr>
            <a:normAutofit lnSpcReduction="20000"/>
          </a:bodyPr>
          <a:lstStyle/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Q: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Are there many people in the pool?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A: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400" baseline="30000">
                <a:latin typeface="Times New Roman" panose="02020603050405020304" charset="0"/>
                <a:cs typeface="Times New Roman" panose="02020603050405020304" charset="0"/>
              </a:rPr>
              <a:t>(6)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___________________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  ___________________.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Q: </a:t>
            </a:r>
            <a:r>
              <a:rPr lang="en-US" altLang="zh-CN" sz="3400" baseline="30000">
                <a:latin typeface="Times New Roman" panose="02020603050405020304" charset="0"/>
                <a:cs typeface="Times New Roman" panose="02020603050405020304" charset="0"/>
              </a:rPr>
              <a:t>(7)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_______________________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       ________________________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charset="0"/>
                <a:cs typeface="Times New Roman" panose="02020603050405020304" charset="0"/>
              </a:rPr>
              <a:t>A:</a:t>
            </a:r>
            <a:r>
              <a:rPr lang="en-US" altLang="zh-CN" sz="3400">
                <a:latin typeface="Times New Roman" panose="02020603050405020304" charset="0"/>
                <a:cs typeface="Times New Roman" panose="02020603050405020304" charset="0"/>
              </a:rPr>
              <a:t> There are only two people in the pool. </a:t>
            </a:r>
            <a:endParaRPr lang="en-US" altLang="zh-CN" sz="34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5592445" y="2169795"/>
            <a:ext cx="4859655" cy="12058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no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       No, there aren’t many</a:t>
            </a:r>
            <a:endParaRPr lang="en-US" sz="3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       people in the pool </a:t>
            </a:r>
            <a:endParaRPr lang="en-US" altLang="en-US" sz="3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6574155" y="3376295"/>
            <a:ext cx="5669915" cy="12947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no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How many people</a:t>
            </a:r>
            <a:endParaRPr lang="en-US" sz="3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are there in the pool? </a:t>
            </a:r>
            <a:endParaRPr lang="zh-CN" altLang="en-US" sz="34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24581" name="Picture 6" descr="QQ截图2013013109475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" y="1672590"/>
            <a:ext cx="4791710" cy="337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ldLvl="0" animBg="1"/>
      <p:bldP spid="1024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05815" y="591185"/>
            <a:ext cx="9288145" cy="107061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We can use</a:t>
            </a:r>
            <a:r>
              <a:rPr lang="en-US" altLang="zh-CN" sz="3600">
                <a:solidFill>
                  <a:srgbClr val="0000CC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too much, </a:t>
            </a:r>
            <a:r>
              <a:rPr lang="zh-CN" altLang="en-US" sz="36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too many,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too little, too few</a:t>
            </a:r>
            <a:r>
              <a:rPr lang="en-US" altLang="zh-CN" sz="3600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</a:t>
            </a:r>
            <a:r>
              <a:rPr lang="en-US" altLang="zh-CN" sz="36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and</a:t>
            </a:r>
            <a:r>
              <a:rPr lang="en-US" altLang="zh-CN" sz="3600">
                <a:solidFill>
                  <a:srgbClr val="0000CC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(not) enough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6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to talk about quantities.</a:t>
            </a:r>
            <a:endParaRPr lang="en-US" altLang="zh-CN" sz="3600" u="sng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aphicFrame>
        <p:nvGraphicFramePr>
          <p:cNvPr id="11268" name="Group 4"/>
          <p:cNvGraphicFramePr>
            <a:graphicFrameLocks noGrp="1"/>
          </p:cNvGraphicFramePr>
          <p:nvPr>
            <p:ph sz="half" idx="1"/>
            <p:custDataLst>
              <p:tags r:id="rId1"/>
            </p:custDataLst>
          </p:nvPr>
        </p:nvGraphicFramePr>
        <p:xfrm>
          <a:off x="758190" y="2157730"/>
          <a:ext cx="10406380" cy="3765550"/>
        </p:xfrm>
        <a:graphic>
          <a:graphicData uri="http://schemas.openxmlformats.org/drawingml/2006/table">
            <a:tbl>
              <a:tblPr/>
              <a:tblGrid>
                <a:gridCol w="3974465"/>
                <a:gridCol w="2962910"/>
                <a:gridCol w="3469005"/>
              </a:tblGrid>
              <a:tr h="5880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Quantities</a:t>
                      </a:r>
                      <a:endParaRPr kumimoji="0" 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Examples</a:t>
                      </a:r>
                      <a:endParaRPr kumimoji="0" 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cPr/>
                </a:tc>
              </a:tr>
              <a:tr h="10979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more than enough</a:t>
                      </a:r>
                      <a:r>
                        <a:rPr kumimoji="0" lang="zh-CN" alt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太多</a:t>
                      </a:r>
                      <a:endParaRPr kumimoji="0" lang="zh-CN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too much</a:t>
                      </a: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 water</a:t>
                      </a:r>
                      <a:endParaRPr kumimoji="0" 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too many</a:t>
                      </a: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 oranges</a:t>
                      </a:r>
                      <a:endParaRPr kumimoji="0" lang="en-US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0394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not enough</a:t>
                      </a:r>
                      <a:r>
                        <a:rPr kumimoji="0" lang="zh-CN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不够</a:t>
                      </a:r>
                      <a:endParaRPr kumimoji="0" lang="zh-CN" altLang="en-US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too little</a:t>
                      </a: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 milk</a:t>
                      </a:r>
                      <a:endParaRPr kumimoji="0" 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too</a:t>
                      </a: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 few eggs</a:t>
                      </a:r>
                      <a:endParaRPr kumimoji="0" 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0401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just right</a:t>
                      </a:r>
                      <a:r>
                        <a:rPr kumimoji="0" lang="zh-CN" alt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刚刚好</a:t>
                      </a:r>
                      <a:endParaRPr kumimoji="0" lang="zh-CN" altLang="en-US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enough</a:t>
                      </a: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 salt</a:t>
                      </a:r>
                      <a:endParaRPr kumimoji="0" lang="en-US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enough</a:t>
                      </a: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 onions</a:t>
                      </a:r>
                      <a:endParaRPr kumimoji="0" 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8" marR="91438" marT="45724" marB="45724" anchor="ctr" anchorCtr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310" y="775970"/>
            <a:ext cx="11447780" cy="266065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454775" y="1716405"/>
            <a:ext cx="1533525" cy="3587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128635" y="2245995"/>
            <a:ext cx="2010410" cy="32702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TextBox 8" descr="7b0a202020202262756c6c6574223a20227b5c2263617465676f727949645c223a5c225c222c5c2274656d706c61746549645c223a32303233313538357d220a7d0a"/>
          <p:cNvSpPr txBox="1">
            <a:spLocks noChangeArrowheads="1"/>
          </p:cNvSpPr>
          <p:nvPr/>
        </p:nvSpPr>
        <p:spPr bwMode="auto">
          <a:xfrm>
            <a:off x="1232535" y="3622040"/>
            <a:ext cx="9645650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Blip>
                <a:blip r:embed="rId2"/>
              </a:buBlip>
            </a:pPr>
            <a:r>
              <a:rPr lang="en-US" alt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too many</a:t>
            </a:r>
            <a:r>
              <a:rPr lang="zh-CN" alt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和</a:t>
            </a:r>
            <a:r>
              <a:rPr lang="en-US" alt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too few</a:t>
            </a:r>
            <a:r>
              <a:rPr lang="zh-CN" alt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修饰可数名词</a:t>
            </a:r>
            <a:endParaRPr lang="en-US" altLang="zh-CN" sz="40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Blip>
                <a:blip r:embed="rId2"/>
              </a:buBlip>
            </a:pPr>
            <a:r>
              <a:rPr lang="en-US" alt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too much</a:t>
            </a:r>
            <a:r>
              <a:rPr lang="zh-CN" alt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和</a:t>
            </a:r>
            <a:r>
              <a:rPr lang="en-US" alt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too little</a:t>
            </a:r>
            <a:r>
              <a:rPr lang="zh-CN" alt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修饰不可数名词</a:t>
            </a:r>
            <a:endParaRPr lang="en-US" altLang="zh-CN" sz="40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charset="0"/>
              <a:buBlip>
                <a:blip r:embed="rId2"/>
              </a:buBlip>
            </a:pPr>
            <a:r>
              <a:rPr lang="en-US" altLang="zh-CN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not enough</a:t>
            </a:r>
            <a:r>
              <a:rPr lang="zh-CN" altLang="en-US" sz="40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修饰可数和不可数名词</a:t>
            </a:r>
            <a:endParaRPr lang="zh-CN" altLang="en-US" sz="40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600" y="1127760"/>
            <a:ext cx="10981055" cy="47859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9700" y="1318260"/>
            <a:ext cx="11357610" cy="4208780"/>
          </a:xfrm>
          <a:prstGeom prst="rect">
            <a:avLst/>
          </a:prstGeom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8268970" y="1282700"/>
            <a:ext cx="16859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3300"/>
                </a:solidFill>
                <a:latin typeface="Times New Roman" panose="02020603050405020304" charset="0"/>
              </a:rPr>
              <a:t>enough</a:t>
            </a:r>
            <a:endParaRPr lang="en-US" altLang="zh-CN" sz="3600" b="1">
              <a:solidFill>
                <a:srgbClr val="FF3300"/>
              </a:solidFill>
              <a:latin typeface="Times New Roman" panose="02020603050405020304" charset="0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250940" y="3947160"/>
            <a:ext cx="256032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FF3300"/>
                </a:solidFill>
                <a:latin typeface="Times New Roman" panose="02020603050405020304" charset="0"/>
              </a:rPr>
              <a:t>How 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charset="0"/>
              </a:rPr>
              <a:t>many</a:t>
            </a:r>
            <a:endParaRPr lang="en-US" altLang="zh-CN" sz="3600" b="1">
              <a:solidFill>
                <a:srgbClr val="FF3300"/>
              </a:solidFill>
              <a:latin typeface="Times New Roman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ldLvl="0"/>
      <p:bldP spid="13316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idx="1"/>
          </p:nvPr>
        </p:nvSpPr>
        <p:spPr>
          <a:xfrm>
            <a:off x="673100" y="609600"/>
            <a:ext cx="9251950" cy="5791200"/>
          </a:xfrm>
        </p:spPr>
        <p:txBody>
          <a:bodyPr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Dora: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2800" baseline="30000">
                <a:latin typeface="Times New Roman" panose="02020603050405020304" charset="0"/>
                <a:cs typeface="Times New Roman" panose="02020603050405020304" charset="0"/>
              </a:rPr>
              <a:t>(</a:t>
            </a:r>
            <a:r>
              <a:rPr lang="en-US" altLang="zh-CN" sz="2800" baseline="30000">
                <a:latin typeface="Times New Roman" panose="02020603050405020304" charset="0"/>
                <a:cs typeface="Times New Roman" panose="02020603050405020304" charset="0"/>
              </a:rPr>
              <a:t>3)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____________ cooking oil do we have?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Jane: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We have 100 millilitres. That’s more than    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          enough. We shouldn’t add </a:t>
            </a:r>
            <a:r>
              <a:rPr lang="zh-CN" altLang="en-US" sz="2800" baseline="30000">
                <a:latin typeface="Times New Roman" panose="02020603050405020304" charset="0"/>
                <a:cs typeface="Times New Roman" panose="02020603050405020304" charset="0"/>
              </a:rPr>
              <a:t>(</a:t>
            </a:r>
            <a:r>
              <a:rPr lang="en-US" altLang="zh-CN" sz="2800" baseline="30000">
                <a:latin typeface="Times New Roman" panose="02020603050405020304" charset="0"/>
                <a:cs typeface="Times New Roman" panose="02020603050405020304" charset="0"/>
              </a:rPr>
              <a:t>4)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__________</a:t>
            </a:r>
            <a:r>
              <a:rPr lang="en-US" altLang="zh-CN" sz="2800" u="sng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          cooking oil.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Dora: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Do we need to buy any sugar?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Jane: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Yes, we do. We only have five grams. The dish 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         will be too sour if we add </a:t>
            </a:r>
            <a:r>
              <a:rPr lang="zh-CN" altLang="en-US" sz="2800" baseline="30000">
                <a:latin typeface="Times New Roman" panose="02020603050405020304" charset="0"/>
                <a:cs typeface="Times New Roman" panose="02020603050405020304" charset="0"/>
              </a:rPr>
              <a:t>(</a:t>
            </a:r>
            <a:r>
              <a:rPr lang="en-US" altLang="zh-CN" sz="2800" baseline="30000">
                <a:latin typeface="Times New Roman" panose="02020603050405020304" charset="0"/>
                <a:cs typeface="Times New Roman" panose="02020603050405020304" charset="0"/>
              </a:rPr>
              <a:t>5)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__________ sugar.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         By the way, we have </a:t>
            </a:r>
            <a:r>
              <a:rPr lang="zh-CN" altLang="en-US" sz="2800" baseline="30000">
                <a:latin typeface="Times New Roman" panose="02020603050405020304" charset="0"/>
                <a:cs typeface="Times New Roman" panose="02020603050405020304" charset="0"/>
              </a:rPr>
              <a:t>(</a:t>
            </a:r>
            <a:r>
              <a:rPr lang="en-US" altLang="zh-CN" sz="2800" baseline="30000">
                <a:latin typeface="Times New Roman" panose="02020603050405020304" charset="0"/>
                <a:cs typeface="Times New Roman" panose="02020603050405020304" charset="0"/>
              </a:rPr>
              <a:t>6)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_________ orange juice.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Dora: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Great! Let’s go to the supermarket now!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953895" y="599440"/>
            <a:ext cx="27228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much</a:t>
            </a:r>
            <a:endParaRPr lang="en-US" altLang="zh-CN" sz="36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702300" y="1748155"/>
            <a:ext cx="2231390" cy="62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too much</a:t>
            </a:r>
            <a:endParaRPr lang="en-US" altLang="zh-CN" sz="36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598795" y="4062730"/>
            <a:ext cx="2433955" cy="58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too little</a:t>
            </a:r>
            <a:endParaRPr lang="en-US" altLang="zh-CN" sz="36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897120" y="4654550"/>
            <a:ext cx="1666240" cy="55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enough</a:t>
            </a:r>
            <a:endParaRPr lang="en-US" altLang="zh-CN" sz="36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8519795" y="1131570"/>
            <a:ext cx="3451225" cy="4058920"/>
          </a:xfrm>
          <a:prstGeom prst="rect">
            <a:avLst/>
          </a:prstGeom>
          <a:solidFill>
            <a:srgbClr val="FFF9B8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Dora and Jane have:</a:t>
            </a:r>
            <a:endParaRPr lang="en-GB" altLang="en-US" sz="24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orange juice   20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ml</a:t>
            </a:r>
            <a:endParaRPr lang="en-GB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sugar               5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g</a:t>
            </a:r>
            <a:endParaRPr lang="en-GB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cooking oil      100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ml</a:t>
            </a:r>
            <a:endParaRPr lang="en-GB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onions              0</a:t>
            </a:r>
            <a:endParaRPr lang="en-GB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beef                  200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g</a:t>
            </a:r>
            <a:endParaRPr lang="en-GB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400">
                <a:latin typeface="Times New Roman" panose="02020603050405020304" charset="0"/>
                <a:cs typeface="Times New Roman" panose="02020603050405020304" charset="0"/>
              </a:rPr>
              <a:t>oranges           1</a:t>
            </a:r>
            <a:endParaRPr lang="en-GB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 eaLnBrk="1" hangingPunct="1">
              <a:spcBef>
                <a:spcPct val="50000"/>
              </a:spcBef>
            </a:pPr>
            <a:endParaRPr lang="en-GB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/>
      <p:bldP spid="14340" grpId="0" bldLvl="0"/>
      <p:bldP spid="14341" grpId="0" bldLvl="0"/>
      <p:bldP spid="14342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976630" y="1136650"/>
          <a:ext cx="9832975" cy="23164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270250"/>
                <a:gridCol w="3285490"/>
                <a:gridCol w="3277235"/>
              </a:tblGrid>
              <a:tr h="579120">
                <a:tc>
                  <a:txBody>
                    <a:bodyPr/>
                    <a:lstStyle/>
                    <a:p>
                      <a:pPr algn="ctr"/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6" marR="91436" marT="45725" marB="45725">
                    <a:solidFill>
                      <a:srgbClr val="F472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表示肯定</a:t>
                      </a:r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6" marR="91436" marT="45725" marB="45725">
                    <a:solidFill>
                      <a:srgbClr val="F472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表示否定</a:t>
                      </a:r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6" marR="91436" marT="45725" marB="45725">
                    <a:solidFill>
                      <a:srgbClr val="F47264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意义</a:t>
                      </a:r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6" marR="91436" marT="45725" marB="45725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“一些；少许的”</a:t>
                      </a:r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6" marR="91436" marT="45725" marB="45725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“几乎没有的”</a:t>
                      </a:r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6" marR="91436" marT="45725" marB="45725">
                    <a:solidFill>
                      <a:srgbClr val="FBD5D3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修饰可数名词</a:t>
                      </a:r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6" marR="91436" marT="45725" marB="45725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a few</a:t>
                      </a:r>
                      <a:endParaRPr lang="en-US" altLang="zh-CN" sz="32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6" marR="91436" marT="45725" marB="45725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few</a:t>
                      </a:r>
                      <a:endParaRPr lang="en-US" altLang="zh-CN" sz="32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6" marR="91436" marT="45725" marB="45725">
                    <a:solidFill>
                      <a:srgbClr val="FBD5D3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修饰不可数名词</a:t>
                      </a:r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6" marR="91436" marT="45725" marB="45725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a little</a:t>
                      </a:r>
                      <a:endParaRPr lang="en-US" altLang="zh-CN" sz="32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6" marR="91436" marT="45725" marB="45725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little</a:t>
                      </a:r>
                      <a:endParaRPr lang="en-US" altLang="zh-CN" sz="32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6" marR="91436" marT="45725" marB="45725">
                    <a:solidFill>
                      <a:srgbClr val="FBD5D3"/>
                    </a:solidFill>
                  </a:tcPr>
                </a:tc>
              </a:tr>
            </a:tbl>
          </a:graphicData>
        </a:graphic>
      </p:graphicFrame>
      <p:sp>
        <p:nvSpPr>
          <p:cNvPr id="36888" name="TextBox 2"/>
          <p:cNvSpPr txBox="1">
            <a:spLocks noChangeArrowheads="1"/>
          </p:cNvSpPr>
          <p:nvPr/>
        </p:nvSpPr>
        <p:spPr bwMode="auto">
          <a:xfrm>
            <a:off x="786765" y="193040"/>
            <a:ext cx="10742295" cy="998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54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a few</a:t>
            </a:r>
            <a:r>
              <a:rPr lang="zh-CN" altLang="en-US" sz="32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，</a:t>
            </a:r>
            <a:r>
              <a:rPr lang="en-US" altLang="zh-CN" sz="32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few</a:t>
            </a:r>
            <a:r>
              <a:rPr lang="zh-CN" altLang="en-US" sz="32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，</a:t>
            </a:r>
            <a:r>
              <a:rPr lang="en-US" altLang="zh-CN" sz="32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a little</a:t>
            </a:r>
            <a:r>
              <a:rPr lang="en-US" altLang="zh-CN" sz="3200">
                <a:solidFill>
                  <a:schemeClr val="accent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altLang="en-US" sz="32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和</a:t>
            </a:r>
            <a:r>
              <a:rPr lang="en-US" altLang="zh-CN" sz="32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little</a:t>
            </a:r>
            <a:r>
              <a:rPr lang="en-US" altLang="zh-CN" sz="32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altLang="en-US" sz="3200"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描述数量的差别主要是主观上的，而不是实际数据上的。具体用法区别如下：</a:t>
            </a:r>
            <a:endParaRPr lang="zh-CN" altLang="en-US" sz="320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83615" y="3451860"/>
            <a:ext cx="10467340" cy="30746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marL="285750" indent="-285750" eaLnBrk="1" hangingPunct="1">
              <a:buFont typeface="Wingdings" panose="05000000000000000000" charset="0"/>
              <a:buChar char="l"/>
            </a:pP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There are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few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people in the room. </a:t>
            </a:r>
            <a:endParaRPr lang="en-US" altLang="zh-CN" sz="320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eaLnBrk="1" hangingPunct="1">
              <a:buFont typeface="Wingdings" panose="05000000000000000000" charset="0"/>
              <a:buNone/>
            </a:pP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 房间里有几个人。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（强调</a:t>
            </a:r>
            <a:r>
              <a:rPr lang="zh-CN" altLang="en-US" sz="320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还有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一些人）</a:t>
            </a:r>
            <a:endParaRPr lang="zh-CN" altLang="en-US" sz="320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285750" indent="-285750" eaLnBrk="1" hangingPunct="1">
              <a:buFont typeface="Wingdings" panose="05000000000000000000" charset="0"/>
              <a:buChar char="l"/>
            </a:pP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There are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few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people in the room. </a:t>
            </a:r>
            <a:endParaRPr lang="en-US" altLang="zh-CN" sz="320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0" eaLnBrk="1" hangingPunct="1">
              <a:buFont typeface="Wingdings" panose="05000000000000000000" charset="0"/>
              <a:buNone/>
            </a:pP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 房间里没有几个人。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（强调</a:t>
            </a:r>
            <a:r>
              <a:rPr lang="zh-CN" altLang="en-US" sz="320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几乎没有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人）</a:t>
            </a:r>
            <a:endParaRPr lang="zh-CN" altLang="en-US" sz="320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285750" indent="-285750" eaLnBrk="1" hangingPunct="1">
              <a:buFont typeface="Wingdings" panose="05000000000000000000" charset="0"/>
              <a:buChar char="l"/>
            </a:pP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I have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little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money.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 我有一点点钱。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（强调</a:t>
            </a:r>
            <a:r>
              <a:rPr lang="zh-CN" altLang="en-US" sz="320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还有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少许钱）</a:t>
            </a:r>
            <a:endParaRPr lang="zh-CN" altLang="en-US" sz="3200">
              <a:solidFill>
                <a:srgbClr val="0000FF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285750" indent="-285750" eaLnBrk="1" hangingPunct="1">
              <a:buFont typeface="Wingdings" panose="05000000000000000000" charset="0"/>
              <a:buChar char="l"/>
            </a:pP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I have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little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money.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 我快没钱了。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（强调</a:t>
            </a:r>
            <a:r>
              <a:rPr lang="zh-CN" altLang="en-US" sz="320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几乎没有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钱）</a:t>
            </a:r>
            <a:endParaRPr lang="zh-CN" altLang="en-US" sz="32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174115" y="1007110"/>
          <a:ext cx="9684385" cy="25603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08680"/>
                <a:gridCol w="2096770"/>
                <a:gridCol w="2275840"/>
                <a:gridCol w="1903095"/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baseline="0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意义</a:t>
                      </a:r>
                      <a:endParaRPr lang="zh-CN" altLang="en-US" sz="3200" b="1" baseline="0" dirty="0"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solidFill>
                      <a:srgbClr val="F472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1" baseline="0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“太多的”</a:t>
                      </a:r>
                      <a:endParaRPr lang="zh-CN" altLang="en-US" sz="3200" b="1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472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1" baseline="0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“足够的”</a:t>
                      </a:r>
                      <a:endParaRPr lang="zh-CN" altLang="en-US" sz="3200" b="1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472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1" baseline="0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“太少的”</a:t>
                      </a:r>
                      <a:endParaRPr lang="zh-CN" altLang="en-US" sz="3200" b="1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47264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aseline="0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修饰可数名词</a:t>
                      </a:r>
                      <a:endParaRPr lang="zh-CN" altLang="en-US" sz="2800" baseline="0" dirty="0"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aseline="0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too many</a:t>
                      </a:r>
                      <a:endParaRPr lang="en-US" altLang="zh-CN" sz="2800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aseline="0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too few</a:t>
                      </a:r>
                      <a:endParaRPr lang="en-US" altLang="zh-CN" sz="2800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aseline="0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修饰不可数名词</a:t>
                      </a:r>
                      <a:endParaRPr lang="zh-CN" altLang="en-US" sz="2800" baseline="0" dirty="0"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aseline="0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too much</a:t>
                      </a:r>
                      <a:endParaRPr lang="en-US" altLang="zh-CN" sz="2800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aseline="0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too little</a:t>
                      </a:r>
                      <a:endParaRPr lang="en-US" altLang="zh-CN" sz="2800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</a:tr>
              <a:tr h="944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aseline="0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既可修饰可数名词，</a:t>
                      </a:r>
                      <a:endParaRPr lang="zh-CN" altLang="en-US" sz="2800" baseline="0" dirty="0"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aseline="0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也可修饰不可数名词</a:t>
                      </a:r>
                      <a:endParaRPr lang="zh-CN" altLang="en-US" sz="2800" baseline="0" dirty="0"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aseline="0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enough</a:t>
                      </a:r>
                      <a:endParaRPr lang="en-US" altLang="zh-CN" sz="2800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aseline="0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91436" marR="91436" marT="45726" marB="45726">
                    <a:solidFill>
                      <a:srgbClr val="FBD5D3"/>
                    </a:solidFill>
                  </a:tcPr>
                </a:tc>
              </a:tr>
            </a:tbl>
          </a:graphicData>
        </a:graphic>
      </p:graphicFrame>
      <p:sp>
        <p:nvSpPr>
          <p:cNvPr id="38941" name="TextBox 2"/>
          <p:cNvSpPr txBox="1">
            <a:spLocks noChangeArrowheads="1"/>
          </p:cNvSpPr>
          <p:nvPr/>
        </p:nvSpPr>
        <p:spPr bwMode="auto">
          <a:xfrm>
            <a:off x="1049020" y="46355"/>
            <a:ext cx="8569325" cy="107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too many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，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too few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，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too much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，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too little </a:t>
            </a:r>
            <a:r>
              <a:rPr lang="zh-CN" altLang="en-US" sz="3000">
                <a:latin typeface="Times New Roman" panose="02020603050405020304" charset="0"/>
                <a:cs typeface="Times New Roman" panose="02020603050405020304" charset="0"/>
              </a:rPr>
              <a:t>和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enough</a:t>
            </a:r>
            <a:r>
              <a:rPr lang="en-US" altLang="zh-CN" sz="3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000">
                <a:latin typeface="Times New Roman" panose="02020603050405020304" charset="0"/>
                <a:cs typeface="Times New Roman" panose="02020603050405020304" charset="0"/>
              </a:rPr>
              <a:t>描述数量是否足够。具体用法区别如下：</a:t>
            </a:r>
            <a:endParaRPr lang="zh-CN" altLang="en-US" sz="30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1479550" y="3724275"/>
            <a:ext cx="8064500" cy="2613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如：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架子上有太多书了。</a:t>
            </a:r>
            <a:endParaRPr lang="zh-CN" alt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       There are too many books on the shelf. 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	  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她的冰箱里面包太少了。</a:t>
            </a:r>
            <a:endParaRPr lang="zh-CN" altLang="en-US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There is too little bread in her fridge. 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	 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她没有足够的钢笔。</a:t>
            </a:r>
            <a:endParaRPr lang="zh-CN" alt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	  She doesn’t have enough pens. </a:t>
            </a:r>
            <a:endParaRPr lang="zh-CN" altLang="en-US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99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99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99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7" grpId="0"/>
      <p:bldP spid="39937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ChangeArrowheads="1"/>
          </p:cNvSpPr>
          <p:nvPr/>
        </p:nvSpPr>
        <p:spPr bwMode="auto">
          <a:xfrm>
            <a:off x="1184275" y="254318"/>
            <a:ext cx="10085705" cy="5852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  <a:scene3d>
              <a:camera prst="orthographicFront"/>
              <a:lightRig rig="threePt" dir="t"/>
            </a:scene3d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enough </a:t>
            </a:r>
            <a:r>
              <a:rPr lang="zh-CN" altLang="en-US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意为“</a:t>
            </a:r>
            <a:r>
              <a:rPr lang="zh-CN" altLang="en-US" sz="36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足够的；足够地</a:t>
            </a:r>
            <a:r>
              <a:rPr lang="zh-CN" altLang="en-US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”，可用于可数名词复数形式或不可数</a:t>
            </a:r>
            <a:r>
              <a:rPr lang="zh-CN" altLang="en-US" sz="3600">
                <a:solidFill>
                  <a:schemeClr val="tx1"/>
                </a:solidFill>
                <a:effectLst/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名词之前</a:t>
            </a:r>
            <a:r>
              <a:rPr lang="zh-CN" altLang="en-US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，也可用于动词、</a:t>
            </a:r>
            <a:r>
              <a:rPr lang="zh-CN" altLang="en-US" sz="3600">
                <a:solidFill>
                  <a:schemeClr val="tx1"/>
                </a:solidFill>
                <a:effectLst/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形容词或副词之后</a:t>
            </a:r>
            <a:r>
              <a:rPr lang="zh-CN" altLang="en-US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。</a:t>
            </a:r>
            <a:endParaRPr lang="zh-CN" altLang="en-US" sz="3600">
              <a:solidFill>
                <a:schemeClr val="tx1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zh-CN" altLang="en-US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如</a:t>
            </a:r>
            <a:r>
              <a:rPr lang="en-US" altLang="zh-CN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:</a:t>
            </a:r>
            <a:endParaRPr lang="en-US" altLang="zh-CN" sz="3600">
              <a:solidFill>
                <a:schemeClr val="tx1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足够的钱</a:t>
            </a:r>
            <a:endParaRPr lang="en-US" altLang="zh-CN" sz="3600">
              <a:solidFill>
                <a:schemeClr val="tx1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吃得足够多</a:t>
            </a:r>
            <a:endParaRPr lang="en-US" altLang="zh-CN" sz="3600">
              <a:solidFill>
                <a:schemeClr val="tx1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CN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altLang="en-US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足够深</a:t>
            </a:r>
            <a:endParaRPr lang="en-US" altLang="zh-CN" sz="3600">
              <a:solidFill>
                <a:schemeClr val="tx1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CN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r>
              <a:rPr lang="zh-CN" altLang="en-US" sz="3600">
                <a:solidFill>
                  <a:schemeClr val="tx1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足够快 </a:t>
            </a:r>
            <a:endParaRPr lang="zh-CN" altLang="en-US" sz="3600">
              <a:solidFill>
                <a:schemeClr val="tx1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792220" y="3200400"/>
            <a:ext cx="449961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   enough money</a:t>
            </a:r>
            <a:endParaRPr lang="en-US" altLang="zh-CN" sz="360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229100" y="3997960"/>
            <a:ext cx="2649538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eat enough </a:t>
            </a:r>
            <a:endParaRPr lang="en-US" altLang="zh-CN" sz="360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366453" y="4701858"/>
            <a:ext cx="3541712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     deep enough</a:t>
            </a:r>
            <a:endParaRPr lang="en-US" altLang="zh-CN" sz="360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069080" y="5405120"/>
            <a:ext cx="232092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FF0000"/>
                </a:solidFill>
                <a:effectLst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fast enough</a:t>
            </a:r>
            <a:endParaRPr lang="en-US" altLang="zh-CN" sz="3600">
              <a:solidFill>
                <a:srgbClr val="FF0000"/>
              </a:solidFill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869315" y="893445"/>
          <a:ext cx="10487025" cy="2926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97965"/>
                <a:gridCol w="4314825"/>
                <a:gridCol w="4674235"/>
              </a:tblGrid>
              <a:tr h="1715135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60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some</a:t>
                      </a:r>
                      <a:endParaRPr lang="en-US" altLang="zh-CN" sz="36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6" marR="91436" anchor="ctr" anchorCtr="0"/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3600" kern="1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接可数名词复数形式或不可数名词</a:t>
                      </a:r>
                      <a:endParaRPr lang="zh-CN" altLang="en-US" sz="3600" kern="12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36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6" marR="91436" anchor="ctr" anchorCtr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kern="1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一般用于</a:t>
                      </a:r>
                      <a:r>
                        <a:rPr lang="zh-CN" altLang="en-US" sz="3600" kern="1200" baseline="0" dirty="0">
                          <a:solidFill>
                            <a:srgbClr val="0000FF"/>
                          </a:solidFill>
                          <a:latin typeface="Times New Roman" panose="02020603050405020304" charset="0"/>
                          <a:ea typeface="华文楷体" panose="02010600040101010101" charset="-122"/>
                        </a:rPr>
                        <a:t>肯定句</a:t>
                      </a:r>
                      <a:r>
                        <a:rPr lang="zh-CN" altLang="en-US" sz="3600" kern="1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或表</a:t>
                      </a:r>
                      <a:r>
                        <a:rPr lang="zh-CN" altLang="en-US" sz="3600" kern="1200" baseline="0" dirty="0">
                          <a:solidFill>
                            <a:srgbClr val="0000FF"/>
                          </a:solidFill>
                          <a:latin typeface="Times New Roman" panose="02020603050405020304" charset="0"/>
                          <a:ea typeface="华文楷体" panose="02010600040101010101" charset="-122"/>
                        </a:rPr>
                        <a:t>建议，请求，邀请</a:t>
                      </a:r>
                      <a:r>
                        <a:rPr lang="zh-CN" altLang="en-US" sz="3600" kern="1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的</a:t>
                      </a:r>
                      <a:r>
                        <a:rPr lang="zh-CN" altLang="en-US" sz="3600" kern="1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疑问句子中</a:t>
                      </a:r>
                      <a:endParaRPr lang="zh-CN" altLang="en-US" sz="3600" kern="12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6" marR="91436" anchor="ctr" anchorCtr="0"/>
                </a:tc>
              </a:tr>
              <a:tr h="1188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aseline="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any</a:t>
                      </a:r>
                      <a:endParaRPr lang="en-US" altLang="zh-CN" sz="36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6" marR="91436" anchor="ctr" anchorCtr="0"/>
                </a:tc>
                <a:tc vMerge="1">
                  <a:tcPr marL="91436" marR="91436" anchor="ctr" anchorCtr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6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一般用于</a:t>
                      </a:r>
                      <a:r>
                        <a:rPr lang="zh-CN" altLang="en-US" sz="3600" baseline="0" dirty="0">
                          <a:highlight>
                            <a:srgbClr val="FFFF00"/>
                          </a:highlight>
                          <a:latin typeface="Times New Roman" panose="02020603050405020304" charset="0"/>
                          <a:ea typeface="华文楷体" panose="02010600040101010101" charset="-122"/>
                        </a:rPr>
                        <a:t>否定句或疑问句</a:t>
                      </a:r>
                      <a:r>
                        <a:rPr lang="zh-CN" altLang="en-US" sz="36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中</a:t>
                      </a:r>
                      <a:endParaRPr lang="zh-CN" altLang="en-US" sz="36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6" marR="91436" anchor="ctr" anchorCtr="0"/>
                </a:tc>
              </a:tr>
            </a:tbl>
          </a:graphicData>
        </a:graphic>
      </p:graphicFrame>
      <p:sp>
        <p:nvSpPr>
          <p:cNvPr id="40976" name="TextBox 2"/>
          <p:cNvSpPr txBox="1">
            <a:spLocks noChangeArrowheads="1"/>
          </p:cNvSpPr>
          <p:nvPr/>
        </p:nvSpPr>
        <p:spPr bwMode="auto">
          <a:xfrm>
            <a:off x="970280" y="227965"/>
            <a:ext cx="1070610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some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和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any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用在不同的句型中。具体用法区别如下：</a:t>
            </a:r>
            <a:endParaRPr lang="zh-CN" altLang="en-US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07795" y="3947795"/>
            <a:ext cx="8064500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如：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你想要些牛奶吗？</a:t>
            </a:r>
            <a:endParaRPr lang="en-US" altLang="zh-CN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457200" eaLnBrk="1" hangingPunct="1"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Would you like some milk? </a:t>
            </a:r>
            <a:endParaRPr lang="en-US" altLang="zh-CN" sz="360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eaLnBrk="1" hangingPunct="1"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       </a:t>
            </a:r>
            <a:r>
              <a:rPr lang="zh-CN" altLang="en-US" sz="36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我从来不做任何承诺。</a:t>
            </a:r>
            <a:endParaRPr lang="zh-CN" altLang="en-US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indent="457200" eaLnBrk="1" hangingPunct="1">
              <a:lnSpc>
                <a:spcPct val="100000"/>
              </a:lnSpc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 never make any promises. </a:t>
            </a:r>
            <a:endParaRPr lang="zh-CN" altLang="en-US" sz="36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: 圆角 5"/>
          <p:cNvSpPr/>
          <p:nvPr/>
        </p:nvSpPr>
        <p:spPr>
          <a:xfrm>
            <a:off x="1666875" y="1757680"/>
            <a:ext cx="9101455" cy="1796415"/>
          </a:xfrm>
          <a:prstGeom prst="roundRect">
            <a:avLst/>
          </a:prstGeom>
          <a:solidFill>
            <a:srgbClr val="F7B9A4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>
                <a:latin typeface="Times New Roman" panose="02020603050405020304" charset="0"/>
                <a:cs typeface="Times New Roman" panose="02020603050405020304" charset="0"/>
              </a:rPr>
              <a:t>Practice makes perfect！</a:t>
            </a:r>
            <a:endParaRPr lang="en-US" altLang="zh-CN" sz="66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idx="1"/>
          </p:nvPr>
        </p:nvSpPr>
        <p:spPr>
          <a:xfrm>
            <a:off x="587375" y="729615"/>
            <a:ext cx="10398125" cy="5166995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zh-CN" alt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 There are ________ buses in London.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 I have _______ time to study. Tomorrow is the final exam.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3. Please don’t make so ________noise.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4. There is still _________ eggs in the bottle. It’s enough.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5. There are just very ________ films of this sort.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6. Bob said that he had ________ money, so he could </a:t>
            </a: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still buy me a gift.</a:t>
            </a:r>
            <a:endParaRPr 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2958148" y="1407478"/>
            <a:ext cx="119888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many</a:t>
            </a:r>
            <a:endParaRPr lang="en-US" altLang="en-US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270443" y="2085975"/>
            <a:ext cx="102108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little</a:t>
            </a:r>
            <a:endParaRPr lang="en-US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4873625" y="2730818"/>
            <a:ext cx="119888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much</a:t>
            </a:r>
            <a:endParaRPr lang="en-US" altLang="en-US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596765" y="5015865"/>
            <a:ext cx="1752600" cy="6927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 little</a:t>
            </a:r>
            <a:endParaRPr lang="en-US" altLang="en-US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3505200" y="3512185"/>
            <a:ext cx="118618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 few</a:t>
            </a:r>
            <a:endParaRPr lang="en-US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4596765" y="4227830"/>
            <a:ext cx="868680" cy="717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noAutofit/>
          </a:bodyPr>
          <a:lstStyle/>
          <a:p>
            <a:pPr eaLnBrk="1" hangingPunct="1">
              <a:defRPr/>
            </a:pPr>
            <a:r>
              <a:rPr lang="en-US" sz="36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few</a:t>
            </a:r>
            <a:endParaRPr lang="en-US" sz="36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9135" y="725170"/>
            <a:ext cx="954786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I. 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选用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much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many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few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 few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little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或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 little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填空。</a:t>
            </a:r>
            <a:endParaRPr lang="zh-CN" alt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 animBg="1"/>
      <p:bldP spid="15365" grpId="0" bldLvl="0" animBg="1"/>
      <p:bldP spid="15366" grpId="0" bldLvl="0" animBg="1"/>
      <p:bldP spid="15363" grpId="0" bldLvl="0" animBg="1"/>
      <p:bldP spid="15367" grpId="0" bldLvl="0" animBg="1"/>
      <p:bldP spid="15368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Rectangle 2"/>
          <p:cNvSpPr>
            <a:spLocks noGrp="1" noChangeArrowheads="1"/>
          </p:cNvSpPr>
          <p:nvPr>
            <p:ph idx="1"/>
          </p:nvPr>
        </p:nvSpPr>
        <p:spPr>
          <a:xfrm>
            <a:off x="755650" y="1259840"/>
            <a:ext cx="9315450" cy="4925695"/>
          </a:xfrm>
        </p:spPr>
        <p:txBody>
          <a:bodyPr>
            <a:noAutofit/>
          </a:bodyPr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 There is </a:t>
            </a:r>
            <a:r>
              <a:rPr lang="en-US" sz="3200" u="sng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five glasses of</a:t>
            </a: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milk in the fridge.</a:t>
            </a:r>
            <a:endParaRPr 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 There is </a:t>
            </a:r>
            <a:r>
              <a:rPr lang="en-US" sz="3200" u="sng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100 yuan</a:t>
            </a: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on the table.</a:t>
            </a:r>
            <a:endParaRPr 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3. Mary has </a:t>
            </a:r>
            <a:r>
              <a:rPr lang="en-US" sz="3200" u="sng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hundreds of books</a:t>
            </a: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in her room.</a:t>
            </a:r>
            <a:endParaRPr 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4. He wants </a:t>
            </a:r>
            <a:r>
              <a:rPr lang="en-US" sz="3200" u="sng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two pieces of bread.</a:t>
            </a:r>
            <a:endParaRPr lang="en-US" sz="3200" u="sng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146810" y="2005648"/>
            <a:ext cx="767588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How much milk is there in the fridge?</a:t>
            </a:r>
            <a:endParaRPr lang="en-US" sz="36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146175" y="3266440"/>
            <a:ext cx="819150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How much money is there on the table?</a:t>
            </a:r>
            <a:endParaRPr lang="en-US" sz="36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146175" y="4561205"/>
            <a:ext cx="964946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How many books does Mary have in her room?</a:t>
            </a:r>
            <a:endParaRPr lang="en-US" sz="36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146810" y="5715318"/>
            <a:ext cx="673608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How much bread does he want?</a:t>
            </a:r>
            <a:endParaRPr lang="en-US" sz="36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7105" y="553085"/>
            <a:ext cx="7669530" cy="6140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noAutofit/>
          </a:bodyPr>
          <a:p>
            <a:pPr marL="0" indent="0" eaLnBrk="1" hangingPunct="1">
              <a:lnSpc>
                <a:spcPct val="10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II. </a:t>
            </a:r>
            <a:r>
              <a:rPr 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请就划线部分提问。</a:t>
            </a:r>
            <a:endParaRPr lang="zh-CN" alt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bldLvl="0" animBg="1"/>
      <p:bldP spid="4" grpId="0" bldLvl="0" animBg="1"/>
      <p:bldP spid="5" grpId="0" bldLvl="0" animBg="1"/>
      <p:bldP spid="6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idx="1"/>
          </p:nvPr>
        </p:nvSpPr>
        <p:spPr>
          <a:xfrm>
            <a:off x="782955" y="935355"/>
            <a:ext cx="10772775" cy="5426075"/>
          </a:xfrm>
        </p:spPr>
        <p:txBody>
          <a:bodyPr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   )1. Drinking ____ tea is bad for your health.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     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A. too much		B. too many   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	C. a few			D. a little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   )2. You spent ____ time on the meaning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of the words so that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you couldn’t understand the whole passage.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      A. too many		B. too much	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      C. enough			D. too little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(   )3. Would you like 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water?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indent="457200"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A. some	B. many	C. any	D. much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909320" y="1043940"/>
            <a:ext cx="4762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909320" y="2794635"/>
            <a:ext cx="454025" cy="634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09320" y="351790"/>
            <a:ext cx="6096000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III. 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选择最佳答案填空。</a:t>
            </a:r>
            <a:endParaRPr lang="zh-CN" alt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975360" y="5184775"/>
            <a:ext cx="454025" cy="6978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noAutofit/>
          </a:bodyPr>
          <a:p>
            <a:pPr eaLnBrk="1" hangingPunct="1">
              <a:defRPr/>
            </a:pPr>
            <a:r>
              <a:rPr 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endParaRPr lang="en-US" altLang="en-US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8437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idx="1"/>
          </p:nvPr>
        </p:nvSpPr>
        <p:spPr>
          <a:xfrm>
            <a:off x="684530" y="428625"/>
            <a:ext cx="10523220" cy="6124575"/>
          </a:xfrm>
        </p:spPr>
        <p:txBody>
          <a:bodyPr>
            <a:noAutofit/>
          </a:bodyPr>
          <a:lstStyle/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   )4. </a:t>
            </a:r>
            <a:r>
              <a:rPr lang="en-US" altLang="zh-CN" sz="3200" i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Positive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(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积极的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 thinking alone is ____ to turn your life 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around and you should do it at the same time!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  	A. too much 		B. too many  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	C. enough 			D. not enough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   )5. There are ____ posts for so many people this year! 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We must fire some people.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	A. too little 		B. too many 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	C. too few 			D. too much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(   )6. They don’t have </a:t>
            </a:r>
            <a:r>
              <a:rPr lang="zh-CN" alt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＿＿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idea!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		A. some 	B. many 	C. any 	D. a few</a:t>
            </a:r>
            <a:endParaRPr lang="zh-CN" altLang="en-US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845820" y="541655"/>
            <a:ext cx="4762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48995" y="2903855"/>
            <a:ext cx="458470" cy="525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C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831215" y="5254943"/>
            <a:ext cx="47625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eaLnBrk="1" hangingPunct="1">
              <a:defRPr/>
            </a:pPr>
            <a:r>
              <a:rPr 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</a:t>
            </a:r>
            <a:endParaRPr lang="en-US" altLang="en-US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6" grpId="0"/>
      <p:bldP spid="18435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16585" y="1200785"/>
          <a:ext cx="10874375" cy="51955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72715"/>
                <a:gridCol w="5975985"/>
                <a:gridCol w="2225675"/>
              </a:tblGrid>
              <a:tr h="579120">
                <a:tc>
                  <a:txBody>
                    <a:bodyPr/>
                    <a:lstStyle/>
                    <a:p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5" marR="91435" marT="45732" marB="45732" anchor="ctr" anchorCtr="0">
                    <a:solidFill>
                      <a:srgbClr val="F4726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描述数量</a:t>
                      </a:r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5" marR="91435" marT="45732" marB="45732" anchor="ctr" anchorCtr="0">
                    <a:solidFill>
                      <a:srgbClr val="F4726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提问数量</a:t>
                      </a:r>
                      <a:endParaRPr lang="zh-CN" altLang="en-US" sz="32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5" marR="91435" marT="45732" marB="45732" anchor="ctr" anchorCtr="0">
                    <a:solidFill>
                      <a:srgbClr val="F47264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r>
                        <a:rPr lang="zh-CN" altLang="en-US" sz="28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修饰可数</a:t>
                      </a:r>
                      <a:endParaRPr lang="en-US" altLang="zh-CN" sz="28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  <a:p>
                      <a:r>
                        <a:rPr lang="zh-CN" altLang="en-US" sz="28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名词</a:t>
                      </a:r>
                      <a:endParaRPr lang="zh-CN" altLang="en-US" sz="28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5" marR="91435" marT="45732" marB="45732" anchor="ctr" anchorCtr="0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zh-CN" sz="28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5" marR="91435" marT="45732" marB="45732" anchor="ctr" anchorCtr="0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zh-CN" sz="28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5" marR="91435" marT="45732" marB="45732" anchor="ctr" anchorCtr="0">
                    <a:solidFill>
                      <a:srgbClr val="FBD5D3"/>
                    </a:solidFill>
                  </a:tcPr>
                </a:tc>
              </a:tr>
              <a:tr h="1446530">
                <a:tc>
                  <a:txBody>
                    <a:bodyPr/>
                    <a:lstStyle/>
                    <a:p>
                      <a:r>
                        <a:rPr lang="zh-CN" altLang="en-US" sz="28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修饰不可</a:t>
                      </a:r>
                      <a:endParaRPr lang="en-US" altLang="zh-CN" sz="28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  <a:p>
                      <a:r>
                        <a:rPr lang="zh-CN" altLang="en-US" sz="28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数名词</a:t>
                      </a:r>
                      <a:endParaRPr lang="zh-CN" altLang="en-US" sz="28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5" marR="91435" marT="45732" marB="45732" anchor="ctr" anchorCtr="0">
                    <a:solidFill>
                      <a:srgbClr val="FEECE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zh-CN" sz="28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5" marR="91435" marT="45732" marB="45732" anchor="ctr" anchorCtr="0">
                    <a:solidFill>
                      <a:srgbClr val="FEECE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zh-CN" sz="28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5" marR="91435" marT="45732" marB="45732" anchor="ctr" anchorCtr="0">
                    <a:solidFill>
                      <a:srgbClr val="FEECEB"/>
                    </a:solidFill>
                  </a:tcPr>
                </a:tc>
              </a:tr>
              <a:tr h="1647190">
                <a:tc>
                  <a:txBody>
                    <a:bodyPr/>
                    <a:lstStyle/>
                    <a:p>
                      <a:r>
                        <a:rPr lang="zh-CN" altLang="en-US" sz="2800" baseline="0" dirty="0">
                          <a:latin typeface="Times New Roman" panose="02020603050405020304" charset="0"/>
                          <a:ea typeface="华文楷体" panose="02010600040101010101" charset="-122"/>
                        </a:rPr>
                        <a:t>既可修饰可数名词，也可修饰不可数名词</a:t>
                      </a:r>
                      <a:endParaRPr lang="zh-CN" altLang="en-US" sz="2800" baseline="0" dirty="0"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 marL="91435" marR="91435" marT="45732" marB="45732" anchor="ctr" anchorCtr="0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zh-CN" sz="28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5" marR="91435" marT="45732" marB="45732" anchor="ctr" anchorCtr="0">
                    <a:solidFill>
                      <a:srgbClr val="FBD5D3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aseline="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 marL="91435" marR="91435" marT="45732" marB="45732" anchor="ctr" anchorCtr="0">
                    <a:solidFill>
                      <a:srgbClr val="FBD5D3"/>
                    </a:solidFill>
                  </a:tcPr>
                </a:tc>
              </a:tr>
            </a:tbl>
          </a:graphicData>
        </a:graphic>
      </p:graphicFrame>
      <p:sp>
        <p:nvSpPr>
          <p:cNvPr id="6" name="矩形: 圆角 5"/>
          <p:cNvSpPr/>
          <p:nvPr/>
        </p:nvSpPr>
        <p:spPr>
          <a:xfrm>
            <a:off x="3910330" y="314960"/>
            <a:ext cx="3602990" cy="859790"/>
          </a:xfrm>
          <a:prstGeom prst="roundRect">
            <a:avLst/>
          </a:prstGeom>
          <a:solidFill>
            <a:srgbClr val="ED6F3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Summary </a:t>
            </a:r>
            <a:endParaRPr lang="en-US" altLang="zh-CN" sz="5400" b="1" dirty="0">
              <a:solidFill>
                <a:schemeClr val="bg1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62630" y="1766570"/>
            <a:ext cx="5726430" cy="1420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(not) many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 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great / large / small number of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few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few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endParaRPr lang="zh-CN" altLang="en-US" sz="3200" baseline="0" dirty="0">
              <a:solidFill>
                <a:srgbClr val="0000FF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too many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too few</a:t>
            </a:r>
            <a:endParaRPr lang="en-US" altLang="zh-CN" sz="3200" dirty="0">
              <a:solidFill>
                <a:srgbClr val="0000FF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351530" y="3188970"/>
            <a:ext cx="5837555" cy="1420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(not) much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great deal of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</a:t>
            </a:r>
            <a:endParaRPr lang="en-US" altLang="zh-CN" sz="3200" baseline="0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great / large / small amount of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</a:t>
            </a:r>
            <a:endParaRPr lang="en-US" altLang="zh-CN" sz="3200" baseline="0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little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little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too much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too little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95980" y="4885055"/>
            <a:ext cx="554799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 lot of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lots of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plenty of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some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, 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any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no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(not) enough</a:t>
            </a:r>
            <a:endParaRPr lang="en-US" altLang="zh-CN" sz="3200" dirty="0">
              <a:solidFill>
                <a:srgbClr val="0000FF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224645" y="2093595"/>
            <a:ext cx="234886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600" b="1" dirty="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how many</a:t>
            </a:r>
            <a:endParaRPr lang="en-US" altLang="zh-CN" sz="3600" b="1" dirty="0">
              <a:highlight>
                <a:srgbClr val="FFFF00"/>
              </a:highlight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262110" y="3665220"/>
            <a:ext cx="227330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600" b="1" dirty="0">
                <a:highlight>
                  <a:srgbClr val="FFFF00"/>
                </a:highligh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how much</a:t>
            </a:r>
            <a:endParaRPr lang="en-US" altLang="zh-CN" sz="3600" b="1" dirty="0">
              <a:highlight>
                <a:srgbClr val="FFFF00"/>
              </a:highlight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126689" y="757318"/>
            <a:ext cx="9952704" cy="1107259"/>
          </a:xfrm>
          <a:prstGeom prst="roundRect">
            <a:avLst/>
          </a:prstGeom>
          <a:solidFill>
            <a:srgbClr val="ED6F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CN" sz="4000" b="1" dirty="0">
                <a:ln>
                  <a:noFill/>
                </a:ln>
                <a:latin typeface="Times" pitchFamily="2" charset="0"/>
              </a:rPr>
              <a:t>Self-assessment</a:t>
            </a:r>
            <a:endParaRPr kumimoji="1" lang="en-US" altLang="zh-CN" sz="4000" b="1" dirty="0">
              <a:ln>
                <a:noFill/>
              </a:ln>
              <a:latin typeface="Times" pitchFamily="2" charset="0"/>
            </a:endParaRPr>
          </a:p>
          <a:p>
            <a:r>
              <a:rPr kumimoji="1" lang="en-US" altLang="zh-CN" sz="2400" dirty="0">
                <a:ln>
                  <a:noFill/>
                </a:ln>
                <a:latin typeface="Times" pitchFamily="2" charset="0"/>
              </a:rPr>
              <a:t>How well do you know about this lesson? Tick</a:t>
            </a:r>
            <a:r>
              <a:rPr kumimoji="1" lang="en-US" altLang="zh-CN" sz="2400" dirty="0">
                <a:ln>
                  <a:noFill/>
                </a:ln>
                <a:solidFill>
                  <a:schemeClr val="bg1"/>
                </a:solidFill>
                <a:latin typeface="Times" pitchFamily="2" charset="0"/>
                <a:sym typeface="+mn-ea"/>
              </a:rPr>
              <a:t> </a:t>
            </a:r>
            <a:r>
              <a:rPr kumimoji="1" lang="en-US" altLang="zh-CN" sz="2400" dirty="0">
                <a:ln>
                  <a:noFill/>
                </a:ln>
                <a:latin typeface="Times" pitchFamily="2" charset="0"/>
              </a:rPr>
              <a:t>the boxes.              </a:t>
            </a:r>
            <a:endParaRPr kumimoji="1" lang="en-US" altLang="zh-CN" sz="2400" dirty="0">
              <a:ln>
                <a:noFill/>
              </a:ln>
              <a:latin typeface="Times" pitchFamily="2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2768" y="2118411"/>
            <a:ext cx="10793803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ea"/>
              <a:buNone/>
            </a:pP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①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I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can </a:t>
            </a:r>
            <a:r>
              <a:rPr kumimoji="1" lang="en-US" altLang="zh-CN" sz="3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use </a:t>
            </a:r>
            <a:r>
              <a:rPr lang="en-US" sz="3000" b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quantities </a:t>
            </a:r>
            <a:r>
              <a:rPr lang="en-US" sz="300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with</a:t>
            </a:r>
            <a:r>
              <a:rPr lang="en-US" sz="3000" b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countable nouns</a:t>
            </a:r>
            <a:r>
              <a:rPr kumimoji="1" lang="en-US" altLang="zh-CN" sz="3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correctly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</a:t>
            </a:r>
            <a:endParaRPr lang="zh-CN" altLang="en-US" sz="3000" dirty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ea"/>
              <a:buNone/>
            </a:pP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②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I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can use </a:t>
            </a:r>
            <a:r>
              <a:rPr lang="en-US" sz="3000" b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quantities with uncountable nouns</a:t>
            </a:r>
            <a:r>
              <a:rPr lang="en-US" altLang="x-none" sz="3000" b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</a:t>
            </a:r>
            <a:r>
              <a:rPr kumimoji="1" lang="en-US" altLang="zh-CN" sz="3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correctly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zh-CN" sz="3000" dirty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indent="0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ea"/>
              <a:buNone/>
            </a:pP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                                                                                         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   </a:t>
            </a:r>
            <a:endParaRPr lang="zh-CN" altLang="en-US" sz="3000" dirty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ea"/>
              <a:buNone/>
            </a:pP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③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can use </a:t>
            </a:r>
            <a:r>
              <a:rPr lang="en-US" sz="3000" b="1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quantities with both countable and uncountable nouns </a:t>
            </a:r>
            <a:r>
              <a:rPr kumimoji="1" lang="en-US" altLang="zh-CN" sz="3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correctly.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                                         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</a:t>
            </a:r>
            <a:r>
              <a:rPr lang="zh-CN" altLang="en-US" sz="3000" dirty="0">
                <a:solidFill>
                  <a:prstClr val="black"/>
                </a:solidFill>
                <a:latin typeface="Times" pitchFamily="2" charset="0"/>
                <a:sym typeface="+mn-ea"/>
              </a:rPr>
              <a:t>                            </a:t>
            </a:r>
            <a:endParaRPr lang="zh-CN" altLang="en-US" sz="3000" dirty="0">
              <a:solidFill>
                <a:prstClr val="black"/>
              </a:solidFill>
              <a:latin typeface="Times" pitchFamily="2" charset="0"/>
              <a:sym typeface="+mn-ea"/>
            </a:endParaRPr>
          </a:p>
          <a:p>
            <a:pPr defTabSz="9144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0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  <a:sym typeface="+mn-ea"/>
              </a:rPr>
              <a:t>                          </a:t>
            </a:r>
            <a:endParaRPr lang="zh-CN" altLang="en-US" sz="30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695960" y="485775"/>
            <a:ext cx="10872470" cy="5031105"/>
          </a:xfrm>
          <a:prstGeom prst="roundRect">
            <a:avLst/>
          </a:prstGeom>
          <a:noFill/>
          <a:ln w="28575" cmpd="sng">
            <a:solidFill>
              <a:srgbClr val="ED6F3F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altLang="zh-CN" sz="2800" b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520" y="1032510"/>
            <a:ext cx="602615" cy="59309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057" y="1041088"/>
            <a:ext cx="584110" cy="58411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15" b="94468" l="3667" r="97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" r="-1328" b="9114"/>
          <a:stretch>
            <a:fillRect/>
          </a:stretch>
        </p:blipFill>
        <p:spPr>
          <a:xfrm>
            <a:off x="8371329" y="997030"/>
            <a:ext cx="671103" cy="628693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377577" y="60871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n w="0"/>
                <a:solidFill>
                  <a:srgbClr val="ED6F3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  <a:endParaRPr lang="zh-CN" altLang="en-US" sz="4000" b="1" dirty="0">
              <a:ln w="0"/>
              <a:solidFill>
                <a:srgbClr val="ED6F3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64" y="4119297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129723"/>
            <a:ext cx="3458789" cy="2161742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064" y="1448683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文本框 9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239929" y="1065171"/>
            <a:ext cx="4157452" cy="95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charset="-122"/>
              </a:defRPr>
            </a:lvl9pPr>
          </a:lstStyle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0" cap="none" spc="0" normalizeH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Homework</a:t>
            </a:r>
            <a:endParaRPr kumimoji="0" lang="en-US" altLang="zh-CN" sz="5400" b="1" i="0" u="none" strike="noStrike" kern="0" cap="none" spc="0" normalizeH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44199" y="1214195"/>
            <a:ext cx="1782652" cy="174876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44858" y="563848"/>
            <a:ext cx="380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charset="0"/>
                <a:ea typeface="华文楷体" panose="02010600040101010101" charset="-122"/>
              </a:rPr>
              <a:t>⭐可参考作业布置如下：</a:t>
            </a:r>
            <a:endParaRPr lang="zh-CN" altLang="en-US" sz="2400" dirty="0"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56345" y="2344250"/>
            <a:ext cx="2043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Samples: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graphicFrame>
        <p:nvGraphicFramePr>
          <p:cNvPr id="11" name="表格 13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713105" y="2963545"/>
          <a:ext cx="11170920" cy="27362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7990"/>
                <a:gridCol w="5662930"/>
              </a:tblGrid>
              <a:tr h="47053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华文楷体" panose="02010600040101010101" charset="-122"/>
                        </a:rPr>
                        <a:t>书面作业（可选）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  </a:t>
                      </a: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创新探究性作业（可选）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826135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》N2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版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Grammar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跟踪练习。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小组合作，用思维导图将本节课语法的用法总结出来，比比哪一组做得最好。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59309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》N4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版第四课时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Grammar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练习。</a:t>
                      </a:r>
                      <a:endParaRPr lang="en-US" altLang="zh-CN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整理错题本，将仍存在疑惑的地方以及易错点记入错题本。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846455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》Grammar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部分练习。</a:t>
                      </a:r>
                      <a:endParaRPr lang="en-US" altLang="zh-CN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 vMerge="1"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</a:tbl>
          </a:graphicData>
        </a:graphic>
      </p:graphicFrame>
    </p:spTree>
    <p:custDataLst>
      <p:tags r:id="rId5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zh-CN"/>
              <a:t>THANKS</a:t>
            </a:r>
            <a:endParaRPr lang="en-US" altLang="zh-CN"/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3099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3099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1868_1"/>
  <p:tag name="KSO_WM_TEMPLATE_CATEGORY" val="custom"/>
  <p:tag name="KSO_WM_TEMPLATE_INDEX" val="20183099"/>
  <p:tag name="KSO_WM_TEMPLATE_SUBCATEGORY" val="combine"/>
  <p:tag name="KSO_WM_TEMPLATE_THUMBS_INDEX" val="1、5、8、26、27、28、29、33、34、36、39"/>
</p:tagLst>
</file>

<file path=ppt/tags/tag4.xml><?xml version="1.0" encoding="utf-8"?>
<p:tagLst xmlns:p="http://schemas.openxmlformats.org/presentationml/2006/main">
  <p:tag name="KSO_WM_TAG_VERSION" val="1.0"/>
  <p:tag name="KSO_WM_SLIDE_ITEM_CNT" val="2"/>
  <p:tag name="KSO_WM_SLIDE_LAYOUT" val="a_b"/>
  <p:tag name="KSO_WM_SLIDE_LAYOUT_CNT" val="1_1"/>
  <p:tag name="KSO_WM_SLIDE_TYPE" val="title"/>
  <p:tag name="KSO_WM_BEAUTIFY_FLAG" val="#wm#"/>
  <p:tag name="KSO_WM_COMBINE_RELATE_SLIDE_ID" val="background20181868_1"/>
  <p:tag name="KSO_WM_TEMPLATE_CATEGORY" val="custom"/>
  <p:tag name="KSO_WM_TEMPLATE_INDEX" val="20183099"/>
  <p:tag name="KSO_WM_SLIDE_ID" val="custom20183099_1"/>
  <p:tag name="KSO_WM_SLIDE_INDEX" val="1"/>
  <p:tag name="KSO_WM_TEMPLATE_SUBCATEGORY" val="combine"/>
  <p:tag name="KSO_WM_TEMPLATE_THUMBS_INDEX" val="1、5、8、26、27、28、29、33、34、36、39、"/>
  <p:tag name="KSO_WM_SPECIAL_SOURCE" val="bdnull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20184402"/>
  <p:tag name="KSO_WM_SPECIAL_SOURCE" val="bdnull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4402"/>
  <p:tag name="KSO_WM_SPECIAL_SOURCE" val="bdnull"/>
</p:tagLst>
</file>

<file path=ppt/tags/tag7.xml><?xml version="1.0" encoding="utf-8"?>
<p:tagLst xmlns:p="http://schemas.openxmlformats.org/presentationml/2006/main">
  <p:tag name="KSO_WM_UNIT_TABLE_BEAUTIFY" val="smartTable{6e81585f-6ff7-4d73-9478-b29227f20ff5}"/>
  <p:tag name="TABLE_ENDDRAG_ORIGIN_RECT" val="881*147"/>
  <p:tag name="TABLE_ENDDRAG_RECT" val="33*148*881*147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402"/>
  <p:tag name="KSO_WM_SPECIAL_SOURCE" val="bdnull"/>
</p:tagLst>
</file>

<file path=ppt/tags/tag9.xml><?xml version="1.0" encoding="utf-8"?>
<p:tagLst xmlns:p="http://schemas.openxmlformats.org/presentationml/2006/main">
  <p:tag name="KSO_WM_SPECIAL_SOURCE" val="bdnull"/>
</p:tagLst>
</file>

<file path=ppt/tags/tag10.xml><?xml version="1.0" encoding="utf-8"?>
<p:tagLst xmlns:p="http://schemas.openxmlformats.org/presentationml/2006/main">
  <p:tag name="KSO_WM_SPECIAL_SOURCE" val="bdnull"/>
</p:tagLst>
</file>

<file path=ppt/tags/tag11.xml><?xml version="1.0" encoding="utf-8"?>
<p:tagLst xmlns:p="http://schemas.openxmlformats.org/presentationml/2006/main">
  <p:tag name="KSO_WM_SPECIAL_SOURCE" val="bdnull"/>
</p:tagLst>
</file>

<file path=ppt/tags/tag12.xml><?xml version="1.0" encoding="utf-8"?>
<p:tagLst xmlns:p="http://schemas.openxmlformats.org/presentationml/2006/main">
  <p:tag name="KSO_WM_SPECIAL_SOURCE" val="bdnull"/>
</p:tagLst>
</file>

<file path=ppt/tags/tag13.xml><?xml version="1.0" encoding="utf-8"?>
<p:tagLst xmlns:p="http://schemas.openxmlformats.org/presentationml/2006/main">
  <p:tag name="KSO_WM_SPECIAL_SOURCE" val="bdnull"/>
</p:tagLst>
</file>

<file path=ppt/tags/tag14.xml><?xml version="1.0" encoding="utf-8"?>
<p:tagLst xmlns:p="http://schemas.openxmlformats.org/presentationml/2006/main">
  <p:tag name="KSO_WM_SPECIAL_SOURCE" val="bdnull"/>
</p:tagLst>
</file>

<file path=ppt/tags/tag15.xml><?xml version="1.0" encoding="utf-8"?>
<p:tagLst xmlns:p="http://schemas.openxmlformats.org/presentationml/2006/main">
  <p:tag name="KSO_WM_SPECIAL_SOURCE" val="bdnull"/>
</p:tagLst>
</file>

<file path=ppt/tags/tag16.xml><?xml version="1.0" encoding="utf-8"?>
<p:tagLst xmlns:p="http://schemas.openxmlformats.org/presentationml/2006/main">
  <p:tag name="KSO_WM_UNIT_TABLE_BEAUTIFY" val="smartTable{a4a7d36f-244f-4c38-8e62-4c5f0edb82e7}"/>
  <p:tag name="TABLE_ENDDRAG_ORIGIN_RECT" val="819*296"/>
  <p:tag name="TABLE_ENDDRAG_RECT" val="45*177*819*296"/>
</p:tagLst>
</file>

<file path=ppt/tags/tag17.xml><?xml version="1.0" encoding="utf-8"?>
<p:tagLst xmlns:p="http://schemas.openxmlformats.org/presentationml/2006/main">
  <p:tag name="KSO_WM_SPECIAL_SOURCE" val="bdnull"/>
</p:tagLst>
</file>

<file path=ppt/tags/tag18.xml><?xml version="1.0" encoding="utf-8"?>
<p:tagLst xmlns:p="http://schemas.openxmlformats.org/presentationml/2006/main">
  <p:tag name="KSO_WM_SPECIAL_SOURCE" val="bdnull"/>
</p:tagLst>
</file>

<file path=ppt/tags/tag19.xml><?xml version="1.0" encoding="utf-8"?>
<p:tagLst xmlns:p="http://schemas.openxmlformats.org/presentationml/2006/main">
  <p:tag name="KSO_WM_SPECIAL_SOURCE" val="bdnull"/>
</p:tagLst>
</file>

<file path=ppt/tags/tag20.xml><?xml version="1.0" encoding="utf-8"?>
<p:tagLst xmlns:p="http://schemas.openxmlformats.org/presentationml/2006/main">
  <p:tag name="KSO_WM_SPECIAL_SOURCE" val="bdnull"/>
</p:tagLst>
</file>

<file path=ppt/tags/tag21.xml><?xml version="1.0" encoding="utf-8"?>
<p:tagLst xmlns:p="http://schemas.openxmlformats.org/presentationml/2006/main">
  <p:tag name="KSO_WM_SPECIAL_SOURCE" val="bdnull"/>
</p:tagLst>
</file>

<file path=ppt/tags/tag22.xml><?xml version="1.0" encoding="utf-8"?>
<p:tagLst xmlns:p="http://schemas.openxmlformats.org/presentationml/2006/main">
  <p:tag name="KSO_WM_UNIT_TABLE_BEAUTIFY" val="smartTable{9beec73b-2a39-4bd8-84e8-6b00ce1f541a}"/>
  <p:tag name="TABLE_ENDDRAG_ORIGIN_RECT" val="774*145"/>
  <p:tag name="TABLE_ENDDRAG_RECT" val="76*89*774*145"/>
</p:tagLst>
</file>

<file path=ppt/tags/tag23.xml><?xml version="1.0" encoding="utf-8"?>
<p:tagLst xmlns:p="http://schemas.openxmlformats.org/presentationml/2006/main">
  <p:tag name="KSO_WM_SPECIAL_SOURCE" val="bdnull"/>
</p:tagLst>
</file>

<file path=ppt/tags/tag24.xml><?xml version="1.0" encoding="utf-8"?>
<p:tagLst xmlns:p="http://schemas.openxmlformats.org/presentationml/2006/main">
  <p:tag name="KSO_WM_UNIT_TABLE_BEAUTIFY" val="smartTable{4571a6a3-90dd-498e-a3ba-4b16115f2ea0}"/>
  <p:tag name="TABLE_ENDDRAG_ORIGIN_RECT" val="762*197"/>
  <p:tag name="TABLE_ENDDRAG_RECT" val="100*81*762*197"/>
</p:tagLst>
</file>

<file path=ppt/tags/tag25.xml><?xml version="1.0" encoding="utf-8"?>
<p:tagLst xmlns:p="http://schemas.openxmlformats.org/presentationml/2006/main">
  <p:tag name="KSO_WM_SPECIAL_SOURCE" val="bdnull"/>
</p:tagLst>
</file>

<file path=ppt/tags/tag26.xml><?xml version="1.0" encoding="utf-8"?>
<p:tagLst xmlns:p="http://schemas.openxmlformats.org/presentationml/2006/main">
  <p:tag name="KSO_WM_SPECIAL_SOURCE" val="bdnull"/>
</p:tagLst>
</file>

<file path=ppt/tags/tag27.xml><?xml version="1.0" encoding="utf-8"?>
<p:tagLst xmlns:p="http://schemas.openxmlformats.org/presentationml/2006/main">
  <p:tag name="KSO_WM_UNIT_TABLE_BEAUTIFY" val="smartTable{981a5823-fd36-47ac-b48d-77da0bcb9810}"/>
  <p:tag name="TABLE_ENDDRAG_ORIGIN_RECT" val="825*131"/>
  <p:tag name="TABLE_ENDDRAG_RECT" val="88*98*825*131"/>
</p:tagLst>
</file>

<file path=ppt/tags/tag28.xml><?xml version="1.0" encoding="utf-8"?>
<p:tagLst xmlns:p="http://schemas.openxmlformats.org/presentationml/2006/main">
  <p:tag name="KSO_WM_SPECIAL_SOURCE" val="bdnull"/>
</p:tagLst>
</file>

<file path=ppt/tags/tag29.xml><?xml version="1.0" encoding="utf-8"?>
<p:tagLst xmlns:p="http://schemas.openxmlformats.org/presentationml/2006/main">
  <p:tag name="KSO_WM_SPECIAL_SOURCE" val="bdnull"/>
</p:tagLst>
</file>

<file path=ppt/tags/tag30.xml><?xml version="1.0" encoding="utf-8"?>
<p:tagLst xmlns:p="http://schemas.openxmlformats.org/presentationml/2006/main">
  <p:tag name="KSO_WM_SPECIAL_SOURCE" val="bdnull"/>
</p:tagLst>
</file>

<file path=ppt/tags/tag31.xml><?xml version="1.0" encoding="utf-8"?>
<p:tagLst xmlns:p="http://schemas.openxmlformats.org/presentationml/2006/main">
  <p:tag name="KSO_WM_SPECIAL_SOURCE" val="bdnull"/>
</p:tagLst>
</file>

<file path=ppt/tags/tag32.xml><?xml version="1.0" encoding="utf-8"?>
<p:tagLst xmlns:p="http://schemas.openxmlformats.org/presentationml/2006/main">
  <p:tag name="KSO_WM_SPECIAL_SOURCE" val="bdnull"/>
</p:tagLst>
</file>

<file path=ppt/tags/tag33.xml><?xml version="1.0" encoding="utf-8"?>
<p:tagLst xmlns:p="http://schemas.openxmlformats.org/presentationml/2006/main">
  <p:tag name="KSO_WM_SPECIAL_SOURCE" val="bdnull"/>
</p:tagLst>
</file>

<file path=ppt/tags/tag34.xml><?xml version="1.0" encoding="utf-8"?>
<p:tagLst xmlns:p="http://schemas.openxmlformats.org/presentationml/2006/main">
  <p:tag name="KSO_WM_UNIT_TABLE_BEAUTIFY" val="smartTable{037b2082-4dc0-42d7-ac1f-b06075c07566}"/>
  <p:tag name="TABLE_ENDDRAG_ORIGIN_RECT" val="856*394"/>
  <p:tag name="TABLE_ENDDRAG_RECT" val="49*46*856*394"/>
</p:tagLst>
</file>

<file path=ppt/tags/tag35.xml><?xml version="1.0" encoding="utf-8"?>
<p:tagLst xmlns:p="http://schemas.openxmlformats.org/presentationml/2006/main">
  <p:tag name="KSO_WM_SPECIAL_SOURCE" val="bdnull"/>
</p:tagLst>
</file>

<file path=ppt/tags/tag36.xml><?xml version="1.0" encoding="utf-8"?>
<p:tagLst xmlns:p="http://schemas.openxmlformats.org/presentationml/2006/main">
  <p:tag name="KSO_WM_UNIT_PLACING_PICTURE_USER_VIEWPORT" val="{&quot;height&quot;:990.0677165354331,&quot;width&quot;:1056.8551181102362}"/>
</p:tagLst>
</file>

<file path=ppt/tags/tag37.xml><?xml version="1.0" encoding="utf-8"?>
<p:tagLst xmlns:p="http://schemas.openxmlformats.org/presentationml/2006/main">
  <p:tag name="KSO_WM_SPECIAL_SOURCE" val="bdnull"/>
</p:tagLst>
</file>

<file path=ppt/tags/tag38.xml><?xml version="1.0" encoding="utf-8"?>
<p:tagLst xmlns:p="http://schemas.openxmlformats.org/presentationml/2006/main">
  <p:tag name="KSO_WM_SPECIAL_SOURCE" val="bdnull"/>
</p:tagLst>
</file>

<file path=ppt/tags/tag39.xml><?xml version="1.0" encoding="utf-8"?>
<p:tagLst xmlns:p="http://schemas.openxmlformats.org/presentationml/2006/main"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40.xml><?xml version="1.0" encoding="utf-8"?>
<p:tagLst xmlns:p="http://schemas.openxmlformats.org/presentationml/2006/main">
  <p:tag name="AS_UNIQUEID" val="320"/>
</p:tagLst>
</file>

<file path=ppt/tags/tag41.xml><?xml version="1.0" encoding="utf-8"?>
<p:tagLst xmlns:p="http://schemas.openxmlformats.org/presentationml/2006/main">
  <p:tag name="KSO_WM_UNIT_TABLE_BEAUTIFY" val="smartTable{316d450e-58ba-474d-9752-4b9811b3ac65}"/>
  <p:tag name="TABLE_ENDDRAG_ORIGIN_RECT" val="869*256"/>
  <p:tag name="TABLE_ENDDRAG_RECT" val="66*240*869*256"/>
</p:tagLst>
</file>

<file path=ppt/tags/tag42.xml><?xml version="1.0" encoding="utf-8"?>
<p:tagLst xmlns:p="http://schemas.openxmlformats.org/presentationml/2006/main">
  <p:tag name="KSO_WM_TAG_VERSION" val="1.0"/>
  <p:tag name="KSO_WM_SLIDE_ITEM_CNT" val="1"/>
  <p:tag name="KSO_WM_SLIDE_LAYOUT" val="a_b_l"/>
  <p:tag name="KSO_WM_SLIDE_LAYOUT_CNT" val="1_1_1"/>
  <p:tag name="KSO_WM_SLIDE_TYPE" val="text"/>
  <p:tag name="KSO_WM_BEAUTIFY_FLAG" val="#wm#"/>
  <p:tag name="KSO_WM_SLIDE_POSITION" val="99*59"/>
  <p:tag name="KSO_WM_SLIDE_SIZE" val="514*337"/>
  <p:tag name="KSO_WM_COMBINE_RELATE_SLIDE_ID" val="diagram20168493_1"/>
  <p:tag name="KSO_WM_TEMPLATE_CATEGORY" val="custom"/>
  <p:tag name="KSO_WM_TEMPLATE_INDEX" val="20184298"/>
  <p:tag name="KSO_WM_SLIDE_ID" val="20184298_34"/>
  <p:tag name="KSO_WM_SLIDE_INDEX" val="34"/>
  <p:tag name="KSO_WM_DIAGRAM_GROUP_CODE" val="l1-1"/>
  <p:tag name="KSO_WM_TEMPLATE_RELATED_ID" val="20183099"/>
  <p:tag name="KSO_WM_TEMPLATE_SUBCATEGORY" val="subcombine"/>
  <p:tag name="KSO_WM_SPECIAL_SOURCE" val="bdnull"/>
</p:tagLst>
</file>

<file path=ppt/tags/tag43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5"/>
  <p:tag name="KSO_WM_UNIT_ISCONTENTSTITLE" val="0"/>
  <p:tag name="KSO_WM_UNIT_HIGHLIGHT" val="0"/>
  <p:tag name="KSO_WM_UNIT_COMPATIBLE" val="0"/>
  <p:tag name="KSO_WM_UNIT_CLEAR" val="0"/>
  <p:tag name="KSO_WM_UNIT_PRESET_TEXT" val="THANKS"/>
  <p:tag name="KSO_WM_TEMPLATE_CATEGORY" val="custom"/>
  <p:tag name="KSO_WM_TEMPLATE_INDEX" val="20184298"/>
  <p:tag name="KSO_WM_UNIT_ID" val="20184298_163*a*1"/>
</p:tagLst>
</file>

<file path=ppt/tags/tag44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custom20181622_20"/>
  <p:tag name="KSO_WM_TEMPLATE_CATEGORY" val="custom"/>
  <p:tag name="KSO_WM_TEMPLATE_INDEX" val="20184298"/>
  <p:tag name="KSO_WM_SLIDE_ID" val="20184298_163"/>
  <p:tag name="KSO_WM_SLIDE_INDEX" val="163"/>
  <p:tag name="KSO_WM_TEMPLATE_RELATED_ID" val="20183099"/>
  <p:tag name="KSO_WM_TEMPLATE_SUBCATEGORY" val="subcombine"/>
  <p:tag name="KSO_WM_SPECIAL_SOURCE" val="bdnull"/>
</p:tagLst>
</file>

<file path=ppt/tags/tag45.xml><?xml version="1.0" encoding="utf-8"?>
<p:tagLst xmlns:p="http://schemas.openxmlformats.org/presentationml/2006/main">
  <p:tag name="COMMONDATA" val="eyJoZGlkIjoiOTdkMzE0YzY2MWY3NzU1NGRmZDdlZmNhMDdiODhmYjAifQ=="/>
  <p:tag name="KSO_WPP_MARK_KEY" val="6c5d98de-bcf8-47e5-b6db-c396ac982b6e"/>
</p:tagLst>
</file>

<file path=ppt/theme/theme1.xml><?xml version="1.0" encoding="utf-8"?>
<a:theme xmlns:a="http://schemas.openxmlformats.org/drawingml/2006/main" name="Office 主题​​">
  <a:themeElements>
    <a:clrScheme name="Office 主题">
      <a:dk1>
        <a:srgbClr val="000000"/>
      </a:dk1>
      <a:lt1>
        <a:srgbClr val="FFFFFF"/>
      </a:lt1>
      <a:dk2>
        <a:srgbClr val="F8D259"/>
      </a:dk2>
      <a:lt2>
        <a:srgbClr val="E7E6E6"/>
      </a:lt2>
      <a:accent1>
        <a:srgbClr val="1767A1"/>
      </a:accent1>
      <a:accent2>
        <a:srgbClr val="F47264"/>
      </a:accent2>
      <a:accent3>
        <a:srgbClr val="FFFFFF"/>
      </a:accent3>
      <a:accent4>
        <a:srgbClr val="F8D259"/>
      </a:accent4>
      <a:accent5>
        <a:srgbClr val="8B8BBD"/>
      </a:accent5>
      <a:accent6>
        <a:srgbClr val="3FD5BA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F8D259"/>
    </a:dk2>
    <a:lt2>
      <a:srgbClr val="E7E6E6"/>
    </a:lt2>
    <a:accent1>
      <a:srgbClr val="1767A1"/>
    </a:accent1>
    <a:accent2>
      <a:srgbClr val="F47264"/>
    </a:accent2>
    <a:accent3>
      <a:srgbClr val="FFFFFF"/>
    </a:accent3>
    <a:accent4>
      <a:srgbClr val="F8D259"/>
    </a:accent4>
    <a:accent5>
      <a:srgbClr val="8B8BBD"/>
    </a:accent5>
    <a:accent6>
      <a:srgbClr val="3FD5BA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7247</Words>
  <Application>WPS 演示</Application>
  <PresentationFormat>宽屏</PresentationFormat>
  <Paragraphs>440</Paragraphs>
  <Slides>31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7" baseType="lpstr">
      <vt:lpstr>Arial</vt:lpstr>
      <vt:lpstr>宋体</vt:lpstr>
      <vt:lpstr>Wingdings</vt:lpstr>
      <vt:lpstr>Calibri Light</vt:lpstr>
      <vt:lpstr>黑体</vt:lpstr>
      <vt:lpstr>Times New Roman</vt:lpstr>
      <vt:lpstr>Wingdings 2</vt:lpstr>
      <vt:lpstr>Wingdings</vt:lpstr>
      <vt:lpstr>微软雅黑</vt:lpstr>
      <vt:lpstr>Arial Unicode MS</vt:lpstr>
      <vt:lpstr>Calibri</vt:lpstr>
      <vt:lpstr>Times</vt:lpstr>
      <vt:lpstr>Calibri</vt:lpstr>
      <vt:lpstr>华文细黑</vt:lpstr>
      <vt:lpstr>华文楷体</vt:lpstr>
      <vt:lpstr>Office 主题​​</vt:lpstr>
      <vt:lpstr>Unit 5 Water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-.Bobbi.daisy</cp:lastModifiedBy>
  <cp:revision>74</cp:revision>
  <dcterms:created xsi:type="dcterms:W3CDTF">2020-12-02T14:39:00Z</dcterms:created>
  <dcterms:modified xsi:type="dcterms:W3CDTF">2024-03-13T09:36:48Z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2052-12.1.0.16388</vt:lpwstr>
  </property>
  <property fmtid="{D5CDD505-2E9C-101B-9397-08002B2CF9AE}" pid="3" name="ICV">
    <vt:lpwstr>A46BE47C5E0C44BE8BDB4412868725FE</vt:lpwstr>
  </property>
</Properties>
</file>