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60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D0BAE2-1B26-45A6-ACCA-B803191685D0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663AFC-E576-44BE-9A63-78D974E874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1728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青年领社会风气之先、时代发展的晴雨表。青年与国家的关系有具体指向，尤其是青年独创与国家独创，前面写共享是为了引出独创的重要性</a:t>
            </a:r>
            <a:endParaRPr lang="en-US" altLang="zh-CN" dirty="0"/>
          </a:p>
          <a:p>
            <a:r>
              <a:rPr lang="zh-CN" altLang="en-US" dirty="0"/>
              <a:t>将立德树人落实到具体内容中，不要写空话大话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663AFC-E576-44BE-9A63-78D974E874B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128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4447331-4E30-4716-A556-C1EB3A43FF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FFE6FA5-213F-443C-AB5A-315494A7C6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6ED6240-38BC-49F1-ACF5-605CE2F73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B81A0-EAAE-41E9-BF11-BA3086BA0DD9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8FF46AE-87A9-42C9-A7A0-9AC236FCD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1B5D003-B411-4D06-9428-0043E0860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E3CC8-DB4D-4321-8FC6-AE15775EC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240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E9B5569-3259-4144-981A-20AB07CA4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91FA59F-C716-48B3-ACB0-038EB4A9F9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7ED28ED-BE17-474B-B647-D3BA3263A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B81A0-EAAE-41E9-BF11-BA3086BA0DD9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F7777DB-FDBB-4EDC-8336-822BD7EDD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4FBB921-513B-40F7-AF60-DA707FD1A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E3CC8-DB4D-4321-8FC6-AE15775EC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434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EA28CE4-B740-427B-80DA-1AF91BDD6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82FAF1C-33BB-4C65-801A-466CBD1D52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D05F269-A8A1-496D-BC99-4F5F08F8B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B81A0-EAAE-41E9-BF11-BA3086BA0DD9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A861658-E5C7-4DA6-AFC3-1315DFF77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F452282-D8C3-40A2-BF81-54C4C733B3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E3CC8-DB4D-4321-8FC6-AE15775EC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4825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00DB241-67C4-41A3-9F47-85E5FE83C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0CAB8-A14E-4EDE-8CEE-23B35AA3C5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1FF9593-05E1-46FC-9E13-0CDC87B4D7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D2384A1-52CE-4077-8745-883DF6F5A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B81A0-EAAE-41E9-BF11-BA3086BA0DD9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5DD28DC-5F58-41BD-928A-5AA992041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B37635A-D0FB-4352-A0A9-E809AA52B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E3CC8-DB4D-4321-8FC6-AE15775EC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2629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750A5E9-3280-48A2-BE84-EA0A144E2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97B06C8-7430-4DB5-B715-FC8DE1682D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9B485BC-5D2E-4511-842B-B5F1F3E0A2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55ED9ECE-FEC0-466C-B6D7-607219027B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41D7FD6B-D686-4FE3-9889-1B383C3390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5E72440-C5E2-4159-80A6-4371ACFB5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B81A0-EAAE-41E9-BF11-BA3086BA0DD9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AFA59C8-E2BA-4ECE-B40E-79F4771BD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5A7D2E58-5F17-4D86-A63C-DAB1FEB7E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E3CC8-DB4D-4321-8FC6-AE15775EC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6931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9555CFA-D71C-4D49-BCBA-7547EC2E0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3610927-96A2-4A55-959E-4DBF682BB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B81A0-EAAE-41E9-BF11-BA3086BA0DD9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EB2D02B-8FE0-4CE1-9084-DB5F1A98F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7D6D0F91-97A4-4599-AC2C-AFA2852E8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E3CC8-DB4D-4321-8FC6-AE15775EC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890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0986257-2568-4540-86C3-35FD17B2F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B81A0-EAAE-41E9-BF11-BA3086BA0DD9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C36D3A82-80EB-40DF-98C5-C1110B3A8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57FC763-A8F2-4B19-8ECB-BEE4345DCC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E3CC8-DB4D-4321-8FC6-AE15775EC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1058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B63D76D-E36E-4BD2-B2A3-227A07B97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B774852-1F12-415E-AEA8-DF28E054B8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8A2D946-371A-4FE5-8972-A82776FB90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B0D88BA-816F-42B0-B5A8-9008EEEF8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B81A0-EAAE-41E9-BF11-BA3086BA0DD9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90A6052-085B-4755-A023-BC82D5B0C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6C794B4-5AD5-423A-8AF6-2F235B9A6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E3CC8-DB4D-4321-8FC6-AE15775EC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946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F4CBE62-0261-45AD-9767-9F0ADC5A9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0C3B7AC-AFDB-48E4-B8C2-5CA4DBD7BE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3E8380F-D1DD-40AC-BB07-3DBED4B76E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401AE21-F98E-491A-94C3-F0940AA7C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B81A0-EAAE-41E9-BF11-BA3086BA0DD9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B06CF23-6A3E-4134-9C9F-D868D89F4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F2FC9A5-70A2-4096-BE82-93FAD4F81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E3CC8-DB4D-4321-8FC6-AE15775EC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00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2FF1198-7606-4880-8E3F-26621F3F3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9C21ADE-D75C-4042-A10A-BF3B8EE3E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C7B6846-7732-4448-8389-3F4986136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B81A0-EAAE-41E9-BF11-BA3086BA0DD9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DB5DA7E-B8A8-403F-9B36-A0DC53F1B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48AD7C1-46C1-480E-A523-A1E52232A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E3CC8-DB4D-4321-8FC6-AE15775EC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87498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4304427B-4152-4BF2-A97E-B0CB64B19D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A52A06F-BF3F-48D1-A67F-4F64F74B2C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D3F3BD0-33A1-42CC-8E57-986FBF807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B81A0-EAAE-41E9-BF11-BA3086BA0DD9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A413B18-4DE4-4787-AC2E-2BE4B6D87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965F473-DF30-45ED-8D24-C0BA5FAED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E3CC8-DB4D-4321-8FC6-AE15775EC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5014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8DAF5D3-8B26-4F3E-B104-3D9EBE390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3D55C97-A4E3-4404-8341-8413D87A83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0956C13-3090-48A0-A9AF-BD35787F32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5B81A0-EAAE-41E9-BF11-BA3086BA0DD9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71B9A13-5CDD-481C-B58B-9580F998AA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34E2C5D-F330-40F3-BFF8-9E1A8CDFE0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EE3CC8-DB4D-4321-8FC6-AE15775EC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570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D6CBCC1-C481-4D55-84A7-044B56FC0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560" y="325120"/>
            <a:ext cx="11887200" cy="58518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点击链接就可以阅读美文，打开图片就可以欣赏风景，扫码支付就可以购买时装</a:t>
            </a:r>
            <a:r>
              <a:rPr lang="en-US" altLang="zh-CN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科学的发展使成果的共享变得更加便捷。只是，我们仍然很难共享写作者的思考，摄影师的体验，设计师的匠心</a:t>
            </a:r>
            <a:r>
              <a:rPr lang="en-US" altLang="zh-CN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这些仍然属于独创者独有。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对于国家而言，你可以共享别国科学发展的成果，只是很难共享他们独有的关键核心技术。因为关键核心技术要不来，买不来，讨不来。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我们生活中并不缺乏“共享者”，同时，新时代的中国呼唤着更多的青年人成为某一领域的独创者、独有者。因为，有什么样的青年，中国就会有什么样的未来。</a:t>
            </a: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    以上材料触发了你怎样的感悟或思考？请根据材料写一篇文章，表明你的态度，阐述你的看法。</a:t>
            </a: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    要求：选好角度，确定立意，明确文体，自拟标题；不要套作，不得抄袭，不得泄露个人信息；不少于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800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字。</a:t>
            </a:r>
          </a:p>
        </p:txBody>
      </p:sp>
    </p:spTree>
    <p:extLst>
      <p:ext uri="{BB962C8B-B14F-4D97-AF65-F5344CB8AC3E}">
        <p14:creationId xmlns:p14="http://schemas.microsoft.com/office/powerpoint/2010/main" val="1745772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962BD90-C68E-4729-ABE1-1C068755AF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3680" y="127000"/>
            <a:ext cx="11120120" cy="6604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材料一</a:t>
            </a:r>
          </a:p>
          <a:p>
            <a:pPr marL="0" indent="0">
              <a:buNone/>
            </a:pP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　　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1978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12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月，安徽凤阳小岗村的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18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位农民，突破高度集中的生产管理体制，一起签下了土地承包责任书，怀着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美好的愿望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开始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争夺自己的天空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  <a:p>
            <a:pPr marL="0" indent="0">
              <a:buNone/>
            </a:pP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　　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2018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12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月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18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日，党中央表彰了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100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位在改革开放中作出杰出贡献的个人，小岗村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18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位农民位列其中。</a:t>
            </a:r>
          </a:p>
          <a:p>
            <a:pPr marL="0" indent="0">
              <a:buNone/>
            </a:pP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材料二</a:t>
            </a:r>
          </a:p>
          <a:p>
            <a:pPr marL="0" indent="0">
              <a:buNone/>
            </a:pP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　　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1979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12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月，舒婷在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北京深秋的晚上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一诗中写道：</a:t>
            </a:r>
          </a:p>
          <a:p>
            <a:pPr marL="0" indent="0">
              <a:buNone/>
            </a:pPr>
            <a:r>
              <a:rPr lang="zh-CN" altLang="en-US" sz="1800" b="1" dirty="0">
                <a:latin typeface="仿宋" panose="02010609060101010101" pitchFamily="49" charset="-122"/>
                <a:ea typeface="仿宋" panose="02010609060101010101" pitchFamily="49" charset="-122"/>
              </a:rPr>
              <a:t>   　</a:t>
            </a:r>
            <a:r>
              <a:rPr lang="zh-CN" altLang="en-US" sz="1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夜</a:t>
            </a:r>
            <a:r>
              <a:rPr lang="zh-CN" altLang="en-US" sz="1800" b="1" dirty="0">
                <a:latin typeface="仿宋" panose="02010609060101010101" pitchFamily="49" charset="-122"/>
                <a:ea typeface="仿宋" panose="02010609060101010101" pitchFamily="49" charset="-122"/>
              </a:rPr>
              <a:t>，漫过</a:t>
            </a:r>
            <a:r>
              <a:rPr lang="zh-CN" altLang="en-US" sz="1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路灯</a:t>
            </a:r>
            <a:r>
              <a:rPr lang="zh-CN" altLang="en-US" sz="1800" b="1" dirty="0">
                <a:latin typeface="仿宋" panose="02010609060101010101" pitchFamily="49" charset="-122"/>
                <a:ea typeface="仿宋" panose="02010609060101010101" pitchFamily="49" charset="-122"/>
              </a:rPr>
              <a:t>的警戒线</a:t>
            </a:r>
            <a:endParaRPr lang="en-US" altLang="zh-CN" sz="1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1800" b="1" dirty="0">
                <a:latin typeface="仿宋" panose="02010609060101010101" pitchFamily="49" charset="-122"/>
                <a:ea typeface="仿宋" panose="02010609060101010101" pitchFamily="49" charset="-122"/>
              </a:rPr>
              <a:t>　　 去扑灭</a:t>
            </a:r>
            <a:r>
              <a:rPr lang="zh-CN" altLang="en-US" sz="1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群星</a:t>
            </a:r>
          </a:p>
          <a:p>
            <a:pPr marL="0" indent="0">
              <a:buNone/>
            </a:pPr>
            <a:r>
              <a:rPr lang="zh-CN" altLang="en-US" sz="1800" b="1" dirty="0">
                <a:latin typeface="仿宋" panose="02010609060101010101" pitchFamily="49" charset="-122"/>
                <a:ea typeface="仿宋" panose="02010609060101010101" pitchFamily="49" charset="-122"/>
              </a:rPr>
              <a:t>　　 </a:t>
            </a:r>
            <a:r>
              <a:rPr lang="zh-CN" altLang="en-US" sz="1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风</a:t>
            </a:r>
            <a:r>
              <a:rPr lang="zh-CN" altLang="en-US" sz="1800" b="1" dirty="0">
                <a:latin typeface="仿宋" panose="02010609060101010101" pitchFamily="49" charset="-122"/>
                <a:ea typeface="仿宋" panose="02010609060101010101" pitchFamily="49" charset="-122"/>
              </a:rPr>
              <a:t>跟踪而来，震动了每一片杨树</a:t>
            </a:r>
          </a:p>
          <a:p>
            <a:pPr marL="0" indent="0">
              <a:buNone/>
            </a:pPr>
            <a:r>
              <a:rPr lang="zh-CN" altLang="en-US" sz="1800" b="1" dirty="0">
                <a:latin typeface="仿宋" panose="02010609060101010101" pitchFamily="49" charset="-122"/>
                <a:ea typeface="仿宋" panose="02010609060101010101" pitchFamily="49" charset="-122"/>
              </a:rPr>
              <a:t>     发出潮水般的喧响</a:t>
            </a:r>
          </a:p>
          <a:p>
            <a:pPr marL="0" indent="0">
              <a:buNone/>
            </a:pPr>
            <a:r>
              <a:rPr lang="zh-CN" altLang="en-US" sz="1800" b="1" dirty="0">
                <a:latin typeface="仿宋" panose="02010609060101010101" pitchFamily="49" charset="-122"/>
                <a:ea typeface="仿宋" panose="02010609060101010101" pitchFamily="49" charset="-122"/>
              </a:rPr>
              <a:t>　　 我们也去吧</a:t>
            </a:r>
          </a:p>
          <a:p>
            <a:pPr marL="0" indent="0">
              <a:buNone/>
            </a:pPr>
            <a:r>
              <a:rPr lang="zh-CN" altLang="en-US" sz="1800" b="1" dirty="0">
                <a:latin typeface="仿宋" panose="02010609060101010101" pitchFamily="49" charset="-122"/>
                <a:ea typeface="仿宋" panose="02010609060101010101" pitchFamily="49" charset="-122"/>
              </a:rPr>
              <a:t>　　 去</a:t>
            </a:r>
            <a:r>
              <a:rPr lang="zh-CN" altLang="en-US" sz="1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争夺天空</a:t>
            </a:r>
          </a:p>
          <a:p>
            <a:pPr marL="0" indent="0">
              <a:buNone/>
            </a:pPr>
            <a:r>
              <a:rPr lang="zh-CN" altLang="en-US" sz="1800" b="1" dirty="0">
                <a:latin typeface="仿宋" panose="02010609060101010101" pitchFamily="49" charset="-122"/>
                <a:ea typeface="仿宋" panose="02010609060101010101" pitchFamily="49" charset="-122"/>
              </a:rPr>
              <a:t>　　 </a:t>
            </a:r>
            <a:r>
              <a:rPr lang="zh-CN" altLang="en-US" sz="1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或者</a:t>
            </a:r>
            <a:r>
              <a:rPr lang="zh-CN" altLang="en-US" sz="1800" b="1" dirty="0">
                <a:latin typeface="仿宋" panose="02010609060101010101" pitchFamily="49" charset="-122"/>
                <a:ea typeface="仿宋" panose="02010609060101010101" pitchFamily="49" charset="-122"/>
              </a:rPr>
              <a:t>做一片小叶子</a:t>
            </a:r>
          </a:p>
          <a:p>
            <a:pPr marL="0" indent="0">
              <a:buNone/>
            </a:pPr>
            <a:r>
              <a:rPr lang="zh-CN" altLang="en-US" sz="1800" b="1" dirty="0">
                <a:latin typeface="仿宋" panose="02010609060101010101" pitchFamily="49" charset="-122"/>
                <a:ea typeface="仿宋" panose="02010609060101010101" pitchFamily="49" charset="-122"/>
              </a:rPr>
              <a:t>　　 </a:t>
            </a:r>
            <a:r>
              <a:rPr lang="zh-CN" altLang="en-US" sz="1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回应</a:t>
            </a:r>
            <a:r>
              <a:rPr lang="zh-CN" altLang="en-US" sz="1800" b="1" dirty="0">
                <a:latin typeface="仿宋" panose="02010609060101010101" pitchFamily="49" charset="-122"/>
                <a:ea typeface="仿宋" panose="02010609060101010101" pitchFamily="49" charset="-122"/>
              </a:rPr>
              <a:t>森林的</a:t>
            </a:r>
            <a:r>
              <a:rPr lang="zh-CN" altLang="en-US" sz="1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歌唱</a:t>
            </a:r>
          </a:p>
          <a:p>
            <a:pPr marL="0" indent="0">
              <a:buNone/>
            </a:pPr>
            <a:r>
              <a:rPr lang="zh-CN" altLang="en-US" sz="1800" b="1" dirty="0">
                <a:latin typeface="仿宋" panose="02010609060101010101" pitchFamily="49" charset="-122"/>
                <a:ea typeface="仿宋" panose="02010609060101010101" pitchFamily="49" charset="-122"/>
              </a:rPr>
              <a:t>　　 </a:t>
            </a:r>
            <a:r>
              <a:rPr lang="en-US" altLang="zh-CN" sz="1800" b="1" dirty="0"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</a:p>
          <a:p>
            <a:pPr marL="0" indent="0">
              <a:buNone/>
            </a:pPr>
            <a:r>
              <a:rPr lang="zh-CN" altLang="en-US" sz="1800" dirty="0"/>
              <a:t>　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　读了上述材料，你有什么所思所感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?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请写一篇文章，谈谈你的看法。要求：综合材料内容及含意，选好角度，确定立意，明确文体，自拟标题，不要套作，不得抄袭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;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不少于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800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字。</a:t>
            </a:r>
            <a:endParaRPr lang="zh-CN" altLang="en-US" sz="1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739138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1956</TotalTime>
  <Words>261</Words>
  <Application>Microsoft Office PowerPoint</Application>
  <PresentationFormat>宽屏</PresentationFormat>
  <Paragraphs>23</Paragraphs>
  <Slides>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8" baseType="lpstr">
      <vt:lpstr>等线</vt:lpstr>
      <vt:lpstr>等线 Light</vt:lpstr>
      <vt:lpstr>仿宋</vt:lpstr>
      <vt:lpstr>黑体</vt:lpstr>
      <vt:lpstr>Arial</vt:lpstr>
      <vt:lpstr>Office 主题​​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梁浩蕾</dc:creator>
  <cp:lastModifiedBy>梁浩蕾</cp:lastModifiedBy>
  <cp:revision>27</cp:revision>
  <dcterms:created xsi:type="dcterms:W3CDTF">2019-02-28T07:46:00Z</dcterms:created>
  <dcterms:modified xsi:type="dcterms:W3CDTF">2019-03-19T01:15:44Z</dcterms:modified>
</cp:coreProperties>
</file>