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wmf" ContentType="image/x-wmf"/>
  <Default Extension="rels" ContentType="application/vnd.openxmlformats-package.relationships+xml"/>
  <Default Extension="xml" ContentType="application/xml"/>
  <Default Extension="gif" ContentType="image/gif"/>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media/image41.jpg" ContentType="image/png"/>
  <Override PartName="/ppt/ink/ink1.xml" ContentType="application/inkml+xml"/>
  <Override PartName="/ppt/ink/ink2.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 id="258" r:id="rId4"/>
    <p:sldId id="260" r:id="rId5"/>
    <p:sldId id="256" r:id="rId6"/>
    <p:sldId id="274" r:id="rId7"/>
    <p:sldId id="261" r:id="rId8"/>
    <p:sldId id="262" r:id="rId9"/>
    <p:sldId id="263" r:id="rId10"/>
    <p:sldId id="264" r:id="rId11"/>
    <p:sldId id="265" r:id="rId12"/>
    <p:sldId id="266" r:id="rId13"/>
    <p:sldId id="267" r:id="rId14"/>
    <p:sldId id="270" r:id="rId15"/>
    <p:sldId id="268" r:id="rId16"/>
    <p:sldId id="269" r:id="rId17"/>
    <p:sldId id="271" r:id="rId18"/>
    <p:sldId id="272" r:id="rId19"/>
    <p:sldId id="275" r:id="rId20"/>
    <p:sldId id="273" r:id="rId21"/>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FF33"/>
    <a:srgbClr val="FF99FF"/>
    <a:srgbClr val="FFCC99"/>
    <a:srgbClr val="66FFCC"/>
    <a:srgbClr val="4EE294"/>
    <a:srgbClr val="69C794"/>
    <a:srgbClr val="3AC9F6"/>
    <a:srgbClr val="CC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19.wmf"/><Relationship Id="rId2" Type="http://schemas.openxmlformats.org/officeDocument/2006/relationships/image" Target="../media/image18.wmf"/><Relationship Id="rId1" Type="http://schemas.openxmlformats.org/officeDocument/2006/relationships/image" Target="../media/image17.wmf"/><Relationship Id="rId5" Type="http://schemas.openxmlformats.org/officeDocument/2006/relationships/image" Target="../media/image21.wmf"/><Relationship Id="rId4" Type="http://schemas.openxmlformats.org/officeDocument/2006/relationships/image" Target="../media/image20.wmf"/></Relationships>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39.7093" units="1/cm"/>
          <inkml:channelProperty channel="Y" name="resolution" value="39.58763" units="1/cm"/>
          <inkml:channelProperty channel="T" name="resolution" value="1" units="1/dev"/>
        </inkml:channelProperties>
      </inkml:inkSource>
      <inkml:timestamp xml:id="ts0" timeString="2020-02-07T07:58:56.183"/>
    </inkml:context>
    <inkml:brush xml:id="br0">
      <inkml:brushProperty name="width" value="0.05292" units="cm"/>
      <inkml:brushProperty name="height" value="0.05292" units="cm"/>
      <inkml:brushProperty name="color" value="#FF0000"/>
    </inkml:brush>
  </inkml:definitions>
  <inkml:trace contextRef="#ctx0" brushRef="#br0">6251 8285 0,'0'25'110,"-25"-25"-95,25 24 1,-25 1-1,0 25-15,1 24 16,-26-24-16,25-1 16,-24 51-16,24-76 15,0 26-15,0 0 16,0-1-16,25 75 16,-49-74-16,49-25 15,0 49-15,0-49 16,0 25-16,0-26 15,0 1-15,0 0 47,0 0-47,0 0 0,49-1 16,-49 1-16,25-25 16,0 25-1,0 0-15,0-25 16,-1 0-16,76 49 15,-26-49 1,0 25-16,1-25 0,-1 0 16,-24 25-16,-1 0 15,1-25-15,0 0 32,-26 0-32,1 0 15,0 0-15,25 0 16,-1 0-16,1 0 0,24 0 15,1 0-15,24 0 16,-25 0-16,26-25 16,-51 0-1,1 25-15,-25 0 16,-1 0-16,1 0 16,0-25-16,0 25 0,0-24 15,24-1 1,-49 0-1,25 0 1,-25 0-16,25 1 16,-25-1-1,0 0 1,0 0-16,0-24 16,0 24-1,0 0-15,-50-25 16,25 26-16,-24-26 15,-1 0-15,25 1 16,-74-26-16,25 26 16,-1-1-16,-24 0 15,0-24-15,0 0 16,24 49-16,1 0 16,-1 0-16,-24-49 15,50 74-15,24 0 16,0 0-16,0 0 15,0 0-15,1 0 32,-26 0-17,25 0 17,0 0-32,1 25 15,-26-25-15,-24 0 16,49 24-16,0 1 15,0-25 1</inkml:trace>
  <inkml:trace contextRef="#ctx0" brushRef="#br0" timeOffset="2219.5374">9004 5879 0,'-50'74'141,"26"-24"-141,24-1 16,0-24-1,-25 0-15,25 0 16,0 0 0,0-1 15,0 1-31,0 25 15,0-1-15,25 1 16,-1 0-16,1-26 16,-25 51-16,25-75 15,-25 25-15,25-25 32,0 24-1,0-24 0,-25 25-15,24 0-16,1-25 31,0 0-15,0 0-16,0 0 46,-1-25-30,1 25 0,0 0-1,25-49 17,-26 24-32,1 0 15,-25 0 1,25 25-16,-25-25 15,0 1 1,0-1 0,0 0-1,0 0 17,0-24-17,0 24 1,0 0-1,-25 0-15,25 0 16,-25-49-16,25 24 16,-24 26-1,24-1-15,-25 0 16,25 0-16,0 0 16,0 1-1,-25-1 1,25 0-1,-25 25 1,25-25 15,-25 25-15,1 0 156,24 25-110,-25-25-46,0 25 15,25 0 32,-25-25-32</inkml:trace>
  <inkml:trace contextRef="#ctx0" brushRef="#br0" timeOffset="4970.2611">8186 3572 0,'-25'25'47,"25"-1"-47,-25 1 16,25 0-16,-25 0 15,-49 25-15,74-26 16,-25 1-16,0-25 15,0 0 1,0 0 0,1 25-1,-1-25-15,-50 50 16,-24-50 0,25 24-16,-50 1 0,-25-25 15,-49 25 1,74-25-16,-25 0 0,0 0 15,-50 0-15,51 0 16,-51 0-16,100 0 16,0 0-16,49 0 15,1 0-15,-1 25 16,25-25 0,-25 25-1,-49 24-15,-25 26 16,-25 24-16,-49-25 15,74 25-15,74-99 16,-24 75-16,-25-26 16,49 26-1,-24-1-15,24-24 16,-24 74-16,49-74 0,-50 49 16,51-74-16,-1-1 15,0 26-15,25-25 16,-25 24-1,0-24 1,25 50-16,0-51 16,-24 76-16,24-1 15,-25-74-15,25 24 0,0-24 16,0 49 0,-25 1-16,25-50 15,0 49-15,0 1 16,0-26-16,0-24 15,0 0-15,0 0 16,0-1 0,-25 1-1,25 0-15,0 0 16,-25-25 0,25 49-16,-24-24 15,-1-25 1,25 25-1,-25-25-15,0 25 16,0 0 0,1-25-16,-51 24 15,26 1-15,-26 0 16,1 0-16,-1 0 16,-74 24-16,50-24 15,25-25-15,-149 25 16,99 0-16,0-1 15,24 1-15,1 0 16,-50-25-16,25 25 16,-124 0-16,124-1 15,-74-24-15,24 0 16,75 0-16,0 0 16,49 0-16,25 0 15,-24 0 16,-1-24-31,25-1 16,-24 0-16,24-25 16,-25 1-16,25 24 15,-24-49-15,-1-1 16,-24-24-16,24-25 16,1 74-16,-1-24 15,25 49-15,25-24 16,0 24-16,0 0 15,0-50-15,0 26 16,0-1-16,0 1 16,0-26-16,50 1 15,49-50-15,25-50 16,50 1-16,24 24 16,1-25-16,-1 100 15,-124 49-15,125-74 16,-100 74-16,25-25 15,0-24-15,-50 24 16,51 50-16,-51-49 16,100-1-16,-75 0 15,74 1-15,75-26 16,-74 51-16,99-51 16,0 1-16,0 24 15,-149 25-15,49 1 16,1-1-16,-75 25 15,50-25-15,-75 0 16,26 0-16,-26 0 16,25 25-16,-49 0 15,-1 0-15,26 0 16,148-24-16,-124 24 16,75-25-16,-100 0 15,50 25-15,-24 0 16,-51 0-16,26-25 15,-51 25-15,51 0 16,-50 0-16,49-25 16,-49 25-16,25 0 15,-1-49-15,1 24 16,-1 25-16,1-25 16,-25 25-16,0 0 15,-1-25-15,1 25 16,-25-24-1,50-1 1,-1 0-16,-24 25 16,0 0-16,0 0 15,-25-25-15,25 0 16,-1 25-16,-24-24 16,25 24-16,25-50 15,-25 25-15,-1 0 16,26 1-16,-25-1 15,24 25-15,-24 0 47,0 0 16,25 25-48,-26-1-15,1 26 16,0-25-16,49 24 16,-74-24-16,25 0 15,0 0 1,-25 24 0,25-24-1,0 25-15,-25-25 16,25-1-16,-25 1 15,0 0 1,24-25-16,-24 25 31,0 0-15,25-25 0,-25 24-1</inkml:trace>
  <inkml:trace contextRef="#ctx0" brushRef="#br0" timeOffset="9047.5502">9079 5407 0,'0'25'109,"24"0"-93,1-25-1,0 0 48,-25 25-47,25 0-1,0-1 1,-1-24-1,1 25 17,0-25-17,0 0 17,0 0-17,24-25 16,1-24-15,-1-1-16,26 1 16,-1-1-16,-24 25 15,49-49-15,-74 49 16,0 25-16</inkml:trace>
  <inkml:trace contextRef="#ctx0" brushRef="#br0" timeOffset="13658.8296">16768 5904 0,'0'24'328,"0"1"-156,-25-25 188</inkml:trace>
  <inkml:trace contextRef="#ctx0" brushRef="#br0" timeOffset="23297.1888">23267 8260 0,'0'25'16,"0"49"-1,0 25-15,25 50 16,-1-25-16,26 99 15,-25 1-15,24-51 16,26 51-16,-26-125 16,-24-25-16,0-24 15,0-50-15,0 0 47,-1 0-47,150-50 16,0-24-16,99-25 15,74-75-15,223-49 16,-74-1-16,-223 100 16,0 25-16,-124 25 15,-75 49-15,-49 0 16</inkml:trace>
  <inkml:trace contextRef="#ctx0" brushRef="#br0" timeOffset="24471.9508">2654 9252 0,'0'25'31,"25"0"-31,49 124 16,-24-25-16,49 49 16,-49-49-16,49-25 15,0 1-15,-49-51 16,-1 1-16,-24-50 15,0 0-15,25 0 16,-1 0 0,75 0-16,100 0 15,-26 0-15,124 0 16,-24 0-16,99-99 16,-99 24-16,-125 26 15,1-26-15,-100 50 16,-49 25-1</inkml:trace>
  <inkml:trace contextRef="#ctx0" brushRef="#br0" timeOffset="29001.454">9029 13915 0,'-25'0'16,"0"0"62,25-24 31,0-76-109,0-24 16,-25 75-16,25 24 15,-24 25-15,24 50 110,0-26-110,0 1 15,0 0 1</inkml:trace>
  <inkml:trace contextRef="#ctx0" brushRef="#br0" timeOffset="32457.6222">6995 13643 0,'-25'0'47,"0"0"0,25 24 15,-24-24-62,-1 0 16,0 25 15,0 0 1,0-25-17,0 0 1,1 0-1,-1 0 17,25 25-32,-25-25 31,0 0-15,25 25 15,-25-25-16,25 24 1,-49 1-16,24 25 16,0-25-16,0-25 15,1 24-15,24 1 16,-25 0-16,25 0 31,0 0 0,0-1 32,0 1-47,0 0-16,0 0 31,0 0-16,0-1-15,0 1 16,0 0 0,0 0-1,49 24 48,-24 1-63,25-50 15,-1 25-15,1 0 16,24-25-16,-24 25 16,25-1-16,-51-24 15,26 0-15,-25 0 16,0 25-16,-1-25 16,1 0-16,25 0 15,24 0-15,-24 0 16,-1-25-16,1 1 15,24-1-15,26-25 16,-76 25-16,1 0 16,0 1-16,0 24 15,0-25 1,-1-25 0,1 50-16,0-74 15,25 49-15,-50 0 16,24-49-16,-24 24 15,25 1-15,-25-1 16,0 25 0,0 0 15,0 1 31,-49-26-30,-1 25-32,25 0 15,-24 1-15,-26-1 16,50 25-16,-24-25 16,-1 0-1,25 0-15,1 25 16,-1 0-1,0 0 17,0 0 15,0 25-1,1-25-30,24 25 31,-25-25 0,0 25-32,0-25 17,-49 25-17,49-1 1,0-24-16,0 0 31,25 25 0,-24 0-31,-1-25 16,25 25 15,-25-25-15</inkml:trace>
  <inkml:trace contextRef="#ctx0" brushRef="#br0" timeOffset="41466.1212">18703 14808 0,'0'0'0,"-25"0"62,0 0-46,0 0-16,-24 25 15,49 0 1,-50-25-16,25 25 31,0-25-15,-49 74-1,-50-24-15,99-1 16,-74 1-16,49 0 16,-24-1-16,24 1 15,50-25-15,-24-1 16,24 26-16,0 0 16,0-25-16,0-1 15,0 1-15,0 25 16,49-25-1,-49-1-15,25 1 16,49 25-16,-49-25 16,50-1-16,24 1 15,0 25 1,-74-50-16,74 0 0,-49 0 16,-25 0-16,24 0 15,-24 0-15,0 0 16,24-124-16,1 25 15,0-50 1,-26 74-16,1 26 0,-25-51 16,0 51-1,0-26-15,0 51 16,0-51-16,0 1 16,-25 24-16,1-24 0,24 24 15</inkml:trace>
  <inkml:trace contextRef="#ctx0" brushRef="#br0" timeOffset="43060.8678">17462 11857 0,'0'0'0,"0"24"0,0 1 16,0 25 0,0-25-16,-24 74 15,-1-25 1,25-24-16,-50 74 0,50-50 15,-25-24-15,25 24 16,-24 1-16,-1-1 16,0-24-16,25-25 15,-25-25 1,25 24-16,-25 1 16,1-25-1,-26 50-15,25-50 16,0 0-1,1 0-15,-26 0 0,-24 49 16,-1-49-16,26 0 16,-26 0-1,-74 0-15,75 0 16,24 0-16,-24 0 16,24 0-16,25 0 15,-24-24-15,-26-1 0,26-25 16,24 50-16,-25-25 15,50 1-15,-49-26 16,24 25-16,0-24 16,25 24-1,-25 0-15,25-25 16,0 1-16,-24 24 0,24-25 16,0 1-16,0-1 15,24-24 1,1-1-16,74-49 0,25 0 15,-24 25 1,24 0-16,-50 0 16,-24 74-16,-25-25 0,24 25 15,1 1 1,-1-26-16,-24 50 0,0-25 31,25 25-31,-50-25 16,24 25-1,26 25 1,-25-25 0,49 25-16,-24 25 15,24-50 1,1 0-16,-1 24 16,-49 1-16,0-25 15,-25 25 95,0 0-110,0 0 15,0-1 16,0 26-15,0 0-16,0-1 16,0 26-16,0-26 15,-25 1-15,25 24 16</inkml:trace>
  <inkml:trace contextRef="#ctx0" brushRef="#br0" timeOffset="46000.7409">25772 13469 0,'0'0'0,"-25"0"16,0 0-16,1 0 16,-26 0-16,0 0 15,26 0-15,-1 0 16,0 25-16,0-25 31,0 0-15,25 25-1,-24-25 17,24 24-17,0 1 16,0 25-15,0 24 0,0 1-16,74-26 15,-74 1-15,25-25 16,24 24-16,-24-24 16,-25 0-16,25 0 15,0-25 1,24 0-1,-24 0 1,0 0 0,25 0-16,-1 0 15,-24-25-15,0 0 16,0 25-16,0-25 16,24 0-1,-24 1 1,0-1-1,0 0-15,-1 0 16,-24 0-16,0-74 16,0 74-16,0 1 15,0-1 1,0-25-16,0 25 16,0-49-1,0 24-15,0 1 0,0 24 16,0 0-16,0 0 15</inkml:trace>
  <inkml:trace contextRef="#ctx0" brushRef="#br0" timeOffset="47468.1749">24333 13370 0,'0'0'0,"-74"0"0,0-25 15,24 25-15,-24 0 16,24 0-16,0 0 16,26 0-16,-1 0 15,0 0-15,-25 0 16,1 0-16,-1 0 15,25 25-15,0-25 16,25 25 0,0-1-1,-24 1 17,24 0-32,-50 25 15,25 49-15,0-50 16,25 26-16,0-26 15,0 1 1,0-25-16,0 0 16,0-1-1,25-24 1,0 0 0,25 0-1,24 0-15,-24 0 16,24 0-1,1 0-15,-1 0 0,-24 0 16,-1 0-16,-24 0 16,25-24-16,-1 24 15,-24 0-15,25-25 16,-26 0-16,1 25 16,25-50-16,-25 26 15,-25-1-15,49 25 16,-49-25-1,25 25-15,-25-25 16,25 25-16,0-25 16,-25 1-16,24-1 31,-24 0-31,0 0 0,0 0 31,25 25-31,-25-24 0,0-1 16,0 0-1,0-49 1,0 49-16,0 0 16,0 0-1,0 0 1,0 1 62</inkml:trace>
  <inkml:trace contextRef="#ctx0" brushRef="#br0" timeOffset="49156.9104">16446 17190 0,'0'24'78,"24"1"-62,1 0 0,25 0-16,-1 49 15,-24-24-15,50-25 16,-75-1-16,24-24 16,1 50-16,0-50 15,25 50-15,-26-25 16,1-1-16,25 26 15,-1 0-15,26 24 16,-1-49-16,-24 24 16,74-24-16,-75-25 15,26 0-15,-26 0 16,26 0-16,24-25 16,-49-24-16,49 24 15,25-49-15,50-26 16,49-49-16,-74 25 15,74-99-15,-49 74 16,49-49-16,-74 74 16,-75 50-16,0-26 15,-24 51-15,-50 24 16</inkml:trace>
  <inkml:trace contextRef="#ctx0" brushRef="#br0" timeOffset="50330.5216">25152 17239 0,'-25'0'31,"25"99"-15,50-24 0,-1 24-16,-24-49 15,0-25-15,25-1 16,24 26-16,-24 0 16,-1-26-16,1 1 15,24 0-15,100 0 16,-50-25-16,99 25 15,0-25-15,1 0 16,98 0-16,-49 0 16,49-25-16,26-74 15,-100 24-15,-25-49 16,-74 25-16,49-75 16,-74 25-16,-25 25 15,-24 50-15,-26 0 16,-24 49-16,0 0 15,0-25-15,0 50 16,-25-24-16,49-1 16,-49 0-16</inkml:trace>
</inkml:ink>
</file>

<file path=ppt/ink/ink2.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39.7093" units="1/cm"/>
          <inkml:channelProperty channel="Y" name="resolution" value="39.58763" units="1/cm"/>
          <inkml:channelProperty channel="T" name="resolution" value="1" units="1/dev"/>
        </inkml:channelProperties>
      </inkml:inkSource>
      <inkml:timestamp xml:id="ts0" timeString="2020-02-07T08:01:21.462"/>
    </inkml:context>
    <inkml:brush xml:id="br0">
      <inkml:brushProperty name="width" value="0.05292" units="cm"/>
      <inkml:brushProperty name="height" value="0.05292" units="cm"/>
      <inkml:brushProperty name="color" value="#FF0000"/>
    </inkml:brush>
  </inkml:definitions>
  <inkml:trace contextRef="#ctx0" brushRef="#br0">30435 13891 0</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0DF37AE6-EE68-4FF0-A90A-1B958A3836AB}" type="datetimeFigureOut">
              <a:rPr lang="zh-CN" altLang="en-US" smtClean="0"/>
              <a:t>2020/2/7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D98BA81-16CC-4252-BCF2-CEEB13D5E84E}" type="slidenum">
              <a:rPr lang="zh-CN" altLang="en-US" smtClean="0"/>
              <a:t>‹#›</a:t>
            </a:fld>
            <a:endParaRPr lang="zh-CN" altLang="en-US"/>
          </a:p>
        </p:txBody>
      </p:sp>
    </p:spTree>
    <p:extLst>
      <p:ext uri="{BB962C8B-B14F-4D97-AF65-F5344CB8AC3E}">
        <p14:creationId xmlns:p14="http://schemas.microsoft.com/office/powerpoint/2010/main" val="23757486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0DF37AE6-EE68-4FF0-A90A-1B958A3836AB}" type="datetimeFigureOut">
              <a:rPr lang="zh-CN" altLang="en-US" smtClean="0"/>
              <a:t>2020/2/7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D98BA81-16CC-4252-BCF2-CEEB13D5E84E}" type="slidenum">
              <a:rPr lang="zh-CN" altLang="en-US" smtClean="0"/>
              <a:t>‹#›</a:t>
            </a:fld>
            <a:endParaRPr lang="zh-CN" altLang="en-US"/>
          </a:p>
        </p:txBody>
      </p:sp>
    </p:spTree>
    <p:extLst>
      <p:ext uri="{BB962C8B-B14F-4D97-AF65-F5344CB8AC3E}">
        <p14:creationId xmlns:p14="http://schemas.microsoft.com/office/powerpoint/2010/main" val="38361722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0DF37AE6-EE68-4FF0-A90A-1B958A3836AB}" type="datetimeFigureOut">
              <a:rPr lang="zh-CN" altLang="en-US" smtClean="0"/>
              <a:t>2020/2/7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D98BA81-16CC-4252-BCF2-CEEB13D5E84E}" type="slidenum">
              <a:rPr lang="zh-CN" altLang="en-US" smtClean="0"/>
              <a:t>‹#›</a:t>
            </a:fld>
            <a:endParaRPr lang="zh-CN" altLang="en-US"/>
          </a:p>
        </p:txBody>
      </p:sp>
    </p:spTree>
    <p:extLst>
      <p:ext uri="{BB962C8B-B14F-4D97-AF65-F5344CB8AC3E}">
        <p14:creationId xmlns:p14="http://schemas.microsoft.com/office/powerpoint/2010/main" val="41174201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0DF37AE6-EE68-4FF0-A90A-1B958A3836AB}" type="datetimeFigureOut">
              <a:rPr lang="zh-CN" altLang="en-US" smtClean="0"/>
              <a:t>2020/2/7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D98BA81-16CC-4252-BCF2-CEEB13D5E84E}" type="slidenum">
              <a:rPr lang="zh-CN" altLang="en-US" smtClean="0"/>
              <a:t>‹#›</a:t>
            </a:fld>
            <a:endParaRPr lang="zh-CN" altLang="en-US"/>
          </a:p>
        </p:txBody>
      </p:sp>
    </p:spTree>
    <p:extLst>
      <p:ext uri="{BB962C8B-B14F-4D97-AF65-F5344CB8AC3E}">
        <p14:creationId xmlns:p14="http://schemas.microsoft.com/office/powerpoint/2010/main" val="3477376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0DF37AE6-EE68-4FF0-A90A-1B958A3836AB}" type="datetimeFigureOut">
              <a:rPr lang="zh-CN" altLang="en-US" smtClean="0"/>
              <a:t>2020/2/7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D98BA81-16CC-4252-BCF2-CEEB13D5E84E}" type="slidenum">
              <a:rPr lang="zh-CN" altLang="en-US" smtClean="0"/>
              <a:t>‹#›</a:t>
            </a:fld>
            <a:endParaRPr lang="zh-CN" altLang="en-US"/>
          </a:p>
        </p:txBody>
      </p:sp>
    </p:spTree>
    <p:extLst>
      <p:ext uri="{BB962C8B-B14F-4D97-AF65-F5344CB8AC3E}">
        <p14:creationId xmlns:p14="http://schemas.microsoft.com/office/powerpoint/2010/main" val="33991656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0DF37AE6-EE68-4FF0-A90A-1B958A3836AB}" type="datetimeFigureOut">
              <a:rPr lang="zh-CN" altLang="en-US" smtClean="0"/>
              <a:t>2020/2/7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D98BA81-16CC-4252-BCF2-CEEB13D5E84E}" type="slidenum">
              <a:rPr lang="zh-CN" altLang="en-US" smtClean="0"/>
              <a:t>‹#›</a:t>
            </a:fld>
            <a:endParaRPr lang="zh-CN" altLang="en-US"/>
          </a:p>
        </p:txBody>
      </p:sp>
    </p:spTree>
    <p:extLst>
      <p:ext uri="{BB962C8B-B14F-4D97-AF65-F5344CB8AC3E}">
        <p14:creationId xmlns:p14="http://schemas.microsoft.com/office/powerpoint/2010/main" val="18609032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DF37AE6-EE68-4FF0-A90A-1B958A3836AB}" type="datetimeFigureOut">
              <a:rPr lang="zh-CN" altLang="en-US" smtClean="0"/>
              <a:t>2020/2/7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D98BA81-16CC-4252-BCF2-CEEB13D5E84E}" type="slidenum">
              <a:rPr lang="zh-CN" altLang="en-US" smtClean="0"/>
              <a:t>‹#›</a:t>
            </a:fld>
            <a:endParaRPr lang="zh-CN" altLang="en-US"/>
          </a:p>
        </p:txBody>
      </p:sp>
    </p:spTree>
    <p:extLst>
      <p:ext uri="{BB962C8B-B14F-4D97-AF65-F5344CB8AC3E}">
        <p14:creationId xmlns:p14="http://schemas.microsoft.com/office/powerpoint/2010/main" val="27065713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0DF37AE6-EE68-4FF0-A90A-1B958A3836AB}" type="datetimeFigureOut">
              <a:rPr lang="zh-CN" altLang="en-US" smtClean="0"/>
              <a:t>2020/2/7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D98BA81-16CC-4252-BCF2-CEEB13D5E84E}" type="slidenum">
              <a:rPr lang="zh-CN" altLang="en-US" smtClean="0"/>
              <a:t>‹#›</a:t>
            </a:fld>
            <a:endParaRPr lang="zh-CN" altLang="en-US"/>
          </a:p>
        </p:txBody>
      </p:sp>
    </p:spTree>
    <p:extLst>
      <p:ext uri="{BB962C8B-B14F-4D97-AF65-F5344CB8AC3E}">
        <p14:creationId xmlns:p14="http://schemas.microsoft.com/office/powerpoint/2010/main" val="8310077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0DF37AE6-EE68-4FF0-A90A-1B958A3836AB}" type="datetimeFigureOut">
              <a:rPr lang="zh-CN" altLang="en-US" smtClean="0"/>
              <a:t>2020/2/7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D98BA81-16CC-4252-BCF2-CEEB13D5E84E}" type="slidenum">
              <a:rPr lang="zh-CN" altLang="en-US" smtClean="0"/>
              <a:t>‹#›</a:t>
            </a:fld>
            <a:endParaRPr lang="zh-CN" altLang="en-US"/>
          </a:p>
        </p:txBody>
      </p:sp>
    </p:spTree>
    <p:extLst>
      <p:ext uri="{BB962C8B-B14F-4D97-AF65-F5344CB8AC3E}">
        <p14:creationId xmlns:p14="http://schemas.microsoft.com/office/powerpoint/2010/main" val="3750947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0DF37AE6-EE68-4FF0-A90A-1B958A3836AB}" type="datetimeFigureOut">
              <a:rPr lang="zh-CN" altLang="en-US" smtClean="0"/>
              <a:t>2020/2/7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D98BA81-16CC-4252-BCF2-CEEB13D5E84E}" type="slidenum">
              <a:rPr lang="zh-CN" altLang="en-US" smtClean="0"/>
              <a:t>‹#›</a:t>
            </a:fld>
            <a:endParaRPr lang="zh-CN" altLang="en-US"/>
          </a:p>
        </p:txBody>
      </p:sp>
    </p:spTree>
    <p:extLst>
      <p:ext uri="{BB962C8B-B14F-4D97-AF65-F5344CB8AC3E}">
        <p14:creationId xmlns:p14="http://schemas.microsoft.com/office/powerpoint/2010/main" val="6442054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0DF37AE6-EE68-4FF0-A90A-1B958A3836AB}" type="datetimeFigureOut">
              <a:rPr lang="zh-CN" altLang="en-US" smtClean="0"/>
              <a:t>2020/2/7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D98BA81-16CC-4252-BCF2-CEEB13D5E84E}" type="slidenum">
              <a:rPr lang="zh-CN" altLang="en-US" smtClean="0"/>
              <a:t>‹#›</a:t>
            </a:fld>
            <a:endParaRPr lang="zh-CN" altLang="en-US"/>
          </a:p>
        </p:txBody>
      </p:sp>
    </p:spTree>
    <p:extLst>
      <p:ext uri="{BB962C8B-B14F-4D97-AF65-F5344CB8AC3E}">
        <p14:creationId xmlns:p14="http://schemas.microsoft.com/office/powerpoint/2010/main" val="12668622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115673923"/>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845309478"/>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200403287"/>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DF37AE6-EE68-4FF0-A90A-1B958A3836AB}" type="datetimeFigureOut">
              <a:rPr lang="zh-CN" altLang="en-US" smtClean="0"/>
              <a:t>2020/2/7</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D98BA81-16CC-4252-BCF2-CEEB13D5E84E}" type="slidenum">
              <a:rPr lang="zh-CN" altLang="en-US" smtClean="0"/>
              <a:t>‹#›</a:t>
            </a:fld>
            <a:endParaRPr lang="zh-CN" altLang="en-US"/>
          </a:p>
        </p:txBody>
      </p:sp>
    </p:spTree>
    <p:extLst>
      <p:ext uri="{BB962C8B-B14F-4D97-AF65-F5344CB8AC3E}">
        <p14:creationId xmlns:p14="http://schemas.microsoft.com/office/powerpoint/2010/main" val="34023662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jpg"/><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3.xml"/><Relationship Id="rId5" Type="http://schemas.openxmlformats.org/officeDocument/2006/relationships/image" Target="../media/image8.jpeg"/><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gif"/><Relationship Id="rId1" Type="http://schemas.openxmlformats.org/officeDocument/2006/relationships/slideLayout" Target="../slideLayouts/slideLayout14.xml"/><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6.xml.rels><?xml version="1.0" encoding="UTF-8" standalone="yes"?>
<Relationships xmlns="http://schemas.openxmlformats.org/package/2006/relationships"><Relationship Id="rId8" Type="http://schemas.openxmlformats.org/officeDocument/2006/relationships/image" Target="../media/image19.wmf"/><Relationship Id="rId13" Type="http://schemas.openxmlformats.org/officeDocument/2006/relationships/image" Target="../media/image22.emf"/><Relationship Id="rId3" Type="http://schemas.openxmlformats.org/officeDocument/2006/relationships/oleObject" Target="../embeddings/oleObject1.bin"/><Relationship Id="rId7" Type="http://schemas.openxmlformats.org/officeDocument/2006/relationships/oleObject" Target="../embeddings/oleObject3.bin"/><Relationship Id="rId12" Type="http://schemas.openxmlformats.org/officeDocument/2006/relationships/image" Target="../media/image21.wmf"/><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18.wmf"/><Relationship Id="rId11" Type="http://schemas.openxmlformats.org/officeDocument/2006/relationships/oleObject" Target="../embeddings/oleObject5.bin"/><Relationship Id="rId5" Type="http://schemas.openxmlformats.org/officeDocument/2006/relationships/oleObject" Target="../embeddings/oleObject2.bin"/><Relationship Id="rId10" Type="http://schemas.openxmlformats.org/officeDocument/2006/relationships/image" Target="../media/image20.wmf"/><Relationship Id="rId4" Type="http://schemas.openxmlformats.org/officeDocument/2006/relationships/image" Target="../media/image17.wmf"/><Relationship Id="rId9" Type="http://schemas.openxmlformats.org/officeDocument/2006/relationships/oleObject" Target="../embeddings/oleObject4.bin"/></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1.png"/><Relationship Id="rId7" Type="http://schemas.openxmlformats.org/officeDocument/2006/relationships/image" Target="../media/image25.png"/><Relationship Id="rId12" Type="http://schemas.openxmlformats.org/officeDocument/2006/relationships/image" Target="../media/image28.png"/><Relationship Id="rId2" Type="http://schemas.openxmlformats.org/officeDocument/2006/relationships/image" Target="../media/image20.png"/><Relationship Id="rId1" Type="http://schemas.openxmlformats.org/officeDocument/2006/relationships/slideLayout" Target="../slideLayouts/slideLayout2.xml"/><Relationship Id="rId6" Type="http://schemas.openxmlformats.org/officeDocument/2006/relationships/image" Target="../media/image240.png"/><Relationship Id="rId11" Type="http://schemas.openxmlformats.org/officeDocument/2006/relationships/image" Target="../media/image25.emf"/><Relationship Id="rId5" Type="http://schemas.openxmlformats.org/officeDocument/2006/relationships/image" Target="../media/image230.png"/><Relationship Id="rId10" Type="http://schemas.openxmlformats.org/officeDocument/2006/relationships/image" Target="../media/image24.emf"/><Relationship Id="rId4" Type="http://schemas.openxmlformats.org/officeDocument/2006/relationships/image" Target="../media/image22.png"/><Relationship Id="rId9" Type="http://schemas.openxmlformats.org/officeDocument/2006/relationships/image" Target="../media/image23.emf"/></Relationships>
</file>

<file path=ppt/slides/_rels/slide10.xml.rels><?xml version="1.0" encoding="UTF-8" standalone="yes"?>
<Relationships xmlns="http://schemas.openxmlformats.org/package/2006/relationships"><Relationship Id="rId8" Type="http://schemas.openxmlformats.org/officeDocument/2006/relationships/image" Target="../media/image32.emf"/><Relationship Id="rId3" Type="http://schemas.openxmlformats.org/officeDocument/2006/relationships/image" Target="../media/image27.emf"/><Relationship Id="rId7" Type="http://schemas.openxmlformats.org/officeDocument/2006/relationships/image" Target="../media/image31.emf"/><Relationship Id="rId2" Type="http://schemas.openxmlformats.org/officeDocument/2006/relationships/image" Target="../media/image26.emf"/><Relationship Id="rId1" Type="http://schemas.openxmlformats.org/officeDocument/2006/relationships/slideLayout" Target="../slideLayouts/slideLayout2.xml"/><Relationship Id="rId6" Type="http://schemas.openxmlformats.org/officeDocument/2006/relationships/image" Target="../media/image30.emf"/><Relationship Id="rId5" Type="http://schemas.openxmlformats.org/officeDocument/2006/relationships/image" Target="../media/image29.emf"/><Relationship Id="rId4" Type="http://schemas.openxmlformats.org/officeDocument/2006/relationships/image" Target="../media/image28.emf"/></Relationships>
</file>

<file path=ppt/slides/_rels/slide11.xml.rels><?xml version="1.0" encoding="UTF-8" standalone="yes"?>
<Relationships xmlns="http://schemas.openxmlformats.org/package/2006/relationships"><Relationship Id="rId8" Type="http://schemas.openxmlformats.org/officeDocument/2006/relationships/image" Target="../media/image38.emf"/><Relationship Id="rId3" Type="http://schemas.openxmlformats.org/officeDocument/2006/relationships/image" Target="../media/image34.emf"/><Relationship Id="rId7" Type="http://schemas.openxmlformats.org/officeDocument/2006/relationships/image" Target="../media/image37.emf"/><Relationship Id="rId2" Type="http://schemas.openxmlformats.org/officeDocument/2006/relationships/image" Target="../media/image33.emf"/><Relationship Id="rId1" Type="http://schemas.openxmlformats.org/officeDocument/2006/relationships/slideLayout" Target="../slideLayouts/slideLayout2.xml"/><Relationship Id="rId6" Type="http://schemas.openxmlformats.org/officeDocument/2006/relationships/image" Target="../media/image30.emf"/><Relationship Id="rId5" Type="http://schemas.openxmlformats.org/officeDocument/2006/relationships/image" Target="../media/image36.emf"/><Relationship Id="rId4" Type="http://schemas.openxmlformats.org/officeDocument/2006/relationships/image" Target="../media/image35.emf"/></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26.png"/><Relationship Id="rId7" Type="http://schemas.openxmlformats.org/officeDocument/2006/relationships/image" Target="../media/image25.png"/><Relationship Id="rId12" Type="http://schemas.openxmlformats.org/officeDocument/2006/relationships/image" Target="../media/image40.emf"/><Relationship Id="rId2" Type="http://schemas.openxmlformats.org/officeDocument/2006/relationships/image" Target="../media/image20.png"/><Relationship Id="rId1" Type="http://schemas.openxmlformats.org/officeDocument/2006/relationships/slideLayout" Target="../slideLayouts/slideLayout2.xml"/><Relationship Id="rId6" Type="http://schemas.openxmlformats.org/officeDocument/2006/relationships/image" Target="../media/image240.png"/><Relationship Id="rId11" Type="http://schemas.openxmlformats.org/officeDocument/2006/relationships/image" Target="../media/image39.emf"/><Relationship Id="rId5" Type="http://schemas.openxmlformats.org/officeDocument/2006/relationships/image" Target="../media/image230.png"/><Relationship Id="rId10" Type="http://schemas.openxmlformats.org/officeDocument/2006/relationships/image" Target="../media/image44.png"/><Relationship Id="rId9" Type="http://schemas.openxmlformats.org/officeDocument/2006/relationships/image" Target="../media/image43.png"/><Relationship Id="rId4" Type="http://schemas.openxmlformats.org/officeDocument/2006/relationships/image" Target="../media/image22.png"/></Relationships>
</file>

<file path=ppt/slides/_rels/slide14.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43.png"/><Relationship Id="rId7" Type="http://schemas.openxmlformats.org/officeDocument/2006/relationships/image" Target="../media/image25.png"/><Relationship Id="rId2" Type="http://schemas.openxmlformats.org/officeDocument/2006/relationships/image" Target="../media/image20.png"/><Relationship Id="rId1" Type="http://schemas.openxmlformats.org/officeDocument/2006/relationships/slideLayout" Target="../slideLayouts/slideLayout2.xml"/><Relationship Id="rId6" Type="http://schemas.openxmlformats.org/officeDocument/2006/relationships/image" Target="../media/image240.png"/><Relationship Id="rId5" Type="http://schemas.openxmlformats.org/officeDocument/2006/relationships/image" Target="../media/image230.png"/><Relationship Id="rId10" Type="http://schemas.openxmlformats.org/officeDocument/2006/relationships/image" Target="../media/image41.jpg"/><Relationship Id="rId4" Type="http://schemas.openxmlformats.org/officeDocument/2006/relationships/image" Target="../media/image22.png"/><Relationship Id="rId9" Type="http://schemas.openxmlformats.org/officeDocument/2006/relationships/image" Target="../media/image44.png"/></Relationships>
</file>

<file path=ppt/slides/_rels/slide15.xml.rels><?xml version="1.0" encoding="UTF-8" standalone="yes"?>
<Relationships xmlns="http://schemas.openxmlformats.org/package/2006/relationships"><Relationship Id="rId3" Type="http://schemas.openxmlformats.org/officeDocument/2006/relationships/image" Target="../media/image43.emf"/><Relationship Id="rId2" Type="http://schemas.openxmlformats.org/officeDocument/2006/relationships/image" Target="../media/image42.emf"/><Relationship Id="rId1" Type="http://schemas.openxmlformats.org/officeDocument/2006/relationships/slideLayout" Target="../slideLayouts/slideLayout2.xml"/><Relationship Id="rId6" Type="http://schemas.openxmlformats.org/officeDocument/2006/relationships/image" Target="../media/image46.emf"/><Relationship Id="rId5" Type="http://schemas.openxmlformats.org/officeDocument/2006/relationships/image" Target="../media/image45.emf"/><Relationship Id="rId4" Type="http://schemas.openxmlformats.org/officeDocument/2006/relationships/image" Target="../media/image44.emf"/></Relationships>
</file>

<file path=ppt/slides/_rels/slide16.xml.rels><?xml version="1.0" encoding="UTF-8" standalone="yes"?>
<Relationships xmlns="http://schemas.openxmlformats.org/package/2006/relationships"><Relationship Id="rId3" Type="http://schemas.openxmlformats.org/officeDocument/2006/relationships/image" Target="../media/image48.emf"/><Relationship Id="rId2" Type="http://schemas.openxmlformats.org/officeDocument/2006/relationships/image" Target="../media/image47.emf"/><Relationship Id="rId1" Type="http://schemas.openxmlformats.org/officeDocument/2006/relationships/slideLayout" Target="../slideLayouts/slideLayout2.xml"/><Relationship Id="rId6" Type="http://schemas.openxmlformats.org/officeDocument/2006/relationships/image" Target="../media/image51.emf"/><Relationship Id="rId5" Type="http://schemas.openxmlformats.org/officeDocument/2006/relationships/image" Target="../media/image50.emf"/><Relationship Id="rId4" Type="http://schemas.openxmlformats.org/officeDocument/2006/relationships/image" Target="../media/image49.emf"/></Relationships>
</file>

<file path=ppt/slides/_rels/slide17.xml.rels><?xml version="1.0" encoding="UTF-8" standalone="yes"?>
<Relationships xmlns="http://schemas.openxmlformats.org/package/2006/relationships"><Relationship Id="rId3" Type="http://schemas.openxmlformats.org/officeDocument/2006/relationships/image" Target="../media/image52.emf"/><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customXml" Target="../ink/ink1.xml"/><Relationship Id="rId3" Type="http://schemas.openxmlformats.org/officeDocument/2006/relationships/image" Target="../media/image54.emf"/><Relationship Id="rId7" Type="http://schemas.openxmlformats.org/officeDocument/2006/relationships/image" Target="../media/image58.emf"/><Relationship Id="rId2" Type="http://schemas.openxmlformats.org/officeDocument/2006/relationships/image" Target="../media/image53.emf"/><Relationship Id="rId1" Type="http://schemas.openxmlformats.org/officeDocument/2006/relationships/slideLayout" Target="../slideLayouts/slideLayout2.xml"/><Relationship Id="rId6" Type="http://schemas.openxmlformats.org/officeDocument/2006/relationships/image" Target="../media/image57.emf"/><Relationship Id="rId5" Type="http://schemas.openxmlformats.org/officeDocument/2006/relationships/image" Target="../media/image56.emf"/><Relationship Id="rId4" Type="http://schemas.openxmlformats.org/officeDocument/2006/relationships/image" Target="../media/image55.emf"/><Relationship Id="rId9" Type="http://schemas.openxmlformats.org/officeDocument/2006/relationships/image" Target="../media/image66.emf"/></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customXml" Target="../ink/ink2.xml"/><Relationship Id="rId2" Type="http://schemas.openxmlformats.org/officeDocument/2006/relationships/image" Target="../media/image59.emf"/><Relationship Id="rId1" Type="http://schemas.openxmlformats.org/officeDocument/2006/relationships/slideLayout" Target="../slideLayouts/slideLayout2.xml"/><Relationship Id="rId4" Type="http://schemas.openxmlformats.org/officeDocument/2006/relationships/image" Target="../media/image6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xfrm>
            <a:off x="521592" y="579550"/>
            <a:ext cx="5454203" cy="1159099"/>
          </a:xfrm>
        </p:spPr>
        <p:txBody>
          <a:bodyPr>
            <a:normAutofit fontScale="90000"/>
          </a:bodyPr>
          <a:lstStyle/>
          <a:p>
            <a:r>
              <a:rPr lang="en-US" altLang="zh-CN" dirty="0" smtClean="0"/>
              <a:t>《</a:t>
            </a:r>
            <a:r>
              <a:rPr lang="zh-CN" altLang="en-US" dirty="0" smtClean="0"/>
              <a:t>有机化学基础</a:t>
            </a:r>
            <a:r>
              <a:rPr lang="en-US" altLang="zh-CN" dirty="0" smtClean="0"/>
              <a:t>》</a:t>
            </a:r>
            <a:endParaRPr lang="zh-CN" altLang="en-US" dirty="0"/>
          </a:p>
        </p:txBody>
      </p:sp>
      <p:sp>
        <p:nvSpPr>
          <p:cNvPr id="3" name="副标题 2"/>
          <p:cNvSpPr>
            <a:spLocks noGrp="1"/>
          </p:cNvSpPr>
          <p:nvPr>
            <p:ph type="subTitle" idx="1"/>
          </p:nvPr>
        </p:nvSpPr>
        <p:spPr>
          <a:xfrm>
            <a:off x="1379110" y="1848725"/>
            <a:ext cx="3739165" cy="1043188"/>
          </a:xfrm>
        </p:spPr>
        <p:txBody>
          <a:bodyPr>
            <a:normAutofit/>
          </a:bodyPr>
          <a:lstStyle/>
          <a:p>
            <a:r>
              <a:rPr lang="en-US" altLang="zh-CN" sz="2800" dirty="0" smtClean="0"/>
              <a:t>2</a:t>
            </a:r>
            <a:r>
              <a:rPr lang="zh-CN" altLang="en-US" sz="2800" dirty="0" smtClean="0"/>
              <a:t>烃和卤代烃</a:t>
            </a:r>
            <a:endParaRPr lang="en-US" altLang="zh-CN" sz="2800" dirty="0" smtClean="0"/>
          </a:p>
          <a:p>
            <a:r>
              <a:rPr lang="en-US" altLang="zh-CN" sz="2800" dirty="0" smtClean="0"/>
              <a:t>2.3</a:t>
            </a:r>
            <a:r>
              <a:rPr lang="zh-CN" altLang="en-US" sz="2800" dirty="0" smtClean="0"/>
              <a:t>卤代烃</a:t>
            </a:r>
            <a:endParaRPr lang="zh-CN" altLang="en-US" sz="2800" dirty="0"/>
          </a:p>
        </p:txBody>
      </p:sp>
      <p:sp>
        <p:nvSpPr>
          <p:cNvPr id="4" name="副标题 2"/>
          <p:cNvSpPr txBox="1">
            <a:spLocks/>
          </p:cNvSpPr>
          <p:nvPr/>
        </p:nvSpPr>
        <p:spPr>
          <a:xfrm>
            <a:off x="521592" y="2913544"/>
            <a:ext cx="5342586" cy="412729"/>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zh-CN" altLang="en-US" dirty="0">
                <a:latin typeface="楷体" panose="02010609060101010101" pitchFamily="49" charset="-122"/>
                <a:ea typeface="楷体" panose="02010609060101010101" pitchFamily="49" charset="-122"/>
              </a:rPr>
              <a:t>中山大学</a:t>
            </a:r>
            <a:r>
              <a:rPr lang="zh-CN" altLang="en-US" dirty="0" smtClean="0">
                <a:latin typeface="楷体" panose="02010609060101010101" pitchFamily="49" charset="-122"/>
                <a:ea typeface="楷体" panose="02010609060101010101" pitchFamily="49" charset="-122"/>
              </a:rPr>
              <a:t>附属中学     张伟</a:t>
            </a:r>
            <a:endParaRPr lang="zh-CN" altLang="en-US" dirty="0">
              <a:latin typeface="楷体" panose="02010609060101010101" pitchFamily="49" charset="-122"/>
              <a:ea typeface="楷体" panose="02010609060101010101" pitchFamily="49" charset="-122"/>
            </a:endParaRPr>
          </a:p>
        </p:txBody>
      </p:sp>
      <p:pic>
        <p:nvPicPr>
          <p:cNvPr id="5" name="图片 4"/>
          <p:cNvPicPr>
            <a:picLocks noChangeAspect="1"/>
          </p:cNvPicPr>
          <p:nvPr/>
        </p:nvPicPr>
        <p:blipFill>
          <a:blip r:embed="rId2"/>
          <a:stretch>
            <a:fillRect/>
          </a:stretch>
        </p:blipFill>
        <p:spPr>
          <a:xfrm>
            <a:off x="533727" y="4058506"/>
            <a:ext cx="1428073" cy="871092"/>
          </a:xfrm>
          <a:prstGeom prst="rect">
            <a:avLst/>
          </a:prstGeom>
        </p:spPr>
      </p:pic>
      <p:pic>
        <p:nvPicPr>
          <p:cNvPr id="6" name="图片 5"/>
          <p:cNvPicPr>
            <a:picLocks noChangeAspect="1"/>
          </p:cNvPicPr>
          <p:nvPr/>
        </p:nvPicPr>
        <p:blipFill>
          <a:blip r:embed="rId3"/>
          <a:stretch>
            <a:fillRect/>
          </a:stretch>
        </p:blipFill>
        <p:spPr>
          <a:xfrm>
            <a:off x="2583588" y="3924178"/>
            <a:ext cx="1218593" cy="1139748"/>
          </a:xfrm>
          <a:prstGeom prst="rect">
            <a:avLst/>
          </a:prstGeom>
        </p:spPr>
      </p:pic>
      <p:pic>
        <p:nvPicPr>
          <p:cNvPr id="7" name="图片 6"/>
          <p:cNvPicPr>
            <a:picLocks noChangeAspect="1"/>
          </p:cNvPicPr>
          <p:nvPr/>
        </p:nvPicPr>
        <p:blipFill>
          <a:blip r:embed="rId4"/>
          <a:stretch>
            <a:fillRect/>
          </a:stretch>
        </p:blipFill>
        <p:spPr>
          <a:xfrm>
            <a:off x="4343324" y="3924178"/>
            <a:ext cx="1549902" cy="1153979"/>
          </a:xfrm>
          <a:prstGeom prst="rect">
            <a:avLst/>
          </a:prstGeom>
        </p:spPr>
      </p:pic>
      <p:sp>
        <p:nvSpPr>
          <p:cNvPr id="9" name="Text Box 5"/>
          <p:cNvSpPr txBox="1">
            <a:spLocks noChangeArrowheads="1"/>
          </p:cNvSpPr>
          <p:nvPr/>
        </p:nvSpPr>
        <p:spPr bwMode="auto">
          <a:xfrm>
            <a:off x="533727" y="5622839"/>
            <a:ext cx="589322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20000"/>
              </a:spcBef>
            </a:pPr>
            <a:r>
              <a:rPr kumimoji="1" lang="zh-CN" altLang="en-US" sz="1800" b="1" dirty="0" smtClean="0">
                <a:solidFill>
                  <a:schemeClr val="accent2"/>
                </a:solidFill>
                <a:latin typeface="+mn-ea"/>
                <a:ea typeface="+mn-ea"/>
              </a:rPr>
              <a:t>卤代烃：</a:t>
            </a:r>
            <a:r>
              <a:rPr kumimoji="1" lang="zh-CN" altLang="zh-CN" sz="1800" b="1" dirty="0" smtClean="0">
                <a:solidFill>
                  <a:srgbClr val="FF0000"/>
                </a:solidFill>
                <a:latin typeface="+mn-ea"/>
                <a:ea typeface="+mn-ea"/>
              </a:rPr>
              <a:t>烃</a:t>
            </a:r>
            <a:r>
              <a:rPr kumimoji="1" lang="zh-CN" altLang="zh-CN" sz="1800" b="1" dirty="0">
                <a:solidFill>
                  <a:srgbClr val="0000FF"/>
                </a:solidFill>
                <a:latin typeface="+mn-ea"/>
                <a:ea typeface="+mn-ea"/>
              </a:rPr>
              <a:t>分子中的</a:t>
            </a:r>
            <a:r>
              <a:rPr kumimoji="1" lang="zh-CN" altLang="zh-CN" sz="1800" b="1" dirty="0">
                <a:solidFill>
                  <a:srgbClr val="FF0000"/>
                </a:solidFill>
                <a:latin typeface="+mn-ea"/>
                <a:ea typeface="+mn-ea"/>
              </a:rPr>
              <a:t>氢</a:t>
            </a:r>
            <a:r>
              <a:rPr kumimoji="1" lang="zh-CN" altLang="zh-CN" sz="1800" b="1" dirty="0">
                <a:solidFill>
                  <a:srgbClr val="0000FF"/>
                </a:solidFill>
                <a:latin typeface="+mn-ea"/>
                <a:ea typeface="+mn-ea"/>
              </a:rPr>
              <a:t>原子被</a:t>
            </a:r>
            <a:r>
              <a:rPr kumimoji="1" lang="zh-CN" altLang="zh-CN" sz="1800" b="1" dirty="0">
                <a:solidFill>
                  <a:srgbClr val="E33E31"/>
                </a:solidFill>
                <a:latin typeface="+mn-ea"/>
                <a:ea typeface="+mn-ea"/>
              </a:rPr>
              <a:t>卤素</a:t>
            </a:r>
            <a:r>
              <a:rPr kumimoji="1" lang="zh-CN" altLang="zh-CN" sz="1800" b="1" dirty="0">
                <a:solidFill>
                  <a:srgbClr val="0000FF"/>
                </a:solidFill>
                <a:latin typeface="+mn-ea"/>
                <a:ea typeface="+mn-ea"/>
              </a:rPr>
              <a:t>原子取代后</a:t>
            </a:r>
            <a:r>
              <a:rPr kumimoji="1" lang="zh-CN" altLang="en-US" sz="1800" b="1" dirty="0">
                <a:solidFill>
                  <a:srgbClr val="0000FF"/>
                </a:solidFill>
                <a:latin typeface="+mn-ea"/>
                <a:ea typeface="+mn-ea"/>
              </a:rPr>
              <a:t>所生成的一类烃的衍生物。</a:t>
            </a:r>
          </a:p>
        </p:txBody>
      </p:sp>
      <p:pic>
        <p:nvPicPr>
          <p:cNvPr id="8" name="图片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11545" y="155153"/>
            <a:ext cx="4770836" cy="6342239"/>
          </a:xfrm>
          <a:prstGeom prst="rect">
            <a:avLst/>
          </a:prstGeom>
        </p:spPr>
      </p:pic>
    </p:spTree>
    <p:extLst>
      <p:ext uri="{BB962C8B-B14F-4D97-AF65-F5344CB8AC3E}">
        <p14:creationId xmlns:p14="http://schemas.microsoft.com/office/powerpoint/2010/main" val="419416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F200906170300142029040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12040" y="-58194"/>
            <a:ext cx="3618428" cy="3422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3" descr="2-15-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72382" y="3476008"/>
            <a:ext cx="4170431" cy="2925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4" descr="2009041609401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0569" y="262547"/>
            <a:ext cx="4012734" cy="28969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5" descr="200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7983" y="3363871"/>
            <a:ext cx="4136807" cy="31031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Box 6"/>
          <p:cNvSpPr>
            <a:spLocks noChangeArrowheads="1"/>
          </p:cNvSpPr>
          <p:nvPr/>
        </p:nvSpPr>
        <p:spPr bwMode="auto">
          <a:xfrm>
            <a:off x="4699000" y="1711032"/>
            <a:ext cx="2794000"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spcBef>
                <a:spcPct val="50000"/>
              </a:spcBef>
            </a:pPr>
            <a:r>
              <a:rPr lang="zh-CN" altLang="en-US" sz="3200" b="1">
                <a:solidFill>
                  <a:srgbClr val="FF0000"/>
                </a:solidFill>
                <a:sym typeface="Calibri" panose="020F0502020204030204" pitchFamily="34" charset="0"/>
              </a:rPr>
              <a:t>聚四氟乙烯</a:t>
            </a:r>
            <a:endParaRPr lang="zh-CN" altLang="en-US"/>
          </a:p>
        </p:txBody>
      </p:sp>
      <p:grpSp>
        <p:nvGrpSpPr>
          <p:cNvPr id="20" name="组合 19"/>
          <p:cNvGrpSpPr/>
          <p:nvPr/>
        </p:nvGrpSpPr>
        <p:grpSpPr>
          <a:xfrm>
            <a:off x="5297445" y="3167521"/>
            <a:ext cx="2505075" cy="1752600"/>
            <a:chOff x="4919664" y="3500438"/>
            <a:chExt cx="2505075" cy="1752600"/>
          </a:xfrm>
        </p:grpSpPr>
        <p:sp>
          <p:nvSpPr>
            <p:cNvPr id="7" name="Line 7"/>
            <p:cNvSpPr>
              <a:spLocks noChangeShapeType="1"/>
            </p:cNvSpPr>
            <p:nvPr/>
          </p:nvSpPr>
          <p:spPr bwMode="auto">
            <a:xfrm>
              <a:off x="5570539" y="3963989"/>
              <a:ext cx="1587" cy="231775"/>
            </a:xfrm>
            <a:prstGeom prst="line">
              <a:avLst/>
            </a:prstGeom>
            <a:noFill/>
            <a:ln w="28575">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rgbClr val="000000"/>
                </a:solidFill>
                <a:sym typeface="Calibri" panose="020F0502020204030204" pitchFamily="34" charset="0"/>
              </a:endParaRPr>
            </a:p>
          </p:txBody>
        </p:sp>
        <p:sp>
          <p:nvSpPr>
            <p:cNvPr id="8" name="Line 8"/>
            <p:cNvSpPr>
              <a:spLocks noChangeShapeType="1"/>
            </p:cNvSpPr>
            <p:nvPr/>
          </p:nvSpPr>
          <p:spPr bwMode="auto">
            <a:xfrm>
              <a:off x="6118089" y="3968062"/>
              <a:ext cx="1587" cy="231775"/>
            </a:xfrm>
            <a:prstGeom prst="line">
              <a:avLst/>
            </a:prstGeom>
            <a:noFill/>
            <a:ln w="28575">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rgbClr val="000000"/>
                </a:solidFill>
                <a:sym typeface="Calibri" panose="020F0502020204030204" pitchFamily="34" charset="0"/>
              </a:endParaRPr>
            </a:p>
          </p:txBody>
        </p:sp>
        <p:sp>
          <p:nvSpPr>
            <p:cNvPr id="9" name="Line 9"/>
            <p:cNvSpPr>
              <a:spLocks noChangeShapeType="1"/>
            </p:cNvSpPr>
            <p:nvPr/>
          </p:nvSpPr>
          <p:spPr bwMode="auto">
            <a:xfrm>
              <a:off x="5580064" y="4589464"/>
              <a:ext cx="1587" cy="231775"/>
            </a:xfrm>
            <a:prstGeom prst="line">
              <a:avLst/>
            </a:prstGeom>
            <a:noFill/>
            <a:ln w="28575">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rgbClr val="000000"/>
                </a:solidFill>
                <a:sym typeface="Calibri" panose="020F0502020204030204" pitchFamily="34" charset="0"/>
              </a:endParaRPr>
            </a:p>
          </p:txBody>
        </p:sp>
        <p:sp>
          <p:nvSpPr>
            <p:cNvPr id="10" name="Line 10"/>
            <p:cNvSpPr>
              <a:spLocks noChangeShapeType="1"/>
            </p:cNvSpPr>
            <p:nvPr/>
          </p:nvSpPr>
          <p:spPr bwMode="auto">
            <a:xfrm>
              <a:off x="6116502" y="4581423"/>
              <a:ext cx="1587" cy="231775"/>
            </a:xfrm>
            <a:prstGeom prst="line">
              <a:avLst/>
            </a:prstGeom>
            <a:noFill/>
            <a:ln w="28575">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rgbClr val="000000"/>
                </a:solidFill>
                <a:sym typeface="Calibri" panose="020F0502020204030204" pitchFamily="34" charset="0"/>
              </a:endParaRPr>
            </a:p>
          </p:txBody>
        </p:sp>
        <p:grpSp>
          <p:nvGrpSpPr>
            <p:cNvPr id="11" name="Group 11"/>
            <p:cNvGrpSpPr>
              <a:grpSpLocks/>
            </p:cNvGrpSpPr>
            <p:nvPr/>
          </p:nvGrpSpPr>
          <p:grpSpPr bwMode="auto">
            <a:xfrm>
              <a:off x="4919664" y="3500438"/>
              <a:ext cx="2505075" cy="1752600"/>
              <a:chOff x="0" y="0"/>
              <a:chExt cx="1578" cy="1104"/>
            </a:xfrm>
          </p:grpSpPr>
          <p:sp>
            <p:nvSpPr>
              <p:cNvPr id="12" name="Text Box 12"/>
              <p:cNvSpPr>
                <a:spLocks noChangeArrowheads="1"/>
              </p:cNvSpPr>
              <p:nvPr/>
            </p:nvSpPr>
            <p:spPr bwMode="auto">
              <a:xfrm>
                <a:off x="24" y="337"/>
                <a:ext cx="1554" cy="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3600" b="1" dirty="0">
                    <a:solidFill>
                      <a:srgbClr val="000000"/>
                    </a:solidFill>
                    <a:sym typeface="Arial" panose="020B0604020202020204" pitchFamily="34" charset="0"/>
                  </a:rPr>
                  <a:t>[  </a:t>
                </a:r>
                <a:r>
                  <a:rPr lang="en-US" altLang="zh-CN" sz="3600" b="1" dirty="0">
                    <a:solidFill>
                      <a:srgbClr val="000000"/>
                    </a:solidFill>
                    <a:sym typeface="Calibri" panose="020F0502020204030204" pitchFamily="34" charset="0"/>
                  </a:rPr>
                  <a:t>C   </a:t>
                </a:r>
                <a:r>
                  <a:rPr lang="en-US" altLang="zh-CN" sz="3600" b="1" dirty="0" err="1">
                    <a:solidFill>
                      <a:srgbClr val="000000"/>
                    </a:solidFill>
                    <a:sym typeface="Calibri" panose="020F0502020204030204" pitchFamily="34" charset="0"/>
                  </a:rPr>
                  <a:t>C</a:t>
                </a:r>
                <a:r>
                  <a:rPr lang="en-US" altLang="zh-CN" sz="3600" b="1" dirty="0">
                    <a:solidFill>
                      <a:srgbClr val="000000"/>
                    </a:solidFill>
                    <a:sym typeface="Calibri" panose="020F0502020204030204" pitchFamily="34" charset="0"/>
                  </a:rPr>
                  <a:t> </a:t>
                </a:r>
                <a:r>
                  <a:rPr lang="en-US" altLang="zh-CN" sz="3600" b="1" dirty="0">
                    <a:solidFill>
                      <a:srgbClr val="000000"/>
                    </a:solidFill>
                    <a:sym typeface="Arial" panose="020B0604020202020204" pitchFamily="34" charset="0"/>
                  </a:rPr>
                  <a:t>]</a:t>
                </a:r>
                <a:r>
                  <a:rPr lang="en-US" altLang="zh-CN" sz="3600" b="1" baseline="-25000" dirty="0">
                    <a:solidFill>
                      <a:srgbClr val="000000"/>
                    </a:solidFill>
                    <a:sym typeface="Arial" panose="020B0604020202020204" pitchFamily="34" charset="0"/>
                  </a:rPr>
                  <a:t>n</a:t>
                </a:r>
                <a:endParaRPr lang="zh-CN" altLang="en-US" dirty="0"/>
              </a:p>
            </p:txBody>
          </p:sp>
          <p:sp>
            <p:nvSpPr>
              <p:cNvPr id="13" name="Line 13"/>
              <p:cNvSpPr>
                <a:spLocks noChangeShapeType="1"/>
              </p:cNvSpPr>
              <p:nvPr/>
            </p:nvSpPr>
            <p:spPr bwMode="auto">
              <a:xfrm flipH="1">
                <a:off x="0" y="581"/>
                <a:ext cx="243" cy="1"/>
              </a:xfrm>
              <a:prstGeom prst="line">
                <a:avLst/>
              </a:prstGeom>
              <a:noFill/>
              <a:ln w="28575">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rgbClr val="000000"/>
                  </a:solidFill>
                  <a:sym typeface="Calibri" panose="020F0502020204030204" pitchFamily="34" charset="0"/>
                </a:endParaRPr>
              </a:p>
            </p:txBody>
          </p:sp>
          <p:sp>
            <p:nvSpPr>
              <p:cNvPr id="14" name="Line 14"/>
              <p:cNvSpPr>
                <a:spLocks noChangeShapeType="1"/>
              </p:cNvSpPr>
              <p:nvPr/>
            </p:nvSpPr>
            <p:spPr bwMode="auto">
              <a:xfrm flipH="1" flipV="1">
                <a:off x="978" y="575"/>
                <a:ext cx="243" cy="1"/>
              </a:xfrm>
              <a:prstGeom prst="line">
                <a:avLst/>
              </a:prstGeom>
              <a:noFill/>
              <a:ln w="28575">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rgbClr val="000000"/>
                  </a:solidFill>
                  <a:sym typeface="Calibri" panose="020F0502020204030204" pitchFamily="34" charset="0"/>
                </a:endParaRPr>
              </a:p>
            </p:txBody>
          </p:sp>
          <p:sp>
            <p:nvSpPr>
              <p:cNvPr id="15" name="Text Box 15"/>
              <p:cNvSpPr>
                <a:spLocks noChangeArrowheads="1"/>
              </p:cNvSpPr>
              <p:nvPr/>
            </p:nvSpPr>
            <p:spPr bwMode="auto">
              <a:xfrm>
                <a:off x="309" y="739"/>
                <a:ext cx="389" cy="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3200" b="1">
                    <a:solidFill>
                      <a:srgbClr val="000000"/>
                    </a:solidFill>
                    <a:sym typeface="Calibri" panose="020F0502020204030204" pitchFamily="34" charset="0"/>
                  </a:rPr>
                  <a:t>F</a:t>
                </a:r>
                <a:endParaRPr lang="zh-CN" altLang="en-US"/>
              </a:p>
            </p:txBody>
          </p:sp>
          <p:sp>
            <p:nvSpPr>
              <p:cNvPr id="16" name="Line 16"/>
              <p:cNvSpPr>
                <a:spLocks noChangeShapeType="1"/>
              </p:cNvSpPr>
              <p:nvPr/>
            </p:nvSpPr>
            <p:spPr bwMode="auto">
              <a:xfrm>
                <a:off x="504" y="551"/>
                <a:ext cx="146" cy="1"/>
              </a:xfrm>
              <a:prstGeom prst="line">
                <a:avLst/>
              </a:prstGeom>
              <a:noFill/>
              <a:ln w="28575">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rgbClr val="000000"/>
                  </a:solidFill>
                  <a:sym typeface="Calibri" panose="020F0502020204030204" pitchFamily="34" charset="0"/>
                </a:endParaRPr>
              </a:p>
            </p:txBody>
          </p:sp>
          <p:sp>
            <p:nvSpPr>
              <p:cNvPr id="17" name="Text Box 17"/>
              <p:cNvSpPr>
                <a:spLocks noChangeArrowheads="1"/>
              </p:cNvSpPr>
              <p:nvPr/>
            </p:nvSpPr>
            <p:spPr bwMode="auto">
              <a:xfrm>
                <a:off x="659" y="22"/>
                <a:ext cx="388" cy="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3200" b="1" dirty="0">
                    <a:solidFill>
                      <a:srgbClr val="000000"/>
                    </a:solidFill>
                    <a:sym typeface="Calibri" panose="020F0502020204030204" pitchFamily="34" charset="0"/>
                  </a:rPr>
                  <a:t>F</a:t>
                </a:r>
                <a:endParaRPr lang="zh-CN" altLang="en-US" dirty="0"/>
              </a:p>
            </p:txBody>
          </p:sp>
          <p:sp>
            <p:nvSpPr>
              <p:cNvPr id="18" name="Text Box 18"/>
              <p:cNvSpPr>
                <a:spLocks noChangeArrowheads="1"/>
              </p:cNvSpPr>
              <p:nvPr/>
            </p:nvSpPr>
            <p:spPr bwMode="auto">
              <a:xfrm>
                <a:off x="645" y="739"/>
                <a:ext cx="388" cy="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3200" b="1" dirty="0">
                    <a:solidFill>
                      <a:srgbClr val="000000"/>
                    </a:solidFill>
                    <a:sym typeface="Calibri" panose="020F0502020204030204" pitchFamily="34" charset="0"/>
                  </a:rPr>
                  <a:t>F</a:t>
                </a:r>
                <a:endParaRPr lang="zh-CN" altLang="en-US" dirty="0"/>
              </a:p>
            </p:txBody>
          </p:sp>
          <p:sp>
            <p:nvSpPr>
              <p:cNvPr id="19" name="Text Box 19"/>
              <p:cNvSpPr>
                <a:spLocks noChangeArrowheads="1"/>
              </p:cNvSpPr>
              <p:nvPr/>
            </p:nvSpPr>
            <p:spPr bwMode="auto">
              <a:xfrm>
                <a:off x="315" y="0"/>
                <a:ext cx="389" cy="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3200" b="1">
                    <a:solidFill>
                      <a:srgbClr val="000000"/>
                    </a:solidFill>
                    <a:sym typeface="Calibri" panose="020F0502020204030204" pitchFamily="34" charset="0"/>
                  </a:rPr>
                  <a:t>F</a:t>
                </a:r>
                <a:endParaRPr lang="zh-CN" altLang="en-US"/>
              </a:p>
            </p:txBody>
          </p:sp>
        </p:grpSp>
      </p:grpSp>
      <p:sp>
        <p:nvSpPr>
          <p:cNvPr id="21" name="矩形 20"/>
          <p:cNvSpPr/>
          <p:nvPr/>
        </p:nvSpPr>
        <p:spPr>
          <a:xfrm>
            <a:off x="4929832" y="2393934"/>
            <a:ext cx="2672526" cy="646331"/>
          </a:xfrm>
          <a:prstGeom prst="rect">
            <a:avLst/>
          </a:prstGeom>
        </p:spPr>
        <p:txBody>
          <a:bodyPr wrap="none">
            <a:spAutoFit/>
          </a:bodyPr>
          <a:lstStyle/>
          <a:p>
            <a:pPr algn="ctr"/>
            <a:r>
              <a:rPr lang="en-US" altLang="zh-CN" dirty="0" smtClean="0">
                <a:solidFill>
                  <a:srgbClr val="333333"/>
                </a:solidFill>
                <a:latin typeface="arial" panose="020B0604020202020204" pitchFamily="34" charset="0"/>
              </a:rPr>
              <a:t>Poly </a:t>
            </a:r>
            <a:r>
              <a:rPr lang="en-US" altLang="zh-CN" dirty="0">
                <a:solidFill>
                  <a:srgbClr val="333333"/>
                </a:solidFill>
                <a:latin typeface="arial" panose="020B0604020202020204" pitchFamily="34" charset="0"/>
              </a:rPr>
              <a:t>tetra </a:t>
            </a:r>
            <a:r>
              <a:rPr lang="en-US" altLang="zh-CN" dirty="0" err="1" smtClean="0">
                <a:solidFill>
                  <a:srgbClr val="333333"/>
                </a:solidFill>
                <a:latin typeface="arial" panose="020B0604020202020204" pitchFamily="34" charset="0"/>
              </a:rPr>
              <a:t>fluoroethylene</a:t>
            </a:r>
            <a:endParaRPr lang="en-US" altLang="zh-CN" dirty="0" smtClean="0">
              <a:solidFill>
                <a:srgbClr val="333333"/>
              </a:solidFill>
              <a:latin typeface="arial" panose="020B0604020202020204" pitchFamily="34" charset="0"/>
            </a:endParaRPr>
          </a:p>
          <a:p>
            <a:pPr algn="ctr"/>
            <a:r>
              <a:rPr lang="en-US" altLang="zh-CN" dirty="0" smtClean="0">
                <a:solidFill>
                  <a:srgbClr val="333333"/>
                </a:solidFill>
                <a:latin typeface="arial" panose="020B0604020202020204" pitchFamily="34" charset="0"/>
              </a:rPr>
              <a:t>PTFE</a:t>
            </a:r>
            <a:endParaRPr lang="zh-CN" altLang="en-US" dirty="0"/>
          </a:p>
        </p:txBody>
      </p:sp>
    </p:spTree>
    <p:extLst>
      <p:ext uri="{BB962C8B-B14F-4D97-AF65-F5344CB8AC3E}">
        <p14:creationId xmlns:p14="http://schemas.microsoft.com/office/powerpoint/2010/main" val="859362828"/>
      </p:ext>
    </p:extLst>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3086" y="285269"/>
            <a:ext cx="3941960" cy="2852936"/>
          </a:xfrm>
          <a:prstGeom prst="rect">
            <a:avLst/>
          </a:prstGeom>
        </p:spPr>
      </p:pic>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42743" y="423732"/>
            <a:ext cx="4320646" cy="2844844"/>
          </a:xfrm>
          <a:prstGeom prst="rect">
            <a:avLst/>
          </a:prstGeom>
        </p:spPr>
      </p:pic>
      <p:sp>
        <p:nvSpPr>
          <p:cNvPr id="4" name="Text Box 6"/>
          <p:cNvSpPr>
            <a:spLocks noChangeArrowheads="1"/>
          </p:cNvSpPr>
          <p:nvPr/>
        </p:nvSpPr>
        <p:spPr bwMode="auto">
          <a:xfrm>
            <a:off x="4597451" y="524365"/>
            <a:ext cx="2794000"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spcBef>
                <a:spcPct val="50000"/>
              </a:spcBef>
            </a:pPr>
            <a:r>
              <a:rPr lang="zh-CN" altLang="en-US" sz="3200" b="1" dirty="0">
                <a:solidFill>
                  <a:srgbClr val="FF0000"/>
                </a:solidFill>
                <a:sym typeface="Calibri" panose="020F0502020204030204" pitchFamily="34" charset="0"/>
              </a:rPr>
              <a:t>聚氯乙烯</a:t>
            </a:r>
            <a:endParaRPr lang="zh-CN" altLang="en-US" dirty="0"/>
          </a:p>
        </p:txBody>
      </p:sp>
      <p:grpSp>
        <p:nvGrpSpPr>
          <p:cNvPr id="20" name="组合 19"/>
          <p:cNvGrpSpPr/>
          <p:nvPr/>
        </p:nvGrpSpPr>
        <p:grpSpPr>
          <a:xfrm>
            <a:off x="4962022" y="1647583"/>
            <a:ext cx="2505075" cy="1770063"/>
            <a:chOff x="4791126" y="4788315"/>
            <a:chExt cx="2505075" cy="1770063"/>
          </a:xfrm>
        </p:grpSpPr>
        <p:sp>
          <p:nvSpPr>
            <p:cNvPr id="5" name="Line 7"/>
            <p:cNvSpPr>
              <a:spLocks noChangeShapeType="1"/>
            </p:cNvSpPr>
            <p:nvPr/>
          </p:nvSpPr>
          <p:spPr bwMode="auto">
            <a:xfrm>
              <a:off x="5373739" y="5224699"/>
              <a:ext cx="1587" cy="231775"/>
            </a:xfrm>
            <a:prstGeom prst="line">
              <a:avLst/>
            </a:prstGeom>
            <a:noFill/>
            <a:ln w="28575">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rgbClr val="000000"/>
                </a:solidFill>
                <a:sym typeface="Calibri" panose="020F0502020204030204" pitchFamily="34" charset="0"/>
              </a:endParaRPr>
            </a:p>
          </p:txBody>
        </p:sp>
        <p:sp>
          <p:nvSpPr>
            <p:cNvPr id="6" name="Line 8"/>
            <p:cNvSpPr>
              <a:spLocks noChangeShapeType="1"/>
            </p:cNvSpPr>
            <p:nvPr/>
          </p:nvSpPr>
          <p:spPr bwMode="auto">
            <a:xfrm>
              <a:off x="6043664" y="5227874"/>
              <a:ext cx="1587" cy="231775"/>
            </a:xfrm>
            <a:prstGeom prst="line">
              <a:avLst/>
            </a:prstGeom>
            <a:noFill/>
            <a:ln w="28575">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rgbClr val="000000"/>
                </a:solidFill>
                <a:sym typeface="Calibri" panose="020F0502020204030204" pitchFamily="34" charset="0"/>
              </a:endParaRPr>
            </a:p>
          </p:txBody>
        </p:sp>
        <p:sp>
          <p:nvSpPr>
            <p:cNvPr id="7" name="Line 9"/>
            <p:cNvSpPr>
              <a:spLocks noChangeShapeType="1"/>
            </p:cNvSpPr>
            <p:nvPr/>
          </p:nvSpPr>
          <p:spPr bwMode="auto">
            <a:xfrm>
              <a:off x="5383264" y="5850174"/>
              <a:ext cx="1587" cy="231775"/>
            </a:xfrm>
            <a:prstGeom prst="line">
              <a:avLst/>
            </a:prstGeom>
            <a:noFill/>
            <a:ln w="28575">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rgbClr val="000000"/>
                </a:solidFill>
                <a:sym typeface="Calibri" panose="020F0502020204030204" pitchFamily="34" charset="0"/>
              </a:endParaRPr>
            </a:p>
          </p:txBody>
        </p:sp>
        <p:sp>
          <p:nvSpPr>
            <p:cNvPr id="8" name="Line 10"/>
            <p:cNvSpPr>
              <a:spLocks noChangeShapeType="1"/>
            </p:cNvSpPr>
            <p:nvPr/>
          </p:nvSpPr>
          <p:spPr bwMode="auto">
            <a:xfrm>
              <a:off x="6043664" y="5842236"/>
              <a:ext cx="1587" cy="231775"/>
            </a:xfrm>
            <a:prstGeom prst="line">
              <a:avLst/>
            </a:prstGeom>
            <a:noFill/>
            <a:ln w="28575">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rgbClr val="000000"/>
                </a:solidFill>
                <a:sym typeface="Calibri" panose="020F0502020204030204" pitchFamily="34" charset="0"/>
              </a:endParaRPr>
            </a:p>
          </p:txBody>
        </p:sp>
        <p:grpSp>
          <p:nvGrpSpPr>
            <p:cNvPr id="9" name="Group 11"/>
            <p:cNvGrpSpPr>
              <a:grpSpLocks/>
            </p:cNvGrpSpPr>
            <p:nvPr/>
          </p:nvGrpSpPr>
          <p:grpSpPr bwMode="auto">
            <a:xfrm>
              <a:off x="4791126" y="4788315"/>
              <a:ext cx="2505075" cy="1770063"/>
              <a:chOff x="0" y="9"/>
              <a:chExt cx="1578" cy="1115"/>
            </a:xfrm>
          </p:grpSpPr>
          <p:sp>
            <p:nvSpPr>
              <p:cNvPr id="10" name="Text Box 12"/>
              <p:cNvSpPr>
                <a:spLocks noChangeArrowheads="1"/>
              </p:cNvSpPr>
              <p:nvPr/>
            </p:nvSpPr>
            <p:spPr bwMode="auto">
              <a:xfrm>
                <a:off x="24" y="337"/>
                <a:ext cx="1554" cy="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3600" b="1" dirty="0">
                    <a:solidFill>
                      <a:srgbClr val="000000"/>
                    </a:solidFill>
                    <a:sym typeface="Arial" panose="020B0604020202020204" pitchFamily="34" charset="0"/>
                  </a:rPr>
                  <a:t>[  </a:t>
                </a:r>
                <a:r>
                  <a:rPr lang="en-US" altLang="zh-CN" sz="3600" b="1" dirty="0">
                    <a:solidFill>
                      <a:srgbClr val="000000"/>
                    </a:solidFill>
                    <a:sym typeface="Calibri" panose="020F0502020204030204" pitchFamily="34" charset="0"/>
                  </a:rPr>
                  <a:t>C   </a:t>
                </a:r>
                <a:r>
                  <a:rPr lang="en-US" altLang="zh-CN" sz="3600" b="1" dirty="0" err="1">
                    <a:solidFill>
                      <a:srgbClr val="000000"/>
                    </a:solidFill>
                    <a:sym typeface="Calibri" panose="020F0502020204030204" pitchFamily="34" charset="0"/>
                  </a:rPr>
                  <a:t>C</a:t>
                </a:r>
                <a:r>
                  <a:rPr lang="en-US" altLang="zh-CN" sz="3600" b="1" dirty="0">
                    <a:solidFill>
                      <a:srgbClr val="000000"/>
                    </a:solidFill>
                    <a:sym typeface="Calibri" panose="020F0502020204030204" pitchFamily="34" charset="0"/>
                  </a:rPr>
                  <a:t> </a:t>
                </a:r>
                <a:r>
                  <a:rPr lang="en-US" altLang="zh-CN" sz="3600" b="1" dirty="0">
                    <a:solidFill>
                      <a:srgbClr val="000000"/>
                    </a:solidFill>
                    <a:sym typeface="Arial" panose="020B0604020202020204" pitchFamily="34" charset="0"/>
                  </a:rPr>
                  <a:t>]</a:t>
                </a:r>
                <a:r>
                  <a:rPr lang="en-US" altLang="zh-CN" sz="3600" b="1" baseline="-25000" dirty="0">
                    <a:solidFill>
                      <a:srgbClr val="000000"/>
                    </a:solidFill>
                    <a:sym typeface="Arial" panose="020B0604020202020204" pitchFamily="34" charset="0"/>
                  </a:rPr>
                  <a:t>n</a:t>
                </a:r>
                <a:endParaRPr lang="zh-CN" altLang="en-US" dirty="0"/>
              </a:p>
            </p:txBody>
          </p:sp>
          <p:sp>
            <p:nvSpPr>
              <p:cNvPr id="11" name="Line 13"/>
              <p:cNvSpPr>
                <a:spLocks noChangeShapeType="1"/>
              </p:cNvSpPr>
              <p:nvPr/>
            </p:nvSpPr>
            <p:spPr bwMode="auto">
              <a:xfrm flipH="1">
                <a:off x="0" y="581"/>
                <a:ext cx="243" cy="1"/>
              </a:xfrm>
              <a:prstGeom prst="line">
                <a:avLst/>
              </a:prstGeom>
              <a:noFill/>
              <a:ln w="28575">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rgbClr val="000000"/>
                  </a:solidFill>
                  <a:sym typeface="Calibri" panose="020F0502020204030204" pitchFamily="34" charset="0"/>
                </a:endParaRPr>
              </a:p>
            </p:txBody>
          </p:sp>
          <p:sp>
            <p:nvSpPr>
              <p:cNvPr id="12" name="Line 14"/>
              <p:cNvSpPr>
                <a:spLocks noChangeShapeType="1"/>
              </p:cNvSpPr>
              <p:nvPr/>
            </p:nvSpPr>
            <p:spPr bwMode="auto">
              <a:xfrm flipH="1" flipV="1">
                <a:off x="833" y="567"/>
                <a:ext cx="243" cy="1"/>
              </a:xfrm>
              <a:prstGeom prst="line">
                <a:avLst/>
              </a:prstGeom>
              <a:noFill/>
              <a:ln w="28575">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rgbClr val="000000"/>
                  </a:solidFill>
                  <a:sym typeface="Calibri" panose="020F0502020204030204" pitchFamily="34" charset="0"/>
                </a:endParaRPr>
              </a:p>
            </p:txBody>
          </p:sp>
          <p:sp>
            <p:nvSpPr>
              <p:cNvPr id="13" name="Text Box 15"/>
              <p:cNvSpPr>
                <a:spLocks noChangeArrowheads="1"/>
              </p:cNvSpPr>
              <p:nvPr/>
            </p:nvSpPr>
            <p:spPr bwMode="auto">
              <a:xfrm>
                <a:off x="238" y="746"/>
                <a:ext cx="389" cy="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3200" b="1" dirty="0">
                    <a:solidFill>
                      <a:srgbClr val="000000"/>
                    </a:solidFill>
                    <a:sym typeface="Calibri" panose="020F0502020204030204" pitchFamily="34" charset="0"/>
                  </a:rPr>
                  <a:t>H</a:t>
                </a:r>
                <a:endParaRPr lang="zh-CN" altLang="en-US" dirty="0"/>
              </a:p>
            </p:txBody>
          </p:sp>
          <p:sp>
            <p:nvSpPr>
              <p:cNvPr id="14" name="Line 16"/>
              <p:cNvSpPr>
                <a:spLocks noChangeShapeType="1"/>
              </p:cNvSpPr>
              <p:nvPr/>
            </p:nvSpPr>
            <p:spPr bwMode="auto">
              <a:xfrm>
                <a:off x="477" y="569"/>
                <a:ext cx="146" cy="1"/>
              </a:xfrm>
              <a:prstGeom prst="line">
                <a:avLst/>
              </a:prstGeom>
              <a:noFill/>
              <a:ln w="28575">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rgbClr val="000000"/>
                  </a:solidFill>
                  <a:sym typeface="Calibri" panose="020F0502020204030204" pitchFamily="34" charset="0"/>
                </a:endParaRPr>
              </a:p>
            </p:txBody>
          </p:sp>
          <p:sp>
            <p:nvSpPr>
              <p:cNvPr id="15" name="Text Box 17"/>
              <p:cNvSpPr>
                <a:spLocks noChangeArrowheads="1"/>
              </p:cNvSpPr>
              <p:nvPr/>
            </p:nvSpPr>
            <p:spPr bwMode="auto">
              <a:xfrm>
                <a:off x="679" y="23"/>
                <a:ext cx="388" cy="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3200" b="1" dirty="0">
                    <a:solidFill>
                      <a:srgbClr val="000000"/>
                    </a:solidFill>
                    <a:sym typeface="Calibri" panose="020F0502020204030204" pitchFamily="34" charset="0"/>
                  </a:rPr>
                  <a:t>H</a:t>
                </a:r>
                <a:endParaRPr lang="zh-CN" altLang="en-US" dirty="0"/>
              </a:p>
            </p:txBody>
          </p:sp>
          <p:sp>
            <p:nvSpPr>
              <p:cNvPr id="16" name="Text Box 18"/>
              <p:cNvSpPr>
                <a:spLocks noChangeArrowheads="1"/>
              </p:cNvSpPr>
              <p:nvPr/>
            </p:nvSpPr>
            <p:spPr bwMode="auto">
              <a:xfrm>
                <a:off x="623" y="756"/>
                <a:ext cx="388" cy="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3200" b="1" dirty="0">
                    <a:solidFill>
                      <a:srgbClr val="000000"/>
                    </a:solidFill>
                    <a:sym typeface="Calibri" panose="020F0502020204030204" pitchFamily="34" charset="0"/>
                  </a:rPr>
                  <a:t>Cl</a:t>
                </a:r>
                <a:endParaRPr lang="zh-CN" altLang="en-US" dirty="0"/>
              </a:p>
            </p:txBody>
          </p:sp>
          <p:sp>
            <p:nvSpPr>
              <p:cNvPr id="17" name="Text Box 19"/>
              <p:cNvSpPr>
                <a:spLocks noChangeArrowheads="1"/>
              </p:cNvSpPr>
              <p:nvPr/>
            </p:nvSpPr>
            <p:spPr bwMode="auto">
              <a:xfrm>
                <a:off x="243" y="9"/>
                <a:ext cx="389" cy="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3200" b="1" dirty="0">
                    <a:solidFill>
                      <a:srgbClr val="000000"/>
                    </a:solidFill>
                    <a:sym typeface="Calibri" panose="020F0502020204030204" pitchFamily="34" charset="0"/>
                  </a:rPr>
                  <a:t>H</a:t>
                </a:r>
                <a:endParaRPr lang="zh-CN" altLang="en-US" dirty="0"/>
              </a:p>
            </p:txBody>
          </p:sp>
        </p:grpSp>
      </p:grpSp>
      <p:sp>
        <p:nvSpPr>
          <p:cNvPr id="18" name="矩形 17"/>
          <p:cNvSpPr/>
          <p:nvPr/>
        </p:nvSpPr>
        <p:spPr>
          <a:xfrm>
            <a:off x="4619715" y="1004457"/>
            <a:ext cx="2749471" cy="646331"/>
          </a:xfrm>
          <a:prstGeom prst="rect">
            <a:avLst/>
          </a:prstGeom>
        </p:spPr>
        <p:txBody>
          <a:bodyPr wrap="none">
            <a:spAutoFit/>
          </a:bodyPr>
          <a:lstStyle/>
          <a:p>
            <a:r>
              <a:rPr lang="en-US" altLang="zh-CN" dirty="0">
                <a:latin typeface="arial" panose="020B0604020202020204" pitchFamily="34" charset="0"/>
              </a:rPr>
              <a:t>PVC</a:t>
            </a:r>
            <a:r>
              <a:rPr lang="zh-CN" altLang="en-US" dirty="0">
                <a:latin typeface="arial" panose="020B0604020202020204" pitchFamily="34" charset="0"/>
              </a:rPr>
              <a:t>（</a:t>
            </a:r>
            <a:r>
              <a:rPr lang="en-US" altLang="zh-CN" dirty="0">
                <a:latin typeface="arial" panose="020B0604020202020204" pitchFamily="34" charset="0"/>
              </a:rPr>
              <a:t>Polyvinyl chloride</a:t>
            </a:r>
            <a:r>
              <a:rPr lang="en-US" altLang="zh-CN" dirty="0" smtClean="0">
                <a:solidFill>
                  <a:srgbClr val="333333"/>
                </a:solidFill>
                <a:latin typeface="arial" panose="020B0604020202020204" pitchFamily="34" charset="0"/>
              </a:rPr>
              <a:t>)</a:t>
            </a:r>
          </a:p>
          <a:p>
            <a:r>
              <a:rPr lang="zh-CN" altLang="en-US" dirty="0">
                <a:solidFill>
                  <a:srgbClr val="333333"/>
                </a:solidFill>
                <a:latin typeface="arial" panose="020B0604020202020204" pitchFamily="34" charset="0"/>
              </a:rPr>
              <a:t>用途</a:t>
            </a:r>
            <a:r>
              <a:rPr lang="zh-CN" altLang="en-US" dirty="0" smtClean="0">
                <a:solidFill>
                  <a:srgbClr val="333333"/>
                </a:solidFill>
                <a:latin typeface="arial" panose="020B0604020202020204" pitchFamily="34" charset="0"/>
              </a:rPr>
              <a:t>广泛，可惜致癌。</a:t>
            </a:r>
            <a:endParaRPr lang="zh-CN" altLang="en-US" dirty="0"/>
          </a:p>
        </p:txBody>
      </p:sp>
      <p:sp>
        <p:nvSpPr>
          <p:cNvPr id="19" name="矩形 18"/>
          <p:cNvSpPr/>
          <p:nvPr/>
        </p:nvSpPr>
        <p:spPr>
          <a:xfrm>
            <a:off x="7813844" y="4240096"/>
            <a:ext cx="3115291" cy="1631216"/>
          </a:xfrm>
          <a:prstGeom prst="rect">
            <a:avLst/>
          </a:prstGeom>
          <a:solidFill>
            <a:srgbClr val="CCFF33"/>
          </a:solidFill>
        </p:spPr>
        <p:txBody>
          <a:bodyPr wrap="square">
            <a:spAutoFit/>
          </a:bodyPr>
          <a:lstStyle/>
          <a:p>
            <a:r>
              <a:rPr lang="en-US" altLang="zh-CN" sz="2000" dirty="0" smtClean="0">
                <a:solidFill>
                  <a:srgbClr val="333333"/>
                </a:solidFill>
                <a:latin typeface="arial" panose="020B0604020202020204" pitchFamily="34" charset="0"/>
              </a:rPr>
              <a:t>2017</a:t>
            </a:r>
            <a:r>
              <a:rPr lang="zh-CN" altLang="en-US" sz="2000" dirty="0">
                <a:solidFill>
                  <a:srgbClr val="333333"/>
                </a:solidFill>
                <a:latin typeface="arial" panose="020B0604020202020204" pitchFamily="34" charset="0"/>
              </a:rPr>
              <a:t>年</a:t>
            </a:r>
            <a:r>
              <a:rPr lang="en-US" altLang="zh-CN" sz="2000" dirty="0">
                <a:solidFill>
                  <a:srgbClr val="333333"/>
                </a:solidFill>
                <a:latin typeface="arial" panose="020B0604020202020204" pitchFamily="34" charset="0"/>
              </a:rPr>
              <a:t>10</a:t>
            </a:r>
            <a:r>
              <a:rPr lang="zh-CN" altLang="en-US" sz="2000" dirty="0">
                <a:solidFill>
                  <a:srgbClr val="333333"/>
                </a:solidFill>
                <a:latin typeface="arial" panose="020B0604020202020204" pitchFamily="34" charset="0"/>
              </a:rPr>
              <a:t>月</a:t>
            </a:r>
            <a:r>
              <a:rPr lang="en-US" altLang="zh-CN" sz="2000" dirty="0">
                <a:solidFill>
                  <a:srgbClr val="333333"/>
                </a:solidFill>
                <a:latin typeface="arial" panose="020B0604020202020204" pitchFamily="34" charset="0"/>
              </a:rPr>
              <a:t>27</a:t>
            </a:r>
            <a:r>
              <a:rPr lang="zh-CN" altLang="en-US" sz="2000" dirty="0">
                <a:solidFill>
                  <a:srgbClr val="333333"/>
                </a:solidFill>
                <a:latin typeface="arial" panose="020B0604020202020204" pitchFamily="34" charset="0"/>
              </a:rPr>
              <a:t>日，世界卫生组织国际癌症研究机构公布的致癌物清单初步整理参考，聚氯乙烯在</a:t>
            </a:r>
            <a:r>
              <a:rPr lang="en-US" altLang="zh-CN" sz="2000" dirty="0">
                <a:solidFill>
                  <a:srgbClr val="333333"/>
                </a:solidFill>
                <a:latin typeface="arial" panose="020B0604020202020204" pitchFamily="34" charset="0"/>
              </a:rPr>
              <a:t>3</a:t>
            </a:r>
            <a:r>
              <a:rPr lang="zh-CN" altLang="en-US" sz="2000" dirty="0">
                <a:solidFill>
                  <a:srgbClr val="333333"/>
                </a:solidFill>
                <a:latin typeface="arial" panose="020B0604020202020204" pitchFamily="34" charset="0"/>
              </a:rPr>
              <a:t>类致癌物清单中。</a:t>
            </a:r>
            <a:endParaRPr lang="zh-CN" altLang="en-US" sz="2000" b="0" i="0" dirty="0">
              <a:solidFill>
                <a:srgbClr val="333333"/>
              </a:solidFill>
              <a:effectLst/>
              <a:latin typeface="arial" panose="020B0604020202020204" pitchFamily="34" charset="0"/>
            </a:endParaRPr>
          </a:p>
        </p:txBody>
      </p:sp>
      <p:grpSp>
        <p:nvGrpSpPr>
          <p:cNvPr id="35" name="组合 34"/>
          <p:cNvGrpSpPr/>
          <p:nvPr/>
        </p:nvGrpSpPr>
        <p:grpSpPr>
          <a:xfrm>
            <a:off x="1298713" y="3366052"/>
            <a:ext cx="5295814" cy="3379305"/>
            <a:chOff x="1298713" y="3366052"/>
            <a:chExt cx="5295814" cy="3379305"/>
          </a:xfrm>
        </p:grpSpPr>
        <p:sp>
          <p:nvSpPr>
            <p:cNvPr id="34" name="椭圆 33"/>
            <p:cNvSpPr/>
            <p:nvPr/>
          </p:nvSpPr>
          <p:spPr>
            <a:xfrm>
              <a:off x="1298713" y="3366052"/>
              <a:ext cx="5295814" cy="3379305"/>
            </a:xfrm>
            <a:prstGeom prst="ellipse">
              <a:avLst/>
            </a:prstGeom>
            <a:solidFill>
              <a:srgbClr val="3AC9F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2426475" y="4436027"/>
              <a:ext cx="1107996" cy="369332"/>
            </a:xfrm>
            <a:prstGeom prst="rect">
              <a:avLst/>
            </a:prstGeom>
            <a:solidFill>
              <a:srgbClr val="FFFF00"/>
            </a:solidFill>
          </p:spPr>
          <p:txBody>
            <a:bodyPr wrap="none">
              <a:spAutoFit/>
            </a:bodyPr>
            <a:lstStyle/>
            <a:p>
              <a:r>
                <a:rPr lang="zh-CN" altLang="en-US" dirty="0">
                  <a:solidFill>
                    <a:srgbClr val="333333"/>
                  </a:solidFill>
                  <a:latin typeface="arial" panose="020B0604020202020204" pitchFamily="34" charset="0"/>
                </a:rPr>
                <a:t>建筑材料</a:t>
              </a:r>
              <a:endParaRPr lang="zh-CN" altLang="en-US" dirty="0"/>
            </a:p>
          </p:txBody>
        </p:sp>
        <p:sp>
          <p:nvSpPr>
            <p:cNvPr id="22" name="矩形 21"/>
            <p:cNvSpPr/>
            <p:nvPr/>
          </p:nvSpPr>
          <p:spPr>
            <a:xfrm>
              <a:off x="4866135" y="4416601"/>
              <a:ext cx="1107996" cy="369332"/>
            </a:xfrm>
            <a:prstGeom prst="rect">
              <a:avLst/>
            </a:prstGeom>
            <a:solidFill>
              <a:schemeClr val="accent6">
                <a:lumMod val="40000"/>
                <a:lumOff val="60000"/>
              </a:schemeClr>
            </a:solidFill>
          </p:spPr>
          <p:txBody>
            <a:bodyPr wrap="none">
              <a:spAutoFit/>
            </a:bodyPr>
            <a:lstStyle/>
            <a:p>
              <a:r>
                <a:rPr lang="zh-CN" altLang="en-US" dirty="0">
                  <a:solidFill>
                    <a:srgbClr val="333333"/>
                  </a:solidFill>
                  <a:latin typeface="arial" panose="020B0604020202020204" pitchFamily="34" charset="0"/>
                </a:rPr>
                <a:t>工业制品</a:t>
              </a:r>
              <a:endParaRPr lang="zh-CN" altLang="en-US" dirty="0"/>
            </a:p>
          </p:txBody>
        </p:sp>
        <p:sp>
          <p:nvSpPr>
            <p:cNvPr id="23" name="矩形 22"/>
            <p:cNvSpPr/>
            <p:nvPr/>
          </p:nvSpPr>
          <p:spPr>
            <a:xfrm>
              <a:off x="5151626" y="5182886"/>
              <a:ext cx="877163" cy="369332"/>
            </a:xfrm>
            <a:prstGeom prst="rect">
              <a:avLst/>
            </a:prstGeom>
            <a:solidFill>
              <a:schemeClr val="accent4">
                <a:lumMod val="20000"/>
                <a:lumOff val="80000"/>
              </a:schemeClr>
            </a:solidFill>
          </p:spPr>
          <p:txBody>
            <a:bodyPr wrap="none">
              <a:spAutoFit/>
            </a:bodyPr>
            <a:lstStyle/>
            <a:p>
              <a:r>
                <a:rPr lang="zh-CN" altLang="en-US" dirty="0">
                  <a:solidFill>
                    <a:srgbClr val="333333"/>
                  </a:solidFill>
                  <a:latin typeface="arial" panose="020B0604020202020204" pitchFamily="34" charset="0"/>
                </a:rPr>
                <a:t>日用品</a:t>
              </a:r>
              <a:endParaRPr lang="zh-CN" altLang="en-US" dirty="0"/>
            </a:p>
          </p:txBody>
        </p:sp>
        <p:sp>
          <p:nvSpPr>
            <p:cNvPr id="24" name="矩形 23"/>
            <p:cNvSpPr/>
            <p:nvPr/>
          </p:nvSpPr>
          <p:spPr>
            <a:xfrm>
              <a:off x="3872176" y="4965601"/>
              <a:ext cx="877163" cy="369332"/>
            </a:xfrm>
            <a:prstGeom prst="rect">
              <a:avLst/>
            </a:prstGeom>
            <a:solidFill>
              <a:srgbClr val="FF99FF"/>
            </a:solidFill>
          </p:spPr>
          <p:txBody>
            <a:bodyPr wrap="none">
              <a:spAutoFit/>
            </a:bodyPr>
            <a:lstStyle/>
            <a:p>
              <a:r>
                <a:rPr lang="zh-CN" altLang="en-US" dirty="0">
                  <a:solidFill>
                    <a:srgbClr val="333333"/>
                  </a:solidFill>
                  <a:latin typeface="arial" panose="020B0604020202020204" pitchFamily="34" charset="0"/>
                </a:rPr>
                <a:t>地板革</a:t>
              </a:r>
              <a:endParaRPr lang="zh-CN" altLang="en-US" dirty="0"/>
            </a:p>
          </p:txBody>
        </p:sp>
        <p:sp>
          <p:nvSpPr>
            <p:cNvPr id="25" name="矩形 24"/>
            <p:cNvSpPr/>
            <p:nvPr/>
          </p:nvSpPr>
          <p:spPr>
            <a:xfrm>
              <a:off x="4695807" y="5945402"/>
              <a:ext cx="877163" cy="369332"/>
            </a:xfrm>
            <a:prstGeom prst="rect">
              <a:avLst/>
            </a:prstGeom>
            <a:solidFill>
              <a:schemeClr val="accent2">
                <a:lumMod val="20000"/>
                <a:lumOff val="80000"/>
              </a:schemeClr>
            </a:solidFill>
          </p:spPr>
          <p:txBody>
            <a:bodyPr wrap="none">
              <a:spAutoFit/>
            </a:bodyPr>
            <a:lstStyle/>
            <a:p>
              <a:r>
                <a:rPr lang="zh-CN" altLang="en-US" dirty="0">
                  <a:solidFill>
                    <a:srgbClr val="333333"/>
                  </a:solidFill>
                  <a:latin typeface="arial" panose="020B0604020202020204" pitchFamily="34" charset="0"/>
                </a:rPr>
                <a:t>地板砖</a:t>
              </a:r>
              <a:endParaRPr lang="zh-CN" altLang="en-US" dirty="0"/>
            </a:p>
          </p:txBody>
        </p:sp>
        <p:sp>
          <p:nvSpPr>
            <p:cNvPr id="26" name="矩形 25"/>
            <p:cNvSpPr/>
            <p:nvPr/>
          </p:nvSpPr>
          <p:spPr>
            <a:xfrm>
              <a:off x="2657308" y="3797990"/>
              <a:ext cx="877163" cy="369332"/>
            </a:xfrm>
            <a:prstGeom prst="rect">
              <a:avLst/>
            </a:prstGeom>
            <a:solidFill>
              <a:schemeClr val="accent1">
                <a:lumMod val="40000"/>
                <a:lumOff val="60000"/>
              </a:schemeClr>
            </a:solidFill>
          </p:spPr>
          <p:txBody>
            <a:bodyPr wrap="none">
              <a:spAutoFit/>
            </a:bodyPr>
            <a:lstStyle/>
            <a:p>
              <a:r>
                <a:rPr lang="zh-CN" altLang="en-US" dirty="0">
                  <a:solidFill>
                    <a:srgbClr val="333333"/>
                  </a:solidFill>
                  <a:latin typeface="arial" panose="020B0604020202020204" pitchFamily="34" charset="0"/>
                </a:rPr>
                <a:t>人造革</a:t>
              </a:r>
              <a:endParaRPr lang="zh-CN" altLang="en-US" dirty="0"/>
            </a:p>
          </p:txBody>
        </p:sp>
        <p:sp>
          <p:nvSpPr>
            <p:cNvPr id="27" name="矩形 26"/>
            <p:cNvSpPr/>
            <p:nvPr/>
          </p:nvSpPr>
          <p:spPr>
            <a:xfrm>
              <a:off x="4075676" y="4104756"/>
              <a:ext cx="646331" cy="369332"/>
            </a:xfrm>
            <a:prstGeom prst="rect">
              <a:avLst/>
            </a:prstGeom>
            <a:solidFill>
              <a:schemeClr val="accent2">
                <a:lumMod val="20000"/>
                <a:lumOff val="80000"/>
              </a:schemeClr>
            </a:solidFill>
          </p:spPr>
          <p:txBody>
            <a:bodyPr wrap="none">
              <a:spAutoFit/>
            </a:bodyPr>
            <a:lstStyle/>
            <a:p>
              <a:r>
                <a:rPr lang="zh-CN" altLang="en-US" dirty="0">
                  <a:solidFill>
                    <a:srgbClr val="333333"/>
                  </a:solidFill>
                  <a:latin typeface="arial" panose="020B0604020202020204" pitchFamily="34" charset="0"/>
                </a:rPr>
                <a:t>管材</a:t>
              </a:r>
              <a:endParaRPr lang="zh-CN" altLang="en-US" dirty="0"/>
            </a:p>
          </p:txBody>
        </p:sp>
        <p:sp>
          <p:nvSpPr>
            <p:cNvPr id="28" name="矩形 27"/>
            <p:cNvSpPr/>
            <p:nvPr/>
          </p:nvSpPr>
          <p:spPr>
            <a:xfrm>
              <a:off x="2566542" y="5759074"/>
              <a:ext cx="1107996" cy="369332"/>
            </a:xfrm>
            <a:prstGeom prst="rect">
              <a:avLst/>
            </a:prstGeom>
            <a:solidFill>
              <a:schemeClr val="accent1">
                <a:lumMod val="60000"/>
                <a:lumOff val="40000"/>
              </a:schemeClr>
            </a:solidFill>
          </p:spPr>
          <p:txBody>
            <a:bodyPr wrap="none">
              <a:spAutoFit/>
            </a:bodyPr>
            <a:lstStyle/>
            <a:p>
              <a:r>
                <a:rPr lang="zh-CN" altLang="en-US" dirty="0">
                  <a:solidFill>
                    <a:srgbClr val="333333"/>
                  </a:solidFill>
                  <a:latin typeface="arial" panose="020B0604020202020204" pitchFamily="34" charset="0"/>
                </a:rPr>
                <a:t>电线电缆</a:t>
              </a:r>
              <a:endParaRPr lang="zh-CN" altLang="en-US" dirty="0"/>
            </a:p>
          </p:txBody>
        </p:sp>
        <p:sp>
          <p:nvSpPr>
            <p:cNvPr id="29" name="矩形 28"/>
            <p:cNvSpPr/>
            <p:nvPr/>
          </p:nvSpPr>
          <p:spPr>
            <a:xfrm>
              <a:off x="2785935" y="5062399"/>
              <a:ext cx="877163" cy="369332"/>
            </a:xfrm>
            <a:prstGeom prst="rect">
              <a:avLst/>
            </a:prstGeom>
            <a:solidFill>
              <a:srgbClr val="66FFCC"/>
            </a:solidFill>
          </p:spPr>
          <p:txBody>
            <a:bodyPr wrap="none">
              <a:spAutoFit/>
            </a:bodyPr>
            <a:lstStyle/>
            <a:p>
              <a:r>
                <a:rPr lang="zh-CN" altLang="en-US" dirty="0">
                  <a:solidFill>
                    <a:srgbClr val="333333"/>
                  </a:solidFill>
                  <a:latin typeface="arial" panose="020B0604020202020204" pitchFamily="34" charset="0"/>
                </a:rPr>
                <a:t>包装膜</a:t>
              </a:r>
              <a:endParaRPr lang="zh-CN" altLang="en-US" dirty="0"/>
            </a:p>
          </p:txBody>
        </p:sp>
        <p:sp>
          <p:nvSpPr>
            <p:cNvPr id="30" name="矩形 29"/>
            <p:cNvSpPr/>
            <p:nvPr/>
          </p:nvSpPr>
          <p:spPr>
            <a:xfrm>
              <a:off x="4031689" y="3621466"/>
              <a:ext cx="415498" cy="369332"/>
            </a:xfrm>
            <a:prstGeom prst="rect">
              <a:avLst/>
            </a:prstGeom>
            <a:solidFill>
              <a:srgbClr val="CCCCFF"/>
            </a:solidFill>
          </p:spPr>
          <p:txBody>
            <a:bodyPr wrap="none">
              <a:spAutoFit/>
            </a:bodyPr>
            <a:lstStyle/>
            <a:p>
              <a:r>
                <a:rPr lang="zh-CN" altLang="en-US" dirty="0">
                  <a:solidFill>
                    <a:srgbClr val="333333"/>
                  </a:solidFill>
                  <a:latin typeface="arial" panose="020B0604020202020204" pitchFamily="34" charset="0"/>
                </a:rPr>
                <a:t>瓶</a:t>
              </a:r>
              <a:endParaRPr lang="zh-CN" altLang="en-US" dirty="0"/>
            </a:p>
          </p:txBody>
        </p:sp>
        <p:sp>
          <p:nvSpPr>
            <p:cNvPr id="31" name="矩形 30"/>
            <p:cNvSpPr/>
            <p:nvPr/>
          </p:nvSpPr>
          <p:spPr>
            <a:xfrm>
              <a:off x="3372031" y="6267694"/>
              <a:ext cx="1107996" cy="369332"/>
            </a:xfrm>
            <a:prstGeom prst="rect">
              <a:avLst/>
            </a:prstGeom>
            <a:solidFill>
              <a:srgbClr val="FFCC99"/>
            </a:solidFill>
          </p:spPr>
          <p:txBody>
            <a:bodyPr wrap="none">
              <a:spAutoFit/>
            </a:bodyPr>
            <a:lstStyle/>
            <a:p>
              <a:r>
                <a:rPr lang="zh-CN" altLang="en-US" dirty="0">
                  <a:solidFill>
                    <a:srgbClr val="333333"/>
                  </a:solidFill>
                  <a:latin typeface="arial" panose="020B0604020202020204" pitchFamily="34" charset="0"/>
                </a:rPr>
                <a:t>发泡材料</a:t>
              </a:r>
              <a:endParaRPr lang="zh-CN" altLang="en-US" dirty="0"/>
            </a:p>
          </p:txBody>
        </p:sp>
        <p:sp>
          <p:nvSpPr>
            <p:cNvPr id="32" name="矩形 31"/>
            <p:cNvSpPr/>
            <p:nvPr/>
          </p:nvSpPr>
          <p:spPr>
            <a:xfrm>
              <a:off x="1565434" y="5121459"/>
              <a:ext cx="1107996" cy="369332"/>
            </a:xfrm>
            <a:prstGeom prst="rect">
              <a:avLst/>
            </a:prstGeom>
            <a:solidFill>
              <a:srgbClr val="CCFF33"/>
            </a:solidFill>
          </p:spPr>
          <p:txBody>
            <a:bodyPr wrap="none">
              <a:spAutoFit/>
            </a:bodyPr>
            <a:lstStyle/>
            <a:p>
              <a:r>
                <a:rPr lang="zh-CN" altLang="en-US" dirty="0">
                  <a:solidFill>
                    <a:srgbClr val="333333"/>
                  </a:solidFill>
                  <a:latin typeface="arial" panose="020B0604020202020204" pitchFamily="34" charset="0"/>
                </a:rPr>
                <a:t>密封材料</a:t>
              </a:r>
              <a:endParaRPr lang="zh-CN" altLang="en-US" dirty="0"/>
            </a:p>
          </p:txBody>
        </p:sp>
        <p:sp>
          <p:nvSpPr>
            <p:cNvPr id="33" name="矩形 32"/>
            <p:cNvSpPr/>
            <p:nvPr/>
          </p:nvSpPr>
          <p:spPr>
            <a:xfrm>
              <a:off x="1583643" y="4594704"/>
              <a:ext cx="646331" cy="369332"/>
            </a:xfrm>
            <a:prstGeom prst="rect">
              <a:avLst/>
            </a:prstGeom>
            <a:solidFill>
              <a:srgbClr val="92D050"/>
            </a:solidFill>
          </p:spPr>
          <p:txBody>
            <a:bodyPr wrap="none">
              <a:spAutoFit/>
            </a:bodyPr>
            <a:lstStyle/>
            <a:p>
              <a:r>
                <a:rPr lang="zh-CN" altLang="en-US" dirty="0">
                  <a:solidFill>
                    <a:srgbClr val="333333"/>
                  </a:solidFill>
                  <a:latin typeface="arial" panose="020B0604020202020204" pitchFamily="34" charset="0"/>
                </a:rPr>
                <a:t>纤维</a:t>
              </a:r>
              <a:endParaRPr lang="zh-CN" altLang="en-US" dirty="0"/>
            </a:p>
          </p:txBody>
        </p:sp>
      </p:grpSp>
    </p:spTree>
    <p:extLst>
      <p:ext uri="{BB962C8B-B14F-4D97-AF65-F5344CB8AC3E}">
        <p14:creationId xmlns:p14="http://schemas.microsoft.com/office/powerpoint/2010/main" val="3726847536"/>
      </p:ext>
    </p:extLst>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187788" y="17971"/>
            <a:ext cx="3647152" cy="923330"/>
          </a:xfrm>
          <a:prstGeom prst="rect">
            <a:avLst/>
          </a:prstGeom>
          <a:noFill/>
        </p:spPr>
        <p:txBody>
          <a:bodyPr wrap="none" lIns="91440" tIns="45720" rIns="91440" bIns="45720">
            <a:spAutoFit/>
          </a:bodyPr>
          <a:lstStyle/>
          <a:p>
            <a:pPr algn="ctr"/>
            <a:r>
              <a:rPr lang="zh-CN" altLang="en-US" sz="5400" dirty="0">
                <a:ln w="0"/>
                <a:effectLst>
                  <a:outerShdw blurRad="38100" dist="19050" dir="2700000" algn="tl" rotWithShape="0">
                    <a:schemeClr val="dk1">
                      <a:alpha val="40000"/>
                    </a:schemeClr>
                  </a:outerShdw>
                </a:effectLst>
              </a:rPr>
              <a:t>臭氧层空洞</a:t>
            </a:r>
          </a:p>
        </p:txBody>
      </p:sp>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26487" y="941302"/>
            <a:ext cx="7884876" cy="5741175"/>
          </a:xfrm>
          <a:prstGeom prst="rect">
            <a:avLst/>
          </a:prstGeom>
        </p:spPr>
      </p:pic>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12198" y="1443157"/>
            <a:ext cx="4906231" cy="3184549"/>
          </a:xfrm>
          <a:prstGeom prst="rect">
            <a:avLst/>
          </a:prstGeom>
        </p:spPr>
      </p:pic>
      <p:grpSp>
        <p:nvGrpSpPr>
          <p:cNvPr id="13" name="组合 12"/>
          <p:cNvGrpSpPr/>
          <p:nvPr/>
        </p:nvGrpSpPr>
        <p:grpSpPr>
          <a:xfrm>
            <a:off x="7068329" y="1916076"/>
            <a:ext cx="2322424" cy="2359405"/>
            <a:chOff x="5481787" y="2155331"/>
            <a:chExt cx="2322424" cy="2359405"/>
          </a:xfrm>
        </p:grpSpPr>
        <p:sp>
          <p:nvSpPr>
            <p:cNvPr id="9" name="矩形 8"/>
            <p:cNvSpPr/>
            <p:nvPr/>
          </p:nvSpPr>
          <p:spPr>
            <a:xfrm>
              <a:off x="5915877" y="2155331"/>
              <a:ext cx="1454244" cy="369332"/>
            </a:xfrm>
            <a:prstGeom prst="rect">
              <a:avLst/>
            </a:prstGeom>
          </p:spPr>
          <p:txBody>
            <a:bodyPr wrap="none">
              <a:spAutoFit/>
            </a:bodyPr>
            <a:lstStyle/>
            <a:p>
              <a:r>
                <a:rPr lang="en-US" altLang="zh-CN" dirty="0">
                  <a:solidFill>
                    <a:schemeClr val="bg1"/>
                  </a:solidFill>
                  <a:latin typeface="Linux Libertine"/>
                </a:rPr>
                <a:t>Freon</a:t>
              </a:r>
              <a:r>
                <a:rPr lang="zh-CN" altLang="en-US" dirty="0">
                  <a:solidFill>
                    <a:schemeClr val="bg1"/>
                  </a:solidFill>
                  <a:latin typeface="Linux Libertine"/>
                </a:rPr>
                <a:t>氟利昂</a:t>
              </a:r>
              <a:endParaRPr lang="en-US" altLang="zh-CN" dirty="0">
                <a:solidFill>
                  <a:schemeClr val="bg1"/>
                </a:solidFill>
                <a:latin typeface="Linux Libertine"/>
              </a:endParaRPr>
            </a:p>
          </p:txBody>
        </p:sp>
        <p:pic>
          <p:nvPicPr>
            <p:cNvPr id="12" name="图片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81787" y="2579383"/>
              <a:ext cx="2322424" cy="1935353"/>
            </a:xfrm>
            <a:prstGeom prst="rect">
              <a:avLst/>
            </a:prstGeom>
          </p:spPr>
        </p:pic>
      </p:grpSp>
    </p:spTree>
    <p:extLst>
      <p:ext uri="{BB962C8B-B14F-4D97-AF65-F5344CB8AC3E}">
        <p14:creationId xmlns:p14="http://schemas.microsoft.com/office/powerpoint/2010/main" val="136428215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xit" presetSubtype="0" fill="hold" nodeType="clickEffect">
                                  <p:stCondLst>
                                    <p:cond delay="0"/>
                                  </p:stCondLst>
                                  <p:childTnLst>
                                    <p:animEffect transition="out" filter="fade">
                                      <p:cBhvr>
                                        <p:cTn id="12" dur="500"/>
                                        <p:tgtEl>
                                          <p:spTgt spid="6"/>
                                        </p:tgtEl>
                                      </p:cBhvr>
                                    </p:animEffect>
                                    <p:set>
                                      <p:cBhvr>
                                        <p:cTn id="13" dur="1" fill="hold">
                                          <p:stCondLst>
                                            <p:cond delay="499"/>
                                          </p:stCondLst>
                                        </p:cTn>
                                        <p:tgtEl>
                                          <p:spTgt spid="6"/>
                                        </p:tgtEl>
                                        <p:attrNameLst>
                                          <p:attrName>style.visibility</p:attrName>
                                        </p:attrNameLst>
                                      </p:cBhvr>
                                      <p:to>
                                        <p:strVal val="hidden"/>
                                      </p:to>
                                    </p:se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fill="hold"/>
                                        <p:tgtEl>
                                          <p:spTgt spid="13"/>
                                        </p:tgtEl>
                                        <p:attrNameLst>
                                          <p:attrName>ppt_x</p:attrName>
                                        </p:attrNameLst>
                                      </p:cBhvr>
                                      <p:tavLst>
                                        <p:tav tm="0">
                                          <p:val>
                                            <p:strVal val="#ppt_x"/>
                                          </p:val>
                                        </p:tav>
                                        <p:tav tm="100000">
                                          <p:val>
                                            <p:strVal val="#ppt_x"/>
                                          </p:val>
                                        </p:tav>
                                      </p:tavLst>
                                    </p:anim>
                                    <p:anim calcmode="lin" valueType="num">
                                      <p:cBhvr additive="base">
                                        <p:cTn id="25"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0" y="0"/>
            <a:ext cx="2614411" cy="523220"/>
          </a:xfrm>
          <a:prstGeom prst="rect">
            <a:avLst/>
          </a:prstGeom>
          <a:solidFill>
            <a:srgbClr val="CCFF33"/>
          </a:solidFill>
        </p:spPr>
        <p:txBody>
          <a:bodyPr wrap="square" rtlCol="0">
            <a:spAutoFit/>
          </a:bodyPr>
          <a:lstStyle/>
          <a:p>
            <a:r>
              <a:rPr lang="en-US" altLang="zh-CN" sz="2800" dirty="0" smtClean="0"/>
              <a:t>1</a:t>
            </a:r>
            <a:r>
              <a:rPr lang="zh-CN" altLang="en-US" sz="2800" dirty="0"/>
              <a:t>卤代</a:t>
            </a:r>
            <a:r>
              <a:rPr lang="zh-CN" altLang="en-US" sz="2800" dirty="0" smtClean="0"/>
              <a:t>烃的结构</a:t>
            </a:r>
            <a:endParaRPr lang="zh-CN" altLang="en-US" sz="2800" dirty="0"/>
          </a:p>
        </p:txBody>
      </p:sp>
      <p:sp>
        <p:nvSpPr>
          <p:cNvPr id="6" name="Text Box 4"/>
          <p:cNvSpPr txBox="1">
            <a:spLocks noChangeArrowheads="1"/>
          </p:cNvSpPr>
          <p:nvPr/>
        </p:nvSpPr>
        <p:spPr bwMode="auto">
          <a:xfrm>
            <a:off x="-45019" y="705004"/>
            <a:ext cx="1994549"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3200" b="1" dirty="0">
                <a:latin typeface="宋体" panose="02010600030101010101" pitchFamily="2" charset="-122"/>
              </a:rPr>
              <a:t>①分子式</a:t>
            </a:r>
          </a:p>
        </p:txBody>
      </p:sp>
      <p:sp>
        <p:nvSpPr>
          <p:cNvPr id="7" name="Text Box 5"/>
          <p:cNvSpPr txBox="1">
            <a:spLocks noChangeArrowheads="1"/>
          </p:cNvSpPr>
          <p:nvPr/>
        </p:nvSpPr>
        <p:spPr bwMode="auto">
          <a:xfrm>
            <a:off x="-31670" y="1732856"/>
            <a:ext cx="19812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3200" b="1" dirty="0">
                <a:latin typeface="宋体" panose="02010600030101010101" pitchFamily="2" charset="-122"/>
              </a:rPr>
              <a:t>②结构式</a:t>
            </a:r>
          </a:p>
        </p:txBody>
      </p:sp>
      <p:sp>
        <p:nvSpPr>
          <p:cNvPr id="8" name="Text Box 6"/>
          <p:cNvSpPr txBox="1">
            <a:spLocks noChangeArrowheads="1"/>
          </p:cNvSpPr>
          <p:nvPr/>
        </p:nvSpPr>
        <p:spPr bwMode="auto">
          <a:xfrm>
            <a:off x="1898236" y="697861"/>
            <a:ext cx="1374752"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3200" b="1" dirty="0">
                <a:solidFill>
                  <a:srgbClr val="FF0000"/>
                </a:solidFill>
                <a:latin typeface="宋体" panose="02010600030101010101" pitchFamily="2" charset="-122"/>
              </a:rPr>
              <a:t>C</a:t>
            </a:r>
            <a:r>
              <a:rPr kumimoji="1" lang="en-US" altLang="zh-CN" sz="3200" b="1" baseline="-25000" dirty="0">
                <a:solidFill>
                  <a:srgbClr val="FF0000"/>
                </a:solidFill>
                <a:latin typeface="宋体" panose="02010600030101010101" pitchFamily="2" charset="-122"/>
              </a:rPr>
              <a:t>2</a:t>
            </a:r>
            <a:r>
              <a:rPr kumimoji="1" lang="en-US" altLang="zh-CN" sz="3200" b="1" dirty="0">
                <a:solidFill>
                  <a:srgbClr val="FF0000"/>
                </a:solidFill>
                <a:latin typeface="宋体" panose="02010600030101010101" pitchFamily="2" charset="-122"/>
              </a:rPr>
              <a:t>H</a:t>
            </a:r>
            <a:r>
              <a:rPr kumimoji="1" lang="en-US" altLang="zh-CN" sz="3200" b="1" baseline="-25000" dirty="0">
                <a:solidFill>
                  <a:srgbClr val="FF0000"/>
                </a:solidFill>
                <a:latin typeface="宋体" panose="02010600030101010101" pitchFamily="2" charset="-122"/>
              </a:rPr>
              <a:t>5</a:t>
            </a:r>
            <a:r>
              <a:rPr kumimoji="1" lang="en-US" altLang="zh-CN" sz="3200" b="1" dirty="0">
                <a:solidFill>
                  <a:srgbClr val="FF0000"/>
                </a:solidFill>
                <a:latin typeface="宋体" panose="02010600030101010101" pitchFamily="2" charset="-122"/>
              </a:rPr>
              <a:t>Br</a:t>
            </a:r>
          </a:p>
        </p:txBody>
      </p:sp>
      <p:sp>
        <p:nvSpPr>
          <p:cNvPr id="9" name="Text Box 17"/>
          <p:cNvSpPr txBox="1">
            <a:spLocks noChangeArrowheads="1"/>
          </p:cNvSpPr>
          <p:nvPr/>
        </p:nvSpPr>
        <p:spPr bwMode="auto">
          <a:xfrm>
            <a:off x="-14713" y="3489225"/>
            <a:ext cx="25146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3200" b="1" dirty="0">
                <a:latin typeface="宋体" panose="02010600030101010101" pitchFamily="2" charset="-122"/>
              </a:rPr>
              <a:t>③结构简式</a:t>
            </a:r>
          </a:p>
        </p:txBody>
      </p:sp>
      <p:sp>
        <p:nvSpPr>
          <p:cNvPr id="10" name="Text Box 18"/>
          <p:cNvSpPr txBox="1">
            <a:spLocks noChangeArrowheads="1"/>
          </p:cNvSpPr>
          <p:nvPr/>
        </p:nvSpPr>
        <p:spPr bwMode="auto">
          <a:xfrm>
            <a:off x="2499887" y="3439421"/>
            <a:ext cx="4038598"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3200" b="1" dirty="0">
                <a:solidFill>
                  <a:srgbClr val="FF0000"/>
                </a:solidFill>
                <a:latin typeface="宋体" panose="02010600030101010101" pitchFamily="2" charset="-122"/>
              </a:rPr>
              <a:t>CH</a:t>
            </a:r>
            <a:r>
              <a:rPr kumimoji="1" lang="en-US" altLang="zh-CN" sz="3200" b="1" baseline="-25000" dirty="0">
                <a:solidFill>
                  <a:srgbClr val="FF0000"/>
                </a:solidFill>
                <a:latin typeface="宋体" panose="02010600030101010101" pitchFamily="2" charset="-122"/>
              </a:rPr>
              <a:t>3</a:t>
            </a:r>
            <a:r>
              <a:rPr kumimoji="1" lang="en-US" altLang="zh-CN" sz="3200" b="1" dirty="0">
                <a:solidFill>
                  <a:srgbClr val="FF0000"/>
                </a:solidFill>
                <a:latin typeface="宋体" panose="02010600030101010101" pitchFamily="2" charset="-122"/>
              </a:rPr>
              <a:t>CH</a:t>
            </a:r>
            <a:r>
              <a:rPr kumimoji="1" lang="en-US" altLang="zh-CN" sz="3200" b="1" baseline="-25000" dirty="0">
                <a:solidFill>
                  <a:srgbClr val="FF0000"/>
                </a:solidFill>
                <a:latin typeface="宋体" panose="02010600030101010101" pitchFamily="2" charset="-122"/>
              </a:rPr>
              <a:t>2</a:t>
            </a:r>
            <a:r>
              <a:rPr kumimoji="1" lang="en-US" altLang="zh-CN" sz="3200" b="1" dirty="0">
                <a:solidFill>
                  <a:srgbClr val="FF0000"/>
                </a:solidFill>
                <a:latin typeface="宋体" panose="02010600030101010101" pitchFamily="2" charset="-122"/>
              </a:rPr>
              <a:t>Br  </a:t>
            </a:r>
            <a:r>
              <a:rPr kumimoji="1" lang="zh-CN" altLang="en-US" sz="3200" b="1" dirty="0">
                <a:solidFill>
                  <a:srgbClr val="FF0000"/>
                </a:solidFill>
                <a:latin typeface="宋体" panose="02010600030101010101" pitchFamily="2" charset="-122"/>
              </a:rPr>
              <a:t>或  </a:t>
            </a:r>
            <a:r>
              <a:rPr kumimoji="1" lang="en-US" altLang="zh-CN" sz="3200" b="1" dirty="0">
                <a:solidFill>
                  <a:srgbClr val="FF0000"/>
                </a:solidFill>
                <a:latin typeface="宋体" panose="02010600030101010101" pitchFamily="2" charset="-122"/>
              </a:rPr>
              <a:t>C</a:t>
            </a:r>
            <a:r>
              <a:rPr kumimoji="1" lang="en-US" altLang="zh-CN" sz="3200" b="1" baseline="-25000" dirty="0">
                <a:solidFill>
                  <a:srgbClr val="FF0000"/>
                </a:solidFill>
                <a:latin typeface="宋体" panose="02010600030101010101" pitchFamily="2" charset="-122"/>
              </a:rPr>
              <a:t>2</a:t>
            </a:r>
            <a:r>
              <a:rPr kumimoji="1" lang="en-US" altLang="zh-CN" sz="3200" b="1" dirty="0">
                <a:solidFill>
                  <a:srgbClr val="FF0000"/>
                </a:solidFill>
                <a:latin typeface="宋体" panose="02010600030101010101" pitchFamily="2" charset="-122"/>
              </a:rPr>
              <a:t>H</a:t>
            </a:r>
            <a:r>
              <a:rPr kumimoji="1" lang="en-US" altLang="zh-CN" sz="3200" b="1" baseline="-25000" dirty="0">
                <a:solidFill>
                  <a:srgbClr val="FF0000"/>
                </a:solidFill>
                <a:latin typeface="宋体" panose="02010600030101010101" pitchFamily="2" charset="-122"/>
              </a:rPr>
              <a:t>5</a:t>
            </a:r>
            <a:r>
              <a:rPr kumimoji="1" lang="en-US" altLang="zh-CN" sz="3200" b="1" dirty="0">
                <a:solidFill>
                  <a:srgbClr val="FF0000"/>
                </a:solidFill>
                <a:latin typeface="宋体" panose="02010600030101010101" pitchFamily="2" charset="-122"/>
              </a:rPr>
              <a:t>Br</a:t>
            </a:r>
          </a:p>
        </p:txBody>
      </p:sp>
      <p:sp>
        <p:nvSpPr>
          <p:cNvPr id="11" name="Text Box 4"/>
          <p:cNvSpPr txBox="1">
            <a:spLocks noChangeArrowheads="1"/>
          </p:cNvSpPr>
          <p:nvPr/>
        </p:nvSpPr>
        <p:spPr bwMode="auto">
          <a:xfrm>
            <a:off x="22849" y="4453143"/>
            <a:ext cx="3451763" cy="585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200" b="1" dirty="0">
                <a:latin typeface="宋体" panose="02010600030101010101" pitchFamily="2" charset="-122"/>
              </a:rPr>
              <a:t>④溴乙烷球棍模型</a:t>
            </a:r>
          </a:p>
        </p:txBody>
      </p:sp>
      <p:pic>
        <p:nvPicPr>
          <p:cNvPr id="12" name="Picture 2" descr="xiuyiwan2"/>
          <p:cNvPicPr>
            <a:picLocks noChangeAspect="1" noChangeArrowheads="1"/>
          </p:cNvPicPr>
          <p:nvPr/>
        </p:nvPicPr>
        <p:blipFill>
          <a:blip r:embed="rId2">
            <a:clrChange>
              <a:clrFrom>
                <a:srgbClr val="000000"/>
              </a:clrFrom>
              <a:clrTo>
                <a:srgbClr val="000000">
                  <a:alpha val="0"/>
                </a:srgbClr>
              </a:clrTo>
            </a:clrChange>
            <a:extLst>
              <a:ext uri="{28A0092B-C50C-407E-A947-70E740481C1C}">
                <a14:useLocalDpi xmlns:a14="http://schemas.microsoft.com/office/drawing/2010/main" val="0"/>
              </a:ext>
            </a:extLst>
          </a:blip>
          <a:srcRect/>
          <a:stretch>
            <a:fillRect/>
          </a:stretch>
        </p:blipFill>
        <p:spPr bwMode="auto">
          <a:xfrm>
            <a:off x="2979344" y="3995214"/>
            <a:ext cx="3016250" cy="1951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 Box 5"/>
          <p:cNvSpPr txBox="1">
            <a:spLocks noChangeArrowheads="1"/>
          </p:cNvSpPr>
          <p:nvPr/>
        </p:nvSpPr>
        <p:spPr bwMode="auto">
          <a:xfrm>
            <a:off x="22849" y="5820474"/>
            <a:ext cx="36004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200" b="1" dirty="0">
                <a:latin typeface="宋体" panose="02010600030101010101" pitchFamily="2" charset="-122"/>
              </a:rPr>
              <a:t>⑤溴乙烷比例模型</a:t>
            </a:r>
          </a:p>
        </p:txBody>
      </p:sp>
      <p:sp>
        <p:nvSpPr>
          <p:cNvPr id="14" name="AutoShape 6"/>
          <p:cNvSpPr>
            <a:spLocks noChangeArrowheads="1"/>
          </p:cNvSpPr>
          <p:nvPr/>
        </p:nvSpPr>
        <p:spPr bwMode="auto">
          <a:xfrm>
            <a:off x="8655183" y="501812"/>
            <a:ext cx="2790825" cy="933450"/>
          </a:xfrm>
          <a:prstGeom prst="wedgeRoundRectCallout">
            <a:avLst>
              <a:gd name="adj1" fmla="val -21483"/>
              <a:gd name="adj2" fmla="val 150979"/>
              <a:gd name="adj3" fmla="val 16667"/>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800" b="1" dirty="0">
                <a:solidFill>
                  <a:srgbClr val="FF3300"/>
                </a:solidFill>
                <a:latin typeface="宋体" panose="02010600030101010101" pitchFamily="2" charset="-122"/>
              </a:rPr>
              <a:t>核磁共振氢谱</a:t>
            </a:r>
          </a:p>
        </p:txBody>
      </p:sp>
      <p:sp>
        <p:nvSpPr>
          <p:cNvPr id="15" name="矩形 14"/>
          <p:cNvSpPr/>
          <p:nvPr/>
        </p:nvSpPr>
        <p:spPr>
          <a:xfrm>
            <a:off x="3474612" y="706600"/>
            <a:ext cx="2698750" cy="523875"/>
          </a:xfrm>
          <a:prstGeom prst="rect">
            <a:avLst/>
          </a:prstGeom>
          <a:noFill/>
        </p:spPr>
        <p:txBody>
          <a:bodyPr wrap="none">
            <a:spAutoFit/>
          </a:bodyPr>
          <a:lstStyle/>
          <a:p>
            <a:pPr algn="ctr" eaLnBrk="1" hangingPunct="1">
              <a:defRPr/>
            </a:pPr>
            <a:r>
              <a:rPr lang="zh-CN" altLang="en-US" sz="2800" b="1" dirty="0">
                <a:ln w="0"/>
                <a:solidFill>
                  <a:srgbClr val="FF0000"/>
                </a:solidFill>
                <a:effectLst>
                  <a:outerShdw blurRad="38100" dist="19050" dir="2700000" algn="tl" rotWithShape="0">
                    <a:schemeClr val="dk1">
                      <a:alpha val="40000"/>
                    </a:schemeClr>
                  </a:outerShdw>
                </a:effectLst>
              </a:rPr>
              <a:t>官能团：溴原子</a:t>
            </a:r>
          </a:p>
        </p:txBody>
      </p:sp>
      <p:pic>
        <p:nvPicPr>
          <p:cNvPr id="16" name="图片 15"/>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15032" y="5209872"/>
            <a:ext cx="2282825" cy="1652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7" name="Group 7"/>
          <p:cNvGrpSpPr>
            <a:grpSpLocks/>
          </p:cNvGrpSpPr>
          <p:nvPr/>
        </p:nvGrpSpPr>
        <p:grpSpPr bwMode="auto">
          <a:xfrm>
            <a:off x="1890287" y="1533656"/>
            <a:ext cx="2436813" cy="1585913"/>
            <a:chOff x="1536" y="1536"/>
            <a:chExt cx="1535" cy="999"/>
          </a:xfrm>
        </p:grpSpPr>
        <p:sp>
          <p:nvSpPr>
            <p:cNvPr id="18" name="Text Box 8"/>
            <p:cNvSpPr txBox="1">
              <a:spLocks noChangeArrowheads="1"/>
            </p:cNvSpPr>
            <p:nvPr/>
          </p:nvSpPr>
          <p:spPr bwMode="auto">
            <a:xfrm>
              <a:off x="2304" y="2208"/>
              <a:ext cx="384"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800" b="1">
                  <a:solidFill>
                    <a:srgbClr val="FF0000"/>
                  </a:solidFill>
                  <a:latin typeface="Times New Roman" panose="02020603050405020304" pitchFamily="18" charset="0"/>
                </a:rPr>
                <a:t>H</a:t>
              </a:r>
            </a:p>
          </p:txBody>
        </p:sp>
        <p:sp>
          <p:nvSpPr>
            <p:cNvPr id="19" name="Text Box 9"/>
            <p:cNvSpPr txBox="1">
              <a:spLocks noChangeArrowheads="1"/>
            </p:cNvSpPr>
            <p:nvPr/>
          </p:nvSpPr>
          <p:spPr bwMode="auto">
            <a:xfrm>
              <a:off x="1536" y="1872"/>
              <a:ext cx="1535"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800" b="1" dirty="0">
                  <a:solidFill>
                    <a:srgbClr val="FF0000"/>
                  </a:solidFill>
                  <a:latin typeface="Times New Roman" panose="02020603050405020304" pitchFamily="18" charset="0"/>
                </a:rPr>
                <a:t>H—C—C—Br</a:t>
              </a:r>
            </a:p>
          </p:txBody>
        </p:sp>
        <p:sp>
          <p:nvSpPr>
            <p:cNvPr id="20" name="Line 10"/>
            <p:cNvSpPr>
              <a:spLocks noChangeShapeType="1"/>
            </p:cNvSpPr>
            <p:nvPr/>
          </p:nvSpPr>
          <p:spPr bwMode="auto">
            <a:xfrm>
              <a:off x="2064" y="2112"/>
              <a:ext cx="0" cy="192"/>
            </a:xfrm>
            <a:prstGeom prst="line">
              <a:avLst/>
            </a:prstGeom>
            <a:ln>
              <a:headEnd/>
              <a:tailEnd/>
            </a:ln>
            <a:extLst/>
          </p:spPr>
          <p:style>
            <a:lnRef idx="1">
              <a:schemeClr val="dk1"/>
            </a:lnRef>
            <a:fillRef idx="0">
              <a:schemeClr val="dk1"/>
            </a:fillRef>
            <a:effectRef idx="0">
              <a:schemeClr val="dk1"/>
            </a:effectRef>
            <a:fontRef idx="minor">
              <a:schemeClr val="tx1"/>
            </a:fontRef>
          </p:style>
          <p:txBody>
            <a:bodyPr/>
            <a:lstStyle/>
            <a:p>
              <a:endParaRPr lang="zh-CN" altLang="en-US"/>
            </a:p>
          </p:txBody>
        </p:sp>
        <p:sp>
          <p:nvSpPr>
            <p:cNvPr id="21" name="Line 11"/>
            <p:cNvSpPr>
              <a:spLocks noChangeShapeType="1"/>
            </p:cNvSpPr>
            <p:nvPr/>
          </p:nvSpPr>
          <p:spPr bwMode="auto">
            <a:xfrm>
              <a:off x="2448" y="2112"/>
              <a:ext cx="0" cy="192"/>
            </a:xfrm>
            <a:prstGeom prst="line">
              <a:avLst/>
            </a:prstGeom>
            <a:ln>
              <a:headEnd/>
              <a:tailEnd/>
            </a:ln>
            <a:extLst/>
          </p:spPr>
          <p:style>
            <a:lnRef idx="1">
              <a:schemeClr val="dk1"/>
            </a:lnRef>
            <a:fillRef idx="0">
              <a:schemeClr val="dk1"/>
            </a:fillRef>
            <a:effectRef idx="0">
              <a:schemeClr val="dk1"/>
            </a:effectRef>
            <a:fontRef idx="minor">
              <a:schemeClr val="tx1"/>
            </a:fontRef>
          </p:style>
          <p:txBody>
            <a:bodyPr/>
            <a:lstStyle/>
            <a:p>
              <a:endParaRPr lang="zh-CN" altLang="en-US"/>
            </a:p>
          </p:txBody>
        </p:sp>
        <p:sp>
          <p:nvSpPr>
            <p:cNvPr id="22" name="Line 12"/>
            <p:cNvSpPr>
              <a:spLocks noChangeShapeType="1"/>
            </p:cNvSpPr>
            <p:nvPr/>
          </p:nvSpPr>
          <p:spPr bwMode="auto">
            <a:xfrm>
              <a:off x="2064" y="1776"/>
              <a:ext cx="0" cy="192"/>
            </a:xfrm>
            <a:prstGeom prst="line">
              <a:avLst/>
            </a:prstGeom>
            <a:ln>
              <a:headEnd/>
              <a:tailEnd/>
            </a:ln>
            <a:extLst/>
          </p:spPr>
          <p:style>
            <a:lnRef idx="1">
              <a:schemeClr val="dk1"/>
            </a:lnRef>
            <a:fillRef idx="0">
              <a:schemeClr val="dk1"/>
            </a:fillRef>
            <a:effectRef idx="0">
              <a:schemeClr val="dk1"/>
            </a:effectRef>
            <a:fontRef idx="minor">
              <a:schemeClr val="tx1"/>
            </a:fontRef>
          </p:style>
          <p:txBody>
            <a:bodyPr/>
            <a:lstStyle/>
            <a:p>
              <a:endParaRPr lang="zh-CN" altLang="en-US"/>
            </a:p>
          </p:txBody>
        </p:sp>
        <p:sp>
          <p:nvSpPr>
            <p:cNvPr id="23" name="Line 13"/>
            <p:cNvSpPr>
              <a:spLocks noChangeShapeType="1"/>
            </p:cNvSpPr>
            <p:nvPr/>
          </p:nvSpPr>
          <p:spPr bwMode="auto">
            <a:xfrm>
              <a:off x="2448" y="1776"/>
              <a:ext cx="0" cy="192"/>
            </a:xfrm>
            <a:prstGeom prst="line">
              <a:avLst/>
            </a:prstGeom>
            <a:ln>
              <a:headEnd/>
              <a:tailEnd/>
            </a:ln>
            <a:extLst/>
          </p:spPr>
          <p:style>
            <a:lnRef idx="1">
              <a:schemeClr val="dk1"/>
            </a:lnRef>
            <a:fillRef idx="0">
              <a:schemeClr val="dk1"/>
            </a:fillRef>
            <a:effectRef idx="0">
              <a:schemeClr val="dk1"/>
            </a:effectRef>
            <a:fontRef idx="minor">
              <a:schemeClr val="tx1"/>
            </a:fontRef>
          </p:style>
          <p:txBody>
            <a:bodyPr/>
            <a:lstStyle/>
            <a:p>
              <a:endParaRPr lang="zh-CN" altLang="en-US"/>
            </a:p>
          </p:txBody>
        </p:sp>
        <p:sp>
          <p:nvSpPr>
            <p:cNvPr id="24" name="Text Box 14"/>
            <p:cNvSpPr txBox="1">
              <a:spLocks noChangeArrowheads="1"/>
            </p:cNvSpPr>
            <p:nvPr/>
          </p:nvSpPr>
          <p:spPr bwMode="auto">
            <a:xfrm>
              <a:off x="1920" y="2208"/>
              <a:ext cx="384"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800" b="1">
                  <a:solidFill>
                    <a:srgbClr val="FF0000"/>
                  </a:solidFill>
                  <a:latin typeface="Times New Roman" panose="02020603050405020304" pitchFamily="18" charset="0"/>
                </a:rPr>
                <a:t>H</a:t>
              </a:r>
            </a:p>
          </p:txBody>
        </p:sp>
        <p:sp>
          <p:nvSpPr>
            <p:cNvPr id="25" name="Text Box 15"/>
            <p:cNvSpPr txBox="1">
              <a:spLocks noChangeArrowheads="1"/>
            </p:cNvSpPr>
            <p:nvPr/>
          </p:nvSpPr>
          <p:spPr bwMode="auto">
            <a:xfrm>
              <a:off x="2304" y="1536"/>
              <a:ext cx="384"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800" b="1" dirty="0">
                  <a:solidFill>
                    <a:srgbClr val="FF0000"/>
                  </a:solidFill>
                  <a:latin typeface="Times New Roman" panose="02020603050405020304" pitchFamily="18" charset="0"/>
                </a:rPr>
                <a:t>H</a:t>
              </a:r>
            </a:p>
          </p:txBody>
        </p:sp>
        <p:sp>
          <p:nvSpPr>
            <p:cNvPr id="26" name="Text Box 16"/>
            <p:cNvSpPr txBox="1">
              <a:spLocks noChangeArrowheads="1"/>
            </p:cNvSpPr>
            <p:nvPr/>
          </p:nvSpPr>
          <p:spPr bwMode="auto">
            <a:xfrm>
              <a:off x="1920" y="1536"/>
              <a:ext cx="384"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800" b="1">
                  <a:solidFill>
                    <a:srgbClr val="FF0000"/>
                  </a:solidFill>
                  <a:latin typeface="Times New Roman" panose="02020603050405020304" pitchFamily="18" charset="0"/>
                </a:rPr>
                <a:t>H</a:t>
              </a:r>
            </a:p>
          </p:txBody>
        </p:sp>
      </p:grpSp>
      <p:cxnSp>
        <p:nvCxnSpPr>
          <p:cNvPr id="28" name="直接箭头连接符 27"/>
          <p:cNvCxnSpPr/>
          <p:nvPr/>
        </p:nvCxnSpPr>
        <p:spPr>
          <a:xfrm flipH="1">
            <a:off x="4327101" y="1258637"/>
            <a:ext cx="953237" cy="808419"/>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pic>
        <p:nvPicPr>
          <p:cNvPr id="30" name="图片 29"/>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376686" y="2430237"/>
            <a:ext cx="4779773" cy="3056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26220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ppt_x"/>
                                          </p:val>
                                        </p:tav>
                                        <p:tav tm="100000">
                                          <p:val>
                                            <p:strVal val="#ppt_x"/>
                                          </p:val>
                                        </p:tav>
                                      </p:tavLst>
                                    </p:anim>
                                    <p:anim calcmode="lin" valueType="num">
                                      <p:cBhvr additive="base">
                                        <p:cTn id="18" dur="5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additive="base">
                                        <p:cTn id="21" dur="500" fill="hold"/>
                                        <p:tgtEl>
                                          <p:spTgt spid="17"/>
                                        </p:tgtEl>
                                        <p:attrNameLst>
                                          <p:attrName>ppt_x</p:attrName>
                                        </p:attrNameLst>
                                      </p:cBhvr>
                                      <p:tavLst>
                                        <p:tav tm="0">
                                          <p:val>
                                            <p:strVal val="#ppt_x"/>
                                          </p:val>
                                        </p:tav>
                                        <p:tav tm="100000">
                                          <p:val>
                                            <p:strVal val="#ppt_x"/>
                                          </p:val>
                                        </p:tav>
                                      </p:tavLst>
                                    </p:anim>
                                    <p:anim calcmode="lin" valueType="num">
                                      <p:cBhvr additive="base">
                                        <p:cTn id="2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ppt_x"/>
                                          </p:val>
                                        </p:tav>
                                        <p:tav tm="100000">
                                          <p:val>
                                            <p:strVal val="#ppt_x"/>
                                          </p:val>
                                        </p:tav>
                                      </p:tavLst>
                                    </p:anim>
                                    <p:anim calcmode="lin" valueType="num">
                                      <p:cBhvr additive="base">
                                        <p:cTn id="28" dur="500" fill="hold"/>
                                        <p:tgtEl>
                                          <p:spTgt spid="9"/>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500" fill="hold"/>
                                        <p:tgtEl>
                                          <p:spTgt spid="11"/>
                                        </p:tgtEl>
                                        <p:attrNameLst>
                                          <p:attrName>ppt_x</p:attrName>
                                        </p:attrNameLst>
                                      </p:cBhvr>
                                      <p:tavLst>
                                        <p:tav tm="0">
                                          <p:val>
                                            <p:strVal val="#ppt_x"/>
                                          </p:val>
                                        </p:tav>
                                        <p:tav tm="100000">
                                          <p:val>
                                            <p:strVal val="#ppt_x"/>
                                          </p:val>
                                        </p:tav>
                                      </p:tavLst>
                                    </p:anim>
                                    <p:anim calcmode="lin" valueType="num">
                                      <p:cBhvr additive="base">
                                        <p:cTn id="4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500" fill="hold"/>
                                        <p:tgtEl>
                                          <p:spTgt spid="13"/>
                                        </p:tgtEl>
                                        <p:attrNameLst>
                                          <p:attrName>ppt_x</p:attrName>
                                        </p:attrNameLst>
                                      </p:cBhvr>
                                      <p:tavLst>
                                        <p:tav tm="0">
                                          <p:val>
                                            <p:strVal val="#ppt_x"/>
                                          </p:val>
                                        </p:tav>
                                        <p:tav tm="100000">
                                          <p:val>
                                            <p:strVal val="#ppt_x"/>
                                          </p:val>
                                        </p:tav>
                                      </p:tavLst>
                                    </p:anim>
                                    <p:anim calcmode="lin" valueType="num">
                                      <p:cBhvr additive="base">
                                        <p:cTn id="48" dur="500" fill="hold"/>
                                        <p:tgtEl>
                                          <p:spTgt spid="13"/>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500" fill="hold"/>
                                        <p:tgtEl>
                                          <p:spTgt spid="16"/>
                                        </p:tgtEl>
                                        <p:attrNameLst>
                                          <p:attrName>ppt_x</p:attrName>
                                        </p:attrNameLst>
                                      </p:cBhvr>
                                      <p:tavLst>
                                        <p:tav tm="0">
                                          <p:val>
                                            <p:strVal val="#ppt_x"/>
                                          </p:val>
                                        </p:tav>
                                        <p:tav tm="100000">
                                          <p:val>
                                            <p:strVal val="#ppt_x"/>
                                          </p:val>
                                        </p:tav>
                                      </p:tavLst>
                                    </p:anim>
                                    <p:anim calcmode="lin" valueType="num">
                                      <p:cBhvr additive="base">
                                        <p:cTn id="52"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grpId="0" nodeType="click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500" fill="hold"/>
                                        <p:tgtEl>
                                          <p:spTgt spid="15"/>
                                        </p:tgtEl>
                                        <p:attrNameLst>
                                          <p:attrName>ppt_x</p:attrName>
                                        </p:attrNameLst>
                                      </p:cBhvr>
                                      <p:tavLst>
                                        <p:tav tm="0">
                                          <p:val>
                                            <p:strVal val="#ppt_x"/>
                                          </p:val>
                                        </p:tav>
                                        <p:tav tm="100000">
                                          <p:val>
                                            <p:strVal val="#ppt_x"/>
                                          </p:val>
                                        </p:tav>
                                      </p:tavLst>
                                    </p:anim>
                                    <p:anim calcmode="lin" valueType="num">
                                      <p:cBhvr additive="base">
                                        <p:cTn id="58" dur="5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28"/>
                                        </p:tgtEl>
                                        <p:attrNameLst>
                                          <p:attrName>style.visibility</p:attrName>
                                        </p:attrNameLst>
                                      </p:cBhvr>
                                      <p:to>
                                        <p:strVal val="visible"/>
                                      </p:to>
                                    </p:set>
                                    <p:anim calcmode="lin" valueType="num">
                                      <p:cBhvr additive="base">
                                        <p:cTn id="61" dur="500" fill="hold"/>
                                        <p:tgtEl>
                                          <p:spTgt spid="28"/>
                                        </p:tgtEl>
                                        <p:attrNameLst>
                                          <p:attrName>ppt_x</p:attrName>
                                        </p:attrNameLst>
                                      </p:cBhvr>
                                      <p:tavLst>
                                        <p:tav tm="0">
                                          <p:val>
                                            <p:strVal val="#ppt_x"/>
                                          </p:val>
                                        </p:tav>
                                        <p:tav tm="100000">
                                          <p:val>
                                            <p:strVal val="#ppt_x"/>
                                          </p:val>
                                        </p:tav>
                                      </p:tavLst>
                                    </p:anim>
                                    <p:anim calcmode="lin" valueType="num">
                                      <p:cBhvr additive="base">
                                        <p:cTn id="62"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4"/>
                                        </p:tgtEl>
                                        <p:attrNameLst>
                                          <p:attrName>style.visibility</p:attrName>
                                        </p:attrNameLst>
                                      </p:cBhvr>
                                      <p:to>
                                        <p:strVal val="visible"/>
                                      </p:to>
                                    </p:set>
                                    <p:anim calcmode="lin" valueType="num">
                                      <p:cBhvr additive="base">
                                        <p:cTn id="67" dur="500" fill="hold"/>
                                        <p:tgtEl>
                                          <p:spTgt spid="14"/>
                                        </p:tgtEl>
                                        <p:attrNameLst>
                                          <p:attrName>ppt_x</p:attrName>
                                        </p:attrNameLst>
                                      </p:cBhvr>
                                      <p:tavLst>
                                        <p:tav tm="0">
                                          <p:val>
                                            <p:strVal val="#ppt_x"/>
                                          </p:val>
                                        </p:tav>
                                        <p:tav tm="100000">
                                          <p:val>
                                            <p:strVal val="#ppt_x"/>
                                          </p:val>
                                        </p:tav>
                                      </p:tavLst>
                                    </p:anim>
                                    <p:anim calcmode="lin" valueType="num">
                                      <p:cBhvr additive="base">
                                        <p:cTn id="68" dur="500" fill="hold"/>
                                        <p:tgtEl>
                                          <p:spTgt spid="14"/>
                                        </p:tgtEl>
                                        <p:attrNameLst>
                                          <p:attrName>ppt_y</p:attrName>
                                        </p:attrNameLst>
                                      </p:cBhvr>
                                      <p:tavLst>
                                        <p:tav tm="0">
                                          <p:val>
                                            <p:strVal val="1+#ppt_h/2"/>
                                          </p:val>
                                        </p:tav>
                                        <p:tav tm="100000">
                                          <p:val>
                                            <p:strVal val="#ppt_y"/>
                                          </p:val>
                                        </p:tav>
                                      </p:tavLst>
                                    </p:anim>
                                  </p:childTnLst>
                                </p:cTn>
                              </p:par>
                              <p:par>
                                <p:cTn id="69" presetID="2" presetClass="entr" presetSubtype="4" fill="hold" nodeType="withEffect">
                                  <p:stCondLst>
                                    <p:cond delay="0"/>
                                  </p:stCondLst>
                                  <p:childTnLst>
                                    <p:set>
                                      <p:cBhvr>
                                        <p:cTn id="70" dur="1" fill="hold">
                                          <p:stCondLst>
                                            <p:cond delay="0"/>
                                          </p:stCondLst>
                                        </p:cTn>
                                        <p:tgtEl>
                                          <p:spTgt spid="30"/>
                                        </p:tgtEl>
                                        <p:attrNameLst>
                                          <p:attrName>style.visibility</p:attrName>
                                        </p:attrNameLst>
                                      </p:cBhvr>
                                      <p:to>
                                        <p:strVal val="visible"/>
                                      </p:to>
                                    </p:set>
                                    <p:anim calcmode="lin" valueType="num">
                                      <p:cBhvr additive="base">
                                        <p:cTn id="71" dur="500" fill="hold"/>
                                        <p:tgtEl>
                                          <p:spTgt spid="30"/>
                                        </p:tgtEl>
                                        <p:attrNameLst>
                                          <p:attrName>ppt_x</p:attrName>
                                        </p:attrNameLst>
                                      </p:cBhvr>
                                      <p:tavLst>
                                        <p:tav tm="0">
                                          <p:val>
                                            <p:strVal val="#ppt_x"/>
                                          </p:val>
                                        </p:tav>
                                        <p:tav tm="100000">
                                          <p:val>
                                            <p:strVal val="#ppt_x"/>
                                          </p:val>
                                        </p:tav>
                                      </p:tavLst>
                                    </p:anim>
                                    <p:anim calcmode="lin" valueType="num">
                                      <p:cBhvr additive="base">
                                        <p:cTn id="72"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11" grpId="0"/>
      <p:bldP spid="13" grpId="0"/>
      <p:bldP spid="14" grpId="0" animBg="1"/>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0" y="0"/>
            <a:ext cx="2768958" cy="523220"/>
          </a:xfrm>
          <a:prstGeom prst="rect">
            <a:avLst/>
          </a:prstGeom>
          <a:solidFill>
            <a:srgbClr val="CCFF33"/>
          </a:solidFill>
        </p:spPr>
        <p:txBody>
          <a:bodyPr wrap="square" rtlCol="0">
            <a:spAutoFit/>
          </a:bodyPr>
          <a:lstStyle/>
          <a:p>
            <a:r>
              <a:rPr lang="en-US" altLang="zh-CN" sz="2800" dirty="0" smtClean="0"/>
              <a:t>2</a:t>
            </a:r>
            <a:r>
              <a:rPr lang="zh-CN" altLang="en-US" sz="2800" dirty="0" smtClean="0"/>
              <a:t>卤</a:t>
            </a:r>
            <a:r>
              <a:rPr lang="zh-CN" altLang="en-US" sz="2800" dirty="0"/>
              <a:t>代</a:t>
            </a:r>
            <a:r>
              <a:rPr lang="zh-CN" altLang="en-US" sz="2800" dirty="0" smtClean="0"/>
              <a:t>烃的分类</a:t>
            </a:r>
            <a:endParaRPr lang="zh-CN" altLang="en-US" sz="2800" dirty="0"/>
          </a:p>
        </p:txBody>
      </p:sp>
      <p:sp>
        <p:nvSpPr>
          <p:cNvPr id="11" name="Text Box 4"/>
          <p:cNvSpPr txBox="1">
            <a:spLocks noChangeArrowheads="1"/>
          </p:cNvSpPr>
          <p:nvPr/>
        </p:nvSpPr>
        <p:spPr bwMode="auto">
          <a:xfrm>
            <a:off x="363490" y="701595"/>
            <a:ext cx="8243887"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400" b="1" dirty="0">
                <a:solidFill>
                  <a:srgbClr val="0000FF"/>
                </a:solidFill>
                <a:latin typeface="+mn-ea"/>
                <a:ea typeface="+mn-ea"/>
              </a:rPr>
              <a:t>（</a:t>
            </a:r>
            <a:r>
              <a:rPr kumimoji="1" lang="zh-CN" altLang="en-US" sz="2400" b="1" dirty="0">
                <a:solidFill>
                  <a:srgbClr val="0000FF"/>
                </a:solidFill>
                <a:latin typeface="+mn-ea"/>
                <a:ea typeface="+mn-ea"/>
                <a:cs typeface="Arial" panose="020B0604020202020204" pitchFamily="34" charset="0"/>
              </a:rPr>
              <a:t>1</a:t>
            </a:r>
            <a:r>
              <a:rPr kumimoji="1" lang="zh-CN" altLang="en-US" sz="2400" b="1" dirty="0">
                <a:solidFill>
                  <a:srgbClr val="0000FF"/>
                </a:solidFill>
                <a:latin typeface="+mn-ea"/>
                <a:ea typeface="+mn-ea"/>
              </a:rPr>
              <a:t>）根据分子中所含卤素的不同，可分为氟代烃、氯代烃、溴代烃、碘代烃。</a:t>
            </a:r>
          </a:p>
        </p:txBody>
      </p:sp>
      <p:sp>
        <p:nvSpPr>
          <p:cNvPr id="13" name="Text Box 5"/>
          <p:cNvSpPr txBox="1">
            <a:spLocks noChangeArrowheads="1"/>
          </p:cNvSpPr>
          <p:nvPr/>
        </p:nvSpPr>
        <p:spPr bwMode="auto">
          <a:xfrm>
            <a:off x="305527" y="1763321"/>
            <a:ext cx="824388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400" b="1">
                <a:solidFill>
                  <a:srgbClr val="0000FF"/>
                </a:solidFill>
                <a:latin typeface="+mn-ea"/>
                <a:ea typeface="+mn-ea"/>
              </a:rPr>
              <a:t>（2）根据卤代烃分子中卤原子的数目不同</a:t>
            </a:r>
            <a:endParaRPr lang="zh-CN" altLang="en-US" sz="2400" b="1">
              <a:latin typeface="+mn-ea"/>
              <a:ea typeface="+mn-ea"/>
            </a:endParaRPr>
          </a:p>
        </p:txBody>
      </p:sp>
      <p:sp>
        <p:nvSpPr>
          <p:cNvPr id="14" name="Text Box 6"/>
          <p:cNvSpPr txBox="1">
            <a:spLocks noChangeArrowheads="1"/>
          </p:cNvSpPr>
          <p:nvPr/>
        </p:nvSpPr>
        <p:spPr bwMode="auto">
          <a:xfrm>
            <a:off x="851627" y="2514209"/>
            <a:ext cx="316865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a:spcBef>
                <a:spcPct val="50000"/>
              </a:spcBef>
            </a:pPr>
            <a:endParaRPr lang="zh-CN" altLang="en-US" sz="2400">
              <a:latin typeface="+mn-ea"/>
              <a:ea typeface="+mn-ea"/>
            </a:endParaRPr>
          </a:p>
        </p:txBody>
      </p:sp>
      <p:graphicFrame>
        <p:nvGraphicFramePr>
          <p:cNvPr id="15" name="Object 7"/>
          <p:cNvGraphicFramePr>
            <a:graphicFrameLocks noChangeAspect="1"/>
          </p:cNvGraphicFramePr>
          <p:nvPr>
            <p:extLst>
              <p:ext uri="{D42A27DB-BD31-4B8C-83A1-F6EECF244321}">
                <p14:modId xmlns:p14="http://schemas.microsoft.com/office/powerpoint/2010/main" val="2441260531"/>
              </p:ext>
            </p:extLst>
          </p:nvPr>
        </p:nvGraphicFramePr>
        <p:xfrm>
          <a:off x="1354865" y="2587234"/>
          <a:ext cx="1944687" cy="677863"/>
        </p:xfrm>
        <a:graphic>
          <a:graphicData uri="http://schemas.openxmlformats.org/presentationml/2006/ole">
            <mc:AlternateContent xmlns:mc="http://schemas.openxmlformats.org/markup-compatibility/2006">
              <mc:Choice xmlns:v="urn:schemas-microsoft-com:vml" Requires="v">
                <p:oleObj spid="_x0000_s1071" name="ACD ChemSketch 2.0" r:id="rId3" imgW="505968" imgH="176784" progId="ACD.ChemSketch.20">
                  <p:embed/>
                </p:oleObj>
              </mc:Choice>
              <mc:Fallback>
                <p:oleObj name="ACD ChemSketch 2.0" r:id="rId3" imgW="505968" imgH="176784" progId="ACD.ChemSketch.20">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54865" y="2587234"/>
                        <a:ext cx="1944687" cy="677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6" name="Text Box 8"/>
          <p:cNvSpPr txBox="1">
            <a:spLocks noChangeArrowheads="1"/>
          </p:cNvSpPr>
          <p:nvPr/>
        </p:nvSpPr>
        <p:spPr bwMode="auto">
          <a:xfrm>
            <a:off x="1211990" y="3595297"/>
            <a:ext cx="2303462"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a:spcBef>
                <a:spcPct val="50000"/>
              </a:spcBef>
            </a:pPr>
            <a:r>
              <a:rPr kumimoji="1" lang="zh-CN" altLang="en-US" sz="2400" b="1">
                <a:solidFill>
                  <a:srgbClr val="000000"/>
                </a:solidFill>
                <a:latin typeface="+mn-ea"/>
                <a:ea typeface="+mn-ea"/>
              </a:rPr>
              <a:t>一卤代烃</a:t>
            </a:r>
          </a:p>
        </p:txBody>
      </p:sp>
      <p:sp>
        <p:nvSpPr>
          <p:cNvPr id="17" name="Text Box 9"/>
          <p:cNvSpPr txBox="1">
            <a:spLocks noChangeArrowheads="1"/>
          </p:cNvSpPr>
          <p:nvPr/>
        </p:nvSpPr>
        <p:spPr bwMode="auto">
          <a:xfrm>
            <a:off x="3875815" y="2587234"/>
            <a:ext cx="252095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a:spcBef>
                <a:spcPct val="50000"/>
              </a:spcBef>
            </a:pPr>
            <a:endParaRPr lang="zh-CN" altLang="en-US" sz="2400">
              <a:latin typeface="+mn-ea"/>
              <a:ea typeface="+mn-ea"/>
            </a:endParaRPr>
          </a:p>
        </p:txBody>
      </p:sp>
      <p:graphicFrame>
        <p:nvGraphicFramePr>
          <p:cNvPr id="18" name="Object 10"/>
          <p:cNvGraphicFramePr>
            <a:graphicFrameLocks noChangeAspect="1"/>
          </p:cNvGraphicFramePr>
          <p:nvPr>
            <p:extLst>
              <p:ext uri="{D42A27DB-BD31-4B8C-83A1-F6EECF244321}">
                <p14:modId xmlns:p14="http://schemas.microsoft.com/office/powerpoint/2010/main" val="3474357746"/>
              </p:ext>
            </p:extLst>
          </p:nvPr>
        </p:nvGraphicFramePr>
        <p:xfrm>
          <a:off x="4236177" y="2587234"/>
          <a:ext cx="1727200" cy="647700"/>
        </p:xfrm>
        <a:graphic>
          <a:graphicData uri="http://schemas.openxmlformats.org/presentationml/2006/ole">
            <mc:AlternateContent xmlns:mc="http://schemas.openxmlformats.org/markup-compatibility/2006">
              <mc:Choice xmlns:v="urn:schemas-microsoft-com:vml" Requires="v">
                <p:oleObj spid="_x0000_s1072" name="ACD ChemSketch 2.0" r:id="rId5" imgW="460248" imgH="176784" progId="ACD.ChemSketch.20">
                  <p:embed/>
                </p:oleObj>
              </mc:Choice>
              <mc:Fallback>
                <p:oleObj name="ACD ChemSketch 2.0" r:id="rId5" imgW="460248" imgH="176784" progId="ACD.ChemSketch.2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36177" y="2587234"/>
                        <a:ext cx="1727200" cy="64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9" name="Text Box 11"/>
          <p:cNvSpPr txBox="1">
            <a:spLocks noChangeArrowheads="1"/>
          </p:cNvSpPr>
          <p:nvPr/>
        </p:nvSpPr>
        <p:spPr bwMode="auto">
          <a:xfrm>
            <a:off x="6971440" y="2514209"/>
            <a:ext cx="187325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a:spcBef>
                <a:spcPct val="50000"/>
              </a:spcBef>
            </a:pPr>
            <a:endParaRPr lang="zh-CN" altLang="en-US" sz="2400">
              <a:latin typeface="+mn-ea"/>
              <a:ea typeface="+mn-ea"/>
            </a:endParaRPr>
          </a:p>
        </p:txBody>
      </p:sp>
      <p:graphicFrame>
        <p:nvGraphicFramePr>
          <p:cNvPr id="20" name="Object 12"/>
          <p:cNvGraphicFramePr>
            <a:graphicFrameLocks noChangeAspect="1"/>
          </p:cNvGraphicFramePr>
          <p:nvPr>
            <p:extLst>
              <p:ext uri="{D42A27DB-BD31-4B8C-83A1-F6EECF244321}">
                <p14:modId xmlns:p14="http://schemas.microsoft.com/office/powerpoint/2010/main" val="293195530"/>
              </p:ext>
            </p:extLst>
          </p:nvPr>
        </p:nvGraphicFramePr>
        <p:xfrm>
          <a:off x="7044465" y="2514209"/>
          <a:ext cx="1655762" cy="709613"/>
        </p:xfrm>
        <a:graphic>
          <a:graphicData uri="http://schemas.openxmlformats.org/presentationml/2006/ole">
            <mc:AlternateContent xmlns:mc="http://schemas.openxmlformats.org/markup-compatibility/2006">
              <mc:Choice xmlns:v="urn:schemas-microsoft-com:vml" Requires="v">
                <p:oleObj spid="_x0000_s1073" name="ACD ChemSketch 2.0" r:id="rId7" imgW="368808" imgH="176784" progId="ACD.ChemSketch.20">
                  <p:embed/>
                </p:oleObj>
              </mc:Choice>
              <mc:Fallback>
                <p:oleObj name="ACD ChemSketch 2.0" r:id="rId7" imgW="368808" imgH="176784" progId="ACD.ChemSketch.20">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044465" y="2514209"/>
                        <a:ext cx="1655762" cy="709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1" name="Text Box 13"/>
          <p:cNvSpPr txBox="1">
            <a:spLocks noChangeArrowheads="1"/>
          </p:cNvSpPr>
          <p:nvPr/>
        </p:nvSpPr>
        <p:spPr bwMode="auto">
          <a:xfrm>
            <a:off x="4236177" y="3519096"/>
            <a:ext cx="2303463"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2400" b="1">
                <a:solidFill>
                  <a:srgbClr val="000000"/>
                </a:solidFill>
                <a:latin typeface="+mn-ea"/>
                <a:ea typeface="+mn-ea"/>
              </a:rPr>
              <a:t>二卤代烃</a:t>
            </a:r>
          </a:p>
          <a:p>
            <a:pPr>
              <a:spcBef>
                <a:spcPct val="50000"/>
              </a:spcBef>
            </a:pPr>
            <a:endParaRPr lang="zh-CN" altLang="en-US" sz="2400" b="1">
              <a:latin typeface="+mn-ea"/>
              <a:ea typeface="+mn-ea"/>
            </a:endParaRPr>
          </a:p>
        </p:txBody>
      </p:sp>
      <p:sp>
        <p:nvSpPr>
          <p:cNvPr id="22" name="Text Box 14"/>
          <p:cNvSpPr txBox="1">
            <a:spLocks noChangeArrowheads="1"/>
          </p:cNvSpPr>
          <p:nvPr/>
        </p:nvSpPr>
        <p:spPr bwMode="auto">
          <a:xfrm>
            <a:off x="6971440" y="3595297"/>
            <a:ext cx="2016125"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2400" b="1">
                <a:solidFill>
                  <a:srgbClr val="000000"/>
                </a:solidFill>
                <a:latin typeface="+mn-ea"/>
                <a:ea typeface="+mn-ea"/>
              </a:rPr>
              <a:t>多卤代烃</a:t>
            </a:r>
          </a:p>
          <a:p>
            <a:pPr>
              <a:spcBef>
                <a:spcPct val="50000"/>
              </a:spcBef>
            </a:pPr>
            <a:endParaRPr lang="zh-CN" altLang="en-US" sz="2400" b="1">
              <a:latin typeface="+mn-ea"/>
              <a:ea typeface="+mn-ea"/>
            </a:endParaRPr>
          </a:p>
        </p:txBody>
      </p:sp>
      <p:sp>
        <p:nvSpPr>
          <p:cNvPr id="23" name="Rectangle 2"/>
          <p:cNvSpPr>
            <a:spLocks noChangeArrowheads="1"/>
          </p:cNvSpPr>
          <p:nvPr/>
        </p:nvSpPr>
        <p:spPr bwMode="auto">
          <a:xfrm>
            <a:off x="542877" y="4163621"/>
            <a:ext cx="8064500" cy="10895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lnSpc>
                <a:spcPct val="135000"/>
              </a:lnSpc>
              <a:spcBef>
                <a:spcPct val="20000"/>
              </a:spcBef>
              <a:buClr>
                <a:schemeClr val="hlink"/>
              </a:buClr>
              <a:buSzPct val="60000"/>
              <a:buFont typeface="Wingdings" panose="05000000000000000000" pitchFamily="2" charset="2"/>
              <a:buNone/>
            </a:pPr>
            <a:r>
              <a:rPr kumimoji="1" lang="zh-CN" altLang="en-US" sz="2400" b="1" dirty="0">
                <a:solidFill>
                  <a:srgbClr val="0000FF"/>
                </a:solidFill>
                <a:latin typeface="+mn-ea"/>
                <a:ea typeface="+mn-ea"/>
              </a:rPr>
              <a:t>（3）根据分子中烃基结构不同可分为饱和卤代烃、不饱和卤代烃和芳香卤代烃。</a:t>
            </a:r>
          </a:p>
        </p:txBody>
      </p:sp>
      <p:graphicFrame>
        <p:nvGraphicFramePr>
          <p:cNvPr id="24" name="Object 3"/>
          <p:cNvGraphicFramePr>
            <a:graphicFrameLocks noChangeAspect="1"/>
          </p:cNvGraphicFramePr>
          <p:nvPr>
            <p:extLst>
              <p:ext uri="{D42A27DB-BD31-4B8C-83A1-F6EECF244321}">
                <p14:modId xmlns:p14="http://schemas.microsoft.com/office/powerpoint/2010/main" val="3836070129"/>
              </p:ext>
            </p:extLst>
          </p:nvPr>
        </p:nvGraphicFramePr>
        <p:xfrm>
          <a:off x="742982" y="5493055"/>
          <a:ext cx="2792413" cy="695325"/>
        </p:xfrm>
        <a:graphic>
          <a:graphicData uri="http://schemas.openxmlformats.org/presentationml/2006/ole">
            <mc:AlternateContent xmlns:mc="http://schemas.openxmlformats.org/markup-compatibility/2006">
              <mc:Choice xmlns:v="urn:schemas-microsoft-com:vml" Requires="v">
                <p:oleObj spid="_x0000_s1074" name="ACD ChemSketch 2.0" r:id="rId9" imgW="707136" imgH="176784" progId="ACD.ChemSketch.20">
                  <p:embed/>
                </p:oleObj>
              </mc:Choice>
              <mc:Fallback>
                <p:oleObj name="ACD ChemSketch 2.0" r:id="rId9" imgW="707136" imgH="176784" progId="ACD.ChemSketch.20">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42982" y="5493055"/>
                        <a:ext cx="2792413" cy="695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5" name="Rectangle 4"/>
          <p:cNvSpPr>
            <a:spLocks noChangeArrowheads="1"/>
          </p:cNvSpPr>
          <p:nvPr/>
        </p:nvSpPr>
        <p:spPr bwMode="auto">
          <a:xfrm>
            <a:off x="1096896" y="6218928"/>
            <a:ext cx="253365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2400">
                <a:solidFill>
                  <a:srgbClr val="000000"/>
                </a:solidFill>
                <a:latin typeface="+mn-ea"/>
                <a:ea typeface="+mn-ea"/>
              </a:rPr>
              <a:t>饱和卤代烃</a:t>
            </a:r>
          </a:p>
        </p:txBody>
      </p:sp>
      <p:sp>
        <p:nvSpPr>
          <p:cNvPr id="26" name="Rectangle 6"/>
          <p:cNvSpPr>
            <a:spLocks noChangeArrowheads="1"/>
          </p:cNvSpPr>
          <p:nvPr/>
        </p:nvSpPr>
        <p:spPr bwMode="auto">
          <a:xfrm>
            <a:off x="4119496" y="6083940"/>
            <a:ext cx="2031325"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2400" dirty="0">
                <a:solidFill>
                  <a:srgbClr val="000000"/>
                </a:solidFill>
                <a:latin typeface="+mn-ea"/>
                <a:ea typeface="+mn-ea"/>
              </a:rPr>
              <a:t>不饱和卤代烃</a:t>
            </a:r>
          </a:p>
        </p:txBody>
      </p:sp>
      <p:graphicFrame>
        <p:nvGraphicFramePr>
          <p:cNvPr id="27" name="Object 7"/>
          <p:cNvGraphicFramePr>
            <a:graphicFrameLocks noChangeAspect="1"/>
          </p:cNvGraphicFramePr>
          <p:nvPr>
            <p:extLst>
              <p:ext uri="{D42A27DB-BD31-4B8C-83A1-F6EECF244321}">
                <p14:modId xmlns:p14="http://schemas.microsoft.com/office/powerpoint/2010/main" val="3626812769"/>
              </p:ext>
            </p:extLst>
          </p:nvPr>
        </p:nvGraphicFramePr>
        <p:xfrm>
          <a:off x="7599711" y="4714736"/>
          <a:ext cx="1574529" cy="946017"/>
        </p:xfrm>
        <a:graphic>
          <a:graphicData uri="http://schemas.openxmlformats.org/presentationml/2006/ole">
            <mc:AlternateContent xmlns:mc="http://schemas.openxmlformats.org/markup-compatibility/2006">
              <mc:Choice xmlns:v="urn:schemas-microsoft-com:vml" Requires="v">
                <p:oleObj spid="_x0000_s1075" name="ACD ChemSketch 2.0" r:id="rId11" imgW="1024128" imgH="697992" progId="ACD.ChemSketch.20">
                  <p:embed/>
                </p:oleObj>
              </mc:Choice>
              <mc:Fallback>
                <p:oleObj name="ACD ChemSketch 2.0" r:id="rId11" imgW="1024128" imgH="697992" progId="ACD.ChemSketch.20">
                  <p:embed/>
                  <p:pic>
                    <p:nvPicPr>
                      <p:cNvPr id="0" name=""/>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599711" y="4714736"/>
                        <a:ext cx="1574529" cy="946017"/>
                      </a:xfrm>
                      <a:prstGeom prst="rect">
                        <a:avLst/>
                      </a:prstGeom>
                      <a:noFill/>
                      <a:ln>
                        <a:noFill/>
                      </a:ln>
                      <a:effectLst/>
                    </p:spPr>
                  </p:pic>
                </p:oleObj>
              </mc:Fallback>
            </mc:AlternateContent>
          </a:graphicData>
        </a:graphic>
      </p:graphicFrame>
      <p:sp>
        <p:nvSpPr>
          <p:cNvPr id="28" name="Rectangle 8"/>
          <p:cNvSpPr>
            <a:spLocks noChangeArrowheads="1"/>
          </p:cNvSpPr>
          <p:nvPr/>
        </p:nvSpPr>
        <p:spPr bwMode="auto">
          <a:xfrm>
            <a:off x="7404312" y="6034303"/>
            <a:ext cx="1726755"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2400" b="1">
                <a:solidFill>
                  <a:srgbClr val="000000"/>
                </a:solidFill>
                <a:latin typeface="+mn-ea"/>
                <a:ea typeface="+mn-ea"/>
              </a:rPr>
              <a:t>芳香</a:t>
            </a:r>
            <a:r>
              <a:rPr kumimoji="1" lang="zh-CN" altLang="en-US" sz="2400">
                <a:solidFill>
                  <a:srgbClr val="000000"/>
                </a:solidFill>
                <a:latin typeface="+mn-ea"/>
                <a:ea typeface="+mn-ea"/>
              </a:rPr>
              <a:t>卤代烃</a:t>
            </a:r>
          </a:p>
        </p:txBody>
      </p:sp>
      <p:pic>
        <p:nvPicPr>
          <p:cNvPr id="2" name="图片 1"/>
          <p:cNvPicPr>
            <a:picLocks noChangeAspect="1"/>
          </p:cNvPicPr>
          <p:nvPr/>
        </p:nvPicPr>
        <p:blipFill>
          <a:blip r:embed="rId13"/>
          <a:stretch>
            <a:fillRect/>
          </a:stretch>
        </p:blipFill>
        <p:spPr>
          <a:xfrm>
            <a:off x="4205394" y="5283872"/>
            <a:ext cx="1940147" cy="800068"/>
          </a:xfrm>
          <a:prstGeom prst="rect">
            <a:avLst/>
          </a:prstGeom>
        </p:spPr>
      </p:pic>
    </p:spTree>
    <p:extLst>
      <p:ext uri="{BB962C8B-B14F-4D97-AF65-F5344CB8AC3E}">
        <p14:creationId xmlns:p14="http://schemas.microsoft.com/office/powerpoint/2010/main" val="3114877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dissolv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500" fill="hold"/>
                                        <p:tgtEl>
                                          <p:spTgt spid="13"/>
                                        </p:tgtEl>
                                        <p:attrNameLst>
                                          <p:attrName>ppt_x</p:attrName>
                                        </p:attrNameLst>
                                      </p:cBhvr>
                                      <p:tavLst>
                                        <p:tav tm="0">
                                          <p:val>
                                            <p:strVal val="#ppt_x"/>
                                          </p:val>
                                        </p:tav>
                                        <p:tav tm="100000">
                                          <p:val>
                                            <p:strVal val="#ppt_x"/>
                                          </p:val>
                                        </p:tav>
                                      </p:tavLst>
                                    </p:anim>
                                    <p:anim calcmode="lin" valueType="num">
                                      <p:cBhvr additive="base">
                                        <p:cTn id="1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 presetClass="entr" presetSubtype="16" fill="hold" nodeType="click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box(in)">
                                      <p:cBhvr>
                                        <p:cTn id="18" dur="500"/>
                                        <p:tgtEl>
                                          <p:spTgt spid="15"/>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500" fill="hold"/>
                                        <p:tgtEl>
                                          <p:spTgt spid="16"/>
                                        </p:tgtEl>
                                        <p:attrNameLst>
                                          <p:attrName>ppt_x</p:attrName>
                                        </p:attrNameLst>
                                      </p:cBhvr>
                                      <p:tavLst>
                                        <p:tav tm="0">
                                          <p:val>
                                            <p:strVal val="#ppt_x"/>
                                          </p:val>
                                        </p:tav>
                                        <p:tav tm="100000">
                                          <p:val>
                                            <p:strVal val="#ppt_x"/>
                                          </p:val>
                                        </p:tav>
                                      </p:tavLst>
                                    </p:anim>
                                    <p:anim calcmode="lin" valueType="num">
                                      <p:cBhvr additive="base">
                                        <p:cTn id="2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500" fill="hold"/>
                                        <p:tgtEl>
                                          <p:spTgt spid="18"/>
                                        </p:tgtEl>
                                        <p:attrNameLst>
                                          <p:attrName>ppt_x</p:attrName>
                                        </p:attrNameLst>
                                      </p:cBhvr>
                                      <p:tavLst>
                                        <p:tav tm="0">
                                          <p:val>
                                            <p:strVal val="#ppt_x"/>
                                          </p:val>
                                        </p:tav>
                                        <p:tav tm="100000">
                                          <p:val>
                                            <p:strVal val="#ppt_x"/>
                                          </p:val>
                                        </p:tav>
                                      </p:tavLst>
                                    </p:anim>
                                    <p:anim calcmode="lin" valueType="num">
                                      <p:cBhvr additive="base">
                                        <p:cTn id="30"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21"/>
                                        </p:tgtEl>
                                        <p:attrNameLst>
                                          <p:attrName>style.visibility</p:attrName>
                                        </p:attrNameLst>
                                      </p:cBhvr>
                                      <p:to>
                                        <p:strVal val="visible"/>
                                      </p:to>
                                    </p:set>
                                    <p:anim calcmode="lin" valueType="num">
                                      <p:cBhvr additive="base">
                                        <p:cTn id="35" dur="500" fill="hold"/>
                                        <p:tgtEl>
                                          <p:spTgt spid="21"/>
                                        </p:tgtEl>
                                        <p:attrNameLst>
                                          <p:attrName>ppt_x</p:attrName>
                                        </p:attrNameLst>
                                      </p:cBhvr>
                                      <p:tavLst>
                                        <p:tav tm="0">
                                          <p:val>
                                            <p:strVal val="#ppt_x"/>
                                          </p:val>
                                        </p:tav>
                                        <p:tav tm="100000">
                                          <p:val>
                                            <p:strVal val="#ppt_x"/>
                                          </p:val>
                                        </p:tav>
                                      </p:tavLst>
                                    </p:anim>
                                    <p:anim calcmode="lin" valueType="num">
                                      <p:cBhvr additive="base">
                                        <p:cTn id="36"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500" fill="hold"/>
                                        <p:tgtEl>
                                          <p:spTgt spid="20"/>
                                        </p:tgtEl>
                                        <p:attrNameLst>
                                          <p:attrName>ppt_x</p:attrName>
                                        </p:attrNameLst>
                                      </p:cBhvr>
                                      <p:tavLst>
                                        <p:tav tm="0">
                                          <p:val>
                                            <p:strVal val="#ppt_x"/>
                                          </p:val>
                                        </p:tav>
                                        <p:tav tm="100000">
                                          <p:val>
                                            <p:strVal val="#ppt_x"/>
                                          </p:val>
                                        </p:tav>
                                      </p:tavLst>
                                    </p:anim>
                                    <p:anim calcmode="lin" valueType="num">
                                      <p:cBhvr additive="base">
                                        <p:cTn id="42"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8" presetClass="entr" presetSubtype="16" fill="hold" grpId="0" nodeType="click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diamond(in)">
                                      <p:cBhvr>
                                        <p:cTn id="47" dur="500"/>
                                        <p:tgtEl>
                                          <p:spTgt spid="22"/>
                                        </p:tgtEl>
                                      </p:cBhvr>
                                    </p:animEffect>
                                  </p:childTnLst>
                                </p:cTn>
                              </p:par>
                            </p:childTnLst>
                          </p:cTn>
                        </p:par>
                      </p:childTnLst>
                    </p:cTn>
                  </p:par>
                  <p:par>
                    <p:cTn id="48" fill="hold">
                      <p:stCondLst>
                        <p:cond delay="indefinite"/>
                      </p:stCondLst>
                      <p:childTnLst>
                        <p:par>
                          <p:cTn id="49" fill="hold">
                            <p:stCondLst>
                              <p:cond delay="0"/>
                            </p:stCondLst>
                            <p:childTnLst>
                              <p:par>
                                <p:cTn id="50" presetID="16" presetClass="entr" presetSubtype="42" fill="hold" grpId="0" nodeType="clickEffect">
                                  <p:stCondLst>
                                    <p:cond delay="0"/>
                                  </p:stCondLst>
                                  <p:childTnLst>
                                    <p:set>
                                      <p:cBhvr>
                                        <p:cTn id="51" dur="1" fill="hold">
                                          <p:stCondLst>
                                            <p:cond delay="0"/>
                                          </p:stCondLst>
                                        </p:cTn>
                                        <p:tgtEl>
                                          <p:spTgt spid="23"/>
                                        </p:tgtEl>
                                        <p:attrNameLst>
                                          <p:attrName>style.visibility</p:attrName>
                                        </p:attrNameLst>
                                      </p:cBhvr>
                                      <p:to>
                                        <p:strVal val="visible"/>
                                      </p:to>
                                    </p:set>
                                    <p:animEffect transition="in" filter="barn(outHorizontal)">
                                      <p:cBhvr>
                                        <p:cTn id="52" dur="500"/>
                                        <p:tgtEl>
                                          <p:spTgt spid="23"/>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8" fill="hold" nodeType="clickEffect">
                                  <p:stCondLst>
                                    <p:cond delay="0"/>
                                  </p:stCondLst>
                                  <p:childTnLst>
                                    <p:set>
                                      <p:cBhvr>
                                        <p:cTn id="56" dur="1" fill="hold">
                                          <p:stCondLst>
                                            <p:cond delay="0"/>
                                          </p:stCondLst>
                                        </p:cTn>
                                        <p:tgtEl>
                                          <p:spTgt spid="24"/>
                                        </p:tgtEl>
                                        <p:attrNameLst>
                                          <p:attrName>style.visibility</p:attrName>
                                        </p:attrNameLst>
                                      </p:cBhvr>
                                      <p:to>
                                        <p:strVal val="visible"/>
                                      </p:to>
                                    </p:set>
                                    <p:animEffect transition="in" filter="wipe(left)">
                                      <p:cBhvr>
                                        <p:cTn id="57" dur="500"/>
                                        <p:tgtEl>
                                          <p:spTgt spid="24"/>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8" fill="hold" grpId="0" nodeType="clickEffect">
                                  <p:stCondLst>
                                    <p:cond delay="0"/>
                                  </p:stCondLst>
                                  <p:childTnLst>
                                    <p:set>
                                      <p:cBhvr>
                                        <p:cTn id="61" dur="1" fill="hold">
                                          <p:stCondLst>
                                            <p:cond delay="0"/>
                                          </p:stCondLst>
                                        </p:cTn>
                                        <p:tgtEl>
                                          <p:spTgt spid="25">
                                            <p:txEl>
                                              <p:pRg st="0" end="0"/>
                                            </p:txEl>
                                          </p:spTgt>
                                        </p:tgtEl>
                                        <p:attrNameLst>
                                          <p:attrName>style.visibility</p:attrName>
                                        </p:attrNameLst>
                                      </p:cBhvr>
                                      <p:to>
                                        <p:strVal val="visible"/>
                                      </p:to>
                                    </p:set>
                                    <p:animEffect transition="in" filter="wipe(left)">
                                      <p:cBhvr>
                                        <p:cTn id="62" dur="500"/>
                                        <p:tgtEl>
                                          <p:spTgt spid="25">
                                            <p:txEl>
                                              <p:pRg st="0" end="0"/>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2"/>
                                        </p:tgtEl>
                                        <p:attrNameLst>
                                          <p:attrName>style.visibility</p:attrName>
                                        </p:attrNameLst>
                                      </p:cBhvr>
                                      <p:to>
                                        <p:strVal val="visible"/>
                                      </p:to>
                                    </p:set>
                                    <p:anim calcmode="lin" valueType="num">
                                      <p:cBhvr additive="base">
                                        <p:cTn id="67" dur="500" fill="hold"/>
                                        <p:tgtEl>
                                          <p:spTgt spid="2"/>
                                        </p:tgtEl>
                                        <p:attrNameLst>
                                          <p:attrName>ppt_x</p:attrName>
                                        </p:attrNameLst>
                                      </p:cBhvr>
                                      <p:tavLst>
                                        <p:tav tm="0">
                                          <p:val>
                                            <p:strVal val="#ppt_x"/>
                                          </p:val>
                                        </p:tav>
                                        <p:tav tm="100000">
                                          <p:val>
                                            <p:strVal val="#ppt_x"/>
                                          </p:val>
                                        </p:tav>
                                      </p:tavLst>
                                    </p:anim>
                                    <p:anim calcmode="lin" valueType="num">
                                      <p:cBhvr additive="base">
                                        <p:cTn id="6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2" presetClass="entr" presetSubtype="8" fill="hold" grpId="0" nodeType="click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wipe(left)">
                                      <p:cBhvr>
                                        <p:cTn id="73" dur="500"/>
                                        <p:tgtEl>
                                          <p:spTgt spid="26"/>
                                        </p:tgtEl>
                                      </p:cBhvr>
                                    </p:animEffect>
                                  </p:childTnLst>
                                </p:cTn>
                              </p:par>
                            </p:childTnLst>
                          </p:cTn>
                        </p:par>
                      </p:childTnLst>
                    </p:cTn>
                  </p:par>
                  <p:par>
                    <p:cTn id="74" fill="hold">
                      <p:stCondLst>
                        <p:cond delay="indefinite"/>
                      </p:stCondLst>
                      <p:childTnLst>
                        <p:par>
                          <p:cTn id="75" fill="hold">
                            <p:stCondLst>
                              <p:cond delay="0"/>
                            </p:stCondLst>
                            <p:childTnLst>
                              <p:par>
                                <p:cTn id="76" presetID="22" presetClass="entr" presetSubtype="8" fill="hold" nodeType="clickEffect">
                                  <p:stCondLst>
                                    <p:cond delay="0"/>
                                  </p:stCondLst>
                                  <p:childTnLst>
                                    <p:set>
                                      <p:cBhvr>
                                        <p:cTn id="77" dur="1" fill="hold">
                                          <p:stCondLst>
                                            <p:cond delay="0"/>
                                          </p:stCondLst>
                                        </p:cTn>
                                        <p:tgtEl>
                                          <p:spTgt spid="27"/>
                                        </p:tgtEl>
                                        <p:attrNameLst>
                                          <p:attrName>style.visibility</p:attrName>
                                        </p:attrNameLst>
                                      </p:cBhvr>
                                      <p:to>
                                        <p:strVal val="visible"/>
                                      </p:to>
                                    </p:set>
                                    <p:animEffect transition="in" filter="wipe(left)">
                                      <p:cBhvr>
                                        <p:cTn id="78" dur="500"/>
                                        <p:tgtEl>
                                          <p:spTgt spid="27"/>
                                        </p:tgtEl>
                                      </p:cBhvr>
                                    </p:animEffect>
                                  </p:childTnLst>
                                </p:cTn>
                              </p:par>
                            </p:childTnLst>
                          </p:cTn>
                        </p:par>
                      </p:childTnLst>
                    </p:cTn>
                  </p:par>
                  <p:par>
                    <p:cTn id="79" fill="hold">
                      <p:stCondLst>
                        <p:cond delay="indefinite"/>
                      </p:stCondLst>
                      <p:childTnLst>
                        <p:par>
                          <p:cTn id="80" fill="hold">
                            <p:stCondLst>
                              <p:cond delay="0"/>
                            </p:stCondLst>
                            <p:childTnLst>
                              <p:par>
                                <p:cTn id="81" presetID="22" presetClass="entr" presetSubtype="8" fill="hold" grpId="0" nodeType="clickEffect">
                                  <p:stCondLst>
                                    <p:cond delay="0"/>
                                  </p:stCondLst>
                                  <p:childTnLst>
                                    <p:set>
                                      <p:cBhvr>
                                        <p:cTn id="82" dur="1" fill="hold">
                                          <p:stCondLst>
                                            <p:cond delay="0"/>
                                          </p:stCondLst>
                                        </p:cTn>
                                        <p:tgtEl>
                                          <p:spTgt spid="28">
                                            <p:txEl>
                                              <p:pRg st="0" end="0"/>
                                            </p:txEl>
                                          </p:spTgt>
                                        </p:tgtEl>
                                        <p:attrNameLst>
                                          <p:attrName>style.visibility</p:attrName>
                                        </p:attrNameLst>
                                      </p:cBhvr>
                                      <p:to>
                                        <p:strVal val="visible"/>
                                      </p:to>
                                    </p:set>
                                    <p:animEffect transition="in" filter="wipe(left)">
                                      <p:cBhvr>
                                        <p:cTn id="83" dur="500"/>
                                        <p:tgtEl>
                                          <p:spTgt spid="2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utoUpdateAnimBg="0"/>
      <p:bldP spid="13" grpId="0"/>
      <p:bldP spid="16" grpId="0"/>
      <p:bldP spid="21" grpId="0"/>
      <p:bldP spid="22" grpId="0"/>
      <p:bldP spid="23" grpId="0" autoUpdateAnimBg="0"/>
      <p:bldP spid="25" grpId="0" build="p" autoUpdateAnimBg="0"/>
      <p:bldP spid="26" grpId="0" autoUpdateAnimBg="0"/>
      <p:bldP spid="28" grpId="0" build="p"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0" y="0"/>
            <a:ext cx="3309870" cy="523220"/>
          </a:xfrm>
          <a:prstGeom prst="rect">
            <a:avLst/>
          </a:prstGeom>
          <a:solidFill>
            <a:srgbClr val="CCFF33"/>
          </a:solidFill>
        </p:spPr>
        <p:txBody>
          <a:bodyPr wrap="square" rtlCol="0">
            <a:spAutoFit/>
          </a:bodyPr>
          <a:lstStyle/>
          <a:p>
            <a:r>
              <a:rPr lang="en-US" altLang="zh-CN" sz="2800" dirty="0" smtClean="0"/>
              <a:t>3</a:t>
            </a:r>
            <a:r>
              <a:rPr lang="zh-CN" altLang="en-US" sz="2800" dirty="0" smtClean="0"/>
              <a:t>卤</a:t>
            </a:r>
            <a:r>
              <a:rPr lang="zh-CN" altLang="en-US" sz="2800" dirty="0"/>
              <a:t>代</a:t>
            </a:r>
            <a:r>
              <a:rPr lang="zh-CN" altLang="en-US" sz="2800" dirty="0" smtClean="0"/>
              <a:t>烃的物理性质</a:t>
            </a:r>
            <a:endParaRPr lang="zh-CN" altLang="en-US" sz="2800" dirty="0"/>
          </a:p>
        </p:txBody>
      </p:sp>
      <p:sp>
        <p:nvSpPr>
          <p:cNvPr id="5" name="Text Box 3"/>
          <p:cNvSpPr txBox="1">
            <a:spLocks noChangeArrowheads="1"/>
          </p:cNvSpPr>
          <p:nvPr/>
        </p:nvSpPr>
        <p:spPr bwMode="auto">
          <a:xfrm>
            <a:off x="0" y="2030861"/>
            <a:ext cx="3101886" cy="3231654"/>
          </a:xfrm>
          <a:prstGeom prst="rect">
            <a:avLst/>
          </a:prstGeom>
          <a:solidFill>
            <a:srgbClr val="FF99FF"/>
          </a:solidFill>
          <a:ln>
            <a:noFill/>
          </a:ln>
          <a:effectLst/>
          <a:extLst/>
        </p:spPr>
        <p:txBody>
          <a:bodyPr wrap="square">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400" b="1" dirty="0">
                <a:latin typeface="宋体" panose="02010600030101010101" pitchFamily="2" charset="-122"/>
              </a:rPr>
              <a:t>（</a:t>
            </a:r>
            <a:r>
              <a:rPr kumimoji="1" lang="en-US" altLang="zh-CN" sz="2400" b="1" dirty="0">
                <a:latin typeface="宋体" panose="02010600030101010101" pitchFamily="2" charset="-122"/>
              </a:rPr>
              <a:t>1</a:t>
            </a:r>
            <a:r>
              <a:rPr kumimoji="1" lang="zh-CN" altLang="en-US" sz="2400" b="1" dirty="0">
                <a:latin typeface="宋体" panose="02010600030101010101" pitchFamily="2" charset="-122"/>
              </a:rPr>
              <a:t>）无色液体；</a:t>
            </a:r>
          </a:p>
          <a:p>
            <a:pPr eaLnBrk="1" hangingPunct="1">
              <a:spcBef>
                <a:spcPct val="50000"/>
              </a:spcBef>
            </a:pPr>
            <a:r>
              <a:rPr kumimoji="1" lang="zh-CN" altLang="en-US" sz="2400" b="1" dirty="0">
                <a:latin typeface="宋体" panose="02010600030101010101" pitchFamily="2" charset="-122"/>
              </a:rPr>
              <a:t>（</a:t>
            </a:r>
            <a:r>
              <a:rPr kumimoji="1" lang="en-US" altLang="zh-CN" sz="2400" b="1" dirty="0">
                <a:latin typeface="宋体" panose="02010600030101010101" pitchFamily="2" charset="-122"/>
              </a:rPr>
              <a:t>2</a:t>
            </a:r>
            <a:r>
              <a:rPr kumimoji="1" lang="zh-CN" altLang="en-US" sz="2400" b="1" dirty="0">
                <a:latin typeface="宋体" panose="02010600030101010101" pitchFamily="2" charset="-122"/>
              </a:rPr>
              <a:t>）难溶于水, </a:t>
            </a:r>
            <a:endParaRPr kumimoji="1" lang="en-US" altLang="zh-CN" sz="2400" b="1" dirty="0" smtClean="0">
              <a:latin typeface="宋体" panose="02010600030101010101" pitchFamily="2" charset="-122"/>
            </a:endParaRPr>
          </a:p>
          <a:p>
            <a:pPr eaLnBrk="1" hangingPunct="1">
              <a:spcBef>
                <a:spcPct val="50000"/>
              </a:spcBef>
            </a:pPr>
            <a:r>
              <a:rPr kumimoji="1" lang="zh-CN" altLang="en-US" sz="2400" b="1" dirty="0" smtClean="0">
                <a:latin typeface="宋体" panose="02010600030101010101" pitchFamily="2" charset="-122"/>
              </a:rPr>
              <a:t>     密度</a:t>
            </a:r>
            <a:r>
              <a:rPr kumimoji="1" lang="zh-CN" altLang="en-US" sz="2400" b="1" dirty="0">
                <a:latin typeface="宋体" panose="02010600030101010101" pitchFamily="2" charset="-122"/>
              </a:rPr>
              <a:t>比水</a:t>
            </a:r>
            <a:r>
              <a:rPr kumimoji="1" lang="zh-CN" altLang="en-US" sz="2400" b="1" dirty="0" smtClean="0">
                <a:latin typeface="宋体" panose="02010600030101010101" pitchFamily="2" charset="-122"/>
              </a:rPr>
              <a:t>大；</a:t>
            </a:r>
            <a:endParaRPr kumimoji="1" lang="en-US" altLang="zh-CN" sz="2400" b="1" dirty="0" smtClean="0">
              <a:latin typeface="宋体" panose="02010600030101010101" pitchFamily="2" charset="-122"/>
            </a:endParaRPr>
          </a:p>
          <a:p>
            <a:pPr eaLnBrk="1" hangingPunct="1">
              <a:spcBef>
                <a:spcPct val="50000"/>
              </a:spcBef>
            </a:pPr>
            <a:r>
              <a:rPr kumimoji="1" lang="en-US" altLang="zh-CN" sz="2400" b="1" dirty="0" smtClean="0">
                <a:latin typeface="宋体" panose="02010600030101010101" pitchFamily="2" charset="-122"/>
              </a:rPr>
              <a:t>     (1.46g/mL)</a:t>
            </a:r>
            <a:endParaRPr kumimoji="1" lang="zh-CN" altLang="en-US" sz="2400" b="1" dirty="0">
              <a:latin typeface="宋体" panose="02010600030101010101" pitchFamily="2" charset="-122"/>
            </a:endParaRPr>
          </a:p>
          <a:p>
            <a:pPr eaLnBrk="1" hangingPunct="1">
              <a:spcBef>
                <a:spcPct val="50000"/>
              </a:spcBef>
            </a:pPr>
            <a:r>
              <a:rPr kumimoji="1" lang="zh-CN" altLang="en-US" sz="2400" b="1" dirty="0">
                <a:latin typeface="宋体" panose="02010600030101010101" pitchFamily="2" charset="-122"/>
              </a:rPr>
              <a:t>（</a:t>
            </a:r>
            <a:r>
              <a:rPr kumimoji="1" lang="en-US" altLang="zh-CN" sz="2400" b="1" dirty="0">
                <a:latin typeface="宋体" panose="02010600030101010101" pitchFamily="2" charset="-122"/>
              </a:rPr>
              <a:t>3</a:t>
            </a:r>
            <a:r>
              <a:rPr kumimoji="1" lang="zh-CN" altLang="en-US" sz="2400" b="1" dirty="0">
                <a:latin typeface="宋体" panose="02010600030101010101" pitchFamily="2" charset="-122"/>
              </a:rPr>
              <a:t>）可溶于有机</a:t>
            </a:r>
            <a:r>
              <a:rPr kumimoji="1" lang="zh-CN" altLang="en-US" sz="2400" b="1" dirty="0" smtClean="0">
                <a:latin typeface="宋体" panose="02010600030101010101" pitchFamily="2" charset="-122"/>
              </a:rPr>
              <a:t>溶剂</a:t>
            </a:r>
            <a:endParaRPr kumimoji="1" lang="zh-CN" altLang="en-US" sz="2400" b="1" dirty="0">
              <a:latin typeface="宋体" panose="02010600030101010101" pitchFamily="2" charset="-122"/>
            </a:endParaRPr>
          </a:p>
          <a:p>
            <a:pPr eaLnBrk="1" hangingPunct="1">
              <a:spcBef>
                <a:spcPct val="50000"/>
              </a:spcBef>
            </a:pPr>
            <a:r>
              <a:rPr kumimoji="1" lang="zh-CN" altLang="en-US" sz="2400" b="1" dirty="0">
                <a:latin typeface="宋体" panose="02010600030101010101" pitchFamily="2" charset="-122"/>
              </a:rPr>
              <a:t>（</a:t>
            </a:r>
            <a:r>
              <a:rPr kumimoji="1" lang="en-US" altLang="zh-CN" sz="2400" b="1" dirty="0">
                <a:latin typeface="宋体" panose="02010600030101010101" pitchFamily="2" charset="-122"/>
              </a:rPr>
              <a:t>4</a:t>
            </a:r>
            <a:r>
              <a:rPr kumimoji="1" lang="zh-CN" altLang="en-US" sz="2400" b="1" dirty="0">
                <a:latin typeface="宋体" panose="02010600030101010101" pitchFamily="2" charset="-122"/>
              </a:rPr>
              <a:t>）沸点38.4℃</a:t>
            </a:r>
          </a:p>
        </p:txBody>
      </p:sp>
      <p:sp>
        <p:nvSpPr>
          <p:cNvPr id="6" name="Text Box 6"/>
          <p:cNvSpPr txBox="1">
            <a:spLocks noChangeArrowheads="1"/>
          </p:cNvSpPr>
          <p:nvPr/>
        </p:nvSpPr>
        <p:spPr bwMode="auto">
          <a:xfrm>
            <a:off x="967559" y="992476"/>
            <a:ext cx="1374752" cy="58102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3200" b="1" dirty="0">
                <a:solidFill>
                  <a:srgbClr val="FF0000"/>
                </a:solidFill>
                <a:latin typeface="宋体" panose="02010600030101010101" pitchFamily="2" charset="-122"/>
              </a:rPr>
              <a:t>C</a:t>
            </a:r>
            <a:r>
              <a:rPr kumimoji="1" lang="en-US" altLang="zh-CN" sz="3200" b="1" baseline="-25000" dirty="0">
                <a:solidFill>
                  <a:srgbClr val="FF0000"/>
                </a:solidFill>
                <a:latin typeface="宋体" panose="02010600030101010101" pitchFamily="2" charset="-122"/>
              </a:rPr>
              <a:t>2</a:t>
            </a:r>
            <a:r>
              <a:rPr kumimoji="1" lang="en-US" altLang="zh-CN" sz="3200" b="1" dirty="0">
                <a:solidFill>
                  <a:srgbClr val="FF0000"/>
                </a:solidFill>
                <a:latin typeface="宋体" panose="02010600030101010101" pitchFamily="2" charset="-122"/>
              </a:rPr>
              <a:t>H</a:t>
            </a:r>
            <a:r>
              <a:rPr kumimoji="1" lang="en-US" altLang="zh-CN" sz="3200" b="1" baseline="-25000" dirty="0">
                <a:solidFill>
                  <a:srgbClr val="FF0000"/>
                </a:solidFill>
                <a:latin typeface="宋体" panose="02010600030101010101" pitchFamily="2" charset="-122"/>
              </a:rPr>
              <a:t>5</a:t>
            </a:r>
            <a:r>
              <a:rPr kumimoji="1" lang="en-US" altLang="zh-CN" sz="3200" b="1" dirty="0">
                <a:solidFill>
                  <a:srgbClr val="FF0000"/>
                </a:solidFill>
                <a:latin typeface="宋体" panose="02010600030101010101" pitchFamily="2" charset="-122"/>
              </a:rPr>
              <a:t>Br</a:t>
            </a:r>
          </a:p>
        </p:txBody>
      </p:sp>
    </p:spTree>
    <p:extLst>
      <p:ext uri="{BB962C8B-B14F-4D97-AF65-F5344CB8AC3E}">
        <p14:creationId xmlns:p14="http://schemas.microsoft.com/office/powerpoint/2010/main" val="3319208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0" y="0"/>
            <a:ext cx="3309870" cy="523220"/>
          </a:xfrm>
          <a:prstGeom prst="rect">
            <a:avLst/>
          </a:prstGeom>
          <a:solidFill>
            <a:srgbClr val="CCFF33"/>
          </a:solidFill>
        </p:spPr>
        <p:txBody>
          <a:bodyPr wrap="square" rtlCol="0">
            <a:spAutoFit/>
          </a:bodyPr>
          <a:lstStyle/>
          <a:p>
            <a:r>
              <a:rPr lang="en-US" altLang="zh-CN" sz="2800" dirty="0" smtClean="0"/>
              <a:t>4</a:t>
            </a:r>
            <a:r>
              <a:rPr lang="zh-CN" altLang="en-US" sz="2800" dirty="0" smtClean="0"/>
              <a:t>卤</a:t>
            </a:r>
            <a:r>
              <a:rPr lang="zh-CN" altLang="en-US" sz="2800" dirty="0"/>
              <a:t>代</a:t>
            </a:r>
            <a:r>
              <a:rPr lang="zh-CN" altLang="en-US" sz="2800" dirty="0" smtClean="0"/>
              <a:t>烃的化学性质</a:t>
            </a:r>
            <a:endParaRPr lang="zh-CN" altLang="en-US" sz="2800" dirty="0"/>
          </a:p>
        </p:txBody>
      </p:sp>
      <p:sp>
        <p:nvSpPr>
          <p:cNvPr id="6" name="Text Box 6"/>
          <p:cNvSpPr txBox="1">
            <a:spLocks noChangeArrowheads="1"/>
          </p:cNvSpPr>
          <p:nvPr/>
        </p:nvSpPr>
        <p:spPr bwMode="auto">
          <a:xfrm>
            <a:off x="3309870" y="-28903"/>
            <a:ext cx="1374752" cy="58102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3200" b="1" dirty="0">
                <a:solidFill>
                  <a:srgbClr val="FF0000"/>
                </a:solidFill>
                <a:latin typeface="宋体" panose="02010600030101010101" pitchFamily="2" charset="-122"/>
              </a:rPr>
              <a:t>C</a:t>
            </a:r>
            <a:r>
              <a:rPr kumimoji="1" lang="en-US" altLang="zh-CN" sz="3200" b="1" baseline="-25000" dirty="0">
                <a:solidFill>
                  <a:srgbClr val="FF0000"/>
                </a:solidFill>
                <a:latin typeface="宋体" panose="02010600030101010101" pitchFamily="2" charset="-122"/>
              </a:rPr>
              <a:t>2</a:t>
            </a:r>
            <a:r>
              <a:rPr kumimoji="1" lang="en-US" altLang="zh-CN" sz="3200" b="1" dirty="0">
                <a:solidFill>
                  <a:srgbClr val="FF0000"/>
                </a:solidFill>
                <a:latin typeface="宋体" panose="02010600030101010101" pitchFamily="2" charset="-122"/>
              </a:rPr>
              <a:t>H</a:t>
            </a:r>
            <a:r>
              <a:rPr kumimoji="1" lang="en-US" altLang="zh-CN" sz="3200" b="1" baseline="-25000" dirty="0">
                <a:solidFill>
                  <a:srgbClr val="FF0000"/>
                </a:solidFill>
                <a:latin typeface="宋体" panose="02010600030101010101" pitchFamily="2" charset="-122"/>
              </a:rPr>
              <a:t>5</a:t>
            </a:r>
            <a:r>
              <a:rPr kumimoji="1" lang="en-US" altLang="zh-CN" sz="3200" b="1" dirty="0">
                <a:solidFill>
                  <a:srgbClr val="FF0000"/>
                </a:solidFill>
                <a:latin typeface="宋体" panose="02010600030101010101" pitchFamily="2" charset="-122"/>
              </a:rPr>
              <a:t>Br</a:t>
            </a:r>
          </a:p>
        </p:txBody>
      </p:sp>
      <mc:AlternateContent xmlns:mc="http://schemas.openxmlformats.org/markup-compatibility/2006" xmlns:a14="http://schemas.microsoft.com/office/drawing/2010/main">
        <mc:Choice Requires="a14">
          <p:sp>
            <p:nvSpPr>
              <p:cNvPr id="2" name="文本框 1"/>
              <p:cNvSpPr txBox="1"/>
              <p:nvPr/>
            </p:nvSpPr>
            <p:spPr>
              <a:xfrm>
                <a:off x="5035639" y="-28903"/>
                <a:ext cx="4365938" cy="1231940"/>
              </a:xfrm>
              <a:prstGeom prst="rect">
                <a:avLst/>
              </a:prstGeom>
              <a:noFill/>
            </p:spPr>
            <p:txBody>
              <a:bodyPr wrap="square" rtlCol="0">
                <a:spAutoFit/>
              </a:bodyPr>
              <a:lstStyle/>
              <a:p>
                <a:r>
                  <a:rPr lang="en-US" altLang="zh-CN" sz="2400" dirty="0" smtClean="0"/>
                  <a:t>1 </a:t>
                </a:r>
                <a:r>
                  <a:rPr lang="zh-CN" altLang="en-US" sz="2400" dirty="0" smtClean="0"/>
                  <a:t>溴乙烷是不是电解质？</a:t>
                </a:r>
                <a:endParaRPr lang="en-US" altLang="zh-CN" sz="2400" dirty="0" smtClean="0"/>
              </a:p>
              <a:p>
                <a:r>
                  <a:rPr lang="en-US" altLang="zh-CN" sz="2400" dirty="0" smtClean="0"/>
                  <a:t>2</a:t>
                </a:r>
                <a:r>
                  <a:rPr lang="zh-CN" altLang="en-US" sz="2400" dirty="0" smtClean="0"/>
                  <a:t>如何证明溴乙烷含有溴元素？</a:t>
                </a:r>
                <a:endParaRPr lang="en-US" altLang="zh-CN" sz="2400" dirty="0" smtClean="0"/>
              </a:p>
              <a:p>
                <a:r>
                  <a:rPr lang="en-US" altLang="zh-CN" sz="2400" dirty="0" smtClean="0"/>
                  <a:t>3</a:t>
                </a:r>
                <a:r>
                  <a:rPr lang="zh-CN" altLang="en-US" sz="2400" dirty="0" smtClean="0"/>
                  <a:t>如何检验</a:t>
                </a:r>
                <a14:m>
                  <m:oMath xmlns:m="http://schemas.openxmlformats.org/officeDocument/2006/math">
                    <m:sSup>
                      <m:sSupPr>
                        <m:ctrlPr>
                          <a:rPr lang="en-US" altLang="zh-CN" sz="2400" i="1" smtClean="0">
                            <a:latin typeface="Cambria Math" panose="02040503050406030204" pitchFamily="18" charset="0"/>
                          </a:rPr>
                        </m:ctrlPr>
                      </m:sSupPr>
                      <m:e>
                        <m:r>
                          <m:rPr>
                            <m:sty m:val="p"/>
                          </m:rPr>
                          <a:rPr lang="en-US" altLang="zh-CN" sz="2400" b="0" i="0" smtClean="0">
                            <a:latin typeface="Cambria Math" panose="02040503050406030204" pitchFamily="18" charset="0"/>
                          </a:rPr>
                          <m:t>Br</m:t>
                        </m:r>
                      </m:e>
                      <m:sup>
                        <m:r>
                          <a:rPr lang="en-US" altLang="zh-CN" sz="2400" b="0" i="0" smtClean="0">
                            <a:latin typeface="Cambria Math" panose="02040503050406030204" pitchFamily="18" charset="0"/>
                          </a:rPr>
                          <m:t>−</m:t>
                        </m:r>
                      </m:sup>
                    </m:sSup>
                  </m:oMath>
                </a14:m>
                <a:r>
                  <a:rPr lang="zh-CN" altLang="en-US" sz="2400" dirty="0" smtClean="0"/>
                  <a:t>？</a:t>
                </a:r>
                <a:endParaRPr lang="zh-CN" altLang="en-US" sz="2400" dirty="0"/>
              </a:p>
            </p:txBody>
          </p:sp>
        </mc:Choice>
        <mc:Fallback xmlns="">
          <p:sp>
            <p:nvSpPr>
              <p:cNvPr id="2" name="文本框 1"/>
              <p:cNvSpPr txBox="1">
                <a:spLocks noRot="1" noChangeAspect="1" noMove="1" noResize="1" noEditPoints="1" noAdjustHandles="1" noChangeArrowheads="1" noChangeShapeType="1" noTextEdit="1"/>
              </p:cNvSpPr>
              <p:nvPr/>
            </p:nvSpPr>
            <p:spPr>
              <a:xfrm>
                <a:off x="5035639" y="-28903"/>
                <a:ext cx="4365938" cy="1231940"/>
              </a:xfrm>
              <a:prstGeom prst="rect">
                <a:avLst/>
              </a:prstGeom>
              <a:blipFill rotWithShape="0">
                <a:blip r:embed="rId4"/>
                <a:stretch>
                  <a:fillRect l="-2095" t="-5941" r="-698" b="-8416"/>
                </a:stretch>
              </a:blipFill>
            </p:spPr>
            <p:txBody>
              <a:bodyPr/>
              <a:lstStyle/>
              <a:p>
                <a:r>
                  <a:rPr lang="zh-CN" altLang="en-US">
                    <a:noFill/>
                  </a:rPr>
                  <a:t> </a:t>
                </a:r>
              </a:p>
            </p:txBody>
          </p:sp>
        </mc:Fallback>
      </mc:AlternateContent>
      <p:sp>
        <p:nvSpPr>
          <p:cNvPr id="8" name="文本框 7"/>
          <p:cNvSpPr txBox="1"/>
          <p:nvPr/>
        </p:nvSpPr>
        <p:spPr>
          <a:xfrm>
            <a:off x="0" y="519981"/>
            <a:ext cx="3566627" cy="523220"/>
          </a:xfrm>
          <a:prstGeom prst="rect">
            <a:avLst/>
          </a:prstGeom>
          <a:solidFill>
            <a:srgbClr val="66FFCC"/>
          </a:solidFill>
          <a:ln>
            <a:solidFill>
              <a:schemeClr val="tx1"/>
            </a:solidFill>
          </a:ln>
        </p:spPr>
        <p:txBody>
          <a:bodyPr wrap="square" rtlCol="0">
            <a:spAutoFit/>
          </a:bodyPr>
          <a:lstStyle/>
          <a:p>
            <a:r>
              <a:rPr lang="en-US" altLang="zh-CN" sz="2800" dirty="0" smtClean="0"/>
              <a:t>4.1</a:t>
            </a:r>
            <a:r>
              <a:rPr lang="zh-CN" altLang="en-US" sz="2800" dirty="0" smtClean="0"/>
              <a:t>卤</a:t>
            </a:r>
            <a:r>
              <a:rPr lang="zh-CN" altLang="en-US" sz="2800" dirty="0"/>
              <a:t>代</a:t>
            </a:r>
            <a:r>
              <a:rPr lang="zh-CN" altLang="en-US" sz="2800" dirty="0" smtClean="0"/>
              <a:t>烃的</a:t>
            </a:r>
            <a:r>
              <a:rPr lang="zh-CN" altLang="en-US" sz="2800" dirty="0"/>
              <a:t>水解反应</a:t>
            </a:r>
          </a:p>
        </p:txBody>
      </p:sp>
    </p:spTree>
    <p:extLst>
      <p:ext uri="{BB962C8B-B14F-4D97-AF65-F5344CB8AC3E}">
        <p14:creationId xmlns:p14="http://schemas.microsoft.com/office/powerpoint/2010/main" val="3110625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0" y="0"/>
            <a:ext cx="3309870" cy="523220"/>
          </a:xfrm>
          <a:prstGeom prst="rect">
            <a:avLst/>
          </a:prstGeom>
          <a:solidFill>
            <a:srgbClr val="CCFF33"/>
          </a:solidFill>
        </p:spPr>
        <p:txBody>
          <a:bodyPr wrap="square" rtlCol="0">
            <a:spAutoFit/>
          </a:bodyPr>
          <a:lstStyle/>
          <a:p>
            <a:r>
              <a:rPr lang="en-US" altLang="zh-CN" sz="2800" dirty="0" smtClean="0"/>
              <a:t>4</a:t>
            </a:r>
            <a:r>
              <a:rPr lang="zh-CN" altLang="en-US" sz="2800" dirty="0" smtClean="0"/>
              <a:t>卤</a:t>
            </a:r>
            <a:r>
              <a:rPr lang="zh-CN" altLang="en-US" sz="2800" dirty="0"/>
              <a:t>代</a:t>
            </a:r>
            <a:r>
              <a:rPr lang="zh-CN" altLang="en-US" sz="2800" dirty="0" smtClean="0"/>
              <a:t>烃的化学性质</a:t>
            </a:r>
            <a:endParaRPr lang="zh-CN" altLang="en-US" sz="2800" dirty="0"/>
          </a:p>
        </p:txBody>
      </p:sp>
      <p:sp>
        <p:nvSpPr>
          <p:cNvPr id="8" name="文本框 7"/>
          <p:cNvSpPr txBox="1"/>
          <p:nvPr/>
        </p:nvSpPr>
        <p:spPr>
          <a:xfrm>
            <a:off x="0" y="519981"/>
            <a:ext cx="3566627" cy="523220"/>
          </a:xfrm>
          <a:prstGeom prst="rect">
            <a:avLst/>
          </a:prstGeom>
          <a:solidFill>
            <a:srgbClr val="66FFCC"/>
          </a:solidFill>
          <a:ln>
            <a:solidFill>
              <a:schemeClr val="tx1"/>
            </a:solidFill>
          </a:ln>
        </p:spPr>
        <p:txBody>
          <a:bodyPr wrap="square" rtlCol="0">
            <a:spAutoFit/>
          </a:bodyPr>
          <a:lstStyle/>
          <a:p>
            <a:r>
              <a:rPr lang="en-US" altLang="zh-CN" sz="2800" dirty="0" smtClean="0"/>
              <a:t>4.1</a:t>
            </a:r>
            <a:r>
              <a:rPr lang="zh-CN" altLang="en-US" sz="2800" dirty="0" smtClean="0"/>
              <a:t>卤</a:t>
            </a:r>
            <a:r>
              <a:rPr lang="zh-CN" altLang="en-US" sz="2800" dirty="0"/>
              <a:t>代</a:t>
            </a:r>
            <a:r>
              <a:rPr lang="zh-CN" altLang="en-US" sz="2800" dirty="0" smtClean="0"/>
              <a:t>烃的</a:t>
            </a:r>
            <a:r>
              <a:rPr lang="zh-CN" altLang="en-US" sz="2800" dirty="0"/>
              <a:t>水解反应</a:t>
            </a:r>
          </a:p>
        </p:txBody>
      </p:sp>
      <p:sp>
        <p:nvSpPr>
          <p:cNvPr id="5" name="文本框 4"/>
          <p:cNvSpPr txBox="1"/>
          <p:nvPr/>
        </p:nvSpPr>
        <p:spPr>
          <a:xfrm>
            <a:off x="1351723" y="1897885"/>
            <a:ext cx="1011403" cy="584775"/>
          </a:xfrm>
          <a:prstGeom prst="rect">
            <a:avLst/>
          </a:prstGeom>
          <a:noFill/>
          <a:ln>
            <a:solidFill>
              <a:schemeClr val="tx1"/>
            </a:solidFill>
          </a:ln>
        </p:spPr>
        <p:txBody>
          <a:bodyPr wrap="square" rtlCol="0">
            <a:spAutoFit/>
          </a:bodyPr>
          <a:lstStyle/>
          <a:p>
            <a:r>
              <a:rPr lang="zh-CN" altLang="en-US" sz="3200" dirty="0" smtClean="0"/>
              <a:t>加热</a:t>
            </a:r>
            <a:endParaRPr lang="zh-CN" altLang="en-US" sz="3200" dirty="0"/>
          </a:p>
        </p:txBody>
      </p:sp>
      <p:grpSp>
        <p:nvGrpSpPr>
          <p:cNvPr id="35" name="组合 34"/>
          <p:cNvGrpSpPr/>
          <p:nvPr/>
        </p:nvGrpSpPr>
        <p:grpSpPr>
          <a:xfrm>
            <a:off x="70482" y="1897885"/>
            <a:ext cx="1152863" cy="477053"/>
            <a:chOff x="0" y="2722133"/>
            <a:chExt cx="1152863" cy="477053"/>
          </a:xfrm>
        </p:grpSpPr>
        <mc:AlternateContent xmlns:mc="http://schemas.openxmlformats.org/markup-compatibility/2006" xmlns:a14="http://schemas.microsoft.com/office/drawing/2010/main">
          <mc:Choice Requires="a14">
            <p:sp>
              <p:nvSpPr>
                <p:cNvPr id="7" name="文本框 6"/>
                <p:cNvSpPr txBox="1"/>
                <p:nvPr/>
              </p:nvSpPr>
              <p:spPr>
                <a:xfrm>
                  <a:off x="0" y="2722133"/>
                  <a:ext cx="875763" cy="46166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n-US" altLang="zh-CN" sz="2400" i="1" smtClean="0">
                                <a:latin typeface="Cambria Math" panose="02040503050406030204" pitchFamily="18" charset="0"/>
                              </a:rPr>
                            </m:ctrlPr>
                          </m:sSubPr>
                          <m:e>
                            <m:r>
                              <m:rPr>
                                <m:sty m:val="p"/>
                              </m:rPr>
                              <a:rPr lang="en-US" altLang="zh-CN" sz="2400" b="0" i="0" smtClean="0">
                                <a:latin typeface="Cambria Math" panose="02040503050406030204" pitchFamily="18" charset="0"/>
                              </a:rPr>
                              <m:t>C</m:t>
                            </m:r>
                          </m:e>
                          <m:sub>
                            <m:r>
                              <a:rPr lang="en-US" altLang="zh-CN" sz="2400" b="0" i="0" smtClean="0">
                                <a:latin typeface="Cambria Math" panose="02040503050406030204" pitchFamily="18" charset="0"/>
                              </a:rPr>
                              <m:t>2</m:t>
                            </m:r>
                          </m:sub>
                        </m:sSub>
                        <m:sSub>
                          <m:sSubPr>
                            <m:ctrlPr>
                              <a:rPr lang="en-US" altLang="zh-CN" sz="2400" i="1" smtClean="0">
                                <a:latin typeface="Cambria Math" panose="02040503050406030204" pitchFamily="18" charset="0"/>
                              </a:rPr>
                            </m:ctrlPr>
                          </m:sSubPr>
                          <m:e>
                            <m:r>
                              <m:rPr>
                                <m:sty m:val="p"/>
                              </m:rPr>
                              <a:rPr lang="en-US" altLang="zh-CN" sz="2400" b="0" i="0" smtClean="0">
                                <a:latin typeface="Cambria Math" panose="02040503050406030204" pitchFamily="18" charset="0"/>
                              </a:rPr>
                              <m:t>H</m:t>
                            </m:r>
                          </m:e>
                          <m:sub>
                            <m:r>
                              <a:rPr lang="en-US" altLang="zh-CN" sz="2400" b="0" i="0" smtClean="0">
                                <a:latin typeface="Cambria Math" panose="02040503050406030204" pitchFamily="18" charset="0"/>
                              </a:rPr>
                              <m:t>5</m:t>
                            </m:r>
                          </m:sub>
                        </m:sSub>
                        <m:r>
                          <m:rPr>
                            <m:sty m:val="p"/>
                          </m:rPr>
                          <a:rPr lang="en-US" altLang="zh-CN" sz="2400" b="0" i="0" smtClean="0">
                            <a:latin typeface="Cambria Math" panose="02040503050406030204" pitchFamily="18" charset="0"/>
                          </a:rPr>
                          <m:t>Br</m:t>
                        </m:r>
                      </m:oMath>
                    </m:oMathPara>
                  </a14:m>
                  <a:endParaRPr lang="zh-CN" altLang="en-US" sz="2400" dirty="0"/>
                </a:p>
              </p:txBody>
            </p:sp>
          </mc:Choice>
          <mc:Fallback xmlns="">
            <p:sp>
              <p:nvSpPr>
                <p:cNvPr id="7" name="文本框 6"/>
                <p:cNvSpPr txBox="1">
                  <a:spLocks noRot="1" noChangeAspect="1" noMove="1" noResize="1" noEditPoints="1" noAdjustHandles="1" noChangeArrowheads="1" noChangeShapeType="1" noTextEdit="1"/>
                </p:cNvSpPr>
                <p:nvPr/>
              </p:nvSpPr>
              <p:spPr>
                <a:xfrm>
                  <a:off x="0" y="2722133"/>
                  <a:ext cx="875763" cy="461665"/>
                </a:xfrm>
                <a:prstGeom prst="rect">
                  <a:avLst/>
                </a:prstGeom>
                <a:blipFill rotWithShape="0">
                  <a:blip r:embed="rId2"/>
                  <a:stretch>
                    <a:fillRect l="-2098" r="-34965" b="-1316"/>
                  </a:stretch>
                </a:blipFill>
              </p:spPr>
              <p:txBody>
                <a:bodyPr/>
                <a:lstStyle/>
                <a:p>
                  <a:r>
                    <a:rPr lang="zh-CN" altLang="en-US">
                      <a:noFill/>
                    </a:rPr>
                    <a:t> </a:t>
                  </a:r>
                </a:p>
              </p:txBody>
            </p:sp>
          </mc:Fallback>
        </mc:AlternateContent>
        <p:cxnSp>
          <p:nvCxnSpPr>
            <p:cNvPr id="10" name="直接箭头连接符 9"/>
            <p:cNvCxnSpPr/>
            <p:nvPr/>
          </p:nvCxnSpPr>
          <p:spPr>
            <a:xfrm>
              <a:off x="45281" y="3199186"/>
              <a:ext cx="1107582" cy="0"/>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grpSp>
      <p:grpSp>
        <p:nvGrpSpPr>
          <p:cNvPr id="36" name="组合 35"/>
          <p:cNvGrpSpPr/>
          <p:nvPr/>
        </p:nvGrpSpPr>
        <p:grpSpPr>
          <a:xfrm>
            <a:off x="1538672" y="1225105"/>
            <a:ext cx="1445859" cy="672780"/>
            <a:chOff x="1468190" y="2049353"/>
            <a:chExt cx="1445859" cy="672780"/>
          </a:xfrm>
        </p:grpSpPr>
        <p:cxnSp>
          <p:nvCxnSpPr>
            <p:cNvPr id="11" name="直接箭头连接符 10"/>
            <p:cNvCxnSpPr/>
            <p:nvPr/>
          </p:nvCxnSpPr>
          <p:spPr>
            <a:xfrm flipH="1">
              <a:off x="1468190" y="2049353"/>
              <a:ext cx="206" cy="672780"/>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sp>
          <p:nvSpPr>
            <p:cNvPr id="13" name="文本框 12"/>
            <p:cNvSpPr txBox="1"/>
            <p:nvPr/>
          </p:nvSpPr>
          <p:spPr>
            <a:xfrm>
              <a:off x="1468190" y="2154910"/>
              <a:ext cx="1445859" cy="461665"/>
            </a:xfrm>
            <a:prstGeom prst="rect">
              <a:avLst/>
            </a:prstGeom>
            <a:noFill/>
          </p:spPr>
          <p:txBody>
            <a:bodyPr wrap="square" rtlCol="0">
              <a:spAutoFit/>
            </a:bodyPr>
            <a:lstStyle/>
            <a:p>
              <a:r>
                <a:rPr lang="en-US" altLang="zh-CN" sz="2400" dirty="0" err="1" smtClean="0"/>
                <a:t>NaOH</a:t>
              </a:r>
              <a:r>
                <a:rPr lang="en-US" altLang="zh-CN" sz="2400" dirty="0" smtClean="0"/>
                <a:t>(</a:t>
              </a:r>
              <a:r>
                <a:rPr lang="en-US" altLang="zh-CN" sz="2400" dirty="0" err="1" smtClean="0"/>
                <a:t>aq</a:t>
              </a:r>
              <a:r>
                <a:rPr lang="en-US" altLang="zh-CN" sz="2400" dirty="0" smtClean="0"/>
                <a:t>)</a:t>
              </a:r>
              <a:endParaRPr lang="zh-CN" altLang="en-US" sz="2400" dirty="0"/>
            </a:p>
          </p:txBody>
        </p:sp>
      </p:grpSp>
      <p:grpSp>
        <p:nvGrpSpPr>
          <p:cNvPr id="37" name="组合 36"/>
          <p:cNvGrpSpPr/>
          <p:nvPr/>
        </p:nvGrpSpPr>
        <p:grpSpPr>
          <a:xfrm>
            <a:off x="2430740" y="1839569"/>
            <a:ext cx="2483772" cy="1102592"/>
            <a:chOff x="2360258" y="2663817"/>
            <a:chExt cx="2483772" cy="1102592"/>
          </a:xfrm>
        </p:grpSpPr>
        <p:cxnSp>
          <p:nvCxnSpPr>
            <p:cNvPr id="15" name="直接箭头连接符 14"/>
            <p:cNvCxnSpPr/>
            <p:nvPr/>
          </p:nvCxnSpPr>
          <p:spPr>
            <a:xfrm rot="-60000">
              <a:off x="2360258" y="3183798"/>
              <a:ext cx="2483772" cy="15388"/>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mc:AlternateContent xmlns:mc="http://schemas.openxmlformats.org/markup-compatibility/2006" xmlns:a14="http://schemas.microsoft.com/office/drawing/2010/main">
          <mc:Choice Requires="a14">
            <p:sp>
              <p:nvSpPr>
                <p:cNvPr id="17" name="文本框 16"/>
                <p:cNvSpPr txBox="1"/>
                <p:nvPr/>
              </p:nvSpPr>
              <p:spPr>
                <a:xfrm>
                  <a:off x="2914049" y="2663817"/>
                  <a:ext cx="1255484" cy="461665"/>
                </a:xfrm>
                <a:prstGeom prst="rect">
                  <a:avLst/>
                </a:prstGeom>
                <a:solidFill>
                  <a:srgbClr val="66FFCC"/>
                </a:solid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n-US" altLang="zh-CN" sz="2400" i="1" smtClean="0">
                                <a:latin typeface="Cambria Math" panose="02040503050406030204" pitchFamily="18" charset="0"/>
                              </a:rPr>
                            </m:ctrlPr>
                          </m:sSubPr>
                          <m:e>
                            <m:r>
                              <m:rPr>
                                <m:sty m:val="p"/>
                              </m:rPr>
                              <a:rPr lang="en-US" altLang="zh-CN" sz="2400" b="0" i="0" smtClean="0">
                                <a:latin typeface="Cambria Math" panose="02040503050406030204" pitchFamily="18" charset="0"/>
                              </a:rPr>
                              <m:t>C</m:t>
                            </m:r>
                          </m:e>
                          <m:sub>
                            <m:r>
                              <a:rPr lang="en-US" altLang="zh-CN" sz="2400" b="0" i="0" smtClean="0">
                                <a:latin typeface="Cambria Math" panose="02040503050406030204" pitchFamily="18" charset="0"/>
                              </a:rPr>
                              <m:t>2</m:t>
                            </m:r>
                          </m:sub>
                        </m:sSub>
                        <m:sSub>
                          <m:sSubPr>
                            <m:ctrlPr>
                              <a:rPr lang="en-US" altLang="zh-CN" sz="2400" i="1" smtClean="0">
                                <a:latin typeface="Cambria Math" panose="02040503050406030204" pitchFamily="18" charset="0"/>
                              </a:rPr>
                            </m:ctrlPr>
                          </m:sSubPr>
                          <m:e>
                            <m:r>
                              <m:rPr>
                                <m:sty m:val="p"/>
                              </m:rPr>
                              <a:rPr lang="en-US" altLang="zh-CN" sz="2400" b="0" i="0" smtClean="0">
                                <a:latin typeface="Cambria Math" panose="02040503050406030204" pitchFamily="18" charset="0"/>
                              </a:rPr>
                              <m:t>H</m:t>
                            </m:r>
                          </m:e>
                          <m:sub>
                            <m:r>
                              <a:rPr lang="en-US" altLang="zh-CN" sz="2400" b="0" i="0" smtClean="0">
                                <a:latin typeface="Cambria Math" panose="02040503050406030204" pitchFamily="18" charset="0"/>
                              </a:rPr>
                              <m:t>5</m:t>
                            </m:r>
                          </m:sub>
                        </m:sSub>
                        <m:r>
                          <m:rPr>
                            <m:sty m:val="p"/>
                          </m:rPr>
                          <a:rPr lang="en-US" altLang="zh-CN" sz="2400" b="0" i="0" smtClean="0">
                            <a:latin typeface="Cambria Math" panose="02040503050406030204" pitchFamily="18" charset="0"/>
                          </a:rPr>
                          <m:t>OH</m:t>
                        </m:r>
                      </m:oMath>
                    </m:oMathPara>
                  </a14:m>
                  <a:endParaRPr lang="zh-CN" altLang="en-US" sz="2400" dirty="0"/>
                </a:p>
              </p:txBody>
            </p:sp>
          </mc:Choice>
          <mc:Fallback xmlns="">
            <p:sp>
              <p:nvSpPr>
                <p:cNvPr id="17" name="文本框 16"/>
                <p:cNvSpPr txBox="1">
                  <a:spLocks noRot="1" noChangeAspect="1" noMove="1" noResize="1" noEditPoints="1" noAdjustHandles="1" noChangeArrowheads="1" noChangeShapeType="1" noTextEdit="1"/>
                </p:cNvSpPr>
                <p:nvPr/>
              </p:nvSpPr>
              <p:spPr>
                <a:xfrm>
                  <a:off x="2914049" y="2663817"/>
                  <a:ext cx="1255484" cy="461665"/>
                </a:xfrm>
                <a:prstGeom prst="rect">
                  <a:avLst/>
                </a:prstGeom>
                <a:blipFill rotWithShape="0">
                  <a:blip r:embed="rId3"/>
                  <a:stretch>
                    <a:fillRect l="-1456" r="-971" b="-2667"/>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19" name="文本框 18"/>
                <p:cNvSpPr txBox="1"/>
                <p:nvPr/>
              </p:nvSpPr>
              <p:spPr>
                <a:xfrm>
                  <a:off x="2371080" y="3304744"/>
                  <a:ext cx="2472950" cy="461665"/>
                </a:xfrm>
                <a:prstGeom prst="rect">
                  <a:avLst/>
                </a:prstGeom>
                <a:solidFill>
                  <a:schemeClr val="accent1">
                    <a:lumMod val="20000"/>
                    <a:lumOff val="80000"/>
                  </a:schemeClr>
                </a:solidFill>
              </p:spPr>
              <p:txBody>
                <a:bodyPr wrap="square" rtlCol="0">
                  <a:spAutoFit/>
                </a:bodyPr>
                <a:lstStyle/>
                <a:p>
                  <a:pPr/>
                  <a14:m>
                    <m:oMathPara xmlns:m="http://schemas.openxmlformats.org/officeDocument/2006/math">
                      <m:oMathParaPr>
                        <m:jc m:val="centerGroup"/>
                      </m:oMathParaPr>
                      <m:oMath xmlns:m="http://schemas.openxmlformats.org/officeDocument/2006/math">
                        <m:sSup>
                          <m:sSupPr>
                            <m:ctrlPr>
                              <a:rPr lang="en-US" altLang="zh-CN" sz="2400" i="1" smtClean="0">
                                <a:latin typeface="Cambria Math" panose="02040503050406030204" pitchFamily="18" charset="0"/>
                              </a:rPr>
                            </m:ctrlPr>
                          </m:sSupPr>
                          <m:e>
                            <m:r>
                              <m:rPr>
                                <m:sty m:val="p"/>
                              </m:rPr>
                              <a:rPr lang="en-US" altLang="zh-CN" sz="2400" b="0" i="0" smtClean="0">
                                <a:latin typeface="Cambria Math" panose="02040503050406030204" pitchFamily="18" charset="0"/>
                              </a:rPr>
                              <m:t>Br</m:t>
                            </m:r>
                          </m:e>
                          <m:sup>
                            <m:r>
                              <a:rPr lang="en-US" altLang="zh-CN" sz="2400" b="0" i="0" smtClean="0">
                                <a:latin typeface="Cambria Math" panose="02040503050406030204" pitchFamily="18" charset="0"/>
                              </a:rPr>
                              <m:t>−</m:t>
                            </m:r>
                          </m:sup>
                        </m:sSup>
                        <m:r>
                          <a:rPr lang="zh-CN" altLang="en-US" sz="2400" i="0">
                            <a:latin typeface="Cambria Math" panose="02040503050406030204" pitchFamily="18" charset="0"/>
                          </a:rPr>
                          <m:t>、</m:t>
                        </m:r>
                        <m:sSup>
                          <m:sSupPr>
                            <m:ctrlPr>
                              <a:rPr lang="en-US" altLang="zh-CN" sz="2400" i="1" smtClean="0">
                                <a:latin typeface="Cambria Math" panose="02040503050406030204" pitchFamily="18" charset="0"/>
                              </a:rPr>
                            </m:ctrlPr>
                          </m:sSupPr>
                          <m:e>
                            <m:r>
                              <m:rPr>
                                <m:sty m:val="p"/>
                              </m:rPr>
                              <a:rPr lang="en-US" altLang="zh-CN" sz="2400" b="0" i="0" smtClean="0">
                                <a:latin typeface="Cambria Math" panose="02040503050406030204" pitchFamily="18" charset="0"/>
                              </a:rPr>
                              <m:t>OH</m:t>
                            </m:r>
                          </m:e>
                          <m:sup>
                            <m:r>
                              <a:rPr lang="en-US" altLang="zh-CN" sz="2400" i="0">
                                <a:latin typeface="Cambria Math" panose="02040503050406030204" pitchFamily="18" charset="0"/>
                              </a:rPr>
                              <m:t>−</m:t>
                            </m:r>
                          </m:sup>
                        </m:sSup>
                        <m:r>
                          <a:rPr lang="zh-CN" altLang="en-US" sz="2400" i="0">
                            <a:latin typeface="Cambria Math" panose="02040503050406030204" pitchFamily="18" charset="0"/>
                          </a:rPr>
                          <m:t>、</m:t>
                        </m:r>
                        <m:sSup>
                          <m:sSupPr>
                            <m:ctrlPr>
                              <a:rPr lang="en-US" altLang="zh-CN" sz="2400" i="1" smtClean="0">
                                <a:latin typeface="Cambria Math" panose="02040503050406030204" pitchFamily="18" charset="0"/>
                              </a:rPr>
                            </m:ctrlPr>
                          </m:sSupPr>
                          <m:e>
                            <m:r>
                              <m:rPr>
                                <m:sty m:val="p"/>
                              </m:rPr>
                              <a:rPr lang="en-US" altLang="zh-CN" sz="2400" b="0" i="0" smtClean="0">
                                <a:latin typeface="Cambria Math" panose="02040503050406030204" pitchFamily="18" charset="0"/>
                              </a:rPr>
                              <m:t>Na</m:t>
                            </m:r>
                          </m:e>
                          <m:sup>
                            <m:r>
                              <a:rPr lang="en-US" altLang="zh-CN" sz="2400" b="0" i="0" smtClean="0">
                                <a:latin typeface="Cambria Math" panose="02040503050406030204" pitchFamily="18" charset="0"/>
                              </a:rPr>
                              <m:t>+</m:t>
                            </m:r>
                          </m:sup>
                        </m:sSup>
                      </m:oMath>
                    </m:oMathPara>
                  </a14:m>
                  <a:endParaRPr lang="zh-CN" altLang="en-US" sz="2400" dirty="0"/>
                </a:p>
              </p:txBody>
            </p:sp>
          </mc:Choice>
          <mc:Fallback xmlns="">
            <p:sp>
              <p:nvSpPr>
                <p:cNvPr id="19" name="文本框 18"/>
                <p:cNvSpPr txBox="1">
                  <a:spLocks noRot="1" noChangeAspect="1" noMove="1" noResize="1" noEditPoints="1" noAdjustHandles="1" noChangeArrowheads="1" noChangeShapeType="1" noTextEdit="1"/>
                </p:cNvSpPr>
                <p:nvPr/>
              </p:nvSpPr>
              <p:spPr>
                <a:xfrm>
                  <a:off x="2371080" y="3304744"/>
                  <a:ext cx="2472950" cy="461665"/>
                </a:xfrm>
                <a:prstGeom prst="rect">
                  <a:avLst/>
                </a:prstGeom>
                <a:blipFill rotWithShape="0">
                  <a:blip r:embed="rId4"/>
                  <a:stretch>
                    <a:fillRect/>
                  </a:stretch>
                </a:blipFill>
              </p:spPr>
              <p:txBody>
                <a:bodyPr/>
                <a:lstStyle/>
                <a:p>
                  <a:r>
                    <a:rPr lang="zh-CN" altLang="en-US">
                      <a:noFill/>
                    </a:rPr>
                    <a:t> </a:t>
                  </a:r>
                </a:p>
              </p:txBody>
            </p:sp>
          </mc:Fallback>
        </mc:AlternateContent>
      </p:grpSp>
      <p:grpSp>
        <p:nvGrpSpPr>
          <p:cNvPr id="38" name="组合 37"/>
          <p:cNvGrpSpPr/>
          <p:nvPr/>
        </p:nvGrpSpPr>
        <p:grpSpPr>
          <a:xfrm>
            <a:off x="4945370" y="1341603"/>
            <a:ext cx="1853395" cy="1257555"/>
            <a:chOff x="4874888" y="2165851"/>
            <a:chExt cx="1853395" cy="1257555"/>
          </a:xfrm>
        </p:grpSpPr>
        <p:sp>
          <p:nvSpPr>
            <p:cNvPr id="21" name="文本框 20"/>
            <p:cNvSpPr txBox="1"/>
            <p:nvPr/>
          </p:nvSpPr>
          <p:spPr>
            <a:xfrm>
              <a:off x="4874888" y="2838631"/>
              <a:ext cx="1853395" cy="584775"/>
            </a:xfrm>
            <a:prstGeom prst="rect">
              <a:avLst/>
            </a:prstGeom>
            <a:noFill/>
            <a:ln>
              <a:solidFill>
                <a:schemeClr val="tx1"/>
              </a:solidFill>
            </a:ln>
          </p:spPr>
          <p:txBody>
            <a:bodyPr wrap="square" rtlCol="0">
              <a:spAutoFit/>
            </a:bodyPr>
            <a:lstStyle/>
            <a:p>
              <a:r>
                <a:rPr lang="zh-CN" altLang="en-US" sz="3200" dirty="0" smtClean="0"/>
                <a:t>调成酸性</a:t>
              </a:r>
              <a:endParaRPr lang="zh-CN" altLang="en-US" sz="3200" dirty="0"/>
            </a:p>
          </p:txBody>
        </p:sp>
        <p:cxnSp>
          <p:nvCxnSpPr>
            <p:cNvPr id="22" name="直接箭头连接符 21"/>
            <p:cNvCxnSpPr/>
            <p:nvPr/>
          </p:nvCxnSpPr>
          <p:spPr>
            <a:xfrm flipH="1">
              <a:off x="5183304" y="2165851"/>
              <a:ext cx="206" cy="672780"/>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mc:AlternateContent xmlns:mc="http://schemas.openxmlformats.org/markup-compatibility/2006" xmlns:a14="http://schemas.microsoft.com/office/drawing/2010/main">
          <mc:Choice Requires="a14">
            <p:sp>
              <p:nvSpPr>
                <p:cNvPr id="23" name="文本框 22"/>
                <p:cNvSpPr txBox="1"/>
                <p:nvPr/>
              </p:nvSpPr>
              <p:spPr>
                <a:xfrm>
                  <a:off x="5183304" y="2276136"/>
                  <a:ext cx="1480271" cy="461665"/>
                </a:xfrm>
                <a:prstGeom prst="rect">
                  <a:avLst/>
                </a:prstGeom>
                <a:noFill/>
              </p:spPr>
              <p:txBody>
                <a:bodyPr wrap="square" rtlCol="0">
                  <a:spAutoFit/>
                </a:bodyPr>
                <a:lstStyle/>
                <a:p>
                  <a14:m>
                    <m:oMath xmlns:m="http://schemas.openxmlformats.org/officeDocument/2006/math">
                      <m:sSub>
                        <m:sSubPr>
                          <m:ctrlPr>
                            <a:rPr lang="en-US" altLang="zh-CN" sz="2400" i="1" dirty="0" smtClean="0">
                              <a:latin typeface="Cambria Math" panose="02040503050406030204" pitchFamily="18" charset="0"/>
                            </a:rPr>
                          </m:ctrlPr>
                        </m:sSubPr>
                        <m:e>
                          <m:r>
                            <m:rPr>
                              <m:sty m:val="p"/>
                            </m:rPr>
                            <a:rPr lang="en-US" altLang="zh-CN" sz="2400" b="0" i="0" dirty="0" smtClean="0">
                              <a:latin typeface="Cambria Math" panose="02040503050406030204" pitchFamily="18" charset="0"/>
                            </a:rPr>
                            <m:t>HNO</m:t>
                          </m:r>
                        </m:e>
                        <m:sub>
                          <m:r>
                            <a:rPr lang="en-US" altLang="zh-CN" sz="2400" b="0" i="0" dirty="0" smtClean="0">
                              <a:latin typeface="Cambria Math" panose="02040503050406030204" pitchFamily="18" charset="0"/>
                            </a:rPr>
                            <m:t>3</m:t>
                          </m:r>
                        </m:sub>
                      </m:sSub>
                    </m:oMath>
                  </a14:m>
                  <a:r>
                    <a:rPr lang="en-US" altLang="zh-CN" sz="2400" dirty="0" smtClean="0"/>
                    <a:t>(</a:t>
                  </a:r>
                  <a:r>
                    <a:rPr lang="en-US" altLang="zh-CN" sz="2400" dirty="0" err="1" smtClean="0"/>
                    <a:t>aq</a:t>
                  </a:r>
                  <a:r>
                    <a:rPr lang="en-US" altLang="zh-CN" sz="2400" dirty="0" smtClean="0"/>
                    <a:t>)</a:t>
                  </a:r>
                  <a:endParaRPr lang="zh-CN" altLang="en-US" sz="2400" dirty="0"/>
                </a:p>
              </p:txBody>
            </p:sp>
          </mc:Choice>
          <mc:Fallback xmlns="">
            <p:sp>
              <p:nvSpPr>
                <p:cNvPr id="23" name="文本框 22"/>
                <p:cNvSpPr txBox="1">
                  <a:spLocks noRot="1" noChangeAspect="1" noMove="1" noResize="1" noEditPoints="1" noAdjustHandles="1" noChangeArrowheads="1" noChangeShapeType="1" noTextEdit="1"/>
                </p:cNvSpPr>
                <p:nvPr/>
              </p:nvSpPr>
              <p:spPr>
                <a:xfrm>
                  <a:off x="5183304" y="2276136"/>
                  <a:ext cx="1480271" cy="461665"/>
                </a:xfrm>
                <a:prstGeom prst="rect">
                  <a:avLst/>
                </a:prstGeom>
                <a:blipFill rotWithShape="0">
                  <a:blip r:embed="rId5"/>
                  <a:stretch>
                    <a:fillRect l="-1235" t="-10526" r="-2469" b="-28947"/>
                  </a:stretch>
                </a:blipFill>
              </p:spPr>
              <p:txBody>
                <a:bodyPr/>
                <a:lstStyle/>
                <a:p>
                  <a:r>
                    <a:rPr lang="zh-CN" altLang="en-US">
                      <a:noFill/>
                    </a:rPr>
                    <a:t> </a:t>
                  </a:r>
                </a:p>
              </p:txBody>
            </p:sp>
          </mc:Fallback>
        </mc:AlternateContent>
      </p:grpSp>
      <p:grpSp>
        <p:nvGrpSpPr>
          <p:cNvPr id="6" name="组合 5"/>
          <p:cNvGrpSpPr/>
          <p:nvPr/>
        </p:nvGrpSpPr>
        <p:grpSpPr>
          <a:xfrm>
            <a:off x="6829623" y="1727341"/>
            <a:ext cx="1990714" cy="1510638"/>
            <a:chOff x="6798765" y="1792327"/>
            <a:chExt cx="1990714" cy="1510638"/>
          </a:xfrm>
        </p:grpSpPr>
        <p:cxnSp>
          <p:nvCxnSpPr>
            <p:cNvPr id="24" name="直接箭头连接符 23"/>
            <p:cNvCxnSpPr/>
            <p:nvPr/>
          </p:nvCxnSpPr>
          <p:spPr>
            <a:xfrm rot="60000" flipV="1">
              <a:off x="6798765" y="2374938"/>
              <a:ext cx="1990714" cy="26348"/>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grpSp>
          <p:nvGrpSpPr>
            <p:cNvPr id="39" name="组合 38"/>
            <p:cNvGrpSpPr/>
            <p:nvPr/>
          </p:nvGrpSpPr>
          <p:grpSpPr>
            <a:xfrm>
              <a:off x="6950621" y="1792327"/>
              <a:ext cx="1722948" cy="1510638"/>
              <a:chOff x="6880139" y="2616575"/>
              <a:chExt cx="1722948" cy="1510638"/>
            </a:xfrm>
          </p:grpSpPr>
          <mc:AlternateContent xmlns:mc="http://schemas.openxmlformats.org/markup-compatibility/2006" xmlns:a14="http://schemas.microsoft.com/office/drawing/2010/main">
            <mc:Choice Requires="a14">
              <p:sp>
                <p:nvSpPr>
                  <p:cNvPr id="25" name="文本框 24"/>
                  <p:cNvSpPr txBox="1"/>
                  <p:nvPr/>
                </p:nvSpPr>
                <p:spPr>
                  <a:xfrm>
                    <a:off x="6880139" y="2616575"/>
                    <a:ext cx="1255484" cy="461665"/>
                  </a:xfrm>
                  <a:prstGeom prst="rect">
                    <a:avLst/>
                  </a:prstGeom>
                  <a:solidFill>
                    <a:srgbClr val="66FFCC"/>
                  </a:solid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n-US" altLang="zh-CN" sz="2400" i="1" smtClean="0">
                                  <a:latin typeface="Cambria Math" panose="02040503050406030204" pitchFamily="18" charset="0"/>
                                </a:rPr>
                              </m:ctrlPr>
                            </m:sSubPr>
                            <m:e>
                              <m:r>
                                <m:rPr>
                                  <m:sty m:val="p"/>
                                </m:rPr>
                                <a:rPr lang="en-US" altLang="zh-CN" sz="2400" b="0" i="0" smtClean="0">
                                  <a:latin typeface="Cambria Math" panose="02040503050406030204" pitchFamily="18" charset="0"/>
                                </a:rPr>
                                <m:t>C</m:t>
                              </m:r>
                            </m:e>
                            <m:sub>
                              <m:r>
                                <a:rPr lang="en-US" altLang="zh-CN" sz="2400" b="0" i="0" smtClean="0">
                                  <a:latin typeface="Cambria Math" panose="02040503050406030204" pitchFamily="18" charset="0"/>
                                </a:rPr>
                                <m:t>2</m:t>
                              </m:r>
                            </m:sub>
                          </m:sSub>
                          <m:sSub>
                            <m:sSubPr>
                              <m:ctrlPr>
                                <a:rPr lang="en-US" altLang="zh-CN" sz="2400" i="1" smtClean="0">
                                  <a:latin typeface="Cambria Math" panose="02040503050406030204" pitchFamily="18" charset="0"/>
                                </a:rPr>
                              </m:ctrlPr>
                            </m:sSubPr>
                            <m:e>
                              <m:r>
                                <m:rPr>
                                  <m:sty m:val="p"/>
                                </m:rPr>
                                <a:rPr lang="en-US" altLang="zh-CN" sz="2400" b="0" i="0" smtClean="0">
                                  <a:latin typeface="Cambria Math" panose="02040503050406030204" pitchFamily="18" charset="0"/>
                                </a:rPr>
                                <m:t>H</m:t>
                              </m:r>
                            </m:e>
                            <m:sub>
                              <m:r>
                                <a:rPr lang="en-US" altLang="zh-CN" sz="2400" b="0" i="0" smtClean="0">
                                  <a:latin typeface="Cambria Math" panose="02040503050406030204" pitchFamily="18" charset="0"/>
                                </a:rPr>
                                <m:t>5</m:t>
                              </m:r>
                            </m:sub>
                          </m:sSub>
                          <m:r>
                            <m:rPr>
                              <m:sty m:val="p"/>
                            </m:rPr>
                            <a:rPr lang="en-US" altLang="zh-CN" sz="2400" b="0" i="0" smtClean="0">
                              <a:latin typeface="Cambria Math" panose="02040503050406030204" pitchFamily="18" charset="0"/>
                            </a:rPr>
                            <m:t>OH</m:t>
                          </m:r>
                        </m:oMath>
                      </m:oMathPara>
                    </a14:m>
                    <a:endParaRPr lang="zh-CN" altLang="en-US" sz="2400" dirty="0"/>
                  </a:p>
                </p:txBody>
              </p:sp>
            </mc:Choice>
            <mc:Fallback xmlns="">
              <p:sp>
                <p:nvSpPr>
                  <p:cNvPr id="25" name="文本框 24"/>
                  <p:cNvSpPr txBox="1">
                    <a:spLocks noRot="1" noChangeAspect="1" noMove="1" noResize="1" noEditPoints="1" noAdjustHandles="1" noChangeArrowheads="1" noChangeShapeType="1" noTextEdit="1"/>
                  </p:cNvSpPr>
                  <p:nvPr/>
                </p:nvSpPr>
                <p:spPr>
                  <a:xfrm>
                    <a:off x="6880139" y="2616575"/>
                    <a:ext cx="1255484" cy="461665"/>
                  </a:xfrm>
                  <a:prstGeom prst="rect">
                    <a:avLst/>
                  </a:prstGeom>
                  <a:blipFill rotWithShape="0">
                    <a:blip r:embed="rId6"/>
                    <a:stretch>
                      <a:fillRect l="-971" r="-1456" b="-1316"/>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28" name="文本框 27"/>
                  <p:cNvSpPr txBox="1"/>
                  <p:nvPr/>
                </p:nvSpPr>
                <p:spPr>
                  <a:xfrm>
                    <a:off x="6880139" y="3304744"/>
                    <a:ext cx="1722948" cy="822469"/>
                  </a:xfrm>
                  <a:prstGeom prst="rect">
                    <a:avLst/>
                  </a:prstGeom>
                  <a:solidFill>
                    <a:schemeClr val="accent1">
                      <a:lumMod val="20000"/>
                      <a:lumOff val="80000"/>
                    </a:schemeClr>
                  </a:solidFill>
                </p:spPr>
                <p:txBody>
                  <a:bodyPr wrap="square" rtlCol="0">
                    <a:spAutoFit/>
                  </a:bodyPr>
                  <a:lstStyle/>
                  <a:p>
                    <a14:m>
                      <m:oMath xmlns:m="http://schemas.openxmlformats.org/officeDocument/2006/math">
                        <m:sSup>
                          <m:sSupPr>
                            <m:ctrlPr>
                              <a:rPr lang="en-US" altLang="zh-CN" sz="2400" i="1" smtClean="0">
                                <a:latin typeface="Cambria Math" panose="02040503050406030204" pitchFamily="18" charset="0"/>
                              </a:rPr>
                            </m:ctrlPr>
                          </m:sSupPr>
                          <m:e>
                            <m:r>
                              <m:rPr>
                                <m:sty m:val="p"/>
                              </m:rPr>
                              <a:rPr lang="en-US" altLang="zh-CN" sz="2400" b="0" i="0" smtClean="0">
                                <a:latin typeface="Cambria Math" panose="02040503050406030204" pitchFamily="18" charset="0"/>
                              </a:rPr>
                              <m:t>Br</m:t>
                            </m:r>
                          </m:e>
                          <m:sup>
                            <m:r>
                              <a:rPr lang="en-US" altLang="zh-CN" sz="2400" b="0" i="0" smtClean="0">
                                <a:latin typeface="Cambria Math" panose="02040503050406030204" pitchFamily="18" charset="0"/>
                              </a:rPr>
                              <m:t>−</m:t>
                            </m:r>
                          </m:sup>
                        </m:sSup>
                        <m:r>
                          <a:rPr lang="zh-CN" altLang="en-US" sz="2400" i="0">
                            <a:latin typeface="Cambria Math" panose="02040503050406030204" pitchFamily="18" charset="0"/>
                          </a:rPr>
                          <m:t>、</m:t>
                        </m:r>
                        <m:sSup>
                          <m:sSupPr>
                            <m:ctrlPr>
                              <a:rPr lang="en-US" altLang="zh-CN" sz="2400" i="1" smtClean="0">
                                <a:latin typeface="Cambria Math" panose="02040503050406030204" pitchFamily="18" charset="0"/>
                              </a:rPr>
                            </m:ctrlPr>
                          </m:sSupPr>
                          <m:e>
                            <m:r>
                              <m:rPr>
                                <m:sty m:val="p"/>
                              </m:rPr>
                              <a:rPr lang="en-US" altLang="zh-CN" sz="2400" b="0" i="0" smtClean="0">
                                <a:latin typeface="Cambria Math" panose="02040503050406030204" pitchFamily="18" charset="0"/>
                              </a:rPr>
                              <m:t>H</m:t>
                            </m:r>
                          </m:e>
                          <m:sup>
                            <m:r>
                              <a:rPr lang="en-US" altLang="zh-CN" sz="2400" i="0">
                                <a:latin typeface="Cambria Math" panose="02040503050406030204" pitchFamily="18" charset="0"/>
                              </a:rPr>
                              <m:t>+</m:t>
                            </m:r>
                          </m:sup>
                        </m:sSup>
                        <m:r>
                          <a:rPr lang="zh-CN" altLang="en-US" sz="2400" i="0">
                            <a:latin typeface="Cambria Math" panose="02040503050406030204" pitchFamily="18" charset="0"/>
                          </a:rPr>
                          <m:t>、</m:t>
                        </m:r>
                        <m:sSup>
                          <m:sSupPr>
                            <m:ctrlPr>
                              <a:rPr lang="en-US" altLang="zh-CN" sz="2400" i="1" smtClean="0">
                                <a:latin typeface="Cambria Math" panose="02040503050406030204" pitchFamily="18" charset="0"/>
                              </a:rPr>
                            </m:ctrlPr>
                          </m:sSupPr>
                          <m:e>
                            <m:r>
                              <m:rPr>
                                <m:sty m:val="p"/>
                              </m:rPr>
                              <a:rPr lang="en-US" altLang="zh-CN" sz="2400" b="0" i="0" smtClean="0">
                                <a:latin typeface="Cambria Math" panose="02040503050406030204" pitchFamily="18" charset="0"/>
                              </a:rPr>
                              <m:t>Na</m:t>
                            </m:r>
                          </m:e>
                          <m:sup>
                            <m:r>
                              <a:rPr lang="en-US" altLang="zh-CN" sz="2400" b="0" i="0" smtClean="0">
                                <a:latin typeface="Cambria Math" panose="02040503050406030204" pitchFamily="18" charset="0"/>
                              </a:rPr>
                              <m:t>+</m:t>
                            </m:r>
                          </m:sup>
                        </m:sSup>
                      </m:oMath>
                    </a14:m>
                    <a:r>
                      <a:rPr lang="zh-CN" altLang="en-US" sz="2400" dirty="0" smtClean="0"/>
                      <a:t>、</a:t>
                    </a:r>
                    <a14:m>
                      <m:oMath xmlns:m="http://schemas.openxmlformats.org/officeDocument/2006/math">
                        <m:sSubSup>
                          <m:sSubSupPr>
                            <m:ctrlPr>
                              <a:rPr lang="en-US" altLang="zh-CN" sz="2400" i="1" dirty="0" smtClean="0">
                                <a:latin typeface="Cambria Math" panose="02040503050406030204" pitchFamily="18" charset="0"/>
                              </a:rPr>
                            </m:ctrlPr>
                          </m:sSubSupPr>
                          <m:e>
                            <m:r>
                              <m:rPr>
                                <m:sty m:val="p"/>
                              </m:rPr>
                              <a:rPr lang="en-US" altLang="zh-CN" sz="2400" b="0" i="0" dirty="0" smtClean="0">
                                <a:latin typeface="Cambria Math" panose="02040503050406030204" pitchFamily="18" charset="0"/>
                              </a:rPr>
                              <m:t>NO</m:t>
                            </m:r>
                          </m:e>
                          <m:sub>
                            <m:r>
                              <a:rPr lang="en-US" altLang="zh-CN" sz="2400" b="0" i="0" dirty="0" smtClean="0">
                                <a:latin typeface="Cambria Math" panose="02040503050406030204" pitchFamily="18" charset="0"/>
                              </a:rPr>
                              <m:t>3</m:t>
                            </m:r>
                          </m:sub>
                          <m:sup>
                            <m:r>
                              <a:rPr lang="en-US" altLang="zh-CN" sz="2400" b="0" i="0" dirty="0" smtClean="0">
                                <a:latin typeface="Cambria Math" panose="02040503050406030204" pitchFamily="18" charset="0"/>
                              </a:rPr>
                              <m:t>−</m:t>
                            </m:r>
                          </m:sup>
                        </m:sSubSup>
                      </m:oMath>
                    </a14:m>
                    <a:endParaRPr lang="zh-CN" altLang="en-US" sz="2400" dirty="0"/>
                  </a:p>
                </p:txBody>
              </p:sp>
            </mc:Choice>
            <mc:Fallback xmlns="">
              <p:sp>
                <p:nvSpPr>
                  <p:cNvPr id="28" name="文本框 27"/>
                  <p:cNvSpPr txBox="1">
                    <a:spLocks noRot="1" noChangeAspect="1" noMove="1" noResize="1" noEditPoints="1" noAdjustHandles="1" noChangeArrowheads="1" noChangeShapeType="1" noTextEdit="1"/>
                  </p:cNvSpPr>
                  <p:nvPr/>
                </p:nvSpPr>
                <p:spPr>
                  <a:xfrm>
                    <a:off x="6880139" y="3304744"/>
                    <a:ext cx="1722948" cy="822469"/>
                  </a:xfrm>
                  <a:prstGeom prst="rect">
                    <a:avLst/>
                  </a:prstGeom>
                  <a:blipFill rotWithShape="0">
                    <a:blip r:embed="rId7"/>
                    <a:stretch>
                      <a:fillRect l="-707" b="-12593"/>
                    </a:stretch>
                  </a:blipFill>
                </p:spPr>
                <p:txBody>
                  <a:bodyPr/>
                  <a:lstStyle/>
                  <a:p>
                    <a:r>
                      <a:rPr lang="zh-CN" altLang="en-US">
                        <a:noFill/>
                      </a:rPr>
                      <a:t> </a:t>
                    </a:r>
                  </a:p>
                </p:txBody>
              </p:sp>
            </mc:Fallback>
          </mc:AlternateContent>
        </p:grpSp>
      </p:grpSp>
      <p:grpSp>
        <p:nvGrpSpPr>
          <p:cNvPr id="40" name="组合 39"/>
          <p:cNvGrpSpPr/>
          <p:nvPr/>
        </p:nvGrpSpPr>
        <p:grpSpPr>
          <a:xfrm>
            <a:off x="8825425" y="1370933"/>
            <a:ext cx="1654495" cy="1259331"/>
            <a:chOff x="8754943" y="2195181"/>
            <a:chExt cx="1654495" cy="1259331"/>
          </a:xfrm>
        </p:grpSpPr>
        <p:sp>
          <p:nvSpPr>
            <p:cNvPr id="30" name="文本框 29"/>
            <p:cNvSpPr txBox="1"/>
            <p:nvPr/>
          </p:nvSpPr>
          <p:spPr>
            <a:xfrm>
              <a:off x="8754943" y="2869737"/>
              <a:ext cx="1067860" cy="584775"/>
            </a:xfrm>
            <a:prstGeom prst="rect">
              <a:avLst/>
            </a:prstGeom>
            <a:noFill/>
            <a:ln>
              <a:solidFill>
                <a:schemeClr val="tx1"/>
              </a:solidFill>
            </a:ln>
          </p:spPr>
          <p:txBody>
            <a:bodyPr wrap="square" rtlCol="0">
              <a:spAutoFit/>
            </a:bodyPr>
            <a:lstStyle/>
            <a:p>
              <a:r>
                <a:rPr lang="zh-CN" altLang="en-US" sz="3200" dirty="0" smtClean="0"/>
                <a:t>沉淀</a:t>
              </a:r>
              <a:endParaRPr lang="zh-CN" altLang="en-US" sz="3200" dirty="0"/>
            </a:p>
          </p:txBody>
        </p:sp>
        <p:cxnSp>
          <p:nvCxnSpPr>
            <p:cNvPr id="31" name="直接箭头连接符 30"/>
            <p:cNvCxnSpPr/>
            <p:nvPr/>
          </p:nvCxnSpPr>
          <p:spPr>
            <a:xfrm flipH="1">
              <a:off x="8929167" y="2195181"/>
              <a:ext cx="206" cy="672780"/>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mc:AlternateContent xmlns:mc="http://schemas.openxmlformats.org/markup-compatibility/2006" xmlns:a14="http://schemas.microsoft.com/office/drawing/2010/main">
          <mc:Choice Requires="a14">
            <p:sp>
              <p:nvSpPr>
                <p:cNvPr id="32" name="文本框 31"/>
                <p:cNvSpPr txBox="1"/>
                <p:nvPr/>
              </p:nvSpPr>
              <p:spPr>
                <a:xfrm>
                  <a:off x="8929167" y="2305466"/>
                  <a:ext cx="1480271" cy="461665"/>
                </a:xfrm>
                <a:prstGeom prst="rect">
                  <a:avLst/>
                </a:prstGeom>
                <a:noFill/>
              </p:spPr>
              <p:txBody>
                <a:bodyPr wrap="square" rtlCol="0">
                  <a:spAutoFit/>
                </a:bodyPr>
                <a:lstStyle/>
                <a:p>
                  <a14:m>
                    <m:oMath xmlns:m="http://schemas.openxmlformats.org/officeDocument/2006/math">
                      <m:sSub>
                        <m:sSubPr>
                          <m:ctrlPr>
                            <a:rPr lang="en-US" altLang="zh-CN" sz="2400" i="1" dirty="0" smtClean="0">
                              <a:latin typeface="Cambria Math" panose="02040503050406030204" pitchFamily="18" charset="0"/>
                            </a:rPr>
                          </m:ctrlPr>
                        </m:sSubPr>
                        <m:e>
                          <m:r>
                            <m:rPr>
                              <m:sty m:val="p"/>
                            </m:rPr>
                            <a:rPr lang="en-US" altLang="zh-CN" sz="2400" b="0" i="0" dirty="0" smtClean="0">
                              <a:latin typeface="Cambria Math" panose="02040503050406030204" pitchFamily="18" charset="0"/>
                            </a:rPr>
                            <m:t>AgNO</m:t>
                          </m:r>
                        </m:e>
                        <m:sub>
                          <m:r>
                            <a:rPr lang="en-US" altLang="zh-CN" sz="2400" b="0" i="0" dirty="0" smtClean="0">
                              <a:latin typeface="Cambria Math" panose="02040503050406030204" pitchFamily="18" charset="0"/>
                            </a:rPr>
                            <m:t>3</m:t>
                          </m:r>
                        </m:sub>
                      </m:sSub>
                    </m:oMath>
                  </a14:m>
                  <a:r>
                    <a:rPr lang="en-US" altLang="zh-CN" sz="2400" dirty="0" smtClean="0"/>
                    <a:t>(</a:t>
                  </a:r>
                  <a:r>
                    <a:rPr lang="en-US" altLang="zh-CN" sz="2400" dirty="0" err="1" smtClean="0"/>
                    <a:t>aq</a:t>
                  </a:r>
                  <a:r>
                    <a:rPr lang="en-US" altLang="zh-CN" sz="2400" dirty="0" smtClean="0"/>
                    <a:t>)</a:t>
                  </a:r>
                  <a:endParaRPr lang="zh-CN" altLang="en-US" sz="2400" dirty="0"/>
                </a:p>
              </p:txBody>
            </p:sp>
          </mc:Choice>
          <mc:Fallback xmlns="">
            <p:sp>
              <p:nvSpPr>
                <p:cNvPr id="32" name="文本框 31"/>
                <p:cNvSpPr txBox="1">
                  <a:spLocks noRot="1" noChangeAspect="1" noMove="1" noResize="1" noEditPoints="1" noAdjustHandles="1" noChangeArrowheads="1" noChangeShapeType="1" noTextEdit="1"/>
                </p:cNvSpPr>
                <p:nvPr/>
              </p:nvSpPr>
              <p:spPr>
                <a:xfrm>
                  <a:off x="8929167" y="2305466"/>
                  <a:ext cx="1480271" cy="461665"/>
                </a:xfrm>
                <a:prstGeom prst="rect">
                  <a:avLst/>
                </a:prstGeom>
                <a:blipFill rotWithShape="0">
                  <a:blip r:embed="rId8"/>
                  <a:stretch>
                    <a:fillRect l="-3292" t="-10526" r="-12757" b="-28947"/>
                  </a:stretch>
                </a:blipFill>
              </p:spPr>
              <p:txBody>
                <a:bodyPr/>
                <a:lstStyle/>
                <a:p>
                  <a:r>
                    <a:rPr lang="zh-CN" altLang="en-US">
                      <a:noFill/>
                    </a:rPr>
                    <a:t> </a:t>
                  </a:r>
                </a:p>
              </p:txBody>
            </p:sp>
          </mc:Fallback>
        </mc:AlternateContent>
      </p:grpSp>
      <p:grpSp>
        <p:nvGrpSpPr>
          <p:cNvPr id="41" name="组合 40"/>
          <p:cNvGrpSpPr/>
          <p:nvPr/>
        </p:nvGrpSpPr>
        <p:grpSpPr>
          <a:xfrm>
            <a:off x="9926129" y="1895903"/>
            <a:ext cx="1107582" cy="500708"/>
            <a:chOff x="9855647" y="2720151"/>
            <a:chExt cx="1107582" cy="500708"/>
          </a:xfrm>
        </p:grpSpPr>
        <p:cxnSp>
          <p:nvCxnSpPr>
            <p:cNvPr id="33" name="直接箭头连接符 32"/>
            <p:cNvCxnSpPr/>
            <p:nvPr/>
          </p:nvCxnSpPr>
          <p:spPr>
            <a:xfrm>
              <a:off x="9855647" y="3220859"/>
              <a:ext cx="1107582" cy="0"/>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sp>
          <p:nvSpPr>
            <p:cNvPr id="34" name="文本框 33"/>
            <p:cNvSpPr txBox="1"/>
            <p:nvPr/>
          </p:nvSpPr>
          <p:spPr>
            <a:xfrm>
              <a:off x="9974659" y="2720151"/>
              <a:ext cx="792079" cy="461665"/>
            </a:xfrm>
            <a:prstGeom prst="rect">
              <a:avLst/>
            </a:prstGeom>
            <a:solidFill>
              <a:srgbClr val="FFFF00"/>
            </a:solidFill>
          </p:spPr>
          <p:txBody>
            <a:bodyPr wrap="square" rtlCol="0">
              <a:spAutoFit/>
            </a:bodyPr>
            <a:lstStyle/>
            <a:p>
              <a:r>
                <a:rPr lang="en-US" altLang="zh-CN" sz="2400" dirty="0" err="1" smtClean="0"/>
                <a:t>AgBr</a:t>
              </a:r>
              <a:endParaRPr lang="zh-CN" altLang="en-US" sz="2400" dirty="0"/>
            </a:p>
          </p:txBody>
        </p:sp>
      </p:grpSp>
      <p:grpSp>
        <p:nvGrpSpPr>
          <p:cNvPr id="47" name="组合 46"/>
          <p:cNvGrpSpPr/>
          <p:nvPr/>
        </p:nvGrpSpPr>
        <p:grpSpPr>
          <a:xfrm>
            <a:off x="-16361" y="3330078"/>
            <a:ext cx="7267167" cy="1031670"/>
            <a:chOff x="373487" y="3703351"/>
            <a:chExt cx="7267167" cy="1031670"/>
          </a:xfrm>
        </p:grpSpPr>
        <p:sp>
          <p:nvSpPr>
            <p:cNvPr id="45" name="矩形 44"/>
            <p:cNvSpPr/>
            <p:nvPr/>
          </p:nvSpPr>
          <p:spPr>
            <a:xfrm>
              <a:off x="373487" y="3703351"/>
              <a:ext cx="7267167" cy="1031670"/>
            </a:xfrm>
            <a:prstGeom prst="rect">
              <a:avLst/>
            </a:prstGeom>
            <a:solidFill>
              <a:srgbClr val="69C79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2" name="图片 41"/>
            <p:cNvPicPr>
              <a:picLocks noChangeAspect="1"/>
            </p:cNvPicPr>
            <p:nvPr/>
          </p:nvPicPr>
          <p:blipFill>
            <a:blip r:embed="rId9"/>
            <a:stretch>
              <a:fillRect/>
            </a:stretch>
          </p:blipFill>
          <p:spPr>
            <a:xfrm>
              <a:off x="624081" y="3703351"/>
              <a:ext cx="6151274" cy="1031670"/>
            </a:xfrm>
            <a:prstGeom prst="rect">
              <a:avLst/>
            </a:prstGeom>
          </p:spPr>
        </p:pic>
      </p:grpSp>
      <p:grpSp>
        <p:nvGrpSpPr>
          <p:cNvPr id="48" name="组合 47"/>
          <p:cNvGrpSpPr/>
          <p:nvPr/>
        </p:nvGrpSpPr>
        <p:grpSpPr>
          <a:xfrm>
            <a:off x="0" y="4405550"/>
            <a:ext cx="7250806" cy="1031670"/>
            <a:chOff x="540944" y="4787428"/>
            <a:chExt cx="7250806" cy="1031670"/>
          </a:xfrm>
          <a:solidFill>
            <a:srgbClr val="FF99FF"/>
          </a:solidFill>
        </p:grpSpPr>
        <p:sp>
          <p:nvSpPr>
            <p:cNvPr id="46" name="矩形 45"/>
            <p:cNvSpPr/>
            <p:nvPr/>
          </p:nvSpPr>
          <p:spPr>
            <a:xfrm>
              <a:off x="540944" y="4787428"/>
              <a:ext cx="7250806" cy="1031670"/>
            </a:xfrm>
            <a:prstGeom prst="rect">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3" name="图片 42"/>
            <p:cNvPicPr>
              <a:picLocks noChangeAspect="1"/>
            </p:cNvPicPr>
            <p:nvPr/>
          </p:nvPicPr>
          <p:blipFill>
            <a:blip r:embed="rId10"/>
            <a:stretch>
              <a:fillRect/>
            </a:stretch>
          </p:blipFill>
          <p:spPr>
            <a:xfrm>
              <a:off x="656707" y="4861790"/>
              <a:ext cx="4931792" cy="956722"/>
            </a:xfrm>
            <a:prstGeom prst="rect">
              <a:avLst/>
            </a:prstGeom>
            <a:grpFill/>
          </p:spPr>
        </p:pic>
      </p:grpSp>
      <p:grpSp>
        <p:nvGrpSpPr>
          <p:cNvPr id="3" name="组合 2"/>
          <p:cNvGrpSpPr/>
          <p:nvPr/>
        </p:nvGrpSpPr>
        <p:grpSpPr>
          <a:xfrm>
            <a:off x="-16361" y="5437220"/>
            <a:ext cx="7267167" cy="1211628"/>
            <a:chOff x="-16361" y="5437220"/>
            <a:chExt cx="7267167" cy="1211628"/>
          </a:xfrm>
        </p:grpSpPr>
        <p:sp>
          <p:nvSpPr>
            <p:cNvPr id="50" name="矩形 49"/>
            <p:cNvSpPr/>
            <p:nvPr/>
          </p:nvSpPr>
          <p:spPr>
            <a:xfrm>
              <a:off x="-16361" y="5437220"/>
              <a:ext cx="7267167" cy="1211628"/>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3" name="图片 52"/>
            <p:cNvPicPr>
              <a:picLocks noChangeAspect="1"/>
            </p:cNvPicPr>
            <p:nvPr/>
          </p:nvPicPr>
          <p:blipFill>
            <a:blip r:embed="rId11"/>
            <a:stretch>
              <a:fillRect/>
            </a:stretch>
          </p:blipFill>
          <p:spPr>
            <a:xfrm>
              <a:off x="234233" y="5557072"/>
              <a:ext cx="6782611" cy="971923"/>
            </a:xfrm>
            <a:prstGeom prst="rect">
              <a:avLst/>
            </a:prstGeom>
          </p:spPr>
        </p:pic>
      </p:grpSp>
      <p:sp>
        <p:nvSpPr>
          <p:cNvPr id="2" name="矩形 1"/>
          <p:cNvSpPr/>
          <p:nvPr/>
        </p:nvSpPr>
        <p:spPr>
          <a:xfrm>
            <a:off x="7664951" y="3476581"/>
            <a:ext cx="3172270" cy="830997"/>
          </a:xfrm>
          <a:prstGeom prst="rect">
            <a:avLst/>
          </a:prstGeom>
        </p:spPr>
        <p:txBody>
          <a:bodyPr wrap="square">
            <a:spAutoFit/>
          </a:bodyPr>
          <a:lstStyle/>
          <a:p>
            <a:r>
              <a:rPr lang="en-US" altLang="zh-CN" sz="2400" dirty="0" smtClean="0">
                <a:ln w="0"/>
                <a:effectLst>
                  <a:outerShdw blurRad="38100" dist="19050" dir="2700000" algn="tl" rotWithShape="0">
                    <a:schemeClr val="dk1">
                      <a:alpha val="40000"/>
                    </a:schemeClr>
                  </a:outerShdw>
                </a:effectLst>
              </a:rPr>
              <a:t>1</a:t>
            </a:r>
            <a:r>
              <a:rPr lang="zh-CN" altLang="en-US" sz="2400" dirty="0" smtClean="0">
                <a:ln w="0"/>
                <a:effectLst>
                  <a:outerShdw blurRad="38100" dist="19050" dir="2700000" algn="tl" rotWithShape="0">
                    <a:schemeClr val="dk1">
                      <a:alpha val="40000"/>
                    </a:schemeClr>
                  </a:outerShdw>
                </a:effectLst>
              </a:rPr>
              <a:t>水</a:t>
            </a:r>
            <a:r>
              <a:rPr lang="zh-CN" altLang="en-US" sz="2400" dirty="0">
                <a:ln w="0"/>
                <a:effectLst>
                  <a:outerShdw blurRad="38100" dist="19050" dir="2700000" algn="tl" rotWithShape="0">
                    <a:schemeClr val="dk1">
                      <a:alpha val="40000"/>
                    </a:schemeClr>
                  </a:outerShdw>
                </a:effectLst>
              </a:rPr>
              <a:t>做溶剂时，</a:t>
            </a:r>
            <a:r>
              <a:rPr lang="zh-CN" altLang="en-US" sz="2400" dirty="0" smtClean="0">
                <a:ln w="0"/>
                <a:effectLst>
                  <a:outerShdw blurRad="38100" dist="19050" dir="2700000" algn="tl" rotWithShape="0">
                    <a:schemeClr val="dk1">
                      <a:alpha val="40000"/>
                    </a:schemeClr>
                  </a:outerShdw>
                </a:effectLst>
              </a:rPr>
              <a:t>产物乙醇</a:t>
            </a:r>
            <a:r>
              <a:rPr lang="zh-CN" altLang="en-US" sz="2400" dirty="0">
                <a:ln w="0"/>
                <a:effectLst>
                  <a:outerShdw blurRad="38100" dist="19050" dir="2700000" algn="tl" rotWithShape="0">
                    <a:schemeClr val="dk1">
                      <a:alpha val="40000"/>
                    </a:schemeClr>
                  </a:outerShdw>
                </a:effectLst>
              </a:rPr>
              <a:t>，如何检验？</a:t>
            </a:r>
            <a:endParaRPr lang="en-US" altLang="zh-CN" sz="2400" dirty="0">
              <a:ln w="0"/>
              <a:effectLst>
                <a:outerShdw blurRad="38100" dist="19050" dir="2700000" algn="tl" rotWithShape="0">
                  <a:schemeClr val="dk1">
                    <a:alpha val="40000"/>
                  </a:schemeClr>
                </a:outerShdw>
              </a:effectLst>
            </a:endParaRPr>
          </a:p>
        </p:txBody>
      </p:sp>
      <mc:AlternateContent xmlns:mc="http://schemas.openxmlformats.org/markup-compatibility/2006" xmlns:a14="http://schemas.microsoft.com/office/drawing/2010/main">
        <mc:Choice Requires="a14">
          <p:sp>
            <p:nvSpPr>
              <p:cNvPr id="44" name="矩形 43"/>
              <p:cNvSpPr/>
              <p:nvPr/>
            </p:nvSpPr>
            <p:spPr>
              <a:xfrm>
                <a:off x="7628336" y="5308338"/>
                <a:ext cx="2918697" cy="830997"/>
              </a:xfrm>
              <a:prstGeom prst="rect">
                <a:avLst/>
              </a:prstGeom>
            </p:spPr>
            <p:txBody>
              <a:bodyPr wrap="square">
                <a:spAutoFit/>
              </a:bodyPr>
              <a:lstStyle/>
              <a:p>
                <a:r>
                  <a:rPr lang="en-US" altLang="zh-CN" sz="2400" dirty="0" smtClean="0">
                    <a:ln w="0"/>
                    <a:effectLst>
                      <a:outerShdw blurRad="38100" dist="19050" dir="2700000" algn="tl" rotWithShape="0">
                        <a:schemeClr val="dk1">
                          <a:alpha val="40000"/>
                        </a:schemeClr>
                      </a:outerShdw>
                    </a:effectLst>
                  </a:rPr>
                  <a:t>2</a:t>
                </a:r>
                <a:r>
                  <a:rPr lang="zh-CN" altLang="en-US" sz="2400" dirty="0" smtClean="0">
                    <a:ln w="0"/>
                    <a:effectLst>
                      <a:outerShdw blurRad="38100" dist="19050" dir="2700000" algn="tl" rotWithShape="0">
                        <a:schemeClr val="dk1">
                          <a:alpha val="40000"/>
                        </a:schemeClr>
                      </a:outerShdw>
                    </a:effectLst>
                  </a:rPr>
                  <a:t>检验</a:t>
                </a:r>
                <a14:m>
                  <m:oMath xmlns:m="http://schemas.openxmlformats.org/officeDocument/2006/math">
                    <m:sSup>
                      <m:sSupPr>
                        <m:ctrlPr>
                          <a:rPr lang="en-US" altLang="zh-CN" sz="2400" i="1" smtClean="0">
                            <a:ln w="0"/>
                            <a:effectLst>
                              <a:outerShdw blurRad="38100" dist="19050" dir="2700000" algn="tl" rotWithShape="0">
                                <a:schemeClr val="dk1">
                                  <a:alpha val="40000"/>
                                </a:schemeClr>
                              </a:outerShdw>
                            </a:effectLst>
                            <a:latin typeface="Cambria Math" panose="02040503050406030204" pitchFamily="18" charset="0"/>
                          </a:rPr>
                        </m:ctrlPr>
                      </m:sSupPr>
                      <m:e>
                        <m:r>
                          <m:rPr>
                            <m:sty m:val="p"/>
                          </m:rPr>
                          <a:rPr lang="en-US" altLang="zh-CN" sz="2400" b="0" i="0" smtClean="0">
                            <a:ln w="0"/>
                            <a:effectLst>
                              <a:outerShdw blurRad="38100" dist="19050" dir="2700000" algn="tl" rotWithShape="0">
                                <a:schemeClr val="dk1">
                                  <a:alpha val="40000"/>
                                </a:schemeClr>
                              </a:outerShdw>
                            </a:effectLst>
                            <a:latin typeface="Cambria Math" panose="02040503050406030204" pitchFamily="18" charset="0"/>
                          </a:rPr>
                          <m:t>Br</m:t>
                        </m:r>
                      </m:e>
                      <m:sup>
                        <m:r>
                          <a:rPr lang="en-US" altLang="zh-CN" sz="2400" b="0" i="0" smtClean="0">
                            <a:ln w="0"/>
                            <a:effectLst>
                              <a:outerShdw blurRad="38100" dist="19050" dir="2700000" algn="tl" rotWithShape="0">
                                <a:schemeClr val="dk1">
                                  <a:alpha val="40000"/>
                                </a:schemeClr>
                              </a:outerShdw>
                            </a:effectLst>
                            <a:latin typeface="Cambria Math" panose="02040503050406030204" pitchFamily="18" charset="0"/>
                          </a:rPr>
                          <m:t>−</m:t>
                        </m:r>
                      </m:sup>
                    </m:sSup>
                  </m:oMath>
                </a14:m>
                <a:r>
                  <a:rPr lang="zh-CN" altLang="en-US" sz="2400" dirty="0" smtClean="0">
                    <a:ln w="0"/>
                    <a:effectLst>
                      <a:outerShdw blurRad="38100" dist="19050" dir="2700000" algn="tl" rotWithShape="0">
                        <a:schemeClr val="dk1">
                          <a:alpha val="40000"/>
                        </a:schemeClr>
                      </a:outerShdw>
                    </a:effectLst>
                  </a:rPr>
                  <a:t>时，为什么要调成酸性？</a:t>
                </a:r>
                <a:endParaRPr lang="en-US" altLang="zh-CN" sz="2400" dirty="0">
                  <a:ln w="0"/>
                  <a:effectLst>
                    <a:outerShdw blurRad="38100" dist="19050" dir="2700000" algn="tl" rotWithShape="0">
                      <a:schemeClr val="dk1">
                        <a:alpha val="40000"/>
                      </a:schemeClr>
                    </a:outerShdw>
                  </a:effectLst>
                </a:endParaRPr>
              </a:p>
            </p:txBody>
          </p:sp>
        </mc:Choice>
        <mc:Fallback xmlns="">
          <p:sp>
            <p:nvSpPr>
              <p:cNvPr id="44" name="矩形 43"/>
              <p:cNvSpPr>
                <a:spLocks noRot="1" noChangeAspect="1" noMove="1" noResize="1" noEditPoints="1" noAdjustHandles="1" noChangeArrowheads="1" noChangeShapeType="1" noTextEdit="1"/>
              </p:cNvSpPr>
              <p:nvPr/>
            </p:nvSpPr>
            <p:spPr>
              <a:xfrm>
                <a:off x="7628336" y="5308338"/>
                <a:ext cx="2918697" cy="830997"/>
              </a:xfrm>
              <a:prstGeom prst="rect">
                <a:avLst/>
              </a:prstGeom>
              <a:blipFill rotWithShape="0">
                <a:blip r:embed="rId12"/>
                <a:stretch>
                  <a:fillRect l="-3549" t="-10294" b="-16176"/>
                </a:stretch>
              </a:blipFill>
            </p:spPr>
            <p:txBody>
              <a:bodyPr/>
              <a:lstStyle/>
              <a:p>
                <a:r>
                  <a:rPr lang="zh-CN" altLang="en-US">
                    <a:noFill/>
                  </a:rPr>
                  <a:t> </a:t>
                </a:r>
              </a:p>
            </p:txBody>
          </p:sp>
        </mc:Fallback>
      </mc:AlternateContent>
    </p:spTree>
    <p:extLst>
      <p:ext uri="{BB962C8B-B14F-4D97-AF65-F5344CB8AC3E}">
        <p14:creationId xmlns:p14="http://schemas.microsoft.com/office/powerpoint/2010/main" val="2155297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500" fill="hold"/>
                                        <p:tgtEl>
                                          <p:spTgt spid="36"/>
                                        </p:tgtEl>
                                        <p:attrNameLst>
                                          <p:attrName>ppt_x</p:attrName>
                                        </p:attrNameLst>
                                      </p:cBhvr>
                                      <p:tavLst>
                                        <p:tav tm="0">
                                          <p:val>
                                            <p:strVal val="#ppt_x"/>
                                          </p:val>
                                        </p:tav>
                                        <p:tav tm="100000">
                                          <p:val>
                                            <p:strVal val="#ppt_x"/>
                                          </p:val>
                                        </p:tav>
                                      </p:tavLst>
                                    </p:anim>
                                    <p:anim calcmode="lin" valueType="num">
                                      <p:cBhvr additive="base">
                                        <p:cTn id="8" dur="500" fill="hold"/>
                                        <p:tgtEl>
                                          <p:spTgt spid="3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cBhvr additive="base">
                                        <p:cTn id="11" dur="500" fill="hold"/>
                                        <p:tgtEl>
                                          <p:spTgt spid="35"/>
                                        </p:tgtEl>
                                        <p:attrNameLst>
                                          <p:attrName>ppt_x</p:attrName>
                                        </p:attrNameLst>
                                      </p:cBhvr>
                                      <p:tavLst>
                                        <p:tav tm="0">
                                          <p:val>
                                            <p:strVal val="#ppt_x"/>
                                          </p:val>
                                        </p:tav>
                                        <p:tav tm="100000">
                                          <p:val>
                                            <p:strVal val="#ppt_x"/>
                                          </p:val>
                                        </p:tav>
                                      </p:tavLst>
                                    </p:anim>
                                    <p:anim calcmode="lin" valueType="num">
                                      <p:cBhvr additive="base">
                                        <p:cTn id="12"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47"/>
                                        </p:tgtEl>
                                        <p:attrNameLst>
                                          <p:attrName>style.visibility</p:attrName>
                                        </p:attrNameLst>
                                      </p:cBhvr>
                                      <p:to>
                                        <p:strVal val="visible"/>
                                      </p:to>
                                    </p:set>
                                    <p:anim calcmode="lin" valueType="num">
                                      <p:cBhvr additive="base">
                                        <p:cTn id="23" dur="500" fill="hold"/>
                                        <p:tgtEl>
                                          <p:spTgt spid="47"/>
                                        </p:tgtEl>
                                        <p:attrNameLst>
                                          <p:attrName>ppt_x</p:attrName>
                                        </p:attrNameLst>
                                      </p:cBhvr>
                                      <p:tavLst>
                                        <p:tav tm="0">
                                          <p:val>
                                            <p:strVal val="#ppt_x"/>
                                          </p:val>
                                        </p:tav>
                                        <p:tav tm="100000">
                                          <p:val>
                                            <p:strVal val="#ppt_x"/>
                                          </p:val>
                                        </p:tav>
                                      </p:tavLst>
                                    </p:anim>
                                    <p:anim calcmode="lin" valueType="num">
                                      <p:cBhvr additive="base">
                                        <p:cTn id="24" dur="500" fill="hold"/>
                                        <p:tgtEl>
                                          <p:spTgt spid="47"/>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48"/>
                                        </p:tgtEl>
                                        <p:attrNameLst>
                                          <p:attrName>style.visibility</p:attrName>
                                        </p:attrNameLst>
                                      </p:cBhvr>
                                      <p:to>
                                        <p:strVal val="visible"/>
                                      </p:to>
                                    </p:set>
                                    <p:anim calcmode="lin" valueType="num">
                                      <p:cBhvr additive="base">
                                        <p:cTn id="29" dur="500" fill="hold"/>
                                        <p:tgtEl>
                                          <p:spTgt spid="48"/>
                                        </p:tgtEl>
                                        <p:attrNameLst>
                                          <p:attrName>ppt_x</p:attrName>
                                        </p:attrNameLst>
                                      </p:cBhvr>
                                      <p:tavLst>
                                        <p:tav tm="0">
                                          <p:val>
                                            <p:strVal val="#ppt_x"/>
                                          </p:val>
                                        </p:tav>
                                        <p:tav tm="100000">
                                          <p:val>
                                            <p:strVal val="#ppt_x"/>
                                          </p:val>
                                        </p:tav>
                                      </p:tavLst>
                                    </p:anim>
                                    <p:anim calcmode="lin" valueType="num">
                                      <p:cBhvr additive="base">
                                        <p:cTn id="30" dur="500" fill="hold"/>
                                        <p:tgtEl>
                                          <p:spTgt spid="48"/>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3"/>
                                        </p:tgtEl>
                                        <p:attrNameLst>
                                          <p:attrName>style.visibility</p:attrName>
                                        </p:attrNameLst>
                                      </p:cBhvr>
                                      <p:to>
                                        <p:strVal val="visible"/>
                                      </p:to>
                                    </p:set>
                                    <p:anim calcmode="lin" valueType="num">
                                      <p:cBhvr additive="base">
                                        <p:cTn id="35" dur="500" fill="hold"/>
                                        <p:tgtEl>
                                          <p:spTgt spid="3"/>
                                        </p:tgtEl>
                                        <p:attrNameLst>
                                          <p:attrName>ppt_x</p:attrName>
                                        </p:attrNameLst>
                                      </p:cBhvr>
                                      <p:tavLst>
                                        <p:tav tm="0">
                                          <p:val>
                                            <p:strVal val="#ppt_x"/>
                                          </p:val>
                                        </p:tav>
                                        <p:tav tm="100000">
                                          <p:val>
                                            <p:strVal val="#ppt_x"/>
                                          </p:val>
                                        </p:tav>
                                      </p:tavLst>
                                    </p:anim>
                                    <p:anim calcmode="lin" valueType="num">
                                      <p:cBhvr additive="base">
                                        <p:cTn id="3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37"/>
                                        </p:tgtEl>
                                        <p:attrNameLst>
                                          <p:attrName>style.visibility</p:attrName>
                                        </p:attrNameLst>
                                      </p:cBhvr>
                                      <p:to>
                                        <p:strVal val="visible"/>
                                      </p:to>
                                    </p:set>
                                    <p:anim calcmode="lin" valueType="num">
                                      <p:cBhvr additive="base">
                                        <p:cTn id="41" dur="500" fill="hold"/>
                                        <p:tgtEl>
                                          <p:spTgt spid="37"/>
                                        </p:tgtEl>
                                        <p:attrNameLst>
                                          <p:attrName>ppt_x</p:attrName>
                                        </p:attrNameLst>
                                      </p:cBhvr>
                                      <p:tavLst>
                                        <p:tav tm="0">
                                          <p:val>
                                            <p:strVal val="#ppt_x"/>
                                          </p:val>
                                        </p:tav>
                                        <p:tav tm="100000">
                                          <p:val>
                                            <p:strVal val="#ppt_x"/>
                                          </p:val>
                                        </p:tav>
                                      </p:tavLst>
                                    </p:anim>
                                    <p:anim calcmode="lin" valueType="num">
                                      <p:cBhvr additive="base">
                                        <p:cTn id="42"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38"/>
                                        </p:tgtEl>
                                        <p:attrNameLst>
                                          <p:attrName>style.visibility</p:attrName>
                                        </p:attrNameLst>
                                      </p:cBhvr>
                                      <p:to>
                                        <p:strVal val="visible"/>
                                      </p:to>
                                    </p:set>
                                    <p:anim calcmode="lin" valueType="num">
                                      <p:cBhvr additive="base">
                                        <p:cTn id="47" dur="500" fill="hold"/>
                                        <p:tgtEl>
                                          <p:spTgt spid="38"/>
                                        </p:tgtEl>
                                        <p:attrNameLst>
                                          <p:attrName>ppt_x</p:attrName>
                                        </p:attrNameLst>
                                      </p:cBhvr>
                                      <p:tavLst>
                                        <p:tav tm="0">
                                          <p:val>
                                            <p:strVal val="#ppt_x"/>
                                          </p:val>
                                        </p:tav>
                                        <p:tav tm="100000">
                                          <p:val>
                                            <p:strVal val="#ppt_x"/>
                                          </p:val>
                                        </p:tav>
                                      </p:tavLst>
                                    </p:anim>
                                    <p:anim calcmode="lin" valueType="num">
                                      <p:cBhvr additive="base">
                                        <p:cTn id="48"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nodeType="click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500" fill="hold"/>
                                        <p:tgtEl>
                                          <p:spTgt spid="6"/>
                                        </p:tgtEl>
                                        <p:attrNameLst>
                                          <p:attrName>ppt_x</p:attrName>
                                        </p:attrNameLst>
                                      </p:cBhvr>
                                      <p:tavLst>
                                        <p:tav tm="0">
                                          <p:val>
                                            <p:strVal val="#ppt_x"/>
                                          </p:val>
                                        </p:tav>
                                        <p:tav tm="100000">
                                          <p:val>
                                            <p:strVal val="#ppt_x"/>
                                          </p:val>
                                        </p:tav>
                                      </p:tavLst>
                                    </p:anim>
                                    <p:anim calcmode="lin" valueType="num">
                                      <p:cBhvr additive="base">
                                        <p:cTn id="5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nodeType="clickEffect">
                                  <p:stCondLst>
                                    <p:cond delay="0"/>
                                  </p:stCondLst>
                                  <p:childTnLst>
                                    <p:set>
                                      <p:cBhvr>
                                        <p:cTn id="58" dur="1" fill="hold">
                                          <p:stCondLst>
                                            <p:cond delay="0"/>
                                          </p:stCondLst>
                                        </p:cTn>
                                        <p:tgtEl>
                                          <p:spTgt spid="40"/>
                                        </p:tgtEl>
                                        <p:attrNameLst>
                                          <p:attrName>style.visibility</p:attrName>
                                        </p:attrNameLst>
                                      </p:cBhvr>
                                      <p:to>
                                        <p:strVal val="visible"/>
                                      </p:to>
                                    </p:set>
                                    <p:anim calcmode="lin" valueType="num">
                                      <p:cBhvr additive="base">
                                        <p:cTn id="59" dur="500" fill="hold"/>
                                        <p:tgtEl>
                                          <p:spTgt spid="40"/>
                                        </p:tgtEl>
                                        <p:attrNameLst>
                                          <p:attrName>ppt_x</p:attrName>
                                        </p:attrNameLst>
                                      </p:cBhvr>
                                      <p:tavLst>
                                        <p:tav tm="0">
                                          <p:val>
                                            <p:strVal val="#ppt_x"/>
                                          </p:val>
                                        </p:tav>
                                        <p:tav tm="100000">
                                          <p:val>
                                            <p:strVal val="#ppt_x"/>
                                          </p:val>
                                        </p:tav>
                                      </p:tavLst>
                                    </p:anim>
                                    <p:anim calcmode="lin" valueType="num">
                                      <p:cBhvr additive="base">
                                        <p:cTn id="60"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4" fill="hold" nodeType="clickEffect">
                                  <p:stCondLst>
                                    <p:cond delay="0"/>
                                  </p:stCondLst>
                                  <p:childTnLst>
                                    <p:set>
                                      <p:cBhvr>
                                        <p:cTn id="64" dur="1" fill="hold">
                                          <p:stCondLst>
                                            <p:cond delay="0"/>
                                          </p:stCondLst>
                                        </p:cTn>
                                        <p:tgtEl>
                                          <p:spTgt spid="41"/>
                                        </p:tgtEl>
                                        <p:attrNameLst>
                                          <p:attrName>style.visibility</p:attrName>
                                        </p:attrNameLst>
                                      </p:cBhvr>
                                      <p:to>
                                        <p:strVal val="visible"/>
                                      </p:to>
                                    </p:set>
                                    <p:anim calcmode="lin" valueType="num">
                                      <p:cBhvr additive="base">
                                        <p:cTn id="65" dur="500" fill="hold"/>
                                        <p:tgtEl>
                                          <p:spTgt spid="41"/>
                                        </p:tgtEl>
                                        <p:attrNameLst>
                                          <p:attrName>ppt_x</p:attrName>
                                        </p:attrNameLst>
                                      </p:cBhvr>
                                      <p:tavLst>
                                        <p:tav tm="0">
                                          <p:val>
                                            <p:strVal val="#ppt_x"/>
                                          </p:val>
                                        </p:tav>
                                        <p:tav tm="100000">
                                          <p:val>
                                            <p:strVal val="#ppt_x"/>
                                          </p:val>
                                        </p:tav>
                                      </p:tavLst>
                                    </p:anim>
                                    <p:anim calcmode="lin" valueType="num">
                                      <p:cBhvr additive="base">
                                        <p:cTn id="66" dur="500" fill="hold"/>
                                        <p:tgtEl>
                                          <p:spTgt spid="41"/>
                                        </p:tgtEl>
                                        <p:attrNameLst>
                                          <p:attrName>ppt_y</p:attrName>
                                        </p:attrNameLst>
                                      </p:cBhvr>
                                      <p:tavLst>
                                        <p:tav tm="0">
                                          <p:val>
                                            <p:strVal val="1+#ppt_h/2"/>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 presetClass="entr" presetSubtype="4" fill="hold" grpId="0" nodeType="clickEffect">
                                  <p:stCondLst>
                                    <p:cond delay="0"/>
                                  </p:stCondLst>
                                  <p:childTnLst>
                                    <p:set>
                                      <p:cBhvr>
                                        <p:cTn id="70" dur="1" fill="hold">
                                          <p:stCondLst>
                                            <p:cond delay="0"/>
                                          </p:stCondLst>
                                        </p:cTn>
                                        <p:tgtEl>
                                          <p:spTgt spid="2"/>
                                        </p:tgtEl>
                                        <p:attrNameLst>
                                          <p:attrName>style.visibility</p:attrName>
                                        </p:attrNameLst>
                                      </p:cBhvr>
                                      <p:to>
                                        <p:strVal val="visible"/>
                                      </p:to>
                                    </p:set>
                                    <p:anim calcmode="lin" valueType="num">
                                      <p:cBhvr additive="base">
                                        <p:cTn id="71" dur="500" fill="hold"/>
                                        <p:tgtEl>
                                          <p:spTgt spid="2"/>
                                        </p:tgtEl>
                                        <p:attrNameLst>
                                          <p:attrName>ppt_x</p:attrName>
                                        </p:attrNameLst>
                                      </p:cBhvr>
                                      <p:tavLst>
                                        <p:tav tm="0">
                                          <p:val>
                                            <p:strVal val="#ppt_x"/>
                                          </p:val>
                                        </p:tav>
                                        <p:tav tm="100000">
                                          <p:val>
                                            <p:strVal val="#ppt_x"/>
                                          </p:val>
                                        </p:tav>
                                      </p:tavLst>
                                    </p:anim>
                                    <p:anim calcmode="lin" valueType="num">
                                      <p:cBhvr additive="base">
                                        <p:cTn id="7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 presetClass="entr" presetSubtype="4" fill="hold" grpId="0" nodeType="clickEffect">
                                  <p:stCondLst>
                                    <p:cond delay="0"/>
                                  </p:stCondLst>
                                  <p:childTnLst>
                                    <p:set>
                                      <p:cBhvr>
                                        <p:cTn id="76" dur="1" fill="hold">
                                          <p:stCondLst>
                                            <p:cond delay="0"/>
                                          </p:stCondLst>
                                        </p:cTn>
                                        <p:tgtEl>
                                          <p:spTgt spid="44"/>
                                        </p:tgtEl>
                                        <p:attrNameLst>
                                          <p:attrName>style.visibility</p:attrName>
                                        </p:attrNameLst>
                                      </p:cBhvr>
                                      <p:to>
                                        <p:strVal val="visible"/>
                                      </p:to>
                                    </p:set>
                                    <p:anim calcmode="lin" valueType="num">
                                      <p:cBhvr additive="base">
                                        <p:cTn id="77" dur="500" fill="hold"/>
                                        <p:tgtEl>
                                          <p:spTgt spid="44"/>
                                        </p:tgtEl>
                                        <p:attrNameLst>
                                          <p:attrName>ppt_x</p:attrName>
                                        </p:attrNameLst>
                                      </p:cBhvr>
                                      <p:tavLst>
                                        <p:tav tm="0">
                                          <p:val>
                                            <p:strVal val="#ppt_x"/>
                                          </p:val>
                                        </p:tav>
                                        <p:tav tm="100000">
                                          <p:val>
                                            <p:strVal val="#ppt_x"/>
                                          </p:val>
                                        </p:tav>
                                      </p:tavLst>
                                    </p:anim>
                                    <p:anim calcmode="lin" valueType="num">
                                      <p:cBhvr additive="base">
                                        <p:cTn id="78" dur="500" fill="hold"/>
                                        <p:tgtEl>
                                          <p:spTgt spid="4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p:bldP spid="4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0" y="0"/>
            <a:ext cx="3309870" cy="523220"/>
          </a:xfrm>
          <a:prstGeom prst="rect">
            <a:avLst/>
          </a:prstGeom>
          <a:solidFill>
            <a:srgbClr val="CCFF33"/>
          </a:solidFill>
        </p:spPr>
        <p:txBody>
          <a:bodyPr wrap="square" rtlCol="0">
            <a:spAutoFit/>
          </a:bodyPr>
          <a:lstStyle/>
          <a:p>
            <a:r>
              <a:rPr lang="en-US" altLang="zh-CN" sz="2800" dirty="0" smtClean="0"/>
              <a:t>4</a:t>
            </a:r>
            <a:r>
              <a:rPr lang="zh-CN" altLang="en-US" sz="2800" dirty="0" smtClean="0"/>
              <a:t>卤</a:t>
            </a:r>
            <a:r>
              <a:rPr lang="zh-CN" altLang="en-US" sz="2800" dirty="0"/>
              <a:t>代</a:t>
            </a:r>
            <a:r>
              <a:rPr lang="zh-CN" altLang="en-US" sz="2800" dirty="0" smtClean="0"/>
              <a:t>烃的化学性质</a:t>
            </a:r>
            <a:endParaRPr lang="zh-CN" altLang="en-US" sz="2800" dirty="0"/>
          </a:p>
        </p:txBody>
      </p:sp>
      <p:sp>
        <p:nvSpPr>
          <p:cNvPr id="8" name="文本框 7"/>
          <p:cNvSpPr txBox="1"/>
          <p:nvPr/>
        </p:nvSpPr>
        <p:spPr>
          <a:xfrm>
            <a:off x="0" y="519981"/>
            <a:ext cx="3566627" cy="523220"/>
          </a:xfrm>
          <a:prstGeom prst="rect">
            <a:avLst/>
          </a:prstGeom>
          <a:solidFill>
            <a:srgbClr val="66FFCC"/>
          </a:solidFill>
          <a:ln>
            <a:solidFill>
              <a:schemeClr val="tx1"/>
            </a:solidFill>
          </a:ln>
        </p:spPr>
        <p:txBody>
          <a:bodyPr wrap="square" rtlCol="0">
            <a:spAutoFit/>
          </a:bodyPr>
          <a:lstStyle/>
          <a:p>
            <a:r>
              <a:rPr lang="en-US" altLang="zh-CN" sz="2800" dirty="0" smtClean="0"/>
              <a:t>4.1</a:t>
            </a:r>
            <a:r>
              <a:rPr lang="zh-CN" altLang="en-US" sz="2800" dirty="0" smtClean="0"/>
              <a:t>卤</a:t>
            </a:r>
            <a:r>
              <a:rPr lang="zh-CN" altLang="en-US" sz="2800" dirty="0"/>
              <a:t>代</a:t>
            </a:r>
            <a:r>
              <a:rPr lang="zh-CN" altLang="en-US" sz="2800" dirty="0" smtClean="0"/>
              <a:t>烃的</a:t>
            </a:r>
            <a:r>
              <a:rPr lang="zh-CN" altLang="en-US" sz="2800" dirty="0"/>
              <a:t>水解反应</a:t>
            </a:r>
          </a:p>
        </p:txBody>
      </p:sp>
      <p:sp>
        <p:nvSpPr>
          <p:cNvPr id="2" name="文本框 1"/>
          <p:cNvSpPr txBox="1"/>
          <p:nvPr/>
        </p:nvSpPr>
        <p:spPr>
          <a:xfrm>
            <a:off x="5289054" y="642196"/>
            <a:ext cx="2305319" cy="584775"/>
          </a:xfrm>
          <a:prstGeom prst="rect">
            <a:avLst/>
          </a:prstGeom>
          <a:solidFill>
            <a:srgbClr val="FFCC99"/>
          </a:solidFill>
        </p:spPr>
        <p:txBody>
          <a:bodyPr wrap="square" rtlCol="0">
            <a:spAutoFit/>
          </a:bodyPr>
          <a:lstStyle/>
          <a:p>
            <a:r>
              <a:rPr lang="zh-CN" altLang="en-US" sz="3200" dirty="0" smtClean="0"/>
              <a:t>第一组练习</a:t>
            </a:r>
            <a:endParaRPr lang="zh-CN" altLang="en-US" sz="3200" dirty="0"/>
          </a:p>
        </p:txBody>
      </p:sp>
      <p:pic>
        <p:nvPicPr>
          <p:cNvPr id="6" name="图片 5"/>
          <p:cNvPicPr>
            <a:picLocks noChangeAspect="1"/>
          </p:cNvPicPr>
          <p:nvPr/>
        </p:nvPicPr>
        <p:blipFill>
          <a:blip r:embed="rId2"/>
          <a:stretch>
            <a:fillRect/>
          </a:stretch>
        </p:blipFill>
        <p:spPr>
          <a:xfrm>
            <a:off x="4821254" y="1482652"/>
            <a:ext cx="3240917" cy="892846"/>
          </a:xfrm>
          <a:prstGeom prst="rect">
            <a:avLst/>
          </a:prstGeom>
        </p:spPr>
      </p:pic>
      <p:pic>
        <p:nvPicPr>
          <p:cNvPr id="12" name="图片 11"/>
          <p:cNvPicPr>
            <a:picLocks noChangeAspect="1"/>
          </p:cNvPicPr>
          <p:nvPr/>
        </p:nvPicPr>
        <p:blipFill>
          <a:blip r:embed="rId3"/>
          <a:stretch>
            <a:fillRect/>
          </a:stretch>
        </p:blipFill>
        <p:spPr>
          <a:xfrm>
            <a:off x="5289054" y="2618579"/>
            <a:ext cx="3412423" cy="1808331"/>
          </a:xfrm>
          <a:prstGeom prst="rect">
            <a:avLst/>
          </a:prstGeom>
        </p:spPr>
      </p:pic>
      <p:pic>
        <p:nvPicPr>
          <p:cNvPr id="16" name="图片 15"/>
          <p:cNvPicPr>
            <a:picLocks noChangeAspect="1"/>
          </p:cNvPicPr>
          <p:nvPr/>
        </p:nvPicPr>
        <p:blipFill>
          <a:blip r:embed="rId4"/>
          <a:stretch>
            <a:fillRect/>
          </a:stretch>
        </p:blipFill>
        <p:spPr>
          <a:xfrm>
            <a:off x="5163607" y="4505887"/>
            <a:ext cx="3947703" cy="2057345"/>
          </a:xfrm>
          <a:prstGeom prst="rect">
            <a:avLst/>
          </a:prstGeom>
        </p:spPr>
      </p:pic>
      <p:grpSp>
        <p:nvGrpSpPr>
          <p:cNvPr id="20" name="组合 19"/>
          <p:cNvGrpSpPr/>
          <p:nvPr/>
        </p:nvGrpSpPr>
        <p:grpSpPr>
          <a:xfrm>
            <a:off x="606252" y="1428658"/>
            <a:ext cx="4017793" cy="946840"/>
            <a:chOff x="606252" y="1428658"/>
            <a:chExt cx="4017793" cy="946840"/>
          </a:xfrm>
        </p:grpSpPr>
        <p:pic>
          <p:nvPicPr>
            <p:cNvPr id="3" name="图片 2"/>
            <p:cNvPicPr>
              <a:picLocks noChangeAspect="1"/>
            </p:cNvPicPr>
            <p:nvPr/>
          </p:nvPicPr>
          <p:blipFill>
            <a:blip r:embed="rId5"/>
            <a:stretch>
              <a:fillRect/>
            </a:stretch>
          </p:blipFill>
          <p:spPr>
            <a:xfrm>
              <a:off x="606252" y="1428658"/>
              <a:ext cx="4017793" cy="946840"/>
            </a:xfrm>
            <a:prstGeom prst="rect">
              <a:avLst/>
            </a:prstGeom>
          </p:spPr>
        </p:pic>
        <p:pic>
          <p:nvPicPr>
            <p:cNvPr id="18" name="图片 17"/>
            <p:cNvPicPr>
              <a:picLocks noChangeAspect="1"/>
            </p:cNvPicPr>
            <p:nvPr/>
          </p:nvPicPr>
          <p:blipFill>
            <a:blip r:embed="rId6"/>
            <a:stretch>
              <a:fillRect/>
            </a:stretch>
          </p:blipFill>
          <p:spPr>
            <a:xfrm>
              <a:off x="3887763" y="2020205"/>
              <a:ext cx="478176" cy="355293"/>
            </a:xfrm>
            <a:prstGeom prst="rect">
              <a:avLst/>
            </a:prstGeom>
          </p:spPr>
        </p:pic>
      </p:grpSp>
      <p:grpSp>
        <p:nvGrpSpPr>
          <p:cNvPr id="26" name="组合 25"/>
          <p:cNvGrpSpPr/>
          <p:nvPr/>
        </p:nvGrpSpPr>
        <p:grpSpPr>
          <a:xfrm>
            <a:off x="605431" y="2509113"/>
            <a:ext cx="4558176" cy="1929968"/>
            <a:chOff x="605431" y="2509113"/>
            <a:chExt cx="4558176" cy="1929968"/>
          </a:xfrm>
        </p:grpSpPr>
        <p:pic>
          <p:nvPicPr>
            <p:cNvPr id="9" name="图片 8"/>
            <p:cNvPicPr>
              <a:picLocks noChangeAspect="1"/>
            </p:cNvPicPr>
            <p:nvPr/>
          </p:nvPicPr>
          <p:blipFill>
            <a:blip r:embed="rId7"/>
            <a:stretch>
              <a:fillRect/>
            </a:stretch>
          </p:blipFill>
          <p:spPr>
            <a:xfrm>
              <a:off x="605431" y="2509113"/>
              <a:ext cx="4558176" cy="1929968"/>
            </a:xfrm>
            <a:prstGeom prst="rect">
              <a:avLst/>
            </a:prstGeom>
          </p:spPr>
        </p:pic>
        <p:pic>
          <p:nvPicPr>
            <p:cNvPr id="49" name="图片 48"/>
            <p:cNvPicPr>
              <a:picLocks noChangeAspect="1"/>
            </p:cNvPicPr>
            <p:nvPr/>
          </p:nvPicPr>
          <p:blipFill>
            <a:blip r:embed="rId6"/>
            <a:stretch>
              <a:fillRect/>
            </a:stretch>
          </p:blipFill>
          <p:spPr>
            <a:xfrm>
              <a:off x="4463427" y="3541408"/>
              <a:ext cx="478176" cy="355293"/>
            </a:xfrm>
            <a:prstGeom prst="rect">
              <a:avLst/>
            </a:prstGeom>
          </p:spPr>
        </p:pic>
      </p:grpSp>
      <p:grpSp>
        <p:nvGrpSpPr>
          <p:cNvPr id="27" name="组合 26"/>
          <p:cNvGrpSpPr/>
          <p:nvPr/>
        </p:nvGrpSpPr>
        <p:grpSpPr>
          <a:xfrm>
            <a:off x="606168" y="4572695"/>
            <a:ext cx="4557439" cy="1923731"/>
            <a:chOff x="606168" y="4572695"/>
            <a:chExt cx="4557439" cy="1923731"/>
          </a:xfrm>
        </p:grpSpPr>
        <p:pic>
          <p:nvPicPr>
            <p:cNvPr id="14" name="图片 13"/>
            <p:cNvPicPr>
              <a:picLocks noChangeAspect="1"/>
            </p:cNvPicPr>
            <p:nvPr/>
          </p:nvPicPr>
          <p:blipFill>
            <a:blip r:embed="rId8"/>
            <a:stretch>
              <a:fillRect/>
            </a:stretch>
          </p:blipFill>
          <p:spPr>
            <a:xfrm>
              <a:off x="606168" y="4572695"/>
              <a:ext cx="4557439" cy="1923731"/>
            </a:xfrm>
            <a:prstGeom prst="rect">
              <a:avLst/>
            </a:prstGeom>
          </p:spPr>
        </p:pic>
        <p:pic>
          <p:nvPicPr>
            <p:cNvPr id="51" name="图片 50"/>
            <p:cNvPicPr>
              <a:picLocks noChangeAspect="1"/>
            </p:cNvPicPr>
            <p:nvPr/>
          </p:nvPicPr>
          <p:blipFill>
            <a:blip r:embed="rId6"/>
            <a:stretch>
              <a:fillRect/>
            </a:stretch>
          </p:blipFill>
          <p:spPr>
            <a:xfrm>
              <a:off x="4582166" y="5549700"/>
              <a:ext cx="478176" cy="355293"/>
            </a:xfrm>
            <a:prstGeom prst="rect">
              <a:avLst/>
            </a:prstGeom>
          </p:spPr>
        </p:pic>
      </p:grpSp>
    </p:spTree>
    <p:extLst>
      <p:ext uri="{BB962C8B-B14F-4D97-AF65-F5344CB8AC3E}">
        <p14:creationId xmlns:p14="http://schemas.microsoft.com/office/powerpoint/2010/main" val="1677688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additive="base">
                                        <p:cTn id="13" dur="500" fill="hold"/>
                                        <p:tgtEl>
                                          <p:spTgt spid="26"/>
                                        </p:tgtEl>
                                        <p:attrNameLst>
                                          <p:attrName>ppt_x</p:attrName>
                                        </p:attrNameLst>
                                      </p:cBhvr>
                                      <p:tavLst>
                                        <p:tav tm="0">
                                          <p:val>
                                            <p:strVal val="#ppt_x"/>
                                          </p:val>
                                        </p:tav>
                                        <p:tav tm="100000">
                                          <p:val>
                                            <p:strVal val="#ppt_x"/>
                                          </p:val>
                                        </p:tav>
                                      </p:tavLst>
                                    </p:anim>
                                    <p:anim calcmode="lin" valueType="num">
                                      <p:cBhvr additive="base">
                                        <p:cTn id="14"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7"/>
                                        </p:tgtEl>
                                        <p:attrNameLst>
                                          <p:attrName>style.visibility</p:attrName>
                                        </p:attrNameLst>
                                      </p:cBhvr>
                                      <p:to>
                                        <p:strVal val="visible"/>
                                      </p:to>
                                    </p:set>
                                    <p:anim calcmode="lin" valueType="num">
                                      <p:cBhvr additive="base">
                                        <p:cTn id="19" dur="500" fill="hold"/>
                                        <p:tgtEl>
                                          <p:spTgt spid="27"/>
                                        </p:tgtEl>
                                        <p:attrNameLst>
                                          <p:attrName>ppt_x</p:attrName>
                                        </p:attrNameLst>
                                      </p:cBhvr>
                                      <p:tavLst>
                                        <p:tav tm="0">
                                          <p:val>
                                            <p:strVal val="#ppt_x"/>
                                          </p:val>
                                        </p:tav>
                                        <p:tav tm="100000">
                                          <p:val>
                                            <p:strVal val="#ppt_x"/>
                                          </p:val>
                                        </p:tav>
                                      </p:tavLst>
                                    </p:anim>
                                    <p:anim calcmode="lin" valueType="num">
                                      <p:cBhvr additive="base">
                                        <p:cTn id="20"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ppt_x"/>
                                          </p:val>
                                        </p:tav>
                                        <p:tav tm="100000">
                                          <p:val>
                                            <p:strVal val="#ppt_x"/>
                                          </p:val>
                                        </p:tav>
                                      </p:tavLst>
                                    </p:anim>
                                    <p:anim calcmode="lin" valueType="num">
                                      <p:cBhvr additive="base">
                                        <p:cTn id="3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500" fill="hold"/>
                                        <p:tgtEl>
                                          <p:spTgt spid="16"/>
                                        </p:tgtEl>
                                        <p:attrNameLst>
                                          <p:attrName>ppt_x</p:attrName>
                                        </p:attrNameLst>
                                      </p:cBhvr>
                                      <p:tavLst>
                                        <p:tav tm="0">
                                          <p:val>
                                            <p:strVal val="#ppt_x"/>
                                          </p:val>
                                        </p:tav>
                                        <p:tav tm="100000">
                                          <p:val>
                                            <p:strVal val="#ppt_x"/>
                                          </p:val>
                                        </p:tav>
                                      </p:tavLst>
                                    </p:anim>
                                    <p:anim calcmode="lin" valueType="num">
                                      <p:cBhvr additive="base">
                                        <p:cTn id="3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0" y="0"/>
            <a:ext cx="3309870" cy="523220"/>
          </a:xfrm>
          <a:prstGeom prst="rect">
            <a:avLst/>
          </a:prstGeom>
          <a:solidFill>
            <a:srgbClr val="CCFF33"/>
          </a:solidFill>
        </p:spPr>
        <p:txBody>
          <a:bodyPr wrap="square" rtlCol="0">
            <a:spAutoFit/>
          </a:bodyPr>
          <a:lstStyle/>
          <a:p>
            <a:r>
              <a:rPr lang="en-US" altLang="zh-CN" sz="2800" dirty="0" smtClean="0"/>
              <a:t>4</a:t>
            </a:r>
            <a:r>
              <a:rPr lang="zh-CN" altLang="en-US" sz="2800" dirty="0" smtClean="0"/>
              <a:t>卤</a:t>
            </a:r>
            <a:r>
              <a:rPr lang="zh-CN" altLang="en-US" sz="2800" dirty="0"/>
              <a:t>代</a:t>
            </a:r>
            <a:r>
              <a:rPr lang="zh-CN" altLang="en-US" sz="2800" dirty="0" smtClean="0"/>
              <a:t>烃的化学性质</a:t>
            </a:r>
            <a:endParaRPr lang="zh-CN" altLang="en-US" sz="2800" dirty="0"/>
          </a:p>
        </p:txBody>
      </p:sp>
      <p:sp>
        <p:nvSpPr>
          <p:cNvPr id="8" name="文本框 7"/>
          <p:cNvSpPr txBox="1"/>
          <p:nvPr/>
        </p:nvSpPr>
        <p:spPr>
          <a:xfrm>
            <a:off x="0" y="519981"/>
            <a:ext cx="3566627" cy="523220"/>
          </a:xfrm>
          <a:prstGeom prst="rect">
            <a:avLst/>
          </a:prstGeom>
          <a:solidFill>
            <a:srgbClr val="66FFCC"/>
          </a:solidFill>
          <a:ln>
            <a:solidFill>
              <a:schemeClr val="tx1"/>
            </a:solidFill>
          </a:ln>
        </p:spPr>
        <p:txBody>
          <a:bodyPr wrap="square" rtlCol="0">
            <a:spAutoFit/>
          </a:bodyPr>
          <a:lstStyle/>
          <a:p>
            <a:r>
              <a:rPr lang="en-US" altLang="zh-CN" sz="2800" dirty="0" smtClean="0"/>
              <a:t>4.1</a:t>
            </a:r>
            <a:r>
              <a:rPr lang="zh-CN" altLang="en-US" sz="2800" dirty="0" smtClean="0"/>
              <a:t>卤</a:t>
            </a:r>
            <a:r>
              <a:rPr lang="zh-CN" altLang="en-US" sz="2800" dirty="0"/>
              <a:t>代</a:t>
            </a:r>
            <a:r>
              <a:rPr lang="zh-CN" altLang="en-US" sz="2800" dirty="0" smtClean="0"/>
              <a:t>烃的</a:t>
            </a:r>
            <a:r>
              <a:rPr lang="zh-CN" altLang="en-US" sz="2800" dirty="0"/>
              <a:t>水解反应</a:t>
            </a:r>
          </a:p>
        </p:txBody>
      </p:sp>
      <p:sp>
        <p:nvSpPr>
          <p:cNvPr id="2" name="文本框 1"/>
          <p:cNvSpPr txBox="1"/>
          <p:nvPr/>
        </p:nvSpPr>
        <p:spPr>
          <a:xfrm>
            <a:off x="5289054" y="642196"/>
            <a:ext cx="2305319" cy="584775"/>
          </a:xfrm>
          <a:prstGeom prst="rect">
            <a:avLst/>
          </a:prstGeom>
          <a:solidFill>
            <a:srgbClr val="FFCC99"/>
          </a:solidFill>
        </p:spPr>
        <p:txBody>
          <a:bodyPr wrap="square" rtlCol="0">
            <a:spAutoFit/>
          </a:bodyPr>
          <a:lstStyle/>
          <a:p>
            <a:r>
              <a:rPr lang="zh-CN" altLang="en-US" sz="3200" dirty="0" smtClean="0"/>
              <a:t>第二组练习</a:t>
            </a:r>
            <a:endParaRPr lang="zh-CN" altLang="en-US" sz="3200" dirty="0"/>
          </a:p>
        </p:txBody>
      </p:sp>
      <p:pic>
        <p:nvPicPr>
          <p:cNvPr id="13" name="图片 12"/>
          <p:cNvPicPr>
            <a:picLocks noChangeAspect="1"/>
          </p:cNvPicPr>
          <p:nvPr/>
        </p:nvPicPr>
        <p:blipFill>
          <a:blip r:embed="rId2"/>
          <a:stretch>
            <a:fillRect/>
          </a:stretch>
        </p:blipFill>
        <p:spPr>
          <a:xfrm>
            <a:off x="6003047" y="1796008"/>
            <a:ext cx="4029802" cy="934610"/>
          </a:xfrm>
          <a:prstGeom prst="rect">
            <a:avLst/>
          </a:prstGeom>
        </p:spPr>
      </p:pic>
      <p:sp>
        <p:nvSpPr>
          <p:cNvPr id="18" name="文本框 17"/>
          <p:cNvSpPr txBox="1"/>
          <p:nvPr/>
        </p:nvSpPr>
        <p:spPr>
          <a:xfrm>
            <a:off x="358636" y="2739957"/>
            <a:ext cx="8398997" cy="523220"/>
          </a:xfrm>
          <a:prstGeom prst="rect">
            <a:avLst/>
          </a:prstGeom>
          <a:noFill/>
        </p:spPr>
        <p:txBody>
          <a:bodyPr wrap="square" rtlCol="0">
            <a:spAutoFit/>
          </a:bodyPr>
          <a:lstStyle/>
          <a:p>
            <a:r>
              <a:rPr lang="zh-CN" altLang="en-US" sz="2800" dirty="0" smtClean="0"/>
              <a:t>已知两个羟基连在同一个碳原子上不稳定，会脱水。</a:t>
            </a:r>
            <a:endParaRPr lang="zh-CN" altLang="en-US" sz="2800" dirty="0"/>
          </a:p>
        </p:txBody>
      </p:sp>
      <p:pic>
        <p:nvPicPr>
          <p:cNvPr id="19" name="图片 18"/>
          <p:cNvPicPr>
            <a:picLocks noChangeAspect="1"/>
          </p:cNvPicPr>
          <p:nvPr/>
        </p:nvPicPr>
        <p:blipFill>
          <a:blip r:embed="rId3"/>
          <a:stretch>
            <a:fillRect/>
          </a:stretch>
        </p:blipFill>
        <p:spPr>
          <a:xfrm>
            <a:off x="4972629" y="3231039"/>
            <a:ext cx="4331793" cy="1319458"/>
          </a:xfrm>
          <a:prstGeom prst="rect">
            <a:avLst/>
          </a:prstGeom>
        </p:spPr>
      </p:pic>
      <p:pic>
        <p:nvPicPr>
          <p:cNvPr id="21" name="图片 20"/>
          <p:cNvPicPr>
            <a:picLocks noChangeAspect="1"/>
          </p:cNvPicPr>
          <p:nvPr/>
        </p:nvPicPr>
        <p:blipFill>
          <a:blip r:embed="rId4"/>
          <a:stretch>
            <a:fillRect/>
          </a:stretch>
        </p:blipFill>
        <p:spPr>
          <a:xfrm>
            <a:off x="4972629" y="5029958"/>
            <a:ext cx="4349019" cy="1324705"/>
          </a:xfrm>
          <a:prstGeom prst="rect">
            <a:avLst/>
          </a:prstGeom>
        </p:spPr>
      </p:pic>
      <p:grpSp>
        <p:nvGrpSpPr>
          <p:cNvPr id="25" name="组合 24"/>
          <p:cNvGrpSpPr/>
          <p:nvPr/>
        </p:nvGrpSpPr>
        <p:grpSpPr>
          <a:xfrm>
            <a:off x="724017" y="1713953"/>
            <a:ext cx="5171706" cy="1024986"/>
            <a:chOff x="724017" y="1713953"/>
            <a:chExt cx="5171706" cy="1024986"/>
          </a:xfrm>
        </p:grpSpPr>
        <p:pic>
          <p:nvPicPr>
            <p:cNvPr id="11" name="图片 10"/>
            <p:cNvPicPr>
              <a:picLocks noChangeAspect="1"/>
            </p:cNvPicPr>
            <p:nvPr/>
          </p:nvPicPr>
          <p:blipFill>
            <a:blip r:embed="rId5"/>
            <a:stretch>
              <a:fillRect/>
            </a:stretch>
          </p:blipFill>
          <p:spPr>
            <a:xfrm>
              <a:off x="724017" y="1713953"/>
              <a:ext cx="5171706" cy="1016665"/>
            </a:xfrm>
            <a:prstGeom prst="rect">
              <a:avLst/>
            </a:prstGeom>
          </p:spPr>
        </p:pic>
        <p:pic>
          <p:nvPicPr>
            <p:cNvPr id="22" name="图片 21"/>
            <p:cNvPicPr>
              <a:picLocks noChangeAspect="1"/>
            </p:cNvPicPr>
            <p:nvPr/>
          </p:nvPicPr>
          <p:blipFill>
            <a:blip r:embed="rId6"/>
            <a:stretch>
              <a:fillRect/>
            </a:stretch>
          </p:blipFill>
          <p:spPr>
            <a:xfrm>
              <a:off x="5232121" y="2383646"/>
              <a:ext cx="478176" cy="355293"/>
            </a:xfrm>
            <a:prstGeom prst="rect">
              <a:avLst/>
            </a:prstGeom>
          </p:spPr>
        </p:pic>
      </p:grpSp>
      <p:grpSp>
        <p:nvGrpSpPr>
          <p:cNvPr id="26" name="组合 25"/>
          <p:cNvGrpSpPr/>
          <p:nvPr/>
        </p:nvGrpSpPr>
        <p:grpSpPr>
          <a:xfrm>
            <a:off x="479318" y="3440681"/>
            <a:ext cx="4026868" cy="961197"/>
            <a:chOff x="479318" y="3440681"/>
            <a:chExt cx="4026868" cy="961197"/>
          </a:xfrm>
        </p:grpSpPr>
        <p:pic>
          <p:nvPicPr>
            <p:cNvPr id="15" name="图片 14"/>
            <p:cNvPicPr>
              <a:picLocks noChangeAspect="1"/>
            </p:cNvPicPr>
            <p:nvPr/>
          </p:nvPicPr>
          <p:blipFill>
            <a:blip r:embed="rId7"/>
            <a:stretch>
              <a:fillRect/>
            </a:stretch>
          </p:blipFill>
          <p:spPr>
            <a:xfrm>
              <a:off x="479318" y="3440681"/>
              <a:ext cx="4026868" cy="900174"/>
            </a:xfrm>
            <a:prstGeom prst="rect">
              <a:avLst/>
            </a:prstGeom>
          </p:spPr>
        </p:pic>
        <p:pic>
          <p:nvPicPr>
            <p:cNvPr id="23" name="图片 22"/>
            <p:cNvPicPr>
              <a:picLocks noChangeAspect="1"/>
            </p:cNvPicPr>
            <p:nvPr/>
          </p:nvPicPr>
          <p:blipFill>
            <a:blip r:embed="rId6"/>
            <a:stretch>
              <a:fillRect/>
            </a:stretch>
          </p:blipFill>
          <p:spPr>
            <a:xfrm>
              <a:off x="3856412" y="4046585"/>
              <a:ext cx="478176" cy="355293"/>
            </a:xfrm>
            <a:prstGeom prst="rect">
              <a:avLst/>
            </a:prstGeom>
          </p:spPr>
        </p:pic>
      </p:grpSp>
      <p:grpSp>
        <p:nvGrpSpPr>
          <p:cNvPr id="27" name="组合 26"/>
          <p:cNvGrpSpPr/>
          <p:nvPr/>
        </p:nvGrpSpPr>
        <p:grpSpPr>
          <a:xfrm>
            <a:off x="724017" y="4925139"/>
            <a:ext cx="3917149" cy="1340012"/>
            <a:chOff x="724017" y="4925139"/>
            <a:chExt cx="3917149" cy="1340012"/>
          </a:xfrm>
        </p:grpSpPr>
        <p:pic>
          <p:nvPicPr>
            <p:cNvPr id="20" name="图片 19"/>
            <p:cNvPicPr>
              <a:picLocks noChangeAspect="1"/>
            </p:cNvPicPr>
            <p:nvPr/>
          </p:nvPicPr>
          <p:blipFill>
            <a:blip r:embed="rId8"/>
            <a:stretch>
              <a:fillRect/>
            </a:stretch>
          </p:blipFill>
          <p:spPr>
            <a:xfrm>
              <a:off x="724017" y="4925139"/>
              <a:ext cx="3917149" cy="1340012"/>
            </a:xfrm>
            <a:prstGeom prst="rect">
              <a:avLst/>
            </a:prstGeom>
          </p:spPr>
        </p:pic>
        <p:pic>
          <p:nvPicPr>
            <p:cNvPr id="24" name="图片 23"/>
            <p:cNvPicPr>
              <a:picLocks noChangeAspect="1"/>
            </p:cNvPicPr>
            <p:nvPr/>
          </p:nvPicPr>
          <p:blipFill>
            <a:blip r:embed="rId6"/>
            <a:stretch>
              <a:fillRect/>
            </a:stretch>
          </p:blipFill>
          <p:spPr>
            <a:xfrm>
              <a:off x="4028010" y="5909858"/>
              <a:ext cx="478176" cy="355293"/>
            </a:xfrm>
            <a:prstGeom prst="rect">
              <a:avLst/>
            </a:prstGeom>
          </p:spPr>
        </p:pic>
      </p:grpSp>
    </p:spTree>
    <p:extLst>
      <p:ext uri="{BB962C8B-B14F-4D97-AF65-F5344CB8AC3E}">
        <p14:creationId xmlns:p14="http://schemas.microsoft.com/office/powerpoint/2010/main" val="1074866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ppt_x"/>
                                          </p:val>
                                        </p:tav>
                                        <p:tav tm="100000">
                                          <p:val>
                                            <p:strVal val="#ppt_x"/>
                                          </p:val>
                                        </p:tav>
                                      </p:tavLst>
                                    </p:anim>
                                    <p:anim calcmode="lin" valueType="num">
                                      <p:cBhvr additive="base">
                                        <p:cTn id="1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6"/>
                                        </p:tgtEl>
                                        <p:attrNameLst>
                                          <p:attrName>style.visibility</p:attrName>
                                        </p:attrNameLst>
                                      </p:cBhvr>
                                      <p:to>
                                        <p:strVal val="visible"/>
                                      </p:to>
                                    </p:set>
                                    <p:anim calcmode="lin" valueType="num">
                                      <p:cBhvr additive="base">
                                        <p:cTn id="19" dur="500" fill="hold"/>
                                        <p:tgtEl>
                                          <p:spTgt spid="26"/>
                                        </p:tgtEl>
                                        <p:attrNameLst>
                                          <p:attrName>ppt_x</p:attrName>
                                        </p:attrNameLst>
                                      </p:cBhvr>
                                      <p:tavLst>
                                        <p:tav tm="0">
                                          <p:val>
                                            <p:strVal val="#ppt_x"/>
                                          </p:val>
                                        </p:tav>
                                        <p:tav tm="100000">
                                          <p:val>
                                            <p:strVal val="#ppt_x"/>
                                          </p:val>
                                        </p:tav>
                                      </p:tavLst>
                                    </p:anim>
                                    <p:anim calcmode="lin" valueType="num">
                                      <p:cBhvr additive="base">
                                        <p:cTn id="20"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7"/>
                                        </p:tgtEl>
                                        <p:attrNameLst>
                                          <p:attrName>style.visibility</p:attrName>
                                        </p:attrNameLst>
                                      </p:cBhvr>
                                      <p:to>
                                        <p:strVal val="visible"/>
                                      </p:to>
                                    </p:set>
                                    <p:anim calcmode="lin" valueType="num">
                                      <p:cBhvr additive="base">
                                        <p:cTn id="25" dur="500" fill="hold"/>
                                        <p:tgtEl>
                                          <p:spTgt spid="27"/>
                                        </p:tgtEl>
                                        <p:attrNameLst>
                                          <p:attrName>ppt_x</p:attrName>
                                        </p:attrNameLst>
                                      </p:cBhvr>
                                      <p:tavLst>
                                        <p:tav tm="0">
                                          <p:val>
                                            <p:strVal val="#ppt_x"/>
                                          </p:val>
                                        </p:tav>
                                        <p:tav tm="100000">
                                          <p:val>
                                            <p:strVal val="#ppt_x"/>
                                          </p:val>
                                        </p:tav>
                                      </p:tavLst>
                                    </p:anim>
                                    <p:anim calcmode="lin" valueType="num">
                                      <p:cBhvr additive="base">
                                        <p:cTn id="26"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ppt_x"/>
                                          </p:val>
                                        </p:tav>
                                        <p:tav tm="100000">
                                          <p:val>
                                            <p:strVal val="#ppt_x"/>
                                          </p:val>
                                        </p:tav>
                                      </p:tavLst>
                                    </p:anim>
                                    <p:anim calcmode="lin" valueType="num">
                                      <p:cBhvr additive="base">
                                        <p:cTn id="3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500" fill="hold"/>
                                        <p:tgtEl>
                                          <p:spTgt spid="19"/>
                                        </p:tgtEl>
                                        <p:attrNameLst>
                                          <p:attrName>ppt_x</p:attrName>
                                        </p:attrNameLst>
                                      </p:cBhvr>
                                      <p:tavLst>
                                        <p:tav tm="0">
                                          <p:val>
                                            <p:strVal val="#ppt_x"/>
                                          </p:val>
                                        </p:tav>
                                        <p:tav tm="100000">
                                          <p:val>
                                            <p:strVal val="#ppt_x"/>
                                          </p:val>
                                        </p:tav>
                                      </p:tavLst>
                                    </p:anim>
                                    <p:anim calcmode="lin" valueType="num">
                                      <p:cBhvr additive="base">
                                        <p:cTn id="3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additive="base">
                                        <p:cTn id="43" dur="500" fill="hold"/>
                                        <p:tgtEl>
                                          <p:spTgt spid="21"/>
                                        </p:tgtEl>
                                        <p:attrNameLst>
                                          <p:attrName>ppt_x</p:attrName>
                                        </p:attrNameLst>
                                      </p:cBhvr>
                                      <p:tavLst>
                                        <p:tav tm="0">
                                          <p:val>
                                            <p:strVal val="#ppt_x"/>
                                          </p:val>
                                        </p:tav>
                                        <p:tav tm="100000">
                                          <p:val>
                                            <p:strVal val="#ppt_x"/>
                                          </p:val>
                                        </p:tav>
                                      </p:tavLst>
                                    </p:anim>
                                    <p:anim calcmode="lin" valueType="num">
                                      <p:cBhvr additive="base">
                                        <p:cTn id="44"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0" y="0"/>
            <a:ext cx="3309870" cy="523220"/>
          </a:xfrm>
          <a:prstGeom prst="rect">
            <a:avLst/>
          </a:prstGeom>
          <a:solidFill>
            <a:srgbClr val="CCFF33"/>
          </a:solidFill>
        </p:spPr>
        <p:txBody>
          <a:bodyPr wrap="square" rtlCol="0">
            <a:spAutoFit/>
          </a:bodyPr>
          <a:lstStyle/>
          <a:p>
            <a:r>
              <a:rPr lang="en-US" altLang="zh-CN" sz="2800" dirty="0" smtClean="0"/>
              <a:t>3</a:t>
            </a:r>
            <a:r>
              <a:rPr lang="zh-CN" altLang="en-US" sz="2800" dirty="0" smtClean="0"/>
              <a:t>卤</a:t>
            </a:r>
            <a:r>
              <a:rPr lang="zh-CN" altLang="en-US" sz="2800" dirty="0"/>
              <a:t>代</a:t>
            </a:r>
            <a:r>
              <a:rPr lang="zh-CN" altLang="en-US" sz="2800" dirty="0" smtClean="0"/>
              <a:t>烃的化学性质</a:t>
            </a:r>
            <a:endParaRPr lang="zh-CN" altLang="en-US" sz="2800" dirty="0"/>
          </a:p>
        </p:txBody>
      </p:sp>
      <p:sp>
        <p:nvSpPr>
          <p:cNvPr id="6" name="Text Box 6"/>
          <p:cNvSpPr txBox="1">
            <a:spLocks noChangeArrowheads="1"/>
          </p:cNvSpPr>
          <p:nvPr/>
        </p:nvSpPr>
        <p:spPr bwMode="auto">
          <a:xfrm>
            <a:off x="3309870" y="-28903"/>
            <a:ext cx="1374752" cy="58102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3200" b="1" dirty="0">
                <a:solidFill>
                  <a:srgbClr val="FF0000"/>
                </a:solidFill>
                <a:latin typeface="宋体" panose="02010600030101010101" pitchFamily="2" charset="-122"/>
              </a:rPr>
              <a:t>C</a:t>
            </a:r>
            <a:r>
              <a:rPr kumimoji="1" lang="en-US" altLang="zh-CN" sz="3200" b="1" baseline="-25000" dirty="0">
                <a:solidFill>
                  <a:srgbClr val="FF0000"/>
                </a:solidFill>
                <a:latin typeface="宋体" panose="02010600030101010101" pitchFamily="2" charset="-122"/>
              </a:rPr>
              <a:t>2</a:t>
            </a:r>
            <a:r>
              <a:rPr kumimoji="1" lang="en-US" altLang="zh-CN" sz="3200" b="1" dirty="0">
                <a:solidFill>
                  <a:srgbClr val="FF0000"/>
                </a:solidFill>
                <a:latin typeface="宋体" panose="02010600030101010101" pitchFamily="2" charset="-122"/>
              </a:rPr>
              <a:t>H</a:t>
            </a:r>
            <a:r>
              <a:rPr kumimoji="1" lang="en-US" altLang="zh-CN" sz="3200" b="1" baseline="-25000" dirty="0">
                <a:solidFill>
                  <a:srgbClr val="FF0000"/>
                </a:solidFill>
                <a:latin typeface="宋体" panose="02010600030101010101" pitchFamily="2" charset="-122"/>
              </a:rPr>
              <a:t>5</a:t>
            </a:r>
            <a:r>
              <a:rPr kumimoji="1" lang="en-US" altLang="zh-CN" sz="3200" b="1" dirty="0">
                <a:solidFill>
                  <a:srgbClr val="FF0000"/>
                </a:solidFill>
                <a:latin typeface="宋体" panose="02010600030101010101" pitchFamily="2" charset="-122"/>
              </a:rPr>
              <a:t>Br</a:t>
            </a:r>
          </a:p>
        </p:txBody>
      </p:sp>
      <p:sp>
        <p:nvSpPr>
          <p:cNvPr id="2" name="文本框 1"/>
          <p:cNvSpPr txBox="1"/>
          <p:nvPr/>
        </p:nvSpPr>
        <p:spPr>
          <a:xfrm>
            <a:off x="5035638" y="-28903"/>
            <a:ext cx="6027313" cy="1200329"/>
          </a:xfrm>
          <a:prstGeom prst="rect">
            <a:avLst/>
          </a:prstGeom>
          <a:noFill/>
        </p:spPr>
        <p:txBody>
          <a:bodyPr wrap="square" rtlCol="0">
            <a:spAutoFit/>
          </a:bodyPr>
          <a:lstStyle/>
          <a:p>
            <a:r>
              <a:rPr lang="en-US" altLang="zh-CN" sz="2400" dirty="0" smtClean="0"/>
              <a:t>1 </a:t>
            </a:r>
            <a:r>
              <a:rPr lang="zh-CN" altLang="en-US" sz="2400" dirty="0" smtClean="0"/>
              <a:t>将</a:t>
            </a:r>
            <a:r>
              <a:rPr lang="en-US" altLang="zh-CN" sz="2400" dirty="0" err="1" smtClean="0"/>
              <a:t>NaOH</a:t>
            </a:r>
            <a:r>
              <a:rPr lang="zh-CN" altLang="en-US" sz="2400" dirty="0" smtClean="0"/>
              <a:t>的水溶液换成醇溶液，从平衡移动的角度思考一下，？</a:t>
            </a:r>
            <a:endParaRPr lang="en-US" altLang="zh-CN" sz="2400" dirty="0" smtClean="0"/>
          </a:p>
          <a:p>
            <a:r>
              <a:rPr lang="en-US" altLang="zh-CN" sz="2400" dirty="0" smtClean="0"/>
              <a:t>2</a:t>
            </a:r>
            <a:r>
              <a:rPr lang="zh-CN" altLang="en-US" sz="2400" dirty="0" smtClean="0"/>
              <a:t>如何检验在此条件下的产物？</a:t>
            </a:r>
            <a:endParaRPr lang="en-US" altLang="zh-CN" sz="2400" dirty="0" smtClean="0"/>
          </a:p>
        </p:txBody>
      </p:sp>
      <p:sp>
        <p:nvSpPr>
          <p:cNvPr id="8" name="文本框 7"/>
          <p:cNvSpPr txBox="1"/>
          <p:nvPr/>
        </p:nvSpPr>
        <p:spPr>
          <a:xfrm>
            <a:off x="0" y="519981"/>
            <a:ext cx="3566627" cy="523220"/>
          </a:xfrm>
          <a:prstGeom prst="rect">
            <a:avLst/>
          </a:prstGeom>
          <a:solidFill>
            <a:srgbClr val="66FFCC"/>
          </a:solidFill>
          <a:ln>
            <a:solidFill>
              <a:schemeClr val="tx1"/>
            </a:solidFill>
          </a:ln>
        </p:spPr>
        <p:txBody>
          <a:bodyPr wrap="square" rtlCol="0">
            <a:spAutoFit/>
          </a:bodyPr>
          <a:lstStyle/>
          <a:p>
            <a:r>
              <a:rPr lang="en-US" altLang="zh-CN" sz="2800" dirty="0" smtClean="0"/>
              <a:t>3.2</a:t>
            </a:r>
            <a:r>
              <a:rPr lang="zh-CN" altLang="en-US" sz="2800" dirty="0" smtClean="0"/>
              <a:t>卤</a:t>
            </a:r>
            <a:r>
              <a:rPr lang="zh-CN" altLang="en-US" sz="2800" dirty="0"/>
              <a:t>代</a:t>
            </a:r>
            <a:r>
              <a:rPr lang="zh-CN" altLang="en-US" sz="2800" dirty="0" smtClean="0"/>
              <a:t>烃的消去反应</a:t>
            </a:r>
            <a:endParaRPr lang="zh-CN" altLang="en-US" sz="2800" dirty="0"/>
          </a:p>
        </p:txBody>
      </p:sp>
    </p:spTree>
    <p:extLst>
      <p:ext uri="{BB962C8B-B14F-4D97-AF65-F5344CB8AC3E}">
        <p14:creationId xmlns:p14="http://schemas.microsoft.com/office/powerpoint/2010/main" val="2632720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0" y="0"/>
            <a:ext cx="3309870" cy="523220"/>
          </a:xfrm>
          <a:prstGeom prst="rect">
            <a:avLst/>
          </a:prstGeom>
          <a:solidFill>
            <a:srgbClr val="CCFF33"/>
          </a:solidFill>
        </p:spPr>
        <p:txBody>
          <a:bodyPr wrap="square" rtlCol="0">
            <a:spAutoFit/>
          </a:bodyPr>
          <a:lstStyle/>
          <a:p>
            <a:r>
              <a:rPr lang="en-US" altLang="zh-CN" sz="2800" dirty="0" smtClean="0"/>
              <a:t>3</a:t>
            </a:r>
            <a:r>
              <a:rPr lang="zh-CN" altLang="en-US" sz="2800" dirty="0" smtClean="0"/>
              <a:t>卤</a:t>
            </a:r>
            <a:r>
              <a:rPr lang="zh-CN" altLang="en-US" sz="2800" dirty="0"/>
              <a:t>代</a:t>
            </a:r>
            <a:r>
              <a:rPr lang="zh-CN" altLang="en-US" sz="2800" dirty="0" smtClean="0"/>
              <a:t>烃的化学性质</a:t>
            </a:r>
            <a:endParaRPr lang="zh-CN" altLang="en-US" sz="2800" dirty="0"/>
          </a:p>
        </p:txBody>
      </p:sp>
      <p:sp>
        <p:nvSpPr>
          <p:cNvPr id="8" name="文本框 7"/>
          <p:cNvSpPr txBox="1"/>
          <p:nvPr/>
        </p:nvSpPr>
        <p:spPr>
          <a:xfrm>
            <a:off x="0" y="519981"/>
            <a:ext cx="3566627" cy="523220"/>
          </a:xfrm>
          <a:prstGeom prst="rect">
            <a:avLst/>
          </a:prstGeom>
          <a:solidFill>
            <a:srgbClr val="66FFCC"/>
          </a:solidFill>
          <a:ln>
            <a:solidFill>
              <a:schemeClr val="tx1"/>
            </a:solidFill>
          </a:ln>
        </p:spPr>
        <p:txBody>
          <a:bodyPr wrap="square" rtlCol="0">
            <a:spAutoFit/>
          </a:bodyPr>
          <a:lstStyle/>
          <a:p>
            <a:r>
              <a:rPr lang="en-US" altLang="zh-CN" sz="2800" dirty="0" smtClean="0"/>
              <a:t>3.2</a:t>
            </a:r>
            <a:r>
              <a:rPr lang="zh-CN" altLang="en-US" sz="2800" dirty="0" smtClean="0"/>
              <a:t>卤</a:t>
            </a:r>
            <a:r>
              <a:rPr lang="zh-CN" altLang="en-US" sz="2800" dirty="0"/>
              <a:t>代</a:t>
            </a:r>
            <a:r>
              <a:rPr lang="zh-CN" altLang="en-US" sz="2800" dirty="0" smtClean="0"/>
              <a:t>烃的消去反应</a:t>
            </a:r>
            <a:endParaRPr lang="zh-CN" altLang="en-US" sz="2800" dirty="0"/>
          </a:p>
        </p:txBody>
      </p:sp>
      <p:sp>
        <p:nvSpPr>
          <p:cNvPr id="7" name="文本框 6"/>
          <p:cNvSpPr txBox="1"/>
          <p:nvPr/>
        </p:nvSpPr>
        <p:spPr>
          <a:xfrm>
            <a:off x="1351723" y="1897885"/>
            <a:ext cx="1011403" cy="584775"/>
          </a:xfrm>
          <a:prstGeom prst="rect">
            <a:avLst/>
          </a:prstGeom>
          <a:noFill/>
          <a:ln>
            <a:solidFill>
              <a:schemeClr val="tx1"/>
            </a:solidFill>
          </a:ln>
        </p:spPr>
        <p:txBody>
          <a:bodyPr wrap="square" rtlCol="0">
            <a:spAutoFit/>
          </a:bodyPr>
          <a:lstStyle/>
          <a:p>
            <a:r>
              <a:rPr lang="zh-CN" altLang="en-US" sz="3200" dirty="0" smtClean="0"/>
              <a:t>加热</a:t>
            </a:r>
            <a:endParaRPr lang="zh-CN" altLang="en-US" sz="3200" dirty="0"/>
          </a:p>
        </p:txBody>
      </p:sp>
      <p:grpSp>
        <p:nvGrpSpPr>
          <p:cNvPr id="9" name="组合 8"/>
          <p:cNvGrpSpPr/>
          <p:nvPr/>
        </p:nvGrpSpPr>
        <p:grpSpPr>
          <a:xfrm>
            <a:off x="70482" y="1897885"/>
            <a:ext cx="1152863" cy="477053"/>
            <a:chOff x="0" y="2722133"/>
            <a:chExt cx="1152863" cy="477053"/>
          </a:xfrm>
        </p:grpSpPr>
        <mc:AlternateContent xmlns:mc="http://schemas.openxmlformats.org/markup-compatibility/2006" xmlns:a14="http://schemas.microsoft.com/office/drawing/2010/main">
          <mc:Choice Requires="a14">
            <p:sp>
              <p:nvSpPr>
                <p:cNvPr id="10" name="文本框 9"/>
                <p:cNvSpPr txBox="1"/>
                <p:nvPr/>
              </p:nvSpPr>
              <p:spPr>
                <a:xfrm>
                  <a:off x="0" y="2722133"/>
                  <a:ext cx="875763" cy="46166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n-US" altLang="zh-CN" sz="2400" i="1" smtClean="0">
                                <a:latin typeface="Cambria Math" panose="02040503050406030204" pitchFamily="18" charset="0"/>
                              </a:rPr>
                            </m:ctrlPr>
                          </m:sSubPr>
                          <m:e>
                            <m:r>
                              <m:rPr>
                                <m:sty m:val="p"/>
                              </m:rPr>
                              <a:rPr lang="en-US" altLang="zh-CN" sz="2400" b="0" i="0" smtClean="0">
                                <a:latin typeface="Cambria Math" panose="02040503050406030204" pitchFamily="18" charset="0"/>
                              </a:rPr>
                              <m:t>C</m:t>
                            </m:r>
                          </m:e>
                          <m:sub>
                            <m:r>
                              <a:rPr lang="en-US" altLang="zh-CN" sz="2400" b="0" i="0" smtClean="0">
                                <a:latin typeface="Cambria Math" panose="02040503050406030204" pitchFamily="18" charset="0"/>
                              </a:rPr>
                              <m:t>2</m:t>
                            </m:r>
                          </m:sub>
                        </m:sSub>
                        <m:sSub>
                          <m:sSubPr>
                            <m:ctrlPr>
                              <a:rPr lang="en-US" altLang="zh-CN" sz="2400" i="1" smtClean="0">
                                <a:latin typeface="Cambria Math" panose="02040503050406030204" pitchFamily="18" charset="0"/>
                              </a:rPr>
                            </m:ctrlPr>
                          </m:sSubPr>
                          <m:e>
                            <m:r>
                              <m:rPr>
                                <m:sty m:val="p"/>
                              </m:rPr>
                              <a:rPr lang="en-US" altLang="zh-CN" sz="2400" b="0" i="0" smtClean="0">
                                <a:latin typeface="Cambria Math" panose="02040503050406030204" pitchFamily="18" charset="0"/>
                              </a:rPr>
                              <m:t>H</m:t>
                            </m:r>
                          </m:e>
                          <m:sub>
                            <m:r>
                              <a:rPr lang="en-US" altLang="zh-CN" sz="2400" b="0" i="0" smtClean="0">
                                <a:latin typeface="Cambria Math" panose="02040503050406030204" pitchFamily="18" charset="0"/>
                              </a:rPr>
                              <m:t>5</m:t>
                            </m:r>
                          </m:sub>
                        </m:sSub>
                        <m:r>
                          <m:rPr>
                            <m:sty m:val="p"/>
                          </m:rPr>
                          <a:rPr lang="en-US" altLang="zh-CN" sz="2400" b="0" i="0" smtClean="0">
                            <a:latin typeface="Cambria Math" panose="02040503050406030204" pitchFamily="18" charset="0"/>
                          </a:rPr>
                          <m:t>Br</m:t>
                        </m:r>
                      </m:oMath>
                    </m:oMathPara>
                  </a14:m>
                  <a:endParaRPr lang="zh-CN" altLang="en-US" sz="2400" dirty="0"/>
                </a:p>
              </p:txBody>
            </p:sp>
          </mc:Choice>
          <mc:Fallback xmlns="">
            <p:sp>
              <p:nvSpPr>
                <p:cNvPr id="7" name="文本框 6"/>
                <p:cNvSpPr txBox="1">
                  <a:spLocks noRot="1" noChangeAspect="1" noMove="1" noResize="1" noEditPoints="1" noAdjustHandles="1" noChangeArrowheads="1" noChangeShapeType="1" noTextEdit="1"/>
                </p:cNvSpPr>
                <p:nvPr/>
              </p:nvSpPr>
              <p:spPr>
                <a:xfrm>
                  <a:off x="0" y="2722133"/>
                  <a:ext cx="875763" cy="461665"/>
                </a:xfrm>
                <a:prstGeom prst="rect">
                  <a:avLst/>
                </a:prstGeom>
                <a:blipFill rotWithShape="0">
                  <a:blip r:embed="rId2"/>
                  <a:stretch>
                    <a:fillRect l="-2098" r="-34965" b="-1316"/>
                  </a:stretch>
                </a:blipFill>
              </p:spPr>
              <p:txBody>
                <a:bodyPr/>
                <a:lstStyle/>
                <a:p>
                  <a:r>
                    <a:rPr lang="zh-CN" altLang="en-US">
                      <a:noFill/>
                    </a:rPr>
                    <a:t> </a:t>
                  </a:r>
                </a:p>
              </p:txBody>
            </p:sp>
          </mc:Fallback>
        </mc:AlternateContent>
        <p:cxnSp>
          <p:nvCxnSpPr>
            <p:cNvPr id="11" name="直接箭头连接符 10"/>
            <p:cNvCxnSpPr/>
            <p:nvPr/>
          </p:nvCxnSpPr>
          <p:spPr>
            <a:xfrm>
              <a:off x="45281" y="3199186"/>
              <a:ext cx="1107582" cy="0"/>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grpSp>
      <p:grpSp>
        <p:nvGrpSpPr>
          <p:cNvPr id="12" name="组合 11"/>
          <p:cNvGrpSpPr/>
          <p:nvPr/>
        </p:nvGrpSpPr>
        <p:grpSpPr>
          <a:xfrm>
            <a:off x="1538672" y="1225105"/>
            <a:ext cx="1771198" cy="672780"/>
            <a:chOff x="1468190" y="2049353"/>
            <a:chExt cx="1771198" cy="672780"/>
          </a:xfrm>
        </p:grpSpPr>
        <p:cxnSp>
          <p:nvCxnSpPr>
            <p:cNvPr id="13" name="直接箭头连接符 12"/>
            <p:cNvCxnSpPr/>
            <p:nvPr/>
          </p:nvCxnSpPr>
          <p:spPr>
            <a:xfrm flipH="1">
              <a:off x="1468190" y="2049353"/>
              <a:ext cx="206" cy="672780"/>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sp>
          <p:nvSpPr>
            <p:cNvPr id="14" name="文本框 13"/>
            <p:cNvSpPr txBox="1"/>
            <p:nvPr/>
          </p:nvSpPr>
          <p:spPr>
            <a:xfrm>
              <a:off x="1468190" y="2154910"/>
              <a:ext cx="1771198" cy="461665"/>
            </a:xfrm>
            <a:prstGeom prst="rect">
              <a:avLst/>
            </a:prstGeom>
            <a:noFill/>
          </p:spPr>
          <p:txBody>
            <a:bodyPr wrap="square" rtlCol="0">
              <a:spAutoFit/>
            </a:bodyPr>
            <a:lstStyle/>
            <a:p>
              <a:r>
                <a:rPr lang="en-US" altLang="zh-CN" sz="2400" dirty="0" err="1" smtClean="0"/>
                <a:t>NaOH</a:t>
              </a:r>
              <a:r>
                <a:rPr lang="en-US" altLang="zh-CN" sz="2400" dirty="0" smtClean="0"/>
                <a:t>(</a:t>
              </a:r>
              <a:r>
                <a:rPr lang="en-US" altLang="zh-CN" sz="2400" dirty="0" err="1" smtClean="0"/>
                <a:t>EtOH</a:t>
              </a:r>
              <a:r>
                <a:rPr lang="en-US" altLang="zh-CN" sz="2400" dirty="0" smtClean="0"/>
                <a:t>)</a:t>
              </a:r>
              <a:endParaRPr lang="zh-CN" altLang="en-US" sz="2400" dirty="0"/>
            </a:p>
          </p:txBody>
        </p:sp>
      </p:grpSp>
      <p:grpSp>
        <p:nvGrpSpPr>
          <p:cNvPr id="19" name="组合 18"/>
          <p:cNvGrpSpPr/>
          <p:nvPr/>
        </p:nvGrpSpPr>
        <p:grpSpPr>
          <a:xfrm>
            <a:off x="4945370" y="1341603"/>
            <a:ext cx="1853395" cy="1257555"/>
            <a:chOff x="4874888" y="2165851"/>
            <a:chExt cx="1853395" cy="1257555"/>
          </a:xfrm>
        </p:grpSpPr>
        <p:sp>
          <p:nvSpPr>
            <p:cNvPr id="20" name="文本框 19"/>
            <p:cNvSpPr txBox="1"/>
            <p:nvPr/>
          </p:nvSpPr>
          <p:spPr>
            <a:xfrm>
              <a:off x="4874888" y="2838631"/>
              <a:ext cx="1853395" cy="584775"/>
            </a:xfrm>
            <a:prstGeom prst="rect">
              <a:avLst/>
            </a:prstGeom>
            <a:noFill/>
            <a:ln>
              <a:solidFill>
                <a:schemeClr val="tx1"/>
              </a:solidFill>
            </a:ln>
          </p:spPr>
          <p:txBody>
            <a:bodyPr wrap="square" rtlCol="0">
              <a:spAutoFit/>
            </a:bodyPr>
            <a:lstStyle/>
            <a:p>
              <a:r>
                <a:rPr lang="zh-CN" altLang="en-US" sz="3200" dirty="0" smtClean="0"/>
                <a:t>调成酸性</a:t>
              </a:r>
              <a:endParaRPr lang="zh-CN" altLang="en-US" sz="3200" dirty="0"/>
            </a:p>
          </p:txBody>
        </p:sp>
        <p:cxnSp>
          <p:nvCxnSpPr>
            <p:cNvPr id="21" name="直接箭头连接符 20"/>
            <p:cNvCxnSpPr/>
            <p:nvPr/>
          </p:nvCxnSpPr>
          <p:spPr>
            <a:xfrm flipH="1">
              <a:off x="5183304" y="2165851"/>
              <a:ext cx="206" cy="672780"/>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mc:AlternateContent xmlns:mc="http://schemas.openxmlformats.org/markup-compatibility/2006" xmlns:a14="http://schemas.microsoft.com/office/drawing/2010/main">
          <mc:Choice Requires="a14">
            <p:sp>
              <p:nvSpPr>
                <p:cNvPr id="22" name="文本框 21"/>
                <p:cNvSpPr txBox="1"/>
                <p:nvPr/>
              </p:nvSpPr>
              <p:spPr>
                <a:xfrm>
                  <a:off x="5183304" y="2276136"/>
                  <a:ext cx="1480271" cy="461665"/>
                </a:xfrm>
                <a:prstGeom prst="rect">
                  <a:avLst/>
                </a:prstGeom>
                <a:noFill/>
              </p:spPr>
              <p:txBody>
                <a:bodyPr wrap="square" rtlCol="0">
                  <a:spAutoFit/>
                </a:bodyPr>
                <a:lstStyle/>
                <a:p>
                  <a14:m>
                    <m:oMath xmlns:m="http://schemas.openxmlformats.org/officeDocument/2006/math">
                      <m:sSub>
                        <m:sSubPr>
                          <m:ctrlPr>
                            <a:rPr lang="en-US" altLang="zh-CN" sz="2400" i="1" dirty="0" smtClean="0">
                              <a:latin typeface="Cambria Math" panose="02040503050406030204" pitchFamily="18" charset="0"/>
                            </a:rPr>
                          </m:ctrlPr>
                        </m:sSubPr>
                        <m:e>
                          <m:r>
                            <m:rPr>
                              <m:sty m:val="p"/>
                            </m:rPr>
                            <a:rPr lang="en-US" altLang="zh-CN" sz="2400" b="0" i="0" dirty="0" smtClean="0">
                              <a:latin typeface="Cambria Math" panose="02040503050406030204" pitchFamily="18" charset="0"/>
                            </a:rPr>
                            <m:t>HNO</m:t>
                          </m:r>
                        </m:e>
                        <m:sub>
                          <m:r>
                            <a:rPr lang="en-US" altLang="zh-CN" sz="2400" b="0" i="0" dirty="0" smtClean="0">
                              <a:latin typeface="Cambria Math" panose="02040503050406030204" pitchFamily="18" charset="0"/>
                            </a:rPr>
                            <m:t>3</m:t>
                          </m:r>
                        </m:sub>
                      </m:sSub>
                    </m:oMath>
                  </a14:m>
                  <a:r>
                    <a:rPr lang="en-US" altLang="zh-CN" sz="2400" dirty="0" smtClean="0"/>
                    <a:t>(</a:t>
                  </a:r>
                  <a:r>
                    <a:rPr lang="en-US" altLang="zh-CN" sz="2400" dirty="0" err="1" smtClean="0"/>
                    <a:t>aq</a:t>
                  </a:r>
                  <a:r>
                    <a:rPr lang="en-US" altLang="zh-CN" sz="2400" dirty="0" smtClean="0"/>
                    <a:t>)</a:t>
                  </a:r>
                  <a:endParaRPr lang="zh-CN" altLang="en-US" sz="2400" dirty="0"/>
                </a:p>
              </p:txBody>
            </p:sp>
          </mc:Choice>
          <mc:Fallback xmlns="">
            <p:sp>
              <p:nvSpPr>
                <p:cNvPr id="23" name="文本框 22"/>
                <p:cNvSpPr txBox="1">
                  <a:spLocks noRot="1" noChangeAspect="1" noMove="1" noResize="1" noEditPoints="1" noAdjustHandles="1" noChangeArrowheads="1" noChangeShapeType="1" noTextEdit="1"/>
                </p:cNvSpPr>
                <p:nvPr/>
              </p:nvSpPr>
              <p:spPr>
                <a:xfrm>
                  <a:off x="5183304" y="2276136"/>
                  <a:ext cx="1480271" cy="461665"/>
                </a:xfrm>
                <a:prstGeom prst="rect">
                  <a:avLst/>
                </a:prstGeom>
                <a:blipFill rotWithShape="0">
                  <a:blip r:embed="rId5"/>
                  <a:stretch>
                    <a:fillRect l="-1235" t="-10526" r="-2469" b="-28947"/>
                  </a:stretch>
                </a:blipFill>
              </p:spPr>
              <p:txBody>
                <a:bodyPr/>
                <a:lstStyle/>
                <a:p>
                  <a:r>
                    <a:rPr lang="zh-CN" altLang="en-US">
                      <a:noFill/>
                    </a:rPr>
                    <a:t> </a:t>
                  </a:r>
                </a:p>
              </p:txBody>
            </p:sp>
          </mc:Fallback>
        </mc:AlternateContent>
      </p:grpSp>
      <p:grpSp>
        <p:nvGrpSpPr>
          <p:cNvPr id="2" name="组合 1"/>
          <p:cNvGrpSpPr/>
          <p:nvPr/>
        </p:nvGrpSpPr>
        <p:grpSpPr>
          <a:xfrm>
            <a:off x="6798765" y="1792327"/>
            <a:ext cx="1990714" cy="1510638"/>
            <a:chOff x="6798765" y="1792327"/>
            <a:chExt cx="1990714" cy="1510638"/>
          </a:xfrm>
        </p:grpSpPr>
        <p:cxnSp>
          <p:nvCxnSpPr>
            <p:cNvPr id="23" name="直接箭头连接符 22"/>
            <p:cNvCxnSpPr/>
            <p:nvPr/>
          </p:nvCxnSpPr>
          <p:spPr>
            <a:xfrm rot="60000" flipV="1">
              <a:off x="6798765" y="2374938"/>
              <a:ext cx="1990714" cy="26348"/>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grpSp>
          <p:nvGrpSpPr>
            <p:cNvPr id="24" name="组合 23"/>
            <p:cNvGrpSpPr/>
            <p:nvPr/>
          </p:nvGrpSpPr>
          <p:grpSpPr>
            <a:xfrm>
              <a:off x="6950621" y="1792327"/>
              <a:ext cx="1722948" cy="1510638"/>
              <a:chOff x="6880139" y="2616575"/>
              <a:chExt cx="1722948" cy="1510638"/>
            </a:xfrm>
          </p:grpSpPr>
          <mc:AlternateContent xmlns:mc="http://schemas.openxmlformats.org/markup-compatibility/2006" xmlns:a14="http://schemas.microsoft.com/office/drawing/2010/main">
            <mc:Choice Requires="a14">
              <p:sp>
                <p:nvSpPr>
                  <p:cNvPr id="25" name="文本框 24"/>
                  <p:cNvSpPr txBox="1"/>
                  <p:nvPr/>
                </p:nvSpPr>
                <p:spPr>
                  <a:xfrm>
                    <a:off x="6880139" y="2616575"/>
                    <a:ext cx="1255484" cy="461665"/>
                  </a:xfrm>
                  <a:prstGeom prst="rect">
                    <a:avLst/>
                  </a:prstGeom>
                  <a:solidFill>
                    <a:srgbClr val="66FFCC"/>
                  </a:solid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n-US" altLang="zh-CN" sz="2400" i="1" smtClean="0">
                                  <a:latin typeface="Cambria Math" panose="02040503050406030204" pitchFamily="18" charset="0"/>
                                </a:rPr>
                              </m:ctrlPr>
                            </m:sSubPr>
                            <m:e>
                              <m:r>
                                <m:rPr>
                                  <m:sty m:val="p"/>
                                </m:rPr>
                                <a:rPr lang="en-US" altLang="zh-CN" sz="2400" b="0" i="0" smtClean="0">
                                  <a:latin typeface="Cambria Math" panose="02040503050406030204" pitchFamily="18" charset="0"/>
                                </a:rPr>
                                <m:t>C</m:t>
                              </m:r>
                            </m:e>
                            <m:sub>
                              <m:r>
                                <a:rPr lang="en-US" altLang="zh-CN" sz="2400" b="0" i="0" smtClean="0">
                                  <a:latin typeface="Cambria Math" panose="02040503050406030204" pitchFamily="18" charset="0"/>
                                </a:rPr>
                                <m:t>2</m:t>
                              </m:r>
                            </m:sub>
                          </m:sSub>
                          <m:sSub>
                            <m:sSubPr>
                              <m:ctrlPr>
                                <a:rPr lang="en-US" altLang="zh-CN" sz="2400" i="1" smtClean="0">
                                  <a:latin typeface="Cambria Math" panose="02040503050406030204" pitchFamily="18" charset="0"/>
                                </a:rPr>
                              </m:ctrlPr>
                            </m:sSubPr>
                            <m:e>
                              <m:r>
                                <m:rPr>
                                  <m:sty m:val="p"/>
                                </m:rPr>
                                <a:rPr lang="en-US" altLang="zh-CN" sz="2400" b="0" i="0" smtClean="0">
                                  <a:latin typeface="Cambria Math" panose="02040503050406030204" pitchFamily="18" charset="0"/>
                                </a:rPr>
                                <m:t>H</m:t>
                              </m:r>
                            </m:e>
                            <m:sub>
                              <m:r>
                                <a:rPr lang="en-US" altLang="zh-CN" sz="2400" b="0" i="0" smtClean="0">
                                  <a:latin typeface="Cambria Math" panose="02040503050406030204" pitchFamily="18" charset="0"/>
                                </a:rPr>
                                <m:t>5</m:t>
                              </m:r>
                            </m:sub>
                          </m:sSub>
                          <m:r>
                            <m:rPr>
                              <m:sty m:val="p"/>
                            </m:rPr>
                            <a:rPr lang="en-US" altLang="zh-CN" sz="2400" b="0" i="0" smtClean="0">
                              <a:latin typeface="Cambria Math" panose="02040503050406030204" pitchFamily="18" charset="0"/>
                            </a:rPr>
                            <m:t>OH</m:t>
                          </m:r>
                        </m:oMath>
                      </m:oMathPara>
                    </a14:m>
                    <a:endParaRPr lang="zh-CN" altLang="en-US" sz="2400" dirty="0"/>
                  </a:p>
                </p:txBody>
              </p:sp>
            </mc:Choice>
            <mc:Fallback xmlns="">
              <p:sp>
                <p:nvSpPr>
                  <p:cNvPr id="25" name="文本框 24"/>
                  <p:cNvSpPr txBox="1">
                    <a:spLocks noRot="1" noChangeAspect="1" noMove="1" noResize="1" noEditPoints="1" noAdjustHandles="1" noChangeArrowheads="1" noChangeShapeType="1" noTextEdit="1"/>
                  </p:cNvSpPr>
                  <p:nvPr/>
                </p:nvSpPr>
                <p:spPr>
                  <a:xfrm>
                    <a:off x="6880139" y="2616575"/>
                    <a:ext cx="1255484" cy="461665"/>
                  </a:xfrm>
                  <a:prstGeom prst="rect">
                    <a:avLst/>
                  </a:prstGeom>
                  <a:blipFill rotWithShape="0">
                    <a:blip r:embed="rId6"/>
                    <a:stretch>
                      <a:fillRect l="-971" r="-1456" b="-1316"/>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26" name="文本框 25"/>
                  <p:cNvSpPr txBox="1"/>
                  <p:nvPr/>
                </p:nvSpPr>
                <p:spPr>
                  <a:xfrm>
                    <a:off x="6880139" y="3304744"/>
                    <a:ext cx="1722948" cy="822469"/>
                  </a:xfrm>
                  <a:prstGeom prst="rect">
                    <a:avLst/>
                  </a:prstGeom>
                  <a:solidFill>
                    <a:schemeClr val="accent1">
                      <a:lumMod val="20000"/>
                      <a:lumOff val="80000"/>
                    </a:schemeClr>
                  </a:solidFill>
                </p:spPr>
                <p:txBody>
                  <a:bodyPr wrap="square" rtlCol="0">
                    <a:spAutoFit/>
                  </a:bodyPr>
                  <a:lstStyle/>
                  <a:p>
                    <a14:m>
                      <m:oMath xmlns:m="http://schemas.openxmlformats.org/officeDocument/2006/math">
                        <m:sSup>
                          <m:sSupPr>
                            <m:ctrlPr>
                              <a:rPr lang="en-US" altLang="zh-CN" sz="2400" i="1" smtClean="0">
                                <a:latin typeface="Cambria Math" panose="02040503050406030204" pitchFamily="18" charset="0"/>
                              </a:rPr>
                            </m:ctrlPr>
                          </m:sSupPr>
                          <m:e>
                            <m:r>
                              <m:rPr>
                                <m:sty m:val="p"/>
                              </m:rPr>
                              <a:rPr lang="en-US" altLang="zh-CN" sz="2400" b="0" i="0" smtClean="0">
                                <a:latin typeface="Cambria Math" panose="02040503050406030204" pitchFamily="18" charset="0"/>
                              </a:rPr>
                              <m:t>Br</m:t>
                            </m:r>
                          </m:e>
                          <m:sup>
                            <m:r>
                              <a:rPr lang="en-US" altLang="zh-CN" sz="2400" b="0" i="0" smtClean="0">
                                <a:latin typeface="Cambria Math" panose="02040503050406030204" pitchFamily="18" charset="0"/>
                              </a:rPr>
                              <m:t>−</m:t>
                            </m:r>
                          </m:sup>
                        </m:sSup>
                        <m:r>
                          <a:rPr lang="zh-CN" altLang="en-US" sz="2400" i="0">
                            <a:latin typeface="Cambria Math" panose="02040503050406030204" pitchFamily="18" charset="0"/>
                          </a:rPr>
                          <m:t>、</m:t>
                        </m:r>
                        <m:sSup>
                          <m:sSupPr>
                            <m:ctrlPr>
                              <a:rPr lang="en-US" altLang="zh-CN" sz="2400" i="1" smtClean="0">
                                <a:latin typeface="Cambria Math" panose="02040503050406030204" pitchFamily="18" charset="0"/>
                              </a:rPr>
                            </m:ctrlPr>
                          </m:sSupPr>
                          <m:e>
                            <m:r>
                              <m:rPr>
                                <m:sty m:val="p"/>
                              </m:rPr>
                              <a:rPr lang="en-US" altLang="zh-CN" sz="2400" b="0" i="0" smtClean="0">
                                <a:latin typeface="Cambria Math" panose="02040503050406030204" pitchFamily="18" charset="0"/>
                              </a:rPr>
                              <m:t>H</m:t>
                            </m:r>
                          </m:e>
                          <m:sup>
                            <m:r>
                              <a:rPr lang="en-US" altLang="zh-CN" sz="2400" i="0">
                                <a:latin typeface="Cambria Math" panose="02040503050406030204" pitchFamily="18" charset="0"/>
                              </a:rPr>
                              <m:t>+</m:t>
                            </m:r>
                          </m:sup>
                        </m:sSup>
                        <m:r>
                          <a:rPr lang="zh-CN" altLang="en-US" sz="2400" i="0">
                            <a:latin typeface="Cambria Math" panose="02040503050406030204" pitchFamily="18" charset="0"/>
                          </a:rPr>
                          <m:t>、</m:t>
                        </m:r>
                        <m:sSup>
                          <m:sSupPr>
                            <m:ctrlPr>
                              <a:rPr lang="en-US" altLang="zh-CN" sz="2400" i="1" smtClean="0">
                                <a:latin typeface="Cambria Math" panose="02040503050406030204" pitchFamily="18" charset="0"/>
                              </a:rPr>
                            </m:ctrlPr>
                          </m:sSupPr>
                          <m:e>
                            <m:r>
                              <m:rPr>
                                <m:sty m:val="p"/>
                              </m:rPr>
                              <a:rPr lang="en-US" altLang="zh-CN" sz="2400" b="0" i="0" smtClean="0">
                                <a:latin typeface="Cambria Math" panose="02040503050406030204" pitchFamily="18" charset="0"/>
                              </a:rPr>
                              <m:t>Na</m:t>
                            </m:r>
                          </m:e>
                          <m:sup>
                            <m:r>
                              <a:rPr lang="en-US" altLang="zh-CN" sz="2400" b="0" i="0" smtClean="0">
                                <a:latin typeface="Cambria Math" panose="02040503050406030204" pitchFamily="18" charset="0"/>
                              </a:rPr>
                              <m:t>+</m:t>
                            </m:r>
                          </m:sup>
                        </m:sSup>
                      </m:oMath>
                    </a14:m>
                    <a:r>
                      <a:rPr lang="zh-CN" altLang="en-US" sz="2400" dirty="0" smtClean="0"/>
                      <a:t>、</a:t>
                    </a:r>
                    <a14:m>
                      <m:oMath xmlns:m="http://schemas.openxmlformats.org/officeDocument/2006/math">
                        <m:sSubSup>
                          <m:sSubSupPr>
                            <m:ctrlPr>
                              <a:rPr lang="en-US" altLang="zh-CN" sz="2400" i="1" dirty="0" smtClean="0">
                                <a:latin typeface="Cambria Math" panose="02040503050406030204" pitchFamily="18" charset="0"/>
                              </a:rPr>
                            </m:ctrlPr>
                          </m:sSubSupPr>
                          <m:e>
                            <m:r>
                              <m:rPr>
                                <m:sty m:val="p"/>
                              </m:rPr>
                              <a:rPr lang="en-US" altLang="zh-CN" sz="2400" b="0" i="0" dirty="0" smtClean="0">
                                <a:latin typeface="Cambria Math" panose="02040503050406030204" pitchFamily="18" charset="0"/>
                              </a:rPr>
                              <m:t>NO</m:t>
                            </m:r>
                          </m:e>
                          <m:sub>
                            <m:r>
                              <a:rPr lang="en-US" altLang="zh-CN" sz="2400" b="0" i="0" dirty="0" smtClean="0">
                                <a:latin typeface="Cambria Math" panose="02040503050406030204" pitchFamily="18" charset="0"/>
                              </a:rPr>
                              <m:t>3</m:t>
                            </m:r>
                          </m:sub>
                          <m:sup>
                            <m:r>
                              <a:rPr lang="en-US" altLang="zh-CN" sz="2400" b="0" i="0" dirty="0" smtClean="0">
                                <a:latin typeface="Cambria Math" panose="02040503050406030204" pitchFamily="18" charset="0"/>
                              </a:rPr>
                              <m:t>−</m:t>
                            </m:r>
                          </m:sup>
                        </m:sSubSup>
                      </m:oMath>
                    </a14:m>
                    <a:endParaRPr lang="zh-CN" altLang="en-US" sz="2400" dirty="0"/>
                  </a:p>
                </p:txBody>
              </p:sp>
            </mc:Choice>
            <mc:Fallback xmlns="">
              <p:sp>
                <p:nvSpPr>
                  <p:cNvPr id="28" name="文本框 27"/>
                  <p:cNvSpPr txBox="1">
                    <a:spLocks noRot="1" noChangeAspect="1" noMove="1" noResize="1" noEditPoints="1" noAdjustHandles="1" noChangeArrowheads="1" noChangeShapeType="1" noTextEdit="1"/>
                  </p:cNvSpPr>
                  <p:nvPr/>
                </p:nvSpPr>
                <p:spPr>
                  <a:xfrm>
                    <a:off x="6880139" y="3304744"/>
                    <a:ext cx="1722948" cy="822469"/>
                  </a:xfrm>
                  <a:prstGeom prst="rect">
                    <a:avLst/>
                  </a:prstGeom>
                  <a:blipFill rotWithShape="0">
                    <a:blip r:embed="rId7"/>
                    <a:stretch>
                      <a:fillRect l="-707" b="-12593"/>
                    </a:stretch>
                  </a:blipFill>
                </p:spPr>
                <p:txBody>
                  <a:bodyPr/>
                  <a:lstStyle/>
                  <a:p>
                    <a:r>
                      <a:rPr lang="zh-CN" altLang="en-US">
                        <a:noFill/>
                      </a:rPr>
                      <a:t> </a:t>
                    </a:r>
                  </a:p>
                </p:txBody>
              </p:sp>
            </mc:Fallback>
          </mc:AlternateContent>
        </p:grpSp>
      </p:grpSp>
      <p:grpSp>
        <p:nvGrpSpPr>
          <p:cNvPr id="27" name="组合 26"/>
          <p:cNvGrpSpPr/>
          <p:nvPr/>
        </p:nvGrpSpPr>
        <p:grpSpPr>
          <a:xfrm>
            <a:off x="8825425" y="1370933"/>
            <a:ext cx="1654495" cy="1259331"/>
            <a:chOff x="8754943" y="2195181"/>
            <a:chExt cx="1654495" cy="1259331"/>
          </a:xfrm>
        </p:grpSpPr>
        <p:sp>
          <p:nvSpPr>
            <p:cNvPr id="28" name="文本框 27"/>
            <p:cNvSpPr txBox="1"/>
            <p:nvPr/>
          </p:nvSpPr>
          <p:spPr>
            <a:xfrm>
              <a:off x="8754943" y="2869737"/>
              <a:ext cx="1067860" cy="584775"/>
            </a:xfrm>
            <a:prstGeom prst="rect">
              <a:avLst/>
            </a:prstGeom>
            <a:noFill/>
            <a:ln>
              <a:solidFill>
                <a:schemeClr val="tx1"/>
              </a:solidFill>
            </a:ln>
          </p:spPr>
          <p:txBody>
            <a:bodyPr wrap="square" rtlCol="0">
              <a:spAutoFit/>
            </a:bodyPr>
            <a:lstStyle/>
            <a:p>
              <a:r>
                <a:rPr lang="zh-CN" altLang="en-US" sz="3200" dirty="0" smtClean="0"/>
                <a:t>沉淀</a:t>
              </a:r>
              <a:endParaRPr lang="zh-CN" altLang="en-US" sz="3200" dirty="0"/>
            </a:p>
          </p:txBody>
        </p:sp>
        <p:cxnSp>
          <p:nvCxnSpPr>
            <p:cNvPr id="29" name="直接箭头连接符 28"/>
            <p:cNvCxnSpPr/>
            <p:nvPr/>
          </p:nvCxnSpPr>
          <p:spPr>
            <a:xfrm flipH="1">
              <a:off x="8929167" y="2195181"/>
              <a:ext cx="206" cy="672780"/>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mc:AlternateContent xmlns:mc="http://schemas.openxmlformats.org/markup-compatibility/2006" xmlns:a14="http://schemas.microsoft.com/office/drawing/2010/main">
          <mc:Choice Requires="a14">
            <p:sp>
              <p:nvSpPr>
                <p:cNvPr id="30" name="文本框 29"/>
                <p:cNvSpPr txBox="1"/>
                <p:nvPr/>
              </p:nvSpPr>
              <p:spPr>
                <a:xfrm>
                  <a:off x="8929167" y="2305466"/>
                  <a:ext cx="1480271" cy="461665"/>
                </a:xfrm>
                <a:prstGeom prst="rect">
                  <a:avLst/>
                </a:prstGeom>
                <a:noFill/>
              </p:spPr>
              <p:txBody>
                <a:bodyPr wrap="square" rtlCol="0">
                  <a:spAutoFit/>
                </a:bodyPr>
                <a:lstStyle/>
                <a:p>
                  <a14:m>
                    <m:oMath xmlns:m="http://schemas.openxmlformats.org/officeDocument/2006/math">
                      <m:sSub>
                        <m:sSubPr>
                          <m:ctrlPr>
                            <a:rPr lang="en-US" altLang="zh-CN" sz="2400" i="1" dirty="0" smtClean="0">
                              <a:latin typeface="Cambria Math" panose="02040503050406030204" pitchFamily="18" charset="0"/>
                            </a:rPr>
                          </m:ctrlPr>
                        </m:sSubPr>
                        <m:e>
                          <m:r>
                            <m:rPr>
                              <m:sty m:val="p"/>
                            </m:rPr>
                            <a:rPr lang="en-US" altLang="zh-CN" sz="2400" b="0" i="0" dirty="0" smtClean="0">
                              <a:latin typeface="Cambria Math" panose="02040503050406030204" pitchFamily="18" charset="0"/>
                            </a:rPr>
                            <m:t>AgNO</m:t>
                          </m:r>
                        </m:e>
                        <m:sub>
                          <m:r>
                            <a:rPr lang="en-US" altLang="zh-CN" sz="2400" b="0" i="0" dirty="0" smtClean="0">
                              <a:latin typeface="Cambria Math" panose="02040503050406030204" pitchFamily="18" charset="0"/>
                            </a:rPr>
                            <m:t>3</m:t>
                          </m:r>
                        </m:sub>
                      </m:sSub>
                    </m:oMath>
                  </a14:m>
                  <a:r>
                    <a:rPr lang="en-US" altLang="zh-CN" sz="2400" dirty="0" smtClean="0"/>
                    <a:t>(</a:t>
                  </a:r>
                  <a:r>
                    <a:rPr lang="en-US" altLang="zh-CN" sz="2400" dirty="0" err="1" smtClean="0"/>
                    <a:t>aq</a:t>
                  </a:r>
                  <a:r>
                    <a:rPr lang="en-US" altLang="zh-CN" sz="2400" dirty="0" smtClean="0"/>
                    <a:t>)</a:t>
                  </a:r>
                  <a:endParaRPr lang="zh-CN" altLang="en-US" sz="2400" dirty="0"/>
                </a:p>
              </p:txBody>
            </p:sp>
          </mc:Choice>
          <mc:Fallback xmlns="">
            <p:sp>
              <p:nvSpPr>
                <p:cNvPr id="32" name="文本框 31"/>
                <p:cNvSpPr txBox="1">
                  <a:spLocks noRot="1" noChangeAspect="1" noMove="1" noResize="1" noEditPoints="1" noAdjustHandles="1" noChangeArrowheads="1" noChangeShapeType="1" noTextEdit="1"/>
                </p:cNvSpPr>
                <p:nvPr/>
              </p:nvSpPr>
              <p:spPr>
                <a:xfrm>
                  <a:off x="8929167" y="2305466"/>
                  <a:ext cx="1480271" cy="461665"/>
                </a:xfrm>
                <a:prstGeom prst="rect">
                  <a:avLst/>
                </a:prstGeom>
                <a:blipFill rotWithShape="0">
                  <a:blip r:embed="rId8"/>
                  <a:stretch>
                    <a:fillRect l="-3292" t="-10526" r="-12757" b="-28947"/>
                  </a:stretch>
                </a:blipFill>
              </p:spPr>
              <p:txBody>
                <a:bodyPr/>
                <a:lstStyle/>
                <a:p>
                  <a:r>
                    <a:rPr lang="zh-CN" altLang="en-US">
                      <a:noFill/>
                    </a:rPr>
                    <a:t> </a:t>
                  </a:r>
                </a:p>
              </p:txBody>
            </p:sp>
          </mc:Fallback>
        </mc:AlternateContent>
      </p:grpSp>
      <p:grpSp>
        <p:nvGrpSpPr>
          <p:cNvPr id="31" name="组合 30"/>
          <p:cNvGrpSpPr/>
          <p:nvPr/>
        </p:nvGrpSpPr>
        <p:grpSpPr>
          <a:xfrm>
            <a:off x="9926129" y="1895903"/>
            <a:ext cx="1107582" cy="500708"/>
            <a:chOff x="9855647" y="2720151"/>
            <a:chExt cx="1107582" cy="500708"/>
          </a:xfrm>
        </p:grpSpPr>
        <p:cxnSp>
          <p:nvCxnSpPr>
            <p:cNvPr id="32" name="直接箭头连接符 31"/>
            <p:cNvCxnSpPr/>
            <p:nvPr/>
          </p:nvCxnSpPr>
          <p:spPr>
            <a:xfrm>
              <a:off x="9855647" y="3220859"/>
              <a:ext cx="1107582" cy="0"/>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sp>
          <p:nvSpPr>
            <p:cNvPr id="33" name="文本框 32"/>
            <p:cNvSpPr txBox="1"/>
            <p:nvPr/>
          </p:nvSpPr>
          <p:spPr>
            <a:xfrm>
              <a:off x="9974659" y="2720151"/>
              <a:ext cx="792079" cy="461665"/>
            </a:xfrm>
            <a:prstGeom prst="rect">
              <a:avLst/>
            </a:prstGeom>
            <a:solidFill>
              <a:srgbClr val="FFFF00"/>
            </a:solidFill>
          </p:spPr>
          <p:txBody>
            <a:bodyPr wrap="square" rtlCol="0">
              <a:spAutoFit/>
            </a:bodyPr>
            <a:lstStyle/>
            <a:p>
              <a:r>
                <a:rPr lang="en-US" altLang="zh-CN" sz="2400" dirty="0" err="1" smtClean="0"/>
                <a:t>AgBr</a:t>
              </a:r>
              <a:endParaRPr lang="zh-CN" altLang="en-US" sz="2400" dirty="0"/>
            </a:p>
          </p:txBody>
        </p:sp>
      </p:grpSp>
      <p:grpSp>
        <p:nvGrpSpPr>
          <p:cNvPr id="47" name="组合 46"/>
          <p:cNvGrpSpPr/>
          <p:nvPr/>
        </p:nvGrpSpPr>
        <p:grpSpPr>
          <a:xfrm>
            <a:off x="2430740" y="1820060"/>
            <a:ext cx="2483772" cy="1122101"/>
            <a:chOff x="2430740" y="1820060"/>
            <a:chExt cx="2483772" cy="1122101"/>
          </a:xfrm>
        </p:grpSpPr>
        <p:grpSp>
          <p:nvGrpSpPr>
            <p:cNvPr id="15" name="组合 14"/>
            <p:cNvGrpSpPr/>
            <p:nvPr/>
          </p:nvGrpSpPr>
          <p:grpSpPr>
            <a:xfrm>
              <a:off x="2430740" y="1834270"/>
              <a:ext cx="2483772" cy="1107891"/>
              <a:chOff x="2360258" y="2658518"/>
              <a:chExt cx="2483772" cy="1107891"/>
            </a:xfrm>
          </p:grpSpPr>
          <p:cxnSp>
            <p:nvCxnSpPr>
              <p:cNvPr id="16" name="直接箭头连接符 15"/>
              <p:cNvCxnSpPr/>
              <p:nvPr/>
            </p:nvCxnSpPr>
            <p:spPr>
              <a:xfrm rot="-60000">
                <a:off x="2360258" y="3183798"/>
                <a:ext cx="2483772" cy="15388"/>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mc:AlternateContent xmlns:mc="http://schemas.openxmlformats.org/markup-compatibility/2006" xmlns:a14="http://schemas.microsoft.com/office/drawing/2010/main">
            <mc:Choice Requires="a14">
              <p:sp>
                <p:nvSpPr>
                  <p:cNvPr id="17" name="文本框 16"/>
                  <p:cNvSpPr txBox="1"/>
                  <p:nvPr/>
                </p:nvSpPr>
                <p:spPr>
                  <a:xfrm>
                    <a:off x="3467548" y="2658518"/>
                    <a:ext cx="1255484" cy="461665"/>
                  </a:xfrm>
                  <a:prstGeom prst="rect">
                    <a:avLst/>
                  </a:prstGeom>
                  <a:solidFill>
                    <a:srgbClr val="66FFCC"/>
                  </a:solid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n-US" altLang="zh-CN" sz="2400" i="1" smtClean="0">
                                  <a:latin typeface="Cambria Math" panose="02040503050406030204" pitchFamily="18" charset="0"/>
                                </a:rPr>
                              </m:ctrlPr>
                            </m:sSubPr>
                            <m:e>
                              <m:r>
                                <m:rPr>
                                  <m:sty m:val="p"/>
                                </m:rPr>
                                <a:rPr lang="en-US" altLang="zh-CN" sz="2400" b="0" i="0" smtClean="0">
                                  <a:latin typeface="Cambria Math" panose="02040503050406030204" pitchFamily="18" charset="0"/>
                                </a:rPr>
                                <m:t>C</m:t>
                              </m:r>
                            </m:e>
                            <m:sub>
                              <m:r>
                                <a:rPr lang="en-US" altLang="zh-CN" sz="2400" b="0" i="0" smtClean="0">
                                  <a:latin typeface="Cambria Math" panose="02040503050406030204" pitchFamily="18" charset="0"/>
                                </a:rPr>
                                <m:t>2</m:t>
                              </m:r>
                            </m:sub>
                          </m:sSub>
                          <m:sSub>
                            <m:sSubPr>
                              <m:ctrlPr>
                                <a:rPr lang="en-US" altLang="zh-CN" sz="2400" i="1" smtClean="0">
                                  <a:latin typeface="Cambria Math" panose="02040503050406030204" pitchFamily="18" charset="0"/>
                                </a:rPr>
                              </m:ctrlPr>
                            </m:sSubPr>
                            <m:e>
                              <m:r>
                                <m:rPr>
                                  <m:sty m:val="p"/>
                                </m:rPr>
                                <a:rPr lang="en-US" altLang="zh-CN" sz="2400" b="0" i="0" smtClean="0">
                                  <a:latin typeface="Cambria Math" panose="02040503050406030204" pitchFamily="18" charset="0"/>
                                </a:rPr>
                                <m:t>H</m:t>
                              </m:r>
                            </m:e>
                            <m:sub>
                              <m:r>
                                <a:rPr lang="en-US" altLang="zh-CN" sz="2400" b="0" i="0" smtClean="0">
                                  <a:latin typeface="Cambria Math" panose="02040503050406030204" pitchFamily="18" charset="0"/>
                                </a:rPr>
                                <m:t>5</m:t>
                              </m:r>
                            </m:sub>
                          </m:sSub>
                          <m:r>
                            <m:rPr>
                              <m:sty m:val="p"/>
                            </m:rPr>
                            <a:rPr lang="en-US" altLang="zh-CN" sz="2400" b="0" i="0" smtClean="0">
                              <a:latin typeface="Cambria Math" panose="02040503050406030204" pitchFamily="18" charset="0"/>
                            </a:rPr>
                            <m:t>OH</m:t>
                          </m:r>
                        </m:oMath>
                      </m:oMathPara>
                    </a14:m>
                    <a:endParaRPr lang="zh-CN" altLang="en-US" sz="2400" dirty="0"/>
                  </a:p>
                </p:txBody>
              </p:sp>
            </mc:Choice>
            <mc:Fallback xmlns="">
              <p:sp>
                <p:nvSpPr>
                  <p:cNvPr id="17" name="文本框 16"/>
                  <p:cNvSpPr txBox="1">
                    <a:spLocks noRot="1" noChangeAspect="1" noMove="1" noResize="1" noEditPoints="1" noAdjustHandles="1" noChangeArrowheads="1" noChangeShapeType="1" noTextEdit="1"/>
                  </p:cNvSpPr>
                  <p:nvPr/>
                </p:nvSpPr>
                <p:spPr>
                  <a:xfrm>
                    <a:off x="3467548" y="2658518"/>
                    <a:ext cx="1255484" cy="461665"/>
                  </a:xfrm>
                  <a:prstGeom prst="rect">
                    <a:avLst/>
                  </a:prstGeom>
                  <a:blipFill rotWithShape="0">
                    <a:blip r:embed="rId9"/>
                    <a:stretch>
                      <a:fillRect l="-971" r="-1456" b="-1316"/>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18" name="文本框 17"/>
                  <p:cNvSpPr txBox="1"/>
                  <p:nvPr/>
                </p:nvSpPr>
                <p:spPr>
                  <a:xfrm>
                    <a:off x="2371080" y="3304744"/>
                    <a:ext cx="2472950" cy="461665"/>
                  </a:xfrm>
                  <a:prstGeom prst="rect">
                    <a:avLst/>
                  </a:prstGeom>
                  <a:solidFill>
                    <a:schemeClr val="accent1">
                      <a:lumMod val="20000"/>
                      <a:lumOff val="80000"/>
                    </a:schemeClr>
                  </a:solidFill>
                </p:spPr>
                <p:txBody>
                  <a:bodyPr wrap="square" rtlCol="0">
                    <a:spAutoFit/>
                  </a:bodyPr>
                  <a:lstStyle/>
                  <a:p>
                    <a:pPr/>
                    <a14:m>
                      <m:oMathPara xmlns:m="http://schemas.openxmlformats.org/officeDocument/2006/math">
                        <m:oMathParaPr>
                          <m:jc m:val="centerGroup"/>
                        </m:oMathParaPr>
                        <m:oMath xmlns:m="http://schemas.openxmlformats.org/officeDocument/2006/math">
                          <m:sSup>
                            <m:sSupPr>
                              <m:ctrlPr>
                                <a:rPr lang="en-US" altLang="zh-CN" sz="2400" i="1" smtClean="0">
                                  <a:latin typeface="Cambria Math" panose="02040503050406030204" pitchFamily="18" charset="0"/>
                                </a:rPr>
                              </m:ctrlPr>
                            </m:sSupPr>
                            <m:e>
                              <m:r>
                                <m:rPr>
                                  <m:sty m:val="p"/>
                                </m:rPr>
                                <a:rPr lang="en-US" altLang="zh-CN" sz="2400" b="0" i="0" smtClean="0">
                                  <a:latin typeface="Cambria Math" panose="02040503050406030204" pitchFamily="18" charset="0"/>
                                </a:rPr>
                                <m:t>Br</m:t>
                              </m:r>
                            </m:e>
                            <m:sup>
                              <m:r>
                                <a:rPr lang="en-US" altLang="zh-CN" sz="2400" b="0" i="0" smtClean="0">
                                  <a:latin typeface="Cambria Math" panose="02040503050406030204" pitchFamily="18" charset="0"/>
                                </a:rPr>
                                <m:t>−</m:t>
                              </m:r>
                            </m:sup>
                          </m:sSup>
                          <m:r>
                            <a:rPr lang="zh-CN" altLang="en-US" sz="2400" i="0">
                              <a:latin typeface="Cambria Math" panose="02040503050406030204" pitchFamily="18" charset="0"/>
                            </a:rPr>
                            <m:t>、</m:t>
                          </m:r>
                          <m:sSup>
                            <m:sSupPr>
                              <m:ctrlPr>
                                <a:rPr lang="en-US" altLang="zh-CN" sz="2400" i="1" smtClean="0">
                                  <a:latin typeface="Cambria Math" panose="02040503050406030204" pitchFamily="18" charset="0"/>
                                </a:rPr>
                              </m:ctrlPr>
                            </m:sSupPr>
                            <m:e>
                              <m:r>
                                <m:rPr>
                                  <m:sty m:val="p"/>
                                </m:rPr>
                                <a:rPr lang="en-US" altLang="zh-CN" sz="2400" b="0" i="0" smtClean="0">
                                  <a:latin typeface="Cambria Math" panose="02040503050406030204" pitchFamily="18" charset="0"/>
                                </a:rPr>
                                <m:t>OH</m:t>
                              </m:r>
                            </m:e>
                            <m:sup>
                              <m:r>
                                <a:rPr lang="en-US" altLang="zh-CN" sz="2400" i="0">
                                  <a:latin typeface="Cambria Math" panose="02040503050406030204" pitchFamily="18" charset="0"/>
                                </a:rPr>
                                <m:t>−</m:t>
                              </m:r>
                            </m:sup>
                          </m:sSup>
                          <m:r>
                            <a:rPr lang="zh-CN" altLang="en-US" sz="2400" i="0">
                              <a:latin typeface="Cambria Math" panose="02040503050406030204" pitchFamily="18" charset="0"/>
                            </a:rPr>
                            <m:t>、</m:t>
                          </m:r>
                          <m:sSup>
                            <m:sSupPr>
                              <m:ctrlPr>
                                <a:rPr lang="en-US" altLang="zh-CN" sz="2400" i="1" smtClean="0">
                                  <a:latin typeface="Cambria Math" panose="02040503050406030204" pitchFamily="18" charset="0"/>
                                </a:rPr>
                              </m:ctrlPr>
                            </m:sSupPr>
                            <m:e>
                              <m:r>
                                <m:rPr>
                                  <m:sty m:val="p"/>
                                </m:rPr>
                                <a:rPr lang="en-US" altLang="zh-CN" sz="2400" b="0" i="0" smtClean="0">
                                  <a:latin typeface="Cambria Math" panose="02040503050406030204" pitchFamily="18" charset="0"/>
                                </a:rPr>
                                <m:t>Na</m:t>
                              </m:r>
                            </m:e>
                            <m:sup>
                              <m:r>
                                <a:rPr lang="en-US" altLang="zh-CN" sz="2400" b="0" i="0" smtClean="0">
                                  <a:latin typeface="Cambria Math" panose="02040503050406030204" pitchFamily="18" charset="0"/>
                                </a:rPr>
                                <m:t>+</m:t>
                              </m:r>
                            </m:sup>
                          </m:sSup>
                        </m:oMath>
                      </m:oMathPara>
                    </a14:m>
                    <a:endParaRPr lang="zh-CN" altLang="en-US" sz="2400" dirty="0"/>
                  </a:p>
                </p:txBody>
              </p:sp>
            </mc:Choice>
            <mc:Fallback xmlns="">
              <p:sp>
                <p:nvSpPr>
                  <p:cNvPr id="19" name="文本框 18"/>
                  <p:cNvSpPr txBox="1">
                    <a:spLocks noRot="1" noChangeAspect="1" noMove="1" noResize="1" noEditPoints="1" noAdjustHandles="1" noChangeArrowheads="1" noChangeShapeType="1" noTextEdit="1"/>
                  </p:cNvSpPr>
                  <p:nvPr/>
                </p:nvSpPr>
                <p:spPr>
                  <a:xfrm>
                    <a:off x="2371080" y="3304744"/>
                    <a:ext cx="2472950" cy="461665"/>
                  </a:xfrm>
                  <a:prstGeom prst="rect">
                    <a:avLst/>
                  </a:prstGeom>
                  <a:blipFill rotWithShape="0">
                    <a:blip r:embed="rId4"/>
                    <a:stretch>
                      <a:fillRect/>
                    </a:stretch>
                  </a:blipFill>
                </p:spPr>
                <p:txBody>
                  <a:bodyPr/>
                  <a:lstStyle/>
                  <a:p>
                    <a:r>
                      <a:rPr lang="zh-CN" altLang="en-US">
                        <a:noFill/>
                      </a:rPr>
                      <a:t> </a:t>
                    </a:r>
                  </a:p>
                </p:txBody>
              </p:sp>
            </mc:Fallback>
          </mc:AlternateContent>
        </p:grpSp>
        <mc:AlternateContent xmlns:mc="http://schemas.openxmlformats.org/markup-compatibility/2006" xmlns:a14="http://schemas.microsoft.com/office/drawing/2010/main">
          <mc:Choice Requires="a14">
            <p:sp>
              <p:nvSpPr>
                <p:cNvPr id="3" name="文本框 2"/>
                <p:cNvSpPr txBox="1"/>
                <p:nvPr/>
              </p:nvSpPr>
              <p:spPr>
                <a:xfrm>
                  <a:off x="2744486" y="1820060"/>
                  <a:ext cx="746975" cy="461665"/>
                </a:xfrm>
                <a:prstGeom prst="rect">
                  <a:avLst/>
                </a:prstGeom>
                <a:solidFill>
                  <a:srgbClr val="FFCC99"/>
                </a:solid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n-US" altLang="zh-CN" sz="2400" i="1" smtClean="0">
                                <a:latin typeface="Cambria Math" panose="02040503050406030204" pitchFamily="18" charset="0"/>
                              </a:rPr>
                            </m:ctrlPr>
                          </m:sSubPr>
                          <m:e>
                            <m:r>
                              <m:rPr>
                                <m:sty m:val="p"/>
                              </m:rPr>
                              <a:rPr lang="en-US" altLang="zh-CN" sz="2400" b="0" i="0" smtClean="0">
                                <a:latin typeface="Cambria Math" panose="02040503050406030204" pitchFamily="18" charset="0"/>
                              </a:rPr>
                              <m:t>C</m:t>
                            </m:r>
                          </m:e>
                          <m:sub>
                            <m:r>
                              <a:rPr lang="en-US" altLang="zh-CN" sz="2400" b="0" i="0" smtClean="0">
                                <a:latin typeface="Cambria Math" panose="02040503050406030204" pitchFamily="18" charset="0"/>
                              </a:rPr>
                              <m:t>2</m:t>
                            </m:r>
                          </m:sub>
                        </m:sSub>
                        <m:sSub>
                          <m:sSubPr>
                            <m:ctrlPr>
                              <a:rPr lang="en-US" altLang="zh-CN" sz="2400" i="1" smtClean="0">
                                <a:latin typeface="Cambria Math" panose="02040503050406030204" pitchFamily="18" charset="0"/>
                              </a:rPr>
                            </m:ctrlPr>
                          </m:sSubPr>
                          <m:e>
                            <m:r>
                              <m:rPr>
                                <m:sty m:val="p"/>
                              </m:rPr>
                              <a:rPr lang="en-US" altLang="zh-CN" sz="2400" b="0" i="0" smtClean="0">
                                <a:latin typeface="Cambria Math" panose="02040503050406030204" pitchFamily="18" charset="0"/>
                              </a:rPr>
                              <m:t>H</m:t>
                            </m:r>
                          </m:e>
                          <m:sub>
                            <m:r>
                              <a:rPr lang="en-US" altLang="zh-CN" sz="2400" b="0" i="0" smtClean="0">
                                <a:latin typeface="Cambria Math" panose="02040503050406030204" pitchFamily="18" charset="0"/>
                              </a:rPr>
                              <m:t>4</m:t>
                            </m:r>
                          </m:sub>
                        </m:sSub>
                      </m:oMath>
                    </m:oMathPara>
                  </a14:m>
                  <a:endParaRPr lang="zh-CN" altLang="en-US" sz="2400" dirty="0"/>
                </a:p>
              </p:txBody>
            </p:sp>
          </mc:Choice>
          <mc:Fallback xmlns="">
            <p:sp>
              <p:nvSpPr>
                <p:cNvPr id="3" name="文本框 2"/>
                <p:cNvSpPr txBox="1">
                  <a:spLocks noRot="1" noChangeAspect="1" noMove="1" noResize="1" noEditPoints="1" noAdjustHandles="1" noChangeArrowheads="1" noChangeShapeType="1" noTextEdit="1"/>
                </p:cNvSpPr>
                <p:nvPr/>
              </p:nvSpPr>
              <p:spPr>
                <a:xfrm>
                  <a:off x="2744486" y="1820060"/>
                  <a:ext cx="746975" cy="461665"/>
                </a:xfrm>
                <a:prstGeom prst="rect">
                  <a:avLst/>
                </a:prstGeom>
                <a:blipFill rotWithShape="0">
                  <a:blip r:embed="rId10"/>
                  <a:stretch>
                    <a:fillRect l="-1626" r="-8130" b="-1333"/>
                  </a:stretch>
                </a:blipFill>
              </p:spPr>
              <p:txBody>
                <a:bodyPr/>
                <a:lstStyle/>
                <a:p>
                  <a:r>
                    <a:rPr lang="zh-CN" altLang="en-US">
                      <a:noFill/>
                    </a:rPr>
                    <a:t> </a:t>
                  </a:r>
                </a:p>
              </p:txBody>
            </p:sp>
          </mc:Fallback>
        </mc:AlternateContent>
      </p:grpSp>
      <p:grpSp>
        <p:nvGrpSpPr>
          <p:cNvPr id="38" name="组合 37"/>
          <p:cNvGrpSpPr/>
          <p:nvPr/>
        </p:nvGrpSpPr>
        <p:grpSpPr>
          <a:xfrm>
            <a:off x="72533" y="3238640"/>
            <a:ext cx="5860034" cy="1074735"/>
            <a:chOff x="115763" y="3576401"/>
            <a:chExt cx="5860034" cy="1074735"/>
          </a:xfrm>
        </p:grpSpPr>
        <p:sp>
          <p:nvSpPr>
            <p:cNvPr id="37" name="矩形 36"/>
            <p:cNvSpPr/>
            <p:nvPr/>
          </p:nvSpPr>
          <p:spPr>
            <a:xfrm>
              <a:off x="115763" y="3576401"/>
              <a:ext cx="5860034" cy="1074735"/>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4" name="图片 33"/>
            <p:cNvPicPr>
              <a:picLocks noChangeAspect="1"/>
            </p:cNvPicPr>
            <p:nvPr/>
          </p:nvPicPr>
          <p:blipFill>
            <a:blip r:embed="rId11"/>
            <a:stretch>
              <a:fillRect/>
            </a:stretch>
          </p:blipFill>
          <p:spPr>
            <a:xfrm>
              <a:off x="321130" y="3662450"/>
              <a:ext cx="5449300" cy="930812"/>
            </a:xfrm>
            <a:prstGeom prst="rect">
              <a:avLst/>
            </a:prstGeom>
          </p:spPr>
        </p:pic>
      </p:grpSp>
      <p:grpSp>
        <p:nvGrpSpPr>
          <p:cNvPr id="40" name="组合 39"/>
          <p:cNvGrpSpPr/>
          <p:nvPr/>
        </p:nvGrpSpPr>
        <p:grpSpPr>
          <a:xfrm>
            <a:off x="73375" y="4515258"/>
            <a:ext cx="5756304" cy="555487"/>
            <a:chOff x="115763" y="4618869"/>
            <a:chExt cx="5756304" cy="555487"/>
          </a:xfrm>
        </p:grpSpPr>
        <p:sp>
          <p:nvSpPr>
            <p:cNvPr id="39" name="矩形 38"/>
            <p:cNvSpPr/>
            <p:nvPr/>
          </p:nvSpPr>
          <p:spPr>
            <a:xfrm>
              <a:off x="115763" y="4651136"/>
              <a:ext cx="5756304" cy="523220"/>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870645" y="4618869"/>
              <a:ext cx="3922869" cy="523220"/>
            </a:xfrm>
            <a:prstGeom prst="rect">
              <a:avLst/>
            </a:prstGeom>
          </p:spPr>
          <p:txBody>
            <a:bodyPr wrap="none">
              <a:spAutoFit/>
            </a:bodyPr>
            <a:lstStyle/>
            <a:p>
              <a:r>
                <a:rPr lang="en-US" altLang="zh-CN" sz="2800" dirty="0" err="1">
                  <a:latin typeface="Arial" panose="020B0604020202020204" pitchFamily="34" charset="0"/>
                </a:rPr>
                <a:t>HBr+NaOH</a:t>
              </a:r>
              <a:r>
                <a:rPr lang="en-US" altLang="zh-CN" sz="2800" dirty="0">
                  <a:latin typeface="Arial" panose="020B0604020202020204" pitchFamily="34" charset="0"/>
                </a:rPr>
                <a:t>=NaBr+H</a:t>
              </a:r>
              <a:r>
                <a:rPr lang="en-US" altLang="zh-CN" sz="2800" baseline="-25000" dirty="0">
                  <a:latin typeface="Arial" panose="020B0604020202020204" pitchFamily="34" charset="0"/>
                </a:rPr>
                <a:t>2</a:t>
              </a:r>
              <a:r>
                <a:rPr lang="en-US" altLang="zh-CN" sz="2800" dirty="0">
                  <a:latin typeface="Arial" panose="020B0604020202020204" pitchFamily="34" charset="0"/>
                </a:rPr>
                <a:t>O</a:t>
              </a:r>
            </a:p>
          </p:txBody>
        </p:sp>
      </p:grpSp>
      <p:grpSp>
        <p:nvGrpSpPr>
          <p:cNvPr id="42" name="组合 41"/>
          <p:cNvGrpSpPr/>
          <p:nvPr/>
        </p:nvGrpSpPr>
        <p:grpSpPr>
          <a:xfrm>
            <a:off x="67798" y="5303611"/>
            <a:ext cx="8929168" cy="1299927"/>
            <a:chOff x="70482" y="5318279"/>
            <a:chExt cx="8929168" cy="1299927"/>
          </a:xfrm>
        </p:grpSpPr>
        <p:sp>
          <p:nvSpPr>
            <p:cNvPr id="41" name="矩形 40"/>
            <p:cNvSpPr/>
            <p:nvPr/>
          </p:nvSpPr>
          <p:spPr>
            <a:xfrm>
              <a:off x="70482" y="5318279"/>
              <a:ext cx="8929167" cy="1254453"/>
            </a:xfrm>
            <a:prstGeom prst="rect">
              <a:avLst/>
            </a:prstGeom>
            <a:solidFill>
              <a:srgbClr val="CCFF3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6" name="图片 35"/>
            <p:cNvPicPr>
              <a:picLocks noChangeAspect="1"/>
            </p:cNvPicPr>
            <p:nvPr/>
          </p:nvPicPr>
          <p:blipFill>
            <a:blip r:embed="rId12"/>
            <a:stretch>
              <a:fillRect/>
            </a:stretch>
          </p:blipFill>
          <p:spPr>
            <a:xfrm>
              <a:off x="115763" y="5363753"/>
              <a:ext cx="8883887" cy="1254453"/>
            </a:xfrm>
            <a:prstGeom prst="rect">
              <a:avLst/>
            </a:prstGeom>
          </p:spPr>
        </p:pic>
      </p:grpSp>
      <p:sp>
        <p:nvSpPr>
          <p:cNvPr id="45" name="Text Box 28"/>
          <p:cNvSpPr txBox="1">
            <a:spLocks noChangeArrowheads="1"/>
          </p:cNvSpPr>
          <p:nvPr/>
        </p:nvSpPr>
        <p:spPr bwMode="auto">
          <a:xfrm>
            <a:off x="3672626" y="22224"/>
            <a:ext cx="1688627"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a:spcBef>
                <a:spcPct val="50000"/>
              </a:spcBef>
            </a:pPr>
            <a:r>
              <a:rPr kumimoji="1" lang="zh-CN" altLang="en-US" sz="2800" dirty="0" smtClean="0">
                <a:solidFill>
                  <a:srgbClr val="FF6600"/>
                </a:solidFill>
                <a:latin typeface="Times New Roman" panose="02020603050405020304" pitchFamily="18" charset="0"/>
                <a:ea typeface="华文中宋" panose="02010600040101010101" pitchFamily="2" charset="-122"/>
                <a:cs typeface="Times New Roman" panose="02020603050405020304" pitchFamily="18" charset="0"/>
              </a:rPr>
              <a:t>消去反应 </a:t>
            </a:r>
            <a:endParaRPr kumimoji="1" lang="zh-CN" altLang="en-US" sz="2800" b="1" dirty="0">
              <a:solidFill>
                <a:srgbClr val="FF6600"/>
              </a:solidFill>
              <a:ea typeface="楷体_GB2312" pitchFamily="49" charset="-122"/>
              <a:cs typeface="Times New Roman" panose="02020603050405020304" pitchFamily="18" charset="0"/>
            </a:endParaRPr>
          </a:p>
        </p:txBody>
      </p:sp>
      <p:sp>
        <p:nvSpPr>
          <p:cNvPr id="46" name="Text Box 16"/>
          <p:cNvSpPr txBox="1">
            <a:spLocks noChangeArrowheads="1"/>
          </p:cNvSpPr>
          <p:nvPr/>
        </p:nvSpPr>
        <p:spPr bwMode="auto">
          <a:xfrm>
            <a:off x="5225056" y="4691"/>
            <a:ext cx="6897026" cy="1200329"/>
          </a:xfrm>
          <a:prstGeom prst="rect">
            <a:avLst/>
          </a:prstGeom>
          <a:solidFill>
            <a:srgbClr val="FF99FF"/>
          </a:solidFill>
          <a:ln>
            <a:noFill/>
          </a:ln>
          <a:effectLst/>
          <a:extLst/>
        </p:spPr>
        <p:txBody>
          <a:bodyPr wrap="square">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zh-CN" sz="2400" dirty="0"/>
              <a:t>在一定条件下从一个有机化合物分子中脱去一个或几个小分子生成不饱和化合物（含双键或三键）的反应。</a:t>
            </a:r>
            <a:endParaRPr lang="zh-CN" altLang="en-US" sz="2400" dirty="0">
              <a:solidFill>
                <a:srgbClr val="336699"/>
              </a:solidFill>
              <a:latin typeface="华文中宋" panose="02010600040101010101" pitchFamily="2" charset="-122"/>
              <a:ea typeface="华文中宋" panose="02010600040101010101" pitchFamily="2" charset="-122"/>
              <a:cs typeface="Times New Roman" panose="02020603050405020304" pitchFamily="18" charset="0"/>
            </a:endParaRPr>
          </a:p>
        </p:txBody>
      </p:sp>
    </p:spTree>
    <p:extLst>
      <p:ext uri="{BB962C8B-B14F-4D97-AF65-F5344CB8AC3E}">
        <p14:creationId xmlns:p14="http://schemas.microsoft.com/office/powerpoint/2010/main" val="3131782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ppt_x"/>
                                          </p:val>
                                        </p:tav>
                                        <p:tav tm="100000">
                                          <p:val>
                                            <p:strVal val="#ppt_x"/>
                                          </p:val>
                                        </p:tav>
                                      </p:tavLst>
                                    </p:anim>
                                    <p:anim calcmode="lin" valueType="num">
                                      <p:cBhvr additive="base">
                                        <p:cTn id="1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38"/>
                                        </p:tgtEl>
                                        <p:attrNameLst>
                                          <p:attrName>style.visibility</p:attrName>
                                        </p:attrNameLst>
                                      </p:cBhvr>
                                      <p:to>
                                        <p:strVal val="visible"/>
                                      </p:to>
                                    </p:set>
                                    <p:anim calcmode="lin" valueType="num">
                                      <p:cBhvr additive="base">
                                        <p:cTn id="21" dur="500" fill="hold"/>
                                        <p:tgtEl>
                                          <p:spTgt spid="38"/>
                                        </p:tgtEl>
                                        <p:attrNameLst>
                                          <p:attrName>ppt_x</p:attrName>
                                        </p:attrNameLst>
                                      </p:cBhvr>
                                      <p:tavLst>
                                        <p:tav tm="0">
                                          <p:val>
                                            <p:strVal val="#ppt_x"/>
                                          </p:val>
                                        </p:tav>
                                        <p:tav tm="100000">
                                          <p:val>
                                            <p:strVal val="#ppt_x"/>
                                          </p:val>
                                        </p:tav>
                                      </p:tavLst>
                                    </p:anim>
                                    <p:anim calcmode="lin" valueType="num">
                                      <p:cBhvr additive="base">
                                        <p:cTn id="22"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40"/>
                                        </p:tgtEl>
                                        <p:attrNameLst>
                                          <p:attrName>style.visibility</p:attrName>
                                        </p:attrNameLst>
                                      </p:cBhvr>
                                      <p:to>
                                        <p:strVal val="visible"/>
                                      </p:to>
                                    </p:set>
                                    <p:anim calcmode="lin" valueType="num">
                                      <p:cBhvr additive="base">
                                        <p:cTn id="27" dur="500" fill="hold"/>
                                        <p:tgtEl>
                                          <p:spTgt spid="40"/>
                                        </p:tgtEl>
                                        <p:attrNameLst>
                                          <p:attrName>ppt_x</p:attrName>
                                        </p:attrNameLst>
                                      </p:cBhvr>
                                      <p:tavLst>
                                        <p:tav tm="0">
                                          <p:val>
                                            <p:strVal val="#ppt_x"/>
                                          </p:val>
                                        </p:tav>
                                        <p:tav tm="100000">
                                          <p:val>
                                            <p:strVal val="#ppt_x"/>
                                          </p:val>
                                        </p:tav>
                                      </p:tavLst>
                                    </p:anim>
                                    <p:anim calcmode="lin" valueType="num">
                                      <p:cBhvr additive="base">
                                        <p:cTn id="28"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42"/>
                                        </p:tgtEl>
                                        <p:attrNameLst>
                                          <p:attrName>style.visibility</p:attrName>
                                        </p:attrNameLst>
                                      </p:cBhvr>
                                      <p:to>
                                        <p:strVal val="visible"/>
                                      </p:to>
                                    </p:set>
                                    <p:anim calcmode="lin" valueType="num">
                                      <p:cBhvr additive="base">
                                        <p:cTn id="33" dur="500" fill="hold"/>
                                        <p:tgtEl>
                                          <p:spTgt spid="42"/>
                                        </p:tgtEl>
                                        <p:attrNameLst>
                                          <p:attrName>ppt_x</p:attrName>
                                        </p:attrNameLst>
                                      </p:cBhvr>
                                      <p:tavLst>
                                        <p:tav tm="0">
                                          <p:val>
                                            <p:strVal val="#ppt_x"/>
                                          </p:val>
                                        </p:tav>
                                        <p:tav tm="100000">
                                          <p:val>
                                            <p:strVal val="#ppt_x"/>
                                          </p:val>
                                        </p:tav>
                                      </p:tavLst>
                                    </p:anim>
                                    <p:anim calcmode="lin" valueType="num">
                                      <p:cBhvr additive="base">
                                        <p:cTn id="34" dur="500" fill="hold"/>
                                        <p:tgtEl>
                                          <p:spTgt spid="42"/>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45"/>
                                        </p:tgtEl>
                                        <p:attrNameLst>
                                          <p:attrName>style.visibility</p:attrName>
                                        </p:attrNameLst>
                                      </p:cBhvr>
                                      <p:to>
                                        <p:strVal val="visible"/>
                                      </p:to>
                                    </p:set>
                                    <p:anim calcmode="lin" valueType="num">
                                      <p:cBhvr additive="base">
                                        <p:cTn id="39" dur="500" fill="hold"/>
                                        <p:tgtEl>
                                          <p:spTgt spid="45"/>
                                        </p:tgtEl>
                                        <p:attrNameLst>
                                          <p:attrName>ppt_x</p:attrName>
                                        </p:attrNameLst>
                                      </p:cBhvr>
                                      <p:tavLst>
                                        <p:tav tm="0">
                                          <p:val>
                                            <p:strVal val="#ppt_x"/>
                                          </p:val>
                                        </p:tav>
                                        <p:tav tm="100000">
                                          <p:val>
                                            <p:strVal val="#ppt_x"/>
                                          </p:val>
                                        </p:tav>
                                      </p:tavLst>
                                    </p:anim>
                                    <p:anim calcmode="lin" valueType="num">
                                      <p:cBhvr additive="base">
                                        <p:cTn id="40" dur="500" fill="hold"/>
                                        <p:tgtEl>
                                          <p:spTgt spid="45"/>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46"/>
                                        </p:tgtEl>
                                        <p:attrNameLst>
                                          <p:attrName>style.visibility</p:attrName>
                                        </p:attrNameLst>
                                      </p:cBhvr>
                                      <p:to>
                                        <p:strVal val="visible"/>
                                      </p:to>
                                    </p:set>
                                    <p:anim calcmode="lin" valueType="num">
                                      <p:cBhvr additive="base">
                                        <p:cTn id="43" dur="500" fill="hold"/>
                                        <p:tgtEl>
                                          <p:spTgt spid="46"/>
                                        </p:tgtEl>
                                        <p:attrNameLst>
                                          <p:attrName>ppt_x</p:attrName>
                                        </p:attrNameLst>
                                      </p:cBhvr>
                                      <p:tavLst>
                                        <p:tav tm="0">
                                          <p:val>
                                            <p:strVal val="#ppt_x"/>
                                          </p:val>
                                        </p:tav>
                                        <p:tav tm="100000">
                                          <p:val>
                                            <p:strVal val="#ppt_x"/>
                                          </p:val>
                                        </p:tav>
                                      </p:tavLst>
                                    </p:anim>
                                    <p:anim calcmode="lin" valueType="num">
                                      <p:cBhvr additive="base">
                                        <p:cTn id="44" dur="500" fill="hold"/>
                                        <p:tgtEl>
                                          <p:spTgt spid="46"/>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47"/>
                                        </p:tgtEl>
                                        <p:attrNameLst>
                                          <p:attrName>style.visibility</p:attrName>
                                        </p:attrNameLst>
                                      </p:cBhvr>
                                      <p:to>
                                        <p:strVal val="visible"/>
                                      </p:to>
                                    </p:set>
                                    <p:anim calcmode="lin" valueType="num">
                                      <p:cBhvr additive="base">
                                        <p:cTn id="49" dur="500" fill="hold"/>
                                        <p:tgtEl>
                                          <p:spTgt spid="47"/>
                                        </p:tgtEl>
                                        <p:attrNameLst>
                                          <p:attrName>ppt_x</p:attrName>
                                        </p:attrNameLst>
                                      </p:cBhvr>
                                      <p:tavLst>
                                        <p:tav tm="0">
                                          <p:val>
                                            <p:strVal val="#ppt_x"/>
                                          </p:val>
                                        </p:tav>
                                        <p:tav tm="100000">
                                          <p:val>
                                            <p:strVal val="#ppt_x"/>
                                          </p:val>
                                        </p:tav>
                                      </p:tavLst>
                                    </p:anim>
                                    <p:anim calcmode="lin" valueType="num">
                                      <p:cBhvr additive="base">
                                        <p:cTn id="50" dur="500" fill="hold"/>
                                        <p:tgtEl>
                                          <p:spTgt spid="47"/>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19"/>
                                        </p:tgtEl>
                                        <p:attrNameLst>
                                          <p:attrName>style.visibility</p:attrName>
                                        </p:attrNameLst>
                                      </p:cBhvr>
                                      <p:to>
                                        <p:strVal val="visible"/>
                                      </p:to>
                                    </p:set>
                                    <p:anim calcmode="lin" valueType="num">
                                      <p:cBhvr additive="base">
                                        <p:cTn id="55" dur="500" fill="hold"/>
                                        <p:tgtEl>
                                          <p:spTgt spid="19"/>
                                        </p:tgtEl>
                                        <p:attrNameLst>
                                          <p:attrName>ppt_x</p:attrName>
                                        </p:attrNameLst>
                                      </p:cBhvr>
                                      <p:tavLst>
                                        <p:tav tm="0">
                                          <p:val>
                                            <p:strVal val="#ppt_x"/>
                                          </p:val>
                                        </p:tav>
                                        <p:tav tm="100000">
                                          <p:val>
                                            <p:strVal val="#ppt_x"/>
                                          </p:val>
                                        </p:tav>
                                      </p:tavLst>
                                    </p:anim>
                                    <p:anim calcmode="lin" valueType="num">
                                      <p:cBhvr additive="base">
                                        <p:cTn id="56"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2"/>
                                        </p:tgtEl>
                                        <p:attrNameLst>
                                          <p:attrName>style.visibility</p:attrName>
                                        </p:attrNameLst>
                                      </p:cBhvr>
                                      <p:to>
                                        <p:strVal val="visible"/>
                                      </p:to>
                                    </p:set>
                                    <p:anim calcmode="lin" valueType="num">
                                      <p:cBhvr additive="base">
                                        <p:cTn id="61" dur="500" fill="hold"/>
                                        <p:tgtEl>
                                          <p:spTgt spid="2"/>
                                        </p:tgtEl>
                                        <p:attrNameLst>
                                          <p:attrName>ppt_x</p:attrName>
                                        </p:attrNameLst>
                                      </p:cBhvr>
                                      <p:tavLst>
                                        <p:tav tm="0">
                                          <p:val>
                                            <p:strVal val="#ppt_x"/>
                                          </p:val>
                                        </p:tav>
                                        <p:tav tm="100000">
                                          <p:val>
                                            <p:strVal val="#ppt_x"/>
                                          </p:val>
                                        </p:tav>
                                      </p:tavLst>
                                    </p:anim>
                                    <p:anim calcmode="lin" valueType="num">
                                      <p:cBhvr additive="base">
                                        <p:cTn id="6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27"/>
                                        </p:tgtEl>
                                        <p:attrNameLst>
                                          <p:attrName>style.visibility</p:attrName>
                                        </p:attrNameLst>
                                      </p:cBhvr>
                                      <p:to>
                                        <p:strVal val="visible"/>
                                      </p:to>
                                    </p:set>
                                    <p:anim calcmode="lin" valueType="num">
                                      <p:cBhvr additive="base">
                                        <p:cTn id="67" dur="500" fill="hold"/>
                                        <p:tgtEl>
                                          <p:spTgt spid="27"/>
                                        </p:tgtEl>
                                        <p:attrNameLst>
                                          <p:attrName>ppt_x</p:attrName>
                                        </p:attrNameLst>
                                      </p:cBhvr>
                                      <p:tavLst>
                                        <p:tav tm="0">
                                          <p:val>
                                            <p:strVal val="#ppt_x"/>
                                          </p:val>
                                        </p:tav>
                                        <p:tav tm="100000">
                                          <p:val>
                                            <p:strVal val="#ppt_x"/>
                                          </p:val>
                                        </p:tav>
                                      </p:tavLst>
                                    </p:anim>
                                    <p:anim calcmode="lin" valueType="num">
                                      <p:cBhvr additive="base">
                                        <p:cTn id="68"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nodeType="clickEffect">
                                  <p:stCondLst>
                                    <p:cond delay="0"/>
                                  </p:stCondLst>
                                  <p:childTnLst>
                                    <p:set>
                                      <p:cBhvr>
                                        <p:cTn id="72" dur="1" fill="hold">
                                          <p:stCondLst>
                                            <p:cond delay="0"/>
                                          </p:stCondLst>
                                        </p:cTn>
                                        <p:tgtEl>
                                          <p:spTgt spid="31"/>
                                        </p:tgtEl>
                                        <p:attrNameLst>
                                          <p:attrName>style.visibility</p:attrName>
                                        </p:attrNameLst>
                                      </p:cBhvr>
                                      <p:to>
                                        <p:strVal val="visible"/>
                                      </p:to>
                                    </p:set>
                                    <p:anim calcmode="lin" valueType="num">
                                      <p:cBhvr additive="base">
                                        <p:cTn id="73" dur="500" fill="hold"/>
                                        <p:tgtEl>
                                          <p:spTgt spid="31"/>
                                        </p:tgtEl>
                                        <p:attrNameLst>
                                          <p:attrName>ppt_x</p:attrName>
                                        </p:attrNameLst>
                                      </p:cBhvr>
                                      <p:tavLst>
                                        <p:tav tm="0">
                                          <p:val>
                                            <p:strVal val="#ppt_x"/>
                                          </p:val>
                                        </p:tav>
                                        <p:tav tm="100000">
                                          <p:val>
                                            <p:strVal val="#ppt_x"/>
                                          </p:val>
                                        </p:tav>
                                      </p:tavLst>
                                    </p:anim>
                                    <p:anim calcmode="lin" valueType="num">
                                      <p:cBhvr additive="base">
                                        <p:cTn id="74"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5" grpId="0"/>
      <p:bldP spid="4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0" y="0"/>
            <a:ext cx="3309870" cy="523220"/>
          </a:xfrm>
          <a:prstGeom prst="rect">
            <a:avLst/>
          </a:prstGeom>
          <a:solidFill>
            <a:srgbClr val="CCFF33"/>
          </a:solidFill>
        </p:spPr>
        <p:txBody>
          <a:bodyPr wrap="square" rtlCol="0">
            <a:spAutoFit/>
          </a:bodyPr>
          <a:lstStyle/>
          <a:p>
            <a:r>
              <a:rPr lang="en-US" altLang="zh-CN" sz="2800" dirty="0" smtClean="0"/>
              <a:t>4</a:t>
            </a:r>
            <a:r>
              <a:rPr lang="zh-CN" altLang="en-US" sz="2800" dirty="0" smtClean="0"/>
              <a:t>卤</a:t>
            </a:r>
            <a:r>
              <a:rPr lang="zh-CN" altLang="en-US" sz="2800" dirty="0"/>
              <a:t>代</a:t>
            </a:r>
            <a:r>
              <a:rPr lang="zh-CN" altLang="en-US" sz="2800" dirty="0" smtClean="0"/>
              <a:t>烃的化学性质</a:t>
            </a:r>
            <a:endParaRPr lang="zh-CN" altLang="en-US" sz="2800" dirty="0"/>
          </a:p>
        </p:txBody>
      </p:sp>
      <p:sp>
        <p:nvSpPr>
          <p:cNvPr id="8" name="文本框 7"/>
          <p:cNvSpPr txBox="1"/>
          <p:nvPr/>
        </p:nvSpPr>
        <p:spPr>
          <a:xfrm>
            <a:off x="0" y="519981"/>
            <a:ext cx="3566627" cy="523220"/>
          </a:xfrm>
          <a:prstGeom prst="rect">
            <a:avLst/>
          </a:prstGeom>
          <a:solidFill>
            <a:srgbClr val="66FFCC"/>
          </a:solidFill>
          <a:ln>
            <a:solidFill>
              <a:schemeClr val="tx1"/>
            </a:solidFill>
          </a:ln>
        </p:spPr>
        <p:txBody>
          <a:bodyPr wrap="square" rtlCol="0">
            <a:spAutoFit/>
          </a:bodyPr>
          <a:lstStyle/>
          <a:p>
            <a:r>
              <a:rPr lang="en-US" altLang="zh-CN" sz="2800" dirty="0" smtClean="0"/>
              <a:t>4.2</a:t>
            </a:r>
            <a:r>
              <a:rPr lang="zh-CN" altLang="en-US" sz="2800" dirty="0" smtClean="0"/>
              <a:t>卤</a:t>
            </a:r>
            <a:r>
              <a:rPr lang="zh-CN" altLang="en-US" sz="2800" dirty="0"/>
              <a:t>代</a:t>
            </a:r>
            <a:r>
              <a:rPr lang="zh-CN" altLang="en-US" sz="2800" dirty="0" smtClean="0"/>
              <a:t>烃的消去反应</a:t>
            </a:r>
            <a:endParaRPr lang="zh-CN" altLang="en-US" sz="2800" dirty="0"/>
          </a:p>
        </p:txBody>
      </p:sp>
      <p:sp>
        <p:nvSpPr>
          <p:cNvPr id="7" name="文本框 6"/>
          <p:cNvSpPr txBox="1"/>
          <p:nvPr/>
        </p:nvSpPr>
        <p:spPr>
          <a:xfrm>
            <a:off x="1351723" y="1897885"/>
            <a:ext cx="1011403" cy="584775"/>
          </a:xfrm>
          <a:prstGeom prst="rect">
            <a:avLst/>
          </a:prstGeom>
          <a:noFill/>
          <a:ln>
            <a:solidFill>
              <a:schemeClr val="tx1"/>
            </a:solidFill>
          </a:ln>
        </p:spPr>
        <p:txBody>
          <a:bodyPr wrap="square" rtlCol="0">
            <a:spAutoFit/>
          </a:bodyPr>
          <a:lstStyle/>
          <a:p>
            <a:r>
              <a:rPr lang="zh-CN" altLang="en-US" sz="3200" dirty="0" smtClean="0"/>
              <a:t>加热</a:t>
            </a:r>
            <a:endParaRPr lang="zh-CN" altLang="en-US" sz="3200" dirty="0"/>
          </a:p>
        </p:txBody>
      </p:sp>
      <p:grpSp>
        <p:nvGrpSpPr>
          <p:cNvPr id="9" name="组合 8"/>
          <p:cNvGrpSpPr/>
          <p:nvPr/>
        </p:nvGrpSpPr>
        <p:grpSpPr>
          <a:xfrm>
            <a:off x="70482" y="1897885"/>
            <a:ext cx="1152863" cy="477053"/>
            <a:chOff x="0" y="2722133"/>
            <a:chExt cx="1152863" cy="477053"/>
          </a:xfrm>
        </p:grpSpPr>
        <mc:AlternateContent xmlns:mc="http://schemas.openxmlformats.org/markup-compatibility/2006" xmlns:a14="http://schemas.microsoft.com/office/drawing/2010/main">
          <mc:Choice Requires="a14">
            <p:sp>
              <p:nvSpPr>
                <p:cNvPr id="10" name="文本框 9"/>
                <p:cNvSpPr txBox="1"/>
                <p:nvPr/>
              </p:nvSpPr>
              <p:spPr>
                <a:xfrm>
                  <a:off x="0" y="2722133"/>
                  <a:ext cx="875763" cy="46166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n-US" altLang="zh-CN" sz="2400" i="1" smtClean="0">
                                <a:latin typeface="Cambria Math" panose="02040503050406030204" pitchFamily="18" charset="0"/>
                              </a:rPr>
                            </m:ctrlPr>
                          </m:sSubPr>
                          <m:e>
                            <m:r>
                              <m:rPr>
                                <m:sty m:val="p"/>
                              </m:rPr>
                              <a:rPr lang="en-US" altLang="zh-CN" sz="2400" b="0" i="0" smtClean="0">
                                <a:latin typeface="Cambria Math" panose="02040503050406030204" pitchFamily="18" charset="0"/>
                              </a:rPr>
                              <m:t>C</m:t>
                            </m:r>
                          </m:e>
                          <m:sub>
                            <m:r>
                              <a:rPr lang="en-US" altLang="zh-CN" sz="2400" b="0" i="0" smtClean="0">
                                <a:latin typeface="Cambria Math" panose="02040503050406030204" pitchFamily="18" charset="0"/>
                              </a:rPr>
                              <m:t>2</m:t>
                            </m:r>
                          </m:sub>
                        </m:sSub>
                        <m:sSub>
                          <m:sSubPr>
                            <m:ctrlPr>
                              <a:rPr lang="en-US" altLang="zh-CN" sz="2400" i="1" smtClean="0">
                                <a:latin typeface="Cambria Math" panose="02040503050406030204" pitchFamily="18" charset="0"/>
                              </a:rPr>
                            </m:ctrlPr>
                          </m:sSubPr>
                          <m:e>
                            <m:r>
                              <m:rPr>
                                <m:sty m:val="p"/>
                              </m:rPr>
                              <a:rPr lang="en-US" altLang="zh-CN" sz="2400" b="0" i="0" smtClean="0">
                                <a:latin typeface="Cambria Math" panose="02040503050406030204" pitchFamily="18" charset="0"/>
                              </a:rPr>
                              <m:t>H</m:t>
                            </m:r>
                          </m:e>
                          <m:sub>
                            <m:r>
                              <a:rPr lang="en-US" altLang="zh-CN" sz="2400" b="0" i="0" smtClean="0">
                                <a:latin typeface="Cambria Math" panose="02040503050406030204" pitchFamily="18" charset="0"/>
                              </a:rPr>
                              <m:t>5</m:t>
                            </m:r>
                          </m:sub>
                        </m:sSub>
                        <m:r>
                          <m:rPr>
                            <m:sty m:val="p"/>
                          </m:rPr>
                          <a:rPr lang="en-US" altLang="zh-CN" sz="2400" b="0" i="0" smtClean="0">
                            <a:latin typeface="Cambria Math" panose="02040503050406030204" pitchFamily="18" charset="0"/>
                          </a:rPr>
                          <m:t>Br</m:t>
                        </m:r>
                      </m:oMath>
                    </m:oMathPara>
                  </a14:m>
                  <a:endParaRPr lang="zh-CN" altLang="en-US" sz="2400" dirty="0"/>
                </a:p>
              </p:txBody>
            </p:sp>
          </mc:Choice>
          <mc:Fallback xmlns="">
            <p:sp>
              <p:nvSpPr>
                <p:cNvPr id="7" name="文本框 6"/>
                <p:cNvSpPr txBox="1">
                  <a:spLocks noRot="1" noChangeAspect="1" noMove="1" noResize="1" noEditPoints="1" noAdjustHandles="1" noChangeArrowheads="1" noChangeShapeType="1" noTextEdit="1"/>
                </p:cNvSpPr>
                <p:nvPr/>
              </p:nvSpPr>
              <p:spPr>
                <a:xfrm>
                  <a:off x="0" y="2722133"/>
                  <a:ext cx="875763" cy="461665"/>
                </a:xfrm>
                <a:prstGeom prst="rect">
                  <a:avLst/>
                </a:prstGeom>
                <a:blipFill rotWithShape="0">
                  <a:blip r:embed="rId2"/>
                  <a:stretch>
                    <a:fillRect l="-2098" r="-34965" b="-1316"/>
                  </a:stretch>
                </a:blipFill>
              </p:spPr>
              <p:txBody>
                <a:bodyPr/>
                <a:lstStyle/>
                <a:p>
                  <a:r>
                    <a:rPr lang="zh-CN" altLang="en-US">
                      <a:noFill/>
                    </a:rPr>
                    <a:t> </a:t>
                  </a:r>
                </a:p>
              </p:txBody>
            </p:sp>
          </mc:Fallback>
        </mc:AlternateContent>
        <p:cxnSp>
          <p:nvCxnSpPr>
            <p:cNvPr id="11" name="直接箭头连接符 10"/>
            <p:cNvCxnSpPr/>
            <p:nvPr/>
          </p:nvCxnSpPr>
          <p:spPr>
            <a:xfrm>
              <a:off x="45281" y="3199186"/>
              <a:ext cx="1107582" cy="0"/>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grpSp>
      <p:grpSp>
        <p:nvGrpSpPr>
          <p:cNvPr id="12" name="组合 11"/>
          <p:cNvGrpSpPr/>
          <p:nvPr/>
        </p:nvGrpSpPr>
        <p:grpSpPr>
          <a:xfrm>
            <a:off x="1538672" y="1225105"/>
            <a:ext cx="1771198" cy="672780"/>
            <a:chOff x="1468190" y="2049353"/>
            <a:chExt cx="1771198" cy="672780"/>
          </a:xfrm>
        </p:grpSpPr>
        <p:cxnSp>
          <p:nvCxnSpPr>
            <p:cNvPr id="13" name="直接箭头连接符 12"/>
            <p:cNvCxnSpPr/>
            <p:nvPr/>
          </p:nvCxnSpPr>
          <p:spPr>
            <a:xfrm flipH="1">
              <a:off x="1468190" y="2049353"/>
              <a:ext cx="206" cy="672780"/>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sp>
          <p:nvSpPr>
            <p:cNvPr id="14" name="文本框 13"/>
            <p:cNvSpPr txBox="1"/>
            <p:nvPr/>
          </p:nvSpPr>
          <p:spPr>
            <a:xfrm>
              <a:off x="1468190" y="2154910"/>
              <a:ext cx="1771198" cy="461665"/>
            </a:xfrm>
            <a:prstGeom prst="rect">
              <a:avLst/>
            </a:prstGeom>
            <a:noFill/>
          </p:spPr>
          <p:txBody>
            <a:bodyPr wrap="square" rtlCol="0">
              <a:spAutoFit/>
            </a:bodyPr>
            <a:lstStyle/>
            <a:p>
              <a:r>
                <a:rPr lang="en-US" altLang="zh-CN" sz="2400" dirty="0" err="1" smtClean="0"/>
                <a:t>NaOH</a:t>
              </a:r>
              <a:r>
                <a:rPr lang="en-US" altLang="zh-CN" sz="2400" dirty="0" smtClean="0"/>
                <a:t>(</a:t>
              </a:r>
              <a:r>
                <a:rPr lang="en-US" altLang="zh-CN" sz="2400" dirty="0" err="1" smtClean="0"/>
                <a:t>EtOH</a:t>
              </a:r>
              <a:r>
                <a:rPr lang="en-US" altLang="zh-CN" sz="2400" dirty="0" smtClean="0"/>
                <a:t>)</a:t>
              </a:r>
              <a:endParaRPr lang="zh-CN" altLang="en-US" sz="2400" dirty="0"/>
            </a:p>
          </p:txBody>
        </p:sp>
      </p:grpSp>
      <p:grpSp>
        <p:nvGrpSpPr>
          <p:cNvPr id="15" name="组合 14"/>
          <p:cNvGrpSpPr/>
          <p:nvPr/>
        </p:nvGrpSpPr>
        <p:grpSpPr>
          <a:xfrm>
            <a:off x="2430740" y="1834270"/>
            <a:ext cx="2483772" cy="1107891"/>
            <a:chOff x="2360258" y="2658518"/>
            <a:chExt cx="2483772" cy="1107891"/>
          </a:xfrm>
        </p:grpSpPr>
        <p:cxnSp>
          <p:nvCxnSpPr>
            <p:cNvPr id="16" name="直接箭头连接符 15"/>
            <p:cNvCxnSpPr/>
            <p:nvPr/>
          </p:nvCxnSpPr>
          <p:spPr>
            <a:xfrm rot="-60000">
              <a:off x="2360258" y="3183798"/>
              <a:ext cx="2483772" cy="15388"/>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mc:AlternateContent xmlns:mc="http://schemas.openxmlformats.org/markup-compatibility/2006" xmlns:a14="http://schemas.microsoft.com/office/drawing/2010/main">
          <mc:Choice Requires="a14">
            <p:sp>
              <p:nvSpPr>
                <p:cNvPr id="17" name="文本框 16"/>
                <p:cNvSpPr txBox="1"/>
                <p:nvPr/>
              </p:nvSpPr>
              <p:spPr>
                <a:xfrm>
                  <a:off x="3467548" y="2658518"/>
                  <a:ext cx="1255484" cy="461665"/>
                </a:xfrm>
                <a:prstGeom prst="rect">
                  <a:avLst/>
                </a:prstGeom>
                <a:solidFill>
                  <a:srgbClr val="66FFCC"/>
                </a:solid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n-US" altLang="zh-CN" sz="2400" i="1" smtClean="0">
                                <a:latin typeface="Cambria Math" panose="02040503050406030204" pitchFamily="18" charset="0"/>
                              </a:rPr>
                            </m:ctrlPr>
                          </m:sSubPr>
                          <m:e>
                            <m:r>
                              <m:rPr>
                                <m:sty m:val="p"/>
                              </m:rPr>
                              <a:rPr lang="en-US" altLang="zh-CN" sz="2400" b="0" i="0" smtClean="0">
                                <a:latin typeface="Cambria Math" panose="02040503050406030204" pitchFamily="18" charset="0"/>
                              </a:rPr>
                              <m:t>C</m:t>
                            </m:r>
                          </m:e>
                          <m:sub>
                            <m:r>
                              <a:rPr lang="en-US" altLang="zh-CN" sz="2400" b="0" i="0" smtClean="0">
                                <a:latin typeface="Cambria Math" panose="02040503050406030204" pitchFamily="18" charset="0"/>
                              </a:rPr>
                              <m:t>2</m:t>
                            </m:r>
                          </m:sub>
                        </m:sSub>
                        <m:sSub>
                          <m:sSubPr>
                            <m:ctrlPr>
                              <a:rPr lang="en-US" altLang="zh-CN" sz="2400" i="1" smtClean="0">
                                <a:latin typeface="Cambria Math" panose="02040503050406030204" pitchFamily="18" charset="0"/>
                              </a:rPr>
                            </m:ctrlPr>
                          </m:sSubPr>
                          <m:e>
                            <m:r>
                              <m:rPr>
                                <m:sty m:val="p"/>
                              </m:rPr>
                              <a:rPr lang="en-US" altLang="zh-CN" sz="2400" b="0" i="0" smtClean="0">
                                <a:latin typeface="Cambria Math" panose="02040503050406030204" pitchFamily="18" charset="0"/>
                              </a:rPr>
                              <m:t>H</m:t>
                            </m:r>
                          </m:e>
                          <m:sub>
                            <m:r>
                              <a:rPr lang="en-US" altLang="zh-CN" sz="2400" b="0" i="0" smtClean="0">
                                <a:latin typeface="Cambria Math" panose="02040503050406030204" pitchFamily="18" charset="0"/>
                              </a:rPr>
                              <m:t>5</m:t>
                            </m:r>
                          </m:sub>
                        </m:sSub>
                        <m:r>
                          <m:rPr>
                            <m:sty m:val="p"/>
                          </m:rPr>
                          <a:rPr lang="en-US" altLang="zh-CN" sz="2400" b="0" i="0" smtClean="0">
                            <a:latin typeface="Cambria Math" panose="02040503050406030204" pitchFamily="18" charset="0"/>
                          </a:rPr>
                          <m:t>OH</m:t>
                        </m:r>
                      </m:oMath>
                    </m:oMathPara>
                  </a14:m>
                  <a:endParaRPr lang="zh-CN" altLang="en-US" sz="2400" dirty="0"/>
                </a:p>
              </p:txBody>
            </p:sp>
          </mc:Choice>
          <mc:Fallback xmlns="">
            <p:sp>
              <p:nvSpPr>
                <p:cNvPr id="17" name="文本框 16"/>
                <p:cNvSpPr txBox="1">
                  <a:spLocks noRot="1" noChangeAspect="1" noMove="1" noResize="1" noEditPoints="1" noAdjustHandles="1" noChangeArrowheads="1" noChangeShapeType="1" noTextEdit="1"/>
                </p:cNvSpPr>
                <p:nvPr/>
              </p:nvSpPr>
              <p:spPr>
                <a:xfrm>
                  <a:off x="3467548" y="2658518"/>
                  <a:ext cx="1255484" cy="461665"/>
                </a:xfrm>
                <a:prstGeom prst="rect">
                  <a:avLst/>
                </a:prstGeom>
                <a:blipFill rotWithShape="0">
                  <a:blip r:embed="rId3"/>
                  <a:stretch>
                    <a:fillRect l="-971" r="-1456" b="-1316"/>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18" name="文本框 17"/>
                <p:cNvSpPr txBox="1"/>
                <p:nvPr/>
              </p:nvSpPr>
              <p:spPr>
                <a:xfrm>
                  <a:off x="2371080" y="3304744"/>
                  <a:ext cx="2472950" cy="461665"/>
                </a:xfrm>
                <a:prstGeom prst="rect">
                  <a:avLst/>
                </a:prstGeom>
                <a:solidFill>
                  <a:schemeClr val="accent1">
                    <a:lumMod val="20000"/>
                    <a:lumOff val="80000"/>
                  </a:schemeClr>
                </a:solidFill>
              </p:spPr>
              <p:txBody>
                <a:bodyPr wrap="square" rtlCol="0">
                  <a:spAutoFit/>
                </a:bodyPr>
                <a:lstStyle/>
                <a:p>
                  <a:pPr/>
                  <a14:m>
                    <m:oMathPara xmlns:m="http://schemas.openxmlformats.org/officeDocument/2006/math">
                      <m:oMathParaPr>
                        <m:jc m:val="centerGroup"/>
                      </m:oMathParaPr>
                      <m:oMath xmlns:m="http://schemas.openxmlformats.org/officeDocument/2006/math">
                        <m:sSup>
                          <m:sSupPr>
                            <m:ctrlPr>
                              <a:rPr lang="en-US" altLang="zh-CN" sz="2400" i="1" smtClean="0">
                                <a:latin typeface="Cambria Math" panose="02040503050406030204" pitchFamily="18" charset="0"/>
                              </a:rPr>
                            </m:ctrlPr>
                          </m:sSupPr>
                          <m:e>
                            <m:r>
                              <m:rPr>
                                <m:sty m:val="p"/>
                              </m:rPr>
                              <a:rPr lang="en-US" altLang="zh-CN" sz="2400" b="0" i="0" smtClean="0">
                                <a:latin typeface="Cambria Math" panose="02040503050406030204" pitchFamily="18" charset="0"/>
                              </a:rPr>
                              <m:t>Br</m:t>
                            </m:r>
                          </m:e>
                          <m:sup>
                            <m:r>
                              <a:rPr lang="en-US" altLang="zh-CN" sz="2400" b="0" i="0" smtClean="0">
                                <a:latin typeface="Cambria Math" panose="02040503050406030204" pitchFamily="18" charset="0"/>
                              </a:rPr>
                              <m:t>−</m:t>
                            </m:r>
                          </m:sup>
                        </m:sSup>
                        <m:r>
                          <a:rPr lang="zh-CN" altLang="en-US" sz="2400" i="0">
                            <a:latin typeface="Cambria Math" panose="02040503050406030204" pitchFamily="18" charset="0"/>
                          </a:rPr>
                          <m:t>、</m:t>
                        </m:r>
                        <m:sSup>
                          <m:sSupPr>
                            <m:ctrlPr>
                              <a:rPr lang="en-US" altLang="zh-CN" sz="2400" i="1" smtClean="0">
                                <a:latin typeface="Cambria Math" panose="02040503050406030204" pitchFamily="18" charset="0"/>
                              </a:rPr>
                            </m:ctrlPr>
                          </m:sSupPr>
                          <m:e>
                            <m:r>
                              <m:rPr>
                                <m:sty m:val="p"/>
                              </m:rPr>
                              <a:rPr lang="en-US" altLang="zh-CN" sz="2400" b="0" i="0" smtClean="0">
                                <a:latin typeface="Cambria Math" panose="02040503050406030204" pitchFamily="18" charset="0"/>
                              </a:rPr>
                              <m:t>OH</m:t>
                            </m:r>
                          </m:e>
                          <m:sup>
                            <m:r>
                              <a:rPr lang="en-US" altLang="zh-CN" sz="2400" i="0">
                                <a:latin typeface="Cambria Math" panose="02040503050406030204" pitchFamily="18" charset="0"/>
                              </a:rPr>
                              <m:t>−</m:t>
                            </m:r>
                          </m:sup>
                        </m:sSup>
                        <m:r>
                          <a:rPr lang="zh-CN" altLang="en-US" sz="2400" i="0">
                            <a:latin typeface="Cambria Math" panose="02040503050406030204" pitchFamily="18" charset="0"/>
                          </a:rPr>
                          <m:t>、</m:t>
                        </m:r>
                        <m:sSup>
                          <m:sSupPr>
                            <m:ctrlPr>
                              <a:rPr lang="en-US" altLang="zh-CN" sz="2400" i="1" smtClean="0">
                                <a:latin typeface="Cambria Math" panose="02040503050406030204" pitchFamily="18" charset="0"/>
                              </a:rPr>
                            </m:ctrlPr>
                          </m:sSupPr>
                          <m:e>
                            <m:r>
                              <m:rPr>
                                <m:sty m:val="p"/>
                              </m:rPr>
                              <a:rPr lang="en-US" altLang="zh-CN" sz="2400" b="0" i="0" smtClean="0">
                                <a:latin typeface="Cambria Math" panose="02040503050406030204" pitchFamily="18" charset="0"/>
                              </a:rPr>
                              <m:t>Na</m:t>
                            </m:r>
                          </m:e>
                          <m:sup>
                            <m:r>
                              <a:rPr lang="en-US" altLang="zh-CN" sz="2400" b="0" i="0" smtClean="0">
                                <a:latin typeface="Cambria Math" panose="02040503050406030204" pitchFamily="18" charset="0"/>
                              </a:rPr>
                              <m:t>+</m:t>
                            </m:r>
                          </m:sup>
                        </m:sSup>
                      </m:oMath>
                    </m:oMathPara>
                  </a14:m>
                  <a:endParaRPr lang="zh-CN" altLang="en-US" sz="2400" dirty="0"/>
                </a:p>
              </p:txBody>
            </p:sp>
          </mc:Choice>
          <mc:Fallback xmlns="">
            <p:sp>
              <p:nvSpPr>
                <p:cNvPr id="19" name="文本框 18"/>
                <p:cNvSpPr txBox="1">
                  <a:spLocks noRot="1" noChangeAspect="1" noMove="1" noResize="1" noEditPoints="1" noAdjustHandles="1" noChangeArrowheads="1" noChangeShapeType="1" noTextEdit="1"/>
                </p:cNvSpPr>
                <p:nvPr/>
              </p:nvSpPr>
              <p:spPr>
                <a:xfrm>
                  <a:off x="2371080" y="3304744"/>
                  <a:ext cx="2472950" cy="461665"/>
                </a:xfrm>
                <a:prstGeom prst="rect">
                  <a:avLst/>
                </a:prstGeom>
                <a:blipFill rotWithShape="0">
                  <a:blip r:embed="rId4"/>
                  <a:stretch>
                    <a:fillRect/>
                  </a:stretch>
                </a:blipFill>
              </p:spPr>
              <p:txBody>
                <a:bodyPr/>
                <a:lstStyle/>
                <a:p>
                  <a:r>
                    <a:rPr lang="zh-CN" altLang="en-US">
                      <a:noFill/>
                    </a:rPr>
                    <a:t> </a:t>
                  </a:r>
                </a:p>
              </p:txBody>
            </p:sp>
          </mc:Fallback>
        </mc:AlternateContent>
      </p:grpSp>
      <p:grpSp>
        <p:nvGrpSpPr>
          <p:cNvPr id="19" name="组合 18"/>
          <p:cNvGrpSpPr/>
          <p:nvPr/>
        </p:nvGrpSpPr>
        <p:grpSpPr>
          <a:xfrm>
            <a:off x="4945370" y="1341603"/>
            <a:ext cx="1853395" cy="1257555"/>
            <a:chOff x="4874888" y="2165851"/>
            <a:chExt cx="1853395" cy="1257555"/>
          </a:xfrm>
        </p:grpSpPr>
        <p:sp>
          <p:nvSpPr>
            <p:cNvPr id="20" name="文本框 19"/>
            <p:cNvSpPr txBox="1"/>
            <p:nvPr/>
          </p:nvSpPr>
          <p:spPr>
            <a:xfrm>
              <a:off x="4874888" y="2838631"/>
              <a:ext cx="1853395" cy="584775"/>
            </a:xfrm>
            <a:prstGeom prst="rect">
              <a:avLst/>
            </a:prstGeom>
            <a:noFill/>
            <a:ln>
              <a:solidFill>
                <a:schemeClr val="tx1"/>
              </a:solidFill>
            </a:ln>
          </p:spPr>
          <p:txBody>
            <a:bodyPr wrap="square" rtlCol="0">
              <a:spAutoFit/>
            </a:bodyPr>
            <a:lstStyle/>
            <a:p>
              <a:r>
                <a:rPr lang="zh-CN" altLang="en-US" sz="3200" dirty="0" smtClean="0"/>
                <a:t>调成酸性</a:t>
              </a:r>
              <a:endParaRPr lang="zh-CN" altLang="en-US" sz="3200" dirty="0"/>
            </a:p>
          </p:txBody>
        </p:sp>
        <p:cxnSp>
          <p:nvCxnSpPr>
            <p:cNvPr id="21" name="直接箭头连接符 20"/>
            <p:cNvCxnSpPr/>
            <p:nvPr/>
          </p:nvCxnSpPr>
          <p:spPr>
            <a:xfrm flipH="1">
              <a:off x="5183304" y="2165851"/>
              <a:ext cx="206" cy="672780"/>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mc:AlternateContent xmlns:mc="http://schemas.openxmlformats.org/markup-compatibility/2006" xmlns:a14="http://schemas.microsoft.com/office/drawing/2010/main">
          <mc:Choice Requires="a14">
            <p:sp>
              <p:nvSpPr>
                <p:cNvPr id="22" name="文本框 21"/>
                <p:cNvSpPr txBox="1"/>
                <p:nvPr/>
              </p:nvSpPr>
              <p:spPr>
                <a:xfrm>
                  <a:off x="5183304" y="2276136"/>
                  <a:ext cx="1480271" cy="461665"/>
                </a:xfrm>
                <a:prstGeom prst="rect">
                  <a:avLst/>
                </a:prstGeom>
                <a:noFill/>
              </p:spPr>
              <p:txBody>
                <a:bodyPr wrap="square" rtlCol="0">
                  <a:spAutoFit/>
                </a:bodyPr>
                <a:lstStyle/>
                <a:p>
                  <a14:m>
                    <m:oMath xmlns:m="http://schemas.openxmlformats.org/officeDocument/2006/math">
                      <m:sSub>
                        <m:sSubPr>
                          <m:ctrlPr>
                            <a:rPr lang="en-US" altLang="zh-CN" sz="2400" i="1" dirty="0" smtClean="0">
                              <a:latin typeface="Cambria Math" panose="02040503050406030204" pitchFamily="18" charset="0"/>
                            </a:rPr>
                          </m:ctrlPr>
                        </m:sSubPr>
                        <m:e>
                          <m:r>
                            <m:rPr>
                              <m:sty m:val="p"/>
                            </m:rPr>
                            <a:rPr lang="en-US" altLang="zh-CN" sz="2400" b="0" i="0" dirty="0" smtClean="0">
                              <a:latin typeface="Cambria Math" panose="02040503050406030204" pitchFamily="18" charset="0"/>
                            </a:rPr>
                            <m:t>HNO</m:t>
                          </m:r>
                        </m:e>
                        <m:sub>
                          <m:r>
                            <a:rPr lang="en-US" altLang="zh-CN" sz="2400" b="0" i="0" dirty="0" smtClean="0">
                              <a:latin typeface="Cambria Math" panose="02040503050406030204" pitchFamily="18" charset="0"/>
                            </a:rPr>
                            <m:t>3</m:t>
                          </m:r>
                        </m:sub>
                      </m:sSub>
                    </m:oMath>
                  </a14:m>
                  <a:r>
                    <a:rPr lang="en-US" altLang="zh-CN" sz="2400" dirty="0" smtClean="0"/>
                    <a:t>(</a:t>
                  </a:r>
                  <a:r>
                    <a:rPr lang="en-US" altLang="zh-CN" sz="2400" dirty="0" err="1" smtClean="0"/>
                    <a:t>aq</a:t>
                  </a:r>
                  <a:r>
                    <a:rPr lang="en-US" altLang="zh-CN" sz="2400" dirty="0" smtClean="0"/>
                    <a:t>)</a:t>
                  </a:r>
                  <a:endParaRPr lang="zh-CN" altLang="en-US" sz="2400" dirty="0"/>
                </a:p>
              </p:txBody>
            </p:sp>
          </mc:Choice>
          <mc:Fallback xmlns="">
            <p:sp>
              <p:nvSpPr>
                <p:cNvPr id="23" name="文本框 22"/>
                <p:cNvSpPr txBox="1">
                  <a:spLocks noRot="1" noChangeAspect="1" noMove="1" noResize="1" noEditPoints="1" noAdjustHandles="1" noChangeArrowheads="1" noChangeShapeType="1" noTextEdit="1"/>
                </p:cNvSpPr>
                <p:nvPr/>
              </p:nvSpPr>
              <p:spPr>
                <a:xfrm>
                  <a:off x="5183304" y="2276136"/>
                  <a:ext cx="1480271" cy="461665"/>
                </a:xfrm>
                <a:prstGeom prst="rect">
                  <a:avLst/>
                </a:prstGeom>
                <a:blipFill rotWithShape="0">
                  <a:blip r:embed="rId5"/>
                  <a:stretch>
                    <a:fillRect l="-1235" t="-10526" r="-2469" b="-28947"/>
                  </a:stretch>
                </a:blipFill>
              </p:spPr>
              <p:txBody>
                <a:bodyPr/>
                <a:lstStyle/>
                <a:p>
                  <a:r>
                    <a:rPr lang="zh-CN" altLang="en-US">
                      <a:noFill/>
                    </a:rPr>
                    <a:t> </a:t>
                  </a:r>
                </a:p>
              </p:txBody>
            </p:sp>
          </mc:Fallback>
        </mc:AlternateContent>
      </p:grpSp>
      <p:cxnSp>
        <p:nvCxnSpPr>
          <p:cNvPr id="23" name="直接箭头连接符 22"/>
          <p:cNvCxnSpPr/>
          <p:nvPr/>
        </p:nvCxnSpPr>
        <p:spPr>
          <a:xfrm rot="60000" flipV="1">
            <a:off x="6798765" y="2374938"/>
            <a:ext cx="1990714" cy="26348"/>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grpSp>
        <p:nvGrpSpPr>
          <p:cNvPr id="24" name="组合 23"/>
          <p:cNvGrpSpPr/>
          <p:nvPr/>
        </p:nvGrpSpPr>
        <p:grpSpPr>
          <a:xfrm>
            <a:off x="6950621" y="1792327"/>
            <a:ext cx="1722948" cy="1510638"/>
            <a:chOff x="6880139" y="2616575"/>
            <a:chExt cx="1722948" cy="1510638"/>
          </a:xfrm>
        </p:grpSpPr>
        <mc:AlternateContent xmlns:mc="http://schemas.openxmlformats.org/markup-compatibility/2006" xmlns:a14="http://schemas.microsoft.com/office/drawing/2010/main">
          <mc:Choice Requires="a14">
            <p:sp>
              <p:nvSpPr>
                <p:cNvPr id="25" name="文本框 24"/>
                <p:cNvSpPr txBox="1"/>
                <p:nvPr/>
              </p:nvSpPr>
              <p:spPr>
                <a:xfrm>
                  <a:off x="6880139" y="2616575"/>
                  <a:ext cx="1255484" cy="461665"/>
                </a:xfrm>
                <a:prstGeom prst="rect">
                  <a:avLst/>
                </a:prstGeom>
                <a:solidFill>
                  <a:srgbClr val="66FFCC"/>
                </a:solid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n-US" altLang="zh-CN" sz="2400" i="1" smtClean="0">
                                <a:latin typeface="Cambria Math" panose="02040503050406030204" pitchFamily="18" charset="0"/>
                              </a:rPr>
                            </m:ctrlPr>
                          </m:sSubPr>
                          <m:e>
                            <m:r>
                              <m:rPr>
                                <m:sty m:val="p"/>
                              </m:rPr>
                              <a:rPr lang="en-US" altLang="zh-CN" sz="2400" b="0" i="0" smtClean="0">
                                <a:latin typeface="Cambria Math" panose="02040503050406030204" pitchFamily="18" charset="0"/>
                              </a:rPr>
                              <m:t>C</m:t>
                            </m:r>
                          </m:e>
                          <m:sub>
                            <m:r>
                              <a:rPr lang="en-US" altLang="zh-CN" sz="2400" b="0" i="0" smtClean="0">
                                <a:latin typeface="Cambria Math" panose="02040503050406030204" pitchFamily="18" charset="0"/>
                              </a:rPr>
                              <m:t>2</m:t>
                            </m:r>
                          </m:sub>
                        </m:sSub>
                        <m:sSub>
                          <m:sSubPr>
                            <m:ctrlPr>
                              <a:rPr lang="en-US" altLang="zh-CN" sz="2400" i="1" smtClean="0">
                                <a:latin typeface="Cambria Math" panose="02040503050406030204" pitchFamily="18" charset="0"/>
                              </a:rPr>
                            </m:ctrlPr>
                          </m:sSubPr>
                          <m:e>
                            <m:r>
                              <m:rPr>
                                <m:sty m:val="p"/>
                              </m:rPr>
                              <a:rPr lang="en-US" altLang="zh-CN" sz="2400" b="0" i="0" smtClean="0">
                                <a:latin typeface="Cambria Math" panose="02040503050406030204" pitchFamily="18" charset="0"/>
                              </a:rPr>
                              <m:t>H</m:t>
                            </m:r>
                          </m:e>
                          <m:sub>
                            <m:r>
                              <a:rPr lang="en-US" altLang="zh-CN" sz="2400" b="0" i="0" smtClean="0">
                                <a:latin typeface="Cambria Math" panose="02040503050406030204" pitchFamily="18" charset="0"/>
                              </a:rPr>
                              <m:t>5</m:t>
                            </m:r>
                          </m:sub>
                        </m:sSub>
                        <m:r>
                          <m:rPr>
                            <m:sty m:val="p"/>
                          </m:rPr>
                          <a:rPr lang="en-US" altLang="zh-CN" sz="2400" b="0" i="0" smtClean="0">
                            <a:latin typeface="Cambria Math" panose="02040503050406030204" pitchFamily="18" charset="0"/>
                          </a:rPr>
                          <m:t>OH</m:t>
                        </m:r>
                      </m:oMath>
                    </m:oMathPara>
                  </a14:m>
                  <a:endParaRPr lang="zh-CN" altLang="en-US" sz="2400" dirty="0"/>
                </a:p>
              </p:txBody>
            </p:sp>
          </mc:Choice>
          <mc:Fallback xmlns="">
            <p:sp>
              <p:nvSpPr>
                <p:cNvPr id="25" name="文本框 24"/>
                <p:cNvSpPr txBox="1">
                  <a:spLocks noRot="1" noChangeAspect="1" noMove="1" noResize="1" noEditPoints="1" noAdjustHandles="1" noChangeArrowheads="1" noChangeShapeType="1" noTextEdit="1"/>
                </p:cNvSpPr>
                <p:nvPr/>
              </p:nvSpPr>
              <p:spPr>
                <a:xfrm>
                  <a:off x="6880139" y="2616575"/>
                  <a:ext cx="1255484" cy="461665"/>
                </a:xfrm>
                <a:prstGeom prst="rect">
                  <a:avLst/>
                </a:prstGeom>
                <a:blipFill rotWithShape="0">
                  <a:blip r:embed="rId6"/>
                  <a:stretch>
                    <a:fillRect l="-971" r="-1456" b="-1316"/>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26" name="文本框 25"/>
                <p:cNvSpPr txBox="1"/>
                <p:nvPr/>
              </p:nvSpPr>
              <p:spPr>
                <a:xfrm>
                  <a:off x="6880139" y="3304744"/>
                  <a:ext cx="1722948" cy="822469"/>
                </a:xfrm>
                <a:prstGeom prst="rect">
                  <a:avLst/>
                </a:prstGeom>
                <a:solidFill>
                  <a:schemeClr val="accent1">
                    <a:lumMod val="20000"/>
                    <a:lumOff val="80000"/>
                  </a:schemeClr>
                </a:solidFill>
              </p:spPr>
              <p:txBody>
                <a:bodyPr wrap="square" rtlCol="0">
                  <a:spAutoFit/>
                </a:bodyPr>
                <a:lstStyle/>
                <a:p>
                  <a14:m>
                    <m:oMath xmlns:m="http://schemas.openxmlformats.org/officeDocument/2006/math">
                      <m:sSup>
                        <m:sSupPr>
                          <m:ctrlPr>
                            <a:rPr lang="en-US" altLang="zh-CN" sz="2400" i="1" smtClean="0">
                              <a:latin typeface="Cambria Math" panose="02040503050406030204" pitchFamily="18" charset="0"/>
                            </a:rPr>
                          </m:ctrlPr>
                        </m:sSupPr>
                        <m:e>
                          <m:r>
                            <m:rPr>
                              <m:sty m:val="p"/>
                            </m:rPr>
                            <a:rPr lang="en-US" altLang="zh-CN" sz="2400" b="0" i="0" smtClean="0">
                              <a:latin typeface="Cambria Math" panose="02040503050406030204" pitchFamily="18" charset="0"/>
                            </a:rPr>
                            <m:t>Br</m:t>
                          </m:r>
                        </m:e>
                        <m:sup>
                          <m:r>
                            <a:rPr lang="en-US" altLang="zh-CN" sz="2400" b="0" i="0" smtClean="0">
                              <a:latin typeface="Cambria Math" panose="02040503050406030204" pitchFamily="18" charset="0"/>
                            </a:rPr>
                            <m:t>−</m:t>
                          </m:r>
                        </m:sup>
                      </m:sSup>
                      <m:r>
                        <a:rPr lang="zh-CN" altLang="en-US" sz="2400" i="0">
                          <a:latin typeface="Cambria Math" panose="02040503050406030204" pitchFamily="18" charset="0"/>
                        </a:rPr>
                        <m:t>、</m:t>
                      </m:r>
                      <m:sSup>
                        <m:sSupPr>
                          <m:ctrlPr>
                            <a:rPr lang="en-US" altLang="zh-CN" sz="2400" i="1" smtClean="0">
                              <a:latin typeface="Cambria Math" panose="02040503050406030204" pitchFamily="18" charset="0"/>
                            </a:rPr>
                          </m:ctrlPr>
                        </m:sSupPr>
                        <m:e>
                          <m:r>
                            <m:rPr>
                              <m:sty m:val="p"/>
                            </m:rPr>
                            <a:rPr lang="en-US" altLang="zh-CN" sz="2400" b="0" i="0" smtClean="0">
                              <a:latin typeface="Cambria Math" panose="02040503050406030204" pitchFamily="18" charset="0"/>
                            </a:rPr>
                            <m:t>H</m:t>
                          </m:r>
                        </m:e>
                        <m:sup>
                          <m:r>
                            <a:rPr lang="en-US" altLang="zh-CN" sz="2400" i="0">
                              <a:latin typeface="Cambria Math" panose="02040503050406030204" pitchFamily="18" charset="0"/>
                            </a:rPr>
                            <m:t>+</m:t>
                          </m:r>
                        </m:sup>
                      </m:sSup>
                      <m:r>
                        <a:rPr lang="zh-CN" altLang="en-US" sz="2400" i="0">
                          <a:latin typeface="Cambria Math" panose="02040503050406030204" pitchFamily="18" charset="0"/>
                        </a:rPr>
                        <m:t>、</m:t>
                      </m:r>
                      <m:sSup>
                        <m:sSupPr>
                          <m:ctrlPr>
                            <a:rPr lang="en-US" altLang="zh-CN" sz="2400" i="1" smtClean="0">
                              <a:latin typeface="Cambria Math" panose="02040503050406030204" pitchFamily="18" charset="0"/>
                            </a:rPr>
                          </m:ctrlPr>
                        </m:sSupPr>
                        <m:e>
                          <m:r>
                            <m:rPr>
                              <m:sty m:val="p"/>
                            </m:rPr>
                            <a:rPr lang="en-US" altLang="zh-CN" sz="2400" b="0" i="0" smtClean="0">
                              <a:latin typeface="Cambria Math" panose="02040503050406030204" pitchFamily="18" charset="0"/>
                            </a:rPr>
                            <m:t>Na</m:t>
                          </m:r>
                        </m:e>
                        <m:sup>
                          <m:r>
                            <a:rPr lang="en-US" altLang="zh-CN" sz="2400" b="0" i="0" smtClean="0">
                              <a:latin typeface="Cambria Math" panose="02040503050406030204" pitchFamily="18" charset="0"/>
                            </a:rPr>
                            <m:t>+</m:t>
                          </m:r>
                        </m:sup>
                      </m:sSup>
                    </m:oMath>
                  </a14:m>
                  <a:r>
                    <a:rPr lang="zh-CN" altLang="en-US" sz="2400" dirty="0" smtClean="0"/>
                    <a:t>、</a:t>
                  </a:r>
                  <a14:m>
                    <m:oMath xmlns:m="http://schemas.openxmlformats.org/officeDocument/2006/math">
                      <m:sSubSup>
                        <m:sSubSupPr>
                          <m:ctrlPr>
                            <a:rPr lang="en-US" altLang="zh-CN" sz="2400" i="1" dirty="0" smtClean="0">
                              <a:latin typeface="Cambria Math" panose="02040503050406030204" pitchFamily="18" charset="0"/>
                            </a:rPr>
                          </m:ctrlPr>
                        </m:sSubSupPr>
                        <m:e>
                          <m:r>
                            <m:rPr>
                              <m:sty m:val="p"/>
                            </m:rPr>
                            <a:rPr lang="en-US" altLang="zh-CN" sz="2400" b="0" i="0" dirty="0" smtClean="0">
                              <a:latin typeface="Cambria Math" panose="02040503050406030204" pitchFamily="18" charset="0"/>
                            </a:rPr>
                            <m:t>NO</m:t>
                          </m:r>
                        </m:e>
                        <m:sub>
                          <m:r>
                            <a:rPr lang="en-US" altLang="zh-CN" sz="2400" b="0" i="0" dirty="0" smtClean="0">
                              <a:latin typeface="Cambria Math" panose="02040503050406030204" pitchFamily="18" charset="0"/>
                            </a:rPr>
                            <m:t>3</m:t>
                          </m:r>
                        </m:sub>
                        <m:sup>
                          <m:r>
                            <a:rPr lang="en-US" altLang="zh-CN" sz="2400" b="0" i="0" dirty="0" smtClean="0">
                              <a:latin typeface="Cambria Math" panose="02040503050406030204" pitchFamily="18" charset="0"/>
                            </a:rPr>
                            <m:t>−</m:t>
                          </m:r>
                        </m:sup>
                      </m:sSubSup>
                    </m:oMath>
                  </a14:m>
                  <a:endParaRPr lang="zh-CN" altLang="en-US" sz="2400" dirty="0"/>
                </a:p>
              </p:txBody>
            </p:sp>
          </mc:Choice>
          <mc:Fallback xmlns="">
            <p:sp>
              <p:nvSpPr>
                <p:cNvPr id="28" name="文本框 27"/>
                <p:cNvSpPr txBox="1">
                  <a:spLocks noRot="1" noChangeAspect="1" noMove="1" noResize="1" noEditPoints="1" noAdjustHandles="1" noChangeArrowheads="1" noChangeShapeType="1" noTextEdit="1"/>
                </p:cNvSpPr>
                <p:nvPr/>
              </p:nvSpPr>
              <p:spPr>
                <a:xfrm>
                  <a:off x="6880139" y="3304744"/>
                  <a:ext cx="1722948" cy="822469"/>
                </a:xfrm>
                <a:prstGeom prst="rect">
                  <a:avLst/>
                </a:prstGeom>
                <a:blipFill rotWithShape="0">
                  <a:blip r:embed="rId7"/>
                  <a:stretch>
                    <a:fillRect l="-707" b="-12593"/>
                  </a:stretch>
                </a:blipFill>
              </p:spPr>
              <p:txBody>
                <a:bodyPr/>
                <a:lstStyle/>
                <a:p>
                  <a:r>
                    <a:rPr lang="zh-CN" altLang="en-US">
                      <a:noFill/>
                    </a:rPr>
                    <a:t> </a:t>
                  </a:r>
                </a:p>
              </p:txBody>
            </p:sp>
          </mc:Fallback>
        </mc:AlternateContent>
      </p:grpSp>
      <p:grpSp>
        <p:nvGrpSpPr>
          <p:cNvPr id="27" name="组合 26"/>
          <p:cNvGrpSpPr/>
          <p:nvPr/>
        </p:nvGrpSpPr>
        <p:grpSpPr>
          <a:xfrm>
            <a:off x="8825425" y="1370933"/>
            <a:ext cx="1654495" cy="1259331"/>
            <a:chOff x="8754943" y="2195181"/>
            <a:chExt cx="1654495" cy="1259331"/>
          </a:xfrm>
        </p:grpSpPr>
        <p:sp>
          <p:nvSpPr>
            <p:cNvPr id="28" name="文本框 27"/>
            <p:cNvSpPr txBox="1"/>
            <p:nvPr/>
          </p:nvSpPr>
          <p:spPr>
            <a:xfrm>
              <a:off x="8754943" y="2869737"/>
              <a:ext cx="1067860" cy="584775"/>
            </a:xfrm>
            <a:prstGeom prst="rect">
              <a:avLst/>
            </a:prstGeom>
            <a:noFill/>
            <a:ln>
              <a:solidFill>
                <a:schemeClr val="tx1"/>
              </a:solidFill>
            </a:ln>
          </p:spPr>
          <p:txBody>
            <a:bodyPr wrap="square" rtlCol="0">
              <a:spAutoFit/>
            </a:bodyPr>
            <a:lstStyle/>
            <a:p>
              <a:r>
                <a:rPr lang="zh-CN" altLang="en-US" sz="3200" dirty="0" smtClean="0"/>
                <a:t>沉淀</a:t>
              </a:r>
              <a:endParaRPr lang="zh-CN" altLang="en-US" sz="3200" dirty="0"/>
            </a:p>
          </p:txBody>
        </p:sp>
        <p:cxnSp>
          <p:nvCxnSpPr>
            <p:cNvPr id="29" name="直接箭头连接符 28"/>
            <p:cNvCxnSpPr/>
            <p:nvPr/>
          </p:nvCxnSpPr>
          <p:spPr>
            <a:xfrm flipH="1">
              <a:off x="8929167" y="2195181"/>
              <a:ext cx="206" cy="672780"/>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mc:AlternateContent xmlns:mc="http://schemas.openxmlformats.org/markup-compatibility/2006" xmlns:a14="http://schemas.microsoft.com/office/drawing/2010/main">
          <mc:Choice Requires="a14">
            <p:sp>
              <p:nvSpPr>
                <p:cNvPr id="30" name="文本框 29"/>
                <p:cNvSpPr txBox="1"/>
                <p:nvPr/>
              </p:nvSpPr>
              <p:spPr>
                <a:xfrm>
                  <a:off x="8929167" y="2305466"/>
                  <a:ext cx="1480271" cy="461665"/>
                </a:xfrm>
                <a:prstGeom prst="rect">
                  <a:avLst/>
                </a:prstGeom>
                <a:noFill/>
              </p:spPr>
              <p:txBody>
                <a:bodyPr wrap="square" rtlCol="0">
                  <a:spAutoFit/>
                </a:bodyPr>
                <a:lstStyle/>
                <a:p>
                  <a14:m>
                    <m:oMath xmlns:m="http://schemas.openxmlformats.org/officeDocument/2006/math">
                      <m:sSub>
                        <m:sSubPr>
                          <m:ctrlPr>
                            <a:rPr lang="en-US" altLang="zh-CN" sz="2400" i="1" dirty="0" smtClean="0">
                              <a:latin typeface="Cambria Math" panose="02040503050406030204" pitchFamily="18" charset="0"/>
                            </a:rPr>
                          </m:ctrlPr>
                        </m:sSubPr>
                        <m:e>
                          <m:r>
                            <m:rPr>
                              <m:sty m:val="p"/>
                            </m:rPr>
                            <a:rPr lang="en-US" altLang="zh-CN" sz="2400" b="0" i="0" dirty="0" smtClean="0">
                              <a:latin typeface="Cambria Math" panose="02040503050406030204" pitchFamily="18" charset="0"/>
                            </a:rPr>
                            <m:t>AgNO</m:t>
                          </m:r>
                        </m:e>
                        <m:sub>
                          <m:r>
                            <a:rPr lang="en-US" altLang="zh-CN" sz="2400" b="0" i="0" dirty="0" smtClean="0">
                              <a:latin typeface="Cambria Math" panose="02040503050406030204" pitchFamily="18" charset="0"/>
                            </a:rPr>
                            <m:t>3</m:t>
                          </m:r>
                        </m:sub>
                      </m:sSub>
                    </m:oMath>
                  </a14:m>
                  <a:r>
                    <a:rPr lang="en-US" altLang="zh-CN" sz="2400" dirty="0" smtClean="0"/>
                    <a:t>(</a:t>
                  </a:r>
                  <a:r>
                    <a:rPr lang="en-US" altLang="zh-CN" sz="2400" dirty="0" err="1" smtClean="0"/>
                    <a:t>aq</a:t>
                  </a:r>
                  <a:r>
                    <a:rPr lang="en-US" altLang="zh-CN" sz="2400" dirty="0" smtClean="0"/>
                    <a:t>)</a:t>
                  </a:r>
                  <a:endParaRPr lang="zh-CN" altLang="en-US" sz="2400" dirty="0"/>
                </a:p>
              </p:txBody>
            </p:sp>
          </mc:Choice>
          <mc:Fallback xmlns="">
            <p:sp>
              <p:nvSpPr>
                <p:cNvPr id="32" name="文本框 31"/>
                <p:cNvSpPr txBox="1">
                  <a:spLocks noRot="1" noChangeAspect="1" noMove="1" noResize="1" noEditPoints="1" noAdjustHandles="1" noChangeArrowheads="1" noChangeShapeType="1" noTextEdit="1"/>
                </p:cNvSpPr>
                <p:nvPr/>
              </p:nvSpPr>
              <p:spPr>
                <a:xfrm>
                  <a:off x="8929167" y="2305466"/>
                  <a:ext cx="1480271" cy="461665"/>
                </a:xfrm>
                <a:prstGeom prst="rect">
                  <a:avLst/>
                </a:prstGeom>
                <a:blipFill rotWithShape="0">
                  <a:blip r:embed="rId8"/>
                  <a:stretch>
                    <a:fillRect l="-3292" t="-10526" r="-12757" b="-28947"/>
                  </a:stretch>
                </a:blipFill>
              </p:spPr>
              <p:txBody>
                <a:bodyPr/>
                <a:lstStyle/>
                <a:p>
                  <a:r>
                    <a:rPr lang="zh-CN" altLang="en-US">
                      <a:noFill/>
                    </a:rPr>
                    <a:t> </a:t>
                  </a:r>
                </a:p>
              </p:txBody>
            </p:sp>
          </mc:Fallback>
        </mc:AlternateContent>
      </p:grpSp>
      <p:grpSp>
        <p:nvGrpSpPr>
          <p:cNvPr id="31" name="组合 30"/>
          <p:cNvGrpSpPr/>
          <p:nvPr/>
        </p:nvGrpSpPr>
        <p:grpSpPr>
          <a:xfrm>
            <a:off x="9926129" y="1895903"/>
            <a:ext cx="1107582" cy="500708"/>
            <a:chOff x="9855647" y="2720151"/>
            <a:chExt cx="1107582" cy="500708"/>
          </a:xfrm>
        </p:grpSpPr>
        <p:cxnSp>
          <p:nvCxnSpPr>
            <p:cNvPr id="32" name="直接箭头连接符 31"/>
            <p:cNvCxnSpPr/>
            <p:nvPr/>
          </p:nvCxnSpPr>
          <p:spPr>
            <a:xfrm>
              <a:off x="9855647" y="3220859"/>
              <a:ext cx="1107582" cy="0"/>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sp>
          <p:nvSpPr>
            <p:cNvPr id="33" name="文本框 32"/>
            <p:cNvSpPr txBox="1"/>
            <p:nvPr/>
          </p:nvSpPr>
          <p:spPr>
            <a:xfrm>
              <a:off x="9974659" y="2720151"/>
              <a:ext cx="792079" cy="461665"/>
            </a:xfrm>
            <a:prstGeom prst="rect">
              <a:avLst/>
            </a:prstGeom>
            <a:solidFill>
              <a:srgbClr val="FFFF00"/>
            </a:solidFill>
          </p:spPr>
          <p:txBody>
            <a:bodyPr wrap="square" rtlCol="0">
              <a:spAutoFit/>
            </a:bodyPr>
            <a:lstStyle/>
            <a:p>
              <a:r>
                <a:rPr lang="en-US" altLang="zh-CN" sz="2400" dirty="0" err="1" smtClean="0"/>
                <a:t>AgBr</a:t>
              </a:r>
              <a:endParaRPr lang="zh-CN" altLang="en-US" sz="2400" dirty="0"/>
            </a:p>
          </p:txBody>
        </p:sp>
      </p:grpSp>
      <mc:AlternateContent xmlns:mc="http://schemas.openxmlformats.org/markup-compatibility/2006" xmlns:a14="http://schemas.microsoft.com/office/drawing/2010/main">
        <mc:Choice Requires="a14">
          <p:sp>
            <p:nvSpPr>
              <p:cNvPr id="3" name="文本框 2"/>
              <p:cNvSpPr txBox="1"/>
              <p:nvPr/>
            </p:nvSpPr>
            <p:spPr>
              <a:xfrm>
                <a:off x="2744486" y="1820060"/>
                <a:ext cx="746975" cy="461665"/>
              </a:xfrm>
              <a:prstGeom prst="rect">
                <a:avLst/>
              </a:prstGeom>
              <a:solidFill>
                <a:srgbClr val="FFCC99"/>
              </a:solid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n-US" altLang="zh-CN" sz="2400" i="1" smtClean="0">
                              <a:latin typeface="Cambria Math" panose="02040503050406030204" pitchFamily="18" charset="0"/>
                            </a:rPr>
                          </m:ctrlPr>
                        </m:sSubPr>
                        <m:e>
                          <m:r>
                            <m:rPr>
                              <m:sty m:val="p"/>
                            </m:rPr>
                            <a:rPr lang="en-US" altLang="zh-CN" sz="2400" b="0" i="0" smtClean="0">
                              <a:latin typeface="Cambria Math" panose="02040503050406030204" pitchFamily="18" charset="0"/>
                            </a:rPr>
                            <m:t>C</m:t>
                          </m:r>
                        </m:e>
                        <m:sub>
                          <m:r>
                            <a:rPr lang="en-US" altLang="zh-CN" sz="2400" b="0" i="0" smtClean="0">
                              <a:latin typeface="Cambria Math" panose="02040503050406030204" pitchFamily="18" charset="0"/>
                            </a:rPr>
                            <m:t>2</m:t>
                          </m:r>
                        </m:sub>
                      </m:sSub>
                      <m:sSub>
                        <m:sSubPr>
                          <m:ctrlPr>
                            <a:rPr lang="en-US" altLang="zh-CN" sz="2400" i="1" smtClean="0">
                              <a:latin typeface="Cambria Math" panose="02040503050406030204" pitchFamily="18" charset="0"/>
                            </a:rPr>
                          </m:ctrlPr>
                        </m:sSubPr>
                        <m:e>
                          <m:r>
                            <m:rPr>
                              <m:sty m:val="p"/>
                            </m:rPr>
                            <a:rPr lang="en-US" altLang="zh-CN" sz="2400" b="0" i="0" smtClean="0">
                              <a:latin typeface="Cambria Math" panose="02040503050406030204" pitchFamily="18" charset="0"/>
                            </a:rPr>
                            <m:t>H</m:t>
                          </m:r>
                        </m:e>
                        <m:sub>
                          <m:r>
                            <a:rPr lang="en-US" altLang="zh-CN" sz="2400" b="0" i="0" smtClean="0">
                              <a:latin typeface="Cambria Math" panose="02040503050406030204" pitchFamily="18" charset="0"/>
                            </a:rPr>
                            <m:t>4</m:t>
                          </m:r>
                        </m:sub>
                      </m:sSub>
                    </m:oMath>
                  </m:oMathPara>
                </a14:m>
                <a:endParaRPr lang="zh-CN" altLang="en-US" sz="2400" dirty="0"/>
              </a:p>
            </p:txBody>
          </p:sp>
        </mc:Choice>
        <mc:Fallback xmlns="">
          <p:sp>
            <p:nvSpPr>
              <p:cNvPr id="3" name="文本框 2"/>
              <p:cNvSpPr txBox="1">
                <a:spLocks noRot="1" noChangeAspect="1" noMove="1" noResize="1" noEditPoints="1" noAdjustHandles="1" noChangeArrowheads="1" noChangeShapeType="1" noTextEdit="1"/>
              </p:cNvSpPr>
              <p:nvPr/>
            </p:nvSpPr>
            <p:spPr>
              <a:xfrm>
                <a:off x="2744486" y="1820060"/>
                <a:ext cx="746975" cy="461665"/>
              </a:xfrm>
              <a:prstGeom prst="rect">
                <a:avLst/>
              </a:prstGeom>
              <a:blipFill rotWithShape="0">
                <a:blip r:embed="rId9"/>
                <a:stretch>
                  <a:fillRect l="-1626" r="-8130" b="-1333"/>
                </a:stretch>
              </a:blipFill>
            </p:spPr>
            <p:txBody>
              <a:bodyPr/>
              <a:lstStyle/>
              <a:p>
                <a:r>
                  <a:rPr lang="zh-CN" altLang="en-US">
                    <a:noFill/>
                  </a:rPr>
                  <a:t> </a:t>
                </a:r>
              </a:p>
            </p:txBody>
          </p:sp>
        </mc:Fallback>
      </mc:AlternateContent>
      <p:sp>
        <p:nvSpPr>
          <p:cNvPr id="43" name="矩形 42"/>
          <p:cNvSpPr/>
          <p:nvPr/>
        </p:nvSpPr>
        <p:spPr>
          <a:xfrm>
            <a:off x="0" y="3214232"/>
            <a:ext cx="6232948" cy="1200329"/>
          </a:xfrm>
          <a:prstGeom prst="rect">
            <a:avLst/>
          </a:prstGeom>
        </p:spPr>
        <p:txBody>
          <a:bodyPr wrap="square">
            <a:spAutoFit/>
          </a:bodyPr>
          <a:lstStyle/>
          <a:p>
            <a:r>
              <a:rPr lang="en-US" altLang="zh-CN" sz="2400" dirty="0" smtClean="0">
                <a:ln w="0"/>
                <a:effectLst>
                  <a:outerShdw blurRad="38100" dist="19050" dir="2700000" algn="tl" rotWithShape="0">
                    <a:schemeClr val="dk1">
                      <a:alpha val="40000"/>
                    </a:schemeClr>
                  </a:outerShdw>
                </a:effectLst>
              </a:rPr>
              <a:t>1</a:t>
            </a:r>
            <a:r>
              <a:rPr lang="zh-CN" altLang="en-US" sz="2400" dirty="0" smtClean="0">
                <a:ln w="0"/>
                <a:effectLst>
                  <a:outerShdw blurRad="38100" dist="19050" dir="2700000" algn="tl" rotWithShape="0">
                    <a:schemeClr val="dk1">
                      <a:alpha val="40000"/>
                    </a:schemeClr>
                  </a:outerShdw>
                </a:effectLst>
              </a:rPr>
              <a:t>乙醇</a:t>
            </a:r>
            <a:r>
              <a:rPr lang="zh-CN" altLang="en-US" sz="2400" dirty="0">
                <a:ln w="0"/>
                <a:effectLst>
                  <a:outerShdw blurRad="38100" dist="19050" dir="2700000" algn="tl" rotWithShape="0">
                    <a:schemeClr val="dk1">
                      <a:alpha val="40000"/>
                    </a:schemeClr>
                  </a:outerShdw>
                </a:effectLst>
              </a:rPr>
              <a:t>做溶剂时，产物生成乙烯，能否直接将生成</a:t>
            </a:r>
            <a:r>
              <a:rPr lang="zh-CN" altLang="en-US" sz="2400" dirty="0" smtClean="0">
                <a:ln w="0"/>
                <a:effectLst>
                  <a:outerShdw blurRad="38100" dist="19050" dir="2700000" algn="tl" rotWithShape="0">
                    <a:schemeClr val="dk1">
                      <a:alpha val="40000"/>
                    </a:schemeClr>
                  </a:outerShdw>
                </a:effectLst>
              </a:rPr>
              <a:t>的气体</a:t>
            </a:r>
            <a:r>
              <a:rPr lang="zh-CN" altLang="en-US" sz="2400" dirty="0">
                <a:ln w="0"/>
                <a:effectLst>
                  <a:outerShdw blurRad="38100" dist="19050" dir="2700000" algn="tl" rotWithShape="0">
                    <a:schemeClr val="dk1">
                      <a:alpha val="40000"/>
                    </a:schemeClr>
                  </a:outerShdw>
                </a:effectLst>
              </a:rPr>
              <a:t>通入酸性</a:t>
            </a:r>
            <a:r>
              <a:rPr lang="en-US" altLang="zh-CN" sz="2400" dirty="0">
                <a:ln w="0"/>
                <a:effectLst>
                  <a:outerShdw blurRad="38100" dist="19050" dir="2700000" algn="tl" rotWithShape="0">
                    <a:schemeClr val="dk1">
                      <a:alpha val="40000"/>
                    </a:schemeClr>
                  </a:outerShdw>
                </a:effectLst>
              </a:rPr>
              <a:t>KMnO</a:t>
            </a:r>
            <a:r>
              <a:rPr lang="en-US" altLang="zh-CN" sz="2400" baseline="-25000" dirty="0">
                <a:ln w="0"/>
                <a:effectLst>
                  <a:outerShdw blurRad="38100" dist="19050" dir="2700000" algn="tl" rotWithShape="0">
                    <a:schemeClr val="dk1">
                      <a:alpha val="40000"/>
                    </a:schemeClr>
                  </a:outerShdw>
                </a:effectLst>
              </a:rPr>
              <a:t>4</a:t>
            </a:r>
            <a:r>
              <a:rPr lang="zh-CN" altLang="en-US" sz="2400" dirty="0">
                <a:ln w="0"/>
                <a:effectLst>
                  <a:outerShdw blurRad="38100" dist="19050" dir="2700000" algn="tl" rotWithShape="0">
                    <a:schemeClr val="dk1">
                      <a:alpha val="40000"/>
                    </a:schemeClr>
                  </a:outerShdw>
                </a:effectLst>
              </a:rPr>
              <a:t>溶液，根据褪色现象进行判断？</a:t>
            </a:r>
            <a:endParaRPr lang="en-US" altLang="zh-CN" sz="2400" dirty="0">
              <a:ln w="0"/>
              <a:effectLst>
                <a:outerShdw blurRad="38100" dist="19050" dir="2700000" algn="tl" rotWithShape="0">
                  <a:schemeClr val="dk1">
                    <a:alpha val="40000"/>
                  </a:schemeClr>
                </a:outerShdw>
              </a:effectLst>
            </a:endParaRPr>
          </a:p>
        </p:txBody>
      </p:sp>
      <p:sp>
        <p:nvSpPr>
          <p:cNvPr id="44" name="矩形 43"/>
          <p:cNvSpPr/>
          <p:nvPr/>
        </p:nvSpPr>
        <p:spPr>
          <a:xfrm>
            <a:off x="0" y="4817497"/>
            <a:ext cx="6104586" cy="1569660"/>
          </a:xfrm>
          <a:prstGeom prst="rect">
            <a:avLst/>
          </a:prstGeom>
        </p:spPr>
        <p:txBody>
          <a:bodyPr wrap="square">
            <a:spAutoFit/>
          </a:bodyPr>
          <a:lstStyle/>
          <a:p>
            <a:r>
              <a:rPr lang="en-US" altLang="zh-CN" sz="2400" dirty="0" smtClean="0">
                <a:ln w="0"/>
                <a:effectLst>
                  <a:outerShdw blurRad="38100" dist="19050" dir="2700000" algn="tl" rotWithShape="0">
                    <a:schemeClr val="dk1">
                      <a:alpha val="40000"/>
                    </a:schemeClr>
                  </a:outerShdw>
                </a:effectLst>
              </a:rPr>
              <a:t>2</a:t>
            </a:r>
            <a:r>
              <a:rPr lang="zh-CN" altLang="zh-CN" sz="2400" dirty="0" smtClean="0"/>
              <a:t>观察</a:t>
            </a:r>
            <a:r>
              <a:rPr lang="zh-CN" altLang="zh-CN" sz="2400" dirty="0"/>
              <a:t>课本</a:t>
            </a:r>
            <a:r>
              <a:rPr lang="en-US" altLang="zh-CN" sz="2400" dirty="0"/>
              <a:t>P42</a:t>
            </a:r>
            <a:r>
              <a:rPr lang="zh-CN" altLang="zh-CN" sz="2400" dirty="0"/>
              <a:t>图</a:t>
            </a:r>
            <a:r>
              <a:rPr lang="en-US" altLang="zh-CN" sz="2400" dirty="0"/>
              <a:t>2</a:t>
            </a:r>
            <a:r>
              <a:rPr lang="zh-CN" altLang="zh-CN" sz="2400" dirty="0"/>
              <a:t>－</a:t>
            </a:r>
            <a:r>
              <a:rPr lang="en-US" altLang="zh-CN" sz="2400" dirty="0"/>
              <a:t>18</a:t>
            </a:r>
            <a:r>
              <a:rPr lang="zh-CN" altLang="zh-CN" sz="2400" dirty="0"/>
              <a:t>，装有水的试管有什么作用</a:t>
            </a:r>
            <a:r>
              <a:rPr lang="zh-CN" altLang="zh-CN" sz="2400" dirty="0" smtClean="0"/>
              <a:t>？</a:t>
            </a:r>
            <a:endParaRPr lang="en-US" altLang="zh-CN" sz="2400" dirty="0" smtClean="0"/>
          </a:p>
          <a:p>
            <a:r>
              <a:rPr lang="zh-CN" altLang="en-US" sz="2400" dirty="0" smtClean="0">
                <a:ln w="0"/>
                <a:effectLst>
                  <a:outerShdw blurRad="38100" dist="19050" dir="2700000" algn="tl" rotWithShape="0">
                    <a:schemeClr val="dk1">
                      <a:alpha val="40000"/>
                    </a:schemeClr>
                  </a:outerShdw>
                </a:effectLst>
              </a:rPr>
              <a:t>还有</a:t>
            </a:r>
            <a:r>
              <a:rPr lang="zh-CN" altLang="en-US" sz="2400" dirty="0">
                <a:ln w="0"/>
                <a:effectLst>
                  <a:outerShdw blurRad="38100" dist="19050" dir="2700000" algn="tl" rotWithShape="0">
                    <a:schemeClr val="dk1">
                      <a:alpha val="40000"/>
                    </a:schemeClr>
                  </a:outerShdw>
                </a:effectLst>
              </a:rPr>
              <a:t>什么方法可以检验乙烯，是否还需要先除去乙醇？</a:t>
            </a:r>
            <a:endParaRPr lang="en-US" altLang="zh-CN" sz="2400" dirty="0">
              <a:ln w="0"/>
              <a:effectLst>
                <a:outerShdw blurRad="38100" dist="19050" dir="2700000" algn="tl" rotWithShape="0">
                  <a:schemeClr val="dk1">
                    <a:alpha val="40000"/>
                  </a:schemeClr>
                </a:outerShdw>
              </a:effectLst>
            </a:endParaRPr>
          </a:p>
        </p:txBody>
      </p:sp>
      <p:pic>
        <p:nvPicPr>
          <p:cNvPr id="2" name="图片 1"/>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508602" y="3459198"/>
            <a:ext cx="4982094" cy="3398802"/>
          </a:xfrm>
          <a:prstGeom prst="rect">
            <a:avLst/>
          </a:prstGeom>
        </p:spPr>
      </p:pic>
    </p:spTree>
    <p:extLst>
      <p:ext uri="{BB962C8B-B14F-4D97-AF65-F5344CB8AC3E}">
        <p14:creationId xmlns:p14="http://schemas.microsoft.com/office/powerpoint/2010/main" val="4087294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additive="base">
                                        <p:cTn id="7" dur="500" fill="hold"/>
                                        <p:tgtEl>
                                          <p:spTgt spid="43"/>
                                        </p:tgtEl>
                                        <p:attrNameLst>
                                          <p:attrName>ppt_x</p:attrName>
                                        </p:attrNameLst>
                                      </p:cBhvr>
                                      <p:tavLst>
                                        <p:tav tm="0">
                                          <p:val>
                                            <p:strVal val="#ppt_x"/>
                                          </p:val>
                                        </p:tav>
                                        <p:tav tm="100000">
                                          <p:val>
                                            <p:strVal val="#ppt_x"/>
                                          </p:val>
                                        </p:tav>
                                      </p:tavLst>
                                    </p:anim>
                                    <p:anim calcmode="lin" valueType="num">
                                      <p:cBhvr additive="base">
                                        <p:cTn id="8" dur="500" fill="hold"/>
                                        <p:tgtEl>
                                          <p:spTgt spid="4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4"/>
                                        </p:tgtEl>
                                        <p:attrNameLst>
                                          <p:attrName>style.visibility</p:attrName>
                                        </p:attrNameLst>
                                      </p:cBhvr>
                                      <p:to>
                                        <p:strVal val="visible"/>
                                      </p:to>
                                    </p:set>
                                    <p:anim calcmode="lin" valueType="num">
                                      <p:cBhvr additive="base">
                                        <p:cTn id="19" dur="500" fill="hold"/>
                                        <p:tgtEl>
                                          <p:spTgt spid="44"/>
                                        </p:tgtEl>
                                        <p:attrNameLst>
                                          <p:attrName>ppt_x</p:attrName>
                                        </p:attrNameLst>
                                      </p:cBhvr>
                                      <p:tavLst>
                                        <p:tav tm="0">
                                          <p:val>
                                            <p:strVal val="#ppt_x"/>
                                          </p:val>
                                        </p:tav>
                                        <p:tav tm="100000">
                                          <p:val>
                                            <p:strVal val="#ppt_x"/>
                                          </p:val>
                                        </p:tav>
                                      </p:tavLst>
                                    </p:anim>
                                    <p:anim calcmode="lin" valueType="num">
                                      <p:cBhvr additive="base">
                                        <p:cTn id="20" dur="500" fill="hold"/>
                                        <p:tgtEl>
                                          <p:spTgt spid="4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0" y="0"/>
            <a:ext cx="3309870" cy="523220"/>
          </a:xfrm>
          <a:prstGeom prst="rect">
            <a:avLst/>
          </a:prstGeom>
          <a:solidFill>
            <a:srgbClr val="CCFF33"/>
          </a:solidFill>
        </p:spPr>
        <p:txBody>
          <a:bodyPr wrap="square" rtlCol="0">
            <a:spAutoFit/>
          </a:bodyPr>
          <a:lstStyle/>
          <a:p>
            <a:r>
              <a:rPr lang="en-US" altLang="zh-CN" sz="2800" dirty="0" smtClean="0"/>
              <a:t>4</a:t>
            </a:r>
            <a:r>
              <a:rPr lang="zh-CN" altLang="en-US" sz="2800" dirty="0" smtClean="0"/>
              <a:t>卤</a:t>
            </a:r>
            <a:r>
              <a:rPr lang="zh-CN" altLang="en-US" sz="2800" dirty="0"/>
              <a:t>代</a:t>
            </a:r>
            <a:r>
              <a:rPr lang="zh-CN" altLang="en-US" sz="2800" dirty="0" smtClean="0"/>
              <a:t>烃的化学性质</a:t>
            </a:r>
            <a:endParaRPr lang="zh-CN" altLang="en-US" sz="2800" dirty="0"/>
          </a:p>
        </p:txBody>
      </p:sp>
      <p:sp>
        <p:nvSpPr>
          <p:cNvPr id="8" name="文本框 7"/>
          <p:cNvSpPr txBox="1"/>
          <p:nvPr/>
        </p:nvSpPr>
        <p:spPr>
          <a:xfrm>
            <a:off x="0" y="519981"/>
            <a:ext cx="3566627" cy="523220"/>
          </a:xfrm>
          <a:prstGeom prst="rect">
            <a:avLst/>
          </a:prstGeom>
          <a:solidFill>
            <a:srgbClr val="66FFCC"/>
          </a:solidFill>
          <a:ln>
            <a:solidFill>
              <a:schemeClr val="tx1"/>
            </a:solidFill>
          </a:ln>
        </p:spPr>
        <p:txBody>
          <a:bodyPr wrap="square" rtlCol="0">
            <a:spAutoFit/>
          </a:bodyPr>
          <a:lstStyle/>
          <a:p>
            <a:r>
              <a:rPr lang="en-US" altLang="zh-CN" sz="2800" dirty="0" smtClean="0"/>
              <a:t>4.2</a:t>
            </a:r>
            <a:r>
              <a:rPr lang="zh-CN" altLang="en-US" sz="2800" dirty="0" smtClean="0"/>
              <a:t>卤</a:t>
            </a:r>
            <a:r>
              <a:rPr lang="zh-CN" altLang="en-US" sz="2800" dirty="0"/>
              <a:t>代</a:t>
            </a:r>
            <a:r>
              <a:rPr lang="zh-CN" altLang="en-US" sz="2800" dirty="0" smtClean="0"/>
              <a:t>烃的消去反应</a:t>
            </a:r>
            <a:endParaRPr lang="zh-CN" altLang="en-US" sz="2800" dirty="0"/>
          </a:p>
        </p:txBody>
      </p:sp>
      <p:sp>
        <p:nvSpPr>
          <p:cNvPr id="43" name="文本框 42"/>
          <p:cNvSpPr txBox="1"/>
          <p:nvPr/>
        </p:nvSpPr>
        <p:spPr>
          <a:xfrm>
            <a:off x="5289053" y="505354"/>
            <a:ext cx="2305319" cy="584775"/>
          </a:xfrm>
          <a:prstGeom prst="rect">
            <a:avLst/>
          </a:prstGeom>
          <a:solidFill>
            <a:srgbClr val="FFCC99"/>
          </a:solidFill>
        </p:spPr>
        <p:txBody>
          <a:bodyPr wrap="square" rtlCol="0">
            <a:spAutoFit/>
          </a:bodyPr>
          <a:lstStyle/>
          <a:p>
            <a:r>
              <a:rPr lang="zh-CN" altLang="en-US" sz="3200" dirty="0" smtClean="0"/>
              <a:t>第一组练习</a:t>
            </a:r>
            <a:endParaRPr lang="zh-CN" altLang="en-US" sz="3200" dirty="0"/>
          </a:p>
        </p:txBody>
      </p:sp>
      <p:pic>
        <p:nvPicPr>
          <p:cNvPr id="2" name="图片 1"/>
          <p:cNvPicPr>
            <a:picLocks noChangeAspect="1"/>
          </p:cNvPicPr>
          <p:nvPr/>
        </p:nvPicPr>
        <p:blipFill>
          <a:blip r:embed="rId2"/>
          <a:stretch>
            <a:fillRect/>
          </a:stretch>
        </p:blipFill>
        <p:spPr>
          <a:xfrm>
            <a:off x="347874" y="1806190"/>
            <a:ext cx="4702120" cy="1078677"/>
          </a:xfrm>
          <a:prstGeom prst="rect">
            <a:avLst/>
          </a:prstGeom>
        </p:spPr>
      </p:pic>
      <p:pic>
        <p:nvPicPr>
          <p:cNvPr id="5" name="图片 4"/>
          <p:cNvPicPr>
            <a:picLocks noChangeAspect="1"/>
          </p:cNvPicPr>
          <p:nvPr/>
        </p:nvPicPr>
        <p:blipFill>
          <a:blip r:embed="rId3"/>
          <a:stretch>
            <a:fillRect/>
          </a:stretch>
        </p:blipFill>
        <p:spPr>
          <a:xfrm>
            <a:off x="347874" y="3126536"/>
            <a:ext cx="4702120" cy="1538012"/>
          </a:xfrm>
          <a:prstGeom prst="rect">
            <a:avLst/>
          </a:prstGeom>
        </p:spPr>
      </p:pic>
      <p:pic>
        <p:nvPicPr>
          <p:cNvPr id="6" name="图片 5"/>
          <p:cNvPicPr>
            <a:picLocks noChangeAspect="1"/>
          </p:cNvPicPr>
          <p:nvPr/>
        </p:nvPicPr>
        <p:blipFill>
          <a:blip r:embed="rId4"/>
          <a:stretch>
            <a:fillRect/>
          </a:stretch>
        </p:blipFill>
        <p:spPr>
          <a:xfrm>
            <a:off x="5219246" y="3126536"/>
            <a:ext cx="4750253" cy="1301618"/>
          </a:xfrm>
          <a:prstGeom prst="rect">
            <a:avLst/>
          </a:prstGeom>
        </p:spPr>
      </p:pic>
      <p:pic>
        <p:nvPicPr>
          <p:cNvPr id="44" name="图片 43"/>
          <p:cNvPicPr>
            <a:picLocks noChangeAspect="1"/>
          </p:cNvPicPr>
          <p:nvPr/>
        </p:nvPicPr>
        <p:blipFill>
          <a:blip r:embed="rId5"/>
          <a:stretch>
            <a:fillRect/>
          </a:stretch>
        </p:blipFill>
        <p:spPr>
          <a:xfrm>
            <a:off x="237480" y="4906217"/>
            <a:ext cx="4812514" cy="1682546"/>
          </a:xfrm>
          <a:prstGeom prst="rect">
            <a:avLst/>
          </a:prstGeom>
        </p:spPr>
      </p:pic>
      <p:pic>
        <p:nvPicPr>
          <p:cNvPr id="45" name="图片 44"/>
          <p:cNvPicPr>
            <a:picLocks noChangeAspect="1"/>
          </p:cNvPicPr>
          <p:nvPr/>
        </p:nvPicPr>
        <p:blipFill>
          <a:blip r:embed="rId6"/>
          <a:stretch>
            <a:fillRect/>
          </a:stretch>
        </p:blipFill>
        <p:spPr>
          <a:xfrm>
            <a:off x="5219246" y="5106072"/>
            <a:ext cx="4661851" cy="1482691"/>
          </a:xfrm>
          <a:prstGeom prst="rect">
            <a:avLst/>
          </a:prstGeom>
        </p:spPr>
      </p:pic>
    </p:spTree>
    <p:extLst>
      <p:ext uri="{BB962C8B-B14F-4D97-AF65-F5344CB8AC3E}">
        <p14:creationId xmlns:p14="http://schemas.microsoft.com/office/powerpoint/2010/main" val="3230358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4"/>
                                        </p:tgtEl>
                                        <p:attrNameLst>
                                          <p:attrName>style.visibility</p:attrName>
                                        </p:attrNameLst>
                                      </p:cBhvr>
                                      <p:to>
                                        <p:strVal val="visible"/>
                                      </p:to>
                                    </p:set>
                                    <p:anim calcmode="lin" valueType="num">
                                      <p:cBhvr additive="base">
                                        <p:cTn id="19" dur="500" fill="hold"/>
                                        <p:tgtEl>
                                          <p:spTgt spid="44"/>
                                        </p:tgtEl>
                                        <p:attrNameLst>
                                          <p:attrName>ppt_x</p:attrName>
                                        </p:attrNameLst>
                                      </p:cBhvr>
                                      <p:tavLst>
                                        <p:tav tm="0">
                                          <p:val>
                                            <p:strVal val="#ppt_x"/>
                                          </p:val>
                                        </p:tav>
                                        <p:tav tm="100000">
                                          <p:val>
                                            <p:strVal val="#ppt_x"/>
                                          </p:val>
                                        </p:tav>
                                      </p:tavLst>
                                    </p:anim>
                                    <p:anim calcmode="lin" valueType="num">
                                      <p:cBhvr additive="base">
                                        <p:cTn id="20" dur="500" fill="hold"/>
                                        <p:tgtEl>
                                          <p:spTgt spid="4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5"/>
                                        </p:tgtEl>
                                        <p:attrNameLst>
                                          <p:attrName>style.visibility</p:attrName>
                                        </p:attrNameLst>
                                      </p:cBhvr>
                                      <p:to>
                                        <p:strVal val="visible"/>
                                      </p:to>
                                    </p:set>
                                    <p:anim calcmode="lin" valueType="num">
                                      <p:cBhvr additive="base">
                                        <p:cTn id="31" dur="500" fill="hold"/>
                                        <p:tgtEl>
                                          <p:spTgt spid="45"/>
                                        </p:tgtEl>
                                        <p:attrNameLst>
                                          <p:attrName>ppt_x</p:attrName>
                                        </p:attrNameLst>
                                      </p:cBhvr>
                                      <p:tavLst>
                                        <p:tav tm="0">
                                          <p:val>
                                            <p:strVal val="#ppt_x"/>
                                          </p:val>
                                        </p:tav>
                                        <p:tav tm="100000">
                                          <p:val>
                                            <p:strVal val="#ppt_x"/>
                                          </p:val>
                                        </p:tav>
                                      </p:tavLst>
                                    </p:anim>
                                    <p:anim calcmode="lin" valueType="num">
                                      <p:cBhvr additive="base">
                                        <p:cTn id="32" dur="500" fill="hold"/>
                                        <p:tgtEl>
                                          <p:spTgt spid="4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0" y="0"/>
            <a:ext cx="3309870" cy="523220"/>
          </a:xfrm>
          <a:prstGeom prst="rect">
            <a:avLst/>
          </a:prstGeom>
          <a:solidFill>
            <a:srgbClr val="CCFF33"/>
          </a:solidFill>
        </p:spPr>
        <p:txBody>
          <a:bodyPr wrap="square" rtlCol="0">
            <a:spAutoFit/>
          </a:bodyPr>
          <a:lstStyle/>
          <a:p>
            <a:r>
              <a:rPr lang="en-US" altLang="zh-CN" sz="2800" dirty="0" smtClean="0"/>
              <a:t>4</a:t>
            </a:r>
            <a:r>
              <a:rPr lang="zh-CN" altLang="en-US" sz="2800" dirty="0" smtClean="0"/>
              <a:t>卤</a:t>
            </a:r>
            <a:r>
              <a:rPr lang="zh-CN" altLang="en-US" sz="2800" dirty="0"/>
              <a:t>代</a:t>
            </a:r>
            <a:r>
              <a:rPr lang="zh-CN" altLang="en-US" sz="2800" dirty="0" smtClean="0"/>
              <a:t>烃的化学性质</a:t>
            </a:r>
            <a:endParaRPr lang="zh-CN" altLang="en-US" sz="2800" dirty="0"/>
          </a:p>
        </p:txBody>
      </p:sp>
      <p:sp>
        <p:nvSpPr>
          <p:cNvPr id="8" name="文本框 7"/>
          <p:cNvSpPr txBox="1"/>
          <p:nvPr/>
        </p:nvSpPr>
        <p:spPr>
          <a:xfrm>
            <a:off x="0" y="519981"/>
            <a:ext cx="3566627" cy="523220"/>
          </a:xfrm>
          <a:prstGeom prst="rect">
            <a:avLst/>
          </a:prstGeom>
          <a:solidFill>
            <a:srgbClr val="66FFCC"/>
          </a:solidFill>
          <a:ln>
            <a:solidFill>
              <a:schemeClr val="tx1"/>
            </a:solidFill>
          </a:ln>
        </p:spPr>
        <p:txBody>
          <a:bodyPr wrap="square" rtlCol="0">
            <a:spAutoFit/>
          </a:bodyPr>
          <a:lstStyle/>
          <a:p>
            <a:r>
              <a:rPr lang="en-US" altLang="zh-CN" sz="2800" dirty="0" smtClean="0"/>
              <a:t>4.2</a:t>
            </a:r>
            <a:r>
              <a:rPr lang="zh-CN" altLang="en-US" sz="2800" dirty="0" smtClean="0"/>
              <a:t>卤</a:t>
            </a:r>
            <a:r>
              <a:rPr lang="zh-CN" altLang="en-US" sz="2800" dirty="0"/>
              <a:t>代</a:t>
            </a:r>
            <a:r>
              <a:rPr lang="zh-CN" altLang="en-US" sz="2800" dirty="0" smtClean="0"/>
              <a:t>烃的消去反应</a:t>
            </a:r>
            <a:endParaRPr lang="zh-CN" altLang="en-US" sz="2800" dirty="0"/>
          </a:p>
        </p:txBody>
      </p:sp>
      <p:sp>
        <p:nvSpPr>
          <p:cNvPr id="43" name="文本框 42"/>
          <p:cNvSpPr txBox="1"/>
          <p:nvPr/>
        </p:nvSpPr>
        <p:spPr>
          <a:xfrm>
            <a:off x="5289054" y="489203"/>
            <a:ext cx="2305319" cy="584775"/>
          </a:xfrm>
          <a:prstGeom prst="rect">
            <a:avLst/>
          </a:prstGeom>
          <a:solidFill>
            <a:srgbClr val="FFCC99"/>
          </a:solidFill>
        </p:spPr>
        <p:txBody>
          <a:bodyPr wrap="square" rtlCol="0">
            <a:spAutoFit/>
          </a:bodyPr>
          <a:lstStyle/>
          <a:p>
            <a:r>
              <a:rPr lang="zh-CN" altLang="en-US" sz="3200" dirty="0" smtClean="0"/>
              <a:t>第</a:t>
            </a:r>
            <a:r>
              <a:rPr lang="zh-CN" altLang="en-US" sz="3200" dirty="0"/>
              <a:t>二</a:t>
            </a:r>
            <a:r>
              <a:rPr lang="zh-CN" altLang="en-US" sz="3200" dirty="0" smtClean="0"/>
              <a:t>组练习</a:t>
            </a:r>
            <a:endParaRPr lang="zh-CN" altLang="en-US" sz="3200" dirty="0"/>
          </a:p>
        </p:txBody>
      </p:sp>
      <p:pic>
        <p:nvPicPr>
          <p:cNvPr id="3" name="图片 2"/>
          <p:cNvPicPr>
            <a:picLocks noChangeAspect="1"/>
          </p:cNvPicPr>
          <p:nvPr/>
        </p:nvPicPr>
        <p:blipFill>
          <a:blip r:embed="rId2"/>
          <a:stretch>
            <a:fillRect/>
          </a:stretch>
        </p:blipFill>
        <p:spPr>
          <a:xfrm>
            <a:off x="414018" y="1673546"/>
            <a:ext cx="4248134" cy="1991210"/>
          </a:xfrm>
          <a:prstGeom prst="rect">
            <a:avLst/>
          </a:prstGeom>
        </p:spPr>
      </p:pic>
      <p:pic>
        <p:nvPicPr>
          <p:cNvPr id="7" name="图片 6"/>
          <p:cNvPicPr>
            <a:picLocks noChangeAspect="1"/>
          </p:cNvPicPr>
          <p:nvPr/>
        </p:nvPicPr>
        <p:blipFill>
          <a:blip r:embed="rId3"/>
          <a:stretch>
            <a:fillRect/>
          </a:stretch>
        </p:blipFill>
        <p:spPr>
          <a:xfrm>
            <a:off x="5150983" y="1553410"/>
            <a:ext cx="5422571" cy="1115741"/>
          </a:xfrm>
          <a:prstGeom prst="rect">
            <a:avLst/>
          </a:prstGeom>
        </p:spPr>
      </p:pic>
      <p:pic>
        <p:nvPicPr>
          <p:cNvPr id="9" name="图片 8"/>
          <p:cNvPicPr>
            <a:picLocks noChangeAspect="1"/>
          </p:cNvPicPr>
          <p:nvPr/>
        </p:nvPicPr>
        <p:blipFill>
          <a:blip r:embed="rId4"/>
          <a:stretch>
            <a:fillRect/>
          </a:stretch>
        </p:blipFill>
        <p:spPr>
          <a:xfrm>
            <a:off x="5456478" y="2669151"/>
            <a:ext cx="5117076" cy="1052883"/>
          </a:xfrm>
          <a:prstGeom prst="rect">
            <a:avLst/>
          </a:prstGeom>
        </p:spPr>
      </p:pic>
      <p:pic>
        <p:nvPicPr>
          <p:cNvPr id="10" name="图片 9"/>
          <p:cNvPicPr>
            <a:picLocks noChangeAspect="1"/>
          </p:cNvPicPr>
          <p:nvPr/>
        </p:nvPicPr>
        <p:blipFill>
          <a:blip r:embed="rId5"/>
          <a:stretch>
            <a:fillRect/>
          </a:stretch>
        </p:blipFill>
        <p:spPr>
          <a:xfrm>
            <a:off x="446215" y="4043449"/>
            <a:ext cx="4549309" cy="991207"/>
          </a:xfrm>
          <a:prstGeom prst="rect">
            <a:avLst/>
          </a:prstGeom>
        </p:spPr>
      </p:pic>
      <p:pic>
        <p:nvPicPr>
          <p:cNvPr id="12" name="图片 11"/>
          <p:cNvPicPr>
            <a:picLocks noChangeAspect="1"/>
          </p:cNvPicPr>
          <p:nvPr/>
        </p:nvPicPr>
        <p:blipFill>
          <a:blip r:embed="rId6"/>
          <a:stretch>
            <a:fillRect/>
          </a:stretch>
        </p:blipFill>
        <p:spPr>
          <a:xfrm>
            <a:off x="5289055" y="3971145"/>
            <a:ext cx="5413290" cy="950238"/>
          </a:xfrm>
          <a:prstGeom prst="rect">
            <a:avLst/>
          </a:prstGeom>
        </p:spPr>
      </p:pic>
    </p:spTree>
    <p:extLst>
      <p:ext uri="{BB962C8B-B14F-4D97-AF65-F5344CB8AC3E}">
        <p14:creationId xmlns:p14="http://schemas.microsoft.com/office/powerpoint/2010/main" val="2075596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500" fill="hold"/>
                                        <p:tgtEl>
                                          <p:spTgt spid="12"/>
                                        </p:tgtEl>
                                        <p:attrNameLst>
                                          <p:attrName>ppt_x</p:attrName>
                                        </p:attrNameLst>
                                      </p:cBhvr>
                                      <p:tavLst>
                                        <p:tav tm="0">
                                          <p:val>
                                            <p:strVal val="#ppt_x"/>
                                          </p:val>
                                        </p:tav>
                                        <p:tav tm="100000">
                                          <p:val>
                                            <p:strVal val="#ppt_x"/>
                                          </p:val>
                                        </p:tav>
                                      </p:tavLst>
                                    </p:anim>
                                    <p:anim calcmode="lin" valueType="num">
                                      <p:cBhvr additive="base">
                                        <p:cTn id="3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0" y="0"/>
            <a:ext cx="3309870" cy="523220"/>
          </a:xfrm>
          <a:prstGeom prst="rect">
            <a:avLst/>
          </a:prstGeom>
          <a:solidFill>
            <a:srgbClr val="CCFF33"/>
          </a:solidFill>
        </p:spPr>
        <p:txBody>
          <a:bodyPr wrap="square" rtlCol="0">
            <a:spAutoFit/>
          </a:bodyPr>
          <a:lstStyle/>
          <a:p>
            <a:r>
              <a:rPr lang="en-US" altLang="zh-CN" sz="2800" dirty="0" smtClean="0"/>
              <a:t>4</a:t>
            </a:r>
            <a:r>
              <a:rPr lang="zh-CN" altLang="en-US" sz="2800" dirty="0" smtClean="0"/>
              <a:t>卤</a:t>
            </a:r>
            <a:r>
              <a:rPr lang="zh-CN" altLang="en-US" sz="2800" dirty="0"/>
              <a:t>代</a:t>
            </a:r>
            <a:r>
              <a:rPr lang="zh-CN" altLang="en-US" sz="2800" dirty="0" smtClean="0"/>
              <a:t>烃的化学性质</a:t>
            </a:r>
            <a:endParaRPr lang="zh-CN" altLang="en-US" sz="2800" dirty="0"/>
          </a:p>
        </p:txBody>
      </p:sp>
      <p:sp>
        <p:nvSpPr>
          <p:cNvPr id="8" name="文本框 7"/>
          <p:cNvSpPr txBox="1"/>
          <p:nvPr/>
        </p:nvSpPr>
        <p:spPr>
          <a:xfrm>
            <a:off x="2987899" y="700285"/>
            <a:ext cx="5885645" cy="523220"/>
          </a:xfrm>
          <a:prstGeom prst="rect">
            <a:avLst/>
          </a:prstGeom>
          <a:solidFill>
            <a:srgbClr val="66FFCC"/>
          </a:solidFill>
          <a:ln>
            <a:solidFill>
              <a:schemeClr val="tx1"/>
            </a:solidFill>
          </a:ln>
        </p:spPr>
        <p:txBody>
          <a:bodyPr wrap="square" rtlCol="0">
            <a:spAutoFit/>
          </a:bodyPr>
          <a:lstStyle/>
          <a:p>
            <a:r>
              <a:rPr lang="zh-CN" altLang="en-US" sz="2800" dirty="0" smtClean="0"/>
              <a:t>卤</a:t>
            </a:r>
            <a:r>
              <a:rPr lang="zh-CN" altLang="en-US" sz="2800" dirty="0"/>
              <a:t>代</a:t>
            </a:r>
            <a:r>
              <a:rPr lang="zh-CN" altLang="en-US" sz="2800" dirty="0" smtClean="0"/>
              <a:t>烃的取代反应和消去反应的区别</a:t>
            </a:r>
            <a:endParaRPr lang="zh-CN" altLang="en-US" sz="2800" dirty="0"/>
          </a:p>
        </p:txBody>
      </p:sp>
      <mc:AlternateContent xmlns:mc="http://schemas.openxmlformats.org/markup-compatibility/2006" xmlns:a14="http://schemas.microsoft.com/office/drawing/2010/main">
        <mc:Choice Requires="a14">
          <p:graphicFrame>
            <p:nvGraphicFramePr>
              <p:cNvPr id="2" name="表格 1"/>
              <p:cNvGraphicFramePr>
                <a:graphicFrameLocks noGrp="1"/>
              </p:cNvGraphicFramePr>
              <p:nvPr>
                <p:extLst>
                  <p:ext uri="{D42A27DB-BD31-4B8C-83A1-F6EECF244321}">
                    <p14:modId xmlns:p14="http://schemas.microsoft.com/office/powerpoint/2010/main" val="3589827771"/>
                  </p:ext>
                </p:extLst>
              </p:nvPr>
            </p:nvGraphicFramePr>
            <p:xfrm>
              <a:off x="0" y="1827250"/>
              <a:ext cx="12192000" cy="4937760"/>
            </p:xfrm>
            <a:graphic>
              <a:graphicData uri="http://schemas.openxmlformats.org/drawingml/2006/table">
                <a:tbl>
                  <a:tblPr firstRow="1" bandRow="1">
                    <a:tableStyleId>{5940675A-B579-460E-94D1-54222C63F5DA}</a:tableStyleId>
                  </a:tblPr>
                  <a:tblGrid>
                    <a:gridCol w="1841679"/>
                    <a:gridCol w="4958366"/>
                    <a:gridCol w="5391955"/>
                  </a:tblGrid>
                  <a:tr h="370840">
                    <a:tc>
                      <a:txBody>
                        <a:bodyPr/>
                        <a:lstStyle/>
                        <a:p>
                          <a:r>
                            <a:rPr lang="zh-CN" altLang="en-US" sz="3200" dirty="0" smtClean="0"/>
                            <a:t>卤代烃</a:t>
                          </a:r>
                          <a:endParaRPr lang="zh-CN" altLang="en-US" sz="3200" dirty="0"/>
                        </a:p>
                      </a:txBody>
                      <a:tcPr/>
                    </a:tc>
                    <a:tc>
                      <a:txBody>
                        <a:bodyPr/>
                        <a:lstStyle/>
                        <a:p>
                          <a:pPr algn="ctr"/>
                          <a14:m>
                            <m:oMathPara xmlns:m="http://schemas.openxmlformats.org/officeDocument/2006/math">
                              <m:oMathParaPr>
                                <m:jc m:val="centerGroup"/>
                              </m:oMathParaPr>
                              <m:oMath xmlns:m="http://schemas.openxmlformats.org/officeDocument/2006/math">
                                <m:sSub>
                                  <m:sSubPr>
                                    <m:ctrlPr>
                                      <a:rPr lang="en-US" altLang="zh-CN" sz="3200" i="1" smtClean="0">
                                        <a:latin typeface="Cambria Math" panose="02040503050406030204" pitchFamily="18" charset="0"/>
                                      </a:rPr>
                                    </m:ctrlPr>
                                  </m:sSubPr>
                                  <m:e>
                                    <m:r>
                                      <m:rPr>
                                        <m:sty m:val="p"/>
                                      </m:rPr>
                                      <a:rPr lang="en-US" altLang="zh-CN" sz="3200" b="0" i="0" smtClean="0">
                                        <a:latin typeface="Cambria Math" panose="02040503050406030204" pitchFamily="18" charset="0"/>
                                      </a:rPr>
                                      <m:t>CH</m:t>
                                    </m:r>
                                  </m:e>
                                  <m:sub>
                                    <m:r>
                                      <a:rPr lang="en-US" altLang="zh-CN" sz="3200" b="0" i="0" smtClean="0">
                                        <a:latin typeface="Cambria Math" panose="02040503050406030204" pitchFamily="18" charset="0"/>
                                      </a:rPr>
                                      <m:t>3</m:t>
                                    </m:r>
                                  </m:sub>
                                </m:sSub>
                                <m:sSub>
                                  <m:sSubPr>
                                    <m:ctrlPr>
                                      <a:rPr lang="en-US" altLang="zh-CN" sz="3200" i="1" smtClean="0">
                                        <a:latin typeface="Cambria Math" panose="02040503050406030204" pitchFamily="18" charset="0"/>
                                      </a:rPr>
                                    </m:ctrlPr>
                                  </m:sSubPr>
                                  <m:e>
                                    <m:r>
                                      <m:rPr>
                                        <m:sty m:val="p"/>
                                      </m:rPr>
                                      <a:rPr lang="en-US" altLang="zh-CN" sz="3200" b="0" i="0" smtClean="0">
                                        <a:latin typeface="Cambria Math" panose="02040503050406030204" pitchFamily="18" charset="0"/>
                                      </a:rPr>
                                      <m:t>CH</m:t>
                                    </m:r>
                                  </m:e>
                                  <m:sub>
                                    <m:r>
                                      <a:rPr lang="en-US" altLang="zh-CN" sz="3200" b="0" i="0" smtClean="0">
                                        <a:latin typeface="Cambria Math" panose="02040503050406030204" pitchFamily="18" charset="0"/>
                                      </a:rPr>
                                      <m:t>2</m:t>
                                    </m:r>
                                  </m:sub>
                                </m:sSub>
                                <m:r>
                                  <m:rPr>
                                    <m:sty m:val="p"/>
                                  </m:rPr>
                                  <a:rPr lang="en-US" altLang="zh-CN" sz="3200" b="0" i="0" smtClean="0">
                                    <a:latin typeface="Cambria Math" panose="02040503050406030204" pitchFamily="18" charset="0"/>
                                  </a:rPr>
                                  <m:t>Br</m:t>
                                </m:r>
                              </m:oMath>
                            </m:oMathPara>
                          </a14:m>
                          <a:endParaRPr lang="zh-CN" altLang="en-US" sz="3200" i="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lang="en-US" altLang="zh-CN" sz="3200" i="1" smtClean="0">
                                        <a:latin typeface="Cambria Math" panose="02040503050406030204" pitchFamily="18" charset="0"/>
                                      </a:rPr>
                                    </m:ctrlPr>
                                  </m:sSubPr>
                                  <m:e>
                                    <m:r>
                                      <m:rPr>
                                        <m:sty m:val="p"/>
                                      </m:rPr>
                                      <a:rPr lang="en-US" altLang="zh-CN" sz="3200" b="0" i="0" smtClean="0">
                                        <a:latin typeface="Cambria Math" panose="02040503050406030204" pitchFamily="18" charset="0"/>
                                      </a:rPr>
                                      <m:t>CH</m:t>
                                    </m:r>
                                  </m:e>
                                  <m:sub>
                                    <m:r>
                                      <a:rPr lang="en-US" altLang="zh-CN" sz="3200" b="0" i="0" smtClean="0">
                                        <a:latin typeface="Cambria Math" panose="02040503050406030204" pitchFamily="18" charset="0"/>
                                      </a:rPr>
                                      <m:t>3</m:t>
                                    </m:r>
                                  </m:sub>
                                </m:sSub>
                                <m:sSub>
                                  <m:sSubPr>
                                    <m:ctrlPr>
                                      <a:rPr lang="en-US" altLang="zh-CN" sz="3200" i="1" smtClean="0">
                                        <a:latin typeface="Cambria Math" panose="02040503050406030204" pitchFamily="18" charset="0"/>
                                      </a:rPr>
                                    </m:ctrlPr>
                                  </m:sSubPr>
                                  <m:e>
                                    <m:r>
                                      <m:rPr>
                                        <m:sty m:val="p"/>
                                      </m:rPr>
                                      <a:rPr lang="en-US" altLang="zh-CN" sz="3200" b="0" i="0" smtClean="0">
                                        <a:latin typeface="Cambria Math" panose="02040503050406030204" pitchFamily="18" charset="0"/>
                                      </a:rPr>
                                      <m:t>CH</m:t>
                                    </m:r>
                                  </m:e>
                                  <m:sub>
                                    <m:r>
                                      <a:rPr lang="en-US" altLang="zh-CN" sz="3200" b="0" i="0" smtClean="0">
                                        <a:latin typeface="Cambria Math" panose="02040503050406030204" pitchFamily="18" charset="0"/>
                                      </a:rPr>
                                      <m:t>2</m:t>
                                    </m:r>
                                  </m:sub>
                                </m:sSub>
                                <m:r>
                                  <m:rPr>
                                    <m:sty m:val="p"/>
                                  </m:rPr>
                                  <a:rPr lang="en-US" altLang="zh-CN" sz="3200" b="0" i="0" smtClean="0">
                                    <a:latin typeface="Cambria Math" panose="02040503050406030204" pitchFamily="18" charset="0"/>
                                  </a:rPr>
                                  <m:t>Br</m:t>
                                </m:r>
                              </m:oMath>
                            </m:oMathPara>
                          </a14:m>
                          <a:endParaRPr lang="zh-CN" altLang="en-US" sz="3200" i="0" dirty="0"/>
                        </a:p>
                      </a:txBody>
                      <a:tcPr/>
                    </a:tc>
                  </a:tr>
                  <a:tr h="370840">
                    <a:tc>
                      <a:txBody>
                        <a:bodyPr/>
                        <a:lstStyle/>
                        <a:p>
                          <a:r>
                            <a:rPr lang="zh-CN" altLang="en-US" sz="3200" dirty="0" smtClean="0"/>
                            <a:t>反应条件</a:t>
                          </a:r>
                          <a:endParaRPr lang="zh-CN" altLang="en-US" sz="3200" dirty="0"/>
                        </a:p>
                      </a:txBody>
                      <a:tcPr/>
                    </a:tc>
                    <a:tc>
                      <a:txBody>
                        <a:bodyPr/>
                        <a:lstStyle/>
                        <a:p>
                          <a:pPr algn="ctr"/>
                          <a:r>
                            <a:rPr lang="en-US" altLang="zh-CN" sz="3200" dirty="0" err="1" smtClean="0"/>
                            <a:t>NaOH</a:t>
                          </a:r>
                          <a:r>
                            <a:rPr lang="zh-CN" altLang="en-US" sz="3200" dirty="0" smtClean="0"/>
                            <a:t>的水溶液</a:t>
                          </a:r>
                          <a:endParaRPr lang="zh-CN" altLang="en-US" sz="3200" dirty="0"/>
                        </a:p>
                      </a:txBody>
                      <a:tcPr/>
                    </a:tc>
                    <a:tc>
                      <a:txBody>
                        <a:bodyPr/>
                        <a:lstStyle/>
                        <a:p>
                          <a:pPr algn="ctr"/>
                          <a:r>
                            <a:rPr lang="en-US" altLang="zh-CN" sz="3200" dirty="0" err="1" smtClean="0"/>
                            <a:t>NaOH</a:t>
                          </a:r>
                          <a:r>
                            <a:rPr lang="zh-CN" altLang="en-US" sz="3200" dirty="0" smtClean="0"/>
                            <a:t>的乙醇溶液</a:t>
                          </a:r>
                          <a:endParaRPr lang="zh-CN" altLang="en-US" sz="3200" dirty="0"/>
                        </a:p>
                      </a:txBody>
                      <a:tcPr/>
                    </a:tc>
                  </a:tr>
                  <a:tr h="370840">
                    <a:tc>
                      <a:txBody>
                        <a:bodyPr/>
                        <a:lstStyle/>
                        <a:p>
                          <a:r>
                            <a:rPr lang="zh-CN" altLang="en-US" sz="3200" dirty="0" smtClean="0"/>
                            <a:t>生成物</a:t>
                          </a:r>
                          <a:endParaRPr lang="zh-CN" altLang="en-US" sz="32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lang="en-US" altLang="zh-CN" sz="3200" i="1" smtClean="0">
                                        <a:latin typeface="Cambria Math" panose="02040503050406030204" pitchFamily="18" charset="0"/>
                                      </a:rPr>
                                    </m:ctrlPr>
                                  </m:sSubPr>
                                  <m:e>
                                    <m:r>
                                      <m:rPr>
                                        <m:sty m:val="p"/>
                                      </m:rPr>
                                      <a:rPr lang="en-US" altLang="zh-CN" sz="3200" b="0" i="0" smtClean="0">
                                        <a:latin typeface="Cambria Math" panose="02040503050406030204" pitchFamily="18" charset="0"/>
                                      </a:rPr>
                                      <m:t>CH</m:t>
                                    </m:r>
                                  </m:e>
                                  <m:sub>
                                    <m:r>
                                      <a:rPr lang="en-US" altLang="zh-CN" sz="3200" b="0" i="0" smtClean="0">
                                        <a:latin typeface="Cambria Math" panose="02040503050406030204" pitchFamily="18" charset="0"/>
                                      </a:rPr>
                                      <m:t>3</m:t>
                                    </m:r>
                                  </m:sub>
                                </m:sSub>
                                <m:sSub>
                                  <m:sSubPr>
                                    <m:ctrlPr>
                                      <a:rPr lang="en-US" altLang="zh-CN" sz="3200" i="1" smtClean="0">
                                        <a:latin typeface="Cambria Math" panose="02040503050406030204" pitchFamily="18" charset="0"/>
                                      </a:rPr>
                                    </m:ctrlPr>
                                  </m:sSubPr>
                                  <m:e>
                                    <m:r>
                                      <m:rPr>
                                        <m:sty m:val="p"/>
                                      </m:rPr>
                                      <a:rPr lang="en-US" altLang="zh-CN" sz="3200" b="0" i="0" smtClean="0">
                                        <a:latin typeface="Cambria Math" panose="02040503050406030204" pitchFamily="18" charset="0"/>
                                      </a:rPr>
                                      <m:t>CH</m:t>
                                    </m:r>
                                  </m:e>
                                  <m:sub>
                                    <m:r>
                                      <a:rPr lang="en-US" altLang="zh-CN" sz="3200" b="0" i="0" smtClean="0">
                                        <a:latin typeface="Cambria Math" panose="02040503050406030204" pitchFamily="18" charset="0"/>
                                      </a:rPr>
                                      <m:t>2</m:t>
                                    </m:r>
                                  </m:sub>
                                </m:sSub>
                                <m:r>
                                  <m:rPr>
                                    <m:sty m:val="p"/>
                                  </m:rPr>
                                  <a:rPr lang="en-US" altLang="zh-CN" sz="3200" b="0" i="0" smtClean="0">
                                    <a:latin typeface="Cambria Math" panose="02040503050406030204" pitchFamily="18" charset="0"/>
                                  </a:rPr>
                                  <m:t>OH</m:t>
                                </m:r>
                                <m:r>
                                  <a:rPr lang="zh-CN" altLang="en-US" sz="3200" b="0" i="0" smtClean="0">
                                    <a:latin typeface="Cambria Math" panose="02040503050406030204" pitchFamily="18" charset="0"/>
                                  </a:rPr>
                                  <m:t>、</m:t>
                                </m:r>
                                <m:sSub>
                                  <m:sSubPr>
                                    <m:ctrlPr>
                                      <a:rPr lang="en-US" altLang="zh-CN" sz="3200" b="0" i="1" smtClean="0">
                                        <a:latin typeface="Cambria Math" panose="02040503050406030204" pitchFamily="18" charset="0"/>
                                      </a:rPr>
                                    </m:ctrlPr>
                                  </m:sSubPr>
                                  <m:e>
                                    <m:r>
                                      <m:rPr>
                                        <m:sty m:val="p"/>
                                      </m:rPr>
                                      <a:rPr lang="en-US" altLang="zh-CN" sz="3200" b="0" i="0" smtClean="0">
                                        <a:latin typeface="Cambria Math" panose="02040503050406030204" pitchFamily="18" charset="0"/>
                                      </a:rPr>
                                      <m:t>NaBr</m:t>
                                    </m:r>
                                    <m:r>
                                      <a:rPr lang="zh-CN" altLang="en-US" sz="3200" b="0" i="0" smtClean="0">
                                        <a:latin typeface="Cambria Math" panose="02040503050406030204" pitchFamily="18" charset="0"/>
                                      </a:rPr>
                                      <m:t>、</m:t>
                                    </m:r>
                                    <m:r>
                                      <m:rPr>
                                        <m:sty m:val="p"/>
                                      </m:rPr>
                                      <a:rPr lang="en-US" altLang="zh-CN" sz="3200" b="0" i="0" smtClean="0">
                                        <a:latin typeface="Cambria Math" panose="02040503050406030204" pitchFamily="18" charset="0"/>
                                      </a:rPr>
                                      <m:t>H</m:t>
                                    </m:r>
                                  </m:e>
                                  <m:sub>
                                    <m:r>
                                      <a:rPr lang="en-US" altLang="zh-CN" sz="3200" b="0" i="0" smtClean="0">
                                        <a:latin typeface="Cambria Math" panose="02040503050406030204" pitchFamily="18" charset="0"/>
                                      </a:rPr>
                                      <m:t>2</m:t>
                                    </m:r>
                                  </m:sub>
                                </m:sSub>
                                <m:r>
                                  <m:rPr>
                                    <m:sty m:val="p"/>
                                  </m:rPr>
                                  <a:rPr lang="en-US" altLang="zh-CN" sz="3200" b="0" i="0" smtClean="0">
                                    <a:latin typeface="Cambria Math" panose="02040503050406030204" pitchFamily="18" charset="0"/>
                                  </a:rPr>
                                  <m:t>O</m:t>
                                </m:r>
                              </m:oMath>
                            </m:oMathPara>
                          </a14:m>
                          <a:endParaRPr lang="zh-CN" altLang="en-US" sz="3200" i="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lang="en-US" altLang="zh-CN" sz="3200" i="1" smtClean="0">
                                        <a:latin typeface="Cambria Math" panose="02040503050406030204" pitchFamily="18" charset="0"/>
                                      </a:rPr>
                                    </m:ctrlPr>
                                  </m:sSubPr>
                                  <m:e>
                                    <m:r>
                                      <m:rPr>
                                        <m:sty m:val="p"/>
                                      </m:rPr>
                                      <a:rPr lang="en-US" altLang="zh-CN" sz="3200" b="0" i="0" smtClean="0">
                                        <a:latin typeface="Cambria Math" panose="02040503050406030204" pitchFamily="18" charset="0"/>
                                      </a:rPr>
                                      <m:t>C</m:t>
                                    </m:r>
                                  </m:e>
                                  <m:sub>
                                    <m:r>
                                      <a:rPr lang="en-US" altLang="zh-CN" sz="3200" b="0" i="1" smtClean="0">
                                        <a:latin typeface="Cambria Math" panose="02040503050406030204" pitchFamily="18" charset="0"/>
                                      </a:rPr>
                                      <m:t>2</m:t>
                                    </m:r>
                                  </m:sub>
                                </m:sSub>
                                <m:sSub>
                                  <m:sSubPr>
                                    <m:ctrlPr>
                                      <a:rPr lang="en-US" altLang="zh-CN" sz="3200" i="1" smtClean="0">
                                        <a:latin typeface="Cambria Math" panose="02040503050406030204" pitchFamily="18" charset="0"/>
                                      </a:rPr>
                                    </m:ctrlPr>
                                  </m:sSubPr>
                                  <m:e>
                                    <m:r>
                                      <m:rPr>
                                        <m:sty m:val="p"/>
                                      </m:rPr>
                                      <a:rPr lang="en-US" altLang="zh-CN" sz="3200" b="0" i="0" smtClean="0">
                                        <a:latin typeface="Cambria Math" panose="02040503050406030204" pitchFamily="18" charset="0"/>
                                      </a:rPr>
                                      <m:t>H</m:t>
                                    </m:r>
                                  </m:e>
                                  <m:sub>
                                    <m:r>
                                      <a:rPr lang="en-US" altLang="zh-CN" sz="3200" b="0" i="1" smtClean="0">
                                        <a:latin typeface="Cambria Math" panose="02040503050406030204" pitchFamily="18" charset="0"/>
                                      </a:rPr>
                                      <m:t>4</m:t>
                                    </m:r>
                                  </m:sub>
                                </m:sSub>
                                <m:r>
                                  <a:rPr lang="zh-CN" altLang="en-US" sz="3200" b="0" i="0" smtClean="0">
                                    <a:latin typeface="Cambria Math" panose="02040503050406030204" pitchFamily="18" charset="0"/>
                                  </a:rPr>
                                  <m:t>、</m:t>
                                </m:r>
                                <m:sSub>
                                  <m:sSubPr>
                                    <m:ctrlPr>
                                      <a:rPr lang="en-US" altLang="zh-CN" sz="3200" b="0" i="1" smtClean="0">
                                        <a:latin typeface="Cambria Math" panose="02040503050406030204" pitchFamily="18" charset="0"/>
                                      </a:rPr>
                                    </m:ctrlPr>
                                  </m:sSubPr>
                                  <m:e>
                                    <m:r>
                                      <m:rPr>
                                        <m:sty m:val="p"/>
                                      </m:rPr>
                                      <a:rPr lang="en-US" altLang="zh-CN" sz="3200" b="0" i="0" smtClean="0">
                                        <a:latin typeface="Cambria Math" panose="02040503050406030204" pitchFamily="18" charset="0"/>
                                      </a:rPr>
                                      <m:t>NaBr</m:t>
                                    </m:r>
                                    <m:r>
                                      <a:rPr lang="zh-CN" altLang="en-US" sz="3200" b="0" i="0" smtClean="0">
                                        <a:latin typeface="Cambria Math" panose="02040503050406030204" pitchFamily="18" charset="0"/>
                                      </a:rPr>
                                      <m:t>、</m:t>
                                    </m:r>
                                    <m:r>
                                      <m:rPr>
                                        <m:sty m:val="p"/>
                                      </m:rPr>
                                      <a:rPr lang="en-US" altLang="zh-CN" sz="3200" b="0" i="0" smtClean="0">
                                        <a:latin typeface="Cambria Math" panose="02040503050406030204" pitchFamily="18" charset="0"/>
                                      </a:rPr>
                                      <m:t>H</m:t>
                                    </m:r>
                                  </m:e>
                                  <m:sub>
                                    <m:r>
                                      <a:rPr lang="en-US" altLang="zh-CN" sz="3200" b="0" i="0" smtClean="0">
                                        <a:latin typeface="Cambria Math" panose="02040503050406030204" pitchFamily="18" charset="0"/>
                                      </a:rPr>
                                      <m:t>2</m:t>
                                    </m:r>
                                  </m:sub>
                                </m:sSub>
                                <m:r>
                                  <m:rPr>
                                    <m:sty m:val="p"/>
                                  </m:rPr>
                                  <a:rPr lang="en-US" altLang="zh-CN" sz="3200" b="0" i="0" smtClean="0">
                                    <a:latin typeface="Cambria Math" panose="02040503050406030204" pitchFamily="18" charset="0"/>
                                  </a:rPr>
                                  <m:t>O</m:t>
                                </m:r>
                              </m:oMath>
                            </m:oMathPara>
                          </a14:m>
                          <a:endParaRPr lang="zh-CN" altLang="en-US" sz="3200" i="0" dirty="0"/>
                        </a:p>
                      </a:txBody>
                      <a:tcPr/>
                    </a:tc>
                  </a:tr>
                  <a:tr h="370840">
                    <a:tc>
                      <a:txBody>
                        <a:bodyPr/>
                        <a:lstStyle/>
                        <a:p>
                          <a:r>
                            <a:rPr lang="zh-CN" altLang="en-US" sz="3200" dirty="0" smtClean="0"/>
                            <a:t>断键位置</a:t>
                          </a:r>
                          <a:endParaRPr lang="zh-CN" altLang="en-US" sz="3200" dirty="0"/>
                        </a:p>
                      </a:txBody>
                      <a:tcPr/>
                    </a:tc>
                    <a:tc>
                      <a:txBody>
                        <a:bodyPr/>
                        <a:lstStyle/>
                        <a:p>
                          <a:pPr algn="ctr"/>
                          <a:endParaRPr lang="en-US" altLang="zh-CN" sz="3200" dirty="0" smtClean="0"/>
                        </a:p>
                        <a:p>
                          <a:pPr algn="ctr"/>
                          <a:endParaRPr lang="en-US" altLang="zh-CN" sz="3200" dirty="0" smtClean="0"/>
                        </a:p>
                        <a:p>
                          <a:pPr algn="ctr"/>
                          <a:endParaRPr lang="en-US" altLang="zh-CN" sz="3200" dirty="0" smtClean="0"/>
                        </a:p>
                        <a:p>
                          <a:pPr algn="ctr"/>
                          <a:endParaRPr lang="en-US" altLang="zh-CN" sz="3200" dirty="0" smtClean="0"/>
                        </a:p>
                      </a:txBody>
                      <a:tcPr/>
                    </a:tc>
                    <a:tc>
                      <a:txBody>
                        <a:bodyPr/>
                        <a:lstStyle/>
                        <a:p>
                          <a:pPr algn="ctr"/>
                          <a:endParaRPr lang="zh-CN" altLang="en-US" sz="3200"/>
                        </a:p>
                      </a:txBody>
                      <a:tcPr/>
                    </a:tc>
                  </a:tr>
                  <a:tr h="370840">
                    <a:tc>
                      <a:txBody>
                        <a:bodyPr/>
                        <a:lstStyle/>
                        <a:p>
                          <a:r>
                            <a:rPr lang="zh-CN" altLang="en-US" sz="3200" dirty="0" smtClean="0"/>
                            <a:t>反应类型</a:t>
                          </a:r>
                          <a:endParaRPr lang="zh-CN" altLang="en-US" sz="3200" dirty="0"/>
                        </a:p>
                      </a:txBody>
                      <a:tcPr/>
                    </a:tc>
                    <a:tc>
                      <a:txBody>
                        <a:bodyPr/>
                        <a:lstStyle/>
                        <a:p>
                          <a:pPr algn="ctr"/>
                          <a:r>
                            <a:rPr lang="zh-CN" altLang="en-US" sz="3200" dirty="0" smtClean="0"/>
                            <a:t>取代反应</a:t>
                          </a:r>
                          <a:endParaRPr lang="zh-CN" altLang="en-US" sz="3200" dirty="0"/>
                        </a:p>
                      </a:txBody>
                      <a:tcPr/>
                    </a:tc>
                    <a:tc>
                      <a:txBody>
                        <a:bodyPr/>
                        <a:lstStyle/>
                        <a:p>
                          <a:pPr algn="ctr"/>
                          <a:r>
                            <a:rPr lang="zh-CN" altLang="en-US" sz="3200" dirty="0" smtClean="0"/>
                            <a:t>消去反应</a:t>
                          </a:r>
                          <a:endParaRPr lang="zh-CN" altLang="en-US" sz="3200" dirty="0"/>
                        </a:p>
                      </a:txBody>
                      <a:tcPr/>
                    </a:tc>
                  </a:tr>
                  <a:tr h="370840">
                    <a:tc>
                      <a:txBody>
                        <a:bodyPr/>
                        <a:lstStyle/>
                        <a:p>
                          <a:r>
                            <a:rPr lang="zh-CN" altLang="en-US" sz="3200" dirty="0" smtClean="0"/>
                            <a:t>结论</a:t>
                          </a:r>
                          <a:endParaRPr lang="zh-CN" altLang="en-US" sz="3200" dirty="0"/>
                        </a:p>
                      </a:txBody>
                      <a:tcPr/>
                    </a:tc>
                    <a:tc gridSpan="2">
                      <a:txBody>
                        <a:bodyPr/>
                        <a:lstStyle/>
                        <a:p>
                          <a:pPr algn="ctr"/>
                          <a:r>
                            <a:rPr lang="zh-CN" altLang="en-US" sz="3200" dirty="0" smtClean="0"/>
                            <a:t>相同的反应物，不同的溶剂，断键方式不同，产物不同</a:t>
                          </a:r>
                          <a:endParaRPr lang="zh-CN" altLang="en-US" sz="3200" dirty="0"/>
                        </a:p>
                      </a:txBody>
                      <a:tcPr/>
                    </a:tc>
                    <a:tc hMerge="1">
                      <a:txBody>
                        <a:bodyPr/>
                        <a:lstStyle/>
                        <a:p>
                          <a:pPr algn="ctr"/>
                          <a:endParaRPr lang="zh-CN" altLang="en-US" sz="3200" dirty="0"/>
                        </a:p>
                      </a:txBody>
                      <a:tcPr/>
                    </a:tc>
                  </a:tr>
                </a:tbl>
              </a:graphicData>
            </a:graphic>
          </p:graphicFrame>
        </mc:Choice>
        <mc:Fallback xmlns="">
          <p:graphicFrame>
            <p:nvGraphicFramePr>
              <p:cNvPr id="2" name="表格 1"/>
              <p:cNvGraphicFramePr>
                <a:graphicFrameLocks noGrp="1"/>
              </p:cNvGraphicFramePr>
              <p:nvPr>
                <p:extLst>
                  <p:ext uri="{D42A27DB-BD31-4B8C-83A1-F6EECF244321}">
                    <p14:modId xmlns:p14="http://schemas.microsoft.com/office/powerpoint/2010/main" val="3589827771"/>
                  </p:ext>
                </p:extLst>
              </p:nvPr>
            </p:nvGraphicFramePr>
            <p:xfrm>
              <a:off x="0" y="1827250"/>
              <a:ext cx="12192000" cy="4937760"/>
            </p:xfrm>
            <a:graphic>
              <a:graphicData uri="http://schemas.openxmlformats.org/drawingml/2006/table">
                <a:tbl>
                  <a:tblPr firstRow="1" bandRow="1">
                    <a:tableStyleId>{5940675A-B579-460E-94D1-54222C63F5DA}</a:tableStyleId>
                  </a:tblPr>
                  <a:tblGrid>
                    <a:gridCol w="1841679"/>
                    <a:gridCol w="4958366"/>
                    <a:gridCol w="5391955"/>
                  </a:tblGrid>
                  <a:tr h="579120">
                    <a:tc>
                      <a:txBody>
                        <a:bodyPr/>
                        <a:lstStyle/>
                        <a:p>
                          <a:r>
                            <a:rPr lang="zh-CN" altLang="en-US" sz="3200" dirty="0" smtClean="0"/>
                            <a:t>卤代烃</a:t>
                          </a:r>
                          <a:endParaRPr lang="zh-CN" altLang="en-US" sz="3200" dirty="0"/>
                        </a:p>
                      </a:txBody>
                      <a:tcPr/>
                    </a:tc>
                    <a:tc>
                      <a:txBody>
                        <a:bodyPr/>
                        <a:lstStyle/>
                        <a:p>
                          <a:endParaRPr lang="zh-CN"/>
                        </a:p>
                      </a:txBody>
                      <a:tcPr>
                        <a:blipFill rotWithShape="0">
                          <a:blip r:embed="rId2"/>
                          <a:stretch>
                            <a:fillRect l="-37392" t="-17895" r="-109225" b="-783158"/>
                          </a:stretch>
                        </a:blipFill>
                      </a:tcPr>
                    </a:tc>
                    <a:tc>
                      <a:txBody>
                        <a:bodyPr/>
                        <a:lstStyle/>
                        <a:p>
                          <a:endParaRPr lang="zh-CN"/>
                        </a:p>
                      </a:txBody>
                      <a:tcPr>
                        <a:blipFill rotWithShape="0">
                          <a:blip r:embed="rId2"/>
                          <a:stretch>
                            <a:fillRect l="-126215" t="-17895" r="-339" b="-783158"/>
                          </a:stretch>
                        </a:blipFill>
                      </a:tcPr>
                    </a:tc>
                  </a:tr>
                  <a:tr h="579120">
                    <a:tc>
                      <a:txBody>
                        <a:bodyPr/>
                        <a:lstStyle/>
                        <a:p>
                          <a:r>
                            <a:rPr lang="zh-CN" altLang="en-US" sz="3200" dirty="0" smtClean="0"/>
                            <a:t>反应条件</a:t>
                          </a:r>
                          <a:endParaRPr lang="zh-CN" altLang="en-US" sz="3200" dirty="0"/>
                        </a:p>
                      </a:txBody>
                      <a:tcPr/>
                    </a:tc>
                    <a:tc>
                      <a:txBody>
                        <a:bodyPr/>
                        <a:lstStyle/>
                        <a:p>
                          <a:pPr algn="ctr"/>
                          <a:r>
                            <a:rPr lang="en-US" altLang="zh-CN" sz="3200" dirty="0" err="1" smtClean="0"/>
                            <a:t>NaOH</a:t>
                          </a:r>
                          <a:r>
                            <a:rPr lang="zh-CN" altLang="en-US" sz="3200" dirty="0" smtClean="0"/>
                            <a:t>的水溶液</a:t>
                          </a:r>
                          <a:endParaRPr lang="zh-CN" altLang="en-US" sz="3200" dirty="0"/>
                        </a:p>
                      </a:txBody>
                      <a:tcPr/>
                    </a:tc>
                    <a:tc>
                      <a:txBody>
                        <a:bodyPr/>
                        <a:lstStyle/>
                        <a:p>
                          <a:pPr algn="ctr"/>
                          <a:r>
                            <a:rPr lang="en-US" altLang="zh-CN" sz="3200" dirty="0" err="1" smtClean="0"/>
                            <a:t>NaOH</a:t>
                          </a:r>
                          <a:r>
                            <a:rPr lang="zh-CN" altLang="en-US" sz="3200" dirty="0" smtClean="0"/>
                            <a:t>的乙醇溶液</a:t>
                          </a:r>
                          <a:endParaRPr lang="zh-CN" altLang="en-US" sz="3200" dirty="0"/>
                        </a:p>
                      </a:txBody>
                      <a:tcPr/>
                    </a:tc>
                  </a:tr>
                  <a:tr h="579120">
                    <a:tc>
                      <a:txBody>
                        <a:bodyPr/>
                        <a:lstStyle/>
                        <a:p>
                          <a:r>
                            <a:rPr lang="zh-CN" altLang="en-US" sz="3200" dirty="0" smtClean="0"/>
                            <a:t>生成物</a:t>
                          </a:r>
                          <a:endParaRPr lang="zh-CN" altLang="en-US" sz="3200" dirty="0"/>
                        </a:p>
                      </a:txBody>
                      <a:tcPr/>
                    </a:tc>
                    <a:tc>
                      <a:txBody>
                        <a:bodyPr/>
                        <a:lstStyle/>
                        <a:p>
                          <a:endParaRPr lang="zh-CN"/>
                        </a:p>
                      </a:txBody>
                      <a:tcPr>
                        <a:blipFill rotWithShape="0">
                          <a:blip r:embed="rId2"/>
                          <a:stretch>
                            <a:fillRect l="-37392" t="-217895" r="-109225" b="-583158"/>
                          </a:stretch>
                        </a:blipFill>
                      </a:tcPr>
                    </a:tc>
                    <a:tc>
                      <a:txBody>
                        <a:bodyPr/>
                        <a:lstStyle/>
                        <a:p>
                          <a:endParaRPr lang="zh-CN"/>
                        </a:p>
                      </a:txBody>
                      <a:tcPr>
                        <a:blipFill rotWithShape="0">
                          <a:blip r:embed="rId2"/>
                          <a:stretch>
                            <a:fillRect l="-126215" t="-217895" r="-339" b="-583158"/>
                          </a:stretch>
                        </a:blipFill>
                      </a:tcPr>
                    </a:tc>
                  </a:tr>
                  <a:tr h="2042160">
                    <a:tc>
                      <a:txBody>
                        <a:bodyPr/>
                        <a:lstStyle/>
                        <a:p>
                          <a:r>
                            <a:rPr lang="zh-CN" altLang="en-US" sz="3200" dirty="0" smtClean="0"/>
                            <a:t>断键位置</a:t>
                          </a:r>
                          <a:endParaRPr lang="zh-CN" altLang="en-US" sz="3200" dirty="0"/>
                        </a:p>
                      </a:txBody>
                      <a:tcPr/>
                    </a:tc>
                    <a:tc>
                      <a:txBody>
                        <a:bodyPr/>
                        <a:lstStyle/>
                        <a:p>
                          <a:pPr algn="ctr"/>
                          <a:endParaRPr lang="en-US" altLang="zh-CN" sz="3200" dirty="0" smtClean="0"/>
                        </a:p>
                        <a:p>
                          <a:pPr algn="ctr"/>
                          <a:endParaRPr lang="en-US" altLang="zh-CN" sz="3200" dirty="0" smtClean="0"/>
                        </a:p>
                        <a:p>
                          <a:pPr algn="ctr"/>
                          <a:endParaRPr lang="en-US" altLang="zh-CN" sz="3200" dirty="0" smtClean="0"/>
                        </a:p>
                        <a:p>
                          <a:pPr algn="ctr"/>
                          <a:endParaRPr lang="en-US" altLang="zh-CN" sz="3200" dirty="0" smtClean="0"/>
                        </a:p>
                      </a:txBody>
                      <a:tcPr/>
                    </a:tc>
                    <a:tc>
                      <a:txBody>
                        <a:bodyPr/>
                        <a:lstStyle/>
                        <a:p>
                          <a:pPr algn="ctr"/>
                          <a:endParaRPr lang="zh-CN" altLang="en-US" sz="3200"/>
                        </a:p>
                      </a:txBody>
                      <a:tcPr/>
                    </a:tc>
                  </a:tr>
                  <a:tr h="579120">
                    <a:tc>
                      <a:txBody>
                        <a:bodyPr/>
                        <a:lstStyle/>
                        <a:p>
                          <a:r>
                            <a:rPr lang="zh-CN" altLang="en-US" sz="3200" dirty="0" smtClean="0"/>
                            <a:t>反应类型</a:t>
                          </a:r>
                          <a:endParaRPr lang="zh-CN" altLang="en-US" sz="3200" dirty="0"/>
                        </a:p>
                      </a:txBody>
                      <a:tcPr/>
                    </a:tc>
                    <a:tc>
                      <a:txBody>
                        <a:bodyPr/>
                        <a:lstStyle/>
                        <a:p>
                          <a:pPr algn="ctr"/>
                          <a:r>
                            <a:rPr lang="zh-CN" altLang="en-US" sz="3200" dirty="0" smtClean="0"/>
                            <a:t>取代反应</a:t>
                          </a:r>
                          <a:endParaRPr lang="zh-CN" altLang="en-US" sz="3200" dirty="0"/>
                        </a:p>
                      </a:txBody>
                      <a:tcPr/>
                    </a:tc>
                    <a:tc>
                      <a:txBody>
                        <a:bodyPr/>
                        <a:lstStyle/>
                        <a:p>
                          <a:pPr algn="ctr"/>
                          <a:r>
                            <a:rPr lang="zh-CN" altLang="en-US" sz="3200" dirty="0" smtClean="0"/>
                            <a:t>消去反应</a:t>
                          </a:r>
                          <a:endParaRPr lang="zh-CN" altLang="en-US" sz="3200" dirty="0"/>
                        </a:p>
                      </a:txBody>
                      <a:tcPr/>
                    </a:tc>
                  </a:tr>
                  <a:tr h="579120">
                    <a:tc>
                      <a:txBody>
                        <a:bodyPr/>
                        <a:lstStyle/>
                        <a:p>
                          <a:r>
                            <a:rPr lang="zh-CN" altLang="en-US" sz="3200" dirty="0" smtClean="0"/>
                            <a:t>结论</a:t>
                          </a:r>
                          <a:endParaRPr lang="zh-CN" altLang="en-US" sz="3200" dirty="0"/>
                        </a:p>
                      </a:txBody>
                      <a:tcPr/>
                    </a:tc>
                    <a:tc gridSpan="2">
                      <a:txBody>
                        <a:bodyPr/>
                        <a:lstStyle/>
                        <a:p>
                          <a:pPr algn="ctr"/>
                          <a:r>
                            <a:rPr lang="zh-CN" altLang="en-US" sz="3200" dirty="0" smtClean="0"/>
                            <a:t>相同的反应物，不同的溶剂，断键方式不同，产物不同</a:t>
                          </a:r>
                          <a:endParaRPr lang="zh-CN" altLang="en-US" sz="3200" dirty="0"/>
                        </a:p>
                      </a:txBody>
                      <a:tcPr/>
                    </a:tc>
                    <a:tc hMerge="1">
                      <a:txBody>
                        <a:bodyPr/>
                        <a:lstStyle/>
                        <a:p>
                          <a:pPr algn="ctr"/>
                          <a:endParaRPr lang="zh-CN" altLang="en-US" sz="3200" dirty="0"/>
                        </a:p>
                      </a:txBody>
                      <a:tcPr/>
                    </a:tc>
                  </a:tr>
                </a:tbl>
              </a:graphicData>
            </a:graphic>
          </p:graphicFrame>
        </mc:Fallback>
      </mc:AlternateContent>
      <p:pic>
        <p:nvPicPr>
          <p:cNvPr id="5" name="图片 4"/>
          <p:cNvPicPr>
            <a:picLocks noChangeAspect="1"/>
          </p:cNvPicPr>
          <p:nvPr/>
        </p:nvPicPr>
        <p:blipFill>
          <a:blip r:embed="rId3"/>
          <a:stretch>
            <a:fillRect/>
          </a:stretch>
        </p:blipFill>
        <p:spPr>
          <a:xfrm>
            <a:off x="2655740" y="3738735"/>
            <a:ext cx="2560203" cy="1847211"/>
          </a:xfrm>
          <a:prstGeom prst="rect">
            <a:avLst/>
          </a:prstGeom>
        </p:spPr>
      </p:pic>
      <p:pic>
        <p:nvPicPr>
          <p:cNvPr id="13" name="图片 12"/>
          <p:cNvPicPr>
            <a:picLocks noChangeAspect="1"/>
          </p:cNvPicPr>
          <p:nvPr/>
        </p:nvPicPr>
        <p:blipFill>
          <a:blip r:embed="rId3"/>
          <a:stretch>
            <a:fillRect/>
          </a:stretch>
        </p:blipFill>
        <p:spPr>
          <a:xfrm>
            <a:off x="8230145" y="3738735"/>
            <a:ext cx="2560203" cy="1847211"/>
          </a:xfrm>
          <a:prstGeom prst="rect">
            <a:avLst/>
          </a:prstGeom>
        </p:spPr>
      </p:pic>
      <p:sp>
        <p:nvSpPr>
          <p:cNvPr id="6" name="椭圆 5"/>
          <p:cNvSpPr/>
          <p:nvPr/>
        </p:nvSpPr>
        <p:spPr>
          <a:xfrm>
            <a:off x="4572000" y="4147185"/>
            <a:ext cx="1081825" cy="103031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10120648" y="4108736"/>
            <a:ext cx="1081825" cy="103031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7818020" y="4096233"/>
            <a:ext cx="1081825" cy="103031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942377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500" fill="hold"/>
                                        <p:tgtEl>
                                          <p:spTgt spid="14"/>
                                        </p:tgtEl>
                                        <p:attrNameLst>
                                          <p:attrName>ppt_x</p:attrName>
                                        </p:attrNameLst>
                                      </p:cBhvr>
                                      <p:tavLst>
                                        <p:tav tm="0">
                                          <p:val>
                                            <p:strVal val="#ppt_x"/>
                                          </p:val>
                                        </p:tav>
                                        <p:tav tm="100000">
                                          <p:val>
                                            <p:strVal val="#ppt_x"/>
                                          </p:val>
                                        </p:tav>
                                      </p:tavLst>
                                    </p:anim>
                                    <p:anim calcmode="lin" valueType="num">
                                      <p:cBhvr additive="base">
                                        <p:cTn id="1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4" grpId="0" animBg="1"/>
      <p:bldP spid="1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0"/>
            <a:ext cx="1996225" cy="579549"/>
          </a:xfrm>
          <a:solidFill>
            <a:srgbClr val="CCFF33"/>
          </a:solidFill>
        </p:spPr>
        <p:txBody>
          <a:bodyPr>
            <a:normAutofit/>
          </a:bodyPr>
          <a:lstStyle/>
          <a:p>
            <a:r>
              <a:rPr lang="zh-CN" altLang="en-US" sz="2800" dirty="0" smtClean="0"/>
              <a:t>思考与练习</a:t>
            </a:r>
            <a:endParaRPr lang="zh-CN" altLang="en-US" sz="2800" dirty="0"/>
          </a:p>
        </p:txBody>
      </p:sp>
      <p:pic>
        <p:nvPicPr>
          <p:cNvPr id="4" name="图片 3"/>
          <p:cNvPicPr>
            <a:picLocks noChangeAspect="1"/>
          </p:cNvPicPr>
          <p:nvPr/>
        </p:nvPicPr>
        <p:blipFill>
          <a:blip r:embed="rId2"/>
          <a:stretch>
            <a:fillRect/>
          </a:stretch>
        </p:blipFill>
        <p:spPr>
          <a:xfrm>
            <a:off x="772854" y="1011707"/>
            <a:ext cx="3570884" cy="2437655"/>
          </a:xfrm>
          <a:prstGeom prst="rect">
            <a:avLst/>
          </a:prstGeom>
        </p:spPr>
      </p:pic>
      <p:pic>
        <p:nvPicPr>
          <p:cNvPr id="5" name="图片 4"/>
          <p:cNvPicPr>
            <a:picLocks noChangeAspect="1"/>
          </p:cNvPicPr>
          <p:nvPr/>
        </p:nvPicPr>
        <p:blipFill>
          <a:blip r:embed="rId3"/>
          <a:stretch>
            <a:fillRect/>
          </a:stretch>
        </p:blipFill>
        <p:spPr>
          <a:xfrm>
            <a:off x="5375069" y="1668937"/>
            <a:ext cx="892721" cy="1318323"/>
          </a:xfrm>
          <a:prstGeom prst="rect">
            <a:avLst/>
          </a:prstGeom>
        </p:spPr>
      </p:pic>
      <p:pic>
        <p:nvPicPr>
          <p:cNvPr id="7" name="图片 6"/>
          <p:cNvPicPr>
            <a:picLocks noChangeAspect="1"/>
          </p:cNvPicPr>
          <p:nvPr/>
        </p:nvPicPr>
        <p:blipFill>
          <a:blip r:embed="rId4"/>
          <a:stretch>
            <a:fillRect/>
          </a:stretch>
        </p:blipFill>
        <p:spPr>
          <a:xfrm>
            <a:off x="7917307" y="1564188"/>
            <a:ext cx="1661452" cy="994961"/>
          </a:xfrm>
          <a:prstGeom prst="rect">
            <a:avLst/>
          </a:prstGeom>
        </p:spPr>
      </p:pic>
      <p:pic>
        <p:nvPicPr>
          <p:cNvPr id="8" name="图片 7"/>
          <p:cNvPicPr>
            <a:picLocks noChangeAspect="1"/>
          </p:cNvPicPr>
          <p:nvPr/>
        </p:nvPicPr>
        <p:blipFill>
          <a:blip r:embed="rId5"/>
          <a:stretch>
            <a:fillRect/>
          </a:stretch>
        </p:blipFill>
        <p:spPr>
          <a:xfrm>
            <a:off x="1231613" y="4040289"/>
            <a:ext cx="2653365" cy="2014796"/>
          </a:xfrm>
          <a:prstGeom prst="rect">
            <a:avLst/>
          </a:prstGeom>
        </p:spPr>
      </p:pic>
      <p:pic>
        <p:nvPicPr>
          <p:cNvPr id="9" name="图片 8"/>
          <p:cNvPicPr>
            <a:picLocks noChangeAspect="1"/>
          </p:cNvPicPr>
          <p:nvPr/>
        </p:nvPicPr>
        <p:blipFill>
          <a:blip r:embed="rId6"/>
          <a:stretch>
            <a:fillRect/>
          </a:stretch>
        </p:blipFill>
        <p:spPr>
          <a:xfrm>
            <a:off x="5488665" y="4264156"/>
            <a:ext cx="1983824" cy="1567062"/>
          </a:xfrm>
          <a:prstGeom prst="rect">
            <a:avLst/>
          </a:prstGeom>
        </p:spPr>
      </p:pic>
      <p:pic>
        <p:nvPicPr>
          <p:cNvPr id="10" name="图片 9"/>
          <p:cNvPicPr>
            <a:picLocks noChangeAspect="1"/>
          </p:cNvPicPr>
          <p:nvPr/>
        </p:nvPicPr>
        <p:blipFill>
          <a:blip r:embed="rId7"/>
          <a:stretch>
            <a:fillRect/>
          </a:stretch>
        </p:blipFill>
        <p:spPr>
          <a:xfrm>
            <a:off x="8400226" y="4264156"/>
            <a:ext cx="1413476" cy="1318324"/>
          </a:xfrm>
          <a:prstGeom prst="rect">
            <a:avLst/>
          </a:prstGeom>
        </p:spPr>
      </p:pic>
      <p:sp>
        <p:nvSpPr>
          <p:cNvPr id="11" name="文本框 10"/>
          <p:cNvSpPr txBox="1"/>
          <p:nvPr/>
        </p:nvSpPr>
        <p:spPr>
          <a:xfrm>
            <a:off x="3021934" y="198514"/>
            <a:ext cx="6250853" cy="523220"/>
          </a:xfrm>
          <a:prstGeom prst="rect">
            <a:avLst/>
          </a:prstGeom>
          <a:noFill/>
        </p:spPr>
        <p:txBody>
          <a:bodyPr wrap="square" rtlCol="0">
            <a:spAutoFit/>
          </a:bodyPr>
          <a:lstStyle/>
          <a:p>
            <a:r>
              <a:rPr lang="en-US" altLang="zh-CN" sz="2800" dirty="0" smtClean="0"/>
              <a:t>1</a:t>
            </a:r>
            <a:r>
              <a:rPr lang="zh-CN" altLang="en-US" sz="2800" dirty="0" smtClean="0"/>
              <a:t>下列哪些卤代烃可以发生消去反应？</a:t>
            </a:r>
            <a:endParaRPr lang="zh-CN" altLang="en-US" sz="2800" dirty="0"/>
          </a:p>
        </p:txBody>
      </p:sp>
      <p:sp>
        <p:nvSpPr>
          <p:cNvPr id="12" name="文本框 11"/>
          <p:cNvSpPr txBox="1"/>
          <p:nvPr/>
        </p:nvSpPr>
        <p:spPr>
          <a:xfrm>
            <a:off x="1080631" y="2867176"/>
            <a:ext cx="437882" cy="523220"/>
          </a:xfrm>
          <a:prstGeom prst="rect">
            <a:avLst/>
          </a:prstGeom>
          <a:noFill/>
        </p:spPr>
        <p:txBody>
          <a:bodyPr wrap="square" rtlCol="0">
            <a:spAutoFit/>
          </a:bodyPr>
          <a:lstStyle/>
          <a:p>
            <a:r>
              <a:rPr lang="zh-CN" altLang="en-US" sz="2800" dirty="0" smtClean="0">
                <a:latin typeface="宋体" panose="02010600030101010101" pitchFamily="2" charset="-122"/>
                <a:ea typeface="宋体" panose="02010600030101010101" pitchFamily="2" charset="-122"/>
              </a:rPr>
              <a:t>①</a:t>
            </a:r>
            <a:endParaRPr lang="zh-CN" altLang="en-US" sz="2800" dirty="0"/>
          </a:p>
        </p:txBody>
      </p:sp>
      <p:sp>
        <p:nvSpPr>
          <p:cNvPr id="14" name="矩形 13"/>
          <p:cNvSpPr/>
          <p:nvPr/>
        </p:nvSpPr>
        <p:spPr>
          <a:xfrm>
            <a:off x="7917307" y="5751092"/>
            <a:ext cx="415498" cy="523220"/>
          </a:xfrm>
          <a:prstGeom prst="rect">
            <a:avLst/>
          </a:prstGeom>
        </p:spPr>
        <p:txBody>
          <a:bodyPr wrap="square">
            <a:spAutoFit/>
          </a:bodyPr>
          <a:lstStyle/>
          <a:p>
            <a:r>
              <a:rPr lang="zh-CN" altLang="en-US" sz="2800" dirty="0">
                <a:latin typeface="宋体" panose="02010600030101010101" pitchFamily="2" charset="-122"/>
              </a:rPr>
              <a:t>⑥</a:t>
            </a:r>
            <a:endParaRPr lang="zh-CN" altLang="en-US" sz="2800" dirty="0"/>
          </a:p>
        </p:txBody>
      </p:sp>
      <p:sp>
        <p:nvSpPr>
          <p:cNvPr id="15" name="矩形 14"/>
          <p:cNvSpPr/>
          <p:nvPr/>
        </p:nvSpPr>
        <p:spPr>
          <a:xfrm>
            <a:off x="5103199" y="5596407"/>
            <a:ext cx="543739" cy="523220"/>
          </a:xfrm>
          <a:prstGeom prst="rect">
            <a:avLst/>
          </a:prstGeom>
        </p:spPr>
        <p:txBody>
          <a:bodyPr wrap="none">
            <a:spAutoFit/>
          </a:bodyPr>
          <a:lstStyle/>
          <a:p>
            <a:r>
              <a:rPr lang="zh-CN" altLang="en-US" sz="2800" dirty="0">
                <a:latin typeface="宋体" panose="02010600030101010101" pitchFamily="2" charset="-122"/>
              </a:rPr>
              <a:t>⑤</a:t>
            </a:r>
            <a:endParaRPr lang="zh-CN" altLang="en-US" sz="2800" dirty="0"/>
          </a:p>
        </p:txBody>
      </p:sp>
      <p:sp>
        <p:nvSpPr>
          <p:cNvPr id="16" name="矩形 15"/>
          <p:cNvSpPr/>
          <p:nvPr/>
        </p:nvSpPr>
        <p:spPr>
          <a:xfrm>
            <a:off x="974774" y="5531865"/>
            <a:ext cx="543739" cy="523220"/>
          </a:xfrm>
          <a:prstGeom prst="rect">
            <a:avLst/>
          </a:prstGeom>
        </p:spPr>
        <p:txBody>
          <a:bodyPr wrap="none">
            <a:spAutoFit/>
          </a:bodyPr>
          <a:lstStyle/>
          <a:p>
            <a:r>
              <a:rPr lang="zh-CN" altLang="en-US" sz="2800" dirty="0">
                <a:latin typeface="宋体" panose="02010600030101010101" pitchFamily="2" charset="-122"/>
              </a:rPr>
              <a:t>④</a:t>
            </a:r>
            <a:endParaRPr lang="zh-CN" altLang="en-US" sz="2800" dirty="0"/>
          </a:p>
        </p:txBody>
      </p:sp>
      <p:sp>
        <p:nvSpPr>
          <p:cNvPr id="17" name="矩形 16"/>
          <p:cNvSpPr/>
          <p:nvPr/>
        </p:nvSpPr>
        <p:spPr>
          <a:xfrm>
            <a:off x="8452467" y="2725650"/>
            <a:ext cx="543739" cy="523220"/>
          </a:xfrm>
          <a:prstGeom prst="rect">
            <a:avLst/>
          </a:prstGeom>
        </p:spPr>
        <p:txBody>
          <a:bodyPr wrap="none">
            <a:spAutoFit/>
          </a:bodyPr>
          <a:lstStyle/>
          <a:p>
            <a:r>
              <a:rPr lang="zh-CN" altLang="en-US" sz="2800" dirty="0">
                <a:latin typeface="宋体" panose="02010600030101010101" pitchFamily="2" charset="-122"/>
              </a:rPr>
              <a:t>③</a:t>
            </a:r>
            <a:endParaRPr lang="zh-CN" altLang="en-US" sz="2800" dirty="0"/>
          </a:p>
        </p:txBody>
      </p:sp>
      <p:sp>
        <p:nvSpPr>
          <p:cNvPr id="18" name="矩形 17"/>
          <p:cNvSpPr/>
          <p:nvPr/>
        </p:nvSpPr>
        <p:spPr>
          <a:xfrm>
            <a:off x="5302357" y="2867176"/>
            <a:ext cx="543739" cy="523220"/>
          </a:xfrm>
          <a:prstGeom prst="rect">
            <a:avLst/>
          </a:prstGeom>
        </p:spPr>
        <p:txBody>
          <a:bodyPr wrap="none">
            <a:spAutoFit/>
          </a:bodyPr>
          <a:lstStyle/>
          <a:p>
            <a:r>
              <a:rPr lang="zh-CN" altLang="en-US" sz="2800" dirty="0">
                <a:latin typeface="宋体" panose="02010600030101010101" pitchFamily="2" charset="-122"/>
              </a:rPr>
              <a:t>②</a:t>
            </a:r>
            <a:endParaRPr lang="zh-CN" altLang="en-US" sz="2800" dirty="0"/>
          </a:p>
        </p:txBody>
      </p:sp>
      <mc:AlternateContent xmlns:mc="http://schemas.openxmlformats.org/markup-compatibility/2006" xmlns:p14="http://schemas.microsoft.com/office/powerpoint/2010/main">
        <mc:Choice Requires="p14">
          <p:contentPart p14:bwMode="auto" r:id="rId8">
            <p14:nvContentPartPr>
              <p14:cNvPr id="19" name="墨迹 18"/>
              <p14:cNvContentPartPr/>
              <p14:nvPr/>
            </p14:nvContentPartPr>
            <p14:xfrm>
              <a:off x="312480" y="1107360"/>
              <a:ext cx="10189080" cy="5331240"/>
            </p14:xfrm>
          </p:contentPart>
        </mc:Choice>
        <mc:Fallback xmlns="">
          <p:pic>
            <p:nvPicPr>
              <p:cNvPr id="19" name="墨迹 18"/>
              <p:cNvPicPr/>
              <p:nvPr/>
            </p:nvPicPr>
            <p:blipFill>
              <a:blip r:embed="rId9"/>
              <a:stretch>
                <a:fillRect/>
              </a:stretch>
            </p:blipFill>
            <p:spPr>
              <a:xfrm>
                <a:off x="303120" y="1098000"/>
                <a:ext cx="10207800" cy="5349960"/>
              </a:xfrm>
              <a:prstGeom prst="rect">
                <a:avLst/>
              </a:prstGeom>
            </p:spPr>
          </p:pic>
        </mc:Fallback>
      </mc:AlternateContent>
    </p:spTree>
    <p:extLst>
      <p:ext uri="{BB962C8B-B14F-4D97-AF65-F5344CB8AC3E}">
        <p14:creationId xmlns:p14="http://schemas.microsoft.com/office/powerpoint/2010/main" val="115178863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2"/>
          <p:cNvSpPr txBox="1">
            <a:spLocks noChangeArrowheads="1"/>
          </p:cNvSpPr>
          <p:nvPr/>
        </p:nvSpPr>
        <p:spPr bwMode="auto">
          <a:xfrm>
            <a:off x="3124189" y="115150"/>
            <a:ext cx="6612239" cy="646331"/>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en-US" altLang="zh-CN" sz="3600" b="1" dirty="0" smtClean="0"/>
              <a:t>2</a:t>
            </a:r>
            <a:r>
              <a:rPr lang="zh-CN" altLang="en-US" sz="3600" b="1" dirty="0" smtClean="0"/>
              <a:t>卤</a:t>
            </a:r>
            <a:r>
              <a:rPr lang="zh-CN" altLang="en-US" sz="3600" b="1" dirty="0"/>
              <a:t>代烃中卤素原子的</a:t>
            </a:r>
            <a:r>
              <a:rPr lang="zh-CN" altLang="en-US" sz="3600" b="1" dirty="0" smtClean="0"/>
              <a:t>检验</a:t>
            </a:r>
            <a:r>
              <a:rPr lang="zh-CN" altLang="en-US" sz="3600" b="1" dirty="0"/>
              <a:t>方法</a:t>
            </a:r>
          </a:p>
        </p:txBody>
      </p:sp>
      <p:sp>
        <p:nvSpPr>
          <p:cNvPr id="7" name="Text Box 3"/>
          <p:cNvSpPr txBox="1">
            <a:spLocks noChangeArrowheads="1"/>
          </p:cNvSpPr>
          <p:nvPr/>
        </p:nvSpPr>
        <p:spPr bwMode="auto">
          <a:xfrm>
            <a:off x="1096827" y="2525869"/>
            <a:ext cx="2016126"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4400" b="1"/>
              <a:t>卤代烃</a:t>
            </a:r>
            <a:endParaRPr lang="zh-CN" altLang="en-US" sz="4400" b="1" baseline="-25000"/>
          </a:p>
        </p:txBody>
      </p:sp>
      <p:sp>
        <p:nvSpPr>
          <p:cNvPr id="8" name="Text Box 4"/>
          <p:cNvSpPr txBox="1">
            <a:spLocks noChangeArrowheads="1"/>
          </p:cNvSpPr>
          <p:nvPr/>
        </p:nvSpPr>
        <p:spPr bwMode="auto">
          <a:xfrm>
            <a:off x="2825615" y="2271869"/>
            <a:ext cx="1655763"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en-US" altLang="zh-CN" sz="3600" b="1"/>
              <a:t>NaOH</a:t>
            </a:r>
            <a:r>
              <a:rPr lang="zh-CN" altLang="en-US" sz="3600" b="1"/>
              <a:t>水溶液</a:t>
            </a:r>
            <a:endParaRPr lang="zh-CN" altLang="en-US" sz="3600" b="1" baseline="-25000"/>
          </a:p>
        </p:txBody>
      </p:sp>
      <p:sp>
        <p:nvSpPr>
          <p:cNvPr id="9" name="Text Box 5"/>
          <p:cNvSpPr txBox="1">
            <a:spLocks noChangeArrowheads="1"/>
          </p:cNvSpPr>
          <p:nvPr/>
        </p:nvSpPr>
        <p:spPr bwMode="auto">
          <a:xfrm>
            <a:off x="4409940" y="2271869"/>
            <a:ext cx="1655763"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3600" b="1"/>
              <a:t>过量</a:t>
            </a:r>
            <a:r>
              <a:rPr lang="en-US" altLang="zh-CN" sz="3600" b="1"/>
              <a:t>HNO</a:t>
            </a:r>
            <a:r>
              <a:rPr lang="en-US" altLang="zh-CN" sz="3600" b="1" baseline="-25000"/>
              <a:t>3</a:t>
            </a:r>
          </a:p>
        </p:txBody>
      </p:sp>
      <p:sp>
        <p:nvSpPr>
          <p:cNvPr id="10" name="Text Box 6"/>
          <p:cNvSpPr txBox="1">
            <a:spLocks noChangeArrowheads="1"/>
          </p:cNvSpPr>
          <p:nvPr/>
        </p:nvSpPr>
        <p:spPr bwMode="auto">
          <a:xfrm>
            <a:off x="5921240" y="2238532"/>
            <a:ext cx="1655763"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en-US" altLang="zh-CN" sz="3600" b="1"/>
              <a:t>AgNO</a:t>
            </a:r>
            <a:r>
              <a:rPr lang="en-US" altLang="zh-CN" sz="3600" b="1" baseline="-25000"/>
              <a:t>3</a:t>
            </a:r>
            <a:r>
              <a:rPr lang="zh-CN" altLang="en-US" sz="3600" b="1"/>
              <a:t>溶液</a:t>
            </a:r>
            <a:endParaRPr lang="zh-CN" altLang="en-US" sz="3600" b="1" baseline="-25000"/>
          </a:p>
        </p:txBody>
      </p:sp>
      <p:sp>
        <p:nvSpPr>
          <p:cNvPr id="11" name="Text Box 7"/>
          <p:cNvSpPr txBox="1">
            <a:spLocks noChangeArrowheads="1"/>
          </p:cNvSpPr>
          <p:nvPr/>
        </p:nvSpPr>
        <p:spPr bwMode="auto">
          <a:xfrm>
            <a:off x="7434128" y="2525869"/>
            <a:ext cx="2843212"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4000" b="1" dirty="0">
                <a:solidFill>
                  <a:srgbClr val="C00000"/>
                </a:solidFill>
              </a:rPr>
              <a:t>有</a:t>
            </a:r>
            <a:r>
              <a:rPr lang="zh-CN" altLang="en-US" sz="4000" b="1" dirty="0">
                <a:solidFill>
                  <a:srgbClr val="99FF33"/>
                </a:solidFill>
              </a:rPr>
              <a:t>沉淀</a:t>
            </a:r>
            <a:r>
              <a:rPr lang="zh-CN" altLang="en-US" sz="4000" b="1" dirty="0">
                <a:solidFill>
                  <a:srgbClr val="C00000"/>
                </a:solidFill>
              </a:rPr>
              <a:t>产生</a:t>
            </a:r>
            <a:endParaRPr lang="zh-CN" altLang="en-US" sz="4000" b="1" baseline="-25000" dirty="0">
              <a:solidFill>
                <a:srgbClr val="C00000"/>
              </a:solidFill>
            </a:endParaRPr>
          </a:p>
        </p:txBody>
      </p:sp>
      <p:sp>
        <p:nvSpPr>
          <p:cNvPr id="12" name="Line 8"/>
          <p:cNvSpPr>
            <a:spLocks noChangeShapeType="1"/>
          </p:cNvSpPr>
          <p:nvPr/>
        </p:nvSpPr>
        <p:spPr bwMode="auto">
          <a:xfrm>
            <a:off x="2897053" y="2886232"/>
            <a:ext cx="1368425" cy="0"/>
          </a:xfrm>
          <a:prstGeom prst="line">
            <a:avLst/>
          </a:prstGeom>
          <a:noFill/>
          <a:ln w="57150">
            <a:solidFill>
              <a:srgbClr val="99FF33"/>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3" name="Line 9"/>
          <p:cNvSpPr>
            <a:spLocks noChangeShapeType="1"/>
          </p:cNvSpPr>
          <p:nvPr/>
        </p:nvSpPr>
        <p:spPr bwMode="auto">
          <a:xfrm>
            <a:off x="4409940" y="2886232"/>
            <a:ext cx="1295400" cy="0"/>
          </a:xfrm>
          <a:prstGeom prst="line">
            <a:avLst/>
          </a:prstGeom>
          <a:noFill/>
          <a:ln w="57150">
            <a:solidFill>
              <a:srgbClr val="FFFF00"/>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4" name="Line 10"/>
          <p:cNvSpPr>
            <a:spLocks noChangeShapeType="1"/>
          </p:cNvSpPr>
          <p:nvPr/>
        </p:nvSpPr>
        <p:spPr bwMode="auto">
          <a:xfrm>
            <a:off x="5849803" y="2886232"/>
            <a:ext cx="1655762" cy="0"/>
          </a:xfrm>
          <a:prstGeom prst="line">
            <a:avLst/>
          </a:prstGeom>
          <a:noFill/>
          <a:ln w="57150">
            <a:solidFill>
              <a:srgbClr val="99FF33"/>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5" name="Text Box 11"/>
          <p:cNvSpPr txBox="1">
            <a:spLocks noChangeArrowheads="1"/>
          </p:cNvSpPr>
          <p:nvPr/>
        </p:nvSpPr>
        <p:spPr bwMode="auto">
          <a:xfrm>
            <a:off x="7721465" y="1086007"/>
            <a:ext cx="2232025"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4000" b="1">
                <a:solidFill>
                  <a:srgbClr val="0000FF"/>
                </a:solidFill>
              </a:rPr>
              <a:t>说明有卤素原子</a:t>
            </a:r>
            <a:endParaRPr lang="zh-CN" altLang="en-US" sz="4000" b="1" baseline="-25000">
              <a:solidFill>
                <a:srgbClr val="0000FF"/>
              </a:solidFill>
            </a:endParaRPr>
          </a:p>
        </p:txBody>
      </p:sp>
      <p:sp>
        <p:nvSpPr>
          <p:cNvPr id="16" name="AutoShape 12"/>
          <p:cNvSpPr>
            <a:spLocks noChangeArrowheads="1"/>
          </p:cNvSpPr>
          <p:nvPr/>
        </p:nvSpPr>
        <p:spPr bwMode="auto">
          <a:xfrm>
            <a:off x="9450253" y="1886107"/>
            <a:ext cx="827087" cy="720725"/>
          </a:xfrm>
          <a:prstGeom prst="upArrow">
            <a:avLst>
              <a:gd name="adj1" fmla="val 50000"/>
              <a:gd name="adj2" fmla="val 2500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7" name="Rectangle 13"/>
          <p:cNvSpPr>
            <a:spLocks noChangeArrowheads="1"/>
          </p:cNvSpPr>
          <p:nvPr/>
        </p:nvSpPr>
        <p:spPr bwMode="auto">
          <a:xfrm>
            <a:off x="8010390" y="2598894"/>
            <a:ext cx="1079500" cy="574675"/>
          </a:xfrm>
          <a:prstGeom prst="rect">
            <a:avLst/>
          </a:prstGeom>
          <a:noFill/>
          <a:ln w="3810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8" name="Text Box 14"/>
          <p:cNvSpPr txBox="1">
            <a:spLocks noChangeArrowheads="1"/>
          </p:cNvSpPr>
          <p:nvPr/>
        </p:nvSpPr>
        <p:spPr bwMode="auto">
          <a:xfrm>
            <a:off x="7361103" y="3519644"/>
            <a:ext cx="792162" cy="1868488"/>
          </a:xfrm>
          <a:prstGeom prst="rect">
            <a:avLst/>
          </a:prstGeom>
          <a:noFill/>
          <a:ln w="9525">
            <a:solidFill>
              <a:srgbClr val="99FF33"/>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4000" b="1"/>
              <a:t>白色</a:t>
            </a:r>
          </a:p>
          <a:p>
            <a:pPr eaLnBrk="1" hangingPunct="1">
              <a:spcBef>
                <a:spcPct val="50000"/>
              </a:spcBef>
            </a:pPr>
            <a:r>
              <a:rPr lang="en-US" altLang="zh-CN" sz="2400" b="1">
                <a:latin typeface="楷体_GB2312" pitchFamily="49" charset="-122"/>
                <a:ea typeface="楷体_GB2312" pitchFamily="49" charset="-122"/>
              </a:rPr>
              <a:t>Cl</a:t>
            </a:r>
            <a:r>
              <a:rPr lang="zh-CN" altLang="en-US" sz="2400" b="1" baseline="30000">
                <a:latin typeface="楷体_GB2312" pitchFamily="49" charset="-122"/>
                <a:ea typeface="楷体_GB2312" pitchFamily="49" charset="-122"/>
              </a:rPr>
              <a:t>－</a:t>
            </a:r>
          </a:p>
        </p:txBody>
      </p:sp>
      <p:sp>
        <p:nvSpPr>
          <p:cNvPr id="19" name="Text Box 15"/>
          <p:cNvSpPr txBox="1">
            <a:spLocks noChangeArrowheads="1"/>
          </p:cNvSpPr>
          <p:nvPr/>
        </p:nvSpPr>
        <p:spPr bwMode="auto">
          <a:xfrm>
            <a:off x="8369165" y="3476782"/>
            <a:ext cx="720725" cy="2478087"/>
          </a:xfrm>
          <a:prstGeom prst="rect">
            <a:avLst/>
          </a:prstGeom>
          <a:noFill/>
          <a:ln w="9525">
            <a:solidFill>
              <a:srgbClr val="99FF33"/>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4000" b="1"/>
              <a:t>淡黄</a:t>
            </a:r>
            <a:r>
              <a:rPr lang="zh-CN" altLang="en-US" sz="4000" b="1">
                <a:latin typeface="楷体_GB2312" pitchFamily="49" charset="-122"/>
                <a:ea typeface="楷体_GB2312" pitchFamily="49" charset="-122"/>
              </a:rPr>
              <a:t>色</a:t>
            </a:r>
          </a:p>
          <a:p>
            <a:pPr eaLnBrk="1" hangingPunct="1">
              <a:spcBef>
                <a:spcPct val="50000"/>
              </a:spcBef>
            </a:pPr>
            <a:r>
              <a:rPr lang="en-US" altLang="zh-CN" sz="2400" b="1">
                <a:latin typeface="楷体_GB2312" pitchFamily="49" charset="-122"/>
                <a:ea typeface="楷体_GB2312" pitchFamily="49" charset="-122"/>
              </a:rPr>
              <a:t>Br</a:t>
            </a:r>
            <a:r>
              <a:rPr lang="zh-CN" altLang="en-US" sz="2400" b="1" baseline="30000">
                <a:latin typeface="楷体_GB2312" pitchFamily="49" charset="-122"/>
                <a:ea typeface="楷体_GB2312" pitchFamily="49" charset="-122"/>
              </a:rPr>
              <a:t>－</a:t>
            </a:r>
          </a:p>
        </p:txBody>
      </p:sp>
      <p:sp>
        <p:nvSpPr>
          <p:cNvPr id="20" name="Text Box 16"/>
          <p:cNvSpPr txBox="1">
            <a:spLocks noChangeArrowheads="1"/>
          </p:cNvSpPr>
          <p:nvPr/>
        </p:nvSpPr>
        <p:spPr bwMode="auto">
          <a:xfrm>
            <a:off x="9232765" y="3519644"/>
            <a:ext cx="720725" cy="1868488"/>
          </a:xfrm>
          <a:prstGeom prst="rect">
            <a:avLst/>
          </a:prstGeom>
          <a:noFill/>
          <a:ln w="9525">
            <a:solidFill>
              <a:srgbClr val="99FF33"/>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4000" b="1"/>
              <a:t>黄色</a:t>
            </a:r>
          </a:p>
          <a:p>
            <a:pPr eaLnBrk="1" hangingPunct="1">
              <a:spcBef>
                <a:spcPct val="50000"/>
              </a:spcBef>
            </a:pPr>
            <a:r>
              <a:rPr lang="en-US" altLang="zh-CN" sz="2400" b="1">
                <a:latin typeface="楷体_GB2312" pitchFamily="49" charset="-122"/>
                <a:ea typeface="楷体_GB2312" pitchFamily="49" charset="-122"/>
              </a:rPr>
              <a:t>I</a:t>
            </a:r>
            <a:r>
              <a:rPr lang="zh-CN" altLang="en-US" sz="2400" b="1" baseline="30000">
                <a:latin typeface="楷体_GB2312" pitchFamily="49" charset="-122"/>
                <a:ea typeface="楷体_GB2312" pitchFamily="49" charset="-122"/>
              </a:rPr>
              <a:t>－</a:t>
            </a:r>
          </a:p>
        </p:txBody>
      </p:sp>
      <p:sp>
        <p:nvSpPr>
          <p:cNvPr id="21" name="Line 17"/>
          <p:cNvSpPr>
            <a:spLocks noChangeShapeType="1"/>
          </p:cNvSpPr>
          <p:nvPr/>
        </p:nvSpPr>
        <p:spPr bwMode="auto">
          <a:xfrm flipH="1">
            <a:off x="7865928" y="3173569"/>
            <a:ext cx="215900" cy="288925"/>
          </a:xfrm>
          <a:prstGeom prst="line">
            <a:avLst/>
          </a:prstGeom>
          <a:noFill/>
          <a:ln w="38100">
            <a:solidFill>
              <a:srgbClr val="99FF33"/>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 name="Line 18"/>
          <p:cNvSpPr>
            <a:spLocks noChangeShapeType="1"/>
          </p:cNvSpPr>
          <p:nvPr/>
        </p:nvSpPr>
        <p:spPr bwMode="auto">
          <a:xfrm>
            <a:off x="8658090" y="3173569"/>
            <a:ext cx="0" cy="288925"/>
          </a:xfrm>
          <a:prstGeom prst="line">
            <a:avLst/>
          </a:prstGeom>
          <a:noFill/>
          <a:ln w="38100">
            <a:solidFill>
              <a:srgbClr val="99FF33"/>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 name="Line 19"/>
          <p:cNvSpPr>
            <a:spLocks noChangeShapeType="1"/>
          </p:cNvSpPr>
          <p:nvPr/>
        </p:nvSpPr>
        <p:spPr bwMode="auto">
          <a:xfrm>
            <a:off x="9089890" y="3173569"/>
            <a:ext cx="431800" cy="288925"/>
          </a:xfrm>
          <a:prstGeom prst="line">
            <a:avLst/>
          </a:prstGeom>
          <a:noFill/>
          <a:ln w="38100">
            <a:solidFill>
              <a:srgbClr val="99FF33"/>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4" name="Text Box 20"/>
          <p:cNvSpPr txBox="1">
            <a:spLocks noChangeArrowheads="1"/>
          </p:cNvSpPr>
          <p:nvPr/>
        </p:nvSpPr>
        <p:spPr bwMode="auto">
          <a:xfrm>
            <a:off x="1457190" y="3533932"/>
            <a:ext cx="3714750"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4000" b="1"/>
              <a:t>取少量卤代烃样品于试管中</a:t>
            </a:r>
            <a:endParaRPr lang="zh-CN" altLang="en-US" sz="4000" b="1" baseline="-25000"/>
          </a:p>
        </p:txBody>
      </p:sp>
      <p:sp>
        <p:nvSpPr>
          <p:cNvPr id="25" name="标题 1"/>
          <p:cNvSpPr>
            <a:spLocks noGrp="1"/>
          </p:cNvSpPr>
          <p:nvPr>
            <p:ph type="title"/>
          </p:nvPr>
        </p:nvSpPr>
        <p:spPr>
          <a:xfrm>
            <a:off x="0" y="0"/>
            <a:ext cx="1996225" cy="579549"/>
          </a:xfrm>
          <a:solidFill>
            <a:srgbClr val="CCFF33"/>
          </a:solidFill>
        </p:spPr>
        <p:txBody>
          <a:bodyPr>
            <a:normAutofit/>
          </a:bodyPr>
          <a:lstStyle/>
          <a:p>
            <a:r>
              <a:rPr lang="zh-CN" altLang="en-US" sz="2800" dirty="0" smtClean="0"/>
              <a:t>思考与练习</a:t>
            </a:r>
            <a:endParaRPr lang="zh-CN" altLang="en-US" sz="2800" dirty="0"/>
          </a:p>
        </p:txBody>
      </p:sp>
    </p:spTree>
    <p:extLst>
      <p:ext uri="{BB962C8B-B14F-4D97-AF65-F5344CB8AC3E}">
        <p14:creationId xmlns:p14="http://schemas.microsoft.com/office/powerpoint/2010/main" val="1320414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10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55" presetClass="entr" presetSubtype="0" fill="hold" grpId="0" nodeType="clickEffect">
                                  <p:stCondLst>
                                    <p:cond delay="0"/>
                                  </p:stCondLst>
                                  <p:childTnLst>
                                    <p:set>
                                      <p:cBhvr>
                                        <p:cTn id="17" dur="1" fill="hold">
                                          <p:stCondLst>
                                            <p:cond delay="0"/>
                                          </p:stCondLst>
                                        </p:cTn>
                                        <p:tgtEl>
                                          <p:spTgt spid="24"/>
                                        </p:tgtEl>
                                        <p:attrNameLst>
                                          <p:attrName>style.visibility</p:attrName>
                                        </p:attrNameLst>
                                      </p:cBhvr>
                                      <p:to>
                                        <p:strVal val="visible"/>
                                      </p:to>
                                    </p:set>
                                    <p:anim calcmode="lin" valueType="num">
                                      <p:cBhvr>
                                        <p:cTn id="18" dur="1000" fill="hold"/>
                                        <p:tgtEl>
                                          <p:spTgt spid="24"/>
                                        </p:tgtEl>
                                        <p:attrNameLst>
                                          <p:attrName>ppt_w</p:attrName>
                                        </p:attrNameLst>
                                      </p:cBhvr>
                                      <p:tavLst>
                                        <p:tav tm="0">
                                          <p:val>
                                            <p:strVal val="#ppt_w*0.70"/>
                                          </p:val>
                                        </p:tav>
                                        <p:tav tm="100000">
                                          <p:val>
                                            <p:strVal val="#ppt_w"/>
                                          </p:val>
                                        </p:tav>
                                      </p:tavLst>
                                    </p:anim>
                                    <p:anim calcmode="lin" valueType="num">
                                      <p:cBhvr>
                                        <p:cTn id="19" dur="1000" fill="hold"/>
                                        <p:tgtEl>
                                          <p:spTgt spid="24"/>
                                        </p:tgtEl>
                                        <p:attrNameLst>
                                          <p:attrName>ppt_h</p:attrName>
                                        </p:attrNameLst>
                                      </p:cBhvr>
                                      <p:tavLst>
                                        <p:tav tm="0">
                                          <p:val>
                                            <p:strVal val="#ppt_h"/>
                                          </p:val>
                                        </p:tav>
                                        <p:tav tm="100000">
                                          <p:val>
                                            <p:strVal val="#ppt_h"/>
                                          </p:val>
                                        </p:tav>
                                      </p:tavLst>
                                    </p:anim>
                                    <p:animEffect transition="in" filter="fade">
                                      <p:cBhvr>
                                        <p:cTn id="20" dur="1000"/>
                                        <p:tgtEl>
                                          <p:spTgt spid="24"/>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left)">
                                      <p:cBhvr>
                                        <p:cTn id="25" dur="1000"/>
                                        <p:tgtEl>
                                          <p:spTgt spid="8"/>
                                        </p:tgtEl>
                                      </p:cBhvr>
                                    </p:animEffect>
                                  </p:childTnLst>
                                </p:cTn>
                              </p:par>
                            </p:childTnLst>
                          </p:cTn>
                        </p:par>
                        <p:par>
                          <p:cTn id="26" fill="hold">
                            <p:stCondLst>
                              <p:cond delay="1000"/>
                            </p:stCondLst>
                            <p:childTnLst>
                              <p:par>
                                <p:cTn id="27" presetID="22" presetClass="entr" presetSubtype="8"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wipe(left)">
                                      <p:cBhvr>
                                        <p:cTn id="29" dur="500"/>
                                        <p:tgtEl>
                                          <p:spTgt spid="12"/>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grpId="0" nodeType="click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wipe(left)">
                                      <p:cBhvr>
                                        <p:cTn id="34" dur="1000"/>
                                        <p:tgtEl>
                                          <p:spTgt spid="9"/>
                                        </p:tgtEl>
                                      </p:cBhvr>
                                    </p:animEffect>
                                  </p:childTnLst>
                                </p:cTn>
                              </p:par>
                            </p:childTnLst>
                          </p:cTn>
                        </p:par>
                        <p:par>
                          <p:cTn id="35" fill="hold">
                            <p:stCondLst>
                              <p:cond delay="1000"/>
                            </p:stCondLst>
                            <p:childTnLst>
                              <p:par>
                                <p:cTn id="36" presetID="22" presetClass="entr" presetSubtype="8" fill="hold" grpId="0" nodeType="after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wipe(left)">
                                      <p:cBhvr>
                                        <p:cTn id="38" dur="500"/>
                                        <p:tgtEl>
                                          <p:spTgt spid="13"/>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wipe(left)">
                                      <p:cBhvr>
                                        <p:cTn id="43" dur="1000"/>
                                        <p:tgtEl>
                                          <p:spTgt spid="10"/>
                                        </p:tgtEl>
                                      </p:cBhvr>
                                    </p:animEffect>
                                  </p:childTnLst>
                                </p:cTn>
                              </p:par>
                            </p:childTnLst>
                          </p:cTn>
                        </p:par>
                        <p:par>
                          <p:cTn id="44" fill="hold">
                            <p:stCondLst>
                              <p:cond delay="1000"/>
                            </p:stCondLst>
                            <p:childTnLst>
                              <p:par>
                                <p:cTn id="45" presetID="22" presetClass="entr" presetSubtype="8" fill="hold" grpId="0" nodeType="after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wipe(left)">
                                      <p:cBhvr>
                                        <p:cTn id="47" dur="500"/>
                                        <p:tgtEl>
                                          <p:spTgt spid="14"/>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wipe(left)">
                                      <p:cBhvr>
                                        <p:cTn id="52" dur="1000"/>
                                        <p:tgtEl>
                                          <p:spTgt spid="11"/>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grpId="0" nodeType="click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wipe(down)">
                                      <p:cBhvr>
                                        <p:cTn id="57" dur="500"/>
                                        <p:tgtEl>
                                          <p:spTgt spid="16"/>
                                        </p:tgtEl>
                                      </p:cBhvr>
                                    </p:animEffect>
                                  </p:childTnLst>
                                </p:cTn>
                              </p:par>
                            </p:childTnLst>
                          </p:cTn>
                        </p:par>
                        <p:par>
                          <p:cTn id="58" fill="hold">
                            <p:stCondLst>
                              <p:cond delay="500"/>
                            </p:stCondLst>
                            <p:childTnLst>
                              <p:par>
                                <p:cTn id="59" presetID="22" presetClass="entr" presetSubtype="8" fill="hold" grpId="0" nodeType="after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wipe(left)">
                                      <p:cBhvr>
                                        <p:cTn id="61" dur="1000"/>
                                        <p:tgtEl>
                                          <p:spTgt spid="15"/>
                                        </p:tgtEl>
                                      </p:cBhvr>
                                    </p:animEffect>
                                  </p:childTnLst>
                                </p:cTn>
                              </p:par>
                            </p:childTnLst>
                          </p:cTn>
                        </p:par>
                      </p:childTnLst>
                    </p:cTn>
                  </p:par>
                  <p:par>
                    <p:cTn id="62" fill="hold">
                      <p:stCondLst>
                        <p:cond delay="indefinite"/>
                      </p:stCondLst>
                      <p:childTnLst>
                        <p:par>
                          <p:cTn id="63" fill="hold">
                            <p:stCondLst>
                              <p:cond delay="0"/>
                            </p:stCondLst>
                            <p:childTnLst>
                              <p:par>
                                <p:cTn id="64" presetID="55" presetClass="entr" presetSubtype="0" fill="hold" grpId="0" nodeType="click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p:cTn id="66" dur="500" fill="hold"/>
                                        <p:tgtEl>
                                          <p:spTgt spid="17"/>
                                        </p:tgtEl>
                                        <p:attrNameLst>
                                          <p:attrName>ppt_w</p:attrName>
                                        </p:attrNameLst>
                                      </p:cBhvr>
                                      <p:tavLst>
                                        <p:tav tm="0">
                                          <p:val>
                                            <p:strVal val="#ppt_w*0.70"/>
                                          </p:val>
                                        </p:tav>
                                        <p:tav tm="100000">
                                          <p:val>
                                            <p:strVal val="#ppt_w"/>
                                          </p:val>
                                        </p:tav>
                                      </p:tavLst>
                                    </p:anim>
                                    <p:anim calcmode="lin" valueType="num">
                                      <p:cBhvr>
                                        <p:cTn id="67" dur="500" fill="hold"/>
                                        <p:tgtEl>
                                          <p:spTgt spid="17"/>
                                        </p:tgtEl>
                                        <p:attrNameLst>
                                          <p:attrName>ppt_h</p:attrName>
                                        </p:attrNameLst>
                                      </p:cBhvr>
                                      <p:tavLst>
                                        <p:tav tm="0">
                                          <p:val>
                                            <p:strVal val="#ppt_h"/>
                                          </p:val>
                                        </p:tav>
                                        <p:tav tm="100000">
                                          <p:val>
                                            <p:strVal val="#ppt_h"/>
                                          </p:val>
                                        </p:tav>
                                      </p:tavLst>
                                    </p:anim>
                                    <p:animEffect transition="in" filter="fade">
                                      <p:cBhvr>
                                        <p:cTn id="68" dur="500"/>
                                        <p:tgtEl>
                                          <p:spTgt spid="17"/>
                                        </p:tgtEl>
                                      </p:cBhvr>
                                    </p:animEffect>
                                  </p:childTnLst>
                                </p:cTn>
                              </p:par>
                            </p:childTnLst>
                          </p:cTn>
                        </p:par>
                      </p:childTnLst>
                    </p:cTn>
                  </p:par>
                  <p:par>
                    <p:cTn id="69" fill="hold">
                      <p:stCondLst>
                        <p:cond delay="indefinite"/>
                      </p:stCondLst>
                      <p:childTnLst>
                        <p:par>
                          <p:cTn id="70" fill="hold">
                            <p:stCondLst>
                              <p:cond delay="0"/>
                            </p:stCondLst>
                            <p:childTnLst>
                              <p:par>
                                <p:cTn id="71" presetID="22" presetClass="entr" presetSubtype="1" fill="hold" grpId="0" nodeType="clickEffect">
                                  <p:stCondLst>
                                    <p:cond delay="0"/>
                                  </p:stCondLst>
                                  <p:childTnLst>
                                    <p:set>
                                      <p:cBhvr>
                                        <p:cTn id="72" dur="1" fill="hold">
                                          <p:stCondLst>
                                            <p:cond delay="0"/>
                                          </p:stCondLst>
                                        </p:cTn>
                                        <p:tgtEl>
                                          <p:spTgt spid="21"/>
                                        </p:tgtEl>
                                        <p:attrNameLst>
                                          <p:attrName>style.visibility</p:attrName>
                                        </p:attrNameLst>
                                      </p:cBhvr>
                                      <p:to>
                                        <p:strVal val="visible"/>
                                      </p:to>
                                    </p:set>
                                    <p:animEffect transition="in" filter="wipe(up)">
                                      <p:cBhvr>
                                        <p:cTn id="73" dur="500"/>
                                        <p:tgtEl>
                                          <p:spTgt spid="21"/>
                                        </p:tgtEl>
                                      </p:cBhvr>
                                    </p:animEffect>
                                  </p:childTnLst>
                                </p:cTn>
                              </p:par>
                              <p:par>
                                <p:cTn id="74" presetID="22" presetClass="entr" presetSubtype="1" fill="hold" grpId="0" nodeType="withEffect">
                                  <p:stCondLst>
                                    <p:cond delay="0"/>
                                  </p:stCondLst>
                                  <p:childTnLst>
                                    <p:set>
                                      <p:cBhvr>
                                        <p:cTn id="75" dur="1" fill="hold">
                                          <p:stCondLst>
                                            <p:cond delay="0"/>
                                          </p:stCondLst>
                                        </p:cTn>
                                        <p:tgtEl>
                                          <p:spTgt spid="22"/>
                                        </p:tgtEl>
                                        <p:attrNameLst>
                                          <p:attrName>style.visibility</p:attrName>
                                        </p:attrNameLst>
                                      </p:cBhvr>
                                      <p:to>
                                        <p:strVal val="visible"/>
                                      </p:to>
                                    </p:set>
                                    <p:animEffect transition="in" filter="wipe(up)">
                                      <p:cBhvr>
                                        <p:cTn id="76" dur="500"/>
                                        <p:tgtEl>
                                          <p:spTgt spid="22"/>
                                        </p:tgtEl>
                                      </p:cBhvr>
                                    </p:animEffect>
                                  </p:childTnLst>
                                </p:cTn>
                              </p:par>
                              <p:par>
                                <p:cTn id="77" presetID="22" presetClass="entr" presetSubtype="1" fill="hold" grpId="0" nodeType="withEffect">
                                  <p:stCondLst>
                                    <p:cond delay="0"/>
                                  </p:stCondLst>
                                  <p:childTnLst>
                                    <p:set>
                                      <p:cBhvr>
                                        <p:cTn id="78" dur="1" fill="hold">
                                          <p:stCondLst>
                                            <p:cond delay="0"/>
                                          </p:stCondLst>
                                        </p:cTn>
                                        <p:tgtEl>
                                          <p:spTgt spid="23"/>
                                        </p:tgtEl>
                                        <p:attrNameLst>
                                          <p:attrName>style.visibility</p:attrName>
                                        </p:attrNameLst>
                                      </p:cBhvr>
                                      <p:to>
                                        <p:strVal val="visible"/>
                                      </p:to>
                                    </p:set>
                                    <p:animEffect transition="in" filter="wipe(up)">
                                      <p:cBhvr>
                                        <p:cTn id="79" dur="500"/>
                                        <p:tgtEl>
                                          <p:spTgt spid="23"/>
                                        </p:tgtEl>
                                      </p:cBhvr>
                                    </p:animEffect>
                                  </p:childTnLst>
                                </p:cTn>
                              </p:par>
                            </p:childTnLst>
                          </p:cTn>
                        </p:par>
                        <p:par>
                          <p:cTn id="80" fill="hold">
                            <p:stCondLst>
                              <p:cond delay="500"/>
                            </p:stCondLst>
                            <p:childTnLst>
                              <p:par>
                                <p:cTn id="81" presetID="22" presetClass="entr" presetSubtype="8" fill="hold" grpId="0" nodeType="afterEffect">
                                  <p:stCondLst>
                                    <p:cond delay="0"/>
                                  </p:stCondLst>
                                  <p:childTnLst>
                                    <p:set>
                                      <p:cBhvr>
                                        <p:cTn id="82" dur="1" fill="hold">
                                          <p:stCondLst>
                                            <p:cond delay="0"/>
                                          </p:stCondLst>
                                        </p:cTn>
                                        <p:tgtEl>
                                          <p:spTgt spid="18"/>
                                        </p:tgtEl>
                                        <p:attrNameLst>
                                          <p:attrName>style.visibility</p:attrName>
                                        </p:attrNameLst>
                                      </p:cBhvr>
                                      <p:to>
                                        <p:strVal val="visible"/>
                                      </p:to>
                                    </p:set>
                                    <p:animEffect transition="in" filter="wipe(left)">
                                      <p:cBhvr>
                                        <p:cTn id="83" dur="1000"/>
                                        <p:tgtEl>
                                          <p:spTgt spid="18"/>
                                        </p:tgtEl>
                                      </p:cBhvr>
                                    </p:animEffect>
                                  </p:childTnLst>
                                </p:cTn>
                              </p:par>
                            </p:childTnLst>
                          </p:cTn>
                        </p:par>
                        <p:par>
                          <p:cTn id="84" fill="hold">
                            <p:stCondLst>
                              <p:cond delay="1500"/>
                            </p:stCondLst>
                            <p:childTnLst>
                              <p:par>
                                <p:cTn id="85" presetID="22" presetClass="entr" presetSubtype="8" fill="hold" grpId="0" nodeType="afterEffect">
                                  <p:stCondLst>
                                    <p:cond delay="0"/>
                                  </p:stCondLst>
                                  <p:childTnLst>
                                    <p:set>
                                      <p:cBhvr>
                                        <p:cTn id="86" dur="1" fill="hold">
                                          <p:stCondLst>
                                            <p:cond delay="0"/>
                                          </p:stCondLst>
                                        </p:cTn>
                                        <p:tgtEl>
                                          <p:spTgt spid="19"/>
                                        </p:tgtEl>
                                        <p:attrNameLst>
                                          <p:attrName>style.visibility</p:attrName>
                                        </p:attrNameLst>
                                      </p:cBhvr>
                                      <p:to>
                                        <p:strVal val="visible"/>
                                      </p:to>
                                    </p:set>
                                    <p:animEffect transition="in" filter="wipe(left)">
                                      <p:cBhvr>
                                        <p:cTn id="87" dur="1000"/>
                                        <p:tgtEl>
                                          <p:spTgt spid="19"/>
                                        </p:tgtEl>
                                      </p:cBhvr>
                                    </p:animEffect>
                                  </p:childTnLst>
                                </p:cTn>
                              </p:par>
                            </p:childTnLst>
                          </p:cTn>
                        </p:par>
                        <p:par>
                          <p:cTn id="88" fill="hold">
                            <p:stCondLst>
                              <p:cond delay="2500"/>
                            </p:stCondLst>
                            <p:childTnLst>
                              <p:par>
                                <p:cTn id="89" presetID="22" presetClass="entr" presetSubtype="8" fill="hold" grpId="0" nodeType="afterEffect">
                                  <p:stCondLst>
                                    <p:cond delay="0"/>
                                  </p:stCondLst>
                                  <p:childTnLst>
                                    <p:set>
                                      <p:cBhvr>
                                        <p:cTn id="90" dur="1" fill="hold">
                                          <p:stCondLst>
                                            <p:cond delay="0"/>
                                          </p:stCondLst>
                                        </p:cTn>
                                        <p:tgtEl>
                                          <p:spTgt spid="20"/>
                                        </p:tgtEl>
                                        <p:attrNameLst>
                                          <p:attrName>style.visibility</p:attrName>
                                        </p:attrNameLst>
                                      </p:cBhvr>
                                      <p:to>
                                        <p:strVal val="visible"/>
                                      </p:to>
                                    </p:set>
                                    <p:animEffect transition="in" filter="wipe(left)">
                                      <p:cBhvr>
                                        <p:cTn id="91"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8" grpId="0"/>
      <p:bldP spid="9" grpId="0"/>
      <p:bldP spid="10" grpId="0"/>
      <p:bldP spid="11" grpId="0"/>
      <p:bldP spid="12" grpId="0" animBg="1"/>
      <p:bldP spid="13" grpId="0" animBg="1"/>
      <p:bldP spid="14" grpId="0" animBg="1"/>
      <p:bldP spid="15" grpId="0"/>
      <p:bldP spid="16" grpId="0" animBg="1"/>
      <p:bldP spid="17" grpId="0" animBg="1"/>
      <p:bldP spid="18" grpId="0" animBg="1"/>
      <p:bldP spid="19" grpId="0" animBg="1"/>
      <p:bldP spid="20" grpId="0" animBg="1"/>
      <p:bldP spid="21" grpId="0" animBg="1"/>
      <p:bldP spid="22" grpId="0" animBg="1"/>
      <p:bldP spid="23" grpId="0" animBg="1"/>
      <p:bldP spid="2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4675577" y="413564"/>
            <a:ext cx="2521844" cy="523220"/>
          </a:xfrm>
          <a:prstGeom prst="rect">
            <a:avLst/>
          </a:prstGeom>
          <a:noFill/>
        </p:spPr>
        <p:txBody>
          <a:bodyPr wrap="none" lIns="91440" tIns="45720" rIns="91440" bIns="45720">
            <a:spAutoFit/>
          </a:bodyPr>
          <a:lstStyle/>
          <a:p>
            <a:pPr algn="ctr"/>
            <a:r>
              <a:rPr lang="en-US" altLang="zh-CN" sz="2800" b="0" cap="none" spc="0" dirty="0" smtClean="0">
                <a:ln w="0"/>
                <a:solidFill>
                  <a:schemeClr val="tx1"/>
                </a:solidFill>
                <a:effectLst>
                  <a:outerShdw blurRad="38100" dist="19050" dir="2700000" algn="tl" rotWithShape="0">
                    <a:schemeClr val="dk1">
                      <a:alpha val="40000"/>
                    </a:schemeClr>
                  </a:outerShdw>
                </a:effectLst>
              </a:rPr>
              <a:t>3</a:t>
            </a:r>
            <a:r>
              <a:rPr lang="zh-CN" altLang="en-US" sz="2800" b="0" cap="none" spc="0" dirty="0" smtClean="0">
                <a:ln w="0"/>
                <a:solidFill>
                  <a:schemeClr val="tx1"/>
                </a:solidFill>
                <a:effectLst>
                  <a:outerShdw blurRad="38100" dist="19050" dir="2700000" algn="tl" rotWithShape="0">
                    <a:schemeClr val="dk1">
                      <a:alpha val="40000"/>
                    </a:schemeClr>
                  </a:outerShdw>
                </a:effectLst>
              </a:rPr>
              <a:t>初级有机合成</a:t>
            </a:r>
            <a:endParaRPr lang="zh-CN" altLang="en-US" sz="2800" b="0" cap="none" spc="0" dirty="0">
              <a:ln w="0"/>
              <a:solidFill>
                <a:schemeClr val="tx1"/>
              </a:solidFill>
              <a:effectLst>
                <a:outerShdw blurRad="38100" dist="19050" dir="2700000" algn="tl" rotWithShape="0">
                  <a:schemeClr val="dk1">
                    <a:alpha val="40000"/>
                  </a:schemeClr>
                </a:outerShdw>
              </a:effectLst>
            </a:endParaRPr>
          </a:p>
        </p:txBody>
      </p:sp>
      <p:sp>
        <p:nvSpPr>
          <p:cNvPr id="5" name="Text Box 2"/>
          <p:cNvSpPr txBox="1">
            <a:spLocks noChangeArrowheads="1"/>
          </p:cNvSpPr>
          <p:nvPr/>
        </p:nvSpPr>
        <p:spPr bwMode="auto">
          <a:xfrm>
            <a:off x="447952" y="1419048"/>
            <a:ext cx="88392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800" b="1" dirty="0" smtClean="0">
                <a:solidFill>
                  <a:srgbClr val="0000FF"/>
                </a:solidFill>
                <a:latin typeface="+mn-ea"/>
                <a:ea typeface="+mn-ea"/>
              </a:rPr>
              <a:t>1</a:t>
            </a:r>
            <a:r>
              <a:rPr kumimoji="1" lang="zh-CN" altLang="en-US" sz="2800" b="1" dirty="0" smtClean="0">
                <a:solidFill>
                  <a:srgbClr val="0000FF"/>
                </a:solidFill>
                <a:latin typeface="+mn-ea"/>
                <a:ea typeface="+mn-ea"/>
              </a:rPr>
              <a:t>、</a:t>
            </a:r>
            <a:r>
              <a:rPr kumimoji="1" lang="zh-CN" altLang="en-US" sz="2800" b="1" dirty="0">
                <a:solidFill>
                  <a:srgbClr val="0000FF"/>
                </a:solidFill>
                <a:latin typeface="+mn-ea"/>
                <a:ea typeface="+mn-ea"/>
              </a:rPr>
              <a:t>以</a:t>
            </a:r>
            <a:r>
              <a:rPr kumimoji="1" lang="en-US" altLang="zh-CN" sz="2800" b="1" dirty="0">
                <a:solidFill>
                  <a:srgbClr val="0000FF"/>
                </a:solidFill>
                <a:latin typeface="+mn-ea"/>
                <a:ea typeface="+mn-ea"/>
              </a:rPr>
              <a:t>CH</a:t>
            </a:r>
            <a:r>
              <a:rPr kumimoji="1" lang="en-US" altLang="zh-CN" sz="2800" b="1" baseline="-25000" dirty="0">
                <a:solidFill>
                  <a:srgbClr val="0000FF"/>
                </a:solidFill>
                <a:latin typeface="+mn-ea"/>
                <a:ea typeface="+mn-ea"/>
              </a:rPr>
              <a:t>3</a:t>
            </a:r>
            <a:r>
              <a:rPr kumimoji="1" lang="en-US" altLang="zh-CN" sz="2800" b="1" dirty="0">
                <a:solidFill>
                  <a:srgbClr val="0000FF"/>
                </a:solidFill>
                <a:latin typeface="+mn-ea"/>
                <a:ea typeface="+mn-ea"/>
              </a:rPr>
              <a:t>CH</a:t>
            </a:r>
            <a:r>
              <a:rPr kumimoji="1" lang="en-US" altLang="zh-CN" sz="2800" b="1" baseline="-25000" dirty="0">
                <a:solidFill>
                  <a:srgbClr val="0000FF"/>
                </a:solidFill>
                <a:latin typeface="+mn-ea"/>
                <a:ea typeface="+mn-ea"/>
              </a:rPr>
              <a:t>2</a:t>
            </a:r>
            <a:r>
              <a:rPr kumimoji="1" lang="en-US" altLang="zh-CN" sz="2800" b="1" dirty="0">
                <a:solidFill>
                  <a:srgbClr val="0000FF"/>
                </a:solidFill>
                <a:latin typeface="+mn-ea"/>
                <a:ea typeface="+mn-ea"/>
              </a:rPr>
              <a:t>Br </a:t>
            </a:r>
            <a:r>
              <a:rPr kumimoji="1" lang="zh-CN" altLang="en-US" sz="2800" b="1" dirty="0">
                <a:solidFill>
                  <a:srgbClr val="0000FF"/>
                </a:solidFill>
                <a:latin typeface="+mn-ea"/>
                <a:ea typeface="+mn-ea"/>
              </a:rPr>
              <a:t>为主要原料制备</a:t>
            </a:r>
            <a:r>
              <a:rPr kumimoji="1" lang="en-US" altLang="zh-CN" sz="2800" b="1" dirty="0">
                <a:solidFill>
                  <a:srgbClr val="0000FF"/>
                </a:solidFill>
                <a:latin typeface="+mn-ea"/>
                <a:ea typeface="+mn-ea"/>
              </a:rPr>
              <a:t>CH</a:t>
            </a:r>
            <a:r>
              <a:rPr kumimoji="1" lang="en-US" altLang="zh-CN" sz="2800" b="1" baseline="-25000" dirty="0">
                <a:solidFill>
                  <a:srgbClr val="0000FF"/>
                </a:solidFill>
                <a:latin typeface="+mn-ea"/>
                <a:ea typeface="+mn-ea"/>
              </a:rPr>
              <a:t>2</a:t>
            </a:r>
            <a:r>
              <a:rPr kumimoji="1" lang="en-US" altLang="zh-CN" sz="2800" b="1" dirty="0">
                <a:solidFill>
                  <a:srgbClr val="0000FF"/>
                </a:solidFill>
                <a:latin typeface="+mn-ea"/>
                <a:ea typeface="+mn-ea"/>
              </a:rPr>
              <a:t>BrCH</a:t>
            </a:r>
            <a:r>
              <a:rPr kumimoji="1" lang="en-US" altLang="zh-CN" sz="2800" b="1" baseline="-25000" dirty="0">
                <a:solidFill>
                  <a:srgbClr val="0000FF"/>
                </a:solidFill>
                <a:latin typeface="+mn-ea"/>
                <a:ea typeface="+mn-ea"/>
              </a:rPr>
              <a:t>2</a:t>
            </a:r>
            <a:r>
              <a:rPr kumimoji="1" lang="en-US" altLang="zh-CN" sz="2800" b="1" dirty="0">
                <a:solidFill>
                  <a:srgbClr val="0000FF"/>
                </a:solidFill>
                <a:latin typeface="+mn-ea"/>
                <a:ea typeface="+mn-ea"/>
              </a:rPr>
              <a:t>Br</a:t>
            </a:r>
            <a:r>
              <a:rPr kumimoji="1" lang="en-US" altLang="zh-CN" sz="2800" b="1" dirty="0">
                <a:solidFill>
                  <a:srgbClr val="5145EB"/>
                </a:solidFill>
                <a:latin typeface="+mn-ea"/>
                <a:ea typeface="+mn-ea"/>
              </a:rPr>
              <a:t> </a:t>
            </a:r>
          </a:p>
        </p:txBody>
      </p:sp>
      <p:pic>
        <p:nvPicPr>
          <p:cNvPr id="7" name="图片 6"/>
          <p:cNvPicPr>
            <a:picLocks noChangeAspect="1"/>
          </p:cNvPicPr>
          <p:nvPr/>
        </p:nvPicPr>
        <p:blipFill>
          <a:blip r:embed="rId2"/>
          <a:stretch>
            <a:fillRect/>
          </a:stretch>
        </p:blipFill>
        <p:spPr>
          <a:xfrm>
            <a:off x="5422006" y="3648921"/>
            <a:ext cx="2596071" cy="762803"/>
          </a:xfrm>
          <a:prstGeom prst="rect">
            <a:avLst/>
          </a:prstGeom>
        </p:spPr>
      </p:pic>
      <p:sp>
        <p:nvSpPr>
          <p:cNvPr id="8" name="标题 1"/>
          <p:cNvSpPr>
            <a:spLocks noGrp="1"/>
          </p:cNvSpPr>
          <p:nvPr>
            <p:ph type="title"/>
          </p:nvPr>
        </p:nvSpPr>
        <p:spPr>
          <a:xfrm>
            <a:off x="0" y="0"/>
            <a:ext cx="1996225" cy="579549"/>
          </a:xfrm>
          <a:solidFill>
            <a:srgbClr val="CCFF33"/>
          </a:solidFill>
        </p:spPr>
        <p:txBody>
          <a:bodyPr>
            <a:normAutofit/>
          </a:bodyPr>
          <a:lstStyle/>
          <a:p>
            <a:r>
              <a:rPr lang="zh-CN" altLang="en-US" sz="2800" dirty="0" smtClean="0"/>
              <a:t>思考与练习</a:t>
            </a:r>
            <a:endParaRPr lang="zh-CN" altLang="en-US" sz="2800" dirty="0"/>
          </a:p>
        </p:txBody>
      </p:sp>
      <p:sp>
        <p:nvSpPr>
          <p:cNvPr id="9" name="Text Box 3"/>
          <p:cNvSpPr txBox="1">
            <a:spLocks noChangeArrowheads="1"/>
          </p:cNvSpPr>
          <p:nvPr/>
        </p:nvSpPr>
        <p:spPr bwMode="auto">
          <a:xfrm>
            <a:off x="447952" y="3737936"/>
            <a:ext cx="4974054"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1500">
                <a:solidFill>
                  <a:schemeClr val="tx1"/>
                </a:solidFill>
                <a:latin typeface="Arial" panose="020B0604020202020204" pitchFamily="34" charset="0"/>
                <a:ea typeface="宋体" panose="02010600030101010101" pitchFamily="2" charset="-122"/>
              </a:defRPr>
            </a:lvl1pPr>
            <a:lvl2pPr marL="742950" indent="-285750">
              <a:defRPr sz="1500">
                <a:solidFill>
                  <a:schemeClr val="tx1"/>
                </a:solidFill>
                <a:latin typeface="Arial" panose="020B0604020202020204" pitchFamily="34" charset="0"/>
                <a:ea typeface="宋体" panose="02010600030101010101" pitchFamily="2" charset="-122"/>
              </a:defRPr>
            </a:lvl2pPr>
            <a:lvl3pPr marL="1143000" indent="-228600">
              <a:defRPr sz="1500">
                <a:solidFill>
                  <a:schemeClr val="tx1"/>
                </a:solidFill>
                <a:latin typeface="Arial" panose="020B0604020202020204" pitchFamily="34" charset="0"/>
                <a:ea typeface="宋体" panose="02010600030101010101" pitchFamily="2" charset="-122"/>
              </a:defRPr>
            </a:lvl3pPr>
            <a:lvl4pPr marL="1600200" indent="-228600">
              <a:defRPr sz="1500">
                <a:solidFill>
                  <a:schemeClr val="tx1"/>
                </a:solidFill>
                <a:latin typeface="Arial" panose="020B0604020202020204" pitchFamily="34" charset="0"/>
                <a:ea typeface="宋体" panose="02010600030101010101" pitchFamily="2" charset="-122"/>
              </a:defRPr>
            </a:lvl4pPr>
            <a:lvl5pPr marL="2057400" indent="-22860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5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3200" b="1" dirty="0" smtClean="0">
                <a:solidFill>
                  <a:srgbClr val="0000FF"/>
                </a:solidFill>
                <a:latin typeface="+mn-ea"/>
                <a:ea typeface="+mn-ea"/>
              </a:rPr>
              <a:t>2</a:t>
            </a:r>
            <a:r>
              <a:rPr kumimoji="1" lang="zh-CN" altLang="en-US" sz="3200" b="1" dirty="0" smtClean="0">
                <a:solidFill>
                  <a:srgbClr val="0000FF"/>
                </a:solidFill>
                <a:latin typeface="+mn-ea"/>
                <a:ea typeface="+mn-ea"/>
              </a:rPr>
              <a:t>、由</a:t>
            </a:r>
            <a:r>
              <a:rPr kumimoji="1" lang="zh-CN" altLang="en-US" sz="3200" b="1" dirty="0">
                <a:solidFill>
                  <a:srgbClr val="0000FF"/>
                </a:solidFill>
                <a:latin typeface="+mn-ea"/>
                <a:ea typeface="+mn-ea"/>
              </a:rPr>
              <a:t>乙烯为主要原料来</a:t>
            </a:r>
            <a:r>
              <a:rPr kumimoji="1" lang="zh-CN" altLang="en-US" sz="3200" b="1" dirty="0" smtClean="0">
                <a:solidFill>
                  <a:srgbClr val="0000FF"/>
                </a:solidFill>
                <a:latin typeface="+mn-ea"/>
                <a:ea typeface="+mn-ea"/>
              </a:rPr>
              <a:t>制</a:t>
            </a:r>
            <a:endParaRPr kumimoji="1" lang="en-US" altLang="zh-CN" sz="3200" b="1" dirty="0">
              <a:solidFill>
                <a:srgbClr val="0000FF"/>
              </a:solidFill>
              <a:latin typeface="+mn-ea"/>
              <a:ea typeface="+mn-ea"/>
            </a:endParaRPr>
          </a:p>
        </p:txBody>
      </p:sp>
      <mc:AlternateContent xmlns:mc="http://schemas.openxmlformats.org/markup-compatibility/2006" xmlns:p14="http://schemas.microsoft.com/office/powerpoint/2010/main">
        <mc:Choice Requires="p14">
          <p:contentPart p14:bwMode="auto" r:id="rId3">
            <p14:nvContentPartPr>
              <p14:cNvPr id="11" name="墨迹 10"/>
              <p14:cNvContentPartPr/>
              <p14:nvPr/>
            </p14:nvContentPartPr>
            <p14:xfrm>
              <a:off x="10956600" y="5000760"/>
              <a:ext cx="360" cy="360"/>
            </p14:xfrm>
          </p:contentPart>
        </mc:Choice>
        <mc:Fallback xmlns="">
          <p:pic>
            <p:nvPicPr>
              <p:cNvPr id="11" name="墨迹 10"/>
              <p:cNvPicPr/>
              <p:nvPr/>
            </p:nvPicPr>
            <p:blipFill>
              <a:blip r:embed="rId4"/>
              <a:stretch>
                <a:fillRect/>
              </a:stretch>
            </p:blipFill>
            <p:spPr>
              <a:xfrm>
                <a:off x="10947240" y="4991400"/>
                <a:ext cx="19080" cy="19080"/>
              </a:xfrm>
              <a:prstGeom prst="rect">
                <a:avLst/>
              </a:prstGeom>
            </p:spPr>
          </p:pic>
        </mc:Fallback>
      </mc:AlternateContent>
    </p:spTree>
    <p:extLst>
      <p:ext uri="{BB962C8B-B14F-4D97-AF65-F5344CB8AC3E}">
        <p14:creationId xmlns:p14="http://schemas.microsoft.com/office/powerpoint/2010/main" val="125274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ppt_x"/>
                                          </p:val>
                                        </p:tav>
                                        <p:tav tm="100000">
                                          <p:val>
                                            <p:strVal val="#ppt_x"/>
                                          </p:val>
                                        </p:tav>
                                      </p:tavLst>
                                    </p:anim>
                                    <p:anim calcmode="lin" valueType="num">
                                      <p:cBhvr additive="base">
                                        <p:cTn id="1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9"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702</TotalTime>
  <Words>792</Words>
  <Application>Microsoft Office PowerPoint</Application>
  <PresentationFormat>宽屏</PresentationFormat>
  <Paragraphs>192</Paragraphs>
  <Slides>20</Slides>
  <Notes>0</Notes>
  <HiddenSlides>0</HiddenSlides>
  <MMClips>0</MMClips>
  <ScaleCrop>false</ScaleCrop>
  <HeadingPairs>
    <vt:vector size="8" baseType="variant">
      <vt:variant>
        <vt:lpstr>已用的字体</vt:lpstr>
      </vt:variant>
      <vt:variant>
        <vt:i4>12</vt:i4>
      </vt:variant>
      <vt:variant>
        <vt:lpstr>主题</vt:lpstr>
      </vt:variant>
      <vt:variant>
        <vt:i4>1</vt:i4>
      </vt:variant>
      <vt:variant>
        <vt:lpstr>嵌入 OLE 服务器</vt:lpstr>
      </vt:variant>
      <vt:variant>
        <vt:i4>1</vt:i4>
      </vt:variant>
      <vt:variant>
        <vt:lpstr>幻灯片标题</vt:lpstr>
      </vt:variant>
      <vt:variant>
        <vt:i4>20</vt:i4>
      </vt:variant>
    </vt:vector>
  </HeadingPairs>
  <TitlesOfParts>
    <vt:vector size="34" baseType="lpstr">
      <vt:lpstr>Linux Libertine</vt:lpstr>
      <vt:lpstr>华文中宋</vt:lpstr>
      <vt:lpstr>楷体</vt:lpstr>
      <vt:lpstr>楷体_GB2312</vt:lpstr>
      <vt:lpstr>宋体</vt:lpstr>
      <vt:lpstr>Arial</vt:lpstr>
      <vt:lpstr>Arial</vt:lpstr>
      <vt:lpstr>Calibri</vt:lpstr>
      <vt:lpstr>Calibri Light</vt:lpstr>
      <vt:lpstr>Cambria Math</vt:lpstr>
      <vt:lpstr>Times New Roman</vt:lpstr>
      <vt:lpstr>Wingdings</vt:lpstr>
      <vt:lpstr>Office 主题</vt:lpstr>
      <vt:lpstr>ACD ChemSketch 2.0</vt:lpstr>
      <vt:lpstr>《有机化学基础》</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思考与练习</vt:lpstr>
      <vt:lpstr>思考与练习</vt:lpstr>
      <vt:lpstr>思考与练习</vt:lpstr>
    </vt:vector>
  </TitlesOfParts>
  <Company>Win10NeT.COM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《有机化学基础》</dc:title>
  <dc:creator>XiaZaiMa.COM</dc:creator>
  <cp:lastModifiedBy>XiaZaiMa.COM</cp:lastModifiedBy>
  <cp:revision>46</cp:revision>
  <dcterms:created xsi:type="dcterms:W3CDTF">2020-02-06T02:30:05Z</dcterms:created>
  <dcterms:modified xsi:type="dcterms:W3CDTF">2020-02-07T11:25:39Z</dcterms:modified>
</cp:coreProperties>
</file>