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5"/>
  </p:notesMasterIdLst>
  <p:sldIdLst>
    <p:sldId id="256" r:id="rId2"/>
    <p:sldId id="270" r:id="rId3"/>
    <p:sldId id="257" r:id="rId4"/>
    <p:sldId id="259" r:id="rId5"/>
    <p:sldId id="260" r:id="rId6"/>
    <p:sldId id="261" r:id="rId7"/>
    <p:sldId id="262" r:id="rId8"/>
    <p:sldId id="263" r:id="rId9"/>
    <p:sldId id="268" r:id="rId10"/>
    <p:sldId id="269" r:id="rId11"/>
    <p:sldId id="271" r:id="rId12"/>
    <p:sldId id="264" r:id="rId13"/>
    <p:sldId id="265" r:id="rId14"/>
    <p:sldId id="266" r:id="rId15"/>
    <p:sldId id="267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300" r:id="rId33"/>
    <p:sldId id="311" r:id="rId34"/>
    <p:sldId id="312" r:id="rId35"/>
    <p:sldId id="313" r:id="rId36"/>
    <p:sldId id="314" r:id="rId37"/>
    <p:sldId id="301" r:id="rId38"/>
    <p:sldId id="328" r:id="rId39"/>
    <p:sldId id="302" r:id="rId40"/>
    <p:sldId id="303" r:id="rId41"/>
    <p:sldId id="305" r:id="rId42"/>
    <p:sldId id="304" r:id="rId43"/>
    <p:sldId id="306" r:id="rId4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707E7-C466-424C-B28A-36091CC9F2BB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D415B-D31C-4B28-9F7D-9764B26F40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3A1F50-1CA5-4126-85E0-2741CE81EF61}" type="datetimeFigureOut">
              <a:rPr lang="zh-CN" altLang="en-US" smtClean="0"/>
              <a:pPr/>
              <a:t>2021-11-29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07D34F-2B49-4346-A88D-6FCA8A9E29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anose="02040502050405020303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9001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Flash</a:t>
            </a:r>
            <a:r>
              <a:rPr lang="zh-CN" altLang="en-US" dirty="0" smtClean="0"/>
              <a:t>复习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2015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同一对象的位置、大小、颜色等性质改变的动画叫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 ）</a:t>
            </a:r>
            <a:r>
              <a:rPr lang="zh-CN" altLang="zh-CN" sz="2800" dirty="0"/>
              <a:t>。它要求这个对象是整体状态（如元件）。</a:t>
            </a:r>
          </a:p>
          <a:p>
            <a:pPr lvl="1"/>
            <a:r>
              <a:rPr lang="en-US" altLang="zh-CN" sz="2800" dirty="0" smtClean="0"/>
              <a:t>A</a:t>
            </a:r>
            <a:r>
              <a:rPr lang="zh-CN" altLang="zh-CN" sz="2800" dirty="0"/>
              <a:t>、动画补间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B</a:t>
            </a:r>
            <a:r>
              <a:rPr lang="zh-CN" altLang="zh-CN" sz="2800" dirty="0"/>
              <a:t>、运动补间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sz="4800" dirty="0"/>
              <a:t>D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由一种形状（对象</a:t>
            </a:r>
            <a:r>
              <a:rPr lang="en-US" altLang="zh-CN" sz="2800" dirty="0"/>
              <a:t>1</a:t>
            </a:r>
            <a:r>
              <a:rPr lang="zh-CN" altLang="zh-CN" sz="2800" dirty="0"/>
              <a:t>）变为另一种形状（对象</a:t>
            </a:r>
            <a:r>
              <a:rPr lang="en-US" altLang="zh-CN" sz="2800" dirty="0"/>
              <a:t>2</a:t>
            </a:r>
            <a:r>
              <a:rPr lang="zh-CN" altLang="zh-CN" sz="2800" dirty="0"/>
              <a:t>）的动画叫（ 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。它要求这两个对象都是分散状态（如矢量图）。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、动画补间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、运动补间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我们把</a:t>
            </a:r>
            <a:r>
              <a:rPr lang="en-US" altLang="zh-CN" sz="2800" dirty="0"/>
              <a:t>Flash</a:t>
            </a:r>
            <a:r>
              <a:rPr lang="zh-CN" altLang="zh-CN" sz="2800" dirty="0"/>
              <a:t>时间轴上的每一小格叫做（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），它代表着某个时刻的画面。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、格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、频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、度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图中红色框标志的叫做（ </a:t>
            </a:r>
            <a:r>
              <a:rPr lang="en-US" altLang="zh-CN" sz="2800" dirty="0" smtClean="0"/>
              <a:t>     </a:t>
            </a:r>
            <a:r>
              <a:rPr lang="zh-CN" altLang="zh-CN" sz="2800" dirty="0"/>
              <a:t>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、空白关键帧</a:t>
            </a:r>
          </a:p>
          <a:p>
            <a:endParaRPr lang="zh-CN" altLang="en-US" sz="2800" dirty="0"/>
          </a:p>
        </p:txBody>
      </p:sp>
      <p:pic>
        <p:nvPicPr>
          <p:cNvPr id="1025" name="图片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4508" y="1556792"/>
            <a:ext cx="459492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）显示为一个有空心小圆的帧。它的编辑区内无任何图形、图像、组合、元件等对象（可以有声音和命令）。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、延长帧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 smtClean="0"/>
              <a:t>修改</a:t>
            </a:r>
            <a:r>
              <a:rPr lang="zh-CN" altLang="zh-CN" sz="2800" dirty="0"/>
              <a:t>画面内容可以在过渡帧上进行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只有一个关键帧也可以设置补间动画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</a:t>
            </a:r>
            <a:r>
              <a:rPr lang="en-US" altLang="zh-CN" sz="2800" dirty="0"/>
              <a:t>Flash</a:t>
            </a:r>
            <a:r>
              <a:rPr lang="zh-CN" altLang="zh-CN" sz="2800" dirty="0"/>
              <a:t>元件可以分为三种类型：图形元件、按钮元件、影片剪辑元件。由于元件具有</a:t>
            </a:r>
            <a:r>
              <a:rPr lang="en-US" altLang="zh-CN" sz="2800" dirty="0"/>
              <a:t>“</a:t>
            </a:r>
            <a:r>
              <a:rPr lang="zh-CN" altLang="zh-CN" sz="2800" dirty="0"/>
              <a:t>一次定义，可以多次重复使用</a:t>
            </a:r>
            <a:r>
              <a:rPr lang="en-US" altLang="zh-CN" sz="2800" dirty="0"/>
              <a:t>”</a:t>
            </a:r>
            <a:r>
              <a:rPr lang="zh-CN" altLang="zh-CN" sz="2800" dirty="0"/>
              <a:t>的特点，因此元件有效地减小了影片文件的大小，有利于在网上播放</a:t>
            </a:r>
            <a:r>
              <a:rPr lang="zh-CN" altLang="zh-CN" sz="2800" dirty="0" smtClean="0"/>
              <a:t>。</a:t>
            </a: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2016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某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动画的时间轴如下图所示，下列关于这个动画的叙述中，正确的是</a:t>
            </a:r>
            <a:r>
              <a:rPr lang="en-US" altLang="zh-CN" sz="2800" dirty="0"/>
              <a:t>(    )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】有2个图层，30个关键帧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有3个图层，2个关键帧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有30个图层，2个关键帧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有2个图层，3个关键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pic>
        <p:nvPicPr>
          <p:cNvPr id="2050" name="图片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663622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中，如果把帧频数值变大后再播放，动画会（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】变快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不变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变慢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无法判断</a:t>
            </a:r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下图中，第</a:t>
            </a:r>
            <a:r>
              <a:rPr lang="en-US" altLang="zh-CN" sz="2800" dirty="0"/>
              <a:t>30</a:t>
            </a:r>
            <a:r>
              <a:rPr lang="zh-CN" altLang="zh-CN" sz="2800" dirty="0"/>
              <a:t>帧是（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】关键帧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普通帧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空白关键帧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空白帧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3074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636514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制作动画时，需要增加新图层，可单击下图</a:t>
            </a:r>
            <a:r>
              <a:rPr lang="en-US" altLang="zh-CN" sz="2800" dirty="0"/>
              <a:t>“</a:t>
            </a:r>
            <a:r>
              <a:rPr lang="zh-CN" altLang="zh-CN" sz="2800" dirty="0"/>
              <a:t>时间轴</a:t>
            </a:r>
            <a:r>
              <a:rPr lang="en-US" altLang="zh-CN" sz="2800" dirty="0"/>
              <a:t>” </a:t>
            </a:r>
            <a:r>
              <a:rPr lang="zh-CN" altLang="zh-CN" sz="2800" dirty="0"/>
              <a:t>面板上的（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】①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②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③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④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4098" name="图片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3514645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837565" y="30607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使用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制作文字</a:t>
            </a:r>
            <a:r>
              <a:rPr lang="en-US" altLang="zh-CN" sz="2800" dirty="0"/>
              <a:t>“</a:t>
            </a:r>
            <a:r>
              <a:rPr lang="zh-CN" altLang="zh-CN" sz="2800" dirty="0"/>
              <a:t>广州欢迎您</a:t>
            </a:r>
            <a:r>
              <a:rPr lang="en-US" altLang="zh-CN" sz="2800" dirty="0"/>
              <a:t>”</a:t>
            </a:r>
            <a:r>
              <a:rPr lang="zh-CN" altLang="zh-CN" sz="2800" dirty="0"/>
              <a:t>形状补间动画，出现下图所示的错误提示，其错误的原因可能是（</a:t>
            </a:r>
            <a:r>
              <a:rPr lang="en-US" altLang="zh-CN" sz="2800" dirty="0"/>
              <a:t>     </a:t>
            </a:r>
            <a:r>
              <a:rPr lang="zh-CN" altLang="zh-CN" sz="2800" dirty="0"/>
              <a:t>）。</a:t>
            </a:r>
          </a:p>
          <a:p>
            <a:r>
              <a:rPr lang="zh-CN" altLang="zh-CN" sz="2000" dirty="0" smtClean="0"/>
              <a:t>【</a:t>
            </a:r>
            <a:r>
              <a:rPr lang="en-US" altLang="zh-CN" sz="2000" dirty="0" smtClean="0"/>
              <a:t>A</a:t>
            </a:r>
            <a:r>
              <a:rPr lang="zh-CN" altLang="zh-CN" sz="2000" dirty="0"/>
              <a:t>】第1到30帧之间执行了“动画补间动画”命令</a:t>
            </a:r>
          </a:p>
          <a:p>
            <a:r>
              <a:rPr lang="zh-CN" altLang="zh-CN" sz="2000" dirty="0" smtClean="0"/>
              <a:t>【B】</a:t>
            </a:r>
            <a:r>
              <a:rPr lang="zh-CN" altLang="zh-CN" sz="2000" dirty="0"/>
              <a:t>没有执行“测试影片”命令</a:t>
            </a:r>
          </a:p>
          <a:p>
            <a:r>
              <a:rPr lang="zh-CN" altLang="zh-CN" sz="2000" dirty="0" smtClean="0"/>
              <a:t>【C】</a:t>
            </a:r>
            <a:r>
              <a:rPr lang="zh-CN" altLang="zh-CN" sz="2000" dirty="0"/>
              <a:t>第30关键帧没有对输入文字“广州欢迎您”进行两次分离(打散)操作</a:t>
            </a:r>
          </a:p>
          <a:p>
            <a:r>
              <a:rPr lang="zh-CN" altLang="zh-CN" sz="2000" dirty="0" smtClean="0"/>
              <a:t>【D】</a:t>
            </a:r>
            <a:r>
              <a:rPr lang="zh-CN" altLang="zh-CN" sz="2000" dirty="0"/>
              <a:t>第30关键帧没有对输入的文字“广州欢迎您”进行组合操作</a:t>
            </a:r>
          </a:p>
          <a:p>
            <a:pPr marL="45720" indent="0">
              <a:buNone/>
            </a:pP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138853" y="635491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5122" name="图片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868" y="3994140"/>
            <a:ext cx="5153446" cy="2574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动画补间可以创建由一种形状变成另一种形状的动画。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中，主要有图形元件、影片元件和按钮元件有三种元件类型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2017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中，时间轴上有画面内容的帧叫做</a:t>
            </a:r>
            <a:r>
              <a:rPr lang="en-US" altLang="zh-CN" sz="2800" dirty="0"/>
              <a:t>(    )</a:t>
            </a:r>
            <a:r>
              <a:rPr lang="zh-CN" altLang="zh-CN" sz="2800" dirty="0"/>
              <a:t>，用实心小圆点表示。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】过渡帧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空白帧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sp>
        <p:nvSpPr>
          <p:cNvPr id="5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中，我们把单位时间内播放帧的多少称为（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】帧频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画频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频率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帧率</a:t>
            </a:r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创建形状补间动画的对象是基于绘制的矢量图形，如果对象不是直接绘制出来的，如输入的文字或导入的位图等，则需对其进行（</a:t>
            </a:r>
            <a:r>
              <a:rPr lang="en-US" altLang="zh-CN" sz="2800" dirty="0"/>
              <a:t>   </a:t>
            </a:r>
            <a:r>
              <a:rPr lang="zh-CN" altLang="zh-CN" sz="2800" dirty="0"/>
              <a:t>）操作后才可以做形状补间动画。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】分离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打破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转换</a:t>
            </a:r>
          </a:p>
          <a:p>
            <a:r>
              <a:rPr lang="zh-CN" altLang="zh-CN" sz="2800" dirty="0" smtClean="0"/>
              <a:t>【D】过渡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以下各种关于影片剪辑元件的叙述，正确的是（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400" dirty="0" smtClean="0"/>
              <a:t>【</a:t>
            </a:r>
            <a:r>
              <a:rPr lang="en-US" altLang="zh-CN" sz="2400" dirty="0" smtClean="0"/>
              <a:t>A</a:t>
            </a:r>
            <a:r>
              <a:rPr lang="zh-CN" altLang="zh-CN" sz="2400" dirty="0"/>
              <a:t>】影片剪辑元件不可重复使用</a:t>
            </a:r>
          </a:p>
          <a:p>
            <a:r>
              <a:rPr lang="zh-CN" altLang="zh-CN" sz="2400" dirty="0" smtClean="0"/>
              <a:t>【B】</a:t>
            </a:r>
            <a:r>
              <a:rPr lang="zh-CN" altLang="zh-CN" sz="2400" dirty="0"/>
              <a:t>影片剪辑拥有独立于主时间轴的多帧或多层时间轴</a:t>
            </a:r>
          </a:p>
          <a:p>
            <a:r>
              <a:rPr lang="zh-CN" altLang="zh-CN" sz="2400" dirty="0" smtClean="0"/>
              <a:t>【C】</a:t>
            </a:r>
            <a:r>
              <a:rPr lang="zh-CN" altLang="zh-CN" sz="2400" dirty="0"/>
              <a:t>不可以在影片剪辑元件中使用声音</a:t>
            </a:r>
          </a:p>
          <a:p>
            <a:r>
              <a:rPr lang="zh-CN" altLang="zh-CN" sz="2400" dirty="0" smtClean="0"/>
              <a:t>【D】</a:t>
            </a:r>
            <a:r>
              <a:rPr lang="zh-CN" altLang="zh-CN" sz="2400" dirty="0"/>
              <a:t>不可以在影片剪辑元件中使用交互式控件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动画中， 每一帧都是关键帧的动画叫（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】补间动画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形状补间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动画补间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逐帧</a:t>
            </a:r>
            <a:r>
              <a:rPr lang="zh-CN" altLang="zh-CN" sz="2800" dirty="0" smtClean="0"/>
              <a:t>动画</a:t>
            </a: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库中的媒体元素只有放在Flash工作界面中的舞台上，才可以在播放动画时被看到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在Flash中，各个图层相对独立，修改其中一层，不会影响到其他的图层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2018</a:t>
            </a:r>
            <a:r>
              <a:rPr lang="zh-CN" altLang="en-US" dirty="0" smtClean="0"/>
              <a:t>年模拟题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295" cy="3742055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下列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类型的文件导入</a:t>
            </a:r>
            <a:r>
              <a:rPr lang="en-US" altLang="zh-CN" sz="2800" dirty="0"/>
              <a:t>flash</a:t>
            </a:r>
            <a:r>
              <a:rPr lang="zh-CN" altLang="zh-CN" sz="2800" dirty="0"/>
              <a:t>时会自动产生一个逐帧动画序列</a:t>
            </a:r>
            <a:r>
              <a:rPr lang="en-US" altLang="zh-CN" sz="2800" dirty="0"/>
              <a:t>.  </a:t>
            </a:r>
          </a:p>
          <a:p>
            <a:endParaRPr lang="zh-CN" altLang="zh-CN" sz="2800" dirty="0"/>
          </a:p>
          <a:p>
            <a:pPr lvl="0"/>
            <a:r>
              <a:rPr lang="en-US" altLang="zh-CN" sz="2800" dirty="0" smtClean="0"/>
              <a:t> A</a:t>
            </a:r>
            <a:r>
              <a:rPr lang="zh-CN" altLang="zh-CN" sz="2800" dirty="0" smtClean="0"/>
              <a:t>“</a:t>
            </a:r>
            <a:r>
              <a:rPr lang="en-US" altLang="zh-CN" sz="2800" dirty="0"/>
              <a:t>.BMP</a:t>
            </a:r>
            <a:r>
              <a:rPr lang="zh-CN" altLang="zh-CN" sz="2800" dirty="0"/>
              <a:t>” </a:t>
            </a:r>
            <a:r>
              <a:rPr lang="en-US" altLang="zh-CN" sz="2800" dirty="0"/>
              <a:t>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 </a:t>
            </a:r>
            <a:r>
              <a:rPr lang="en-US" altLang="zh-CN" sz="2800" dirty="0"/>
              <a:t>B. </a:t>
            </a:r>
            <a:r>
              <a:rPr lang="zh-CN" altLang="zh-CN" sz="2800" dirty="0"/>
              <a:t>“</a:t>
            </a:r>
            <a:r>
              <a:rPr lang="en-US" altLang="zh-CN" sz="2800" dirty="0"/>
              <a:t>.JPG</a:t>
            </a:r>
            <a:r>
              <a:rPr lang="zh-CN" altLang="zh-CN" sz="2800" dirty="0"/>
              <a:t>” </a:t>
            </a:r>
            <a:r>
              <a:rPr lang="en-US" altLang="zh-CN" sz="2800" dirty="0"/>
              <a:t>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C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.TIF</a:t>
            </a:r>
            <a:r>
              <a:rPr lang="zh-CN" altLang="zh-CN" sz="2800" dirty="0"/>
              <a:t>”</a:t>
            </a:r>
            <a:r>
              <a:rPr lang="en-US" altLang="zh-CN" sz="2800" dirty="0"/>
              <a:t> 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D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.GIF</a:t>
            </a:r>
            <a:r>
              <a:rPr lang="zh-CN" altLang="zh-CN" sz="2800" dirty="0"/>
              <a:t>”</a:t>
            </a:r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2018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673735" y="768350"/>
            <a:ext cx="7821488" cy="3474720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(  </a:t>
            </a:r>
            <a:r>
              <a:rPr lang="en-US" altLang="zh-CN" sz="2800" dirty="0" smtClean="0"/>
              <a:t>   </a:t>
            </a:r>
            <a:r>
              <a:rPr lang="en-US" altLang="zh-CN" sz="2800" dirty="0"/>
              <a:t>) FLASH</a:t>
            </a:r>
            <a:r>
              <a:rPr lang="zh-CN" altLang="zh-CN" sz="2800" dirty="0"/>
              <a:t>源文件和影片文件的扩展名分别为</a:t>
            </a:r>
            <a:r>
              <a:rPr lang="en-US" altLang="zh-CN" sz="2800" dirty="0"/>
              <a:t>:  </a:t>
            </a:r>
            <a:endParaRPr lang="zh-CN" altLang="zh-CN" sz="2800" dirty="0"/>
          </a:p>
          <a:p>
            <a:endParaRPr lang="en-US" altLang="zh-CN" sz="2800" dirty="0"/>
          </a:p>
          <a:p>
            <a:r>
              <a:rPr lang="en-US" altLang="zh-CN" sz="2800" dirty="0"/>
              <a:t>A.*.FLA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*.FLV       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en-US" altLang="zh-CN" sz="2800" dirty="0"/>
              <a:t>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*.SWF </a:t>
            </a:r>
            <a:endParaRPr lang="zh-CN" altLang="zh-CN" sz="2800" dirty="0"/>
          </a:p>
          <a:p>
            <a:r>
              <a:rPr lang="en-US" altLang="zh-CN" sz="2800" dirty="0"/>
              <a:t>C.*.FLV</a:t>
            </a:r>
            <a:r>
              <a:rPr lang="zh-CN" altLang="zh-CN" sz="2800" dirty="0"/>
              <a:t>、</a:t>
            </a:r>
            <a:r>
              <a:rPr lang="en-US" altLang="zh-CN" sz="2800" dirty="0"/>
              <a:t>*.SWF      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en-US" altLang="zh-CN" sz="2800" dirty="0"/>
              <a:t>.*.DOC</a:t>
            </a:r>
            <a:r>
              <a:rPr lang="zh-CN" altLang="zh-CN" sz="2800" dirty="0"/>
              <a:t>、</a:t>
            </a:r>
            <a:r>
              <a:rPr lang="en-US" altLang="zh-CN" sz="2800" dirty="0"/>
              <a:t>*.GIF</a:t>
            </a: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74043" y="61028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2018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zh-CN" altLang="zh-CN" sz="4800" dirty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</a:p>
          <a:p>
            <a:pPr marL="45720" indent="0">
              <a:buNone/>
            </a:pPr>
            <a:endParaRPr lang="zh-CN" altLang="zh-CN" sz="2800" dirty="0"/>
          </a:p>
        </p:txBody>
      </p:sp>
      <p:pic>
        <p:nvPicPr>
          <p:cNvPr id="6146" name="图片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662500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/>
          <p:cNvSpPr txBox="1"/>
          <p:nvPr/>
        </p:nvSpPr>
        <p:spPr>
          <a:xfrm>
            <a:off x="674043" y="61028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2018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</a:p>
        </p:txBody>
      </p:sp>
      <p:pic>
        <p:nvPicPr>
          <p:cNvPr id="7170" name="图片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5898527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/>
          <p:cNvSpPr txBox="1"/>
          <p:nvPr/>
        </p:nvSpPr>
        <p:spPr>
          <a:xfrm>
            <a:off x="674043" y="61028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2018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/>
        </p:nvSpPr>
        <p:spPr>
          <a:xfrm>
            <a:off x="1187624" y="177281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dirty="0" smtClean="0"/>
              <a:t>2019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12265" y="1167765"/>
            <a:ext cx="714692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28600" indent="-182880" algn="l">
              <a:lnSpc>
                <a:spcPct val="15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Char char="*"/>
            </a:pPr>
            <a:r>
              <a:rPr lang="en-US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Flash是一款（ ）制作软件。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A、图像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B、图形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C、动画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D、非线性编辑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答案：C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674043" y="61028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412240" y="803910"/>
            <a:ext cx="6475095" cy="5504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17170" indent="-171450" algn="l">
              <a:lnSpc>
                <a:spcPct val="15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Wingdings" panose="05000000000000000000" charset="0"/>
              <a:buChar char="u"/>
            </a:pPr>
            <a:endParaRPr lang="zh-CN" sz="1050" b="0">
              <a:ea typeface="宋体" panose="02010600030101010101" pitchFamily="2" charset="-122"/>
            </a:endParaRPr>
          </a:p>
          <a:p>
            <a:r>
              <a:rPr lang="zh-CN" sz="1050" b="0">
                <a:ea typeface="宋体" panose="02010600030101010101" pitchFamily="2" charset="-122"/>
              </a:rPr>
              <a:t>　</a:t>
            </a:r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Flash动画文件进行“测试影片”后，产生的影片文件的扩展名是（   ）。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A、swf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B、avi 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C、fla 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D、jp</a:t>
            </a:r>
            <a:r>
              <a:rPr lang="en-US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</a:t>
            </a:r>
            <a:endParaRPr lang="zh-CN" altLang="zh-CN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答案：A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674043" y="61028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57300" y="425450"/>
            <a:ext cx="70535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</a:t>
            </a: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由下图可知，该动画的帧频是（  ）帧/秒。</a:t>
            </a:r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</a:t>
            </a:r>
            <a:endParaRPr lang="zh-CN" altLang="en-US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0860" y="1092200"/>
            <a:ext cx="5821045" cy="2371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2429510" y="3640138"/>
            <a:ext cx="5080000" cy="2999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endParaRPr lang="en-US" sz="1050" b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sz="1050" b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sz="1050" b="0">
              <a:ea typeface="宋体" panose="02010600030101010101" pitchFamily="2" charset="-122"/>
            </a:endParaRPr>
          </a:p>
          <a:p>
            <a:r>
              <a:rPr lang="zh-CN" sz="1050" b="0">
                <a:ea typeface="宋体" panose="02010600030101010101" pitchFamily="2" charset="-122"/>
              </a:rPr>
              <a:t>　　</a:t>
            </a:r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    A、9 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B、24   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C、30   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D、0.3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答案：C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标题 1"/>
          <p:cNvSpPr txBox="1"/>
          <p:nvPr/>
        </p:nvSpPr>
        <p:spPr>
          <a:xfrm>
            <a:off x="5785158" y="617775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27150" y="314325"/>
            <a:ext cx="700786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indent="0"/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</a:t>
            </a: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从下图可知，（）图层的动画是逐帧动画。</a:t>
            </a:r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19910" y="1141730"/>
            <a:ext cx="5540375" cy="1868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892300" y="3605530"/>
            <a:ext cx="5173345" cy="252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>
                <a:ea typeface="宋体" panose="02010600030101010101" pitchFamily="2" charset="-122"/>
                <a:sym typeface="+mn-ea"/>
              </a:rPr>
              <a:t>　            </a:t>
            </a: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A、图层1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B、图层2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C、图层3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　　D、图层4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答案：B</a:t>
            </a:r>
          </a:p>
          <a:p>
            <a:endParaRPr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720388" y="612822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文本框 101"/>
          <p:cNvSpPr txBox="1"/>
          <p:nvPr/>
        </p:nvSpPr>
        <p:spPr>
          <a:xfrm>
            <a:off x="1209675" y="412750"/>
            <a:ext cx="6558280" cy="845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endParaRPr lang="en-US" sz="1050" b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sz="1050" b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sz="1050" b="0">
              <a:ea typeface="宋体" panose="02010600030101010101" pitchFamily="2" charset="-122"/>
            </a:endParaRPr>
          </a:p>
          <a:p>
            <a:r>
              <a:rPr lang="zh-CN" sz="1050" b="0">
                <a:ea typeface="宋体" panose="02010600030101010101" pitchFamily="2" charset="-122"/>
              </a:rPr>
              <a:t>　　　</a:t>
            </a:r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在Flash界面中，下图是（）面板。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图片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6045" y="1519555"/>
            <a:ext cx="6225540" cy="21062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" name="文本框 102"/>
          <p:cNvSpPr txBox="1"/>
          <p:nvPr/>
        </p:nvSpPr>
        <p:spPr>
          <a:xfrm>
            <a:off x="2133600" y="3625533"/>
            <a:ext cx="5080000" cy="2568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endParaRPr lang="en-US" sz="1050" b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sz="1050" b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sz="1050" b="0">
              <a:ea typeface="宋体" panose="02010600030101010101" pitchFamily="2" charset="-122"/>
            </a:endParaRPr>
          </a:p>
          <a:p>
            <a:r>
              <a:rPr lang="zh-CN" sz="1050" b="0">
                <a:ea typeface="宋体" panose="02010600030101010101" pitchFamily="2" charset="-122"/>
              </a:rPr>
              <a:t>　　</a:t>
            </a:r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    A、颜色 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B、舞台属性  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C、工具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　　　D、时间轴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答案：B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标题 1"/>
          <p:cNvSpPr txBox="1"/>
          <p:nvPr/>
        </p:nvSpPr>
        <p:spPr>
          <a:xfrm>
            <a:off x="5988993" y="6269191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26210" y="382270"/>
            <a:ext cx="6477000" cy="62471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anose="05000000000000000000" charset="0"/>
              <a:buChar char="u"/>
            </a:pPr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</a:t>
            </a: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判断题：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Flash可以创建两种类型的补间动画，分别是形状补间和动画补间。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答案：对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　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动画中的图层可以按顺序叠放在一起，修改上面图层，下面所有图层会跟着改动。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答案：错　</a:t>
            </a:r>
          </a:p>
          <a:p>
            <a:endParaRPr lang="zh-CN" altLang="zh-CN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     </a:t>
            </a:r>
            <a:endParaRPr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5840403" y="625966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2019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/>
        </p:nvSpPr>
        <p:spPr>
          <a:xfrm>
            <a:off x="1187624" y="1772816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dirty="0" smtClean="0"/>
              <a:t>2020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682933" y="622283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2020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sp>
        <p:nvSpPr>
          <p:cNvPr id="5" name="文本框 4"/>
          <p:cNvSpPr txBox="1"/>
          <p:nvPr/>
        </p:nvSpPr>
        <p:spPr>
          <a:xfrm>
            <a:off x="612140" y="621665"/>
            <a:ext cx="7891145" cy="3815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目前某一Flash动画的帧频是12帧/秒，如果想让该动画播放速度变慢，可以把帧频改为（  ）。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【选项A】15帧/秒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【选项B】24帧/秒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【选项C】10帧/秒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【选项D】无法判断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                                        【试题答案】C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05230" y="379730"/>
            <a:ext cx="690372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indent="0"/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在Flash中，下图中红色框部份属于（  ）。</a:t>
            </a:r>
            <a:endParaRPr lang="zh-CN" altLang="en-US"/>
          </a:p>
        </p:txBody>
      </p:sp>
      <p:pic>
        <p:nvPicPr>
          <p:cNvPr id="2" name="图片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6075" y="1129665"/>
            <a:ext cx="6113145" cy="16300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677670" y="3235960"/>
            <a:ext cx="643128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【选项A】关键帧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【选项B】普通帧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【选项C】延长帧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【选项D】过渡帧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  <a:sym typeface="+mn-ea"/>
            </a:endParaRP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                             【试题答案】B</a:t>
            </a:r>
          </a:p>
          <a:p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                              </a:t>
            </a:r>
          </a:p>
          <a:p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标题 1"/>
          <p:cNvSpPr txBox="1"/>
          <p:nvPr/>
        </p:nvSpPr>
        <p:spPr>
          <a:xfrm>
            <a:off x="682933" y="622283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2020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文本框 103"/>
          <p:cNvSpPr txBox="1"/>
          <p:nvPr/>
        </p:nvSpPr>
        <p:spPr>
          <a:xfrm>
            <a:off x="668655" y="560705"/>
            <a:ext cx="7806690" cy="5877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endParaRPr lang="en-US" sz="1100" b="0">
              <a:latin typeface="Calibri" panose="020F0502020204030204" charset="0"/>
            </a:endParaRPr>
          </a:p>
          <a:p>
            <a:r>
              <a:rPr lang="en-US" sz="1100" b="0">
                <a:latin typeface="Calibri" panose="020F0502020204030204" charset="0"/>
              </a:rPr>
              <a:t> </a:t>
            </a:r>
            <a:endParaRPr lang="zh-CN" sz="1100" b="0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Flash中要对输入的文字位图进行形状补间动画，要先对它进行（  ）。</a:t>
            </a:r>
          </a:p>
          <a:p>
            <a:pPr indent="0"/>
            <a:endParaRPr lang="zh-CN" altLang="zh-CN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0"/>
            <a:endParaRPr lang="zh-CN" altLang="zh-CN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【选项A】平移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【选项B】旋转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【选项C】分离</a:t>
            </a: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【选项D】绘制</a:t>
            </a:r>
          </a:p>
          <a:p>
            <a:endParaRPr lang="zh-CN" altLang="zh-CN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【试题答案】C</a:t>
            </a:r>
          </a:p>
          <a:p>
            <a:endParaRPr lang="zh-CN" altLang="zh-CN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</a:t>
            </a:r>
            <a:endParaRPr lang="zh-CN" alt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80135" y="1718310"/>
            <a:ext cx="675195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altLang="zh-CN" sz="28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在Flash动画制作中，元件不能在多个文档中使用。</a:t>
            </a:r>
          </a:p>
          <a:p>
            <a:pPr indent="0"/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0"/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0"/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答案：错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37945" y="730885"/>
            <a:ext cx="14401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anose="05000000000000000000" charset="0"/>
              <a:buChar char="u"/>
            </a:pPr>
            <a:r>
              <a:rPr lang="zh-CN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判断题：</a:t>
            </a:r>
            <a:endParaRPr lang="zh-CN" altLang="zh-CN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682933" y="622283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2020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1365</Words>
  <Application>Microsoft Office PowerPoint</Application>
  <PresentationFormat>全屏显示(4:3)</PresentationFormat>
  <Paragraphs>276</Paragraphs>
  <Slides>43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44" baseType="lpstr">
      <vt:lpstr>气流</vt:lpstr>
      <vt:lpstr>Flash复习</vt:lpstr>
      <vt:lpstr>2015年考试题目</vt:lpstr>
      <vt:lpstr> A </vt:lpstr>
      <vt:lpstr> D </vt:lpstr>
      <vt:lpstr> B </vt:lpstr>
      <vt:lpstr>C</vt:lpstr>
      <vt:lpstr> B</vt:lpstr>
      <vt:lpstr>错 </vt:lpstr>
      <vt:lpstr>错 </vt:lpstr>
      <vt:lpstr>对 </vt:lpstr>
      <vt:lpstr>2016年考试题目</vt:lpstr>
      <vt:lpstr> D</vt:lpstr>
      <vt:lpstr> A</vt:lpstr>
      <vt:lpstr> C</vt:lpstr>
      <vt:lpstr> A</vt:lpstr>
      <vt:lpstr> C</vt:lpstr>
      <vt:lpstr>错 </vt:lpstr>
      <vt:lpstr>对 </vt:lpstr>
      <vt:lpstr>2017年考试题目</vt:lpstr>
      <vt:lpstr> C</vt:lpstr>
      <vt:lpstr> A</vt:lpstr>
      <vt:lpstr> A</vt:lpstr>
      <vt:lpstr> B</vt:lpstr>
      <vt:lpstr> D</vt:lpstr>
      <vt:lpstr>对 </vt:lpstr>
      <vt:lpstr>对 </vt:lpstr>
      <vt:lpstr>2018年模拟题</vt:lpstr>
      <vt:lpstr> D</vt:lpstr>
      <vt:lpstr> B</vt:lpstr>
      <vt:lpstr> C</vt:lpstr>
      <vt:lpstr> D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Flash复习</dc:title>
  <dc:creator>mingko</dc:creator>
  <cp:lastModifiedBy>Administrator</cp:lastModifiedBy>
  <cp:revision>25</cp:revision>
  <dcterms:created xsi:type="dcterms:W3CDTF">2018-09-10T01:03:00Z</dcterms:created>
  <dcterms:modified xsi:type="dcterms:W3CDTF">2021-11-29T08:06:59Z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