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6" r:id="rId4"/>
    <p:sldId id="259" r:id="rId5"/>
    <p:sldId id="263" r:id="rId6"/>
    <p:sldId id="262" r:id="rId7"/>
    <p:sldId id="257" r:id="rId8"/>
    <p:sldId id="260" r:id="rId9"/>
    <p:sldId id="264" r:id="rId10"/>
    <p:sldId id="265" r:id="rId11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1068" y="6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BB5917-2464-4217-998A-50683AAEBBB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9877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D99138-70C4-48FB-8475-13220B06CA4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39564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335BB7-3B23-4BDF-887C-69FDE5239D9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27180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1E8558-AF66-47AA-A4F2-D5EB31FD2DB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11322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539510-F44E-4256-B104-6FE01D96F12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53490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7F555C-5592-42BF-915E-94D1B4AA3E9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23978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6AD171-D4C4-48FB-9E37-21E4029D0F0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544341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3F9C8E-C609-4DF7-9DEC-353539B77C4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87770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E45CE0-057D-4A82-9A1E-E2B4F129415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011064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DC1F8B-7CBC-4CD4-A445-9CEDA0E7A11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72070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46C6A6-8D40-454F-9B19-7EA66B81D53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87912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A743B4D-CAA3-4BCA-9AAA-B01ED840830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21.jpeg"/><Relationship Id="rId2" Type="http://schemas.openxmlformats.org/officeDocument/2006/relationships/hyperlink" Target="&#20992;&#27861;&#28436;&#31034;&#35270;&#39057;/&#20992;&#27861;1.DAT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&#20992;&#27861;&#28436;&#31034;&#35270;&#39057;/&#20992;&#27861;2.DAT" TargetMode="Externa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Relationship Id="rId9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9" name="Picture 11" descr="暴风截屏20091023140105"/>
          <p:cNvPicPr>
            <a:picLocks noChangeAspect="1" noChangeArrowheads="1"/>
          </p:cNvPicPr>
          <p:nvPr/>
        </p:nvPicPr>
        <p:blipFill>
          <a:blip r:embed="rId2">
            <a:lum brigh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11413"/>
            <a:ext cx="5435600" cy="4446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4211265" y="650776"/>
            <a:ext cx="4321175" cy="762000"/>
          </a:xfrm>
          <a:prstGeom prst="rect">
            <a:avLst/>
          </a:prstGeom>
          <a:solidFill>
            <a:srgbClr val="CC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4400" dirty="0">
                <a:solidFill>
                  <a:schemeClr val="bg1"/>
                </a:solidFill>
                <a:ea typeface="方正大标宋简体" pitchFamily="2" charset="-122"/>
              </a:rPr>
              <a:t>刀法分析及练习</a:t>
            </a:r>
          </a:p>
        </p:txBody>
      </p:sp>
      <p:pic>
        <p:nvPicPr>
          <p:cNvPr id="2055" name="Picture 7" descr="zsh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7" y="269364"/>
            <a:ext cx="3987791" cy="1177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F200609211355192175311201"/>
          <p:cNvPicPr>
            <a:picLocks noChangeAspect="1" noChangeArrowheads="1"/>
          </p:cNvPicPr>
          <p:nvPr/>
        </p:nvPicPr>
        <p:blipFill>
          <a:blip r:embed="rId4">
            <a:lum bright="60000" contras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4056063"/>
            <a:ext cx="2879725" cy="2801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51_1_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66" t="43163" r="66798" b="40666"/>
          <a:stretch>
            <a:fillRect/>
          </a:stretch>
        </p:blipFill>
        <p:spPr bwMode="auto">
          <a:xfrm>
            <a:off x="5867400" y="1484313"/>
            <a:ext cx="3024188" cy="272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180965" y="1698987"/>
            <a:ext cx="5689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dirty="0">
                <a:latin typeface="方正大黑简体" pitchFamily="2" charset="-122"/>
                <a:ea typeface="方正大黑简体" pitchFamily="2" charset="-122"/>
              </a:rPr>
              <a:t>中山大学附属中学</a:t>
            </a:r>
            <a:r>
              <a:rPr lang="zh-CN" altLang="en-US" sz="3600" b="1" dirty="0">
                <a:latin typeface="方正黄草简体" pitchFamily="2" charset="-122"/>
                <a:ea typeface="方正黄草简体" pitchFamily="2" charset="-122"/>
              </a:rPr>
              <a:t>    </a:t>
            </a:r>
            <a:r>
              <a:rPr lang="zh-CN" altLang="en-US" sz="4000" b="1" dirty="0">
                <a:latin typeface="方正黄草简体" pitchFamily="2" charset="-122"/>
                <a:ea typeface="方正黄草简体" pitchFamily="2" charset="-122"/>
              </a:rPr>
              <a:t>田强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211414" y="332656"/>
            <a:ext cx="4321026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dist"/>
            <a:r>
              <a:rPr lang="zh-CN" altLang="en-US" b="1" dirty="0">
                <a:solidFill>
                  <a:schemeClr val="bg1"/>
                </a:solidFill>
              </a:rPr>
              <a:t>普通高中美术</a:t>
            </a:r>
            <a:r>
              <a:rPr lang="en-US" altLang="zh-CN" b="1" dirty="0">
                <a:solidFill>
                  <a:schemeClr val="bg1"/>
                </a:solidFill>
              </a:rPr>
              <a:t>《</a:t>
            </a:r>
            <a:r>
              <a:rPr lang="zh-CN" altLang="en-US" b="1" dirty="0">
                <a:solidFill>
                  <a:schemeClr val="bg1"/>
                </a:solidFill>
              </a:rPr>
              <a:t>篆刻</a:t>
            </a:r>
            <a:r>
              <a:rPr lang="en-US" altLang="zh-CN" b="1" dirty="0">
                <a:solidFill>
                  <a:schemeClr val="bg1"/>
                </a:solidFill>
              </a:rPr>
              <a:t>》</a:t>
            </a:r>
            <a:r>
              <a:rPr lang="zh-CN" altLang="en-US" b="1" dirty="0">
                <a:solidFill>
                  <a:schemeClr val="bg1"/>
                </a:solidFill>
              </a:rPr>
              <a:t>模块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611188" y="404813"/>
            <a:ext cx="79200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latin typeface="黑体" pitchFamily="2" charset="-122"/>
                <a:ea typeface="黑体" pitchFamily="2" charset="-122"/>
              </a:rPr>
              <a:t>观察 </a:t>
            </a:r>
            <a:r>
              <a:rPr lang="en-US" altLang="zh-CN" sz="4000" b="1">
                <a:latin typeface="Arial"/>
                <a:ea typeface="黑体" pitchFamily="2" charset="-122"/>
              </a:rPr>
              <a:t>·</a:t>
            </a:r>
            <a:r>
              <a:rPr lang="en-US" altLang="zh-CN" sz="4000" b="1">
                <a:latin typeface="黑体" pitchFamily="2" charset="-122"/>
                <a:ea typeface="黑体" pitchFamily="2" charset="-122"/>
              </a:rPr>
              <a:t> </a:t>
            </a:r>
            <a:r>
              <a:rPr lang="zh-CN" altLang="en-US" sz="4000" b="1">
                <a:latin typeface="黑体" pitchFamily="2" charset="-122"/>
                <a:ea typeface="黑体" pitchFamily="2" charset="-122"/>
              </a:rPr>
              <a:t>比较 </a:t>
            </a:r>
          </a:p>
        </p:txBody>
      </p:sp>
      <p:pic>
        <p:nvPicPr>
          <p:cNvPr id="9223" name="Picture 7" descr="436#黄牧甫－杞庐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06488"/>
            <a:ext cx="3905002" cy="3996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1260475" y="5157788"/>
            <a:ext cx="72723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/>
              <a:t>仔细观察，谈谈这两方印各自不同的风格特点及其成因</a:t>
            </a:r>
          </a:p>
        </p:txBody>
      </p:sp>
      <p:pic>
        <p:nvPicPr>
          <p:cNvPr id="9226" name="Picture 10" descr="627f0752e806fb27367abea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919"/>
          <a:stretch>
            <a:fillRect/>
          </a:stretch>
        </p:blipFill>
        <p:spPr bwMode="auto">
          <a:xfrm>
            <a:off x="4759252" y="1182404"/>
            <a:ext cx="3171255" cy="3712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436#黄牧甫－杞庐">
            <a:extLst>
              <a:ext uri="{FF2B5EF4-FFF2-40B4-BE49-F238E27FC236}">
                <a16:creationId xmlns:a16="http://schemas.microsoft.com/office/drawing/2014/main" id="{749A6573-4C4E-4FF3-B020-A1BEF5783B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9" t="13396" r="53820" b="7184"/>
          <a:stretch/>
        </p:blipFill>
        <p:spPr bwMode="auto">
          <a:xfrm>
            <a:off x="971600" y="273596"/>
            <a:ext cx="3238163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627f0752e806fb27367abea3">
            <a:extLst>
              <a:ext uri="{FF2B5EF4-FFF2-40B4-BE49-F238E27FC236}">
                <a16:creationId xmlns:a16="http://schemas.microsoft.com/office/drawing/2014/main" id="{32B4EBE2-F1AF-4A73-B7A2-08191CCAB8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49" t="52536" r="32678"/>
          <a:stretch/>
        </p:blipFill>
        <p:spPr bwMode="auto">
          <a:xfrm>
            <a:off x="4572000" y="260648"/>
            <a:ext cx="3168352" cy="6460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6764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2" name="Rectangle 14"/>
          <p:cNvSpPr>
            <a:spLocks noChangeArrowheads="1"/>
          </p:cNvSpPr>
          <p:nvPr/>
        </p:nvSpPr>
        <p:spPr bwMode="auto">
          <a:xfrm>
            <a:off x="898525" y="2781300"/>
            <a:ext cx="3240088" cy="31686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7171" name="Picture 3" descr="0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0275" y="457200"/>
            <a:ext cx="1635125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457200"/>
            <a:ext cx="1714500" cy="180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1763713" y="2997200"/>
            <a:ext cx="24479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风格特点</a:t>
            </a:r>
          </a:p>
        </p:txBody>
      </p:sp>
      <p:grpSp>
        <p:nvGrpSpPr>
          <p:cNvPr id="7183" name="Group 15"/>
          <p:cNvGrpSpPr>
            <a:grpSpLocks/>
          </p:cNvGrpSpPr>
          <p:nvPr/>
        </p:nvGrpSpPr>
        <p:grpSpPr bwMode="auto">
          <a:xfrm>
            <a:off x="1187450" y="3573463"/>
            <a:ext cx="3240088" cy="1023937"/>
            <a:chOff x="703" y="2160"/>
            <a:chExt cx="2041" cy="645"/>
          </a:xfrm>
        </p:grpSpPr>
        <p:sp>
          <p:nvSpPr>
            <p:cNvPr id="7176" name="Text Box 8"/>
            <p:cNvSpPr txBox="1">
              <a:spLocks noChangeArrowheads="1"/>
            </p:cNvSpPr>
            <p:nvPr/>
          </p:nvSpPr>
          <p:spPr bwMode="auto">
            <a:xfrm>
              <a:off x="703" y="2478"/>
              <a:ext cx="907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2800" b="1"/>
                <a:t>布局</a:t>
              </a:r>
            </a:p>
          </p:txBody>
        </p:sp>
        <p:sp>
          <p:nvSpPr>
            <p:cNvPr id="7178" name="Text Box 10"/>
            <p:cNvSpPr txBox="1">
              <a:spLocks noChangeArrowheads="1"/>
            </p:cNvSpPr>
            <p:nvPr/>
          </p:nvSpPr>
          <p:spPr bwMode="auto">
            <a:xfrm>
              <a:off x="1701" y="2478"/>
              <a:ext cx="1043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/>
                <a:t>线条</a:t>
              </a:r>
            </a:p>
          </p:txBody>
        </p:sp>
        <p:sp>
          <p:nvSpPr>
            <p:cNvPr id="7179" name="Line 11"/>
            <p:cNvSpPr>
              <a:spLocks noChangeShapeType="1"/>
            </p:cNvSpPr>
            <p:nvPr/>
          </p:nvSpPr>
          <p:spPr bwMode="auto">
            <a:xfrm flipV="1">
              <a:off x="1020" y="2160"/>
              <a:ext cx="499" cy="3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0" name="Line 12"/>
            <p:cNvSpPr>
              <a:spLocks noChangeShapeType="1"/>
            </p:cNvSpPr>
            <p:nvPr/>
          </p:nvSpPr>
          <p:spPr bwMode="auto">
            <a:xfrm flipH="1" flipV="1">
              <a:off x="1519" y="2160"/>
              <a:ext cx="454" cy="36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84" name="Group 16"/>
          <p:cNvGrpSpPr>
            <a:grpSpLocks/>
          </p:cNvGrpSpPr>
          <p:nvPr/>
        </p:nvGrpSpPr>
        <p:grpSpPr bwMode="auto">
          <a:xfrm>
            <a:off x="2771775" y="4652963"/>
            <a:ext cx="1295400" cy="1152525"/>
            <a:chOff x="1701" y="2840"/>
            <a:chExt cx="816" cy="726"/>
          </a:xfrm>
        </p:grpSpPr>
        <p:sp>
          <p:nvSpPr>
            <p:cNvPr id="7177" name="Text Box 9"/>
            <p:cNvSpPr txBox="1">
              <a:spLocks noChangeArrowheads="1"/>
            </p:cNvSpPr>
            <p:nvPr/>
          </p:nvSpPr>
          <p:spPr bwMode="auto">
            <a:xfrm>
              <a:off x="1701" y="3239"/>
              <a:ext cx="81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/>
                <a:t>刀法</a:t>
              </a:r>
            </a:p>
          </p:txBody>
        </p:sp>
        <p:sp>
          <p:nvSpPr>
            <p:cNvPr id="7181" name="Line 13"/>
            <p:cNvSpPr>
              <a:spLocks noChangeShapeType="1"/>
            </p:cNvSpPr>
            <p:nvPr/>
          </p:nvSpPr>
          <p:spPr bwMode="auto">
            <a:xfrm flipV="1">
              <a:off x="1973" y="2840"/>
              <a:ext cx="0" cy="45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3" name="图片 2">
            <a:extLst>
              <a:ext uri="{FF2B5EF4-FFF2-40B4-BE49-F238E27FC236}">
                <a16:creationId xmlns:a16="http://schemas.microsoft.com/office/drawing/2014/main" id="{134A3EB8-F69E-49C4-983F-E1DD7B22AF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-99392"/>
            <a:ext cx="3067050" cy="31242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0827C398-28BC-46E4-B86B-F90FD369087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3017157"/>
            <a:ext cx="3435409" cy="34883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2" grpId="0" animBg="1"/>
      <p:bldP spid="717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84" name="Rectangle 20"/>
          <p:cNvSpPr>
            <a:spLocks noChangeArrowheads="1"/>
          </p:cNvSpPr>
          <p:nvPr/>
        </p:nvSpPr>
        <p:spPr bwMode="auto">
          <a:xfrm>
            <a:off x="769938" y="2492375"/>
            <a:ext cx="863600" cy="20161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2" name="Rectangle 18"/>
          <p:cNvSpPr>
            <a:spLocks noChangeArrowheads="1"/>
          </p:cNvSpPr>
          <p:nvPr/>
        </p:nvSpPr>
        <p:spPr bwMode="auto">
          <a:xfrm>
            <a:off x="1851025" y="1195388"/>
            <a:ext cx="1366838" cy="194468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3" name="Rectangle 19"/>
          <p:cNvSpPr>
            <a:spLocks noChangeArrowheads="1"/>
          </p:cNvSpPr>
          <p:nvPr/>
        </p:nvSpPr>
        <p:spPr bwMode="auto">
          <a:xfrm>
            <a:off x="1851025" y="3571875"/>
            <a:ext cx="1366838" cy="194468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698500" y="3125788"/>
            <a:ext cx="25209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2"/>
                </a:solidFill>
              </a:rPr>
              <a:t>刀法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2138363" y="1268413"/>
            <a:ext cx="23764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冲刀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2138363" y="2347913"/>
            <a:ext cx="23764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切刀</a:t>
            </a: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2066925" y="3716338"/>
            <a:ext cx="23764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单刀</a:t>
            </a: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2066925" y="4795838"/>
            <a:ext cx="23764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双刀</a:t>
            </a:r>
          </a:p>
        </p:txBody>
      </p:sp>
      <p:pic>
        <p:nvPicPr>
          <p:cNvPr id="11277" name="Picture 13" descr="445#双刀-方介堪印笔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763" y="4724400"/>
            <a:ext cx="3009900" cy="77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8" name="Picture 14" descr="442#单刀－齐白石印笔画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763" y="3571875"/>
            <a:ext cx="30099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9" name="Picture 15" descr="443冲刀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763" y="1195388"/>
            <a:ext cx="30099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80" name="Picture 16" descr="444切刀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763" y="2339975"/>
            <a:ext cx="30099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85" name="Picture 21" descr="435#黄牧甫－黄遵宪印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260350"/>
            <a:ext cx="1435100" cy="1484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91" name="Text Box 27"/>
          <p:cNvSpPr txBox="1">
            <a:spLocks noChangeArrowheads="1"/>
          </p:cNvSpPr>
          <p:nvPr/>
        </p:nvSpPr>
        <p:spPr bwMode="auto">
          <a:xfrm>
            <a:off x="611188" y="5870575"/>
            <a:ext cx="6192837" cy="366713"/>
          </a:xfrm>
          <a:prstGeom prst="rect">
            <a:avLst/>
          </a:prstGeom>
          <a:solidFill>
            <a:srgbClr val="CC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/>
              <a:t>右边四件作品，分别用的是什么刀法？试说出它们的特点？</a:t>
            </a:r>
          </a:p>
        </p:txBody>
      </p:sp>
      <p:sp>
        <p:nvSpPr>
          <p:cNvPr id="11292" name="Text Box 28"/>
          <p:cNvSpPr txBox="1">
            <a:spLocks noChangeArrowheads="1"/>
          </p:cNvSpPr>
          <p:nvPr/>
        </p:nvSpPr>
        <p:spPr bwMode="auto">
          <a:xfrm>
            <a:off x="684213" y="404813"/>
            <a:ext cx="6192837" cy="396875"/>
          </a:xfrm>
          <a:prstGeom prst="rect">
            <a:avLst/>
          </a:prstGeom>
          <a:solidFill>
            <a:srgbClr val="CC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/>
              <a:t>教师在投影反射仪上演示刀法要领</a:t>
            </a:r>
          </a:p>
        </p:txBody>
      </p:sp>
      <p:pic>
        <p:nvPicPr>
          <p:cNvPr id="11294" name="Picture 30" descr="4277#吴熙载－子鸿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941888"/>
            <a:ext cx="1357312" cy="1347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95" name="Picture 31" descr="43904#齐白石－夺得天工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3357563"/>
            <a:ext cx="1419225" cy="1401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4B6F2E76-9714-4A56-9039-64B257094B7C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0" t="5903" r="6106" b="9051"/>
          <a:stretch/>
        </p:blipFill>
        <p:spPr>
          <a:xfrm>
            <a:off x="7012913" y="1872679"/>
            <a:ext cx="1499261" cy="148431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暴风截屏20091023140105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563" y="469900"/>
            <a:ext cx="33528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暴风截屏2009102314020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563" y="3565525"/>
            <a:ext cx="33528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暴风截屏2009102314014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2888" y="3565525"/>
            <a:ext cx="33528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7" name="Picture 7" descr="暴风截屏20091023140131">
            <a:hlinkClick r:id="rId6" action="ppaction://hlinkfile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2888" y="469900"/>
            <a:ext cx="33528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395288" y="765175"/>
            <a:ext cx="6477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/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549275" y="476250"/>
            <a:ext cx="611188" cy="5832475"/>
          </a:xfrm>
          <a:prstGeom prst="rect">
            <a:avLst/>
          </a:prstGeom>
          <a:solidFill>
            <a:srgbClr val="CC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/>
              <a:t>如   何   运   刀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879475" y="914400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/>
          </a:p>
        </p:txBody>
      </p:sp>
      <p:pic>
        <p:nvPicPr>
          <p:cNvPr id="3078" name="Picture 6" descr="F200609211355192175311201"/>
          <p:cNvPicPr>
            <a:picLocks noChangeAspect="1" noChangeArrowheads="1"/>
          </p:cNvPicPr>
          <p:nvPr/>
        </p:nvPicPr>
        <p:blipFill>
          <a:blip r:embed="rId2" cstate="print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49275"/>
            <a:ext cx="1008062" cy="981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835150" y="549275"/>
            <a:ext cx="3024188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800">
                <a:solidFill>
                  <a:srgbClr val="CC0000"/>
                </a:solidFill>
                <a:ea typeface="方正大标宋简体" pitchFamily="2" charset="-122"/>
              </a:rPr>
              <a:t>作业</a:t>
            </a: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611188" y="1773238"/>
            <a:ext cx="77771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/>
              <a:t>参考教材例图，选择喜爱的刀法临摹一件篆刻作品</a:t>
            </a:r>
          </a:p>
        </p:txBody>
      </p:sp>
      <p:pic>
        <p:nvPicPr>
          <p:cNvPr id="3082" name="Picture 10" descr="W0200703205423198422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960" b="29247"/>
          <a:stretch>
            <a:fillRect/>
          </a:stretch>
        </p:blipFill>
        <p:spPr bwMode="auto">
          <a:xfrm>
            <a:off x="1601788" y="2492375"/>
            <a:ext cx="2898775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11" descr="W0200703205423198422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40" b="30525"/>
          <a:stretch>
            <a:fillRect/>
          </a:stretch>
        </p:blipFill>
        <p:spPr bwMode="auto">
          <a:xfrm>
            <a:off x="5018088" y="2492375"/>
            <a:ext cx="3082925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3297临摹0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900" y="4797425"/>
            <a:ext cx="2803525" cy="1893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3290临摹01改后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" y="549275"/>
            <a:ext cx="2803525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3291临摹02改后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9"/>
          <a:stretch>
            <a:fillRect/>
          </a:stretch>
        </p:blipFill>
        <p:spPr bwMode="auto">
          <a:xfrm>
            <a:off x="3138488" y="549275"/>
            <a:ext cx="2798762" cy="193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3292临摹0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6625" y="549275"/>
            <a:ext cx="2803525" cy="1893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3293临摹0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" y="2708275"/>
            <a:ext cx="2803525" cy="1893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3294临摹05改后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96"/>
          <a:stretch>
            <a:fillRect/>
          </a:stretch>
        </p:blipFill>
        <p:spPr bwMode="auto">
          <a:xfrm>
            <a:off x="3136900" y="2708275"/>
            <a:ext cx="2800350" cy="187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3295临摹06改后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30"/>
          <a:stretch>
            <a:fillRect/>
          </a:stretch>
        </p:blipFill>
        <p:spPr bwMode="auto">
          <a:xfrm>
            <a:off x="6016625" y="2708275"/>
            <a:ext cx="2800350" cy="187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1" name="Picture 9" descr="3296临摹0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4797425"/>
            <a:ext cx="2803525" cy="1893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6011863" y="5229225"/>
            <a:ext cx="2876550" cy="1066800"/>
          </a:xfrm>
          <a:prstGeom prst="rect">
            <a:avLst/>
          </a:prstGeom>
          <a:solidFill>
            <a:srgbClr val="CC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3200">
                <a:solidFill>
                  <a:schemeClr val="bg1"/>
                </a:solidFill>
                <a:ea typeface="方正大黑简体" pitchFamily="2" charset="-122"/>
              </a:rPr>
              <a:t>课堂练习</a:t>
            </a:r>
          </a:p>
          <a:p>
            <a:pPr algn="ctr"/>
            <a:r>
              <a:rPr lang="zh-CN" altLang="en-US" sz="3200">
                <a:solidFill>
                  <a:schemeClr val="bg1"/>
                </a:solidFill>
                <a:ea typeface="方正大黑简体" pitchFamily="2" charset="-122"/>
              </a:rPr>
              <a:t>回顾篆刻步骤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暴风截屏200910231401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563" y="469900"/>
            <a:ext cx="7096125" cy="5805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395288" y="765175"/>
            <a:ext cx="6477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/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549275" y="476250"/>
            <a:ext cx="611188" cy="5832475"/>
          </a:xfrm>
          <a:prstGeom prst="rect">
            <a:avLst/>
          </a:prstGeom>
          <a:solidFill>
            <a:srgbClr val="CC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/>
              <a:t>学生作业，循环播放专家讲座视频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2987675" y="434975"/>
            <a:ext cx="4321175" cy="762000"/>
          </a:xfrm>
          <a:prstGeom prst="rect">
            <a:avLst/>
          </a:prstGeom>
          <a:solidFill>
            <a:srgbClr val="CC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4400">
                <a:solidFill>
                  <a:schemeClr val="bg1"/>
                </a:solidFill>
                <a:ea typeface="方正大标宋简体" pitchFamily="2" charset="-122"/>
              </a:rPr>
              <a:t>课堂评价表</a:t>
            </a:r>
          </a:p>
        </p:txBody>
      </p:sp>
      <p:pic>
        <p:nvPicPr>
          <p:cNvPr id="14340" name="Picture 4" descr="zsh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04813"/>
            <a:ext cx="2736850" cy="808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 descr="F200609211355192175311201"/>
          <p:cNvPicPr>
            <a:picLocks noChangeAspect="1" noChangeArrowheads="1"/>
          </p:cNvPicPr>
          <p:nvPr/>
        </p:nvPicPr>
        <p:blipFill>
          <a:blip r:embed="rId3">
            <a:lum bright="60000" contras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4056063"/>
            <a:ext cx="2879725" cy="2801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51_1_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66" t="43163" r="66798" b="40666"/>
          <a:stretch>
            <a:fillRect/>
          </a:stretch>
        </p:blipFill>
        <p:spPr bwMode="auto">
          <a:xfrm>
            <a:off x="5594350" y="1484313"/>
            <a:ext cx="3024188" cy="272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4345" name="Group 9"/>
          <p:cNvGraphicFramePr>
            <a:graphicFrameLocks noGrp="1"/>
          </p:cNvGraphicFramePr>
          <p:nvPr/>
        </p:nvGraphicFramePr>
        <p:xfrm>
          <a:off x="323850" y="1612900"/>
          <a:ext cx="8458200" cy="4064001"/>
        </p:xfrm>
        <a:graphic>
          <a:graphicData uri="http://schemas.openxmlformats.org/drawingml/2006/table">
            <a:tbl>
              <a:tblPr/>
              <a:tblGrid>
                <a:gridCol w="4810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94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810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810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118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318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635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8102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评价项目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自评结果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他评结果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94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B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C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B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C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你对篆刻书法艺术的兴趣程度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你参与本课学习活动的程度</a:t>
                      </a:r>
                      <a:r>
                        <a:rPr kumimoji="0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本节课你掌握知识要点的程度</a:t>
                      </a:r>
                      <a:r>
                        <a:rPr kumimoji="0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9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你的篆刻水平的进步程度</a:t>
                      </a:r>
                      <a:r>
                        <a:rPr kumimoji="0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你对自己的总体评价</a:t>
                      </a:r>
                      <a:r>
                        <a:rPr kumimoji="0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4406" name="Text Box 70"/>
          <p:cNvSpPr txBox="1">
            <a:spLocks noChangeArrowheads="1"/>
          </p:cNvSpPr>
          <p:nvPr/>
        </p:nvSpPr>
        <p:spPr bwMode="auto">
          <a:xfrm>
            <a:off x="3981450" y="5778500"/>
            <a:ext cx="4679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latin typeface="宋体" pitchFamily="2" charset="-122"/>
              </a:rPr>
              <a:t>注：</a:t>
            </a:r>
            <a:r>
              <a:rPr kumimoji="1" lang="en-US" altLang="zh-CN" sz="2400">
                <a:latin typeface="宋体" pitchFamily="2" charset="-122"/>
              </a:rPr>
              <a:t>A</a:t>
            </a:r>
            <a:r>
              <a:rPr kumimoji="1" lang="zh-CN" altLang="en-US" sz="2400">
                <a:latin typeface="宋体" pitchFamily="2" charset="-122"/>
              </a:rPr>
              <a:t>为优；</a:t>
            </a:r>
            <a:r>
              <a:rPr kumimoji="1" lang="en-US" altLang="zh-CN" sz="2400">
                <a:latin typeface="宋体" pitchFamily="2" charset="-122"/>
              </a:rPr>
              <a:t>B</a:t>
            </a:r>
            <a:r>
              <a:rPr kumimoji="1" lang="zh-CN" altLang="en-US" sz="2400">
                <a:latin typeface="宋体" pitchFamily="2" charset="-122"/>
              </a:rPr>
              <a:t>为良好；</a:t>
            </a:r>
            <a:r>
              <a:rPr kumimoji="1" lang="en-US" altLang="zh-CN" sz="2400">
                <a:latin typeface="宋体" pitchFamily="2" charset="-122"/>
              </a:rPr>
              <a:t>C</a:t>
            </a:r>
            <a:r>
              <a:rPr kumimoji="1" lang="zh-CN" altLang="en-US" sz="2400">
                <a:latin typeface="宋体" pitchFamily="2" charset="-122"/>
              </a:rPr>
              <a:t>为一般。</a:t>
            </a:r>
            <a:r>
              <a:rPr kumimoji="1" lang="zh-CN" altLang="en-US" sz="2400"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525</TotalTime>
  <Words>172</Words>
  <Application>Microsoft Office PowerPoint</Application>
  <PresentationFormat>全屏显示(4:3)</PresentationFormat>
  <Paragraphs>38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7" baseType="lpstr">
      <vt:lpstr>方正大黑简体</vt:lpstr>
      <vt:lpstr>方正黄草简体</vt:lpstr>
      <vt:lpstr>黑体</vt:lpstr>
      <vt:lpstr>宋体</vt:lpstr>
      <vt:lpstr>Arial</vt:lpstr>
      <vt:lpstr>Times New Roman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T.Q.</dc:creator>
  <cp:lastModifiedBy>tian qiang</cp:lastModifiedBy>
  <cp:revision>20</cp:revision>
  <dcterms:created xsi:type="dcterms:W3CDTF">2006-11-16T11:20:12Z</dcterms:created>
  <dcterms:modified xsi:type="dcterms:W3CDTF">2020-12-07T02:12:46Z</dcterms:modified>
</cp:coreProperties>
</file>