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4" r:id="rId3"/>
    <p:sldId id="260" r:id="rId4"/>
    <p:sldId id="261" r:id="rId5"/>
    <p:sldId id="262" r:id="rId6"/>
    <p:sldId id="263" r:id="rId7"/>
    <p:sldId id="265" r:id="rId8"/>
    <p:sldId id="266" r:id="rId9"/>
    <p:sldId id="267" r:id="rId10"/>
    <p:sldId id="268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528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00100" y="4245434"/>
            <a:ext cx="6515100" cy="1464906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48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00100" y="5731796"/>
            <a:ext cx="6515100" cy="440405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zh-CN" altLang="en-US" smtClean="0"/>
              <a:t>单击此处编辑母版副标题样式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798862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0" y="457518"/>
            <a:ext cx="7543800" cy="1188720"/>
          </a:xfrm>
        </p:spPr>
        <p:txBody>
          <a:bodyPr rtlCol="0"/>
          <a:lstStyle/>
          <a:p>
            <a:pPr rtl="0"/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zh-CN" altLang="en-US" smtClean="0"/>
              <a:t>单击此处编辑母版文本样式</a:t>
            </a:r>
          </a:p>
          <a:p>
            <a:pPr lvl="1" rtl="0"/>
            <a:r>
              <a:rPr lang="zh-CN" altLang="en-US" smtClean="0"/>
              <a:t>第二级</a:t>
            </a:r>
          </a:p>
          <a:p>
            <a:pPr lvl="2" rtl="0"/>
            <a:r>
              <a:rPr lang="zh-CN" altLang="en-US" smtClean="0"/>
              <a:t>第三级</a:t>
            </a:r>
          </a:p>
          <a:p>
            <a:pPr lvl="3" rtl="0"/>
            <a:r>
              <a:rPr lang="zh-CN" altLang="en-US" smtClean="0"/>
              <a:t>第四级</a:t>
            </a:r>
          </a:p>
          <a:p>
            <a:pPr lvl="4" rtl="0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244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2386" y="4242816"/>
            <a:ext cx="6515100" cy="1463040"/>
          </a:xfrm>
        </p:spPr>
        <p:txBody>
          <a:bodyPr rtlCol="0" anchor="b">
            <a:normAutofit/>
          </a:bodyPr>
          <a:lstStyle>
            <a:lvl1pPr>
              <a:defRPr sz="4800"/>
            </a:lvl1pPr>
          </a:lstStyle>
          <a:p>
            <a:pPr rtl="0"/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00099" y="5733288"/>
            <a:ext cx="6515100" cy="438912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3506778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00100" y="1905000"/>
            <a:ext cx="3600450" cy="427196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 altLang="en-US" smtClean="0"/>
              <a:t>单击此处编辑母版文本样式</a:t>
            </a:r>
          </a:p>
          <a:p>
            <a:pPr lvl="1" rtl="0"/>
            <a:r>
              <a:rPr lang="zh-CN" altLang="en-US" smtClean="0"/>
              <a:t>第二级</a:t>
            </a:r>
          </a:p>
          <a:p>
            <a:pPr lvl="2" rtl="0"/>
            <a:r>
              <a:rPr lang="zh-CN" altLang="en-US" smtClean="0"/>
              <a:t>第三级</a:t>
            </a:r>
          </a:p>
          <a:p>
            <a:pPr lvl="3" rtl="0"/>
            <a:r>
              <a:rPr lang="zh-CN" altLang="en-US" smtClean="0"/>
              <a:t>第四级</a:t>
            </a:r>
          </a:p>
          <a:p>
            <a:pPr lvl="4" rtl="0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43450" y="1905000"/>
            <a:ext cx="3600450" cy="427196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 altLang="en-US" smtClean="0"/>
              <a:t>单击此处编辑母版文本样式</a:t>
            </a:r>
          </a:p>
          <a:p>
            <a:pPr lvl="1" rtl="0"/>
            <a:r>
              <a:rPr lang="zh-CN" altLang="en-US" smtClean="0"/>
              <a:t>第二级</a:t>
            </a:r>
          </a:p>
          <a:p>
            <a:pPr lvl="2" rtl="0"/>
            <a:r>
              <a:rPr lang="zh-CN" altLang="en-US" smtClean="0"/>
              <a:t>第三级</a:t>
            </a:r>
          </a:p>
          <a:p>
            <a:pPr lvl="3" rtl="0"/>
            <a:r>
              <a:rPr lang="zh-CN" altLang="en-US" smtClean="0"/>
              <a:t>第四级</a:t>
            </a:r>
          </a:p>
          <a:p>
            <a:pPr lvl="4" rtl="0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445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00100" y="1772816"/>
            <a:ext cx="3600450" cy="73712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00100" y="2509938"/>
            <a:ext cx="3600450" cy="3662263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 altLang="en-US" smtClean="0"/>
              <a:t>单击此处编辑母版文本样式</a:t>
            </a:r>
          </a:p>
          <a:p>
            <a:pPr lvl="1" rtl="0"/>
            <a:r>
              <a:rPr lang="zh-CN" altLang="en-US" smtClean="0"/>
              <a:t>第二级</a:t>
            </a:r>
          </a:p>
          <a:p>
            <a:pPr lvl="2" rtl="0"/>
            <a:r>
              <a:rPr lang="zh-CN" altLang="en-US" smtClean="0"/>
              <a:t>第三级</a:t>
            </a:r>
          </a:p>
          <a:p>
            <a:pPr lvl="3" rtl="0"/>
            <a:r>
              <a:rPr lang="zh-CN" altLang="en-US" smtClean="0"/>
              <a:t>第四级</a:t>
            </a:r>
          </a:p>
          <a:p>
            <a:pPr lvl="4" rtl="0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743450" y="1772816"/>
            <a:ext cx="3600450" cy="73712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743450" y="2509938"/>
            <a:ext cx="3600450" cy="3662263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 altLang="en-US" smtClean="0"/>
              <a:t>单击此处编辑母版文本样式</a:t>
            </a:r>
          </a:p>
          <a:p>
            <a:pPr lvl="1" rtl="0"/>
            <a:r>
              <a:rPr lang="zh-CN" altLang="en-US" smtClean="0"/>
              <a:t>第二级</a:t>
            </a:r>
          </a:p>
          <a:p>
            <a:pPr lvl="2" rtl="0"/>
            <a:r>
              <a:rPr lang="zh-CN" altLang="en-US" smtClean="0"/>
              <a:t>第三级</a:t>
            </a:r>
          </a:p>
          <a:p>
            <a:pPr lvl="3" rtl="0"/>
            <a:r>
              <a:rPr lang="zh-CN" altLang="en-US" smtClean="0"/>
              <a:t>第四级</a:t>
            </a:r>
          </a:p>
          <a:p>
            <a:pPr lvl="4" rtl="0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9790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38976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46817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带题注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32070" y="3090672"/>
            <a:ext cx="3497580" cy="182880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4350" y="457200"/>
            <a:ext cx="4057651" cy="57150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zh-CN" altLang="en-US" smtClean="0"/>
              <a:t>单击此处编辑母版文本样式</a:t>
            </a:r>
          </a:p>
          <a:p>
            <a:pPr lvl="1" rtl="0"/>
            <a:r>
              <a:rPr lang="zh-CN" altLang="en-US" smtClean="0"/>
              <a:t>第二级</a:t>
            </a:r>
          </a:p>
          <a:p>
            <a:pPr lvl="2" rtl="0"/>
            <a:r>
              <a:rPr lang="zh-CN" altLang="en-US" smtClean="0"/>
              <a:t>第三级</a:t>
            </a:r>
          </a:p>
          <a:p>
            <a:pPr lvl="3" rtl="0"/>
            <a:r>
              <a:rPr lang="zh-CN" altLang="en-US" smtClean="0"/>
              <a:t>第四级</a:t>
            </a:r>
          </a:p>
          <a:p>
            <a:pPr lvl="4" rtl="0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32070" y="4983480"/>
            <a:ext cx="349758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6737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带题注的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32070" y="3093099"/>
            <a:ext cx="3497580" cy="182880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 descr="为添加图像预留的空占位符。单击占位符，选择要添加的图像。"/>
          <p:cNvSpPr>
            <a:spLocks noGrp="1"/>
          </p:cNvSpPr>
          <p:nvPr>
            <p:ph type="pic" idx="1"/>
          </p:nvPr>
        </p:nvSpPr>
        <p:spPr>
          <a:xfrm>
            <a:off x="0" y="0"/>
            <a:ext cx="4572000" cy="6858000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CN" altLang="en-US" smtClean="0"/>
              <a:t>单击图标添加图片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32070" y="4983480"/>
            <a:ext cx="349758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2977249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vert" rtlCol="0"/>
          <a:lstStyle/>
          <a:p>
            <a:pPr lvl="0" rtl="0"/>
            <a:r>
              <a:rPr lang="zh-CN" altLang="en-US" smtClean="0"/>
              <a:t>单击此处编辑母版文本样式</a:t>
            </a:r>
          </a:p>
          <a:p>
            <a:pPr lvl="1" rtl="0"/>
            <a:r>
              <a:rPr lang="zh-CN" altLang="en-US" smtClean="0"/>
              <a:t>第二级</a:t>
            </a:r>
          </a:p>
          <a:p>
            <a:pPr lvl="2" rtl="0"/>
            <a:r>
              <a:rPr lang="zh-CN" altLang="en-US" smtClean="0"/>
              <a:t>第三级</a:t>
            </a:r>
          </a:p>
          <a:p>
            <a:pPr lvl="3" rtl="0"/>
            <a:r>
              <a:rPr lang="zh-CN" altLang="en-US" smtClean="0"/>
              <a:t>第四级</a:t>
            </a:r>
          </a:p>
          <a:p>
            <a:pPr lvl="4" rtl="0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77154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标题 1"/>
          <p:cNvSpPr>
            <a:spLocks noGrp="1"/>
          </p:cNvSpPr>
          <p:nvPr>
            <p:ph type="title" orient="vert"/>
          </p:nvPr>
        </p:nvSpPr>
        <p:spPr>
          <a:xfrm>
            <a:off x="6972300" y="457200"/>
            <a:ext cx="1371600" cy="5719762"/>
          </a:xfrm>
        </p:spPr>
        <p:txBody>
          <a:bodyPr vert="vert" rtlCol="0"/>
          <a:lstStyle/>
          <a:p>
            <a:pPr rtl="0"/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0100" y="457200"/>
            <a:ext cx="5966460" cy="5719762"/>
          </a:xfrm>
        </p:spPr>
        <p:txBody>
          <a:bodyPr vert="vert" rtlCol="0"/>
          <a:lstStyle/>
          <a:p>
            <a:pPr lvl="0" rtl="0"/>
            <a:r>
              <a:rPr lang="zh-CN" altLang="en-US" smtClean="0"/>
              <a:t>单击此处编辑母版文本样式</a:t>
            </a:r>
          </a:p>
          <a:p>
            <a:pPr lvl="1" rtl="0"/>
            <a:r>
              <a:rPr lang="zh-CN" altLang="en-US" smtClean="0"/>
              <a:t>第二级</a:t>
            </a:r>
          </a:p>
          <a:p>
            <a:pPr lvl="2" rtl="0"/>
            <a:r>
              <a:rPr lang="zh-CN" altLang="en-US" smtClean="0"/>
              <a:t>第三级</a:t>
            </a:r>
          </a:p>
          <a:p>
            <a:pPr lvl="3" rtl="0"/>
            <a:r>
              <a:rPr lang="zh-CN" altLang="en-US" smtClean="0"/>
              <a:t>第四级</a:t>
            </a:r>
          </a:p>
          <a:p>
            <a:pPr lvl="4" rtl="0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2463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>
          <a:xfrm>
            <a:off x="0" y="292"/>
            <a:ext cx="6359478" cy="3046011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993366">
                  <a:alpha val="31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 userDrawn="1"/>
        </p:nvSpPr>
        <p:spPr>
          <a:xfrm rot="10800000">
            <a:off x="-2997571" y="1052735"/>
            <a:ext cx="12141571" cy="5815471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666699">
                  <a:alpha val="43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 rot="5400000">
            <a:off x="4919413" y="1484784"/>
            <a:ext cx="5712870" cy="2736304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993366">
                  <a:alpha val="31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 userDrawn="1"/>
        </p:nvSpPr>
        <p:spPr>
          <a:xfrm rot="16200000">
            <a:off x="-1877970" y="1527261"/>
            <a:ext cx="7208709" cy="3452769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666699">
                  <a:alpha val="43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00100" y="457518"/>
            <a:ext cx="7543800" cy="11887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00100" y="1905001"/>
            <a:ext cx="75438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CN" altLang="en-US" dirty="0"/>
              <a:t>单击此处编辑母版文本样式</a:t>
            </a:r>
          </a:p>
          <a:p>
            <a:pPr lvl="1" rtl="0"/>
            <a:r>
              <a:rPr lang="zh-CN" altLang="en-US" dirty="0"/>
              <a:t>第二级</a:t>
            </a:r>
          </a:p>
          <a:p>
            <a:pPr lvl="2" rtl="0"/>
            <a:r>
              <a:rPr lang="zh-CN" altLang="en-US" dirty="0"/>
              <a:t>第三级</a:t>
            </a:r>
          </a:p>
          <a:p>
            <a:pPr lvl="3" rtl="0"/>
            <a:r>
              <a:rPr lang="zh-CN" altLang="en-US" dirty="0"/>
              <a:t>第四级</a:t>
            </a:r>
          </a:p>
          <a:p>
            <a:pPr lvl="4" rtl="0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00100" y="6400800"/>
            <a:ext cx="8229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1817137" y="6400800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520940" y="6400800"/>
            <a:ext cx="8229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宋体" panose="02010600030101010101" pitchFamily="2" charset="-122"/>
          <a:ea typeface="宋体" panose="02010600030101010101" pitchFamily="2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5"/>
        </a:buClr>
        <a:buSzPct val="90000"/>
        <a:buFont typeface="Arial" pitchFamily="34" charset="0"/>
        <a:buChar char="•"/>
        <a:defRPr sz="2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5"/>
        </a:buClr>
        <a:buSzPct val="90000"/>
        <a:buFont typeface="Arial" pitchFamily="34" charset="0"/>
        <a:buChar char="•"/>
        <a:defRPr sz="20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09728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6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3258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15544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20.jpeg"/><Relationship Id="rId4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42976" y="1500174"/>
            <a:ext cx="61318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Above"/>
              <a:lightRig rig="threePt" dir="t"/>
            </a:scene3d>
          </a:bodyPr>
          <a:lstStyle/>
          <a:p>
            <a:pPr algn="ctr"/>
            <a:r>
              <a:rPr lang="zh-CN" altLang="en-US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二元一次方程组</a:t>
            </a:r>
            <a:endParaRPr lang="en-US" altLang="zh-CN" sz="6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  <a:p>
            <a:pPr algn="ctr"/>
            <a:r>
              <a:rPr lang="zh-CN" altLang="en-US" sz="6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知识汇总</a:t>
            </a:r>
            <a:endParaRPr lang="zh-CN" altLang="en-US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4143372" y="3643314"/>
            <a:ext cx="43797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初一（</a:t>
            </a:r>
            <a:r>
              <a:rPr lang="en-US" altLang="zh-CN" sz="32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zh-CN" altLang="en-US" sz="32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）（</a:t>
            </a:r>
            <a:r>
              <a:rPr lang="en-US" altLang="zh-CN" sz="32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4</a:t>
            </a:r>
            <a:r>
              <a:rPr lang="zh-CN" altLang="en-US" sz="32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）刘瑞玲</a:t>
            </a:r>
            <a:endParaRPr lang="zh-CN" altLang="en-US" sz="32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4283968" y="1340768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4283968" y="1412776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283968" y="1484784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357818" y="428604"/>
            <a:ext cx="218521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dirty="0" smtClean="0">
                <a:solidFill>
                  <a:srgbClr val="993366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60000" endA="900" endPos="60000" dist="29997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方   程</a:t>
            </a:r>
            <a:endParaRPr lang="zh-CN" altLang="en-US" sz="5400" dirty="0">
              <a:solidFill>
                <a:srgbClr val="993366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reflection blurRad="6350" stA="60000" endA="900" endPos="60000" dist="29997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4283968" y="2492896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4283968" y="3645024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283968" y="4869160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500694" y="2000240"/>
            <a:ext cx="23391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 smtClean="0">
                <a:effectLst/>
                <a:latin typeface="微软雅黑" pitchFamily="34" charset="-122"/>
                <a:ea typeface="微软雅黑" pitchFamily="34" charset="-122"/>
              </a:rPr>
              <a:t>二元一次方程组</a:t>
            </a:r>
            <a:endParaRPr lang="zh-CN" altLang="en-US" sz="2400" b="1" dirty="0">
              <a:effectLst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72132" y="4429132"/>
            <a:ext cx="264687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 smtClean="0">
                <a:effectLst/>
                <a:latin typeface="微软雅黑" pitchFamily="34" charset="-122"/>
                <a:ea typeface="微软雅黑" pitchFamily="34" charset="-122"/>
              </a:rPr>
              <a:t>二元一次方程应用</a:t>
            </a:r>
            <a:endParaRPr lang="zh-CN" altLang="en-US" sz="2400" b="1" dirty="0">
              <a:effectLst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43570" y="3143248"/>
            <a:ext cx="23391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 smtClean="0">
                <a:effectLst/>
                <a:latin typeface="微软雅黑" pitchFamily="34" charset="-122"/>
                <a:ea typeface="微软雅黑" pitchFamily="34" charset="-122"/>
              </a:rPr>
              <a:t>三元一次方程组</a:t>
            </a:r>
            <a:endParaRPr lang="zh-CN" altLang="en-US" sz="2400" b="1" dirty="0">
              <a:effectLst/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6" name="Picture 2" descr="http://p2.so.qhmsg.com/bdr/_240_/t01fb8a3e3160f3ff7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00174"/>
            <a:ext cx="4134682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62034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21" y="214290"/>
            <a:ext cx="2857519" cy="1809749"/>
            <a:chOff x="285721" y="214290"/>
            <a:chExt cx="2928958" cy="1809749"/>
          </a:xfrm>
        </p:grpSpPr>
        <p:pic>
          <p:nvPicPr>
            <p:cNvPr id="18434" name="Picture 2" descr="http://p4.so.qhimgs1.com/bdr/_240_/t01499653174ea59344.jpg"/>
            <p:cNvPicPr>
              <a:picLocks noChangeAspect="1" noChangeArrowheads="1"/>
            </p:cNvPicPr>
            <p:nvPr/>
          </p:nvPicPr>
          <p:blipFill>
            <a:blip r:embed="rId3">
              <a:lum bright="-2000" contrast="100000"/>
            </a:blip>
            <a:srcRect t="23864"/>
            <a:stretch>
              <a:fillRect/>
            </a:stretch>
          </p:blipFill>
          <p:spPr bwMode="auto">
            <a:xfrm>
              <a:off x="285721" y="214290"/>
              <a:ext cx="2928958" cy="180974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" name="矩形 2"/>
            <p:cNvSpPr/>
            <p:nvPr/>
          </p:nvSpPr>
          <p:spPr>
            <a:xfrm>
              <a:off x="571472" y="785794"/>
              <a:ext cx="2489942" cy="83099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24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二元一次</a:t>
              </a:r>
              <a:endParaRPr lang="en-US" altLang="zh-CN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  <a:p>
              <a:pPr algn="ctr"/>
              <a:r>
                <a:rPr lang="zh-CN" altLang="en-US" sz="24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方程组</a:t>
              </a:r>
              <a:endParaRPr lang="zh-CN" altLang="en-US" sz="2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857488" y="714356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2"/>
                </a:solidFill>
              </a:rPr>
              <a:t>定义：</a:t>
            </a:r>
            <a:r>
              <a:rPr lang="zh-CN" altLang="en-US" sz="2400" b="1" dirty="0" smtClean="0">
                <a:solidFill>
                  <a:schemeClr val="tx2"/>
                </a:solidFill>
              </a:rPr>
              <a:t>两个未知数    未知数的次数均为一</a:t>
            </a:r>
            <a:endParaRPr lang="zh-CN" altLang="en-US" sz="2400" b="1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1785926"/>
            <a:ext cx="8286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例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、若              是关于</a:t>
            </a:r>
            <a:r>
              <a:rPr lang="en-US" altLang="zh-CN" sz="2800" b="1" dirty="0" err="1" smtClean="0">
                <a:latin typeface="宋体" pitchFamily="2" charset="-122"/>
                <a:ea typeface="宋体" pitchFamily="2" charset="-122"/>
              </a:rPr>
              <a:t>x,y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的二元一次方程，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1928794" y="1785926"/>
          <a:ext cx="2428892" cy="507131"/>
        </p:xfrm>
        <a:graphic>
          <a:graphicData uri="http://schemas.openxmlformats.org/presentationml/2006/ole">
            <p:oleObj spid="_x0000_s18435" name="Equation" r:id="rId4" imgW="1155600" imgH="241200" progId="Equation.DSMT4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28662" y="2786058"/>
            <a:ext cx="63579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解：由题的</a:t>
            </a:r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|a|-2=1</a:t>
            </a:r>
          </a:p>
          <a:p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∴</a:t>
            </a:r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a=3</a:t>
            </a:r>
            <a:r>
              <a:rPr lang="zh-CN" altLang="en-US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或</a:t>
            </a:r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a=-3</a:t>
            </a:r>
          </a:p>
          <a:p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    又∵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a-3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≠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0</a:t>
            </a:r>
          </a:p>
          <a:p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∴</a:t>
            </a:r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en-US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≠</a:t>
            </a:r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3</a:t>
            </a:r>
          </a:p>
          <a:p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∴</a:t>
            </a:r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a=3</a:t>
            </a:r>
            <a:endParaRPr lang="zh-CN" altLang="en-US" sz="2800" dirty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" name="右箭头 8"/>
          <p:cNvSpPr/>
          <p:nvPr/>
        </p:nvSpPr>
        <p:spPr>
          <a:xfrm>
            <a:off x="3786182" y="3571876"/>
            <a:ext cx="714380" cy="500066"/>
          </a:xfrm>
          <a:prstGeom prst="rightArrow">
            <a:avLst/>
          </a:prstGeo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571968" y="2928934"/>
            <a:ext cx="4572032" cy="1857388"/>
          </a:xfrm>
          <a:prstGeom prst="rect">
            <a:avLst/>
          </a:prstGeom>
          <a:noFill/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二元一次方程组</a:t>
            </a:r>
            <a:endParaRPr lang="en-US" altLang="zh-CN" sz="2400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要点：</a:t>
            </a:r>
            <a:r>
              <a:rPr lang="zh-CN" altLang="en-US" sz="24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两个未知数系数均不为零</a:t>
            </a:r>
            <a:endParaRPr lang="en-US" altLang="zh-CN" sz="2400" dirty="0" smtClean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4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      次数</a:t>
            </a:r>
            <a:r>
              <a:rPr lang="zh-CN" altLang="en-US" sz="24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24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1</a:t>
            </a:r>
            <a:endParaRPr lang="zh-CN" altLang="en-US" sz="2400" dirty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5721" y="214290"/>
            <a:ext cx="2857519" cy="1809749"/>
            <a:chOff x="285721" y="214290"/>
            <a:chExt cx="2928958" cy="1809749"/>
          </a:xfrm>
        </p:grpSpPr>
        <p:pic>
          <p:nvPicPr>
            <p:cNvPr id="3" name="Picture 2" descr="http://p4.so.qhimgs1.com/bdr/_240_/t01499653174ea59344.jpg"/>
            <p:cNvPicPr>
              <a:picLocks noChangeAspect="1" noChangeArrowheads="1"/>
            </p:cNvPicPr>
            <p:nvPr/>
          </p:nvPicPr>
          <p:blipFill>
            <a:blip r:embed="rId3">
              <a:lum bright="-2000" contrast="100000"/>
            </a:blip>
            <a:srcRect t="23864"/>
            <a:stretch>
              <a:fillRect/>
            </a:stretch>
          </p:blipFill>
          <p:spPr bwMode="auto">
            <a:xfrm>
              <a:off x="285721" y="214290"/>
              <a:ext cx="2928958" cy="180974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" name="矩形 3"/>
            <p:cNvSpPr/>
            <p:nvPr/>
          </p:nvSpPr>
          <p:spPr>
            <a:xfrm>
              <a:off x="571472" y="785794"/>
              <a:ext cx="2489942" cy="83099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24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二元一次</a:t>
              </a:r>
              <a:endParaRPr lang="en-US" altLang="zh-CN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  <a:p>
              <a:pPr algn="ctr"/>
              <a:r>
                <a:rPr lang="zh-CN" altLang="en-US" sz="24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方程组</a:t>
              </a:r>
              <a:endParaRPr lang="zh-CN" altLang="en-US" sz="2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857488" y="714356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2"/>
                </a:solidFill>
              </a:rPr>
              <a:t>定义：</a:t>
            </a:r>
            <a:r>
              <a:rPr lang="zh-CN" altLang="en-US" sz="2400" b="1" dirty="0" smtClean="0">
                <a:solidFill>
                  <a:schemeClr val="tx2"/>
                </a:solidFill>
              </a:rPr>
              <a:t>两个未知数    未知数的次数均为一</a:t>
            </a:r>
            <a:endParaRPr lang="zh-CN" altLang="en-US" sz="2400" b="1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1785926"/>
            <a:ext cx="8286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练习：若                 是二元一次方程，那么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a-b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.</a:t>
            </a: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2143108" y="1857364"/>
          <a:ext cx="2944833" cy="500066"/>
        </p:xfrm>
        <a:graphic>
          <a:graphicData uri="http://schemas.openxmlformats.org/presentationml/2006/ole">
            <p:oleObj spid="_x0000_s17409" name="Equation" r:id="rId4" imgW="1346040" imgH="228600" progId="Equation.DSMT4">
              <p:embed/>
            </p:oleObj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85721" y="214290"/>
            <a:ext cx="2928957" cy="1643074"/>
            <a:chOff x="285721" y="214290"/>
            <a:chExt cx="3158334" cy="2000264"/>
          </a:xfrm>
        </p:grpSpPr>
        <p:pic>
          <p:nvPicPr>
            <p:cNvPr id="3" name="Picture 2" descr="http://p4.so.qhimgs1.com/bdr/_240_/t01499653174ea59344.jpg"/>
            <p:cNvPicPr>
              <a:picLocks noChangeAspect="1" noChangeArrowheads="1"/>
            </p:cNvPicPr>
            <p:nvPr/>
          </p:nvPicPr>
          <p:blipFill>
            <a:blip r:embed="rId3">
              <a:lum bright="-2000" contrast="100000"/>
            </a:blip>
            <a:srcRect t="23864"/>
            <a:stretch>
              <a:fillRect/>
            </a:stretch>
          </p:blipFill>
          <p:spPr bwMode="auto">
            <a:xfrm>
              <a:off x="285721" y="214290"/>
              <a:ext cx="3158334" cy="200026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" name="矩形 3"/>
            <p:cNvSpPr/>
            <p:nvPr/>
          </p:nvSpPr>
          <p:spPr>
            <a:xfrm>
              <a:off x="747915" y="736098"/>
              <a:ext cx="2429211" cy="83099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24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二元一次方</a:t>
              </a:r>
              <a:endParaRPr lang="en-US" altLang="zh-CN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  <a:p>
              <a:pPr algn="ctr"/>
              <a:r>
                <a:rPr lang="zh-CN" altLang="en-US" sz="24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程组的解法</a:t>
              </a:r>
              <a:endParaRPr lang="zh-CN" altLang="en-US" sz="2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2857488" y="714356"/>
            <a:ext cx="6429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  </a:t>
            </a:r>
            <a:r>
              <a:rPr lang="zh-CN" altLang="en-US" sz="32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加减消元法   代入消元法       </a:t>
            </a:r>
            <a:endParaRPr lang="zh-CN" altLang="en-US" sz="3200" b="1" dirty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1000100" y="1857364"/>
          <a:ext cx="2214578" cy="1138926"/>
        </p:xfrm>
        <a:graphic>
          <a:graphicData uri="http://schemas.openxmlformats.org/presentationml/2006/ole">
            <p:oleObj spid="_x0000_s16385" name="Equation" r:id="rId4" imgW="888840" imgH="457200" progId="Equation.DSMT4">
              <p:embed/>
            </p:oleObj>
          </a:graphicData>
        </a:graphic>
      </p:graphicFrame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4210050" y="1857375"/>
          <a:ext cx="3795713" cy="1138238"/>
        </p:xfrm>
        <a:graphic>
          <a:graphicData uri="http://schemas.openxmlformats.org/presentationml/2006/ole">
            <p:oleObj spid="_x0000_s16386" name="Equation" r:id="rId5" imgW="1523880" imgH="457200" progId="Equation.DSMT4">
              <p:embed/>
            </p:oleObj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http://p1.so.qhimgs1.com/bdr/_240_/t0160520623af34a1f1.jpg"/>
          <p:cNvPicPr>
            <a:picLocks noChangeAspect="1" noChangeArrowheads="1"/>
          </p:cNvPicPr>
          <p:nvPr/>
        </p:nvPicPr>
        <p:blipFill>
          <a:blip r:embed="rId3"/>
          <a:srcRect l="25862" t="9375" r="14655" b="53125"/>
          <a:stretch>
            <a:fillRect/>
          </a:stretch>
        </p:blipFill>
        <p:spPr bwMode="auto">
          <a:xfrm>
            <a:off x="5214942" y="0"/>
            <a:ext cx="3929058" cy="1677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500694" y="500042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含参方程组  求解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5368" name="Picture 8" descr="http://p1.so.qhimgs1.com/bdr/_240_/t0182511e9c87178691.jpg"/>
          <p:cNvPicPr>
            <a:picLocks noChangeAspect="1" noChangeArrowheads="1"/>
          </p:cNvPicPr>
          <p:nvPr/>
        </p:nvPicPr>
        <p:blipFill>
          <a:blip r:embed="rId4">
            <a:lum bright="-2000" contrast="6000"/>
          </a:blip>
          <a:srcRect/>
          <a:stretch>
            <a:fillRect/>
          </a:stretch>
        </p:blipFill>
        <p:spPr bwMode="auto">
          <a:xfrm>
            <a:off x="0" y="4571999"/>
            <a:ext cx="2286000" cy="2286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1" name="组合 10"/>
          <p:cNvGrpSpPr/>
          <p:nvPr/>
        </p:nvGrpSpPr>
        <p:grpSpPr>
          <a:xfrm>
            <a:off x="500034" y="1571612"/>
            <a:ext cx="8286808" cy="1778858"/>
            <a:chOff x="500034" y="1571612"/>
            <a:chExt cx="8286808" cy="1778858"/>
          </a:xfrm>
        </p:grpSpPr>
        <p:sp>
          <p:nvSpPr>
            <p:cNvPr id="7" name="TextBox 6"/>
            <p:cNvSpPr txBox="1"/>
            <p:nvPr/>
          </p:nvSpPr>
          <p:spPr>
            <a:xfrm>
              <a:off x="500034" y="1785926"/>
              <a:ext cx="828680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例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2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、已知关于</a:t>
              </a:r>
              <a:r>
                <a:rPr lang="en-US" altLang="zh-CN" sz="2800" b="1" dirty="0" err="1" smtClean="0">
                  <a:latin typeface="宋体" pitchFamily="2" charset="-122"/>
                  <a:ea typeface="宋体" pitchFamily="2" charset="-122"/>
                </a:rPr>
                <a:t>x,y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的二元一次方程组</a:t>
              </a:r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的解满足二元一次方程           ，求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m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的值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.</a:t>
              </a:r>
              <a:endParaRPr lang="zh-CN" altLang="en-US" sz="2800" b="1" dirty="0">
                <a:latin typeface="宋体" pitchFamily="2" charset="-122"/>
                <a:ea typeface="宋体" pitchFamily="2" charset="-122"/>
              </a:endParaRPr>
            </a:p>
          </p:txBody>
        </p:sp>
        <p:graphicFrame>
          <p:nvGraphicFramePr>
            <p:cNvPr id="9" name="对象 8"/>
            <p:cNvGraphicFramePr>
              <a:graphicFrameLocks noChangeAspect="1"/>
            </p:cNvGraphicFramePr>
            <p:nvPr/>
          </p:nvGraphicFramePr>
          <p:xfrm>
            <a:off x="6357950" y="1571612"/>
            <a:ext cx="1928826" cy="964413"/>
          </p:xfrm>
          <a:graphic>
            <a:graphicData uri="http://schemas.openxmlformats.org/presentationml/2006/ole">
              <p:oleObj spid="_x0000_s15369" name="Equation" r:id="rId5" imgW="914400" imgH="457200" progId="Equation.DSMT4">
                <p:embed/>
              </p:oleObj>
            </a:graphicData>
          </a:graphic>
        </p:graphicFrame>
        <p:graphicFrame>
          <p:nvGraphicFramePr>
            <p:cNvPr id="10" name="对象 9"/>
            <p:cNvGraphicFramePr>
              <a:graphicFrameLocks noChangeAspect="1"/>
            </p:cNvGraphicFramePr>
            <p:nvPr/>
          </p:nvGraphicFramePr>
          <p:xfrm>
            <a:off x="4214810" y="2500306"/>
            <a:ext cx="2025662" cy="850164"/>
          </p:xfrm>
          <a:graphic>
            <a:graphicData uri="http://schemas.openxmlformats.org/presentationml/2006/ole">
              <p:oleObj spid="_x0000_s15370" name="Equation" r:id="rId6" imgW="622080" imgH="393480" progId="Equation.DSMT4">
                <p:embed/>
              </p:oleObj>
            </a:graphicData>
          </a:graphic>
        </p:graphicFrame>
      </p:grpSp>
      <p:sp>
        <p:nvSpPr>
          <p:cNvPr id="12" name="TextBox 11"/>
          <p:cNvSpPr txBox="1"/>
          <p:nvPr/>
        </p:nvSpPr>
        <p:spPr>
          <a:xfrm>
            <a:off x="6429388" y="314324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【</a:t>
            </a:r>
            <a:r>
              <a:rPr lang="zh-CN" altLang="en-US" dirty="0" smtClean="0">
                <a:solidFill>
                  <a:srgbClr val="FF0000"/>
                </a:solidFill>
              </a:rPr>
              <a:t>两种方法求解</a:t>
            </a:r>
            <a:r>
              <a:rPr lang="en-US" altLang="zh-CN" dirty="0" smtClean="0">
                <a:solidFill>
                  <a:srgbClr val="FF0000"/>
                </a:solidFill>
              </a:rPr>
              <a:t>】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http://p4.so.qhimgs1.com/bdr/_240_/t0160d57ab21de773d4.jpg"/>
          <p:cNvPicPr>
            <a:picLocks noChangeAspect="1" noChangeArrowheads="1"/>
          </p:cNvPicPr>
          <p:nvPr/>
        </p:nvPicPr>
        <p:blipFill>
          <a:blip r:embed="rId3"/>
          <a:srcRect l="15492" r="14085" b="15625"/>
          <a:stretch>
            <a:fillRect/>
          </a:stretch>
        </p:blipFill>
        <p:spPr bwMode="auto">
          <a:xfrm>
            <a:off x="214282" y="214290"/>
            <a:ext cx="3727254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071538" y="571480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多变题型</a:t>
            </a:r>
            <a:endParaRPr lang="zh-CN" altLang="en-US" sz="3200" b="1" dirty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034" y="1785926"/>
            <a:ext cx="828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、如果            ，则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1928794" y="1714488"/>
          <a:ext cx="1973272" cy="630633"/>
        </p:xfrm>
        <a:graphic>
          <a:graphicData uri="http://schemas.openxmlformats.org/presentationml/2006/ole">
            <p:oleObj spid="_x0000_s24583" name="Equation" r:id="rId4" imgW="1231560" imgH="393480" progId="Equation.DSMT4">
              <p:embed/>
            </p:oleObj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4786314" y="1571612"/>
          <a:ext cx="617285" cy="911231"/>
        </p:xfrm>
        <a:graphic>
          <a:graphicData uri="http://schemas.openxmlformats.org/presentationml/2006/ole">
            <p:oleObj spid="_x0000_s24584" name="Equation" r:id="rId5" imgW="266400" imgH="393480" progId="Equation.DSMT4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71472" y="2928934"/>
            <a:ext cx="828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、解方程组：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12" name="对象 11"/>
          <p:cNvGraphicFramePr>
            <a:graphicFrameLocks noChangeAspect="1"/>
          </p:cNvGraphicFramePr>
          <p:nvPr/>
        </p:nvGraphicFramePr>
        <p:xfrm>
          <a:off x="142844" y="3571876"/>
          <a:ext cx="8692877" cy="1143008"/>
        </p:xfrm>
        <a:graphic>
          <a:graphicData uri="http://schemas.openxmlformats.org/presentationml/2006/ole">
            <p:oleObj spid="_x0000_s24585" name="Equation" r:id="rId6" imgW="3670200" imgH="482400" progId="Equation.DSMT4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p4.so.qhimgs1.com/bdr/_240_/t0160d57ab21de773d4.jpg"/>
          <p:cNvPicPr>
            <a:picLocks noChangeAspect="1" noChangeArrowheads="1"/>
          </p:cNvPicPr>
          <p:nvPr/>
        </p:nvPicPr>
        <p:blipFill>
          <a:blip r:embed="rId3"/>
          <a:srcRect l="15492" r="14085" b="15625"/>
          <a:stretch>
            <a:fillRect/>
          </a:stretch>
        </p:blipFill>
        <p:spPr bwMode="auto">
          <a:xfrm>
            <a:off x="214282" y="214290"/>
            <a:ext cx="3727254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71538" y="571480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多变题型</a:t>
            </a:r>
            <a:endParaRPr lang="zh-CN" altLang="en-US" sz="3200" b="1" dirty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1785926"/>
            <a:ext cx="828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、关于</a:t>
            </a:r>
            <a:r>
              <a:rPr lang="en-US" altLang="zh-CN" sz="2800" b="1" dirty="0" err="1" smtClean="0">
                <a:latin typeface="宋体" pitchFamily="2" charset="-122"/>
                <a:ea typeface="宋体" pitchFamily="2" charset="-122"/>
              </a:rPr>
              <a:t>x,y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的方程          无解，求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3428992" y="1643050"/>
          <a:ext cx="1465270" cy="850802"/>
        </p:xfrm>
        <a:graphic>
          <a:graphicData uri="http://schemas.openxmlformats.org/presentationml/2006/ole">
            <p:oleObj spid="_x0000_s23553" name="Equation" r:id="rId4" imgW="787320" imgH="457200" progId="Equation.DSMT4">
              <p:embed/>
            </p:oleObj>
          </a:graphicData>
        </a:graphic>
      </p:graphicFrame>
      <p:pic>
        <p:nvPicPr>
          <p:cNvPr id="23555" name="Picture 3" descr="http://p4.so.qhimgs1.com/bdr/_240_/t01c5b466a12b706c6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3" y="4143380"/>
            <a:ext cx="2928958" cy="2286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1" name="组合 10"/>
          <p:cNvGrpSpPr/>
          <p:nvPr/>
        </p:nvGrpSpPr>
        <p:grpSpPr>
          <a:xfrm>
            <a:off x="2714612" y="4000504"/>
            <a:ext cx="6429388" cy="1013468"/>
            <a:chOff x="2714612" y="4000504"/>
            <a:chExt cx="6429388" cy="1013468"/>
          </a:xfrm>
        </p:grpSpPr>
        <p:sp>
          <p:nvSpPr>
            <p:cNvPr id="9" name="TextBox 8"/>
            <p:cNvSpPr txBox="1"/>
            <p:nvPr/>
          </p:nvSpPr>
          <p:spPr>
            <a:xfrm>
              <a:off x="2714612" y="4286256"/>
              <a:ext cx="64293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0000"/>
                  </a:solidFill>
                  <a:latin typeface="宋体" pitchFamily="2" charset="-122"/>
                  <a:ea typeface="宋体" pitchFamily="2" charset="-122"/>
                </a:rPr>
                <a:t>二元一次方程组            解的情况</a:t>
              </a:r>
              <a:r>
                <a:rPr lang="en-US" altLang="zh-CN" sz="2800" b="1" dirty="0" smtClean="0">
                  <a:solidFill>
                    <a:srgbClr val="FF0000"/>
                  </a:solidFill>
                  <a:latin typeface="宋体" pitchFamily="2" charset="-122"/>
                  <a:ea typeface="宋体" pitchFamily="2" charset="-122"/>
                </a:rPr>
                <a:t>.</a:t>
              </a:r>
              <a:endPara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endParaRPr>
            </a:p>
          </p:txBody>
        </p:sp>
        <p:graphicFrame>
          <p:nvGraphicFramePr>
            <p:cNvPr id="10" name="对象 9"/>
            <p:cNvGraphicFramePr>
              <a:graphicFrameLocks noChangeAspect="1"/>
            </p:cNvGraphicFramePr>
            <p:nvPr/>
          </p:nvGraphicFramePr>
          <p:xfrm>
            <a:off x="5357818" y="4000504"/>
            <a:ext cx="2000264" cy="1013468"/>
          </p:xfrm>
          <a:graphic>
            <a:graphicData uri="http://schemas.openxmlformats.org/presentationml/2006/ole">
              <p:oleObj spid="_x0000_s23556" name="Equation" r:id="rId6" imgW="952200" imgH="482400" progId="Equation.DSMT4">
                <p:embed/>
              </p:oleObj>
            </a:graphicData>
          </a:graphic>
        </p:graphicFrame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p2.so.qhimgs1.com/bdr/_240_/t0111fa5ad498601c22.jpg"/>
          <p:cNvPicPr>
            <a:picLocks noChangeAspect="1" noChangeArrowheads="1"/>
          </p:cNvPicPr>
          <p:nvPr/>
        </p:nvPicPr>
        <p:blipFill>
          <a:blip r:embed="rId3"/>
          <a:srcRect t="3125" r="2877" b="3124"/>
          <a:stretch>
            <a:fillRect/>
          </a:stretch>
        </p:blipFill>
        <p:spPr bwMode="auto">
          <a:xfrm>
            <a:off x="6786578" y="214290"/>
            <a:ext cx="2143140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7715272" y="714356"/>
            <a:ext cx="615553" cy="30003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三元一次方程组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857232"/>
            <a:ext cx="8286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例</a:t>
            </a:r>
            <a:r>
              <a:rPr lang="en-US" altLang="zh-CN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3 </a:t>
            </a:r>
            <a:r>
              <a:rPr lang="zh-CN" altLang="en-US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已知</a:t>
            </a:r>
            <a:r>
              <a:rPr lang="en-US" altLang="zh-CN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xyz</a:t>
            </a:r>
            <a:r>
              <a:rPr lang="zh-CN" altLang="en-US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≠</a:t>
            </a:r>
            <a:r>
              <a:rPr lang="en-US" altLang="zh-CN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0</a:t>
            </a:r>
            <a:r>
              <a:rPr lang="zh-CN" altLang="en-US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，且</a:t>
            </a:r>
            <a:endParaRPr lang="en-US" altLang="zh-CN" sz="2800" b="1" dirty="0" smtClean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  <a:p>
            <a:endParaRPr lang="en-US" altLang="zh-CN" sz="2800" b="1" dirty="0" smtClean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求           的值</a:t>
            </a:r>
            <a:r>
              <a:rPr lang="en-US" altLang="zh-CN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.</a:t>
            </a:r>
            <a:endParaRPr lang="zh-CN" altLang="en-US" sz="2800" b="1" dirty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3786182" y="714356"/>
          <a:ext cx="2254262" cy="954746"/>
        </p:xfrm>
        <a:graphic>
          <a:graphicData uri="http://schemas.openxmlformats.org/presentationml/2006/ole">
            <p:oleObj spid="_x0000_s22531" name="Equation" r:id="rId4" imgW="1079280" imgH="457200" progId="Equation.DSMT4">
              <p:embed/>
            </p:oleObj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928662" y="1643050"/>
          <a:ext cx="1716096" cy="760296"/>
        </p:xfrm>
        <a:graphic>
          <a:graphicData uri="http://schemas.openxmlformats.org/presentationml/2006/ole">
            <p:oleObj spid="_x0000_s22532" name="Equation" r:id="rId5" imgW="1002960" imgH="444240" progId="Equation.DSMT4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428596" y="642918"/>
            <a:ext cx="2071702" cy="71438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chemeClr val="tx2"/>
                </a:solidFill>
              </a:rPr>
              <a:t>应用拓展</a:t>
            </a:r>
            <a:endParaRPr lang="zh-CN" altLang="en-US" sz="3200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428736"/>
            <a:ext cx="84296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例</a:t>
            </a:r>
            <a:r>
              <a:rPr lang="en-US" altLang="zh-CN" sz="2800" b="1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4 </a:t>
            </a:r>
            <a:r>
              <a:rPr lang="zh-CN" altLang="en-US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某户人家的电话号码是八位数，将前四位数组成的数和后四位组成的数相加等于</a:t>
            </a:r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14405</a:t>
            </a:r>
            <a:r>
              <a:rPr lang="zh-CN" altLang="en-US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，将前三位数组成的数与后五位数组成的数相加得</a:t>
            </a:r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16970</a:t>
            </a:r>
            <a:r>
              <a:rPr lang="zh-CN" altLang="en-US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，求此人家的电话号码</a:t>
            </a:r>
            <a:r>
              <a:rPr lang="en-US" altLang="zh-CN" sz="2800" dirty="0" smtClean="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.</a:t>
            </a:r>
            <a:endParaRPr lang="zh-CN" altLang="en-US" sz="2800" dirty="0">
              <a:solidFill>
                <a:schemeClr val="tx2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主题1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9533342_TF03031002_TF03031002" id="{DB0313F4-AB29-4F3B-A25F-645ADBE247DB}" vid="{14E6E680-B7D0-413D-A227-D89471CF79A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主题1</Template>
  <TotalTime>612</TotalTime>
  <Words>289</Words>
  <PresentationFormat>全屏显示(4:3)</PresentationFormat>
  <Paragraphs>45</Paragraphs>
  <Slides>10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2" baseType="lpstr">
      <vt:lpstr>主题1</vt:lpstr>
      <vt:lpstr>Equation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Aling</dc:creator>
  <cp:lastModifiedBy>admin</cp:lastModifiedBy>
  <cp:revision>6</cp:revision>
  <dcterms:created xsi:type="dcterms:W3CDTF">2017-04-27T07:59:52Z</dcterms:created>
  <dcterms:modified xsi:type="dcterms:W3CDTF">2017-04-29T03:25:08Z</dcterms:modified>
</cp:coreProperties>
</file>