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418" r:id="rId3"/>
    <p:sldId id="419" r:id="rId4"/>
    <p:sldId id="420" r:id="rId5"/>
    <p:sldId id="421" r:id="rId6"/>
    <p:sldId id="422" r:id="rId7"/>
    <p:sldId id="423" r:id="rId8"/>
    <p:sldId id="424" r:id="rId9"/>
    <p:sldId id="425" r:id="rId10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034440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程序的循环</a:t>
            </a:r>
            <a:r>
              <a:rPr lang="zh-CN" altLang="en-US" sz="6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结构</a:t>
            </a:r>
            <a:r>
              <a:rPr lang="en-US" altLang="zh-CN" sz="66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66" descr="未标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8" r="82957" b="68678"/>
          <a:stretch>
            <a:fillRect/>
          </a:stretch>
        </p:blipFill>
        <p:spPr bwMode="auto">
          <a:xfrm>
            <a:off x="912285" y="3789364"/>
            <a:ext cx="4320116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3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68867" y="765175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</a:t>
            </a:r>
            <a:r>
              <a:rPr kumimoji="1" lang="en-US" altLang="zh-CN" sz="2400" b="1" smtClean="0"/>
              <a:t>For r =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2400" b="1" smtClean="0"/>
              <a:t>         Circle (2500,2500),r</a:t>
            </a:r>
          </a:p>
          <a:p>
            <a:pPr eaLnBrk="1" hangingPunct="1">
              <a:buFontTx/>
              <a:buNone/>
            </a:pPr>
            <a:r>
              <a:rPr kumimoji="1" lang="en-US" altLang="zh-CN" sz="2400" b="1" smtClean="0"/>
              <a:t>    Next 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172036" name="AutoShape 1028"/>
          <p:cNvSpPr>
            <a:spLocks noChangeArrowheads="1"/>
          </p:cNvSpPr>
          <p:nvPr/>
        </p:nvSpPr>
        <p:spPr bwMode="auto">
          <a:xfrm>
            <a:off x="7848600" y="3011489"/>
            <a:ext cx="2855384" cy="344487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半径变量</a:t>
            </a: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r=</a:t>
            </a: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初值</a:t>
            </a: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500</a:t>
            </a:r>
          </a:p>
        </p:txBody>
      </p:sp>
      <p:sp>
        <p:nvSpPr>
          <p:cNvPr id="172037" name="AutoShape 1029"/>
          <p:cNvSpPr>
            <a:spLocks noChangeArrowheads="1"/>
          </p:cNvSpPr>
          <p:nvPr/>
        </p:nvSpPr>
        <p:spPr bwMode="auto">
          <a:xfrm>
            <a:off x="6288617" y="3727451"/>
            <a:ext cx="5458883" cy="517525"/>
          </a:xfrm>
          <a:prstGeom prst="flowChartDecision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r</a:t>
            </a: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超过终值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2000</a:t>
            </a: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？</a:t>
            </a:r>
          </a:p>
        </p:txBody>
      </p:sp>
      <p:sp>
        <p:nvSpPr>
          <p:cNvPr id="172038" name="AutoShape 1030"/>
          <p:cNvSpPr>
            <a:spLocks noChangeArrowheads="1"/>
          </p:cNvSpPr>
          <p:nvPr/>
        </p:nvSpPr>
        <p:spPr bwMode="auto">
          <a:xfrm>
            <a:off x="7973485" y="4738689"/>
            <a:ext cx="1976967" cy="338137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画圆</a:t>
            </a:r>
          </a:p>
        </p:txBody>
      </p:sp>
      <p:sp>
        <p:nvSpPr>
          <p:cNvPr id="172039" name="AutoShape 1031"/>
          <p:cNvSpPr>
            <a:spLocks noChangeArrowheads="1"/>
          </p:cNvSpPr>
          <p:nvPr/>
        </p:nvSpPr>
        <p:spPr bwMode="auto">
          <a:xfrm>
            <a:off x="7579784" y="5413375"/>
            <a:ext cx="2827867" cy="279400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半径增加一个步长</a:t>
            </a:r>
            <a:r>
              <a:rPr lang="en-US" altLang="zh-CN" sz="1600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500</a:t>
            </a:r>
          </a:p>
        </p:txBody>
      </p:sp>
      <p:sp>
        <p:nvSpPr>
          <p:cNvPr id="172040" name="Line 1032"/>
          <p:cNvSpPr>
            <a:spLocks noChangeShapeType="1"/>
          </p:cNvSpPr>
          <p:nvPr/>
        </p:nvSpPr>
        <p:spPr bwMode="auto">
          <a:xfrm>
            <a:off x="8942917" y="2492376"/>
            <a:ext cx="0" cy="5064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1" name="Line 1033"/>
          <p:cNvSpPr>
            <a:spLocks noChangeShapeType="1"/>
          </p:cNvSpPr>
          <p:nvPr/>
        </p:nvSpPr>
        <p:spPr bwMode="auto">
          <a:xfrm>
            <a:off x="8930217" y="3355976"/>
            <a:ext cx="0" cy="3714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2" name="Line 1034"/>
          <p:cNvSpPr>
            <a:spLocks noChangeShapeType="1"/>
          </p:cNvSpPr>
          <p:nvPr/>
        </p:nvSpPr>
        <p:spPr bwMode="auto">
          <a:xfrm flipH="1">
            <a:off x="8881534" y="4244975"/>
            <a:ext cx="2117" cy="4953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3" name="Line 1035"/>
          <p:cNvSpPr>
            <a:spLocks noChangeShapeType="1"/>
          </p:cNvSpPr>
          <p:nvPr/>
        </p:nvSpPr>
        <p:spPr bwMode="auto">
          <a:xfrm>
            <a:off x="8930217" y="5081588"/>
            <a:ext cx="0" cy="3365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4" name="Line 1036"/>
          <p:cNvSpPr>
            <a:spLocks noChangeShapeType="1"/>
          </p:cNvSpPr>
          <p:nvPr/>
        </p:nvSpPr>
        <p:spPr bwMode="auto">
          <a:xfrm>
            <a:off x="8883651" y="5692776"/>
            <a:ext cx="46567" cy="3984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5" name="Line 1037"/>
          <p:cNvSpPr>
            <a:spLocks noChangeShapeType="1"/>
          </p:cNvSpPr>
          <p:nvPr/>
        </p:nvSpPr>
        <p:spPr bwMode="auto">
          <a:xfrm flipH="1" flipV="1">
            <a:off x="11626851" y="3482976"/>
            <a:ext cx="0" cy="26146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6" name="Line 1038"/>
          <p:cNvSpPr>
            <a:spLocks noChangeShapeType="1"/>
          </p:cNvSpPr>
          <p:nvPr/>
        </p:nvSpPr>
        <p:spPr bwMode="auto">
          <a:xfrm flipH="1" flipV="1">
            <a:off x="8883651" y="3482975"/>
            <a:ext cx="2743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7" name="Line 1039"/>
          <p:cNvSpPr>
            <a:spLocks noChangeShapeType="1"/>
          </p:cNvSpPr>
          <p:nvPr/>
        </p:nvSpPr>
        <p:spPr bwMode="auto">
          <a:xfrm flipV="1">
            <a:off x="8883651" y="6073775"/>
            <a:ext cx="2743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48" name="AutoShape 1040"/>
          <p:cNvSpPr>
            <a:spLocks noChangeArrowheads="1"/>
          </p:cNvSpPr>
          <p:nvPr/>
        </p:nvSpPr>
        <p:spPr bwMode="auto">
          <a:xfrm>
            <a:off x="9108018" y="4398963"/>
            <a:ext cx="791633" cy="341312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False</a:t>
            </a:r>
          </a:p>
        </p:txBody>
      </p:sp>
      <p:sp>
        <p:nvSpPr>
          <p:cNvPr id="172049" name="Line 1041"/>
          <p:cNvSpPr>
            <a:spLocks noChangeShapeType="1"/>
          </p:cNvSpPr>
          <p:nvPr/>
        </p:nvSpPr>
        <p:spPr bwMode="auto">
          <a:xfrm flipH="1" flipV="1">
            <a:off x="6191251" y="3990975"/>
            <a:ext cx="304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0" name="Line 1042"/>
          <p:cNvSpPr>
            <a:spLocks noChangeShapeType="1"/>
          </p:cNvSpPr>
          <p:nvPr/>
        </p:nvSpPr>
        <p:spPr bwMode="auto">
          <a:xfrm>
            <a:off x="6242051" y="4016376"/>
            <a:ext cx="16933" cy="22717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1" name="Line 1043"/>
          <p:cNvSpPr>
            <a:spLocks noChangeShapeType="1"/>
          </p:cNvSpPr>
          <p:nvPr/>
        </p:nvSpPr>
        <p:spPr bwMode="auto">
          <a:xfrm flipV="1">
            <a:off x="6242051" y="6302375"/>
            <a:ext cx="2641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2" name="Line 1044"/>
          <p:cNvSpPr>
            <a:spLocks noChangeShapeType="1"/>
          </p:cNvSpPr>
          <p:nvPr/>
        </p:nvSpPr>
        <p:spPr bwMode="auto">
          <a:xfrm>
            <a:off x="8883651" y="6302375"/>
            <a:ext cx="0" cy="381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53" name="AutoShape 1045"/>
          <p:cNvSpPr>
            <a:spLocks noChangeArrowheads="1"/>
          </p:cNvSpPr>
          <p:nvPr/>
        </p:nvSpPr>
        <p:spPr bwMode="auto">
          <a:xfrm>
            <a:off x="6445251" y="3635376"/>
            <a:ext cx="726016" cy="341313"/>
          </a:xfrm>
          <a:prstGeom prst="flowChartProcess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b="1" smtClean="0">
                <a:solidFill>
                  <a:srgbClr val="000000"/>
                </a:solidFill>
                <a:latin typeface="Times New Roman" pitchFamily="18" charset="0"/>
                <a:ea typeface="宋体" charset="-122"/>
              </a:rPr>
              <a:t>True</a:t>
            </a:r>
          </a:p>
        </p:txBody>
      </p:sp>
      <p:sp>
        <p:nvSpPr>
          <p:cNvPr id="172054" name="Text Box 1046"/>
          <p:cNvSpPr txBox="1">
            <a:spLocks noChangeArrowheads="1"/>
          </p:cNvSpPr>
          <p:nvPr/>
        </p:nvSpPr>
        <p:spPr bwMode="auto">
          <a:xfrm>
            <a:off x="334434" y="4298951"/>
            <a:ext cx="7617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r=500</a:t>
            </a:r>
          </a:p>
        </p:txBody>
      </p:sp>
      <p:sp>
        <p:nvSpPr>
          <p:cNvPr id="172055" name="Text Box 1047"/>
          <p:cNvSpPr txBox="1">
            <a:spLocks noChangeArrowheads="1"/>
          </p:cNvSpPr>
          <p:nvPr/>
        </p:nvSpPr>
        <p:spPr bwMode="auto">
          <a:xfrm>
            <a:off x="334434" y="4676776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r=1000</a:t>
            </a:r>
          </a:p>
        </p:txBody>
      </p:sp>
      <p:sp>
        <p:nvSpPr>
          <p:cNvPr id="172056" name="Text Box 1048"/>
          <p:cNvSpPr txBox="1">
            <a:spLocks noChangeArrowheads="1"/>
          </p:cNvSpPr>
          <p:nvPr/>
        </p:nvSpPr>
        <p:spPr bwMode="auto">
          <a:xfrm>
            <a:off x="334434" y="5054601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r=1500</a:t>
            </a:r>
          </a:p>
        </p:txBody>
      </p:sp>
      <p:sp>
        <p:nvSpPr>
          <p:cNvPr id="172057" name="Text Box 1049"/>
          <p:cNvSpPr txBox="1">
            <a:spLocks noChangeArrowheads="1"/>
          </p:cNvSpPr>
          <p:nvPr/>
        </p:nvSpPr>
        <p:spPr bwMode="auto">
          <a:xfrm>
            <a:off x="334434" y="5432426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r=2000</a:t>
            </a:r>
          </a:p>
        </p:txBody>
      </p:sp>
      <p:sp>
        <p:nvSpPr>
          <p:cNvPr id="172058" name="Text Box 1050"/>
          <p:cNvSpPr txBox="1">
            <a:spLocks noChangeArrowheads="1"/>
          </p:cNvSpPr>
          <p:nvPr/>
        </p:nvSpPr>
        <p:spPr bwMode="auto">
          <a:xfrm>
            <a:off x="334434" y="5811838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r=2500</a:t>
            </a:r>
          </a:p>
        </p:txBody>
      </p:sp>
      <p:sp>
        <p:nvSpPr>
          <p:cNvPr id="172059" name="Rectangle 1051"/>
          <p:cNvSpPr>
            <a:spLocks noChangeArrowheads="1"/>
          </p:cNvSpPr>
          <p:nvPr/>
        </p:nvSpPr>
        <p:spPr bwMode="auto">
          <a:xfrm>
            <a:off x="2159001" y="1511300"/>
            <a:ext cx="1344084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1" name="AutoShape 1053"/>
          <p:cNvSpPr>
            <a:spLocks noChangeArrowheads="1"/>
          </p:cNvSpPr>
          <p:nvPr/>
        </p:nvSpPr>
        <p:spPr bwMode="auto">
          <a:xfrm>
            <a:off x="3888318" y="1511301"/>
            <a:ext cx="1439333" cy="504825"/>
          </a:xfrm>
          <a:prstGeom prst="flowChartDecision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2" name="Rectangle 1054"/>
          <p:cNvSpPr>
            <a:spLocks noChangeArrowheads="1"/>
          </p:cNvSpPr>
          <p:nvPr/>
        </p:nvSpPr>
        <p:spPr bwMode="auto">
          <a:xfrm>
            <a:off x="1678517" y="2016125"/>
            <a:ext cx="4129616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3" name="Rectangle 1055"/>
          <p:cNvSpPr>
            <a:spLocks noChangeArrowheads="1"/>
          </p:cNvSpPr>
          <p:nvPr/>
        </p:nvSpPr>
        <p:spPr bwMode="auto">
          <a:xfrm>
            <a:off x="1200151" y="2519363"/>
            <a:ext cx="1439333" cy="431800"/>
          </a:xfrm>
          <a:prstGeom prst="rect">
            <a:avLst/>
          </a:prstGeom>
          <a:solidFill>
            <a:srgbClr val="0000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67" name="Freeform 1059"/>
          <p:cNvSpPr>
            <a:spLocks/>
          </p:cNvSpPr>
          <p:nvPr/>
        </p:nvSpPr>
        <p:spPr bwMode="auto">
          <a:xfrm>
            <a:off x="3119967" y="1317626"/>
            <a:ext cx="4959351" cy="1666875"/>
          </a:xfrm>
          <a:custGeom>
            <a:avLst/>
            <a:gdLst>
              <a:gd name="T0" fmla="*/ 0 w 2343"/>
              <a:gd name="T1" fmla="*/ 1463675 h 1050"/>
              <a:gd name="T2" fmla="*/ 2808287 w 2343"/>
              <a:gd name="T3" fmla="*/ 1463675 h 1050"/>
              <a:gd name="T4" fmla="*/ 3455988 w 2343"/>
              <a:gd name="T5" fmla="*/ 239712 h 1050"/>
              <a:gd name="T6" fmla="*/ 1223963 w 2343"/>
              <a:gd name="T7" fmla="*/ 23812 h 1050"/>
              <a:gd name="T8" fmla="*/ 936625 w 2343"/>
              <a:gd name="T9" fmla="*/ 239712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43"/>
              <a:gd name="T16" fmla="*/ 0 h 1050"/>
              <a:gd name="T17" fmla="*/ 2343 w 2343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43" h="1050">
                <a:moveTo>
                  <a:pt x="0" y="922"/>
                </a:moveTo>
                <a:cubicBezTo>
                  <a:pt x="703" y="986"/>
                  <a:pt x="1406" y="1050"/>
                  <a:pt x="1769" y="922"/>
                </a:cubicBezTo>
                <a:cubicBezTo>
                  <a:pt x="2132" y="794"/>
                  <a:pt x="2343" y="302"/>
                  <a:pt x="2177" y="151"/>
                </a:cubicBezTo>
                <a:cubicBezTo>
                  <a:pt x="2011" y="0"/>
                  <a:pt x="1035" y="15"/>
                  <a:pt x="771" y="15"/>
                </a:cubicBezTo>
                <a:cubicBezTo>
                  <a:pt x="507" y="15"/>
                  <a:pt x="613" y="128"/>
                  <a:pt x="590" y="151"/>
                </a:cubicBez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1" name="Rectangle 1063"/>
          <p:cNvSpPr>
            <a:spLocks noChangeArrowheads="1"/>
          </p:cNvSpPr>
          <p:nvPr/>
        </p:nvSpPr>
        <p:spPr bwMode="auto">
          <a:xfrm>
            <a:off x="431800" y="6165851"/>
            <a:ext cx="147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mtClean="0">
                <a:solidFill>
                  <a:srgbClr val="333399"/>
                </a:solidFill>
                <a:ea typeface="宋体" charset="-122"/>
              </a:rPr>
              <a:t>退出循环</a:t>
            </a:r>
          </a:p>
        </p:txBody>
      </p:sp>
      <p:sp>
        <p:nvSpPr>
          <p:cNvPr id="172072" name="Freeform 1064"/>
          <p:cNvSpPr>
            <a:spLocks/>
          </p:cNvSpPr>
          <p:nvPr/>
        </p:nvSpPr>
        <p:spPr bwMode="auto">
          <a:xfrm>
            <a:off x="1488017" y="1270001"/>
            <a:ext cx="5679016" cy="2663825"/>
          </a:xfrm>
          <a:custGeom>
            <a:avLst/>
            <a:gdLst>
              <a:gd name="T0" fmla="*/ 2519362 w 2683"/>
              <a:gd name="T1" fmla="*/ 287338 h 1678"/>
              <a:gd name="T2" fmla="*/ 4103687 w 2683"/>
              <a:gd name="T3" fmla="*/ 287338 h 1678"/>
              <a:gd name="T4" fmla="*/ 3455987 w 2683"/>
              <a:gd name="T5" fmla="*/ 2014538 h 1678"/>
              <a:gd name="T6" fmla="*/ 576262 w 2683"/>
              <a:gd name="T7" fmla="*/ 1654175 h 1678"/>
              <a:gd name="T8" fmla="*/ 0 w 2683"/>
              <a:gd name="T9" fmla="*/ 2663825 h 1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83"/>
              <a:gd name="T16" fmla="*/ 0 h 1678"/>
              <a:gd name="T17" fmla="*/ 2683 w 2683"/>
              <a:gd name="T18" fmla="*/ 1678 h 167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83" h="1678">
                <a:moveTo>
                  <a:pt x="1587" y="181"/>
                </a:moveTo>
                <a:cubicBezTo>
                  <a:pt x="2037" y="90"/>
                  <a:pt x="2487" y="0"/>
                  <a:pt x="2585" y="181"/>
                </a:cubicBezTo>
                <a:cubicBezTo>
                  <a:pt x="2683" y="362"/>
                  <a:pt x="2547" y="1126"/>
                  <a:pt x="2177" y="1269"/>
                </a:cubicBezTo>
                <a:cubicBezTo>
                  <a:pt x="1807" y="1412"/>
                  <a:pt x="726" y="974"/>
                  <a:pt x="363" y="1042"/>
                </a:cubicBezTo>
                <a:cubicBezTo>
                  <a:pt x="0" y="1110"/>
                  <a:pt x="60" y="1572"/>
                  <a:pt x="0" y="1678"/>
                </a:cubicBezTo>
              </a:path>
            </a:pathLst>
          </a:cu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98" name="Rectangle 1065"/>
          <p:cNvSpPr>
            <a:spLocks noGrp="1" noChangeArrowheads="1"/>
          </p:cNvSpPr>
          <p:nvPr>
            <p:ph type="title"/>
          </p:nvPr>
        </p:nvSpPr>
        <p:spPr>
          <a:xfrm>
            <a:off x="4559301" y="76200"/>
            <a:ext cx="3263900" cy="52228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chemeClr val="bg1"/>
                </a:solidFill>
              </a:rPr>
              <a:t>执行过程</a:t>
            </a:r>
          </a:p>
        </p:txBody>
      </p:sp>
      <p:sp>
        <p:nvSpPr>
          <p:cNvPr id="172075" name="Oval 1067"/>
          <p:cNvSpPr>
            <a:spLocks noChangeAspect="1" noChangeArrowheads="1"/>
          </p:cNvSpPr>
          <p:nvPr/>
        </p:nvSpPr>
        <p:spPr bwMode="auto">
          <a:xfrm>
            <a:off x="1678518" y="4437064"/>
            <a:ext cx="2400300" cy="180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6" name="Oval 1068"/>
          <p:cNvSpPr>
            <a:spLocks noChangeAspect="1" noChangeArrowheads="1"/>
          </p:cNvSpPr>
          <p:nvPr/>
        </p:nvSpPr>
        <p:spPr bwMode="auto">
          <a:xfrm>
            <a:off x="1917701" y="4618038"/>
            <a:ext cx="1919817" cy="14398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7" name="Oval 1069"/>
          <p:cNvSpPr>
            <a:spLocks noChangeAspect="1" noChangeArrowheads="1"/>
          </p:cNvSpPr>
          <p:nvPr/>
        </p:nvSpPr>
        <p:spPr bwMode="auto">
          <a:xfrm>
            <a:off x="2159000" y="4797425"/>
            <a:ext cx="1439333" cy="10795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8" name="Oval 1070"/>
          <p:cNvSpPr>
            <a:spLocks noChangeAspect="1" noChangeArrowheads="1"/>
          </p:cNvSpPr>
          <p:nvPr/>
        </p:nvSpPr>
        <p:spPr bwMode="auto">
          <a:xfrm>
            <a:off x="2400300" y="4978400"/>
            <a:ext cx="958851" cy="7191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79" name="Line 1071"/>
          <p:cNvSpPr>
            <a:spLocks noChangeShapeType="1"/>
          </p:cNvSpPr>
          <p:nvPr/>
        </p:nvSpPr>
        <p:spPr bwMode="auto">
          <a:xfrm>
            <a:off x="1200151" y="4508501"/>
            <a:ext cx="134408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0" name="Line 1072"/>
          <p:cNvSpPr>
            <a:spLocks noChangeShapeType="1"/>
          </p:cNvSpPr>
          <p:nvPr/>
        </p:nvSpPr>
        <p:spPr bwMode="auto">
          <a:xfrm>
            <a:off x="1390651" y="4941888"/>
            <a:ext cx="768349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1" name="Line 1073"/>
          <p:cNvSpPr>
            <a:spLocks noChangeShapeType="1"/>
          </p:cNvSpPr>
          <p:nvPr/>
        </p:nvSpPr>
        <p:spPr bwMode="auto">
          <a:xfrm>
            <a:off x="1390651" y="5300663"/>
            <a:ext cx="48048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2082" name="Line 1074"/>
          <p:cNvSpPr>
            <a:spLocks noChangeShapeType="1"/>
          </p:cNvSpPr>
          <p:nvPr/>
        </p:nvSpPr>
        <p:spPr bwMode="auto">
          <a:xfrm>
            <a:off x="1390651" y="5589588"/>
            <a:ext cx="2878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821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2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17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500"/>
                                        <p:tgtEl>
                                          <p:spTgt spid="17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72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7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17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500"/>
                                        <p:tgtEl>
                                          <p:spTgt spid="17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72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7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100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2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3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500"/>
                                        <p:tgtEl>
                                          <p:spTgt spid="17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72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7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 nodeType="clickPar">
                      <p:stCondLst>
                        <p:cond delay="indefinite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720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720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 nodeType="clickPar">
                      <p:stCondLst>
                        <p:cond delay="indefinite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8" dur="500"/>
                                        <p:tgtEl>
                                          <p:spTgt spid="17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7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 nodeType="clickPar">
                      <p:stCondLst>
                        <p:cond delay="indefinite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720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720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 nodeType="clickPar">
                      <p:stCondLst>
                        <p:cond delay="indefinite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17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 nodeType="clickPar">
                      <p:stCondLst>
                        <p:cond delay="indefinite"/>
                      </p:stCondLst>
                      <p:childTnLst>
                        <p:par>
                          <p:cTn id="2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3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20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500"/>
                                        <p:tgtEl>
                                          <p:spTgt spid="17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500"/>
                                        <p:tgtEl>
                                          <p:spTgt spid="17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"/>
                                        <p:tgtEl>
                                          <p:spTgt spid="17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 nodeType="clickPar">
                      <p:stCondLst>
                        <p:cond delay="indefinite"/>
                      </p:stCondLst>
                      <p:childTnLst>
                        <p:par>
                          <p:cTn id="2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7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 nodeType="clickPar">
                      <p:stCondLst>
                        <p:cond delay="indefinite"/>
                      </p:stCondLst>
                      <p:childTnLst>
                        <p:par>
                          <p:cTn id="2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17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500"/>
                                        <p:tgtEl>
                                          <p:spTgt spid="17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2" dur="500"/>
                                        <p:tgtEl>
                                          <p:spTgt spid="17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500"/>
                                        <p:tgtEl>
                                          <p:spTgt spid="17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0" dur="500"/>
                                        <p:tgtEl>
                                          <p:spTgt spid="17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 nodeType="clickPar">
                      <p:stCondLst>
                        <p:cond delay="indefinite"/>
                      </p:stCondLst>
                      <p:childTnLst>
                        <p:par>
                          <p:cTn id="2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7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 autoUpdateAnimBg="0"/>
      <p:bldP spid="172037" grpId="0" animBg="1" autoUpdateAnimBg="0"/>
      <p:bldP spid="172038" grpId="0" animBg="1" autoUpdateAnimBg="0"/>
      <p:bldP spid="172039" grpId="0" animBg="1" autoUpdateAnimBg="0"/>
      <p:bldP spid="172040" grpId="0" animBg="1"/>
      <p:bldP spid="172041" grpId="0" animBg="1"/>
      <p:bldP spid="172042" grpId="0" animBg="1"/>
      <p:bldP spid="172043" grpId="0" animBg="1"/>
      <p:bldP spid="172044" grpId="0" animBg="1"/>
      <p:bldP spid="172045" grpId="0" animBg="1"/>
      <p:bldP spid="172046" grpId="0" animBg="1"/>
      <p:bldP spid="172047" grpId="0" animBg="1"/>
      <p:bldP spid="172048" grpId="0" animBg="1" autoUpdateAnimBg="0"/>
      <p:bldP spid="172049" grpId="0" animBg="1"/>
      <p:bldP spid="172050" grpId="0" animBg="1"/>
      <p:bldP spid="172051" grpId="0" animBg="1"/>
      <p:bldP spid="172052" grpId="0" animBg="1"/>
      <p:bldP spid="172053" grpId="0" animBg="1" autoUpdateAnimBg="0"/>
      <p:bldP spid="172054" grpId="0"/>
      <p:bldP spid="172055" grpId="0"/>
      <p:bldP spid="172056" grpId="0"/>
      <p:bldP spid="172057" grpId="0"/>
      <p:bldP spid="172058" grpId="0"/>
      <p:bldP spid="172059" grpId="0" animBg="1"/>
      <p:bldP spid="172059" grpId="1" animBg="1"/>
      <p:bldP spid="172061" grpId="0" animBg="1"/>
      <p:bldP spid="172061" grpId="1" animBg="1"/>
      <p:bldP spid="172061" grpId="2" animBg="1"/>
      <p:bldP spid="172061" grpId="3" animBg="1"/>
      <p:bldP spid="172061" grpId="4" animBg="1"/>
      <p:bldP spid="172062" grpId="0" animBg="1"/>
      <p:bldP spid="172062" grpId="1" animBg="1"/>
      <p:bldP spid="172062" grpId="2" animBg="1"/>
      <p:bldP spid="172062" grpId="3" animBg="1"/>
      <p:bldP spid="172062" grpId="4" animBg="1"/>
      <p:bldP spid="172063" grpId="0" animBg="1"/>
      <p:bldP spid="172063" grpId="1" animBg="1"/>
      <p:bldP spid="172063" grpId="2" animBg="1"/>
      <p:bldP spid="172063" grpId="3" animBg="1"/>
      <p:bldP spid="172063" grpId="4" animBg="1"/>
      <p:bldP spid="172067" grpId="0" animBg="1"/>
      <p:bldP spid="172067" grpId="1" animBg="1"/>
      <p:bldP spid="172067" grpId="2" animBg="1"/>
      <p:bldP spid="172067" grpId="3" animBg="1"/>
      <p:bldP spid="172067" grpId="4" animBg="1"/>
      <p:bldP spid="172071" grpId="0"/>
      <p:bldP spid="172072" grpId="0" animBg="1"/>
      <p:bldP spid="172075" grpId="0" animBg="1"/>
      <p:bldP spid="172076" grpId="0" animBg="1"/>
      <p:bldP spid="172077" grpId="0" animBg="1"/>
      <p:bldP spid="172078" grpId="0" animBg="1"/>
      <p:bldP spid="172079" grpId="0" animBg="1"/>
      <p:bldP spid="172080" grpId="0" animBg="1"/>
      <p:bldP spid="172081" grpId="0" animBg="1"/>
      <p:bldP spid="17208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76251"/>
            <a:ext cx="10972800" cy="1008063"/>
          </a:xfrm>
        </p:spPr>
        <p:txBody>
          <a:bodyPr/>
          <a:lstStyle/>
          <a:p>
            <a:pPr eaLnBrk="1" hangingPunct="1"/>
            <a:r>
              <a:rPr lang="en-US" altLang="zh-CN" sz="3500" b="1" smtClean="0">
                <a:solidFill>
                  <a:srgbClr val="FF00FF"/>
                </a:solidFill>
                <a:ea typeface="黑体" pitchFamily="2" charset="-122"/>
              </a:rPr>
              <a:t>For-Next</a:t>
            </a:r>
            <a:r>
              <a:rPr lang="zh-CN" altLang="en-US" sz="3500" b="1" smtClean="0">
                <a:solidFill>
                  <a:srgbClr val="FF00FF"/>
                </a:solidFill>
                <a:ea typeface="黑体" pitchFamily="2" charset="-122"/>
              </a:rPr>
              <a:t>循环语句的格式</a:t>
            </a:r>
            <a:endParaRPr lang="zh-CN" altLang="en-US" b="1" smtClean="0">
              <a:solidFill>
                <a:srgbClr val="FF00FF"/>
              </a:solidFill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8867" y="1530350"/>
            <a:ext cx="11523133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kumimoji="1" lang="en-US" altLang="zh-CN" sz="3500" b="1" smtClean="0"/>
              <a:t>Private Sub Command1_Click()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For      r       =   500 To 2000 Step 500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     Circle (2500,2500),r</a:t>
            </a:r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    Next r</a:t>
            </a:r>
          </a:p>
          <a:p>
            <a:pPr eaLnBrk="1" hangingPunct="1">
              <a:buFontTx/>
              <a:buNone/>
            </a:pPr>
            <a:endParaRPr kumimoji="1" lang="en-US" altLang="zh-CN" sz="3500" b="1" smtClean="0"/>
          </a:p>
          <a:p>
            <a:pPr eaLnBrk="1" hangingPunct="1">
              <a:buFontTx/>
              <a:buNone/>
            </a:pPr>
            <a:r>
              <a:rPr kumimoji="1" lang="en-US" altLang="zh-CN" sz="3500" b="1" smtClean="0"/>
              <a:t>End Sub</a:t>
            </a:r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2609850" y="2852738"/>
            <a:ext cx="1620957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循环变量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5520267" y="2852738"/>
            <a:ext cx="902811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初值</a:t>
            </a: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7632701" y="2852738"/>
            <a:ext cx="1344084" cy="519112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终值</a:t>
            </a: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10513484" y="2852738"/>
            <a:ext cx="902811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步长</a:t>
            </a: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2927351" y="4149726"/>
            <a:ext cx="1620957" cy="523220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循环变量</a:t>
            </a: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2256367" y="3500438"/>
            <a:ext cx="5664200" cy="519112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solidFill>
                  <a:srgbClr val="FF0066"/>
                </a:solidFill>
                <a:ea typeface="隶书" pitchFamily="49" charset="-122"/>
              </a:rPr>
              <a:t>循环体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5520267" y="4149725"/>
            <a:ext cx="3621504" cy="461665"/>
          </a:xfrm>
          <a:prstGeom prst="rect">
            <a:avLst/>
          </a:prstGeom>
          <a:solidFill>
            <a:srgbClr val="DDDDDD"/>
          </a:solidFill>
          <a:ln w="38100">
            <a:solidFill>
              <a:srgbClr val="0099FF"/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smtClean="0">
                <a:solidFill>
                  <a:srgbClr val="6600FF"/>
                </a:solidFill>
              </a:rPr>
              <a:t>循环变量</a:t>
            </a:r>
            <a:r>
              <a:rPr lang="en-US" altLang="zh-CN" sz="2400" smtClean="0">
                <a:solidFill>
                  <a:srgbClr val="6600FF"/>
                </a:solidFill>
              </a:rPr>
              <a:t>=</a:t>
            </a:r>
            <a:r>
              <a:rPr lang="zh-CN" altLang="en-US" sz="2400" smtClean="0">
                <a:solidFill>
                  <a:srgbClr val="6600FF"/>
                </a:solidFill>
              </a:rPr>
              <a:t>循环变量</a:t>
            </a:r>
            <a:r>
              <a:rPr lang="en-US" altLang="zh-CN" sz="2400" smtClean="0">
                <a:solidFill>
                  <a:srgbClr val="6600FF"/>
                </a:solidFill>
              </a:rPr>
              <a:t>+</a:t>
            </a:r>
            <a:r>
              <a:rPr lang="zh-CN" altLang="en-US" sz="2400" smtClean="0">
                <a:solidFill>
                  <a:srgbClr val="6600FF"/>
                </a:solidFill>
              </a:rPr>
              <a:t>步长</a:t>
            </a:r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1007533" y="4149725"/>
            <a:ext cx="4032251" cy="369332"/>
          </a:xfrm>
          <a:prstGeom prst="rect">
            <a:avLst/>
          </a:prstGeom>
          <a:noFill/>
          <a:ln w="38100" algn="ctr">
            <a:solidFill>
              <a:srgbClr val="0099F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3600451" y="5013325"/>
            <a:ext cx="8591549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zh-CN" altLang="en-US" sz="1400" b="1" smtClean="0">
                <a:solidFill>
                  <a:srgbClr val="000000"/>
                </a:solidFill>
              </a:rPr>
              <a:t>关键字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for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、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to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、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next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和“</a:t>
            </a:r>
            <a:r>
              <a:rPr kumimoji="1" lang="en-US" altLang="zh-CN" sz="1400" b="1" smtClean="0">
                <a:solidFill>
                  <a:srgbClr val="000000"/>
                </a:solidFill>
              </a:rPr>
              <a:t>=”</a:t>
            </a:r>
            <a:r>
              <a:rPr kumimoji="1" lang="zh-CN" altLang="en-US" sz="1400" b="1" smtClean="0">
                <a:solidFill>
                  <a:srgbClr val="000000"/>
                </a:solidFill>
              </a:rPr>
              <a:t>不可以省略。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当步长为</a:t>
            </a:r>
            <a:r>
              <a:rPr kumimoji="1" lang="en-US" altLang="zh-CN" sz="1400" b="1" smtClean="0">
                <a:solidFill>
                  <a:srgbClr val="6600FF"/>
                </a:solidFill>
              </a:rPr>
              <a:t>1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时</a:t>
            </a:r>
            <a:r>
              <a:rPr kumimoji="1" lang="en-US" altLang="zh-CN" sz="1400" b="1" smtClean="0">
                <a:solidFill>
                  <a:srgbClr val="6600FF"/>
                </a:solidFill>
              </a:rPr>
              <a:t>Step 1</a:t>
            </a:r>
            <a:r>
              <a:rPr kumimoji="1" lang="zh-CN" altLang="en-US" sz="1400" b="1" smtClean="0">
                <a:solidFill>
                  <a:srgbClr val="6600FF"/>
                </a:solidFill>
              </a:rPr>
              <a:t>可以省略。</a:t>
            </a:r>
          </a:p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zh-CN" altLang="en-US" sz="1400" b="1" smtClean="0">
                <a:solidFill>
                  <a:srgbClr val="6600FF"/>
                </a:solidFill>
              </a:rPr>
              <a:t>其中步长可以是正数，也可以是负数；</a:t>
            </a:r>
          </a:p>
          <a:p>
            <a:pPr marL="609600" indent="-609600" fontAlgn="base">
              <a:spcBef>
                <a:spcPct val="20000"/>
              </a:spcBef>
              <a:spcAft>
                <a:spcPct val="0"/>
              </a:spcAft>
              <a:buFontTx/>
              <a:buAutoNum type="arabicPeriod"/>
            </a:pPr>
            <a:r>
              <a:rPr kumimoji="1" lang="en-US" altLang="zh-CN" sz="1400" b="1" smtClean="0">
                <a:solidFill>
                  <a:srgbClr val="0066FF"/>
                </a:solidFill>
              </a:rPr>
              <a:t>For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和</a:t>
            </a:r>
            <a:r>
              <a:rPr kumimoji="1" lang="en-US" altLang="zh-CN" sz="1400" b="1" smtClean="0">
                <a:solidFill>
                  <a:srgbClr val="0066FF"/>
                </a:solidFill>
              </a:rPr>
              <a:t>Next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之间的</a:t>
            </a:r>
            <a:r>
              <a:rPr kumimoji="1" lang="zh-CN" altLang="en-US" sz="1400" b="1" smtClean="0">
                <a:solidFill>
                  <a:srgbClr val="FF00FF"/>
                </a:solidFill>
              </a:rPr>
              <a:t>循环体</a:t>
            </a:r>
            <a:r>
              <a:rPr kumimoji="1" lang="zh-CN" altLang="en-US" sz="1400" b="1" smtClean="0">
                <a:solidFill>
                  <a:srgbClr val="0066FF"/>
                </a:solidFill>
              </a:rPr>
              <a:t>可以是一个语句或多个语句，它们是每次循环时重复执行的程序段。</a:t>
            </a:r>
          </a:p>
        </p:txBody>
      </p:sp>
    </p:spTree>
    <p:extLst>
      <p:ext uri="{BB962C8B-B14F-4D97-AF65-F5344CB8AC3E}">
        <p14:creationId xmlns:p14="http://schemas.microsoft.com/office/powerpoint/2010/main" val="84090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2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2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8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8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 animBg="1"/>
      <p:bldP spid="122885" grpId="0" animBg="1"/>
      <p:bldP spid="122886" grpId="0" animBg="1"/>
      <p:bldP spid="122887" grpId="0" animBg="1"/>
      <p:bldP spid="122888" grpId="0" animBg="1"/>
      <p:bldP spid="122889" grpId="0" animBg="1"/>
      <p:bldP spid="122889" grpId="1"/>
      <p:bldP spid="122890" grpId="0" animBg="1"/>
      <p:bldP spid="1228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s=0</a:t>
            </a:r>
            <a:endParaRPr lang="zh-CN" altLang="zh-CN" sz="2400" dirty="0"/>
          </a:p>
          <a:p>
            <a:r>
              <a:rPr lang="en-US" altLang="zh-CN" sz="2400" dirty="0"/>
              <a:t>For k=10  To  30  Step  5</a:t>
            </a:r>
            <a:endParaRPr lang="zh-CN" altLang="zh-CN" sz="2400" dirty="0"/>
          </a:p>
          <a:p>
            <a:r>
              <a:rPr lang="en-US" altLang="zh-CN" sz="2400" dirty="0"/>
              <a:t>  s=</a:t>
            </a:r>
            <a:r>
              <a:rPr lang="en-US" altLang="zh-CN" sz="2400" dirty="0" err="1"/>
              <a:t>s+k</a:t>
            </a:r>
            <a:endParaRPr lang="zh-CN" altLang="zh-CN" sz="2400" dirty="0"/>
          </a:p>
          <a:p>
            <a:r>
              <a:rPr lang="en-US" altLang="zh-CN" sz="2400" dirty="0" smtClean="0"/>
              <a:t>Next</a:t>
            </a:r>
            <a:endParaRPr lang="zh-CN" altLang="zh-CN" sz="2400" dirty="0"/>
          </a:p>
          <a:p>
            <a:r>
              <a:rPr lang="en-US" altLang="zh-CN" sz="2400" dirty="0"/>
              <a:t>Print s , k</a:t>
            </a:r>
            <a:endParaRPr lang="zh-CN" altLang="zh-CN" sz="2400" dirty="0"/>
          </a:p>
          <a:p>
            <a:endParaRPr lang="zh-CN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199457" y="2492896"/>
            <a:ext cx="651492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1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s=0  k=10  k&lt;30  s=</a:t>
            </a:r>
            <a:r>
              <a:rPr lang="en-US" altLang="zh-CN" sz="2800" dirty="0" err="1"/>
              <a:t>s+k</a:t>
            </a:r>
            <a:r>
              <a:rPr lang="en-US" altLang="zh-CN" sz="2800" dirty="0"/>
              <a:t>=10 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2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s=10  k=15  k&lt;30  s=</a:t>
            </a:r>
            <a:r>
              <a:rPr lang="en-US" altLang="zh-CN" sz="2800" dirty="0" err="1"/>
              <a:t>s+k</a:t>
            </a:r>
            <a:r>
              <a:rPr lang="en-US" altLang="zh-CN" sz="2800" dirty="0"/>
              <a:t>=25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3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s=25  k=20  k&lt;30  s=</a:t>
            </a:r>
            <a:r>
              <a:rPr lang="en-US" altLang="zh-CN" sz="2800" dirty="0" err="1"/>
              <a:t>s+k</a:t>
            </a:r>
            <a:r>
              <a:rPr lang="en-US" altLang="zh-CN" sz="2800" dirty="0"/>
              <a:t>=45 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4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s=45  k=25  k&lt;30  s=</a:t>
            </a:r>
            <a:r>
              <a:rPr lang="en-US" altLang="zh-CN" sz="2800" dirty="0" err="1"/>
              <a:t>s+k</a:t>
            </a:r>
            <a:r>
              <a:rPr lang="en-US" altLang="zh-CN" sz="2800" dirty="0"/>
              <a:t>=70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5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s=70  k=30  k&lt;30  s=</a:t>
            </a:r>
            <a:r>
              <a:rPr lang="en-US" altLang="zh-CN" sz="2800" dirty="0" err="1"/>
              <a:t>s+k</a:t>
            </a:r>
            <a:r>
              <a:rPr lang="en-US" altLang="zh-CN" sz="2800" dirty="0"/>
              <a:t>=100 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en-US" altLang="zh-CN" sz="2800" dirty="0"/>
              <a:t>6</a:t>
            </a:r>
            <a:r>
              <a:rPr lang="zh-CN" altLang="en-US" sz="2800" dirty="0"/>
              <a:t>次循环：</a:t>
            </a:r>
            <a:r>
              <a:rPr lang="en-US" altLang="zh-CN" sz="2800" dirty="0"/>
              <a:t>s=100  k=35 k&gt;30  </a:t>
            </a:r>
            <a:r>
              <a:rPr lang="zh-CN" altLang="en-US" sz="2800" dirty="0"/>
              <a:t>退出循环 </a:t>
            </a:r>
          </a:p>
        </p:txBody>
      </p:sp>
      <p:sp>
        <p:nvSpPr>
          <p:cNvPr id="8" name="矩形 7"/>
          <p:cNvSpPr/>
          <p:nvPr/>
        </p:nvSpPr>
        <p:spPr>
          <a:xfrm>
            <a:off x="911424" y="1268760"/>
            <a:ext cx="2496277" cy="362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1775520" y="692696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3503712" y="691647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12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x=0</a:t>
            </a:r>
            <a:endParaRPr lang="zh-CN" altLang="zh-CN" sz="2400" dirty="0"/>
          </a:p>
          <a:p>
            <a:r>
              <a:rPr lang="en-US" altLang="zh-CN" sz="2400" dirty="0"/>
              <a:t>For k=1  To  2  step  0.3</a:t>
            </a:r>
            <a:endParaRPr lang="zh-CN" altLang="zh-CN" sz="2400" dirty="0"/>
          </a:p>
          <a:p>
            <a:r>
              <a:rPr lang="en-US" altLang="zh-CN" sz="2400" dirty="0"/>
              <a:t>   x=</a:t>
            </a:r>
            <a:r>
              <a:rPr lang="en-US" altLang="zh-CN" sz="2400" dirty="0" err="1"/>
              <a:t>x+k</a:t>
            </a:r>
            <a:endParaRPr lang="zh-CN" altLang="zh-CN" sz="2400" dirty="0"/>
          </a:p>
          <a:p>
            <a:r>
              <a:rPr lang="en-US" altLang="zh-CN" sz="2400" dirty="0"/>
              <a:t>Next</a:t>
            </a:r>
            <a:endParaRPr lang="zh-CN" altLang="zh-CN" sz="2400" dirty="0"/>
          </a:p>
          <a:p>
            <a:r>
              <a:rPr lang="en-US" altLang="zh-CN" sz="2400" dirty="0"/>
              <a:t>Print x, k</a:t>
            </a:r>
            <a:endParaRPr lang="zh-CN" altLang="zh-CN" sz="2400" dirty="0"/>
          </a:p>
          <a:p>
            <a:endParaRPr lang="zh-CN" alt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457" y="2492897"/>
            <a:ext cx="8693405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1</a:t>
            </a:r>
            <a:r>
              <a:rPr lang="zh-CN" altLang="en-US" sz="2800" dirty="0">
                <a:solidFill>
                  <a:prstClr val="black"/>
                </a:solidFill>
              </a:rPr>
              <a:t>次循环：</a:t>
            </a:r>
            <a:r>
              <a:rPr lang="en-US" altLang="zh-CN" sz="2800" dirty="0">
                <a:solidFill>
                  <a:prstClr val="black"/>
                </a:solidFill>
              </a:rPr>
              <a:t>x=0  k=1  k&lt;2  x=</a:t>
            </a:r>
            <a:r>
              <a:rPr lang="en-US" altLang="zh-CN" sz="2800" dirty="0" err="1">
                <a:solidFill>
                  <a:prstClr val="black"/>
                </a:solidFill>
              </a:rPr>
              <a:t>x+k</a:t>
            </a:r>
            <a:r>
              <a:rPr lang="en-US" altLang="zh-CN" sz="2800" dirty="0">
                <a:solidFill>
                  <a:prstClr val="black"/>
                </a:solidFill>
              </a:rPr>
              <a:t>=1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2</a:t>
            </a:r>
            <a:r>
              <a:rPr lang="zh-CN" altLang="en-US" sz="2800" dirty="0">
                <a:solidFill>
                  <a:prstClr val="black"/>
                </a:solidFill>
              </a:rPr>
              <a:t>次循环：</a:t>
            </a:r>
            <a:r>
              <a:rPr lang="en-US" altLang="zh-CN" sz="2800" dirty="0">
                <a:solidFill>
                  <a:prstClr val="black"/>
                </a:solidFill>
              </a:rPr>
              <a:t>x=1  k=1.3  k&lt;2  x=</a:t>
            </a:r>
            <a:r>
              <a:rPr lang="en-US" altLang="zh-CN" sz="2800" dirty="0" err="1">
                <a:solidFill>
                  <a:prstClr val="black"/>
                </a:solidFill>
              </a:rPr>
              <a:t>x+k</a:t>
            </a:r>
            <a:r>
              <a:rPr lang="en-US" altLang="zh-CN" sz="2800" dirty="0">
                <a:solidFill>
                  <a:prstClr val="black"/>
                </a:solidFill>
              </a:rPr>
              <a:t>=2.3 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3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x=2.3  k=1.6  k&lt;2 x=</a:t>
            </a:r>
            <a:r>
              <a:rPr lang="en-US" altLang="zh-CN" sz="2800" dirty="0" err="1">
                <a:solidFill>
                  <a:prstClr val="black"/>
                </a:solidFill>
              </a:rPr>
              <a:t>x+k</a:t>
            </a:r>
            <a:r>
              <a:rPr lang="en-US" altLang="zh-CN" sz="2800" dirty="0">
                <a:solidFill>
                  <a:prstClr val="black"/>
                </a:solidFill>
              </a:rPr>
              <a:t>=3.9  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4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x=3.9  k=1.9  k&lt;2 x=</a:t>
            </a:r>
            <a:r>
              <a:rPr lang="en-US" altLang="zh-CN" sz="2800" dirty="0" err="1">
                <a:solidFill>
                  <a:prstClr val="black"/>
                </a:solidFill>
              </a:rPr>
              <a:t>x+k</a:t>
            </a:r>
            <a:r>
              <a:rPr lang="en-US" altLang="zh-CN" sz="2800" dirty="0">
                <a:solidFill>
                  <a:prstClr val="black"/>
                </a:solidFill>
              </a:rPr>
              <a:t>=5.8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5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x=5.8  k=2.2  k&gt;2 </a:t>
            </a:r>
            <a:r>
              <a:rPr lang="zh-CN" altLang="en-US" sz="2800" dirty="0">
                <a:solidFill>
                  <a:prstClr val="black"/>
                </a:solidFill>
              </a:rPr>
              <a:t>退出循环 </a:t>
            </a:r>
          </a:p>
        </p:txBody>
      </p:sp>
      <p:sp>
        <p:nvSpPr>
          <p:cNvPr id="8" name="矩形 7"/>
          <p:cNvSpPr/>
          <p:nvPr/>
        </p:nvSpPr>
        <p:spPr>
          <a:xfrm>
            <a:off x="911424" y="1268760"/>
            <a:ext cx="2496277" cy="362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1775520" y="692696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3234806" y="691647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22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zh-CN" sz="2400" dirty="0">
                <a:solidFill>
                  <a:prstClr val="black"/>
                </a:solidFill>
              </a:rPr>
              <a:t>Dim m,n,k, As Integer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m=6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n=1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For k=1  To  m  Step 2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   n=n*k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Next</a:t>
            </a:r>
          </a:p>
          <a:p>
            <a:r>
              <a:rPr lang="pt-BR" altLang="zh-CN" sz="2400" dirty="0">
                <a:solidFill>
                  <a:prstClr val="black"/>
                </a:solidFill>
              </a:rPr>
              <a:t>Print “n=”;n</a:t>
            </a:r>
          </a:p>
          <a:p>
            <a:endParaRPr lang="zh-CN" alt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76809" y="3645024"/>
            <a:ext cx="738375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1</a:t>
            </a:r>
            <a:r>
              <a:rPr lang="zh-CN" altLang="en-US" sz="2800" dirty="0">
                <a:solidFill>
                  <a:prstClr val="black"/>
                </a:solidFill>
              </a:rPr>
              <a:t>次循环：</a:t>
            </a:r>
            <a:r>
              <a:rPr lang="en-US" altLang="zh-CN" sz="2800" dirty="0">
                <a:solidFill>
                  <a:prstClr val="black"/>
                </a:solidFill>
              </a:rPr>
              <a:t>n=1 k=1 k&lt;m(m=6)  n=n*k=1*1=1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2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n=1  k=3  n=n*k=3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3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n=3  k=5  n=n*k=15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4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n=15  k=7&gt;6  </a:t>
            </a:r>
            <a:r>
              <a:rPr lang="zh-CN" altLang="en-US" sz="2800" dirty="0">
                <a:solidFill>
                  <a:prstClr val="black"/>
                </a:solidFill>
              </a:rPr>
              <a:t>退出循环 </a:t>
            </a:r>
          </a:p>
        </p:txBody>
      </p:sp>
      <p:sp>
        <p:nvSpPr>
          <p:cNvPr id="8" name="矩形 7"/>
          <p:cNvSpPr/>
          <p:nvPr/>
        </p:nvSpPr>
        <p:spPr>
          <a:xfrm>
            <a:off x="1176808" y="2000166"/>
            <a:ext cx="2496277" cy="362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89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K=1</a:t>
            </a:r>
            <a:endParaRPr lang="zh-CN" altLang="zh-CN" sz="2400" dirty="0"/>
          </a:p>
          <a:p>
            <a:r>
              <a:rPr lang="en-US" altLang="zh-CN" sz="2400" dirty="0"/>
              <a:t>For m=1  To  5</a:t>
            </a:r>
            <a:endParaRPr lang="zh-CN" altLang="zh-CN" sz="2400" dirty="0"/>
          </a:p>
          <a:p>
            <a:r>
              <a:rPr lang="en-US" altLang="zh-CN" sz="2400" dirty="0"/>
              <a:t>   Print k,</a:t>
            </a:r>
            <a:endParaRPr lang="zh-CN" altLang="zh-CN" sz="2400" dirty="0"/>
          </a:p>
          <a:p>
            <a:r>
              <a:rPr lang="en-US" altLang="zh-CN" sz="2400" dirty="0"/>
              <a:t>   K=k+3</a:t>
            </a:r>
            <a:endParaRPr lang="zh-CN" altLang="zh-CN" sz="2400" dirty="0"/>
          </a:p>
          <a:p>
            <a:r>
              <a:rPr lang="en-US" altLang="zh-CN" sz="2400" dirty="0"/>
              <a:t>Next</a:t>
            </a:r>
            <a:endParaRPr lang="zh-CN" altLang="zh-CN" sz="2400" dirty="0"/>
          </a:p>
          <a:p>
            <a:endParaRPr lang="zh-CN" alt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457" y="2492896"/>
            <a:ext cx="106571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1</a:t>
            </a:r>
            <a:r>
              <a:rPr lang="zh-CN" altLang="en-US" sz="2800" dirty="0">
                <a:solidFill>
                  <a:prstClr val="black"/>
                </a:solidFill>
              </a:rPr>
              <a:t>次循环：</a:t>
            </a:r>
            <a:r>
              <a:rPr lang="en-US" altLang="zh-CN" sz="2800" dirty="0">
                <a:solidFill>
                  <a:prstClr val="black"/>
                </a:solidFill>
              </a:rPr>
              <a:t>k=1  m=1  m&lt;5  </a:t>
            </a:r>
            <a:r>
              <a:rPr lang="en-US" altLang="zh-CN" sz="2800" dirty="0" smtClean="0">
                <a:solidFill>
                  <a:srgbClr val="FF0000"/>
                </a:solidFill>
              </a:rPr>
              <a:t>print k  </a:t>
            </a:r>
            <a:r>
              <a:rPr lang="en-US" altLang="zh-CN" sz="2800" dirty="0">
                <a:solidFill>
                  <a:prstClr val="black"/>
                </a:solidFill>
              </a:rPr>
              <a:t>k=k+3=1+3=4  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2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k=4  m=2 m&lt;5 </a:t>
            </a:r>
            <a:r>
              <a:rPr lang="en-US" altLang="zh-CN" sz="2800" dirty="0">
                <a:solidFill>
                  <a:srgbClr val="FF0000"/>
                </a:solidFill>
              </a:rPr>
              <a:t>print k </a:t>
            </a:r>
            <a:r>
              <a:rPr lang="en-US" altLang="zh-CN" sz="2800" dirty="0" smtClean="0">
                <a:solidFill>
                  <a:srgbClr val="FF0000"/>
                </a:solidFill>
              </a:rPr>
              <a:t>  </a:t>
            </a:r>
            <a:r>
              <a:rPr lang="en-US" altLang="zh-CN" sz="2800" dirty="0" smtClean="0">
                <a:solidFill>
                  <a:prstClr val="black"/>
                </a:solidFill>
              </a:rPr>
              <a:t>k=k+3=4+3=7   </a:t>
            </a:r>
            <a:endParaRPr lang="en-US" altLang="zh-CN" sz="28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3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k=7  m=3  m&lt;5 </a:t>
            </a:r>
            <a:r>
              <a:rPr lang="en-US" altLang="zh-CN" sz="2800" dirty="0">
                <a:solidFill>
                  <a:srgbClr val="FF0000"/>
                </a:solidFill>
              </a:rPr>
              <a:t>print k </a:t>
            </a:r>
            <a:r>
              <a:rPr lang="en-US" altLang="zh-CN" sz="2800" dirty="0" smtClean="0">
                <a:solidFill>
                  <a:srgbClr val="FF0000"/>
                </a:solidFill>
              </a:rPr>
              <a:t>  </a:t>
            </a:r>
            <a:r>
              <a:rPr lang="en-US" altLang="zh-CN" sz="2800" dirty="0" smtClean="0">
                <a:solidFill>
                  <a:prstClr val="black"/>
                </a:solidFill>
              </a:rPr>
              <a:t>k=k+3=10                    </a:t>
            </a:r>
            <a:endParaRPr lang="en-US" altLang="zh-CN" sz="28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4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k=10  m=4  m&lt;5 </a:t>
            </a:r>
            <a:r>
              <a:rPr lang="en-US" altLang="zh-CN" sz="2800" dirty="0">
                <a:solidFill>
                  <a:srgbClr val="FF0000"/>
                </a:solidFill>
              </a:rPr>
              <a:t>print k </a:t>
            </a:r>
            <a:r>
              <a:rPr lang="en-US" altLang="zh-CN" sz="2800" dirty="0" smtClean="0">
                <a:solidFill>
                  <a:srgbClr val="FF0000"/>
                </a:solidFill>
              </a:rPr>
              <a:t>  </a:t>
            </a:r>
            <a:r>
              <a:rPr lang="en-US" altLang="zh-CN" sz="2800" dirty="0" smtClean="0">
                <a:solidFill>
                  <a:prstClr val="black"/>
                </a:solidFill>
              </a:rPr>
              <a:t>k=k+3=13                            </a:t>
            </a:r>
            <a:endParaRPr lang="en-US" altLang="zh-CN" sz="28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5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k=13  m=5  m&lt;5 </a:t>
            </a:r>
            <a:r>
              <a:rPr lang="en-US" altLang="zh-CN" sz="2800" dirty="0">
                <a:solidFill>
                  <a:srgbClr val="FF0000"/>
                </a:solidFill>
              </a:rPr>
              <a:t>print </a:t>
            </a:r>
            <a:r>
              <a:rPr lang="en-US" altLang="zh-CN" sz="2800" dirty="0" smtClean="0">
                <a:solidFill>
                  <a:srgbClr val="FF0000"/>
                </a:solidFill>
              </a:rPr>
              <a:t>k   </a:t>
            </a:r>
            <a:r>
              <a:rPr lang="en-US" altLang="zh-CN" sz="2800" dirty="0" smtClean="0">
                <a:solidFill>
                  <a:prstClr val="black"/>
                </a:solidFill>
              </a:rPr>
              <a:t>k=k+3=16                            </a:t>
            </a:r>
            <a:endParaRPr lang="en-US" altLang="zh-CN" sz="28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prstClr val="black"/>
                </a:solidFill>
              </a:rPr>
              <a:t>第</a:t>
            </a:r>
            <a:r>
              <a:rPr lang="en-US" altLang="zh-CN" sz="2800" dirty="0">
                <a:solidFill>
                  <a:prstClr val="black"/>
                </a:solidFill>
              </a:rPr>
              <a:t>6</a:t>
            </a:r>
            <a:r>
              <a:rPr lang="zh-CN" altLang="en-US" sz="2800" dirty="0">
                <a:solidFill>
                  <a:prstClr val="black"/>
                </a:solidFill>
              </a:rPr>
              <a:t>次循环： </a:t>
            </a:r>
            <a:r>
              <a:rPr lang="en-US" altLang="zh-CN" sz="2800" dirty="0">
                <a:solidFill>
                  <a:prstClr val="black"/>
                </a:solidFill>
              </a:rPr>
              <a:t>k=10  m=6  m&gt;5  </a:t>
            </a:r>
            <a:r>
              <a:rPr lang="zh-CN" altLang="en-US" sz="2800" dirty="0">
                <a:solidFill>
                  <a:prstClr val="black"/>
                </a:solidFill>
              </a:rPr>
              <a:t>退出循环</a:t>
            </a:r>
          </a:p>
        </p:txBody>
      </p:sp>
      <p:sp>
        <p:nvSpPr>
          <p:cNvPr id="8" name="矩形 7"/>
          <p:cNvSpPr/>
          <p:nvPr/>
        </p:nvSpPr>
        <p:spPr>
          <a:xfrm>
            <a:off x="911424" y="1268760"/>
            <a:ext cx="2496277" cy="362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1775520" y="692696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3503712" y="691647"/>
            <a:ext cx="192021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79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/>
              <a:t>计算</a:t>
            </a:r>
            <a:r>
              <a:rPr lang="en-US" altLang="zh-CN" sz="3600" dirty="0"/>
              <a:t> S=1+2+3+…….+150</a:t>
            </a:r>
            <a:r>
              <a:rPr lang="zh-CN" altLang="zh-CN" sz="3600" dirty="0"/>
              <a:t>的和</a:t>
            </a:r>
          </a:p>
          <a:p>
            <a:endParaRPr lang="en-US" altLang="zh-CN" sz="3600" dirty="0" smtClean="0"/>
          </a:p>
          <a:p>
            <a:endParaRPr lang="en-US" altLang="zh-CN" sz="3600" dirty="0"/>
          </a:p>
          <a:p>
            <a:r>
              <a:rPr lang="en-US" altLang="zh-CN" sz="3600" dirty="0" smtClean="0"/>
              <a:t>s=0</a:t>
            </a:r>
            <a:endParaRPr lang="zh-CN" altLang="zh-CN" sz="3600" dirty="0"/>
          </a:p>
          <a:p>
            <a:r>
              <a:rPr lang="en-US" altLang="zh-CN" sz="3600" dirty="0"/>
              <a:t>for k=</a:t>
            </a:r>
            <a:r>
              <a:rPr lang="en-US" altLang="zh-CN" sz="3600" u="sng" dirty="0"/>
              <a:t> </a:t>
            </a:r>
            <a:r>
              <a:rPr lang="en-US" altLang="zh-CN" sz="3600" u="sng" dirty="0" smtClean="0"/>
              <a:t>      </a:t>
            </a:r>
            <a:r>
              <a:rPr lang="en-US" altLang="zh-CN" sz="3600" dirty="0" smtClean="0"/>
              <a:t>to</a:t>
            </a:r>
            <a:r>
              <a:rPr lang="en-US" altLang="zh-CN" sz="3600" u="sng" dirty="0" smtClean="0"/>
              <a:t>  </a:t>
            </a:r>
            <a:r>
              <a:rPr lang="en-US" altLang="zh-CN" sz="3600" b="1" u="sng" dirty="0" smtClean="0"/>
              <a:t>        </a:t>
            </a:r>
            <a:r>
              <a:rPr lang="en-US" altLang="zh-CN" sz="3600" dirty="0" smtClean="0"/>
              <a:t> step</a:t>
            </a:r>
            <a:r>
              <a:rPr lang="en-US" altLang="zh-CN" sz="3600" u="sng" dirty="0"/>
              <a:t> </a:t>
            </a:r>
            <a:r>
              <a:rPr lang="en-US" altLang="zh-CN" sz="3600" dirty="0" smtClean="0"/>
              <a:t>  </a:t>
            </a:r>
            <a:r>
              <a:rPr lang="en-US" altLang="zh-CN" sz="3600" u="sng" dirty="0" smtClean="0"/>
              <a:t>       </a:t>
            </a:r>
            <a:endParaRPr lang="zh-CN" altLang="zh-CN" sz="3600" u="sng" dirty="0"/>
          </a:p>
          <a:p>
            <a:r>
              <a:rPr lang="en-US" altLang="zh-CN" sz="3600" dirty="0"/>
              <a:t>  s=  </a:t>
            </a:r>
            <a:r>
              <a:rPr lang="en-US" altLang="zh-CN" sz="3600" u="sng" dirty="0" smtClean="0"/>
              <a:t> </a:t>
            </a:r>
            <a:r>
              <a:rPr lang="en-US" altLang="zh-CN" sz="3600" b="1" u="sng" dirty="0" smtClean="0"/>
              <a:t>      </a:t>
            </a:r>
            <a:r>
              <a:rPr lang="en-US" altLang="zh-CN" sz="3600" u="sng" dirty="0" smtClean="0"/>
              <a:t>            </a:t>
            </a:r>
            <a:endParaRPr lang="zh-CN" altLang="zh-CN" sz="3600" dirty="0"/>
          </a:p>
          <a:p>
            <a:r>
              <a:rPr lang="en-US" altLang="zh-CN" sz="3600" dirty="0"/>
              <a:t>next</a:t>
            </a:r>
            <a:endParaRPr lang="zh-CN" altLang="zh-CN" sz="3600" dirty="0"/>
          </a:p>
          <a:p>
            <a:r>
              <a:rPr lang="en-US" altLang="zh-CN" sz="3600" dirty="0"/>
              <a:t> print “S=1+2+3+…….+150”;s</a:t>
            </a:r>
            <a:endParaRPr lang="zh-CN" altLang="zh-CN" sz="3600" dirty="0"/>
          </a:p>
          <a:p>
            <a:endParaRPr lang="zh-CN" altLang="en-US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36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1424" y="476672"/>
            <a:ext cx="96970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/>
              <a:t>计算</a:t>
            </a:r>
            <a:r>
              <a:rPr lang="en-US" altLang="zh-CN" sz="3600" dirty="0"/>
              <a:t>5*6*7*8*9*10</a:t>
            </a:r>
            <a:r>
              <a:rPr lang="zh-CN" altLang="zh-CN" sz="3600" dirty="0"/>
              <a:t>的积</a:t>
            </a:r>
          </a:p>
          <a:p>
            <a:endParaRPr lang="en-US" altLang="zh-CN" sz="3600" dirty="0" smtClean="0"/>
          </a:p>
          <a:p>
            <a:endParaRPr lang="en-US" altLang="zh-CN" sz="3600" dirty="0"/>
          </a:p>
          <a:p>
            <a:r>
              <a:rPr lang="en-US" altLang="zh-CN" sz="3600" dirty="0" smtClean="0"/>
              <a:t>t=</a:t>
            </a:r>
            <a:endParaRPr lang="zh-CN" altLang="zh-CN" sz="3600" dirty="0"/>
          </a:p>
          <a:p>
            <a:r>
              <a:rPr lang="en-US" altLang="zh-CN" sz="3600" dirty="0"/>
              <a:t>for k=5  to </a:t>
            </a:r>
            <a:r>
              <a:rPr lang="en-US" altLang="zh-CN" sz="3600" u="sng" dirty="0"/>
              <a:t>  </a:t>
            </a:r>
            <a:r>
              <a:rPr lang="en-US" altLang="zh-CN" sz="3600" b="1" u="sng" dirty="0" smtClean="0"/>
              <a:t>  </a:t>
            </a:r>
            <a:r>
              <a:rPr lang="en-US" altLang="zh-CN" sz="3600" u="sng" dirty="0" smtClean="0"/>
              <a:t>     </a:t>
            </a:r>
            <a:endParaRPr lang="zh-CN" altLang="zh-CN" sz="3600" dirty="0"/>
          </a:p>
          <a:p>
            <a:r>
              <a:rPr lang="en-US" altLang="zh-CN" sz="3600" dirty="0"/>
              <a:t>   t= </a:t>
            </a:r>
            <a:r>
              <a:rPr lang="en-US" altLang="zh-CN" sz="3600" u="sng" dirty="0"/>
              <a:t> </a:t>
            </a:r>
            <a:r>
              <a:rPr lang="en-US" altLang="zh-CN" sz="3600" b="1" u="sng" dirty="0" smtClean="0"/>
              <a:t> </a:t>
            </a:r>
            <a:r>
              <a:rPr lang="en-US" altLang="zh-CN" sz="3600" u="sng" dirty="0" smtClean="0"/>
              <a:t>          </a:t>
            </a:r>
            <a:endParaRPr lang="zh-CN" altLang="zh-CN" sz="3600" dirty="0"/>
          </a:p>
          <a:p>
            <a:r>
              <a:rPr lang="en-US" altLang="zh-CN" sz="3600" dirty="0"/>
              <a:t>next</a:t>
            </a:r>
            <a:endParaRPr lang="zh-CN" altLang="zh-CN" sz="3600" dirty="0"/>
          </a:p>
          <a:p>
            <a:r>
              <a:rPr lang="en-US" altLang="zh-CN" sz="3600" dirty="0"/>
              <a:t>print  t</a:t>
            </a:r>
            <a:endParaRPr lang="zh-CN" altLang="zh-CN" sz="3600" dirty="0"/>
          </a:p>
          <a:p>
            <a:endParaRPr lang="zh-CN" altLang="en-US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62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Pages>0</Pages>
  <Words>465</Words>
  <Characters>0</Characters>
  <Application>Microsoft Office PowerPoint</Application>
  <DocSecurity>0</DocSecurity>
  <PresentationFormat>自定义</PresentationFormat>
  <Lines>0</Lines>
  <Paragraphs>96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执行过程</vt:lpstr>
      <vt:lpstr>For-Next循环语句的格式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28</cp:revision>
  <dcterms:created xsi:type="dcterms:W3CDTF">2015-07-17T02:38:59Z</dcterms:created>
  <dcterms:modified xsi:type="dcterms:W3CDTF">2020-07-17T08:50:59Z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