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9" r:id="rId3"/>
    <p:sldId id="268" r:id="rId4"/>
    <p:sldId id="257" r:id="rId5"/>
    <p:sldId id="258" r:id="rId6"/>
    <p:sldId id="303" r:id="rId7"/>
    <p:sldId id="304" r:id="rId8"/>
    <p:sldId id="305" r:id="rId9"/>
    <p:sldId id="259" r:id="rId10"/>
    <p:sldId id="267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70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A3AB9"/>
    <a:srgbClr val="1B06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A87FB8D-2919-4601-B43F-DDD8585D78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B54CB37-401A-4024-9F45-61BF253822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23D5177-5952-4B3A-B402-505E25E76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BC10-C03F-455C-8833-6E7A1898FE98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4CB80D8-B373-43A3-A66E-16732A5DB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039541B-2B9F-43DC-9E6E-2856AC435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8726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3BF5ACB-E8E4-42AF-9C55-F70C8931B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4C2522D-4DFE-47F9-8C8C-E20DD0D79D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A2B1B6E-DACA-4611-ABF6-C6AD7D808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BC10-C03F-455C-8833-6E7A1898FE98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A7054C4-8017-4D1C-A165-03101DF67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06E550C-5420-4C77-B806-34C5EBFD1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3270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422D634-CC04-4452-AA7D-1958FBA47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C70AD4A-A6DC-4187-8F6D-0FF02994FE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D6B9A47-AEA3-4FF9-89AE-E19AC95ED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BC10-C03F-455C-8833-6E7A1898FE98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0EA0D42-2921-47F0-BCE5-A7BE53CDC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9880964-67FB-4942-91C3-AF43667BB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5245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9DD7896-7CA5-4BE9-A6FA-DFC7FD376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2272565-902B-41F4-88DA-33F56289D4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3CA93CD-03F3-4AE1-BC3A-CF62D93317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8877FC6-FD76-4D2B-8899-188FCEC035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BC10-C03F-455C-8833-6E7A1898FE98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D52FFEF-41D5-4D64-A786-841816B57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95D3F3A-68AE-4F10-9457-DD30E0631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6670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588D370-CD3E-47E9-B08A-B320EA781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FF1E181-5DB0-42C0-8F98-C6F896FFC0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1FEB402-A1CE-43EC-8EED-EA6A974731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767E0C49-B4F9-4282-8A4B-2052CC7E0C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5B383BC-07FF-4634-97E7-D1BC87E8A9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2645168-440E-4E14-89EE-36DFB29D8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BC10-C03F-455C-8833-6E7A1898FE98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304584FE-4BCF-43DB-ABD9-C6A9BE287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30578D0B-B6F8-437A-903C-8360DE0E8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8615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706C180-7995-4BCA-90AE-409A3260D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E7EA9F8D-BCCC-47E7-AD50-0927146EA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BC10-C03F-455C-8833-6E7A1898FE98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304D0267-66C9-4060-8EC4-6F166C69C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0A48C31-B5A3-446A-A3D6-D4F0202DB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333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D1A4B03-2DE5-4526-BAD9-1ED20A0FF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BC10-C03F-455C-8833-6E7A1898FE98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41018845-5575-459D-925C-26302D9D5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D419BC8-B498-46A0-B88C-B9CE235EE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4084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AC8BEB8-C63C-43E7-A007-F47F68E710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37F29CC-E223-4EA2-A472-7E1F7D2EA1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2FAC3F5-EFD6-4E13-BD06-58F9C092EF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1B9E5D6-7C21-4ED4-B37C-EE215F12B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BC10-C03F-455C-8833-6E7A1898FE98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B98EB0D-1B44-4B80-9D7B-F3283057A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CD19404-1817-470A-9E19-ADA97821D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0934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5C755F2-862E-4730-8E1C-EF0403883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67019BD-DC0F-497F-ACA5-66627081B9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92B1AD3-E273-419F-AE91-B9806FB862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7BA1A8E-7BF1-4CDA-B4F5-9AC1870E9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BC10-C03F-455C-8833-6E7A1898FE98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67596F8-8FB7-4093-A9D0-8BD464310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5B64708-B7BE-49A7-AA50-3D81EAC0A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692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86D1B40-CAF9-44CA-BF06-3AB8249FF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CF6913F-6ADB-455C-9FFE-19C3925B80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348DC98-5DF1-466E-B44A-F0DBE7179F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BC10-C03F-455C-8833-6E7A1898FE98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EA4074D-D51E-471F-B62D-EF54024F0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55D1976-F211-4702-BDF5-655022425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9474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C092103-AAC2-4418-BF8D-53EAEC80E5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ED4C5FA-7F5F-4964-89BD-81E3511E82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6B64826-F0B0-40C5-85A6-9236EFBC9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BC10-C03F-455C-8833-6E7A1898FE98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0A23C5D-A73B-457A-B68D-E99BC4C74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42C11B4-C9F8-42E9-923A-C348F7D1F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20307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65537">
            <a:extLst>
              <a:ext uri="{FF2B5EF4-FFF2-40B4-BE49-F238E27FC236}">
                <a16:creationId xmlns:a16="http://schemas.microsoft.com/office/drawing/2014/main" id="{B022E20E-7D59-42DC-B4EF-4E38F1157897}"/>
              </a:ext>
            </a:extLst>
          </p:cNvPr>
          <p:cNvGrpSpPr>
            <a:grpSpLocks/>
          </p:cNvGrpSpPr>
          <p:nvPr/>
        </p:nvGrpSpPr>
        <p:grpSpPr bwMode="auto">
          <a:xfrm>
            <a:off x="1" y="2438401"/>
            <a:ext cx="12012084" cy="1052513"/>
            <a:chOff x="0" y="1536"/>
            <a:chExt cx="5675" cy="663"/>
          </a:xfrm>
        </p:grpSpPr>
        <p:grpSp>
          <p:nvGrpSpPr>
            <p:cNvPr id="5" name="组合 65538">
              <a:extLst>
                <a:ext uri="{FF2B5EF4-FFF2-40B4-BE49-F238E27FC236}">
                  <a16:creationId xmlns:a16="http://schemas.microsoft.com/office/drawing/2014/main" id="{7C46B56F-AEA9-48B3-BBA3-B0752B076B8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矩形 65539">
                <a:extLst>
                  <a:ext uri="{FF2B5EF4-FFF2-40B4-BE49-F238E27FC236}">
                    <a16:creationId xmlns:a16="http://schemas.microsoft.com/office/drawing/2014/main" id="{28986EE2-BEF5-4389-BC0D-EAFB8927EF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2800"/>
              </a:p>
            </p:txBody>
          </p:sp>
          <p:sp>
            <p:nvSpPr>
              <p:cNvPr id="13" name="矩形 65540">
                <a:extLst>
                  <a:ext uri="{FF2B5EF4-FFF2-40B4-BE49-F238E27FC236}">
                    <a16:creationId xmlns:a16="http://schemas.microsoft.com/office/drawing/2014/main" id="{5D53227F-0D8D-420E-811A-79029C2B4B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2800"/>
              </a:p>
            </p:txBody>
          </p:sp>
        </p:grpSp>
        <p:grpSp>
          <p:nvGrpSpPr>
            <p:cNvPr id="6" name="组合 65541">
              <a:extLst>
                <a:ext uri="{FF2B5EF4-FFF2-40B4-BE49-F238E27FC236}">
                  <a16:creationId xmlns:a16="http://schemas.microsoft.com/office/drawing/2014/main" id="{1CF26DF4-2CC1-4854-8A1F-2B53F90795D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矩形 65542">
                <a:extLst>
                  <a:ext uri="{FF2B5EF4-FFF2-40B4-BE49-F238E27FC236}">
                    <a16:creationId xmlns:a16="http://schemas.microsoft.com/office/drawing/2014/main" id="{9EACFEB7-C458-4462-B58F-63864AB52D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2800"/>
              </a:p>
            </p:txBody>
          </p:sp>
          <p:sp>
            <p:nvSpPr>
              <p:cNvPr id="11" name="矩形 65543">
                <a:extLst>
                  <a:ext uri="{FF2B5EF4-FFF2-40B4-BE49-F238E27FC236}">
                    <a16:creationId xmlns:a16="http://schemas.microsoft.com/office/drawing/2014/main" id="{54180D32-FEE4-4DE8-8B5D-7E32D361F3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2800"/>
              </a:p>
            </p:txBody>
          </p:sp>
        </p:grpSp>
        <p:sp>
          <p:nvSpPr>
            <p:cNvPr id="7" name="矩形 65544">
              <a:extLst>
                <a:ext uri="{FF2B5EF4-FFF2-40B4-BE49-F238E27FC236}">
                  <a16:creationId xmlns:a16="http://schemas.microsoft.com/office/drawing/2014/main" id="{53AC2A00-9D27-4FFA-A013-B839B9D235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800"/>
            </a:p>
          </p:txBody>
        </p:sp>
        <p:sp>
          <p:nvSpPr>
            <p:cNvPr id="8" name="矩形 65545">
              <a:extLst>
                <a:ext uri="{FF2B5EF4-FFF2-40B4-BE49-F238E27FC236}">
                  <a16:creationId xmlns:a16="http://schemas.microsoft.com/office/drawing/2014/main" id="{4D452C63-19F8-43B6-B9D8-E1A137A707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800"/>
            </a:p>
          </p:txBody>
        </p:sp>
        <p:sp>
          <p:nvSpPr>
            <p:cNvPr id="9" name="矩形 65546">
              <a:extLst>
                <a:ext uri="{FF2B5EF4-FFF2-40B4-BE49-F238E27FC236}">
                  <a16:creationId xmlns:a16="http://schemas.microsoft.com/office/drawing/2014/main" id="{62F3837C-DFDA-412C-9017-07C4E6C76D36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800"/>
            </a:p>
          </p:txBody>
        </p:sp>
      </p:grpSp>
      <p:sp>
        <p:nvSpPr>
          <p:cNvPr id="65548" name="标题 65547"/>
          <p:cNvSpPr>
            <a:spLocks noGrp="1"/>
          </p:cNvSpPr>
          <p:nvPr>
            <p:ph type="ctrTitle"/>
          </p:nvPr>
        </p:nvSpPr>
        <p:spPr>
          <a:xfrm>
            <a:off x="1320800" y="1828800"/>
            <a:ext cx="10363200" cy="1143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>
              <a:defRPr/>
            </a:lvl1pPr>
          </a:lstStyle>
          <a:p>
            <a:pPr lvl="0"/>
            <a:r>
              <a:rPr lang="zh-CN" altLang="en-US" noProof="1"/>
              <a:t>单击此处编辑母版标题样式</a:t>
            </a:r>
          </a:p>
        </p:txBody>
      </p:sp>
      <p:sp>
        <p:nvSpPr>
          <p:cNvPr id="65549" name="副标题 65548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 noProof="1"/>
              <a:t>单击此处编辑母版副标题样式</a:t>
            </a:r>
          </a:p>
        </p:txBody>
      </p:sp>
      <p:sp>
        <p:nvSpPr>
          <p:cNvPr id="14" name="日期占位符 65549">
            <a:extLst>
              <a:ext uri="{FF2B5EF4-FFF2-40B4-BE49-F238E27FC236}">
                <a16:creationId xmlns:a16="http://schemas.microsoft.com/office/drawing/2014/main" id="{DB7B77DF-19CC-481A-A0DA-3B443F51909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 sz="1400" dirty="0">
                <a:solidFill>
                  <a:schemeClr val="bg2"/>
                </a:solidFill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5" name="页脚占位符 65550">
            <a:extLst>
              <a:ext uri="{FF2B5EF4-FFF2-40B4-BE49-F238E27FC236}">
                <a16:creationId xmlns:a16="http://schemas.microsoft.com/office/drawing/2014/main" id="{EB2E23DE-08F6-422D-891A-BD661C928B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0" y="6248400"/>
            <a:ext cx="3860800" cy="457200"/>
          </a:xfrm>
        </p:spPr>
        <p:txBody>
          <a:bodyPr/>
          <a:lstStyle>
            <a:lvl1pPr algn="ctr">
              <a:defRPr sz="1400" dirty="0">
                <a:solidFill>
                  <a:schemeClr val="bg2"/>
                </a:solidFill>
                <a:latin typeface="Tahoma" panose="020B060403050404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65551">
            <a:extLst>
              <a:ext uri="{FF2B5EF4-FFF2-40B4-BE49-F238E27FC236}">
                <a16:creationId xmlns:a16="http://schemas.microsoft.com/office/drawing/2014/main" id="{9DE10B9A-E165-4919-9351-B322BFCEA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248400"/>
            <a:ext cx="2540000" cy="457200"/>
          </a:xfrm>
        </p:spPr>
        <p:txBody>
          <a:bodyPr/>
          <a:lstStyle>
            <a:lvl1pPr algn="r">
              <a:defRPr sz="1400" dirty="0">
                <a:solidFill>
                  <a:schemeClr val="bg2"/>
                </a:solidFill>
                <a:latin typeface="Tahoma" panose="020B0604030504040204" pitchFamily="34" charset="0"/>
              </a:defRPr>
            </a:lvl1pPr>
          </a:lstStyle>
          <a:p>
            <a:fld id="{5A61A84B-F180-45D7-9701-217A81FF5D9D}" type="slidenum">
              <a:rPr lang="zh-CN" altLang="en-US"/>
              <a:pPr/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584077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64522">
            <a:extLst>
              <a:ext uri="{FF2B5EF4-FFF2-40B4-BE49-F238E27FC236}">
                <a16:creationId xmlns:a16="http://schemas.microsoft.com/office/drawing/2014/main" id="{D3699457-332A-424A-830E-A9A7E928AFD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64523">
            <a:extLst>
              <a:ext uri="{FF2B5EF4-FFF2-40B4-BE49-F238E27FC236}">
                <a16:creationId xmlns:a16="http://schemas.microsoft.com/office/drawing/2014/main" id="{9ADC9FB7-E9C5-4827-A816-1843270E2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64524">
            <a:extLst>
              <a:ext uri="{FF2B5EF4-FFF2-40B4-BE49-F238E27FC236}">
                <a16:creationId xmlns:a16="http://schemas.microsoft.com/office/drawing/2014/main" id="{BABF706A-09BE-4379-A098-92D143C82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D26752-6EF7-4168-98F9-4CF0229050B0}" type="slidenum">
              <a:rPr lang="zh-CN" altLang="en-US"/>
              <a:pPr/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0857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64522">
            <a:extLst>
              <a:ext uri="{FF2B5EF4-FFF2-40B4-BE49-F238E27FC236}">
                <a16:creationId xmlns:a16="http://schemas.microsoft.com/office/drawing/2014/main" id="{F2FC669B-621F-4272-99BB-07BD1B440DD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64523">
            <a:extLst>
              <a:ext uri="{FF2B5EF4-FFF2-40B4-BE49-F238E27FC236}">
                <a16:creationId xmlns:a16="http://schemas.microsoft.com/office/drawing/2014/main" id="{D5B46ADF-442C-46BF-8548-792D492CB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64524">
            <a:extLst>
              <a:ext uri="{FF2B5EF4-FFF2-40B4-BE49-F238E27FC236}">
                <a16:creationId xmlns:a16="http://schemas.microsoft.com/office/drawing/2014/main" id="{5CABAB8C-1F94-46E3-9D4D-7B4CB9C46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CCD18A-D85D-49B5-A441-DF1D3FEAE833}" type="slidenum">
              <a:rPr lang="zh-CN" altLang="en-US"/>
              <a:pPr/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0114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64522">
            <a:extLst>
              <a:ext uri="{FF2B5EF4-FFF2-40B4-BE49-F238E27FC236}">
                <a16:creationId xmlns:a16="http://schemas.microsoft.com/office/drawing/2014/main" id="{3EECE5F6-D7F1-420A-A6B2-BE45140760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64523">
            <a:extLst>
              <a:ext uri="{FF2B5EF4-FFF2-40B4-BE49-F238E27FC236}">
                <a16:creationId xmlns:a16="http://schemas.microsoft.com/office/drawing/2014/main" id="{520CC75E-8A5A-48DA-8A3A-577A2AB06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4524">
            <a:extLst>
              <a:ext uri="{FF2B5EF4-FFF2-40B4-BE49-F238E27FC236}">
                <a16:creationId xmlns:a16="http://schemas.microsoft.com/office/drawing/2014/main" id="{D3017289-1DD1-4AFA-9F38-5437A91EF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029308-1ED2-4009-ACE8-F591B15A46F6}" type="slidenum">
              <a:rPr lang="zh-CN" altLang="en-US"/>
              <a:pPr/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17844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64522">
            <a:extLst>
              <a:ext uri="{FF2B5EF4-FFF2-40B4-BE49-F238E27FC236}">
                <a16:creationId xmlns:a16="http://schemas.microsoft.com/office/drawing/2014/main" id="{99B63970-A229-42FA-8E39-0A5E5723709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页脚占位符 64523">
            <a:extLst>
              <a:ext uri="{FF2B5EF4-FFF2-40B4-BE49-F238E27FC236}">
                <a16:creationId xmlns:a16="http://schemas.microsoft.com/office/drawing/2014/main" id="{4572B540-7AF2-43E9-BAC0-BD42D14F0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64524">
            <a:extLst>
              <a:ext uri="{FF2B5EF4-FFF2-40B4-BE49-F238E27FC236}">
                <a16:creationId xmlns:a16="http://schemas.microsoft.com/office/drawing/2014/main" id="{9254B9B2-C98C-4104-AF3E-4EECA5B54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3CB324-6EF1-407B-89E2-EF0FA94A7369}" type="slidenum">
              <a:rPr lang="zh-CN" altLang="en-US"/>
              <a:pPr/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858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64522">
            <a:extLst>
              <a:ext uri="{FF2B5EF4-FFF2-40B4-BE49-F238E27FC236}">
                <a16:creationId xmlns:a16="http://schemas.microsoft.com/office/drawing/2014/main" id="{F9911044-8989-4868-A0CE-D570DEB9B22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页脚占位符 64523">
            <a:extLst>
              <a:ext uri="{FF2B5EF4-FFF2-40B4-BE49-F238E27FC236}">
                <a16:creationId xmlns:a16="http://schemas.microsoft.com/office/drawing/2014/main" id="{441B2375-6AD7-4A18-9BF3-0499799E9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64524">
            <a:extLst>
              <a:ext uri="{FF2B5EF4-FFF2-40B4-BE49-F238E27FC236}">
                <a16:creationId xmlns:a16="http://schemas.microsoft.com/office/drawing/2014/main" id="{9EA27FE7-754A-477C-96C2-ABE4A4D10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1F9D9F-EDDE-4335-9A0A-7D5D921CAC90}" type="slidenum">
              <a:rPr lang="zh-CN" altLang="en-US"/>
              <a:pPr/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40659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64522">
            <a:extLst>
              <a:ext uri="{FF2B5EF4-FFF2-40B4-BE49-F238E27FC236}">
                <a16:creationId xmlns:a16="http://schemas.microsoft.com/office/drawing/2014/main" id="{F2B7E8EE-037A-4E13-9F99-8183C49794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页脚占位符 64523">
            <a:extLst>
              <a:ext uri="{FF2B5EF4-FFF2-40B4-BE49-F238E27FC236}">
                <a16:creationId xmlns:a16="http://schemas.microsoft.com/office/drawing/2014/main" id="{CB2DE04A-9D1D-4037-9199-4D3E034A0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64524">
            <a:extLst>
              <a:ext uri="{FF2B5EF4-FFF2-40B4-BE49-F238E27FC236}">
                <a16:creationId xmlns:a16="http://schemas.microsoft.com/office/drawing/2014/main" id="{4DAF7199-63FF-400F-B017-B7DC45D5D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9BD3B0-0918-467A-9AF2-E50148AFE927}" type="slidenum">
              <a:rPr lang="zh-CN" altLang="en-US"/>
              <a:pPr/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84550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64522">
            <a:extLst>
              <a:ext uri="{FF2B5EF4-FFF2-40B4-BE49-F238E27FC236}">
                <a16:creationId xmlns:a16="http://schemas.microsoft.com/office/drawing/2014/main" id="{3E3D26FC-93F1-4633-B435-E1FB7B2645F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64523">
            <a:extLst>
              <a:ext uri="{FF2B5EF4-FFF2-40B4-BE49-F238E27FC236}">
                <a16:creationId xmlns:a16="http://schemas.microsoft.com/office/drawing/2014/main" id="{29632B23-AB11-4ECF-94C3-F28A6EDDD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4524">
            <a:extLst>
              <a:ext uri="{FF2B5EF4-FFF2-40B4-BE49-F238E27FC236}">
                <a16:creationId xmlns:a16="http://schemas.microsoft.com/office/drawing/2014/main" id="{58F66FC2-48AE-48CE-B369-56064A0BA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8A5BD0-81D6-4189-A712-6E49FFD445EE}" type="slidenum">
              <a:rPr lang="zh-CN" altLang="en-US"/>
              <a:pPr/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2831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64522">
            <a:extLst>
              <a:ext uri="{FF2B5EF4-FFF2-40B4-BE49-F238E27FC236}">
                <a16:creationId xmlns:a16="http://schemas.microsoft.com/office/drawing/2014/main" id="{EEAEF30D-7FEB-4816-9DB7-6CCCF9618D3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64523">
            <a:extLst>
              <a:ext uri="{FF2B5EF4-FFF2-40B4-BE49-F238E27FC236}">
                <a16:creationId xmlns:a16="http://schemas.microsoft.com/office/drawing/2014/main" id="{4AE61F05-C703-4954-B9E7-693ABADB2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4524">
            <a:extLst>
              <a:ext uri="{FF2B5EF4-FFF2-40B4-BE49-F238E27FC236}">
                <a16:creationId xmlns:a16="http://schemas.microsoft.com/office/drawing/2014/main" id="{9F135458-C16D-4C8E-824B-DF7F0D294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60A4AF-E52B-45F0-A95E-2DEDBC92965A}" type="slidenum">
              <a:rPr lang="zh-CN" altLang="en-US"/>
              <a:pPr/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3016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64522">
            <a:extLst>
              <a:ext uri="{FF2B5EF4-FFF2-40B4-BE49-F238E27FC236}">
                <a16:creationId xmlns:a16="http://schemas.microsoft.com/office/drawing/2014/main" id="{E8A74BEE-1C5A-414E-A2C2-1FDDC3EB97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64523">
            <a:extLst>
              <a:ext uri="{FF2B5EF4-FFF2-40B4-BE49-F238E27FC236}">
                <a16:creationId xmlns:a16="http://schemas.microsoft.com/office/drawing/2014/main" id="{530E2AB7-7C22-499B-AFBD-62A94C27B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64524">
            <a:extLst>
              <a:ext uri="{FF2B5EF4-FFF2-40B4-BE49-F238E27FC236}">
                <a16:creationId xmlns:a16="http://schemas.microsoft.com/office/drawing/2014/main" id="{A7E79A97-C679-4126-84CC-C53F672C6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5474B9-8F28-4436-8ACF-632FBC5A319E}" type="slidenum">
              <a:rPr lang="zh-CN" altLang="en-US"/>
              <a:pPr/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9408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64522">
            <a:extLst>
              <a:ext uri="{FF2B5EF4-FFF2-40B4-BE49-F238E27FC236}">
                <a16:creationId xmlns:a16="http://schemas.microsoft.com/office/drawing/2014/main" id="{F8ACE42B-21AD-44B0-A96B-790C859CFD2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64523">
            <a:extLst>
              <a:ext uri="{FF2B5EF4-FFF2-40B4-BE49-F238E27FC236}">
                <a16:creationId xmlns:a16="http://schemas.microsoft.com/office/drawing/2014/main" id="{109AE520-0862-457A-A1EF-5F6E26F23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64524">
            <a:extLst>
              <a:ext uri="{FF2B5EF4-FFF2-40B4-BE49-F238E27FC236}">
                <a16:creationId xmlns:a16="http://schemas.microsoft.com/office/drawing/2014/main" id="{8C2E7570-53C6-401E-9380-44222CAE0A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ED4F21-4268-4941-87AA-FAB45AB9BA4E}" type="slidenum">
              <a:rPr lang="zh-CN" altLang="en-US"/>
              <a:pPr/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1687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7714FEFD-614C-4605-B281-FCC6C59CA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8250CAB-B8EC-424D-9364-BE271B1643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C10E991-B003-43CA-A791-9979D782D0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7BC10-C03F-455C-8833-6E7A1898FE98}" type="datetimeFigureOut">
              <a:rPr lang="zh-CN" altLang="en-US" smtClean="0"/>
              <a:t>2018/12/27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5D2EF1F-7400-4AEB-B585-FFD94E86CF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CDFC05C-93EE-4CE4-B830-60236A3CC5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8055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23" name="日期占位符 64522">
            <a:extLst>
              <a:ext uri="{FF2B5EF4-FFF2-40B4-BE49-F238E27FC236}">
                <a16:creationId xmlns:a16="http://schemas.microsoft.com/office/drawing/2014/main" id="{6CCE79A5-99E6-4999-BFE1-E5075ECB4F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19200" y="6324600"/>
            <a:ext cx="2540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400" noProof="1" dirty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4524" name="页脚占位符 64523">
            <a:extLst>
              <a:ext uri="{FF2B5EF4-FFF2-40B4-BE49-F238E27FC236}">
                <a16:creationId xmlns:a16="http://schemas.microsoft.com/office/drawing/2014/main" id="{8A430F25-52F6-42DB-9814-850F64F26B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70400" y="63246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400" noProof="1" dirty="0">
                <a:latin typeface="Tahoma" panose="020B060403050404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4525" name="灯片编号占位符 64524">
            <a:extLst>
              <a:ext uri="{FF2B5EF4-FFF2-40B4-BE49-F238E27FC236}">
                <a16:creationId xmlns:a16="http://schemas.microsoft.com/office/drawing/2014/main" id="{F9B3787D-38DB-4A6D-A359-E0ABDBC082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42400" y="6324600"/>
            <a:ext cx="2540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400" noProof="1" dirty="0">
                <a:latin typeface="Tahoma" panose="020B0604030504040204" pitchFamily="34" charset="0"/>
              </a:defRPr>
            </a:lvl1pPr>
          </a:lstStyle>
          <a:p>
            <a:fld id="{E4C433E2-3912-4AD3-9BEF-41AD7B54EBE2}" type="slidenum">
              <a:rPr lang="zh-CN" altLang="en-US"/>
              <a:pPr/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1826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ahoma" panose="020B060403050404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ahoma" panose="020B060403050404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ahoma" panose="020B060403050404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ahoma" panose="020B060403050404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ahoma" panose="020B060403050404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ahoma" panose="020B060403050404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ahoma" panose="020B060403050404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ahoma" panose="020B060403050404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A22B421-3259-4ED5-81B4-54D1277F5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1</a:t>
            </a:r>
            <a:r>
              <a:rPr lang="zh-CN" altLang="en-US" dirty="0"/>
              <a:t>班考试情况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F72438D-3280-47C0-9B5D-4B61EA847A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zh-CN" dirty="0"/>
              <a:t>120</a:t>
            </a:r>
            <a:r>
              <a:rPr lang="zh-CN" altLang="en-US" dirty="0"/>
              <a:t>分以上：</a:t>
            </a:r>
            <a:endParaRPr lang="en-US" altLang="zh-CN" dirty="0"/>
          </a:p>
          <a:p>
            <a:r>
              <a:rPr lang="zh-CN" altLang="en-US" dirty="0"/>
              <a:t>黄笑天</a:t>
            </a:r>
            <a:r>
              <a:rPr lang="en-US" altLang="zh-CN" dirty="0"/>
              <a:t>126.</a:t>
            </a:r>
            <a:r>
              <a:rPr lang="zh-CN" altLang="en-US" dirty="0"/>
              <a:t>王偲霖</a:t>
            </a:r>
            <a:r>
              <a:rPr lang="en-US" altLang="zh-CN" dirty="0"/>
              <a:t>126.</a:t>
            </a:r>
            <a:r>
              <a:rPr lang="zh-CN" altLang="en-US" dirty="0"/>
              <a:t>戴诗雨</a:t>
            </a:r>
            <a:r>
              <a:rPr lang="en-US" altLang="zh-CN" dirty="0"/>
              <a:t>124.</a:t>
            </a:r>
            <a:r>
              <a:rPr lang="zh-CN" altLang="en-US" dirty="0"/>
              <a:t>杨溦</a:t>
            </a:r>
            <a:r>
              <a:rPr lang="en-US" altLang="zh-CN" dirty="0"/>
              <a:t>123.</a:t>
            </a:r>
            <a:r>
              <a:rPr lang="zh-CN" altLang="en-US" dirty="0"/>
              <a:t>施逸心</a:t>
            </a:r>
            <a:r>
              <a:rPr lang="en-US" altLang="zh-CN" dirty="0"/>
              <a:t>122.</a:t>
            </a:r>
            <a:r>
              <a:rPr lang="zh-CN" altLang="en-US" dirty="0"/>
              <a:t>刘新月</a:t>
            </a:r>
            <a:r>
              <a:rPr lang="en-US" altLang="zh-CN" dirty="0"/>
              <a:t>122.</a:t>
            </a:r>
            <a:r>
              <a:rPr lang="zh-CN" altLang="en-US" dirty="0"/>
              <a:t>黄煜</a:t>
            </a:r>
            <a:r>
              <a:rPr lang="en-US" altLang="zh-CN" dirty="0"/>
              <a:t>121.</a:t>
            </a:r>
            <a:r>
              <a:rPr lang="zh-CN" altLang="en-US" dirty="0"/>
              <a:t>袁熙琳</a:t>
            </a:r>
            <a:r>
              <a:rPr lang="en-US" altLang="zh-CN" dirty="0"/>
              <a:t>120</a:t>
            </a:r>
            <a:r>
              <a:rPr lang="zh-CN" altLang="en-US" dirty="0"/>
              <a:t>（共</a:t>
            </a:r>
            <a:r>
              <a:rPr lang="en-US" altLang="zh-CN" dirty="0"/>
              <a:t>8</a:t>
            </a:r>
            <a:r>
              <a:rPr lang="zh-CN" altLang="en-US" dirty="0"/>
              <a:t>人）</a:t>
            </a:r>
            <a:endParaRPr lang="en-US" altLang="zh-CN" dirty="0"/>
          </a:p>
          <a:p>
            <a:endParaRPr lang="en-US" altLang="zh-CN" dirty="0"/>
          </a:p>
          <a:p>
            <a:r>
              <a:rPr lang="zh-CN" altLang="en-US" dirty="0"/>
              <a:t>李嘉朔</a:t>
            </a:r>
            <a:r>
              <a:rPr lang="en-US" altLang="zh-CN" dirty="0"/>
              <a:t>119</a:t>
            </a:r>
            <a:r>
              <a:rPr lang="zh-CN" altLang="en-US" dirty="0"/>
              <a:t>分、陈梓童</a:t>
            </a:r>
            <a:r>
              <a:rPr lang="en-US" altLang="zh-CN" dirty="0"/>
              <a:t>118</a:t>
            </a:r>
            <a:r>
              <a:rPr lang="zh-CN" altLang="en-US" dirty="0"/>
              <a:t>分、</a:t>
            </a:r>
            <a:endParaRPr lang="en-US" altLang="zh-CN" dirty="0"/>
          </a:p>
          <a:p>
            <a:r>
              <a:rPr lang="en-US" altLang="zh-CN" dirty="0"/>
              <a:t>4</a:t>
            </a:r>
            <a:r>
              <a:rPr lang="zh-CN" altLang="en-US" dirty="0"/>
              <a:t>人不及格，</a:t>
            </a:r>
            <a:r>
              <a:rPr lang="en-US" altLang="zh-CN" dirty="0"/>
              <a:t>100</a:t>
            </a:r>
            <a:r>
              <a:rPr lang="zh-CN" altLang="en-US" dirty="0"/>
              <a:t>分以下</a:t>
            </a:r>
            <a:r>
              <a:rPr lang="en-US" altLang="zh-CN" dirty="0"/>
              <a:t>7</a:t>
            </a:r>
            <a:r>
              <a:rPr lang="zh-CN" altLang="en-US" dirty="0"/>
              <a:t>人</a:t>
            </a:r>
            <a:endParaRPr lang="en-US" altLang="zh-CN" dirty="0"/>
          </a:p>
          <a:p>
            <a:r>
              <a:rPr lang="zh-CN" altLang="en-US" dirty="0"/>
              <a:t>基础均分     </a:t>
            </a:r>
            <a:r>
              <a:rPr lang="en-US" altLang="zh-CN" dirty="0"/>
              <a:t>65.45	</a:t>
            </a:r>
          </a:p>
          <a:p>
            <a:r>
              <a:rPr lang="zh-CN" altLang="en-US" dirty="0"/>
              <a:t>作文均分</a:t>
            </a:r>
            <a:r>
              <a:rPr lang="en-US" altLang="zh-CN" dirty="0"/>
              <a:t>43.29</a:t>
            </a:r>
            <a:r>
              <a:rPr lang="zh-CN" altLang="en-US" dirty="0"/>
              <a:t>    </a:t>
            </a:r>
            <a:endParaRPr lang="en-US" altLang="zh-CN" dirty="0"/>
          </a:p>
          <a:p>
            <a:r>
              <a:rPr lang="zh-CN" altLang="en-US" dirty="0"/>
              <a:t> 总均分</a:t>
            </a:r>
            <a:r>
              <a:rPr lang="en-US" altLang="zh-CN" dirty="0"/>
              <a:t>108.75	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854975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A22B421-3259-4ED5-81B4-54D1277F5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3</a:t>
            </a:r>
            <a:r>
              <a:rPr lang="zh-CN" altLang="en-US" dirty="0"/>
              <a:t>班考试情况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F72438D-3280-47C0-9B5D-4B61EA847A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120</a:t>
            </a:r>
            <a:r>
              <a:rPr lang="zh-CN" altLang="en-US" dirty="0"/>
              <a:t>分以上：</a:t>
            </a:r>
            <a:endParaRPr lang="en-US" altLang="zh-CN" dirty="0"/>
          </a:p>
          <a:p>
            <a:r>
              <a:rPr lang="zh-CN" altLang="en-US" dirty="0"/>
              <a:t>李抑若</a:t>
            </a:r>
            <a:r>
              <a:rPr lang="en-US" altLang="zh-CN" dirty="0"/>
              <a:t>133.</a:t>
            </a:r>
            <a:r>
              <a:rPr lang="zh-CN" altLang="en-US" dirty="0"/>
              <a:t>钟欣玥</a:t>
            </a:r>
            <a:r>
              <a:rPr lang="en-US" altLang="zh-CN" dirty="0"/>
              <a:t>125.</a:t>
            </a:r>
            <a:r>
              <a:rPr lang="zh-CN" altLang="en-US" dirty="0"/>
              <a:t>陈亦菲</a:t>
            </a:r>
            <a:r>
              <a:rPr lang="en-US" altLang="zh-CN" dirty="0"/>
              <a:t>124.</a:t>
            </a:r>
            <a:r>
              <a:rPr lang="zh-CN" altLang="en-US" dirty="0"/>
              <a:t>蒋亦飞</a:t>
            </a:r>
            <a:r>
              <a:rPr lang="en-US" altLang="zh-CN" dirty="0"/>
              <a:t>123.</a:t>
            </a:r>
            <a:r>
              <a:rPr lang="zh-CN" altLang="en-US" dirty="0"/>
              <a:t>曾子睿</a:t>
            </a:r>
            <a:r>
              <a:rPr lang="en-US" altLang="zh-CN" dirty="0"/>
              <a:t>121.</a:t>
            </a:r>
          </a:p>
          <a:p>
            <a:r>
              <a:rPr lang="zh-CN" altLang="en-US" dirty="0"/>
              <a:t>蔡沛峻</a:t>
            </a:r>
            <a:r>
              <a:rPr lang="en-US" altLang="zh-CN" dirty="0"/>
              <a:t>120.</a:t>
            </a:r>
            <a:r>
              <a:rPr lang="zh-CN" altLang="en-US" dirty="0"/>
              <a:t>区沛祺</a:t>
            </a:r>
            <a:r>
              <a:rPr lang="en-US" altLang="zh-CN" dirty="0"/>
              <a:t>120.</a:t>
            </a:r>
            <a:r>
              <a:rPr lang="zh-CN" altLang="en-US" dirty="0"/>
              <a:t>陈羿帆</a:t>
            </a:r>
            <a:r>
              <a:rPr lang="en-US" altLang="zh-CN" dirty="0"/>
              <a:t>120</a:t>
            </a:r>
            <a:r>
              <a:rPr lang="zh-CN" altLang="en-US" dirty="0"/>
              <a:t>（共</a:t>
            </a:r>
            <a:r>
              <a:rPr lang="en-US" altLang="zh-CN" dirty="0"/>
              <a:t>9</a:t>
            </a:r>
            <a:r>
              <a:rPr lang="zh-CN" altLang="en-US" dirty="0"/>
              <a:t>人）</a:t>
            </a:r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2</a:t>
            </a:r>
            <a:r>
              <a:rPr lang="zh-CN" altLang="en-US" dirty="0"/>
              <a:t>人不及格，</a:t>
            </a:r>
            <a:r>
              <a:rPr lang="en-US" altLang="zh-CN" dirty="0"/>
              <a:t>100</a:t>
            </a:r>
            <a:r>
              <a:rPr lang="zh-CN" altLang="en-US" dirty="0"/>
              <a:t>分以下</a:t>
            </a:r>
            <a:r>
              <a:rPr lang="en-US" altLang="zh-CN" dirty="0"/>
              <a:t>7</a:t>
            </a:r>
            <a:r>
              <a:rPr lang="zh-CN" altLang="en-US" dirty="0"/>
              <a:t>人</a:t>
            </a:r>
            <a:endParaRPr lang="en-US" altLang="zh-CN" dirty="0"/>
          </a:p>
          <a:p>
            <a:r>
              <a:rPr lang="zh-CN" altLang="en-US" dirty="0"/>
              <a:t>基础均分     </a:t>
            </a:r>
            <a:r>
              <a:rPr lang="en-US" altLang="zh-CN" dirty="0"/>
              <a:t>65.475	</a:t>
            </a:r>
          </a:p>
          <a:p>
            <a:r>
              <a:rPr lang="zh-CN" altLang="en-US" dirty="0"/>
              <a:t>作文均分     </a:t>
            </a:r>
            <a:r>
              <a:rPr lang="en-US" altLang="zh-CN" dirty="0"/>
              <a:t>44.3</a:t>
            </a:r>
          </a:p>
          <a:p>
            <a:r>
              <a:rPr lang="zh-CN" altLang="en-US" dirty="0"/>
              <a:t>总均分</a:t>
            </a:r>
            <a:r>
              <a:rPr lang="en-US" altLang="zh-CN" dirty="0"/>
              <a:t>	109.775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54939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D5CE7F2-632F-4565-9910-20AA480BD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93039"/>
            <a:ext cx="10515600" cy="1883728"/>
          </a:xfrm>
        </p:spPr>
        <p:txBody>
          <a:bodyPr/>
          <a:lstStyle/>
          <a:p>
            <a:r>
              <a:rPr lang="zh-CN" altLang="en-US" dirty="0"/>
              <a:t>                  </a:t>
            </a:r>
            <a:r>
              <a:rPr lang="zh-CN" altLang="en-US" b="1" dirty="0">
                <a:solidFill>
                  <a:srgbClr val="FF0000"/>
                </a:solidFill>
              </a:rPr>
              <a:t>第五单元测试题答案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84EDA92-ECAD-48C8-BAA7-7623770A36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87120"/>
            <a:ext cx="10515600" cy="5648960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lnSpc>
                <a:spcPct val="125000"/>
              </a:lnSpc>
              <a:spcAft>
                <a:spcPts val="0"/>
              </a:spcAft>
              <a:buNone/>
            </a:pPr>
            <a:r>
              <a:rPr lang="en-US" altLang="zh-CN" sz="3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en-US" altLang="zh-CN" sz="3400" b="1" kern="1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【解析】</a:t>
            </a:r>
            <a:r>
              <a:rPr lang="en-US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项，嗔</a:t>
            </a:r>
            <a:r>
              <a:rPr lang="en-US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3400" b="1" kern="100" dirty="0" err="1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ch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ē</a:t>
            </a:r>
            <a:r>
              <a:rPr lang="en-US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n)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怪；</a:t>
            </a:r>
            <a:r>
              <a:rPr lang="en-US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项，大相径</a:t>
            </a:r>
            <a:r>
              <a:rPr lang="en-US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(j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ì</a:t>
            </a:r>
            <a:r>
              <a:rPr lang="en-US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ɡ</a:t>
            </a:r>
            <a:r>
              <a:rPr lang="en-US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庭；</a:t>
            </a:r>
            <a:r>
              <a:rPr lang="en-US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项，怂</a:t>
            </a:r>
            <a:r>
              <a:rPr lang="en-US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(s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ǒ</a:t>
            </a:r>
            <a:r>
              <a:rPr lang="en-US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ɡ</a:t>
            </a:r>
            <a:r>
              <a:rPr lang="en-US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恿，迷惘</a:t>
            </a:r>
            <a:r>
              <a:rPr lang="en-US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(w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ǎ</a:t>
            </a:r>
            <a:r>
              <a:rPr lang="en-US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ɡ</a:t>
            </a:r>
            <a:r>
              <a:rPr lang="en-US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</a:p>
          <a:p>
            <a:pPr marL="0" indent="0" algn="just">
              <a:lnSpc>
                <a:spcPct val="125000"/>
              </a:lnSpc>
              <a:spcAft>
                <a:spcPts val="0"/>
              </a:spcAft>
              <a:buNone/>
            </a:pPr>
            <a:r>
              <a:rPr lang="en-US" altLang="zh-CN" sz="3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en-US" altLang="zh-CN" sz="3400" b="1" kern="1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【解析】</a:t>
            </a:r>
            <a:r>
              <a:rPr lang="en-US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项，“安祥”应写作“安</a:t>
            </a:r>
            <a:r>
              <a:rPr lang="zh-CN" altLang="zh-CN" sz="3400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详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”，“怪诞不径”应写作“怪诞不</a:t>
            </a:r>
            <a:r>
              <a:rPr lang="zh-CN" altLang="zh-CN" sz="3400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经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”；</a:t>
            </a:r>
            <a:r>
              <a:rPr lang="en-US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项，“温训”应写作“温</a:t>
            </a:r>
            <a:r>
              <a:rPr lang="zh-CN" altLang="zh-CN" sz="3400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驯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”，“念念不舍”应写作“</a:t>
            </a:r>
            <a:r>
              <a:rPr lang="zh-CN" altLang="zh-CN" sz="3400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恋恋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不舍”；</a:t>
            </a:r>
            <a:r>
              <a:rPr lang="en-US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项，“提心掉胆”应写作“提心</a:t>
            </a:r>
            <a:r>
              <a:rPr lang="zh-CN" altLang="zh-CN" sz="3400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吊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胆”。</a:t>
            </a:r>
          </a:p>
          <a:p>
            <a:pPr marL="0" indent="0" algn="just">
              <a:lnSpc>
                <a:spcPct val="125000"/>
              </a:lnSpc>
              <a:spcAft>
                <a:spcPts val="0"/>
              </a:spcAft>
              <a:buNone/>
            </a:pPr>
            <a:r>
              <a:rPr lang="en-US" altLang="zh-CN" sz="3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3.</a:t>
            </a:r>
            <a:r>
              <a:rPr lang="en-US" altLang="zh-CN" sz="3400" b="1" kern="1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sz="3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【解析】妄下断语：胡乱、随意的作出判断，</a:t>
            </a:r>
            <a:r>
              <a:rPr lang="zh-CN" altLang="zh-CN" sz="3400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贬义词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。感情色彩错误。</a:t>
            </a:r>
          </a:p>
          <a:p>
            <a:pPr marL="0" indent="0" algn="just">
              <a:lnSpc>
                <a:spcPct val="125000"/>
              </a:lnSpc>
              <a:spcAft>
                <a:spcPts val="0"/>
              </a:spcAft>
              <a:buNone/>
            </a:pPr>
            <a:r>
              <a:rPr lang="en-US" altLang="zh-CN" sz="3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4.</a:t>
            </a:r>
            <a:r>
              <a:rPr lang="en-US" altLang="zh-CN" sz="3400" b="1" kern="1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【解析】</a:t>
            </a:r>
            <a:r>
              <a:rPr lang="en-US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缺少主语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MingLiU_HKSCS" panose="02020500000000000000" pitchFamily="18" charset="-120"/>
              </a:rPr>
              <a:t>，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可</a:t>
            </a:r>
            <a:r>
              <a:rPr lang="zh-CN" altLang="zh-CN" sz="3400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删去</a:t>
            </a:r>
            <a:r>
              <a:rPr lang="en-US" altLang="zh-CN" sz="3400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sz="3400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使得</a:t>
            </a:r>
            <a:r>
              <a:rPr lang="en-US" altLang="zh-CN" sz="3400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r>
              <a:rPr lang="en-US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两面对一面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MingLiU_HKSCS" panose="02020500000000000000" pitchFamily="18" charset="-120"/>
              </a:rPr>
              <a:t>，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可</a:t>
            </a:r>
            <a:r>
              <a:rPr lang="zh-CN" altLang="zh-CN" sz="3400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在</a:t>
            </a:r>
            <a:r>
              <a:rPr lang="en-US" altLang="zh-CN" sz="3400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sz="3400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做出</a:t>
            </a:r>
            <a:r>
              <a:rPr lang="en-US" altLang="zh-CN" sz="3400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sz="3400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前加</a:t>
            </a:r>
            <a:r>
              <a:rPr lang="en-US" altLang="zh-CN" sz="3400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sz="3400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能否</a:t>
            </a:r>
            <a:r>
              <a:rPr lang="en-US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r>
              <a:rPr lang="en-US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句式杂糅，可</a:t>
            </a:r>
            <a:r>
              <a:rPr lang="zh-CN" altLang="zh-CN" sz="3400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去掉 “才能够实现”或“关键就是在于”</a:t>
            </a:r>
            <a:r>
              <a:rPr lang="zh-CN" altLang="zh-CN" sz="3400" b="1" kern="100" dirty="0">
                <a:latin typeface="Calibri" panose="020F0502020204030204" pitchFamily="34" charset="0"/>
                <a:ea typeface="宋体" panose="02010600030101010101" pitchFamily="2" charset="-122"/>
                <a:cs typeface="楷体" panose="02010609060101010101" pitchFamily="49" charset="-122"/>
              </a:rPr>
              <a:t>。）</a:t>
            </a:r>
            <a:endParaRPr lang="zh-CN" altLang="zh-CN" sz="3400" b="1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37974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66AB4D5-D559-43F5-8429-6B8B26D6D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4C86665-2FB4-415A-8908-31CE3DE615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sz="36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5. </a:t>
            </a:r>
            <a:r>
              <a:rPr lang="en-US" altLang="zh-CN" sz="3600" b="1" kern="1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endParaRPr lang="zh-CN" altLang="zh-CN" sz="3600" b="1" kern="100" dirty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sz="3600" b="1" kern="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6.</a:t>
            </a:r>
            <a:r>
              <a:rPr lang="en-US" altLang="zh-CN" sz="36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36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① </a:t>
            </a:r>
            <a:r>
              <a:rPr lang="en-US" altLang="zh-CN" sz="36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sz="3600" b="1" kern="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zh-CN" sz="3600" b="1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5000"/>
              </a:lnSpc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zh-CN" altLang="zh-CN" sz="36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② </a:t>
            </a:r>
            <a:r>
              <a:rPr lang="zh-CN" altLang="zh-CN" sz="3600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从鸣蝉的</a:t>
            </a:r>
            <a:r>
              <a:rPr lang="zh-CN" altLang="zh-CN" sz="36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欢唱</a:t>
            </a:r>
            <a:r>
              <a:rPr lang="zh-CN" altLang="zh-CN" sz="3600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中，我们感受到</a:t>
            </a:r>
            <a:r>
              <a:rPr lang="zh-CN" altLang="zh-CN" sz="36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生命的热烈</a:t>
            </a:r>
            <a:r>
              <a:rPr lang="zh-CN" altLang="zh-CN" sz="3600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。（</a:t>
            </a:r>
            <a:r>
              <a:rPr lang="zh-CN" altLang="en-US" sz="3600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对象为动物</a:t>
            </a:r>
            <a:r>
              <a:rPr lang="en-US" altLang="zh-CN" sz="3600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3600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分，</a:t>
            </a:r>
            <a:r>
              <a:rPr lang="zh-CN" altLang="zh-CN" sz="3600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句式</a:t>
            </a:r>
            <a:r>
              <a:rPr lang="en-US" altLang="zh-CN" sz="3600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zh-CN" sz="3600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分，拟人手法</a:t>
            </a:r>
            <a:r>
              <a:rPr lang="en-US" altLang="zh-CN" sz="3600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zh-CN" sz="3600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zh-CN" altLang="en-US" sz="3600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，扣满</a:t>
            </a:r>
            <a:r>
              <a:rPr lang="en-US" altLang="zh-CN" sz="3600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3600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分为止。</a:t>
            </a:r>
            <a:r>
              <a:rPr lang="zh-CN" altLang="zh-CN" sz="3600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endParaRPr lang="zh-CN" altLang="zh-CN" sz="3600" b="1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946013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2" descr="u=2747158392,3346707874&amp;fm=26&amp;gp=0[1]">
            <a:extLst>
              <a:ext uri="{FF2B5EF4-FFF2-40B4-BE49-F238E27FC236}">
                <a16:creationId xmlns:a16="http://schemas.microsoft.com/office/drawing/2014/main" id="{6B302EB7-DA00-43B5-8184-822A709EB3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6" y="-36513"/>
            <a:ext cx="9134475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圆角矩形 3">
            <a:extLst>
              <a:ext uri="{FF2B5EF4-FFF2-40B4-BE49-F238E27FC236}">
                <a16:creationId xmlns:a16="http://schemas.microsoft.com/office/drawing/2014/main" id="{56562C8A-AA12-4824-BCFD-C9F414B14372}"/>
              </a:ext>
            </a:extLst>
          </p:cNvPr>
          <p:cNvSpPr/>
          <p:nvPr/>
        </p:nvSpPr>
        <p:spPr>
          <a:xfrm>
            <a:off x="1736725" y="101601"/>
            <a:ext cx="8656638" cy="6638925"/>
          </a:xfrm>
          <a:prstGeom prst="roundRect">
            <a:avLst/>
          </a:prstGeom>
          <a:solidFill>
            <a:schemeClr val="accent1">
              <a:lumMod val="20000"/>
              <a:lumOff val="80000"/>
              <a:alpha val="7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20000"/>
              </a:spcBef>
              <a:spcAft>
                <a:spcPct val="0"/>
              </a:spcAft>
            </a:pPr>
            <a:r>
              <a:rPr lang="en-US" altLang="zh-CN" sz="2800" noProof="1">
                <a:solidFill>
                  <a:srgbClr val="FFFFFF"/>
                </a:solidFill>
                <a:latin typeface="Tahoma"/>
                <a:ea typeface="宋体"/>
              </a:rPr>
              <a:t> </a:t>
            </a:r>
          </a:p>
        </p:txBody>
      </p:sp>
      <p:sp>
        <p:nvSpPr>
          <p:cNvPr id="18436" name="内容占位符 4">
            <a:extLst>
              <a:ext uri="{FF2B5EF4-FFF2-40B4-BE49-F238E27FC236}">
                <a16:creationId xmlns:a16="http://schemas.microsoft.com/office/drawing/2014/main" id="{3C14EC14-4A42-4298-B48E-87B157159131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500" name="文本占位符 106499">
            <a:extLst>
              <a:ext uri="{FF2B5EF4-FFF2-40B4-BE49-F238E27FC236}">
                <a16:creationId xmlns:a16="http://schemas.microsoft.com/office/drawing/2014/main" id="{82A3C234-0FCE-482B-B5C3-502A7FCC3A46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382713" y="949325"/>
            <a:ext cx="5148263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3333CC"/>
              </a:buClr>
              <a:buSzPct val="60000"/>
            </a:pPr>
            <a:r>
              <a:rPr lang="zh-CN" altLang="en-US">
                <a:solidFill>
                  <a:srgbClr val="000000"/>
                </a:solidFill>
                <a:latin typeface="方正启体简体" charset="-122"/>
                <a:ea typeface="方正启体简体" charset="-122"/>
              </a:rPr>
              <a:t>远远的/</a:t>
            </a:r>
            <a:r>
              <a:rPr lang="zh-CN" altLang="en-US">
                <a:solidFill>
                  <a:srgbClr val="FF0000"/>
                </a:solidFill>
                <a:latin typeface="方正启体简体" charset="-122"/>
                <a:ea typeface="方正启体简体" charset="-122"/>
              </a:rPr>
              <a:t>街灯</a:t>
            </a:r>
            <a:r>
              <a:rPr lang="zh-CN" altLang="en-US">
                <a:solidFill>
                  <a:srgbClr val="000000"/>
                </a:solidFill>
                <a:latin typeface="方正启体简体" charset="-122"/>
                <a:ea typeface="方正启体简体" charset="-122"/>
              </a:rPr>
              <a:t>/明了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3333CC"/>
              </a:buClr>
              <a:buSzPct val="60000"/>
            </a:pPr>
            <a:r>
              <a:rPr lang="zh-CN" altLang="en-US">
                <a:solidFill>
                  <a:srgbClr val="000000"/>
                </a:solidFill>
                <a:latin typeface="方正启体简体" charset="-122"/>
                <a:ea typeface="方正启体简体" charset="-122"/>
              </a:rPr>
              <a:t>好像/闪着/无数的/</a:t>
            </a:r>
            <a:r>
              <a:rPr lang="zh-CN" altLang="en-US">
                <a:solidFill>
                  <a:srgbClr val="FF0000"/>
                </a:solidFill>
                <a:latin typeface="方正启体简体" charset="-122"/>
                <a:ea typeface="方正启体简体" charset="-122"/>
              </a:rPr>
              <a:t>明星</a:t>
            </a:r>
            <a:endParaRPr lang="zh-CN" altLang="en-US">
              <a:solidFill>
                <a:srgbClr val="660066"/>
              </a:solidFill>
              <a:latin typeface="方正启体简体" charset="-122"/>
              <a:ea typeface="方正启体简体" charset="-122"/>
            </a:endParaRP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3333CC"/>
              </a:buClr>
              <a:buSzPct val="60000"/>
            </a:pPr>
            <a:r>
              <a:rPr lang="zh-CN" altLang="en-US">
                <a:solidFill>
                  <a:srgbClr val="000000"/>
                </a:solidFill>
                <a:latin typeface="方正启体简体" charset="-122"/>
                <a:ea typeface="方正启体简体" charset="-122"/>
              </a:rPr>
              <a:t>天上的/</a:t>
            </a:r>
            <a:r>
              <a:rPr lang="zh-CN" altLang="en-US">
                <a:solidFill>
                  <a:srgbClr val="FF0000"/>
                </a:solidFill>
                <a:latin typeface="方正启体简体" charset="-122"/>
                <a:ea typeface="方正启体简体" charset="-122"/>
              </a:rPr>
              <a:t>明星</a:t>
            </a:r>
            <a:r>
              <a:rPr lang="zh-CN" altLang="en-US">
                <a:solidFill>
                  <a:srgbClr val="000000"/>
                </a:solidFill>
                <a:latin typeface="方正启体简体" charset="-122"/>
                <a:ea typeface="方正启体简体" charset="-122"/>
              </a:rPr>
              <a:t>/现了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3333CC"/>
              </a:buClr>
              <a:buSzPct val="60000"/>
            </a:pPr>
            <a:r>
              <a:rPr lang="zh-CN" altLang="en-US">
                <a:solidFill>
                  <a:srgbClr val="000000"/>
                </a:solidFill>
                <a:latin typeface="方正启体简体" charset="-122"/>
                <a:ea typeface="方正启体简体" charset="-122"/>
              </a:rPr>
              <a:t>好像/点着/无数的/</a:t>
            </a:r>
            <a:r>
              <a:rPr lang="zh-CN" altLang="en-US">
                <a:solidFill>
                  <a:srgbClr val="FF0000"/>
                </a:solidFill>
                <a:latin typeface="方正启体简体" charset="-122"/>
                <a:ea typeface="方正启体简体" charset="-122"/>
              </a:rPr>
              <a:t>街灯</a:t>
            </a:r>
            <a:endParaRPr lang="zh-CN" altLang="en-US">
              <a:solidFill>
                <a:srgbClr val="660066"/>
              </a:solidFill>
              <a:latin typeface="方正启体简体" charset="-122"/>
              <a:ea typeface="方正启体简体" charset="-122"/>
            </a:endParaRP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3333CC"/>
              </a:buClr>
              <a:buSzPct val="60000"/>
            </a:pPr>
            <a:r>
              <a:rPr lang="zh-CN" altLang="en-US">
                <a:solidFill>
                  <a:srgbClr val="000000"/>
                </a:solidFill>
                <a:latin typeface="方正启体简体" charset="-122"/>
                <a:ea typeface="方正启体简体" charset="-122"/>
              </a:rPr>
              <a:t>我想/那缥缈的/空中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3333CC"/>
              </a:buClr>
              <a:buSzPct val="60000"/>
            </a:pPr>
            <a:r>
              <a:rPr lang="zh-CN" altLang="en-US">
                <a:solidFill>
                  <a:srgbClr val="000000"/>
                </a:solidFill>
                <a:latin typeface="方正启体简体" charset="-122"/>
                <a:ea typeface="方正启体简体" charset="-122"/>
              </a:rPr>
              <a:t>定然/有</a:t>
            </a:r>
            <a:r>
              <a:rPr lang="zh-CN" altLang="en-US">
                <a:solidFill>
                  <a:srgbClr val="FF0000"/>
                </a:solidFill>
                <a:latin typeface="方正启体简体" charset="-122"/>
                <a:ea typeface="方正启体简体" charset="-122"/>
              </a:rPr>
              <a:t>美丽</a:t>
            </a:r>
            <a:r>
              <a:rPr lang="zh-CN" altLang="en-US">
                <a:solidFill>
                  <a:srgbClr val="000000"/>
                </a:solidFill>
                <a:latin typeface="方正启体简体" charset="-122"/>
                <a:ea typeface="方正启体简体" charset="-122"/>
              </a:rPr>
              <a:t>的/街市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3333CC"/>
              </a:buClr>
              <a:buSzPct val="60000"/>
            </a:pPr>
            <a:r>
              <a:rPr lang="zh-CN" altLang="en-US">
                <a:solidFill>
                  <a:srgbClr val="000000"/>
                </a:solidFill>
                <a:latin typeface="方正启体简体" charset="-122"/>
                <a:ea typeface="方正启体简体" charset="-122"/>
              </a:rPr>
              <a:t>街市上/陈列的/一些/</a:t>
            </a:r>
            <a:r>
              <a:rPr lang="zh-CN" altLang="en-US">
                <a:solidFill>
                  <a:srgbClr val="FF0000"/>
                </a:solidFill>
                <a:latin typeface="方正启体简体" charset="-122"/>
                <a:ea typeface="方正启体简体" charset="-122"/>
              </a:rPr>
              <a:t>物品</a:t>
            </a:r>
            <a:endParaRPr lang="zh-CN" altLang="en-US">
              <a:solidFill>
                <a:srgbClr val="660066"/>
              </a:solidFill>
              <a:latin typeface="方正启体简体" charset="-122"/>
              <a:ea typeface="方正启体简体" charset="-122"/>
            </a:endParaRP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3333CC"/>
              </a:buClr>
              <a:buSzPct val="60000"/>
            </a:pPr>
            <a:r>
              <a:rPr lang="zh-CN" altLang="en-US">
                <a:solidFill>
                  <a:srgbClr val="000000"/>
                </a:solidFill>
                <a:latin typeface="方正启体简体" charset="-122"/>
                <a:ea typeface="方正启体简体" charset="-122"/>
              </a:rPr>
              <a:t>定然是/世上/</a:t>
            </a:r>
            <a:r>
              <a:rPr lang="zh-CN" altLang="en-US">
                <a:solidFill>
                  <a:srgbClr val="FF0000"/>
                </a:solidFill>
                <a:latin typeface="方正启体简体" charset="-122"/>
                <a:ea typeface="方正启体简体" charset="-122"/>
              </a:rPr>
              <a:t>没有</a:t>
            </a:r>
            <a:r>
              <a:rPr lang="zh-CN" altLang="en-US">
                <a:solidFill>
                  <a:srgbClr val="000000"/>
                </a:solidFill>
                <a:latin typeface="方正启体简体" charset="-122"/>
                <a:ea typeface="方正启体简体" charset="-122"/>
              </a:rPr>
              <a:t>的/</a:t>
            </a:r>
            <a:r>
              <a:rPr lang="zh-CN" altLang="en-US">
                <a:solidFill>
                  <a:srgbClr val="FF0000"/>
                </a:solidFill>
                <a:latin typeface="方正启体简体" charset="-122"/>
                <a:ea typeface="方正启体简体" charset="-122"/>
              </a:rPr>
              <a:t>珍奇</a:t>
            </a:r>
            <a:endParaRPr lang="zh-CN" altLang="en-US">
              <a:solidFill>
                <a:srgbClr val="660066"/>
              </a:solidFill>
              <a:latin typeface="方正启体简体" charset="-122"/>
              <a:ea typeface="方正启体简体" charset="-122"/>
            </a:endParaRP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3333CC"/>
              </a:buClr>
              <a:buSzPct val="60000"/>
            </a:pPr>
            <a:endParaRPr lang="zh-CN" altLang="en-US">
              <a:solidFill>
                <a:srgbClr val="000000"/>
              </a:solidFill>
              <a:latin typeface="方正启体简体" charset="-122"/>
              <a:ea typeface="方正启体简体" charset="-122"/>
            </a:endParaRPr>
          </a:p>
        </p:txBody>
      </p:sp>
      <p:sp>
        <p:nvSpPr>
          <p:cNvPr id="18438" name="内容占位符 1">
            <a:extLst>
              <a:ext uri="{FF2B5EF4-FFF2-40B4-BE49-F238E27FC236}">
                <a16:creationId xmlns:a16="http://schemas.microsoft.com/office/drawing/2014/main" id="{3E6788DA-36C5-41F2-BE61-808CDB722C29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文本占位符 106499">
            <a:extLst>
              <a:ext uri="{FF2B5EF4-FFF2-40B4-BE49-F238E27FC236}">
                <a16:creationId xmlns:a16="http://schemas.microsoft.com/office/drawing/2014/main" id="{DFC882DB-791E-433A-8220-D396DB3491C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5500688" y="327025"/>
            <a:ext cx="5148262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3333CC"/>
              </a:buClr>
              <a:buSzPct val="60000"/>
            </a:pPr>
            <a:endParaRPr lang="zh-CN" altLang="en-US">
              <a:solidFill>
                <a:srgbClr val="660066"/>
              </a:solidFill>
              <a:latin typeface="方正启体简体" charset="-122"/>
              <a:ea typeface="方正启体简体" charset="-122"/>
            </a:endParaRP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3333CC"/>
              </a:buClr>
              <a:buSzPct val="60000"/>
            </a:pPr>
            <a:r>
              <a:rPr lang="zh-CN" altLang="en-US">
                <a:solidFill>
                  <a:srgbClr val="000000"/>
                </a:solidFill>
                <a:latin typeface="方正启体简体" charset="-122"/>
                <a:ea typeface="方正启体简体" charset="-122"/>
              </a:rPr>
              <a:t>你看，/那浅浅的/天河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3333CC"/>
              </a:buClr>
              <a:buSzPct val="60000"/>
            </a:pPr>
            <a:r>
              <a:rPr lang="zh-CN" altLang="en-US">
                <a:solidFill>
                  <a:srgbClr val="000000"/>
                </a:solidFill>
                <a:latin typeface="方正启体简体" charset="-122"/>
                <a:ea typeface="方正启体简体" charset="-122"/>
              </a:rPr>
              <a:t>定然是/</a:t>
            </a:r>
            <a:r>
              <a:rPr lang="zh-CN" altLang="en-US">
                <a:solidFill>
                  <a:srgbClr val="FF0000"/>
                </a:solidFill>
                <a:latin typeface="方正启体简体" charset="-122"/>
                <a:ea typeface="方正启体简体" charset="-122"/>
              </a:rPr>
              <a:t>不甚</a:t>
            </a:r>
            <a:r>
              <a:rPr lang="zh-CN" altLang="en-US">
                <a:solidFill>
                  <a:srgbClr val="000000"/>
                </a:solidFill>
                <a:latin typeface="方正启体简体" charset="-122"/>
                <a:ea typeface="方正启体简体" charset="-122"/>
              </a:rPr>
              <a:t>/宽广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3333CC"/>
              </a:buClr>
              <a:buSzPct val="60000"/>
            </a:pPr>
            <a:r>
              <a:rPr lang="zh-CN" altLang="en-US">
                <a:solidFill>
                  <a:srgbClr val="000000"/>
                </a:solidFill>
                <a:latin typeface="方正启体简体" charset="-122"/>
                <a:ea typeface="方正启体简体" charset="-122"/>
              </a:rPr>
              <a:t>那/隔着河的/</a:t>
            </a:r>
            <a:r>
              <a:rPr lang="zh-CN" altLang="en-US">
                <a:solidFill>
                  <a:srgbClr val="FF0000"/>
                </a:solidFill>
                <a:latin typeface="方正启体简体" charset="-122"/>
                <a:ea typeface="方正启体简体" charset="-122"/>
              </a:rPr>
              <a:t>牛郎</a:t>
            </a:r>
            <a:r>
              <a:rPr lang="zh-CN" altLang="en-US">
                <a:solidFill>
                  <a:srgbClr val="000000"/>
                </a:solidFill>
                <a:latin typeface="方正启体简体" charset="-122"/>
                <a:ea typeface="方正启体简体" charset="-122"/>
              </a:rPr>
              <a:t>/</a:t>
            </a:r>
            <a:r>
              <a:rPr lang="zh-CN" altLang="en-US">
                <a:solidFill>
                  <a:srgbClr val="FF0000"/>
                </a:solidFill>
                <a:latin typeface="方正启体简体" charset="-122"/>
                <a:ea typeface="方正启体简体" charset="-122"/>
              </a:rPr>
              <a:t>织女</a:t>
            </a:r>
            <a:endParaRPr lang="zh-CN" altLang="en-US">
              <a:solidFill>
                <a:srgbClr val="660066"/>
              </a:solidFill>
              <a:latin typeface="方正启体简体" charset="-122"/>
              <a:ea typeface="方正启体简体" charset="-122"/>
            </a:endParaRP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3333CC"/>
              </a:buClr>
              <a:buSzPct val="60000"/>
            </a:pPr>
            <a:r>
              <a:rPr lang="zh-CN" altLang="en-US">
                <a:solidFill>
                  <a:srgbClr val="000000"/>
                </a:solidFill>
                <a:latin typeface="方正启体简体" charset="-122"/>
                <a:ea typeface="方正启体简体" charset="-122"/>
              </a:rPr>
              <a:t>定能够/骑着牛儿/</a:t>
            </a:r>
            <a:r>
              <a:rPr lang="zh-CN" altLang="en-US">
                <a:solidFill>
                  <a:srgbClr val="FF0000"/>
                </a:solidFill>
                <a:latin typeface="方正启体简体" charset="-122"/>
                <a:ea typeface="方正启体简体" charset="-122"/>
              </a:rPr>
              <a:t>来往</a:t>
            </a:r>
            <a:endParaRPr lang="zh-CN" altLang="en-US">
              <a:solidFill>
                <a:srgbClr val="660066"/>
              </a:solidFill>
              <a:latin typeface="方正启体简体" charset="-122"/>
              <a:ea typeface="方正启体简体" charset="-122"/>
            </a:endParaRP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3333CC"/>
              </a:buClr>
              <a:buSzPct val="60000"/>
            </a:pPr>
            <a:r>
              <a:rPr lang="zh-CN" altLang="en-US">
                <a:solidFill>
                  <a:srgbClr val="000000"/>
                </a:solidFill>
                <a:latin typeface="方正启体简体" charset="-122"/>
                <a:ea typeface="方正启体简体" charset="-122"/>
              </a:rPr>
              <a:t>我想/他们/此刻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3333CC"/>
              </a:buClr>
              <a:buSzPct val="60000"/>
            </a:pPr>
            <a:r>
              <a:rPr lang="zh-CN" altLang="en-US">
                <a:solidFill>
                  <a:srgbClr val="000000"/>
                </a:solidFill>
                <a:latin typeface="方正启体简体" charset="-122"/>
                <a:ea typeface="方正启体简体" charset="-122"/>
              </a:rPr>
              <a:t>定然/在/天街/</a:t>
            </a:r>
            <a:r>
              <a:rPr lang="zh-CN" altLang="en-US">
                <a:solidFill>
                  <a:srgbClr val="FF0000"/>
                </a:solidFill>
                <a:latin typeface="方正启体简体" charset="-122"/>
                <a:ea typeface="方正启体简体" charset="-122"/>
              </a:rPr>
              <a:t>闲游</a:t>
            </a:r>
            <a:endParaRPr lang="zh-CN" altLang="en-US">
              <a:solidFill>
                <a:srgbClr val="660066"/>
              </a:solidFill>
              <a:latin typeface="方正启体简体" charset="-122"/>
              <a:ea typeface="方正启体简体" charset="-122"/>
            </a:endParaRP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3333CC"/>
              </a:buClr>
              <a:buSzPct val="60000"/>
            </a:pPr>
            <a:r>
              <a:rPr lang="zh-CN" altLang="en-US">
                <a:solidFill>
                  <a:srgbClr val="000000"/>
                </a:solidFill>
                <a:latin typeface="方正启体简体" charset="-122"/>
                <a:ea typeface="方正启体简体" charset="-122"/>
              </a:rPr>
              <a:t>不信，/请看/那朵</a:t>
            </a:r>
            <a:r>
              <a:rPr lang="zh-CN" altLang="en-US">
                <a:solidFill>
                  <a:srgbClr val="FF0000"/>
                </a:solidFill>
                <a:latin typeface="方正启体简体" charset="-122"/>
                <a:ea typeface="方正启体简体" charset="-122"/>
              </a:rPr>
              <a:t>流星</a:t>
            </a:r>
            <a:endParaRPr lang="zh-CN" altLang="en-US">
              <a:solidFill>
                <a:srgbClr val="660066"/>
              </a:solidFill>
              <a:latin typeface="方正启体简体" charset="-122"/>
              <a:ea typeface="方正启体简体" charset="-122"/>
            </a:endParaRP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3333CC"/>
              </a:buClr>
              <a:buSzPct val="60000"/>
            </a:pPr>
            <a:r>
              <a:rPr lang="zh-CN" altLang="en-US">
                <a:solidFill>
                  <a:srgbClr val="000000"/>
                </a:solidFill>
                <a:latin typeface="方正启体简体" charset="-122"/>
                <a:ea typeface="方正启体简体" charset="-122"/>
              </a:rPr>
              <a:t>是他们/提着/</a:t>
            </a:r>
            <a:r>
              <a:rPr lang="zh-CN" altLang="en-US">
                <a:solidFill>
                  <a:srgbClr val="FF0000"/>
                </a:solidFill>
                <a:latin typeface="方正启体简体" charset="-122"/>
                <a:ea typeface="方正启体简体" charset="-122"/>
              </a:rPr>
              <a:t>灯笼</a:t>
            </a:r>
            <a:r>
              <a:rPr lang="zh-CN" altLang="en-US">
                <a:solidFill>
                  <a:srgbClr val="000000"/>
                </a:solidFill>
                <a:latin typeface="方正启体简体" charset="-122"/>
                <a:ea typeface="方正启体简体" charset="-122"/>
              </a:rPr>
              <a:t>/在走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226BFEE1-92CE-47D6-BD35-3C06EC8343A9}"/>
              </a:ext>
            </a:extLst>
          </p:cNvPr>
          <p:cNvCxnSpPr/>
          <p:nvPr/>
        </p:nvCxnSpPr>
        <p:spPr>
          <a:xfrm>
            <a:off x="6069014" y="1023938"/>
            <a:ext cx="26987" cy="52133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236" name="标题 95235">
            <a:extLst>
              <a:ext uri="{FF2B5EF4-FFF2-40B4-BE49-F238E27FC236}">
                <a16:creationId xmlns:a16="http://schemas.microsoft.com/office/drawing/2014/main" id="{D6632980-F9DF-4412-BC1E-D4875D6928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114675" y="33338"/>
            <a:ext cx="7848600" cy="990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zh-CN" altLang="en-US" sz="4800">
                <a:solidFill>
                  <a:schemeClr val="tx1"/>
                </a:solidFill>
                <a:ea typeface="隶书" panose="02010509060101010101" pitchFamily="49" charset="-122"/>
              </a:rPr>
              <a:t>天   上   的   街   市</a:t>
            </a:r>
            <a:r>
              <a:rPr lang="zh-CN" altLang="en-US" sz="4000">
                <a:solidFill>
                  <a:schemeClr val="tx1"/>
                </a:solidFill>
              </a:rPr>
              <a:t>                   </a:t>
            </a:r>
          </a:p>
        </p:txBody>
      </p:sp>
    </p:spTree>
  </p:cSld>
  <p:clrMapOvr>
    <a:masterClrMapping/>
  </p:clrMapOvr>
  <p:transition spd="med">
    <p:zoom dir="in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1" descr="u=3150482083,2300406021&amp;fm=26&amp;gp=0[1]">
            <a:extLst>
              <a:ext uri="{FF2B5EF4-FFF2-40B4-BE49-F238E27FC236}">
                <a16:creationId xmlns:a16="http://schemas.microsoft.com/office/drawing/2014/main" id="{D9C8E167-937F-40CF-A1D0-A24630D873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48"/>
          <a:stretch>
            <a:fillRect/>
          </a:stretch>
        </p:blipFill>
        <p:spPr bwMode="auto">
          <a:xfrm>
            <a:off x="1498600" y="-9525"/>
            <a:ext cx="91948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文本框 2">
            <a:extLst>
              <a:ext uri="{FF2B5EF4-FFF2-40B4-BE49-F238E27FC236}">
                <a16:creationId xmlns:a16="http://schemas.microsoft.com/office/drawing/2014/main" id="{145EB7DC-2BEE-45B3-9552-A6415C8885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6075" y="95251"/>
            <a:ext cx="737393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FFFF"/>
                </a:solidFill>
                <a:latin typeface="方正启体简体" charset="-122"/>
                <a:ea typeface="方正启体简体" charset="-122"/>
              </a:rPr>
              <a:t>诗人戴望舒说：</a:t>
            </a:r>
            <a:r>
              <a:rPr lang="en-US" altLang="zh-CN" sz="4000" b="1" dirty="0">
                <a:solidFill>
                  <a:srgbClr val="FFFFFF"/>
                </a:solidFill>
                <a:latin typeface="方正启体简体" charset="-122"/>
                <a:ea typeface="方正启体简体" charset="-122"/>
              </a:rPr>
              <a:t>“</a:t>
            </a:r>
            <a:r>
              <a:rPr lang="zh-CN" altLang="en-US" sz="4000" b="1" dirty="0">
                <a:solidFill>
                  <a:srgbClr val="FFFFFF"/>
                </a:solidFill>
                <a:latin typeface="方正启体简体" charset="-122"/>
                <a:ea typeface="方正启体简体" charset="-122"/>
              </a:rPr>
              <a:t>诗是由真实经过想象而出来的。</a:t>
            </a:r>
            <a:r>
              <a:rPr lang="en-US" altLang="zh-CN" sz="4000" b="1" dirty="0">
                <a:solidFill>
                  <a:srgbClr val="FFFFFF"/>
                </a:solidFill>
                <a:latin typeface="方正启体简体" charset="-122"/>
                <a:ea typeface="方正启体简体" charset="-122"/>
              </a:rPr>
              <a:t>”</a:t>
            </a:r>
            <a:r>
              <a:rPr lang="zh-CN" altLang="en-US" sz="4000" b="1" dirty="0">
                <a:solidFill>
                  <a:srgbClr val="FFFFFF"/>
                </a:solidFill>
                <a:latin typeface="方正启体简体" charset="-122"/>
                <a:ea typeface="方正启体简体" charset="-122"/>
              </a:rPr>
              <a:t>请你尽情发挥联想和想象，进行仿写。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0376054-4E42-4033-9F0D-36A5766AC3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5801" y="2851150"/>
            <a:ext cx="9351963" cy="336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4000" b="1">
                <a:solidFill>
                  <a:srgbClr val="FF0000"/>
                </a:solidFill>
                <a:latin typeface="方正启体简体" charset="-122"/>
                <a:ea typeface="方正启体简体" charset="-122"/>
              </a:rPr>
              <a:t>角度一：模仿第一段的互喻手法。例：</a:t>
            </a:r>
            <a:endParaRPr lang="zh-CN" altLang="en-US" sz="3200">
              <a:solidFill>
                <a:srgbClr val="FFFFFF"/>
              </a:solidFill>
              <a:latin typeface="方正少儿简体" charset="-122"/>
              <a:ea typeface="方正少儿简体" charset="-122"/>
            </a:endParaRPr>
          </a:p>
          <a:p>
            <a:pPr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600">
                <a:solidFill>
                  <a:srgbClr val="FFFFFF"/>
                </a:solidFill>
                <a:latin typeface="方正少儿简体" charset="-122"/>
                <a:ea typeface="方正少儿简体" charset="-122"/>
              </a:rPr>
              <a:t>                海面上的海鸥飞翔着,</a:t>
            </a:r>
          </a:p>
          <a:p>
            <a:pPr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600">
                <a:solidFill>
                  <a:srgbClr val="FFFFFF"/>
                </a:solidFill>
                <a:latin typeface="方正少儿简体" charset="-122"/>
                <a:ea typeface="方正少儿简体" charset="-122"/>
              </a:rPr>
              <a:t>                好像掠过的白云。</a:t>
            </a:r>
          </a:p>
          <a:p>
            <a:pPr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600">
                <a:solidFill>
                  <a:srgbClr val="FFFFFF"/>
                </a:solidFill>
                <a:latin typeface="方正少儿简体" charset="-122"/>
                <a:ea typeface="方正少儿简体" charset="-122"/>
              </a:rPr>
              <a:t>                天空中的白云移动着,</a:t>
            </a:r>
          </a:p>
          <a:p>
            <a:pPr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600">
                <a:solidFill>
                  <a:srgbClr val="FFFFFF"/>
                </a:solidFill>
                <a:latin typeface="方正少儿简体" charset="-122"/>
                <a:ea typeface="方正少儿简体" charset="-122"/>
              </a:rPr>
              <a:t>                好像翱翔的海鸥。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图片 1" descr="u=1226204570,998751354&amp;fm=26&amp;gp=0[1]">
            <a:extLst>
              <a:ext uri="{FF2B5EF4-FFF2-40B4-BE49-F238E27FC236}">
                <a16:creationId xmlns:a16="http://schemas.microsoft.com/office/drawing/2014/main" id="{552367DF-E8AE-4C51-9E13-A47CD2DDA5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80" r="17136" b="9840"/>
          <a:stretch>
            <a:fillRect/>
          </a:stretch>
        </p:blipFill>
        <p:spPr bwMode="auto">
          <a:xfrm>
            <a:off x="1492250" y="-19050"/>
            <a:ext cx="92075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2" name="文本框 3">
            <a:extLst>
              <a:ext uri="{FF2B5EF4-FFF2-40B4-BE49-F238E27FC236}">
                <a16:creationId xmlns:a16="http://schemas.microsoft.com/office/drawing/2014/main" id="{98C584BD-2A10-45D1-9D89-4B76BF4C50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6376" y="88901"/>
            <a:ext cx="8888413" cy="455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  <a:latin typeface="方正启体简体" charset="-122"/>
                <a:ea typeface="方正启体简体" charset="-122"/>
              </a:rPr>
              <a:t>角度二：模仿第二段</a:t>
            </a:r>
          </a:p>
          <a:p>
            <a:pPr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  <a:latin typeface="方正启体简体" charset="-122"/>
                <a:ea typeface="方正启体简体" charset="-122"/>
              </a:rPr>
              <a:t>想象夜空中的事物，例：</a:t>
            </a:r>
          </a:p>
          <a:p>
            <a:pPr fontAlgn="base">
              <a:spcBef>
                <a:spcPct val="20000"/>
              </a:spcBef>
              <a:spcAft>
                <a:spcPct val="0"/>
              </a:spcAft>
            </a:pPr>
            <a:endParaRPr lang="zh-CN" altLang="en-US" sz="3200" b="1">
              <a:solidFill>
                <a:srgbClr val="FFFFFF"/>
              </a:solidFill>
              <a:latin typeface="方正启体简体" charset="-122"/>
              <a:ea typeface="方正启体简体" charset="-122"/>
            </a:endParaRPr>
          </a:p>
          <a:p>
            <a:pPr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600">
                <a:solidFill>
                  <a:srgbClr val="FFFFFF"/>
                </a:solidFill>
                <a:latin typeface="方正少儿简体" charset="-122"/>
                <a:ea typeface="方正少儿简体" charset="-122"/>
              </a:rPr>
              <a:t>我想那缥缈的空中，</a:t>
            </a:r>
          </a:p>
          <a:p>
            <a:pPr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600">
                <a:solidFill>
                  <a:srgbClr val="FFFFFF"/>
                </a:solidFill>
                <a:latin typeface="方正少儿简体" charset="-122"/>
                <a:ea typeface="方正少儿简体" charset="-122"/>
              </a:rPr>
              <a:t>定然有绚丽的花圃。</a:t>
            </a:r>
          </a:p>
          <a:p>
            <a:pPr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600">
                <a:solidFill>
                  <a:srgbClr val="FFFFFF"/>
                </a:solidFill>
                <a:latin typeface="方正少儿简体" charset="-122"/>
                <a:ea typeface="方正少儿简体" charset="-122"/>
              </a:rPr>
              <a:t>花圃里绽放的一些奇花异草，</a:t>
            </a:r>
          </a:p>
          <a:p>
            <a:pPr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600">
                <a:solidFill>
                  <a:srgbClr val="FFFFFF"/>
                </a:solidFill>
                <a:latin typeface="方正少儿简体" charset="-122"/>
                <a:ea typeface="方正少儿简体" charset="-122"/>
              </a:rPr>
              <a:t>定然是世上没有的曼妙清香。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E116218-E46E-4B97-BB12-2AC044EC5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42315"/>
          </a:xfrm>
        </p:spPr>
        <p:txBody>
          <a:bodyPr/>
          <a:lstStyle/>
          <a:p>
            <a:r>
              <a:rPr lang="en-US" altLang="zh-CN" dirty="0"/>
              <a:t>                                </a:t>
            </a:r>
            <a:r>
              <a:rPr lang="zh-CN" altLang="en-US" dirty="0"/>
              <a:t>二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77AC5B5-BD07-4D1F-BEEE-63F8D83C57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720" y="1337945"/>
            <a:ext cx="11206480" cy="5154930"/>
          </a:xfrm>
        </p:spPr>
        <p:txBody>
          <a:bodyPr>
            <a:normAutofit/>
          </a:bodyPr>
          <a:lstStyle/>
          <a:p>
            <a:pPr marL="0" indent="0">
              <a:lnSpc>
                <a:spcPct val="125000"/>
              </a:lnSpc>
              <a:buNone/>
            </a:pPr>
            <a:r>
              <a:rPr lang="zh-CN" altLang="zh-CN" sz="3300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zh-CN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一）</a:t>
            </a:r>
            <a:r>
              <a:rPr lang="en-US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7.</a:t>
            </a:r>
            <a:r>
              <a:rPr lang="en-US" altLang="zh-CN" sz="33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33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33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sz="33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①终古高云</a:t>
            </a:r>
            <a:r>
              <a:rPr lang="zh-CN" altLang="zh-CN" sz="39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簇</a:t>
            </a:r>
            <a:r>
              <a:rPr lang="zh-CN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此城         </a:t>
            </a:r>
            <a:r>
              <a:rPr lang="zh-CN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altLang="zh-CN" sz="39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岐</a:t>
            </a:r>
            <a:r>
              <a:rPr lang="zh-CN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王宅里寻常见  </a:t>
            </a:r>
            <a:endParaRPr lang="en-US" altLang="zh-CN" sz="3300" b="1" kern="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ct val="125000"/>
              </a:lnSpc>
              <a:buNone/>
            </a:pPr>
            <a:r>
              <a:rPr lang="en-US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      </a:t>
            </a:r>
            <a:r>
              <a:rPr lang="zh-CN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③曲</a:t>
            </a:r>
            <a:r>
              <a:rPr lang="zh-CN" altLang="zh-CN" sz="39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肱</a:t>
            </a:r>
            <a:r>
              <a:rPr lang="zh-CN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而枕之</a:t>
            </a:r>
            <a:r>
              <a:rPr lang="en-US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   </a:t>
            </a:r>
            <a:r>
              <a:rPr lang="zh-CN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④</a:t>
            </a:r>
            <a:r>
              <a:rPr lang="zh-CN" altLang="zh-CN" sz="42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淫</a:t>
            </a:r>
            <a:r>
              <a:rPr lang="zh-CN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慢则不能励精  </a:t>
            </a:r>
            <a:endParaRPr lang="en-US" altLang="zh-CN" sz="3300" b="1" kern="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ct val="125000"/>
              </a:lnSpc>
              <a:buNone/>
            </a:pPr>
            <a:r>
              <a:rPr lang="en-US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     </a:t>
            </a:r>
            <a:r>
              <a:rPr lang="zh-CN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⑤河流大野</a:t>
            </a:r>
            <a:r>
              <a:rPr lang="zh-CN" altLang="zh-CN" sz="42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犹</a:t>
            </a:r>
            <a:r>
              <a:rPr lang="zh-CN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嫌束   </a:t>
            </a:r>
            <a:r>
              <a:rPr lang="en-US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</a:t>
            </a:r>
            <a:r>
              <a:rPr lang="zh-CN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⑥巴山夜雨</a:t>
            </a:r>
            <a:r>
              <a:rPr lang="zh-CN" altLang="zh-CN" sz="42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涨</a:t>
            </a:r>
            <a:r>
              <a:rPr lang="zh-CN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秋池</a:t>
            </a:r>
            <a:endParaRPr lang="zh-CN" altLang="zh-CN" sz="3300" b="1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ct val="125000"/>
              </a:lnSpc>
              <a:buNone/>
            </a:pPr>
            <a:r>
              <a:rPr lang="zh-CN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）① 乡书何处达，归</a:t>
            </a:r>
            <a:r>
              <a:rPr lang="zh-CN" altLang="zh-CN" sz="46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雁</a:t>
            </a:r>
            <a:r>
              <a:rPr lang="zh-CN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洛阳边 </a:t>
            </a:r>
            <a:endParaRPr lang="en-US" altLang="zh-CN" sz="3300" b="1" kern="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ct val="125000"/>
              </a:lnSpc>
              <a:buNone/>
            </a:pPr>
            <a:r>
              <a:rPr lang="en-US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</a:t>
            </a:r>
            <a:r>
              <a:rPr lang="zh-CN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②晴空一</a:t>
            </a:r>
            <a:r>
              <a:rPr lang="zh-CN" altLang="zh-CN" sz="46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鹤</a:t>
            </a:r>
            <a:r>
              <a:rPr lang="zh-CN" altLang="zh-CN" sz="3300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排云上，便引诗情到碧</a:t>
            </a:r>
            <a:r>
              <a:rPr lang="zh-CN" altLang="zh-CN" sz="51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霄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170842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0B73E81-33AF-4457-BFDE-6FCF55B78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1957AE4-94E5-442F-B076-658E889B3C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8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）缀：连接，紧跟。</a:t>
            </a:r>
            <a:endParaRPr lang="en-US" altLang="zh-CN" dirty="0"/>
          </a:p>
          <a:p>
            <a:r>
              <a:rPr lang="zh-CN" altLang="en-US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）股：大腿。</a:t>
            </a:r>
            <a:endParaRPr lang="en-US" altLang="zh-CN" dirty="0"/>
          </a:p>
          <a:p>
            <a:r>
              <a:rPr lang="zh-CN" altLang="en-US" dirty="0"/>
              <a:t>（</a:t>
            </a:r>
            <a:r>
              <a:rPr lang="en-US" altLang="zh-CN" dirty="0"/>
              <a:t>3</a:t>
            </a:r>
            <a:r>
              <a:rPr lang="zh-CN" altLang="en-US" dirty="0"/>
              <a:t>）弛：解除，</a:t>
            </a:r>
            <a:r>
              <a:rPr lang="zh-CN" altLang="en-US" sz="4800" dirty="0">
                <a:solidFill>
                  <a:srgbClr val="FF0000"/>
                </a:solidFill>
              </a:rPr>
              <a:t>卸</a:t>
            </a:r>
            <a:r>
              <a:rPr lang="zh-CN" altLang="en-US" dirty="0"/>
              <a:t>下。</a:t>
            </a:r>
            <a:endParaRPr lang="en-US" altLang="zh-CN" dirty="0"/>
          </a:p>
          <a:p>
            <a:r>
              <a:rPr lang="zh-CN" altLang="en-US" dirty="0"/>
              <a:t>（</a:t>
            </a:r>
            <a:r>
              <a:rPr lang="en-US" altLang="zh-CN" dirty="0"/>
              <a:t>4</a:t>
            </a:r>
            <a:r>
              <a:rPr lang="zh-CN" altLang="en-US" dirty="0"/>
              <a:t>）犬：像狗一样。</a:t>
            </a:r>
            <a:endParaRPr lang="en-US" altLang="zh-CN" dirty="0"/>
          </a:p>
          <a:p>
            <a:r>
              <a:rPr lang="zh-CN" altLang="en-US" dirty="0"/>
              <a:t>（</a:t>
            </a:r>
            <a:r>
              <a:rPr lang="en-US" altLang="zh-CN" dirty="0"/>
              <a:t>5</a:t>
            </a:r>
            <a:r>
              <a:rPr lang="zh-CN" altLang="en-US" dirty="0"/>
              <a:t>）道：讲述。</a:t>
            </a:r>
          </a:p>
        </p:txBody>
      </p:sp>
    </p:spTree>
    <p:extLst>
      <p:ext uri="{BB962C8B-B14F-4D97-AF65-F5344CB8AC3E}">
        <p14:creationId xmlns:p14="http://schemas.microsoft.com/office/powerpoint/2010/main" val="14886523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76520A6-2F50-473E-AE8B-C5A401D69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6717ADB-55B6-4C33-8891-18A569C1E2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25000"/>
              </a:lnSpc>
            </a:pPr>
            <a:r>
              <a:rPr lang="en-US" altLang="zh-CN" b="1" kern="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9.</a:t>
            </a:r>
            <a:r>
              <a:rPr lang="en-US" altLang="zh-CN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D </a:t>
            </a:r>
            <a:r>
              <a:rPr lang="en-US" altLang="zh-CN" b="1" kern="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(A.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才</a:t>
            </a:r>
            <a:r>
              <a:rPr lang="en-US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于是，</a:t>
            </a:r>
            <a:r>
              <a:rPr lang="en-US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攻击</a:t>
            </a:r>
            <a:r>
              <a:rPr lang="en-US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敌人， </a:t>
            </a:r>
            <a:r>
              <a:rPr lang="en-US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企图</a:t>
            </a:r>
            <a:r>
              <a:rPr lang="en-US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从容、悠闲， </a:t>
            </a:r>
            <a:endParaRPr lang="en-US" altLang="zh-CN" b="1" kern="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5000"/>
              </a:lnSpc>
            </a:pPr>
            <a:r>
              <a:rPr lang="en-US" altLang="zh-CN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D</a:t>
            </a:r>
            <a:r>
              <a:rPr lang="zh-CN" altLang="zh-CN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通“只”，只</a:t>
            </a:r>
            <a:r>
              <a:rPr lang="en-US" altLang="zh-CN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sz="2000" b="1" kern="100" dirty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10.</a:t>
            </a:r>
            <a:r>
              <a:rPr lang="en-US" altLang="zh-CN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C 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（“主要通过心理描写”表达错误，应为</a:t>
            </a:r>
            <a:r>
              <a:rPr lang="zh-CN" altLang="zh-CN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动作描写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endParaRPr lang="zh-CN" altLang="zh-CN" sz="2000" b="1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5000"/>
              </a:lnSpc>
            </a:pPr>
            <a:r>
              <a:rPr lang="en-US" altLang="zh-CN" b="1" kern="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11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．（</a:t>
            </a:r>
            <a:r>
              <a:rPr lang="en-US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 骨头已经</a:t>
            </a:r>
            <a:r>
              <a:rPr lang="zh-CN" altLang="zh-CN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没有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了，两只狼仍然像之前一样</a:t>
            </a:r>
            <a:r>
              <a:rPr lang="zh-CN" altLang="zh-CN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一起驱赶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zh-CN" altLang="zh-CN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屠户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）。 （“尽”</a:t>
            </a:r>
            <a:r>
              <a:rPr lang="en-US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分，“并驱”</a:t>
            </a:r>
            <a:r>
              <a:rPr lang="en-US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分、补充“屠户”</a:t>
            </a:r>
            <a:r>
              <a:rPr lang="en-US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endParaRPr lang="zh-CN" altLang="zh-CN" sz="2000" b="1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5000"/>
              </a:lnSpc>
            </a:pP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en-US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一只狼</a:t>
            </a:r>
            <a:r>
              <a:rPr lang="zh-CN" altLang="zh-CN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径直离开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了，其中一只</a:t>
            </a:r>
            <a:r>
              <a:rPr lang="zh-CN" altLang="zh-CN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像狗一样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坐在前面。（“径”</a:t>
            </a:r>
            <a:r>
              <a:rPr lang="en-US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分，“去”</a:t>
            </a:r>
            <a:r>
              <a:rPr lang="en-US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分，“犬”要点，但由于前面的注释已经考了，这里答对不再给分，答错扣</a:t>
            </a:r>
            <a:r>
              <a:rPr lang="en-US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分。）</a:t>
            </a:r>
            <a:endParaRPr lang="zh-CN" altLang="zh-CN" sz="2000" b="1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613118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58FCAEF-0FFE-414C-AD77-9C5455E0A4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560" y="545464"/>
            <a:ext cx="11282680" cy="5997575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b="1" kern="0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pitchFamily="49" charset="-122"/>
              </a:rPr>
              <a:t>12. 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楷体" panose="02010609060101010101" pitchFamily="49" charset="-122"/>
              </a:rPr>
              <a:t>尚思</a:t>
            </a:r>
            <a:r>
              <a:rPr lang="zh-CN" altLang="zh-CN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为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楷体" panose="02010609060101010101" pitchFamily="49" charset="-122"/>
              </a:rPr>
              <a:t>国</a:t>
            </a:r>
            <a:r>
              <a:rPr lang="zh-CN" altLang="zh-CN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楷体" panose="02010609060101010101" pitchFamily="49" charset="-122"/>
              </a:rPr>
              <a:t>戍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楷体" panose="02010609060101010101" pitchFamily="49" charset="-122"/>
              </a:rPr>
              <a:t>轮台    </a:t>
            </a:r>
            <a:r>
              <a:rPr lang="zh-CN" altLang="en-US" b="1" kern="0" dirty="0">
                <a:latin typeface="Calibri" panose="020F0502020204030204" pitchFamily="34" charset="0"/>
                <a:ea typeface="宋体" panose="02010600030101010101" pitchFamily="2" charset="-122"/>
                <a:cs typeface="楷体" panose="02010609060101010101" pitchFamily="49" charset="-122"/>
              </a:rPr>
              <a:t>夜阑卧听风吹雨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楷体" panose="02010609060101010101" pitchFamily="49" charset="-122"/>
              </a:rPr>
              <a:t> </a:t>
            </a:r>
            <a:r>
              <a:rPr lang="en-US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楷体" panose="02010609060101010101" pitchFamily="49" charset="-122"/>
              </a:rPr>
              <a:t>.(2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楷体" panose="02010609060101010101" pitchFamily="49" charset="-122"/>
              </a:rPr>
              <a:t>分</a:t>
            </a:r>
            <a:r>
              <a:rPr lang="en-US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楷体" panose="02010609060101010101" pitchFamily="49" charset="-122"/>
              </a:rPr>
              <a:t>)  </a:t>
            </a:r>
            <a:endParaRPr lang="zh-CN" altLang="zh-CN" sz="2000" b="1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5000"/>
              </a:lnSpc>
            </a:pPr>
            <a:r>
              <a:rPr lang="en-US" altLang="zh-CN" b="1" kern="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13. 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“僵卧”</a:t>
            </a:r>
            <a:r>
              <a:rPr lang="zh-CN" altLang="zh-CN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躺卧不起，形容</a:t>
            </a:r>
            <a:r>
              <a:rPr lang="zh-CN" altLang="zh-CN" sz="3600" b="1" kern="0" dirty="0">
                <a:solidFill>
                  <a:srgbClr val="1B06BA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老病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；（</a:t>
            </a:r>
            <a:r>
              <a:rPr lang="en-US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分）“僵”“孤村”点名了世人</a:t>
            </a:r>
            <a:r>
              <a:rPr lang="zh-CN" altLang="zh-CN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卧病在床，</a:t>
            </a:r>
            <a:r>
              <a:rPr lang="zh-CN" altLang="zh-CN" sz="3600" b="1" kern="0" dirty="0">
                <a:solidFill>
                  <a:srgbClr val="1B06BA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孤苦</a:t>
            </a:r>
            <a:r>
              <a:rPr lang="zh-CN" altLang="zh-CN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无助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的处境。（</a:t>
            </a:r>
            <a:r>
              <a:rPr lang="en-US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2000" b="1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5000"/>
              </a:lnSpc>
            </a:pPr>
            <a:r>
              <a:rPr lang="en-US" altLang="zh-CN" b="1" kern="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14.</a:t>
            </a:r>
            <a:r>
              <a:rPr lang="zh-CN" altLang="en-US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翻译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r>
              <a:rPr lang="zh-CN" altLang="zh-CN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“风吹雨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既是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现实生活中的自然风雨，又</a:t>
            </a:r>
            <a:r>
              <a:rPr lang="zh-CN" altLang="zh-CN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象征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南宋王朝</a:t>
            </a:r>
            <a:r>
              <a:rPr lang="zh-CN" altLang="en-US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风雨飘摇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的命运。诗人从“风吹雨”</a:t>
            </a:r>
            <a:r>
              <a:rPr lang="zh-CN" altLang="zh-CN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联想到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南宋王朝摇摇欲坠的处境（</a:t>
            </a:r>
            <a:r>
              <a:rPr lang="en-US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r>
              <a:rPr lang="zh-CN" altLang="en-US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把现实与梦境自然地联系起来，</a:t>
            </a:r>
            <a:r>
              <a:rPr lang="zh-CN" altLang="zh-CN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虚实结合</a:t>
            </a:r>
            <a:r>
              <a:rPr lang="zh-CN" altLang="en-US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抒发了</a:t>
            </a:r>
            <a:r>
              <a:rPr lang="zh-CN" altLang="en-US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渴望战场杀敌的</a:t>
            </a:r>
            <a:r>
              <a:rPr lang="zh-CN" altLang="zh-CN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爱国之情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。（</a:t>
            </a:r>
            <a:r>
              <a:rPr lang="en-US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endParaRPr lang="en-US" altLang="zh-CN" b="1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5000"/>
              </a:lnSpc>
            </a:pPr>
            <a:r>
              <a:rPr lang="zh-CN" altLang="zh-CN" sz="3500" b="1" kern="100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altLang="en-US" sz="3500" b="1" kern="100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翻译</a:t>
            </a:r>
            <a:r>
              <a:rPr lang="en-US" altLang="zh-CN" sz="3500" b="1" kern="100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3500" b="1" kern="100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endParaRPr lang="en-US" altLang="zh-CN" sz="3500" b="1" kern="100" dirty="0">
              <a:solidFill>
                <a:srgbClr val="0000FF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3500" b="1" kern="100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②手法</a:t>
            </a:r>
            <a:r>
              <a:rPr lang="en-US" altLang="zh-CN" sz="3500" b="1" kern="100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3500" b="1" kern="100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分，虚实相生或解释“风吹雨”的双关义</a:t>
            </a:r>
            <a:endParaRPr lang="en-US" altLang="zh-CN" sz="3500" b="1" kern="100" dirty="0">
              <a:solidFill>
                <a:srgbClr val="0000FF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3500" b="1" kern="100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③情感：渴望为国杀敌的爱国之情。</a:t>
            </a:r>
            <a:endParaRPr lang="zh-CN" altLang="zh-CN" sz="3500" b="1" kern="100" dirty="0">
              <a:solidFill>
                <a:srgbClr val="0000FF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02984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AFF7337-7D7C-41B5-967A-711908FA5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CE3E240-01DD-4A6E-B1EB-9BE8A6D0C4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25000"/>
              </a:lnSpc>
            </a:pPr>
            <a:r>
              <a:rPr lang="en-US" altLang="zh-CN" b="1" kern="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15. 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愤怒</a:t>
            </a:r>
            <a:r>
              <a:rPr lang="en-US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/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愤愤  </a:t>
            </a:r>
            <a:r>
              <a:rPr lang="en-US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难过 （各</a:t>
            </a:r>
            <a:r>
              <a:rPr lang="en-US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zh-CN" b="1" kern="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2000" b="1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4800"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16. </a:t>
            </a:r>
            <a:r>
              <a:rPr lang="zh-CN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①它常常对鸟笼望着。②它躺在露台板上晒太阳，态度很安详，嘴里好像还在吃着什么。</a:t>
            </a:r>
            <a:r>
              <a:rPr lang="zh-CN" altLang="en-US" b="1" kern="100" dirty="0">
                <a:solidFill>
                  <a:srgbClr val="1B06BA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（注意用原文）</a:t>
            </a:r>
            <a:endParaRPr lang="zh-CN" altLang="zh-CN" sz="2000" b="1" kern="100" dirty="0">
              <a:solidFill>
                <a:srgbClr val="1B06BA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indent="304800"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17</a:t>
            </a:r>
            <a:r>
              <a:rPr lang="zh-CN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．“畏罪潜逃”与用了</a:t>
            </a:r>
            <a:r>
              <a:rPr lang="zh-CN" altLang="zh-CN" b="1" kern="1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拟人</a:t>
            </a:r>
            <a:r>
              <a:rPr lang="zh-CN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的修辞，（</a:t>
            </a:r>
            <a:r>
              <a:rPr lang="en-US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分）生动形象</a:t>
            </a:r>
            <a:r>
              <a:rPr lang="zh-CN" altLang="en-US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地</a:t>
            </a:r>
            <a:r>
              <a:rPr lang="zh-CN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写出了</a:t>
            </a:r>
            <a:r>
              <a:rPr lang="zh-CN" altLang="zh-CN" b="1" kern="1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“我”对猫的厌恶</a:t>
            </a:r>
            <a:r>
              <a:rPr lang="zh-CN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之情，（</a:t>
            </a:r>
            <a:r>
              <a:rPr lang="en-US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分），</a:t>
            </a:r>
            <a:r>
              <a:rPr lang="zh-CN" altLang="zh-CN" b="1" kern="1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为下文</a:t>
            </a:r>
            <a:r>
              <a:rPr lang="zh-CN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发现冤枉猫后的后悔自责</a:t>
            </a:r>
            <a:r>
              <a:rPr lang="zh-CN" altLang="zh-CN" b="1" kern="1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埋下了伏笔</a:t>
            </a:r>
            <a:r>
              <a:rPr lang="zh-CN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endParaRPr lang="zh-CN" altLang="zh-CN" sz="2000" b="1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indent="304800"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18.</a:t>
            </a:r>
            <a:r>
              <a:rPr lang="zh-CN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在内容上，是写因为我亲手制造了第三只猫的悲剧，见了猫，就会触及灵魂的伤痛，所以永不养猫，</a:t>
            </a:r>
            <a:r>
              <a:rPr lang="zh-CN" altLang="zh-CN" b="1" kern="1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表达了我的内疚，自责和悔恨</a:t>
            </a:r>
            <a:r>
              <a:rPr lang="zh-CN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分）。在结构上，</a:t>
            </a:r>
            <a:r>
              <a:rPr lang="zh-CN" altLang="en-US" b="1" kern="1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总结全文，首尾呼应</a:t>
            </a:r>
            <a:r>
              <a:rPr lang="zh-CN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。（</a:t>
            </a:r>
            <a:r>
              <a:rPr lang="en-US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endParaRPr lang="zh-CN" altLang="zh-CN" sz="2000" b="1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9017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0AE5C03-A8A0-4AC7-828D-9DE1E1298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72EDA7C-BAAD-4D09-BED4-9B2CCF6024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19. </a:t>
            </a:r>
            <a:r>
              <a:rPr lang="zh-CN" altLang="zh-CN" b="1" kern="10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从“我”的角度： 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凡事不能单凭印象，主观臆断，更重要的是弄清事实；要珍惜美好事物，关爱弱小生命；要知错即改，严于律己，宽以待人等。（答对任意一点都可以得</a:t>
            </a:r>
            <a:r>
              <a:rPr lang="en-US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分。）</a:t>
            </a:r>
            <a:endParaRPr lang="zh-CN" altLang="zh-CN" sz="2000" b="1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zh-CN" altLang="zh-CN" b="1" kern="1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从“第三只猫”的角度：</a:t>
            </a:r>
            <a:r>
              <a:rPr lang="zh-CN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不受欢迎的人，往往成为冤案的牺牲品，因此要免遭厄运，也需自我完善。（</a:t>
            </a:r>
            <a:r>
              <a:rPr lang="en-US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endParaRPr lang="en-US" altLang="zh-CN" b="1" kern="100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zh-CN" altLang="en-US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两个角度任选一个，</a:t>
            </a:r>
            <a:r>
              <a:rPr lang="zh-CN" altLang="zh-CN" b="1" kern="1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Courier New" panose="02070309020205020404" pitchFamily="49" charset="0"/>
              </a:rPr>
              <a:t>结合自己的生活实际加以说明</a:t>
            </a:r>
            <a:r>
              <a:rPr lang="zh-CN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Courier New" panose="02070309020205020404" pitchFamily="49" charset="0"/>
              </a:rPr>
              <a:t>，言之有理得</a:t>
            </a:r>
            <a:r>
              <a:rPr lang="en-US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Courier New" panose="02070309020205020404" pitchFamily="49" charset="0"/>
              </a:rPr>
              <a:t>2</a:t>
            </a:r>
            <a:r>
              <a:rPr lang="zh-CN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Courier New" panose="02070309020205020404" pitchFamily="49" charset="0"/>
              </a:rPr>
              <a:t>分。</a:t>
            </a:r>
            <a:endParaRPr lang="zh-CN" altLang="zh-CN" sz="2000" b="1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z="2000" b="1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843759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476A9B0-3E22-4B9E-BC3D-FADCC5459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03CACA1-B25F-4264-89DE-4B59E4E3A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266700"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b="1" kern="100" dirty="0">
                <a:latin typeface="宋体" panose="02010600030101010101" pitchFamily="2" charset="-122"/>
                <a:cs typeface="Times New Roman" panose="02020603050405020304" pitchFamily="18" charset="0"/>
              </a:rPr>
              <a:t>20.C  </a:t>
            </a:r>
            <a:r>
              <a:rPr lang="zh-CN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“人形畜生‘耶胡’”出自于《格列佛游记》</a:t>
            </a:r>
            <a:endParaRPr lang="zh-CN" altLang="zh-CN" sz="2000" b="1" kern="100" dirty="0">
              <a:latin typeface="等线" panose="02010600030101010101" pitchFamily="2" charset="-122"/>
              <a:cs typeface="Times New Roman" panose="02020603050405020304" pitchFamily="18" charset="0"/>
            </a:endParaRPr>
          </a:p>
          <a:p>
            <a:pPr indent="266700"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b="1" kern="100" dirty="0">
                <a:latin typeface="宋体" panose="02010600030101010101" pitchFamily="2" charset="-122"/>
                <a:cs typeface="Times New Roman" panose="02020603050405020304" pitchFamily="18" charset="0"/>
              </a:rPr>
              <a:t>21. </a:t>
            </a:r>
            <a:r>
              <a:rPr lang="zh-CN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①注意到有一印度人在采珠</a:t>
            </a:r>
            <a:r>
              <a:rPr lang="en-US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;       </a:t>
            </a:r>
            <a:r>
              <a:rPr lang="zh-CN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②印度人被鲨鱼袭击；</a:t>
            </a:r>
            <a:endParaRPr lang="en-US" altLang="zh-CN" b="1" kern="100" dirty="0"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6700"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③尼摩船长主动救人，与鲨鱼肉搏；</a:t>
            </a:r>
            <a:endParaRPr lang="zh-CN" altLang="zh-CN" sz="2000" b="1" kern="100" dirty="0">
              <a:latin typeface="等线" panose="02010600030101010101" pitchFamily="2" charset="-122"/>
              <a:cs typeface="Times New Roman" panose="02020603050405020304" pitchFamily="18" charset="0"/>
            </a:endParaRPr>
          </a:p>
          <a:p>
            <a:pPr indent="266700"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④尼德•兰出去与鲨鱼搏斗救了印度人和船长； </a:t>
            </a:r>
            <a:endParaRPr lang="en-US" altLang="zh-CN" b="1" kern="100" dirty="0"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6700" algn="just">
              <a:lnSpc>
                <a:spcPct val="125000"/>
              </a:lnSpc>
              <a:spcAft>
                <a:spcPts val="0"/>
              </a:spcAft>
            </a:pPr>
            <a:r>
              <a:rPr lang="zh-CN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⑤尼摩船长救活印度人．</a:t>
            </a:r>
            <a:endParaRPr lang="en-US" altLang="zh-CN" b="1" kern="100" dirty="0"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6700" algn="just">
              <a:lnSpc>
                <a:spcPct val="125000"/>
              </a:lnSpc>
              <a:spcAft>
                <a:spcPts val="0"/>
              </a:spcAft>
            </a:pPr>
            <a:r>
              <a:rPr lang="zh-CN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（答对</a:t>
            </a:r>
            <a:r>
              <a:rPr lang="en-US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点给</a:t>
            </a:r>
            <a:r>
              <a:rPr lang="en-US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zh-CN" altLang="en-US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，注意</a:t>
            </a:r>
            <a:r>
              <a:rPr lang="zh-CN" altLang="en-US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审题：表述要完整</a:t>
            </a:r>
            <a:r>
              <a:rPr lang="zh-CN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endParaRPr lang="zh-CN" altLang="zh-CN" sz="2000" b="1" kern="100" dirty="0">
              <a:latin typeface="等线" panose="02010600030101010101" pitchFamily="2" charset="-122"/>
              <a:cs typeface="Times New Roman" panose="02020603050405020304" pitchFamily="18" charset="0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557074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1563D8A-5B95-4738-98E6-1E667E0912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640" y="33210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22. </a:t>
            </a:r>
            <a:r>
              <a:rPr lang="zh-CN" altLang="zh-CN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zh-CN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endParaRPr lang="zh-CN" altLang="zh-CN" sz="20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 algn="just">
              <a:lnSpc>
                <a:spcPct val="125000"/>
              </a:lnSpc>
              <a:spcAft>
                <a:spcPts val="0"/>
              </a:spcAft>
              <a:buNone/>
            </a:pPr>
            <a:r>
              <a:rPr lang="zh-CN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altLang="zh-CN" b="1" kern="100" dirty="0">
                <a:solidFill>
                  <a:srgbClr val="FF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乐于助人品质</a:t>
            </a:r>
            <a:r>
              <a:rPr lang="zh-CN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分），当他看见印度人有危险时，主动冲去与鲨鱼肉搏；（</a:t>
            </a:r>
            <a:r>
              <a:rPr lang="en-US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endParaRPr lang="zh-CN" altLang="zh-CN" sz="2000" b="1" kern="100" dirty="0">
              <a:latin typeface="等线" panose="02010600030101010101" pitchFamily="2" charset="-122"/>
              <a:cs typeface="Times New Roman" panose="02020603050405020304" pitchFamily="18" charset="0"/>
            </a:endParaRPr>
          </a:p>
          <a:p>
            <a:pPr indent="0" algn="just">
              <a:lnSpc>
                <a:spcPct val="125000"/>
              </a:lnSpc>
              <a:spcAft>
                <a:spcPts val="0"/>
              </a:spcAft>
              <a:buNone/>
            </a:pPr>
            <a:r>
              <a:rPr lang="zh-CN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altLang="en-US" b="1" kern="100" dirty="0">
                <a:solidFill>
                  <a:srgbClr val="FF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勇敢敏捷</a:t>
            </a:r>
            <a:r>
              <a:rPr lang="zh-CN" altLang="zh-CN" b="1" kern="100" dirty="0">
                <a:solidFill>
                  <a:srgbClr val="FF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，冷静的品质</a:t>
            </a:r>
            <a:r>
              <a:rPr lang="zh-CN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分），即使鲨鱼很可怕，船长也不退缩，不怕危险，在搏斗过程中还带着一种特别的冷静；（</a:t>
            </a:r>
            <a:r>
              <a:rPr lang="en-US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endParaRPr lang="zh-CN" altLang="zh-CN" sz="2000" b="1" kern="100" dirty="0">
              <a:latin typeface="等线" panose="02010600030101010101" pitchFamily="2" charset="-122"/>
              <a:cs typeface="Times New Roman" panose="02020603050405020304" pitchFamily="18" charset="0"/>
            </a:endParaRPr>
          </a:p>
          <a:p>
            <a:pPr indent="0" algn="just">
              <a:lnSpc>
                <a:spcPct val="125000"/>
              </a:lnSpc>
              <a:spcAft>
                <a:spcPts val="0"/>
              </a:spcAft>
              <a:buNone/>
            </a:pPr>
            <a:r>
              <a:rPr lang="zh-CN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③</a:t>
            </a:r>
            <a:r>
              <a:rPr lang="zh-CN" altLang="zh-CN" b="1" kern="100" dirty="0">
                <a:solidFill>
                  <a:srgbClr val="FF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有感恩之心</a:t>
            </a:r>
            <a:r>
              <a:rPr lang="zh-CN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分），回到小艇上第一句话是表达对内德•兰德的感谢．（</a:t>
            </a:r>
            <a:r>
              <a:rPr lang="en-US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endParaRPr lang="en-US" altLang="zh-CN" b="1" kern="100" dirty="0"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 algn="just">
              <a:lnSpc>
                <a:spcPct val="125000"/>
              </a:lnSpc>
              <a:spcAft>
                <a:spcPts val="0"/>
              </a:spcAft>
              <a:buNone/>
            </a:pPr>
            <a:r>
              <a:rPr lang="zh-CN" altLang="en-US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④对</a:t>
            </a:r>
            <a:r>
              <a:rPr lang="zh-CN" altLang="en-US" b="1" kern="100" dirty="0">
                <a:solidFill>
                  <a:srgbClr val="FF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被压迫的民族满怀同情</a:t>
            </a:r>
            <a:r>
              <a:rPr lang="zh-CN" altLang="en-US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……</a:t>
            </a:r>
            <a:r>
              <a:rPr lang="zh-CN" altLang="en-US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b="1" kern="100" dirty="0"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45215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55991E8-9857-4EBC-B475-9A48E03DF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8E79A8E-0145-4D8C-BFDC-FD35FC2C45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23. 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altLang="en-US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心理描写（</a:t>
            </a:r>
            <a:r>
              <a:rPr lang="en-US" altLang="zh-CN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r>
              <a:rPr lang="zh-CN" altLang="en-US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，写出了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“我”</a:t>
            </a:r>
            <a:r>
              <a:rPr lang="zh-CN" altLang="en-US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的</a:t>
            </a:r>
            <a:r>
              <a:rPr lang="zh-CN" altLang="en-US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恐惧（</a:t>
            </a:r>
            <a:r>
              <a:rPr lang="en-US" altLang="zh-CN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b="1" kern="10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反衬</a:t>
            </a:r>
            <a:r>
              <a:rPr lang="zh-CN" altLang="zh-CN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尼摩船长的</a:t>
            </a:r>
            <a:r>
              <a:rPr lang="zh-CN" altLang="zh-CN" b="1" kern="10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勇敢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，感染读者（</a:t>
            </a:r>
            <a:r>
              <a:rPr lang="en-US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分）；</a:t>
            </a:r>
            <a:endParaRPr lang="en-US" altLang="zh-CN" b="1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zh-CN" altLang="en-US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或：侧面</a:t>
            </a:r>
            <a:r>
              <a:rPr lang="zh-CN" altLang="en-US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写出了当时场面的</a:t>
            </a:r>
            <a:r>
              <a:rPr lang="zh-CN" altLang="en-US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紧张与恐怖</a:t>
            </a:r>
            <a:r>
              <a:rPr lang="zh-CN" altLang="en-US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endParaRPr lang="zh-CN" altLang="zh-CN" sz="2000" b="1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23. 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②印度人（</a:t>
            </a:r>
            <a:r>
              <a:rPr lang="en-US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分）、尼摩船长（</a:t>
            </a:r>
            <a:r>
              <a:rPr lang="en-US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endParaRPr lang="zh-CN" altLang="zh-CN" sz="2000" b="1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24.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不啰嗦（</a:t>
            </a:r>
            <a:r>
              <a:rPr lang="en-US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分））首先表明这是一个印度人、黑人、采珠人、</a:t>
            </a:r>
            <a:r>
              <a:rPr lang="zh-CN" altLang="zh-CN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可怜人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分）．</a:t>
            </a:r>
            <a:r>
              <a:rPr lang="zh-CN" altLang="en-US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表明了印度人的身份、血统、职业（</a:t>
            </a:r>
            <a:r>
              <a:rPr lang="en-US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分），层层递进，视线由远及近（</a:t>
            </a:r>
            <a:r>
              <a:rPr lang="en-US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分），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其实</a:t>
            </a:r>
            <a:r>
              <a:rPr lang="zh-CN" altLang="zh-CN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表达了</a:t>
            </a:r>
            <a:r>
              <a:rPr lang="en-US" altLang="zh-CN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我</a:t>
            </a:r>
            <a:r>
              <a:rPr lang="en-US" altLang="zh-CN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b="1" kern="100" dirty="0">
                <a:solidFill>
                  <a:srgbClr val="1B06BA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对印度人的同情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．（</a:t>
            </a:r>
            <a:r>
              <a:rPr lang="en-US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zh-CN" altLang="zh-CN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en-US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，为船长的</a:t>
            </a:r>
            <a:r>
              <a:rPr lang="zh-CN" altLang="en-US" b="1" kern="100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身份埋伏笔</a:t>
            </a:r>
            <a:r>
              <a:rPr lang="zh-CN" altLang="en-US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。（</a:t>
            </a:r>
            <a:r>
              <a:rPr lang="en-US" altLang="zh-CN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endParaRPr lang="zh-CN" altLang="zh-CN" sz="20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6896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3628937-75D6-4A7B-9180-6B4C6C8DD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B94F40B-02E6-4866-8983-C7271D3EFF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61116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lends">
  <a:themeElements>
    <a:clrScheme name="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0"/>
      </a:accent5>
      <a:accent6>
        <a:srgbClr val="E5B900"/>
      </a:accent6>
      <a:hlink>
        <a:srgbClr val="FF0000"/>
      </a:hlink>
      <a:folHlink>
        <a:srgbClr val="3333CC"/>
      </a:folHlink>
    </a:clrScheme>
    <a:fontScheme name="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1584</Words>
  <Application>Microsoft Office PowerPoint</Application>
  <PresentationFormat>宽屏</PresentationFormat>
  <Paragraphs>103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29" baseType="lpstr">
      <vt:lpstr>等线</vt:lpstr>
      <vt:lpstr>等线 Light</vt:lpstr>
      <vt:lpstr>方正启体简体</vt:lpstr>
      <vt:lpstr>方正少儿简体</vt:lpstr>
      <vt:lpstr>隶书</vt:lpstr>
      <vt:lpstr>宋体</vt:lpstr>
      <vt:lpstr>Arial</vt:lpstr>
      <vt:lpstr>Calibri</vt:lpstr>
      <vt:lpstr>Tahoma</vt:lpstr>
      <vt:lpstr>Wingdings</vt:lpstr>
      <vt:lpstr>Office 主题​​</vt:lpstr>
      <vt:lpstr>Blends</vt:lpstr>
      <vt:lpstr>1班考试情况</vt:lpstr>
      <vt:lpstr>3班考试情况</vt:lpstr>
      <vt:lpstr>                  第五单元测试题答案</vt:lpstr>
      <vt:lpstr>PowerPoint 演示文稿</vt:lpstr>
      <vt:lpstr>天   上   的   街   市                   </vt:lpstr>
      <vt:lpstr>PowerPoint 演示文稿</vt:lpstr>
      <vt:lpstr>PowerPoint 演示文稿</vt:lpstr>
      <vt:lpstr>                                二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第五单元测试题答案</dc:title>
  <dc:creator>胡 艳丽</dc:creator>
  <cp:lastModifiedBy>优优 胡</cp:lastModifiedBy>
  <cp:revision>43</cp:revision>
  <dcterms:created xsi:type="dcterms:W3CDTF">2018-12-25T07:39:58Z</dcterms:created>
  <dcterms:modified xsi:type="dcterms:W3CDTF">2018-12-27T01:22:36Z</dcterms:modified>
</cp:coreProperties>
</file>