
<file path=[Content_Types].xml><?xml version="1.0" encoding="utf-8"?>
<Types xmlns="http://schemas.openxmlformats.org/package/2006/content-types">
  <Default Extension="jpeg" ContentType="image/jpeg"/>
  <Default Extension="JPG" ContentType="image/.jp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70" r:id="rId6"/>
    <p:sldId id="269" r:id="rId7"/>
    <p:sldId id="271" r:id="rId8"/>
    <p:sldId id="268" r:id="rId9"/>
    <p:sldId id="267" r:id="rId10"/>
    <p:sldId id="266" r:id="rId11"/>
    <p:sldId id="272" r:id="rId12"/>
    <p:sldId id="265" r:id="rId13"/>
    <p:sldId id="263" r:id="rId14"/>
    <p:sldId id="264" r:id="rId15"/>
    <p:sldId id="274" r:id="rId16"/>
    <p:sldId id="273" r:id="rId17"/>
    <p:sldId id="275" r:id="rId18"/>
    <p:sldId id="262" r:id="rId19"/>
    <p:sldId id="261" r:id="rId20"/>
    <p:sldId id="285" r:id="rId21"/>
    <p:sldId id="287" r:id="rId22"/>
    <p:sldId id="288" r:id="rId23"/>
    <p:sldId id="289" r:id="rId24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gs" Target="tags/tag1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0.xml"/><Relationship Id="rId2" Type="http://schemas.openxmlformats.org/officeDocument/2006/relationships/image" Target="../media/image1.emf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2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期末模拟监测（语文）</a:t>
            </a:r>
            <a:endPara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635"/>
            <a:ext cx="12191365" cy="685927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</a:rPr>
              <a:t>1.D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/>
              <a:t>A. </a:t>
            </a:r>
            <a:r>
              <a:rPr lang="en-US" altLang="zh-CN" b="1">
                <a:solidFill>
                  <a:srgbClr val="0070C0"/>
                </a:solidFill>
              </a:rPr>
              <a:t>着</a:t>
            </a:r>
            <a:r>
              <a:rPr lang="en-US" altLang="zh-CN"/>
              <a:t>落（</a:t>
            </a:r>
            <a:r>
              <a:rPr lang="en-US" altLang="zh-CN" b="1">
                <a:solidFill>
                  <a:srgbClr val="0070C0"/>
                </a:solidFill>
              </a:rPr>
              <a:t>zhuó</a:t>
            </a:r>
            <a:r>
              <a:rPr lang="zh-CN" altLang="en-US"/>
              <a:t>）</a:t>
            </a:r>
            <a:r>
              <a:rPr lang="en-US" altLang="zh-CN"/>
              <a:t>  B.滑</a:t>
            </a:r>
            <a:r>
              <a:rPr lang="en-US" altLang="zh-CN" b="1">
                <a:solidFill>
                  <a:srgbClr val="0070C0"/>
                </a:solidFill>
              </a:rPr>
              <a:t>稽</a:t>
            </a:r>
            <a:r>
              <a:rPr lang="en-US" altLang="zh-CN"/>
              <a:t> （</a:t>
            </a:r>
            <a:r>
              <a:rPr lang="en-US" altLang="zh-CN" b="1">
                <a:solidFill>
                  <a:srgbClr val="0070C0"/>
                </a:solidFill>
              </a:rPr>
              <a:t> jī</a:t>
            </a:r>
            <a:r>
              <a:rPr lang="en-US" altLang="zh-CN"/>
              <a:t> ）  C. </a:t>
            </a:r>
            <a:r>
              <a:rPr lang="en-US" altLang="zh-CN" b="1">
                <a:solidFill>
                  <a:srgbClr val="0070C0"/>
                </a:solidFill>
              </a:rPr>
              <a:t>咄咄</a:t>
            </a:r>
            <a:r>
              <a:rPr lang="en-US" altLang="zh-CN"/>
              <a:t>逼人（</a:t>
            </a:r>
            <a:r>
              <a:rPr lang="en-US" altLang="zh-CN" b="1">
                <a:solidFill>
                  <a:srgbClr val="0070C0"/>
                </a:solidFill>
              </a:rPr>
              <a:t>duō</a:t>
            </a:r>
            <a:r>
              <a:rPr lang="en-US" altLang="zh-CN"/>
              <a:t>）</a:t>
            </a:r>
            <a:endParaRPr lang="en-US" altLang="zh-CN"/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</a:rPr>
              <a:t>2.B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/>
              <a:t>A.云</a:t>
            </a:r>
            <a:r>
              <a:rPr lang="zh-CN" altLang="en-US" b="1">
                <a:solidFill>
                  <a:srgbClr val="0070C0"/>
                </a:solidFill>
              </a:rPr>
              <a:t>霄</a:t>
            </a:r>
            <a:r>
              <a:rPr lang="en-US" altLang="zh-CN" b="1">
                <a:solidFill>
                  <a:srgbClr val="0070C0"/>
                </a:solidFill>
              </a:rPr>
              <a:t> </a:t>
            </a:r>
            <a:r>
              <a:rPr lang="en-US" altLang="zh-CN"/>
              <a:t>   </a:t>
            </a:r>
            <a:r>
              <a:rPr lang="zh-CN" altLang="en-US"/>
              <a:t>C.烂</a:t>
            </a:r>
            <a:r>
              <a:rPr lang="zh-CN" altLang="en-US" b="1">
                <a:solidFill>
                  <a:srgbClr val="0070C0"/>
                </a:solidFill>
              </a:rPr>
              <a:t>漫</a:t>
            </a:r>
            <a:r>
              <a:rPr lang="en-US" altLang="zh-CN"/>
              <a:t>    </a:t>
            </a:r>
            <a:r>
              <a:rPr lang="zh-CN" altLang="en-US"/>
              <a:t>D.力不</a:t>
            </a:r>
            <a:r>
              <a:rPr lang="zh-CN" altLang="en-US" b="1">
                <a:solidFill>
                  <a:srgbClr val="0070C0"/>
                </a:solidFill>
              </a:rPr>
              <a:t>暇</a:t>
            </a:r>
            <a:r>
              <a:rPr lang="zh-CN" altLang="en-US"/>
              <a:t>供</a:t>
            </a:r>
            <a:endParaRPr lang="zh-CN" altLang="en-US"/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</a:rPr>
              <a:t>3.C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大家认为他提出的这条建议很有价值，都</a:t>
            </a:r>
            <a:r>
              <a:rPr lang="zh-CN" altLang="en-US" sz="1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随声附和</a:t>
            </a:r>
            <a:r>
              <a:rPr lang="zh-CN" altLang="en-US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表示赞成。</a:t>
            </a:r>
            <a:endParaRPr lang="zh-CN" altLang="en-US" sz="1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随声附和：意思是形容自己没有主见，人家说什么，也跟着说什么。</a:t>
            </a:r>
            <a:endParaRPr lang="zh-CN" altLang="en-US" sz="18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这两本成语词典</a:t>
            </a:r>
            <a:r>
              <a:rPr lang="zh-CN" altLang="en-US" sz="1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各得其所</a:t>
            </a:r>
            <a:r>
              <a:rPr lang="zh-CN" altLang="en-US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，一本重视溯源，一本例句丰富，特色却很鲜明。</a:t>
            </a:r>
            <a:endParaRPr lang="zh-CN" altLang="en-US" sz="1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各得其所：表示各如其所愿,后表示每个人或事物都得到恰当的安排。</a:t>
            </a:r>
            <a:endParaRPr lang="zh-CN" altLang="en-US" sz="18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这些伪劣药品造成的危害</a:t>
            </a:r>
            <a:r>
              <a:rPr lang="zh-CN" altLang="en-US" sz="1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骇人听闻</a:t>
            </a:r>
            <a:r>
              <a:rPr lang="zh-CN" altLang="en-US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，药品市场非整顿不可。</a:t>
            </a:r>
            <a:endParaRPr lang="zh-CN" altLang="en-US" sz="1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骇人听闻：</a:t>
            </a:r>
            <a:r>
              <a:rPr lang="en-US" altLang="zh-CN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使人听了非常吃惊（多指社会上发生的坏事）</a:t>
            </a:r>
            <a:endParaRPr lang="en-US" altLang="zh-CN" sz="18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现在雾霾越来越严重，每个公民都要有一种</a:t>
            </a:r>
            <a:r>
              <a:rPr lang="en-US" altLang="zh-CN" sz="1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杞人忧天</a:t>
            </a:r>
            <a:r>
              <a:rPr lang="en-US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的意识，保护我们生存的环境。</a:t>
            </a:r>
            <a:endParaRPr lang="en-US" altLang="zh-CN" sz="1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杞人忧天：比喻毫无必要的忧虑和担心。</a:t>
            </a:r>
            <a:endParaRPr lang="zh-CN" altLang="en-US" sz="18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</a:rPr>
              <a:t>4.B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 在古代，马匹的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数量之多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直接决定了战争的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胜负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和国家的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存亡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1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 中国政府提出的“一带一路”发展战略将惠及沿线国家，促进这些国家的经济发展。</a:t>
            </a:r>
            <a:endParaRPr lang="zh-CN" altLang="en-US" sz="1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C.学校开展地震安全常识教育活动，可以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增强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同学们的自我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保护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1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 为了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防止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酒驾事件</a:t>
            </a:r>
            <a:r>
              <a:rPr lang="zh-CN" altLang="en-US" sz="1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不再发生</a:t>
            </a:r>
            <a:r>
              <a:rPr lang="zh-CN" altLang="en-US" sz="1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，娄底市加大了巡查整治力度。</a:t>
            </a:r>
            <a:endParaRPr lang="zh-CN" altLang="en-US" sz="1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/>
          <a:p>
            <a:pPr marL="0" indent="0">
              <a:buNone/>
            </a:pPr>
            <a:r>
              <a:rPr lang="zh-CN" altLang="en-US" sz="2400"/>
              <a:t>5.（1）今天是小明母亲的生日，他想送母亲一副对联，请选出恰当的一项（ </a:t>
            </a:r>
            <a:r>
              <a:rPr lang="en-US" altLang="zh-CN" sz="2400"/>
              <a:t> </a:t>
            </a:r>
            <a:r>
              <a:rPr lang="zh-CN" altLang="en-US" sz="2400"/>
              <a:t>   ）（2分）</a:t>
            </a:r>
            <a:endParaRPr lang="zh-CN" altLang="en-US" sz="2400"/>
          </a:p>
          <a:p>
            <a:pPr marL="0" indent="0">
              <a:buNone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A.福护慈萱人不老，喜弥寿树岁长春。        B.人梯巧搭登攀路，心血勤浇栋梁材。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C.妙手回春医百病，灵丹济世乐千家。        D.父爱似山青青落，孝心如水长长滴。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/>
              <a:t>（2）请仿照下面文段中的句式，在横线上再补充出两个恰当的句子。（4分）</a:t>
            </a:r>
            <a:endParaRPr lang="zh-CN" altLang="en-US"/>
          </a:p>
          <a:p>
            <a:pPr marL="0" indent="0"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慈母情，是母亲对怀中婴儿的甜甜的亲吻，是拍着婴儿入睡的悠悠的摇篮曲，</a:t>
            </a:r>
            <a:r>
              <a:rPr lang="zh-CN" altLang="en-US" b="1" u="sng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         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，是期盼儿女成才的忧郁的眼神，是儿女远行时的句句叮咛，</a:t>
            </a:r>
            <a:r>
              <a:rPr lang="zh-CN" altLang="en-US" b="1" u="sng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         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                         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endParaRPr lang="en-US" altLang="zh-CN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示例：</a:t>
            </a: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是过早爬上眼角的一道道皱纹。 </a:t>
            </a:r>
            <a:endParaRPr lang="zh-CN" altLang="en-US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>
              <a:buNone/>
            </a:pPr>
            <a:r>
              <a:rPr lang="en-US" altLang="zh-CN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</a:t>
            </a: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是夜间送来的一杯牛奶。</a:t>
            </a:r>
            <a:endParaRPr lang="zh-CN" altLang="en-US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>
              <a:buNone/>
            </a:pPr>
            <a:endParaRPr lang="zh-CN" altLang="en-US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（3）新的一年就要来临，面对</a:t>
            </a:r>
            <a:r>
              <a:rPr lang="zh-CN" altLang="en-US" b="1" u="sng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辛苦一年的母亲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，你有什么</a:t>
            </a:r>
            <a:r>
              <a:rPr lang="zh-CN" altLang="en-US" b="1" u="sng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心里话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想对她说，请写下来。</a:t>
            </a:r>
            <a:r>
              <a:rPr lang="zh-CN" altLang="en-US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zh-CN" altLang="en-US" b="1" u="sng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有真情，不少于20字</a:t>
            </a:r>
            <a:r>
              <a:rPr lang="zh-CN" altLang="en-US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（2分）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155555" y="-71120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A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>
            <a:normAutofit/>
          </a:bodyPr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6．古诗文默写（8分）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（1）根据课本,补写下列名篇名句中的空缺部分。(六题只选四题作答) （4分）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 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，非宁静无以致远。  （诸葛亮《诫子书》） 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②正是江南好风景，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  （杜甫《江南逢李龟年》） 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，山入潼关不解平。  （谭嗣同《潼关》） 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④学而不思则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罔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    （《&lt;论语&gt;十二章》） 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，江春入旧年。      （王湾《次北固山下》） 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⑥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，应傍战场开。      （岑参《行军九日思长安故园》） 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（2）根据语境,在横线上填入最恰当的古诗词名句。（4分）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思乡是萦绕在漂泊异乡之人心中难以释怀的情愫。马致远在《天净沙·秋思》中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的①“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，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”直抒胸臆，道出游子的悲痛，愁绪深重；李益《夜上受降城闻笛》中的②“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，</a:t>
            </a:r>
            <a:r>
              <a:rPr lang="en-US" altLang="zh-CN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”闻笛思乡，抒写征人乡愁，余味无穷。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8155" y="1002665"/>
            <a:ext cx="233362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非淡泊无以明志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884170" y="1471295"/>
            <a:ext cx="233362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落花时节又</a:t>
            </a:r>
            <a:r>
              <a:rPr lang="zh-CN" altLang="en-US" sz="2400" b="1">
                <a:solidFill>
                  <a:srgbClr val="FF0000"/>
                </a:solidFill>
              </a:rPr>
              <a:t>逢</a:t>
            </a:r>
            <a:r>
              <a:rPr lang="zh-CN" altLang="en-US" sz="2400" b="1">
                <a:solidFill>
                  <a:srgbClr val="0070C0"/>
                </a:solidFill>
              </a:rPr>
              <a:t>君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414020" y="2031365"/>
            <a:ext cx="233362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河流大野</a:t>
            </a:r>
            <a:r>
              <a:rPr lang="zh-CN" altLang="en-US" sz="2400" b="1">
                <a:solidFill>
                  <a:srgbClr val="FF0000"/>
                </a:solidFill>
              </a:rPr>
              <a:t>犹嫌束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2599690" y="2568575"/>
            <a:ext cx="233362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思而不学则</a:t>
            </a:r>
            <a:r>
              <a:rPr lang="zh-CN" altLang="en-US" sz="2400" b="1">
                <a:solidFill>
                  <a:srgbClr val="FF0000"/>
                </a:solidFill>
              </a:rPr>
              <a:t>殆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478155" y="3105785"/>
            <a:ext cx="233362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海日生残夜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478155" y="3642995"/>
            <a:ext cx="233362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遥怜故园菊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842010" y="5208905"/>
            <a:ext cx="418147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夕阳西下，断肠人在天</a:t>
            </a:r>
            <a:r>
              <a:rPr lang="zh-CN" altLang="en-US" sz="2400" b="1">
                <a:solidFill>
                  <a:srgbClr val="FF0000"/>
                </a:solidFill>
              </a:rPr>
              <a:t>涯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3364865" y="5610225"/>
            <a:ext cx="5130165" cy="4686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不知何处吹</a:t>
            </a:r>
            <a:r>
              <a:rPr lang="zh-CN" altLang="en-US" sz="2400" b="1">
                <a:solidFill>
                  <a:srgbClr val="FF0000"/>
                </a:solidFill>
              </a:rPr>
              <a:t>芦管</a:t>
            </a:r>
            <a:r>
              <a:rPr lang="zh-CN" altLang="en-US" sz="2400" b="1">
                <a:solidFill>
                  <a:srgbClr val="0070C0"/>
                </a:solidFill>
              </a:rPr>
              <a:t>，一夜征人尽望乡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>
            <a:normAutofit/>
          </a:bodyPr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7. 下列句子中，加点词的意义相同的一组是（      ）（2分）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   A.</a:t>
            </a:r>
            <a:r>
              <a:rPr lang="zh-CN" altLang="en-US" sz="2400" b="1" u="sng"/>
              <a:t> 若</a:t>
            </a:r>
            <a:r>
              <a:rPr lang="zh-CN" altLang="en-US" sz="2400"/>
              <a:t>屈伸呼吸      未</a:t>
            </a:r>
            <a:r>
              <a:rPr lang="zh-CN" altLang="en-US" sz="2400" b="1" u="sng"/>
              <a:t>若</a:t>
            </a:r>
            <a:r>
              <a:rPr lang="zh-CN" altLang="en-US" sz="2400"/>
              <a:t>柳絮因风起          B. 身</a:t>
            </a:r>
            <a:r>
              <a:rPr lang="zh-CN" altLang="en-US" sz="2400" b="1" u="sng"/>
              <a:t>亡</a:t>
            </a:r>
            <a:r>
              <a:rPr lang="zh-CN" altLang="en-US" sz="2400"/>
              <a:t>所寄            </a:t>
            </a:r>
            <a:r>
              <a:rPr lang="zh-CN" altLang="en-US" sz="2400" b="1" u="sng"/>
              <a:t>亡</a:t>
            </a:r>
            <a:r>
              <a:rPr lang="zh-CN" altLang="en-US" sz="2400"/>
              <a:t>处亡气         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   C. 晓</a:t>
            </a:r>
            <a:r>
              <a:rPr lang="zh-CN" altLang="en-US" sz="2400" b="1" u="sng"/>
              <a:t>之</a:t>
            </a:r>
            <a:r>
              <a:rPr lang="zh-CN" altLang="en-US" sz="2400"/>
              <a:t>者曰        夫君子</a:t>
            </a:r>
            <a:r>
              <a:rPr lang="zh-CN" altLang="en-US" sz="2400" b="1" u="sng"/>
              <a:t>之</a:t>
            </a:r>
            <a:r>
              <a:rPr lang="zh-CN" altLang="en-US" sz="2400"/>
              <a:t>行           </a:t>
            </a:r>
            <a:r>
              <a:rPr lang="en-US" altLang="zh-CN" sz="2400"/>
              <a:t>        </a:t>
            </a:r>
            <a:r>
              <a:rPr lang="zh-CN" altLang="en-US" sz="2400"/>
              <a:t>   D. 终日在地上行</a:t>
            </a:r>
            <a:r>
              <a:rPr lang="zh-CN" altLang="en-US" sz="2400" b="1" u="sng"/>
              <a:t>止</a:t>
            </a:r>
            <a:r>
              <a:rPr lang="zh-CN" altLang="en-US" sz="2400"/>
              <a:t>      </a:t>
            </a:r>
            <a:r>
              <a:rPr lang="zh-CN" altLang="en-US" sz="2400" b="1" u="sng"/>
              <a:t>止</a:t>
            </a:r>
            <a:r>
              <a:rPr lang="zh-CN" altLang="en-US" sz="2400"/>
              <a:t>有剩骨 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A.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你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如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  B.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无，没有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  C.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他，指杞人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的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  D.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停住不动，行止是行动活动</a:t>
            </a: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仅，只）</a:t>
            </a:r>
            <a:endParaRPr lang="zh-CN" altLang="en-US" sz="2400" b="1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8. 用现代汉语翻译下列句子。（4分）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（1）</a:t>
            </a:r>
            <a:r>
              <a:rPr lang="zh-CN" altLang="en-US" sz="2400" b="1" u="sng"/>
              <a:t>只使</a:t>
            </a:r>
            <a:r>
              <a:rPr lang="zh-CN" altLang="en-US" sz="2400"/>
              <a:t>坠，亦不能有所</a:t>
            </a:r>
            <a:r>
              <a:rPr lang="zh-CN" altLang="en-US" sz="2400" b="1" u="sng"/>
              <a:t>中伤</a:t>
            </a:r>
            <a:r>
              <a:rPr lang="zh-CN" altLang="en-US" sz="2400"/>
              <a:t>。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（2）地，</a:t>
            </a:r>
            <a:r>
              <a:rPr lang="zh-CN" altLang="en-US" sz="2400" b="1" u="sng"/>
              <a:t>积块</a:t>
            </a:r>
            <a:r>
              <a:rPr lang="zh-CN" altLang="en-US" sz="2400"/>
              <a:t>耳，充塞</a:t>
            </a:r>
            <a:r>
              <a:rPr lang="zh-CN" altLang="en-US" sz="2400" b="1" u="sng"/>
              <a:t>四虚</a:t>
            </a:r>
            <a:r>
              <a:rPr lang="zh-CN" altLang="en-US" sz="2400"/>
              <a:t>。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9.下列对文段内容的理解与分析，不正确的一项是（      ）（2分）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    A. 杞国有个人担心天地会崩塌陷落，自己死了没地方容身，所以睡不好觉，吃不下饭。   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sz="2400"/>
              <a:t>   </a:t>
            </a:r>
            <a:r>
              <a:rPr lang="zh-CN" altLang="en-US" sz="2400"/>
              <a:t>B. 开导者认为日月星宿即使掉下来，也不会有什么伤害，指出了杞人的担心毫无根据。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    C. “其人舍然大喜”是因为杞人认为开导者的解释科学合理，所以放下心来，很高兴。</a:t>
            </a:r>
            <a:endParaRPr lang="zh-CN" altLang="en-US" sz="240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400"/>
              <a:t>    D. 这则寓言通过杞人忧天的故事，讽刺那种害怕不可能发生的灾祸，徒然自扰的庸人。</a:t>
            </a:r>
            <a:endParaRPr lang="zh-CN" altLang="en-US" sz="2400"/>
          </a:p>
        </p:txBody>
      </p:sp>
      <p:sp>
        <p:nvSpPr>
          <p:cNvPr id="2" name="文本框 1"/>
          <p:cNvSpPr txBox="1"/>
          <p:nvPr/>
        </p:nvSpPr>
        <p:spPr>
          <a:xfrm>
            <a:off x="6198235" y="635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B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18020" y="3429000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A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67555" y="2421890"/>
            <a:ext cx="60128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sym typeface="+mn-ea"/>
              </a:rPr>
              <a:t>即使</a:t>
            </a:r>
            <a:r>
              <a:rPr lang="zh-CN" altLang="en-US" sz="2400" b="1">
                <a:solidFill>
                  <a:srgbClr val="0070C0"/>
                </a:solidFill>
                <a:sym typeface="+mn-ea"/>
              </a:rPr>
              <a:t>掉下来，也不会有什么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伤害</a:t>
            </a:r>
            <a:r>
              <a:rPr lang="zh-CN" altLang="en-US" sz="2400" b="1">
                <a:solidFill>
                  <a:srgbClr val="0070C0"/>
                </a:solidFill>
                <a:sym typeface="+mn-ea"/>
              </a:rPr>
              <a:t>。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631690" y="2968625"/>
            <a:ext cx="73336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70C0"/>
                </a:solidFill>
                <a:sym typeface="+mn-ea"/>
              </a:rPr>
              <a:t>地，不过是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聚积的土块</a:t>
            </a:r>
            <a:r>
              <a:rPr lang="zh-CN" altLang="en-US" sz="2400" b="1">
                <a:solidFill>
                  <a:srgbClr val="0070C0"/>
                </a:solidFill>
                <a:sym typeface="+mn-ea"/>
              </a:rPr>
              <a:t>罢了，填满了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四方</a:t>
            </a:r>
            <a:r>
              <a:rPr lang="zh-CN" altLang="en-US" sz="2400" b="1">
                <a:solidFill>
                  <a:srgbClr val="0070C0"/>
                </a:solidFill>
                <a:sym typeface="+mn-ea"/>
              </a:rPr>
              <a:t>的虚空之处。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5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950" y="102235"/>
            <a:ext cx="12084050" cy="6755130"/>
          </a:xfrm>
        </p:spPr>
        <p:txBody>
          <a:bodyPr>
            <a:normAutofit fontScale="90000"/>
          </a:bodyPr>
          <a:p>
            <a:pPr marL="0" indent="0">
              <a:lnSpc>
                <a:spcPct val="170000"/>
              </a:lnSpc>
              <a:buNone/>
            </a:pPr>
            <a:r>
              <a:rPr lang="en-US" altLang="zh-CN"/>
              <a:t>         </a:t>
            </a:r>
            <a:r>
              <a:rPr lang="zh-CN" altLang="en-US"/>
              <a:t>司空顾和与时贤共清言。张玄之、顾敷fū是中外孙①，年并七岁，在床边戏。于时闻语，神情如不相属②。暝③于灯下，二儿共叙客主之言，都无遗失。顾公越席而提其耳曰：“不意衰宗④复生此宝！”</a:t>
            </a:r>
            <a:endParaRPr lang="zh-CN" altLang="en-US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222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[注]①中外孙：孙子和外孙。②属：专注。③暝：夜晚。④衰宗：衰落的宗族，对人谦称自己的家族。</a:t>
            </a:r>
            <a:endParaRPr lang="zh-CN" altLang="en-US" sz="222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/>
              <a:t>         </a:t>
            </a:r>
            <a:r>
              <a:rPr lang="zh-CN" altLang="en-US">
                <a:solidFill>
                  <a:srgbClr val="0070C0"/>
                </a:solidFill>
              </a:rPr>
              <a:t>司空顾和与当代的名流们清谈。他的外孙张玄之和孙子顾敷当时都是七岁，就在大人们的坐榻边玩耍。看他们的神情，好像对谈话的内容并不关心。当顾和在灯下闭目养神的时候，听到两个小孩开始复述之前主人与客人之间的谈话，竟然毫无遗漏。顾和听了很激动，过去提着他们的耳朵说：“没想到，我们这个衰落的家族还生出了这样的宝贝！”</a:t>
            </a:r>
            <a:endParaRPr lang="zh-CN" altLang="en-US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/>
          <a:p>
            <a:pPr marL="0" indent="0">
              <a:buNone/>
            </a:pPr>
            <a:r>
              <a:rPr lang="en-US" altLang="zh-CN"/>
              <a:t>10.(1)请解释下列加点词的意思。(2分)</a:t>
            </a:r>
            <a:endParaRPr lang="en-US" altLang="zh-CN"/>
          </a:p>
          <a:p>
            <a:pPr marL="0" indent="0">
              <a:lnSpc>
                <a:spcPct val="140000"/>
              </a:lnSpc>
              <a:buNone/>
            </a:pPr>
            <a:r>
              <a:rPr lang="en-US" altLang="zh-CN"/>
              <a:t>①如不</a:t>
            </a:r>
            <a:r>
              <a:rPr lang="en-US" altLang="zh-CN" b="1" u="sng"/>
              <a:t>相</a:t>
            </a:r>
            <a:r>
              <a:rPr lang="en-US" altLang="zh-CN"/>
              <a:t>属                   </a:t>
            </a:r>
            <a:endParaRPr lang="en-US" altLang="zh-CN"/>
          </a:p>
          <a:p>
            <a:pPr marL="0" indent="0">
              <a:lnSpc>
                <a:spcPct val="140000"/>
              </a:lnSpc>
              <a:buNone/>
            </a:pPr>
            <a:r>
              <a:rPr lang="en-US" altLang="zh-CN"/>
              <a:t>②</a:t>
            </a:r>
            <a:r>
              <a:rPr lang="en-US" altLang="zh-CN" b="1" u="sng"/>
              <a:t>复</a:t>
            </a:r>
            <a:r>
              <a:rPr lang="en-US" altLang="zh-CN"/>
              <a:t>生此宝</a:t>
            </a:r>
            <a:endParaRPr lang="en-US" altLang="zh-CN"/>
          </a:p>
          <a:p>
            <a:pPr marL="0" indent="0">
              <a:buNone/>
            </a:pPr>
            <a:endParaRPr lang="en-US" altLang="zh-CN"/>
          </a:p>
          <a:p>
            <a:pPr marL="0" indent="0">
              <a:buNone/>
            </a:pPr>
            <a:r>
              <a:rPr lang="en-US" altLang="zh-CN"/>
              <a:t>(2)结合选文，分析结尾顾和为什么说“不意衰宗复生此宝”？(2分)</a:t>
            </a:r>
            <a:endParaRPr lang="en-US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2777490" y="770890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表示行为动作偏指一方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38450" y="1292860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又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2740" y="3326765"/>
            <a:ext cx="9622790" cy="14700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60000"/>
              </a:lnSpc>
            </a:pPr>
            <a:r>
              <a:rPr lang="zh-CN" altLang="en-US" sz="2800" b="1">
                <a:solidFill>
                  <a:srgbClr val="FF0000"/>
                </a:solidFill>
              </a:rPr>
              <a:t>因为孙子和外孙记忆力好，聪慧可人（1分），</a:t>
            </a:r>
            <a:endParaRPr lang="zh-CN" altLang="en-US" sz="2800" b="1">
              <a:solidFill>
                <a:srgbClr val="FF0000"/>
              </a:solidFill>
            </a:endParaRPr>
          </a:p>
          <a:p>
            <a:pPr>
              <a:lnSpc>
                <a:spcPct val="160000"/>
              </a:lnSpc>
            </a:pPr>
            <a:r>
              <a:rPr lang="zh-CN" altLang="en-US" sz="2800" b="1">
                <a:solidFill>
                  <a:srgbClr val="FF0000"/>
                </a:solidFill>
              </a:rPr>
              <a:t>顾和感到很骄傲（1分）。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/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11.（1）诗中“戍”“夜阑”是什么意思？请选择一个回答。（1分）</a:t>
            </a:r>
            <a:endParaRPr lang="en-US" altLang="zh-CN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         </a:t>
            </a:r>
            <a:r>
              <a:rPr lang="en-US" altLang="zh-CN" b="1">
                <a:solidFill>
                  <a:srgbClr val="FF0000"/>
                </a:solidFill>
              </a:rPr>
              <a:t>      戍：守卫。                夜阑：夜将近。</a:t>
            </a:r>
            <a:endParaRPr lang="en-US" altLang="zh-CN"/>
          </a:p>
          <a:p>
            <a:pPr marL="0" indent="0">
              <a:lnSpc>
                <a:spcPct val="150000"/>
              </a:lnSpc>
              <a:buNone/>
            </a:pPr>
            <a:endParaRPr lang="en-US" altLang="zh-CN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（2）“夜阑卧听风吹雨，铁马冰河入梦来”表达了诗人怎样的思想感情？（3分）</a:t>
            </a:r>
            <a:endParaRPr lang="en-US" altLang="zh-CN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        </a:t>
            </a:r>
            <a:r>
              <a:rPr lang="en-US" altLang="zh-CN" b="1">
                <a:solidFill>
                  <a:srgbClr val="FF0000"/>
                </a:solidFill>
              </a:rPr>
              <a:t> 诗人深夜躺在床上静听着窗外肆虐的风雨，这些声音进入梦境，梦见自己骑着披着铁甲的战马跨过冰封的河流。</a:t>
            </a:r>
            <a:r>
              <a:rPr lang="en-US" altLang="zh-CN" b="1">
                <a:solidFill>
                  <a:srgbClr val="FF0000"/>
                </a:solidFill>
              </a:rPr>
              <a:t>抒发了诗人为国杀敌</a:t>
            </a:r>
            <a:r>
              <a:rPr lang="en-US" altLang="zh-CN" b="1">
                <a:solidFill>
                  <a:srgbClr val="FF0000"/>
                </a:solidFill>
              </a:rPr>
              <a:t>和忧国忧民的爱国之情。</a:t>
            </a:r>
            <a:r>
              <a:rPr lang="en-US" altLang="zh-CN"/>
              <a:t>（3分）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>
            <a:normAutofit lnSpcReduction="10000"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12.下列对材料中“骑楼”的表述，符合文意的一项是(    </a:t>
            </a:r>
            <a:r>
              <a:rPr lang="en-US" altLang="zh-CN" sz="2400"/>
              <a:t>     </a:t>
            </a:r>
            <a:r>
              <a:rPr lang="zh-CN" altLang="en-US" sz="2400"/>
              <a:t>)(3分)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A.骑楼是中国社会进步转型的一道靓丽风景，是开放城市思维方式的唯一体现。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B.骑楼拥有“商”的基因，底层后部为店铺，底层前部为骑楼柱廊，方便售卖。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C.骑楼充分体现了广州文化遗产的主题特质，广州骑楼在明朝时期已初具规模。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D.骑楼因旧城改造的人为破坏而屡遭损毁，骑楼中的居民面临着诸多生存危机。</a:t>
            </a:r>
            <a:endParaRPr lang="zh-CN" altLang="en-US" sz="240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A．“是开放城市思维方式的唯一体现”不准确，文中只说骑楼体现了“开放城市思维方式”，没有说“唯一”。此句是无中生有。</a:t>
            </a:r>
            <a:endParaRPr lang="zh-CN" altLang="en-US" sz="24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C.时间错误，与原文“骑楼建筑在明清古城基础上兴起，广州古城封建城堡特征从此发生了实质性的转变”照应，表明广州骑楼在明清后才开始建设。</a:t>
            </a:r>
            <a:endParaRPr lang="zh-CN" altLang="en-US" sz="24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D.对象错误。与原文“骑楼屡遭损毁，面临诸多生存危机”照应，表明面临生存危机的是骑楼。</a:t>
            </a:r>
            <a:endParaRPr lang="zh-CN" altLang="en-US" sz="24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30440" y="90805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B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>
            <a:normAutofit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13.下列对材料中相关内容的理解和分析，不正确的一项是(    </a:t>
            </a:r>
            <a:r>
              <a:rPr lang="en-US" altLang="zh-CN" sz="2400"/>
              <a:t>    </a:t>
            </a:r>
            <a:r>
              <a:rPr lang="zh-CN" altLang="en-US" sz="2400"/>
              <a:t>  )(3分)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A.骑楼街含有丰富真实的社会信息，如果拆掉骑楼，岭南城市的传统风貌也将会受到影响。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B.一个有文化资源和历史积淀的城市，就是一个美丽健康的城市，因此广州必须保护骑楼。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C.印度也面临遗产保护问题，为保护遗产，他们提出“民众的参与是最好的保障”的口号。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/>
              <a:t>D.骑楼是岭南地区建筑的一大特色，受到广泛欢迎，与它适应了岭南气候特点有很大关系。</a:t>
            </a:r>
            <a:endParaRPr lang="zh-CN" alt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</a:t>
            </a:r>
            <a:r>
              <a:rPr lang="zh-CN" altLang="en-US" sz="2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此项推理的前提不对。“一个有文化资源和历史积淀的城市，就是一个美丽健康的城市”，文化资源和历史积淀只是美丽健康城市的必要条件。 </a:t>
            </a:r>
            <a:endParaRPr lang="zh-CN" altLang="en-US" sz="24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7948930" y="90805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B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35"/>
            <a:ext cx="12191365" cy="6857365"/>
          </a:xfrm>
        </p:spPr>
        <p:txBody>
          <a:bodyPr/>
          <a:p>
            <a:pPr marL="0" indent="0">
              <a:lnSpc>
                <a:spcPct val="130000"/>
              </a:lnSpc>
              <a:buNone/>
            </a:pPr>
            <a:r>
              <a:rPr lang="zh-CN" altLang="en-US"/>
              <a:t>14.《岭南骑楼》一文的作者与余秋雨对“大拆大建”</a:t>
            </a:r>
            <a:r>
              <a:rPr lang="zh-CN" altLang="en-US" b="1" u="sng">
                <a:effectLst/>
              </a:rPr>
              <a:t>分别持什么样的态度</a:t>
            </a:r>
            <a:r>
              <a:rPr lang="zh-CN" altLang="en-US"/>
              <a:t>?请分析两人态度</a:t>
            </a:r>
            <a:r>
              <a:rPr lang="zh-CN" altLang="en-US" b="1" u="sng"/>
              <a:t>差异的原因</a:t>
            </a:r>
            <a:r>
              <a:rPr lang="zh-CN" altLang="en-US"/>
              <a:t>。请你</a:t>
            </a:r>
            <a:r>
              <a:rPr lang="zh-CN" altLang="en-US" b="1" u="sng"/>
              <a:t>为保护广州市区骑楼</a:t>
            </a:r>
            <a:r>
              <a:rPr lang="zh-CN" altLang="en-US"/>
              <a:t>建筑提</a:t>
            </a:r>
            <a:r>
              <a:rPr lang="zh-CN" altLang="en-US" b="1" u="sng"/>
              <a:t>两条建议</a:t>
            </a:r>
            <a:r>
              <a:rPr lang="zh-CN" altLang="en-US"/>
              <a:t>。(6分) </a:t>
            </a:r>
            <a:endParaRPr lang="zh-CN" altLang="en-US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《岭南骑楼》一文的作者持反对态度，余秋雨持赞成态度。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>
                <a:solidFill>
                  <a:srgbClr val="00B050"/>
                </a:solidFill>
              </a:rPr>
              <a:t>因为两人对此问题的关注点不同，前者更多关注文化遗产保护，后者更多关注市民生活质量。（或者前者关注的是保护有价值的文化遗产，后者关注的是拆除低劣的城市生态。）</a:t>
            </a:r>
            <a:endParaRPr lang="zh-CN" altLang="en-US" b="1">
              <a:solidFill>
                <a:srgbClr val="00B050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>
                <a:solidFill>
                  <a:srgbClr val="7030A0"/>
                </a:solidFill>
              </a:rPr>
              <a:t>我的建议是：（1）政府应科学规划城市建设，避开骑楼集中地带；</a:t>
            </a:r>
            <a:endParaRPr lang="zh-CN" altLang="en-US" b="1">
              <a:solidFill>
                <a:srgbClr val="7030A0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b="1">
                <a:solidFill>
                  <a:srgbClr val="7030A0"/>
                </a:solidFill>
              </a:rPr>
              <a:t>                           </a:t>
            </a:r>
            <a:r>
              <a:rPr lang="zh-CN" altLang="en-US" b="1">
                <a:solidFill>
                  <a:srgbClr val="7030A0"/>
                </a:solidFill>
              </a:rPr>
              <a:t>（2）投入必要资金，修缮危旧骑楼。</a:t>
            </a:r>
            <a:endParaRPr lang="zh-CN" altLang="en-US" b="1">
              <a:solidFill>
                <a:srgbClr val="7030A0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b="1"/>
              <a:t>（6分，每点1分，建议恰当即可，建议重复者只算一个采分点）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rcRect r="34525" b="-2232"/>
          <a:stretch>
            <a:fillRect/>
          </a:stretch>
        </p:blipFill>
        <p:spPr>
          <a:xfrm>
            <a:off x="222885" y="80010"/>
            <a:ext cx="11156950" cy="61074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842000" y="3524885"/>
            <a:ext cx="52812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绣《八骏图》（学绣《八骏图》）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5842000" y="4260850"/>
            <a:ext cx="5381625" cy="9099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释《八骏图》染血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（解释《八骏图》染血原因</a:t>
            </a:r>
            <a:r>
              <a:rPr lang="en-US" altLang="zh-CN" sz="2400" b="1">
                <a:solidFill>
                  <a:srgbClr val="FF0000"/>
                </a:solidFill>
              </a:rPr>
              <a:t>)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635"/>
            <a:ext cx="12192635" cy="6859270"/>
          </a:xfrm>
        </p:spPr>
        <p:txBody>
          <a:bodyPr/>
          <a:p>
            <a:pPr marL="0" indent="0">
              <a:lnSpc>
                <a:spcPct val="150000"/>
              </a:lnSpc>
              <a:buNone/>
            </a:pPr>
            <a:r>
              <a:rPr lang="zh-CN" altLang="en-US"/>
              <a:t>16.请结合文本，简要分析“妈妈”的性格特点。(6分)</a:t>
            </a:r>
            <a:endParaRPr lang="zh-CN" altLang="en-US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（1）善于反省，勇于行动。</a:t>
            </a:r>
            <a:r>
              <a:rPr lang="zh-CN" altLang="en-US" b="1">
                <a:solidFill>
                  <a:srgbClr val="C00000"/>
                </a:solidFill>
              </a:rPr>
              <a:t>认识到原教育方式粗暴无效后，果断采取新的教育方式；</a:t>
            </a:r>
            <a:endParaRPr lang="zh-CN" altLang="en-US" b="1">
              <a:solidFill>
                <a:srgbClr val="C0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（2）有坚忍不拔的意志，</a:t>
            </a:r>
            <a:r>
              <a:rPr lang="zh-CN" altLang="en-US" b="1">
                <a:solidFill>
                  <a:srgbClr val="C00000"/>
                </a:solidFill>
              </a:rPr>
              <a:t>绣成了几乎不可能完成的《八骏图》；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（3）控制情绪的能力强。</a:t>
            </a:r>
            <a:r>
              <a:rPr lang="zh-CN" altLang="en-US" b="1">
                <a:solidFill>
                  <a:srgbClr val="C00000"/>
                </a:solidFill>
              </a:rPr>
              <a:t>得知儿子上课走神，并没有愤怒，而是选择了相信儿子。</a:t>
            </a:r>
            <a:endParaRPr lang="zh-CN" altLang="en-US" b="1">
              <a:solidFill>
                <a:srgbClr val="C0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（4）勤劳，</a:t>
            </a:r>
            <a:r>
              <a:rPr lang="zh-CN" altLang="en-US" b="1">
                <a:solidFill>
                  <a:srgbClr val="C00000"/>
                </a:solidFill>
              </a:rPr>
              <a:t>白天卖菜，晚上做家务。</a:t>
            </a:r>
            <a:endParaRPr lang="zh-CN" altLang="en-US" b="1">
              <a:solidFill>
                <a:srgbClr val="C0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（5）关爱孩子，</a:t>
            </a:r>
            <a:r>
              <a:rPr lang="zh-CN" altLang="en-US" b="1">
                <a:solidFill>
                  <a:srgbClr val="C00000"/>
                </a:solidFill>
              </a:rPr>
              <a:t>母亲对犯错的儿子不离不弃。</a:t>
            </a:r>
            <a:endParaRPr lang="zh-CN" altLang="en-US" b="1">
              <a:solidFill>
                <a:srgbClr val="C0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/>
              <a:t>（6分，性格概括1分，分析1分）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635"/>
            <a:ext cx="12192635" cy="6859270"/>
          </a:xfrm>
        </p:spPr>
        <p:txBody>
          <a:bodyPr/>
          <a:p>
            <a:pPr marL="0" indent="0">
              <a:lnSpc>
                <a:spcPct val="190000"/>
              </a:lnSpc>
              <a:buNone/>
            </a:pPr>
            <a:r>
              <a:rPr lang="zh-CN" altLang="en-US"/>
              <a:t>17.请从修辞角度赏析下列句子的表达效果。(3分)</a:t>
            </a:r>
            <a:endParaRPr lang="zh-CN" altLang="en-US"/>
          </a:p>
          <a:p>
            <a:pPr marL="0" indent="0">
              <a:lnSpc>
                <a:spcPct val="190000"/>
              </a:lnSpc>
              <a:buNone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自从上初中以来，儿子总是习惯沉默，要么就激烈地对抗妈妈，像包随时会引爆的炸药。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lnSpc>
                <a:spcPct val="190000"/>
              </a:lnSpc>
              <a:buNone/>
            </a:pPr>
            <a:r>
              <a:rPr lang="zh-CN" altLang="en-US" b="1"/>
              <a:t>（1）运用了</a:t>
            </a:r>
            <a:r>
              <a:rPr lang="zh-CN" altLang="en-US" b="1">
                <a:solidFill>
                  <a:srgbClr val="FF0000"/>
                </a:solidFill>
              </a:rPr>
              <a:t>比喻</a:t>
            </a:r>
            <a:r>
              <a:rPr lang="zh-CN" altLang="en-US" b="1"/>
              <a:t>的修辞，</a:t>
            </a:r>
            <a:r>
              <a:rPr lang="zh-CN" altLang="en-US" b="1">
                <a:solidFill>
                  <a:srgbClr val="FF0000"/>
                </a:solidFill>
              </a:rPr>
              <a:t>将“初中的儿子”比作“随时引爆的炸药”</a:t>
            </a:r>
            <a:r>
              <a:rPr lang="zh-CN" altLang="en-US" b="1"/>
              <a:t>，</a:t>
            </a:r>
            <a:r>
              <a:rPr lang="zh-CN" altLang="en-US" b="1">
                <a:solidFill>
                  <a:srgbClr val="00B050"/>
                </a:solidFill>
              </a:rPr>
              <a:t>生动形象地写出了青春期儿子的叛逆、暴躁，</a:t>
            </a:r>
            <a:r>
              <a:rPr lang="zh-CN" altLang="en-US" b="1">
                <a:solidFill>
                  <a:srgbClr val="7030A0"/>
                </a:solidFill>
              </a:rPr>
              <a:t>体现了母子之间沟通困难。</a:t>
            </a:r>
            <a:r>
              <a:rPr lang="zh-CN" altLang="en-US" b="1"/>
              <a:t>（3分）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635"/>
            <a:ext cx="12192635" cy="6859270"/>
          </a:xfrm>
        </p:spPr>
        <p:txBody>
          <a:bodyPr/>
          <a:p>
            <a:pPr marL="0" indent="0">
              <a:lnSpc>
                <a:spcPct val="190000"/>
              </a:lnSpc>
              <a:buNone/>
            </a:pPr>
            <a:r>
              <a:rPr lang="zh-CN" altLang="en-US"/>
              <a:t>18.本文以“带血的《八骏图》”为题，有何作用？（3分）</a:t>
            </a:r>
            <a:endParaRPr lang="zh-CN" altLang="en-US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（1）起线索作用，本文以买、绣、卖“八骏图”依次展开；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</a:t>
            </a:r>
            <a:r>
              <a:rPr lang="en-US" altLang="zh-CN" b="1">
                <a:solidFill>
                  <a:srgbClr val="FF0000"/>
                </a:solidFill>
              </a:rPr>
              <a:t>2</a:t>
            </a:r>
            <a:r>
              <a:rPr lang="zh-CN" altLang="en-US" b="1">
                <a:solidFill>
                  <a:srgbClr val="FF0000"/>
                </a:solidFill>
              </a:rPr>
              <a:t>）使母亲坚韧顽强的形象更鲜明突出。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</a:t>
            </a:r>
            <a:r>
              <a:rPr lang="en-US" altLang="zh-CN" b="1">
                <a:solidFill>
                  <a:srgbClr val="FF0000"/>
                </a:solidFill>
              </a:rPr>
              <a:t>3</a:t>
            </a:r>
            <a:r>
              <a:rPr lang="zh-CN" altLang="en-US" b="1">
                <a:solidFill>
                  <a:srgbClr val="FF0000"/>
                </a:solidFill>
              </a:rPr>
              <a:t>）寄托了作者对母亲的赞美之情，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深化母爱主题；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（4）以“带血”二字，吸引读者阅读兴趣；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b="1"/>
              <a:t>（3分，一点1分）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635"/>
            <a:ext cx="12192635" cy="6859270"/>
          </a:xfrm>
        </p:spPr>
        <p:txBody>
          <a:bodyPr>
            <a:normAutofit lnSpcReduction="10000"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/>
              <a:t>19.请用精简的语言概括妈妈对儿子先后采取的两种教育方式。古人有“棍棒底下出孝子”的说法，你认为在现实生活中，什么样的家庭教育方式更好，并谈谈你的理由。(4分)</a:t>
            </a:r>
            <a:endParaRPr lang="zh-CN" altLang="en-US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先为批评打骂式，后为示范鼓励（宽容）式。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我认为父母应该采取示范鼓励式。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理由是</a:t>
            </a:r>
            <a:r>
              <a:rPr lang="en-US" altLang="zh-CN" b="1">
                <a:solidFill>
                  <a:srgbClr val="FF0000"/>
                </a:solidFill>
              </a:rPr>
              <a:t>:</a:t>
            </a:r>
            <a:r>
              <a:rPr lang="zh-CN" altLang="en-US" b="1">
                <a:solidFill>
                  <a:srgbClr val="FF0000"/>
                </a:solidFill>
              </a:rPr>
              <a:t>（1）从成长动力看，批评责骂易让孩子消极抵抗，示范鼓励更容易让孩子激发内在的成长动力；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（2）从成长方法看，家长以身示范，会让孩子掌握正确的进步方法。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chemeClr val="tx1"/>
                </a:solidFill>
              </a:rPr>
              <a:t>（5分，每点1分.言之成理即可）</a:t>
            </a:r>
            <a:endParaRPr lang="zh-CN" altLang="en-US" b="1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chemeClr val="tx1"/>
                </a:solidFill>
              </a:rPr>
              <a:t>如果认同严厉管教式，或兼用两种方式，只要言之成理，不影响得分。</a:t>
            </a:r>
            <a:endParaRPr lang="zh-CN" alt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t="-1114" r="16392"/>
          <a:stretch>
            <a:fillRect/>
          </a:stretch>
        </p:blipFill>
        <p:spPr>
          <a:xfrm>
            <a:off x="80010" y="-65405"/>
            <a:ext cx="12263120" cy="60820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91770" y="2159000"/>
            <a:ext cx="4064000" cy="4044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寿镜吾先生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91430" y="3868420"/>
            <a:ext cx="4064000" cy="4044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怂恿孩子变卖母亲首饰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10269220" y="3226435"/>
            <a:ext cx="4064000" cy="4044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阴险奸诈、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表里不一、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用心险恶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05755" y="5454650"/>
            <a:ext cx="4064000" cy="4044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三调芭蕉扇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0" y="6154420"/>
            <a:ext cx="120002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1.任务一：下面是某同学根据阅读名著所整理的笔记，请你根据提示补充表格。（4分）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635"/>
            <a:ext cx="12124055" cy="6859270"/>
          </a:xfrm>
        </p:spPr>
        <p:txBody>
          <a:bodyPr>
            <a:normAutofit lnSpcReduction="10000"/>
          </a:bodyPr>
          <a:p>
            <a:pPr marL="0" indent="0">
              <a:lnSpc>
                <a:spcPct val="130000"/>
              </a:lnSpc>
              <a:buNone/>
            </a:pPr>
            <a:r>
              <a:rPr lang="zh-CN" altLang="en-US"/>
              <a:t>2.任务二：培根说：“一个人的命运主要掌握在自己手中。”请从下列选项中选择一个人物，结合原著内容，说说他的命运是否掌握在自己手中。（4分）</a:t>
            </a:r>
            <a:endParaRPr lang="zh-CN" altLang="en-US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/>
              <a:t>范爱农（《朝花夕拾》）         孙悟空（《西游记》）</a:t>
            </a:r>
            <a:endParaRPr lang="zh-CN" altLang="en-US"/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示例一：范爱农无法完全掌握自己的命运，又不愿意妥协。</a:t>
            </a:r>
            <a:r>
              <a:rPr lang="zh-CN" altLang="en-US" b="1">
                <a:solidFill>
                  <a:srgbClr val="0070C0"/>
                </a:solidFill>
              </a:rPr>
              <a:t>（观点1分）</a:t>
            </a:r>
            <a:r>
              <a:rPr lang="zh-CN" altLang="en-US" b="1">
                <a:solidFill>
                  <a:srgbClr val="FF0000"/>
                </a:solidFill>
              </a:rPr>
              <a:t>他是一位觉醒的知识分子，不满黑暗的社会现实、渴望光明，却备受打击迫害，最终落水而死</a:t>
            </a:r>
            <a:r>
              <a:rPr lang="zh-CN" altLang="en-US" b="1">
                <a:solidFill>
                  <a:srgbClr val="0070C0"/>
                </a:solidFill>
              </a:rPr>
              <a:t>（原文事例分析2分）</a:t>
            </a:r>
            <a:r>
              <a:rPr lang="zh-CN" altLang="en-US" b="1">
                <a:solidFill>
                  <a:srgbClr val="FF0000"/>
                </a:solidFill>
              </a:rPr>
              <a:t>。陷入命运的泥淖无法自拔。</a:t>
            </a:r>
            <a:r>
              <a:rPr lang="zh-CN" altLang="en-US" b="1">
                <a:solidFill>
                  <a:srgbClr val="0070C0"/>
                </a:solidFill>
              </a:rPr>
              <a:t>（结局1分）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b="1">
                <a:solidFill>
                  <a:srgbClr val="7030A0"/>
                </a:solidFill>
              </a:rPr>
              <a:t>示例二：孙悟空能够掌握自己的命运</a:t>
            </a:r>
            <a:r>
              <a:rPr lang="zh-CN" altLang="en-US" b="1">
                <a:solidFill>
                  <a:srgbClr val="0070C0"/>
                </a:solidFill>
              </a:rPr>
              <a:t>（观点1分）</a:t>
            </a:r>
            <a:r>
              <a:rPr lang="zh-CN" altLang="en-US" b="1">
                <a:solidFill>
                  <a:srgbClr val="7030A0"/>
                </a:solidFill>
              </a:rPr>
              <a:t>，孙悟空本是花果山一只猴子，他主动去找菩提祖师学七十二般变化，后来又大闹天宫，在老君炼丹炉练就“火眼金睛”（原文事例分析2分），后来又护送唐僧取经成佛，被封为</a:t>
            </a:r>
            <a:r>
              <a:rPr lang="zh-CN" altLang="en-US" b="1">
                <a:solidFill>
                  <a:srgbClr val="7030A0"/>
                </a:solidFill>
              </a:rPr>
              <a:t>斗战胜佛。（结局1分）</a:t>
            </a:r>
            <a:endParaRPr lang="zh-CN" altLang="en-US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5575" y="1475105"/>
            <a:ext cx="12216765" cy="4351655"/>
          </a:xfrm>
        </p:spPr>
        <p:txBody>
          <a:bodyPr>
            <a:normAutofit fontScale="90000"/>
          </a:bodyPr>
          <a:p>
            <a:r>
              <a:rPr lang="zh-CN" altLang="en-US"/>
              <a:t>1.《观沧海》(8 分)</a:t>
            </a:r>
            <a:endParaRPr lang="zh-CN" altLang="en-US"/>
          </a:p>
          <a:p>
            <a:r>
              <a:rPr lang="zh-CN" altLang="en-US"/>
              <a:t>第一组题目:</a:t>
            </a:r>
            <a:endParaRPr lang="zh-CN" altLang="en-US"/>
          </a:p>
          <a:p>
            <a:r>
              <a:rPr lang="zh-CN" altLang="en-US"/>
              <a:t>(1)【内容筛选】(1分)“日月之行，若出其中;星汉灿烂，若出其里”</a:t>
            </a:r>
            <a:endParaRPr lang="zh-CN" altLang="en-US"/>
          </a:p>
          <a:p>
            <a:r>
              <a:rPr lang="zh-CN" altLang="en-US"/>
              <a:t>(2)【思想感情分析】 (3 分)我认为这四句诗的基调是昂扬雄壮的(1分)，虽然已是秋风萧瑟的季节，但岛上却树木繁茂，百草丰美，大海辽阔，汹涌澎湃，给人昂扬雄壮之感，这四句诗的基调是昂扬雄壮而不是萧瑟感伤(2分)。</a:t>
            </a:r>
            <a:endParaRPr lang="zh-CN" altLang="en-US"/>
          </a:p>
          <a:p>
            <a:r>
              <a:rPr lang="zh-CN" altLang="en-US"/>
              <a:t>第二组题目:</a:t>
            </a:r>
            <a:endParaRPr lang="zh-CN" altLang="en-US"/>
          </a:p>
          <a:p>
            <a:r>
              <a:rPr lang="zh-CN" altLang="en-US"/>
              <a:t>(1)【词语理解】 (2 分)澹澹:水波荡漾的样子。星汉:银河。</a:t>
            </a:r>
            <a:endParaRPr lang="zh-CN" altLang="en-US"/>
          </a:p>
          <a:p>
            <a:r>
              <a:rPr lang="zh-CN" altLang="en-US"/>
              <a:t>(2)【诗歌赏析】C(2 分)(“日月之行”四句，是作者想象之景，不是实景，实景是“水何澹澹”到“洪波涌起”六句)</a:t>
            </a:r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3205" y="290195"/>
            <a:ext cx="11992610" cy="6271895"/>
          </a:xfrm>
        </p:spPr>
        <p:txBody>
          <a:bodyPr>
            <a:normAutofit fontScale="90000"/>
          </a:bodyPr>
          <a:p>
            <a:r>
              <a:rPr lang="zh-CN" altLang="en-US"/>
              <a:t>2.《闻王昌龄左迁龙标遥有此寄》(8分)</a:t>
            </a:r>
            <a:endParaRPr lang="zh-CN" altLang="en-US"/>
          </a:p>
          <a:p>
            <a:r>
              <a:rPr lang="zh-CN" altLang="en-US"/>
              <a:t>第一组题目:</a:t>
            </a:r>
            <a:endParaRPr lang="zh-CN" altLang="en-US"/>
          </a:p>
          <a:p>
            <a:r>
              <a:rPr lang="zh-CN" altLang="en-US"/>
              <a:t>(1)【内容筛选】(1分)我寄愁心与明月，随君直到夜郎西。</a:t>
            </a:r>
            <a:endParaRPr lang="zh-CN" altLang="en-US"/>
          </a:p>
          <a:p>
            <a:r>
              <a:rPr lang="zh-CN" altLang="en-US"/>
              <a:t>(2)【思想感情分析】 (3 分)“愁心”有对朋友遭遇的深切担忧、恳切的思念、热诚的关怀(深切同情)，还有对当时现实的愤慨不平。(写出两点即可，3分)</a:t>
            </a:r>
            <a:endParaRPr lang="zh-CN" altLang="en-US"/>
          </a:p>
          <a:p>
            <a:r>
              <a:rPr lang="zh-CN" altLang="en-US"/>
              <a:t>第二组题目:</a:t>
            </a:r>
            <a:endParaRPr lang="zh-CN" altLang="en-US"/>
          </a:p>
          <a:p>
            <a:r>
              <a:rPr lang="zh-CN" altLang="en-US"/>
              <a:t>(1)【词语理解】(1 分)象征飘零之感和离别之痛。</a:t>
            </a:r>
            <a:endParaRPr lang="zh-CN" altLang="en-US"/>
          </a:p>
          <a:p>
            <a:r>
              <a:rPr lang="zh-CN" altLang="en-US"/>
              <a:t>(2)【表达技巧分析】(3 分，任选一项回答。结合诗句内容1分，分析作用2分) (2) </a:t>
            </a:r>
            <a:endParaRPr lang="zh-CN" altLang="en-US"/>
          </a:p>
          <a:p>
            <a:r>
              <a:rPr lang="zh-CN" altLang="en-US"/>
              <a:t>示例1:拟人修辞，把明月当作使者，把自己的愁思托付给明月;抒发了诗人对老朋友的担忧与思念之情。</a:t>
            </a:r>
            <a:endParaRPr lang="zh-CN" altLang="en-US"/>
          </a:p>
          <a:p>
            <a:r>
              <a:rPr lang="zh-CN" altLang="en-US"/>
              <a:t>示例2:奇特的想象，把无知无情的明月，想象成善解人意的知心人，把自己对朋友的怀念和同情带到夜郎西。</a:t>
            </a:r>
            <a:endParaRPr lang="zh-CN" altLang="en-US"/>
          </a:p>
          <a:p>
            <a:r>
              <a:rPr lang="zh-CN" altLang="en-US"/>
              <a:t>示例3:情景交融(或以景传情、借景抒情)，把明月之景与对朋友的思念之情交融在一起，表达自己对朋友的怀念和同情。</a:t>
            </a:r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315" y="407035"/>
            <a:ext cx="11987530" cy="6389370"/>
          </a:xfrm>
        </p:spPr>
        <p:txBody>
          <a:bodyPr>
            <a:normAutofit fontScale="90000"/>
          </a:bodyPr>
          <a:p>
            <a:r>
              <a:rPr lang="zh-CN" altLang="en-US"/>
              <a:t>3.《次北固山下》(8 分) 。</a:t>
            </a:r>
            <a:endParaRPr lang="zh-CN" altLang="en-US"/>
          </a:p>
          <a:p>
            <a:r>
              <a:rPr lang="zh-CN" altLang="en-US"/>
              <a:t>第一组题目:</a:t>
            </a:r>
            <a:endParaRPr lang="zh-CN" altLang="en-US"/>
          </a:p>
          <a:p>
            <a:r>
              <a:rPr lang="zh-CN" altLang="en-US"/>
              <a:t>(1)【画面描绘】(2 分)春潮涌涨，江水浩渺，放眼望去，江面似乎与岸齐平，视野也更开阔了。(1分)描绘了一幅春江浩渺的辽阔壮美图景。(1分) </a:t>
            </a:r>
            <a:endParaRPr lang="zh-CN" altLang="en-US"/>
          </a:p>
          <a:p>
            <a:r>
              <a:rPr lang="zh-CN" altLang="en-US"/>
              <a:t>(2)【思想感情分析】(2 分)示例:作者希望北归的大雁捎一封家信到洛阳(1分)，抒发了作者思念家乡之情 (1 分)。</a:t>
            </a:r>
            <a:endParaRPr lang="zh-CN" altLang="en-US"/>
          </a:p>
          <a:p>
            <a:r>
              <a:rPr lang="zh-CN" altLang="en-US"/>
              <a:t>第二组题目:</a:t>
            </a:r>
            <a:endParaRPr lang="zh-CN" altLang="en-US"/>
          </a:p>
          <a:p>
            <a:r>
              <a:rPr lang="zh-CN" altLang="en-US"/>
              <a:t>(1)【画面描绘】 (2 分)图一。图一描绘了一幅潮水上涨、湖面与两岸平齐、风势正顺、孤舟悬帆于湖之上的景象，体现“潮平”“岸阔”“风正”“帆悬”的意象，而图二中的潮落、水浅帆停的景象与原诗句意不符。</a:t>
            </a:r>
            <a:endParaRPr lang="zh-CN" altLang="en-US"/>
          </a:p>
          <a:p>
            <a:r>
              <a:rPr lang="zh-CN" altLang="en-US"/>
              <a:t>(2)【思想感情分析】 (2 分)①表现了时序交替(或:时间变化、季节交替、新旧更迭)的自然理趣（1分)。②示例1:通过描写景物，在残夜未退红日已出、旧年未尽新春已到的画面中表现了时序交替的自然理趣。 示例 2:运用拟人的修辞方法,“生”“人”赋予“日”“春”以人的情态，生动形象地表现了时序交替的自然理趣。(分析合理即可，1分)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7630" y="129540"/>
            <a:ext cx="11549380" cy="6783705"/>
          </a:xfrm>
        </p:spPr>
        <p:txBody>
          <a:bodyPr>
            <a:normAutofit lnSpcReduction="20000"/>
          </a:bodyPr>
          <a:p>
            <a:pPr fontAlgn="auto">
              <a:lnSpc>
                <a:spcPct val="120000"/>
              </a:lnSpc>
            </a:pPr>
            <a:r>
              <a:rPr lang="zh-CN" altLang="en-US"/>
              <a:t>4.《天净沙·秋思》(8分)</a:t>
            </a:r>
            <a:endParaRPr lang="zh-CN" altLang="en-US"/>
          </a:p>
          <a:p>
            <a:pPr fontAlgn="auto">
              <a:lnSpc>
                <a:spcPct val="120000"/>
              </a:lnSpc>
            </a:pPr>
            <a:r>
              <a:rPr lang="zh-CN" altLang="en-US"/>
              <a:t>第一组题目:</a:t>
            </a:r>
            <a:endParaRPr lang="zh-CN" altLang="en-US"/>
          </a:p>
          <a:p>
            <a:pPr fontAlgn="auto">
              <a:lnSpc>
                <a:spcPct val="120000"/>
              </a:lnSpc>
            </a:pPr>
            <a:r>
              <a:rPr lang="zh-CN" altLang="en-US"/>
              <a:t>（1）[内容筛选】(1分)断肠人在天涯。</a:t>
            </a:r>
            <a:endParaRPr lang="zh-CN" altLang="en-US"/>
          </a:p>
          <a:p>
            <a:pPr fontAlgn="auto">
              <a:lnSpc>
                <a:spcPct val="120000"/>
              </a:lnSpc>
            </a:pPr>
            <a:r>
              <a:rPr lang="zh-CN" altLang="en-US"/>
              <a:t>（2）【思想情感分析】(3分)这首词描写了黄昏时古道上的枯藤、老树、乌鸦、西风和瘦马等萧瑟凄凉的秋景(1分)，而远处村庄小桥、流水、人家温馨场景(1分)，更衬托了游子飘零他乡、思念家人的孤寂愁苦的情怀(1分)。</a:t>
            </a:r>
            <a:endParaRPr lang="zh-CN" altLang="en-US"/>
          </a:p>
          <a:p>
            <a:pPr fontAlgn="auto">
              <a:lnSpc>
                <a:spcPct val="120000"/>
              </a:lnSpc>
            </a:pPr>
            <a:r>
              <a:rPr lang="zh-CN" altLang="en-US"/>
              <a:t>第二组题目:</a:t>
            </a:r>
            <a:endParaRPr lang="zh-CN" altLang="en-US"/>
          </a:p>
          <a:p>
            <a:pPr fontAlgn="auto">
              <a:lnSpc>
                <a:spcPct val="120000"/>
              </a:lnSpc>
            </a:pPr>
            <a:r>
              <a:rPr lang="zh-CN" altLang="en-US"/>
              <a:t>（1）【内容筛选】(2 分)夕阳西下。</a:t>
            </a:r>
            <a:endParaRPr lang="zh-CN" altLang="en-US"/>
          </a:p>
          <a:p>
            <a:pPr fontAlgn="auto">
              <a:lnSpc>
                <a:spcPct val="120000"/>
              </a:lnSpc>
            </a:pPr>
            <a:r>
              <a:rPr lang="zh-CN" altLang="en-US"/>
              <a:t>（2）【诗歌赏析】B(2 分)(“小桥流水人家”营造的是一种幽静温馨的气氛，更衬托了凄凉与愁苦之情)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UNIT_PLACING_PICTURE_USER_VIEWPORT" val="{&quot;height&quot;:2844,&quot;width&quot;:10500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COMMONDATA" val="eyJoZGlkIjoiNTFhNmUzMTFiOTkxZmFjODE2MGQ4NGM2OTIwMmZkZDAifQ=="/>
  <p:tag name="KSO_WPP_MARK_KEY" val="3a9498ed-3445-4795-8cae-f07d6057221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5822</Words>
  <Application>WPS 演示</Application>
  <PresentationFormat>宽屏</PresentationFormat>
  <Paragraphs>218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Arial</vt:lpstr>
      <vt:lpstr>宋体</vt:lpstr>
      <vt:lpstr>Wingdings</vt:lpstr>
      <vt:lpstr>楷体</vt:lpstr>
      <vt:lpstr>微软雅黑</vt:lpstr>
      <vt:lpstr>Calibri</vt:lpstr>
      <vt:lpstr>Arial Unicode MS</vt:lpstr>
      <vt:lpstr>Office 主题</vt:lpstr>
      <vt:lpstr>期末模拟监测（语文）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ymh</cp:lastModifiedBy>
  <cp:revision>8</cp:revision>
  <dcterms:created xsi:type="dcterms:W3CDTF">2022-12-21T08:18:00Z</dcterms:created>
  <dcterms:modified xsi:type="dcterms:W3CDTF">2022-12-23T00:55:30Z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5F4E5443B1AC4CF8B7E6920D580523CB</vt:lpwstr>
  </property>
  <property fmtid="{D5CDD505-2E9C-101B-9397-08002B2CF9AE}" pid="3" name="KSOProductBuildVer">
    <vt:lpwstr>2052-11.1.0.12763</vt:lpwstr>
  </property>
</Properties>
</file>