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tags/tag1.xml" ContentType="application/vnd.openxmlformats-officedocument.presentationml.tags+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7"/>
  </p:notesMasterIdLst>
  <p:sldIdLst>
    <p:sldId id="257" r:id="rId2"/>
    <p:sldId id="258" r:id="rId3"/>
    <p:sldId id="262" r:id="rId4"/>
    <p:sldId id="263" r:id="rId5"/>
    <p:sldId id="256" r:id="rId6"/>
    <p:sldId id="265" r:id="rId7"/>
    <p:sldId id="259" r:id="rId8"/>
    <p:sldId id="268" r:id="rId9"/>
    <p:sldId id="270" r:id="rId10"/>
    <p:sldId id="271" r:id="rId11"/>
    <p:sldId id="272" r:id="rId12"/>
    <p:sldId id="266" r:id="rId13"/>
    <p:sldId id="274" r:id="rId14"/>
    <p:sldId id="267" r:id="rId15"/>
    <p:sldId id="260" r:id="rId16"/>
    <p:sldId id="261" r:id="rId17"/>
    <p:sldId id="277" r:id="rId18"/>
    <p:sldId id="264" r:id="rId19"/>
    <p:sldId id="278" r:id="rId20"/>
    <p:sldId id="279" r:id="rId21"/>
    <p:sldId id="282" r:id="rId22"/>
    <p:sldId id="283" r:id="rId23"/>
    <p:sldId id="284" r:id="rId24"/>
    <p:sldId id="285" r:id="rId25"/>
    <p:sldId id="286" r:id="rId26"/>
    <p:sldId id="288" r:id="rId27"/>
    <p:sldId id="289" r:id="rId28"/>
    <p:sldId id="291" r:id="rId29"/>
    <p:sldId id="292" r:id="rId30"/>
    <p:sldId id="295" r:id="rId31"/>
    <p:sldId id="297" r:id="rId32"/>
    <p:sldId id="298" r:id="rId33"/>
    <p:sldId id="299" r:id="rId34"/>
    <p:sldId id="300" r:id="rId35"/>
    <p:sldId id="301" r:id="rId36"/>
    <p:sldId id="302" r:id="rId37"/>
    <p:sldId id="303" r:id="rId38"/>
    <p:sldId id="304" r:id="rId39"/>
    <p:sldId id="308" r:id="rId40"/>
    <p:sldId id="309" r:id="rId41"/>
    <p:sldId id="311" r:id="rId42"/>
    <p:sldId id="312" r:id="rId43"/>
    <p:sldId id="315" r:id="rId44"/>
    <p:sldId id="316" r:id="rId45"/>
    <p:sldId id="320" r:id="rId4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p:cViewPr varScale="1">
        <p:scale>
          <a:sx n="92" d="100"/>
          <a:sy n="92" d="100"/>
        </p:scale>
        <p:origin x="64" y="112"/>
      </p:cViewPr>
      <p:guideLst/>
    </p:cSldViewPr>
  </p:slideViewPr>
  <p:notesTextViewPr>
    <p:cViewPr>
      <p:scale>
        <a:sx n="1" d="1"/>
        <a:sy n="1" d="1"/>
      </p:scale>
      <p:origin x="0" y="0"/>
    </p:cViewPr>
  </p:notesTextViewPr>
  <p:sorterViewPr>
    <p:cViewPr>
      <p:scale>
        <a:sx n="130" d="100"/>
        <a:sy n="130" d="100"/>
      </p:scale>
      <p:origin x="0" y="-1627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BC34F2-CEEE-4A7F-90DA-23144EF366CD}" type="datetimeFigureOut">
              <a:rPr lang="zh-CN" altLang="en-US" smtClean="0"/>
              <a:t>2022/1/13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009A7B-5EED-4FC7-9820-FDC56FCFA7C8}" type="slidenum">
              <a:rPr lang="zh-CN" altLang="en-US" smtClean="0"/>
              <a:t>‹#›</a:t>
            </a:fld>
            <a:endParaRPr lang="zh-CN" altLang="en-US"/>
          </a:p>
        </p:txBody>
      </p:sp>
    </p:spTree>
    <p:extLst>
      <p:ext uri="{BB962C8B-B14F-4D97-AF65-F5344CB8AC3E}">
        <p14:creationId xmlns:p14="http://schemas.microsoft.com/office/powerpoint/2010/main" val="2901479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36</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37</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38</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39</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40</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等线"/>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US" sz="1800" b="0" i="0" u="none" strike="noStrike" kern="1200" cap="none" spc="0" normalizeH="0" baseline="0" noProof="0">
              <a:ln>
                <a:noFill/>
              </a:ln>
              <a:solidFill>
                <a:prstClr val="black"/>
              </a:solidFill>
              <a:effectLst/>
              <a:uLnTx/>
              <a:uFillTx/>
              <a:latin typeface="等线"/>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slide" Target="../slides/slide4.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15.xml"/><Relationship Id="rId5" Type="http://schemas.openxmlformats.org/officeDocument/2006/relationships/slide" Target="../slides/slide2.xml"/><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4.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15.xml"/><Relationship Id="rId5" Type="http://schemas.openxmlformats.org/officeDocument/2006/relationships/slide" Target="../slides/slide2.xml"/><Relationship Id="rId4"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4.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15.xml"/><Relationship Id="rId5" Type="http://schemas.openxmlformats.org/officeDocument/2006/relationships/slide" Target="../slides/slide2.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3.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image" Target="../media/image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slide" Target="../slides/slide3.xml"/><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1158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hexin?subject=history#pid=619280fdcb204bcd8c45cb18#tid=61971382bf780e7596699351">
    <p:spTree>
      <p:nvGrpSpPr>
        <p:cNvPr id="1" name=""/>
        <p:cNvGrpSpPr/>
        <p:nvPr/>
      </p:nvGrpSpPr>
      <p:grpSpPr>
        <a:xfrm>
          <a:off x="0" y="0"/>
          <a:ext cx="0" cy="0"/>
          <a:chOff x="0" y="0"/>
          <a:chExt cx="0" cy="0"/>
        </a:xfrm>
      </p:grpSpPr>
    </p:spTree>
    <p:extLst>
      <p:ext uri="{BB962C8B-B14F-4D97-AF65-F5344CB8AC3E}">
        <p14:creationId xmlns:p14="http://schemas.microsoft.com/office/powerpoint/2010/main" val="3350865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ver1">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Tree>
    <p:extLst>
      <p:ext uri="{BB962C8B-B14F-4D97-AF65-F5344CB8AC3E}">
        <p14:creationId xmlns:p14="http://schemas.microsoft.com/office/powerpoint/2010/main" val="717745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ver">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
        <p:nvSpPr>
          <p:cNvPr id="3" name="MasterShapeName?linknodeid="/>
          <p:cNvSpPr/>
          <p:nvPr/>
        </p:nvSpPr>
        <p:spPr>
          <a:xfrm>
            <a:off x="9234432" y="4253647"/>
            <a:ext cx="1824768" cy="1017575"/>
          </a:xfrm>
          <a:prstGeom prst="rect">
            <a:avLst/>
          </a:prstGeom>
          <a:noFill/>
        </p:spPr>
        <p:txBody>
          <a:bodyPr wrap="square" lIns="0" tIns="0" rIns="0" bIns="0" rtlCol="0" anchor="ctr"/>
          <a:lstStyle/>
          <a:p>
            <a:pPr algn="l"/>
            <a:r>
              <a:rPr lang="en-US" sz="6016" dirty="0">
                <a:solidFill>
                  <a:srgbClr val="000000"/>
                </a:solidFill>
                <a:latin typeface="方正大标宋_GBK" panose="02000000000000000000" pitchFamily="34" charset="-122"/>
                <a:ea typeface="方正大标宋_GBK" panose="02000000000000000000" pitchFamily="34" charset="-122"/>
                <a:cs typeface="方正大标宋_GBK" panose="02000000000000000000" pitchFamily="34" charset="-120"/>
              </a:rPr>
              <a:t>历 史</a:t>
            </a:r>
            <a:endParaRPr lang="en-US" sz="6016" dirty="0"/>
          </a:p>
        </p:txBody>
      </p:sp>
      <p:sp>
        <p:nvSpPr>
          <p:cNvPr id="4" name="MasterShapeName?linknodeid="/>
          <p:cNvSpPr/>
          <p:nvPr/>
        </p:nvSpPr>
        <p:spPr>
          <a:xfrm>
            <a:off x="9105408" y="5243720"/>
            <a:ext cx="2018304" cy="375861"/>
          </a:xfrm>
          <a:prstGeom prst="rect">
            <a:avLst/>
          </a:prstGeom>
          <a:noFill/>
        </p:spPr>
        <p:txBody>
          <a:bodyPr wrap="square" lIns="0" tIns="0" rIns="0" bIns="0" rtlCol="0" anchor="ctr"/>
          <a:lstStyle/>
          <a:p>
            <a:pPr algn="ctr"/>
            <a:r>
              <a:rPr lang="en-US" sz="2507" dirty="0">
                <a:solidFill>
                  <a:srgbClr val="E46C0A"/>
                </a:solidFill>
                <a:latin typeface="方正黑体_GBK" pitchFamily="34" charset="0"/>
                <a:ea typeface="方正黑体_GBK" pitchFamily="34" charset="-122"/>
                <a:cs typeface="方正黑体_GBK" pitchFamily="34" charset="-120"/>
              </a:rPr>
              <a:t>新高考版通史</a:t>
            </a:r>
            <a:endParaRPr lang="en-US" sz="2507" dirty="0"/>
          </a:p>
        </p:txBody>
      </p:sp>
    </p:spTree>
    <p:extLst>
      <p:ext uri="{BB962C8B-B14F-4D97-AF65-F5344CB8AC3E}">
        <p14:creationId xmlns:p14="http://schemas.microsoft.com/office/powerpoint/2010/main" val="3181193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spTree>
    <p:extLst>
      <p:ext uri="{BB962C8B-B14F-4D97-AF65-F5344CB8AC3E}">
        <p14:creationId xmlns:p14="http://schemas.microsoft.com/office/powerpoint/2010/main" val="27806076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高考 经典再研">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824f0defe">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bf2e76d24">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295abebbe">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6985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cSld name="突破 核心整合">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3"/>
          <a:stretch>
            <a:fillRect/>
          </a:stretch>
        </p:blipFill>
        <p:spPr>
          <a:xfrm>
            <a:off x="8091648" y="229184"/>
            <a:ext cx="2681856" cy="568375"/>
          </a:xfrm>
          <a:prstGeom prst="rect">
            <a:avLst/>
          </a:prstGeom>
        </p:spPr>
      </p:pic>
      <p:sp>
        <p:nvSpPr>
          <p:cNvPr id="6" name="MasterShapeName?linknodeid=824f0defe">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bf2e76d24">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295abebbe">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4127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模拟 对点演习">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3"/>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824f0defe">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高考 经典再研</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bf2e76d24">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突破 核心整合</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295abebbe">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模拟 对点演习</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83843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主题剖析">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4"/>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3"/>
          <a:stretch>
            <a:fillRect/>
          </a:stretch>
        </p:blipFill>
        <p:spPr>
          <a:xfrm>
            <a:off x="8091648" y="229184"/>
            <a:ext cx="2681856" cy="568375"/>
          </a:xfrm>
          <a:prstGeom prst="rect">
            <a:avLst/>
          </a:prstGeom>
        </p:spPr>
      </p:pic>
      <p:sp>
        <p:nvSpPr>
          <p:cNvPr id="6" name="MasterShapeName?linknodeid=6071067ec">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0decc2d7f">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8f2d2031c">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87306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考向猜想">
    <p:spTree>
      <p:nvGrpSpPr>
        <p:cNvPr id="1" name=""/>
        <p:cNvGrpSpPr/>
        <p:nvPr/>
      </p:nvGrpSpPr>
      <p:grpSpPr>
        <a:xfrm>
          <a:off x="0" y="0"/>
          <a:ext cx="0" cy="0"/>
          <a:chOff x="0" y="0"/>
          <a:chExt cx="0" cy="0"/>
        </a:xfrm>
      </p:grpSpPr>
      <p:pic>
        <p:nvPicPr>
          <p:cNvPr id="2" name="MasterShapeName?linknodeid=" descr="preencoded.png"/>
          <p:cNvPicPr>
            <a:picLocks noChangeAspect="1"/>
          </p:cNvPicPr>
          <p:nvPr/>
        </p:nvPicPr>
        <p:blipFill>
          <a:blip r:embed="rId2"/>
          <a:stretch>
            <a:fillRect/>
          </a:stretch>
        </p:blipFill>
        <p:spPr>
          <a:xfrm>
            <a:off x="0" y="0"/>
            <a:ext cx="12192768" cy="6857172"/>
          </a:xfrm>
          <a:prstGeom prst="rect">
            <a:avLst/>
          </a:prstGeom>
        </p:spPr>
      </p:pic>
      <p:pic>
        <p:nvPicPr>
          <p:cNvPr id="3" name="MasterShapeName?linknodeid=" descr="preencoded.png"/>
          <p:cNvPicPr>
            <a:picLocks noChangeAspect="1"/>
          </p:cNvPicPr>
          <p:nvPr/>
        </p:nvPicPr>
        <p:blipFill>
          <a:blip r:embed="rId3"/>
          <a:stretch>
            <a:fillRect/>
          </a:stretch>
        </p:blipFill>
        <p:spPr>
          <a:xfrm>
            <a:off x="1575936" y="229184"/>
            <a:ext cx="2681856" cy="568375"/>
          </a:xfrm>
          <a:prstGeom prst="rect">
            <a:avLst/>
          </a:prstGeom>
        </p:spPr>
      </p:pic>
      <p:pic>
        <p:nvPicPr>
          <p:cNvPr id="4" name="MasterShapeName?linknodeid=" descr="preencoded.png"/>
          <p:cNvPicPr>
            <a:picLocks noChangeAspect="1"/>
          </p:cNvPicPr>
          <p:nvPr/>
        </p:nvPicPr>
        <p:blipFill>
          <a:blip r:embed="rId3"/>
          <a:stretch>
            <a:fillRect/>
          </a:stretch>
        </p:blipFill>
        <p:spPr>
          <a:xfrm>
            <a:off x="4829184" y="229184"/>
            <a:ext cx="2681856" cy="568375"/>
          </a:xfrm>
          <a:prstGeom prst="rect">
            <a:avLst/>
          </a:prstGeom>
        </p:spPr>
      </p:pic>
      <p:pic>
        <p:nvPicPr>
          <p:cNvPr id="5" name="MasterShapeName?linknodeid=" descr="preencoded.png"/>
          <p:cNvPicPr>
            <a:picLocks noChangeAspect="1"/>
          </p:cNvPicPr>
          <p:nvPr/>
        </p:nvPicPr>
        <p:blipFill>
          <a:blip r:embed="rId4"/>
          <a:stretch>
            <a:fillRect/>
          </a:stretch>
        </p:blipFill>
        <p:spPr>
          <a:xfrm>
            <a:off x="8091648" y="229184"/>
            <a:ext cx="2681856" cy="568375"/>
          </a:xfrm>
          <a:prstGeom prst="rect">
            <a:avLst/>
          </a:prstGeom>
        </p:spPr>
      </p:pic>
      <p:sp>
        <p:nvSpPr>
          <p:cNvPr id="6" name="MasterShapeName?linknodeid=6071067ec">
            <a:hlinkClick r:id="rId5" action="ppaction://hlinksldjump"/>
          </p:cNvPr>
          <p:cNvSpPr/>
          <p:nvPr/>
        </p:nvSpPr>
        <p:spPr>
          <a:xfrm>
            <a:off x="1751040"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热点定位</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MasterShapeName?linknodeid=0decc2d7f">
            <a:hlinkClick r:id="rId6" action="ppaction://hlinksldjump"/>
          </p:cNvPr>
          <p:cNvSpPr/>
          <p:nvPr/>
        </p:nvSpPr>
        <p:spPr>
          <a:xfrm>
            <a:off x="5013504"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主题剖析</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MasterShapeName?linknodeid=8f2d2031c">
            <a:hlinkClick r:id="rId7" action="ppaction://hlinksldjump"/>
          </p:cNvPr>
          <p:cNvSpPr/>
          <p:nvPr/>
        </p:nvSpPr>
        <p:spPr>
          <a:xfrm>
            <a:off x="8266752" y="302522"/>
            <a:ext cx="2331648" cy="366694"/>
          </a:xfrm>
          <a:prstGeom prst="rect">
            <a:avLst/>
          </a:prstGeom>
          <a:noFill/>
        </p:spPr>
        <p:txBody>
          <a:bodyPr wrap="square" lIns="0" tIns="0" rIns="0" bIns="0" rtlCol="0" anchor="ctr"/>
          <a:lstStyle/>
          <a:p>
            <a:pPr marL="0" marR="0" lvl="0" indent="0" algn="ctr" defTabSz="916777" rtl="0" eaLnBrk="1" fontAlgn="auto" latinLnBrk="0" hangingPunct="1">
              <a:lnSpc>
                <a:spcPct val="100000"/>
              </a:lnSpc>
              <a:spcBef>
                <a:spcPts val="0"/>
              </a:spcBef>
              <a:spcAft>
                <a:spcPts val="0"/>
              </a:spcAft>
              <a:buClrTx/>
              <a:buSzTx/>
              <a:buFontTx/>
              <a:buNone/>
              <a:tabLst/>
              <a:defRPr/>
            </a:pPr>
            <a:r>
              <a:rPr kumimoji="0" lang="en-US" sz="1805" b="1" i="0" u="none" strike="noStrike" kern="1200" cap="none" spc="0" normalizeH="0" baseline="0" noProof="0" dirty="0">
                <a:ln>
                  <a:noFill/>
                </a:ln>
                <a:solidFill>
                  <a:srgbClr val="000000"/>
                </a:solidFill>
                <a:effectLst/>
                <a:uLnTx/>
                <a:uFillTx/>
                <a:latin typeface="Times New Roman" panose="02020603050405020304" pitchFamily="34" charset="0"/>
                <a:ea typeface="微软雅黑" panose="020B0503020204020204" charset="-122"/>
                <a:cs typeface="Times New Roman" panose="02020603050405020304" pitchFamily="34" charset="-120"/>
              </a:rPr>
              <a:t>考向猜想</a:t>
            </a:r>
            <a:endParaRPr kumimoji="0" lang="en-US" sz="1805"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40946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85891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70" r:id="rId9"/>
    <p:sldLayoutId id="2147483671" r:id="rId10"/>
  </p:sldLayoutIdLst>
  <p:hf sldNum="0" hdr="0" ftr="0" dt="0"/>
  <p:txStyles>
    <p:titleStyle>
      <a:lvl1pPr algn="ctr" defTabSz="916777" rtl="0" eaLnBrk="1" latinLnBrk="0" hangingPunct="1">
        <a:spcBef>
          <a:spcPct val="0"/>
        </a:spcBef>
        <a:buNone/>
        <a:defRPr sz="4411" kern="1200">
          <a:solidFill>
            <a:schemeClr val="tx1"/>
          </a:solidFill>
          <a:latin typeface="+mj-lt"/>
          <a:ea typeface="+mj-ea"/>
          <a:cs typeface="+mj-cs"/>
        </a:defRPr>
      </a:lvl1pPr>
    </p:titleStyle>
    <p:bodyStyle>
      <a:lvl1pPr marL="343792" indent="-343792" algn="l" defTabSz="916777" rtl="0" eaLnBrk="1" latinLnBrk="0" hangingPunct="1">
        <a:spcBef>
          <a:spcPct val="20000"/>
        </a:spcBef>
        <a:buFont typeface="Arial" panose="020B0604020202020204" pitchFamily="34" charset="0"/>
        <a:buChar char="•"/>
        <a:defRPr sz="3208" kern="1200">
          <a:solidFill>
            <a:schemeClr val="tx1"/>
          </a:solidFill>
          <a:latin typeface="+mn-lt"/>
          <a:ea typeface="+mn-ea"/>
          <a:cs typeface="+mn-cs"/>
        </a:defRPr>
      </a:lvl1pPr>
      <a:lvl2pPr marL="744882" indent="-286493" algn="l" defTabSz="916777" rtl="0" eaLnBrk="1" latinLnBrk="0" hangingPunct="1">
        <a:spcBef>
          <a:spcPct val="20000"/>
        </a:spcBef>
        <a:buFont typeface="Arial" panose="020B0604020202020204" pitchFamily="34" charset="0"/>
        <a:buChar char="–"/>
        <a:defRPr sz="2807" kern="1200">
          <a:solidFill>
            <a:schemeClr val="tx1"/>
          </a:solidFill>
          <a:latin typeface="+mn-lt"/>
          <a:ea typeface="+mn-ea"/>
          <a:cs typeface="+mn-cs"/>
        </a:defRPr>
      </a:lvl2pPr>
      <a:lvl3pPr marL="1145972" indent="-229194" algn="l" defTabSz="916777" rtl="0" eaLnBrk="1" latinLnBrk="0" hangingPunct="1">
        <a:spcBef>
          <a:spcPct val="20000"/>
        </a:spcBef>
        <a:buFont typeface="Arial" panose="020B0604020202020204" pitchFamily="34" charset="0"/>
        <a:buChar char="•"/>
        <a:defRPr sz="2406" kern="1200">
          <a:solidFill>
            <a:schemeClr val="tx1"/>
          </a:solidFill>
          <a:latin typeface="+mn-lt"/>
          <a:ea typeface="+mn-ea"/>
          <a:cs typeface="+mn-cs"/>
        </a:defRPr>
      </a:lvl3pPr>
      <a:lvl4pPr marL="1604361"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4pPr>
      <a:lvl5pPr marL="2062749"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5pPr>
      <a:lvl6pPr marL="2521138"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6pPr>
      <a:lvl7pPr marL="2979527"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7pPr>
      <a:lvl8pPr marL="3437915"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8pPr>
      <a:lvl9pPr marL="3896304" indent="-229194" algn="l" defTabSz="916777" rtl="0" eaLnBrk="1" latinLnBrk="0" hangingPunct="1">
        <a:spcBef>
          <a:spcPct val="20000"/>
        </a:spcBef>
        <a:buFont typeface="Arial" panose="020B0604020202020204" pitchFamily="34" charset="0"/>
        <a:buChar char="•"/>
        <a:defRPr sz="2005" kern="1200">
          <a:solidFill>
            <a:schemeClr val="tx1"/>
          </a:solidFill>
          <a:latin typeface="+mn-lt"/>
          <a:ea typeface="+mn-ea"/>
          <a:cs typeface="+mn-cs"/>
        </a:defRPr>
      </a:lvl9pPr>
    </p:bodyStyle>
    <p:otherStyle>
      <a:defPPr>
        <a:defRPr lang="en-US"/>
      </a:defPPr>
      <a:lvl1pPr marL="0" algn="l" defTabSz="916777" rtl="0" eaLnBrk="1" latinLnBrk="0" hangingPunct="1">
        <a:defRPr sz="1805" kern="1200">
          <a:solidFill>
            <a:schemeClr val="tx1"/>
          </a:solidFill>
          <a:latin typeface="+mn-lt"/>
          <a:ea typeface="+mn-ea"/>
          <a:cs typeface="+mn-cs"/>
        </a:defRPr>
      </a:lvl1pPr>
      <a:lvl2pPr marL="458389" algn="l" defTabSz="916777" rtl="0" eaLnBrk="1" latinLnBrk="0" hangingPunct="1">
        <a:defRPr sz="1805" kern="1200">
          <a:solidFill>
            <a:schemeClr val="tx1"/>
          </a:solidFill>
          <a:latin typeface="+mn-lt"/>
          <a:ea typeface="+mn-ea"/>
          <a:cs typeface="+mn-cs"/>
        </a:defRPr>
      </a:lvl2pPr>
      <a:lvl3pPr marL="916777" algn="l" defTabSz="916777" rtl="0" eaLnBrk="1" latinLnBrk="0" hangingPunct="1">
        <a:defRPr sz="1805" kern="1200">
          <a:solidFill>
            <a:schemeClr val="tx1"/>
          </a:solidFill>
          <a:latin typeface="+mn-lt"/>
          <a:ea typeface="+mn-ea"/>
          <a:cs typeface="+mn-cs"/>
        </a:defRPr>
      </a:lvl3pPr>
      <a:lvl4pPr marL="1375166" algn="l" defTabSz="916777" rtl="0" eaLnBrk="1" latinLnBrk="0" hangingPunct="1">
        <a:defRPr sz="1805" kern="1200">
          <a:solidFill>
            <a:schemeClr val="tx1"/>
          </a:solidFill>
          <a:latin typeface="+mn-lt"/>
          <a:ea typeface="+mn-ea"/>
          <a:cs typeface="+mn-cs"/>
        </a:defRPr>
      </a:lvl4pPr>
      <a:lvl5pPr marL="1833555" algn="l" defTabSz="916777" rtl="0" eaLnBrk="1" latinLnBrk="0" hangingPunct="1">
        <a:defRPr sz="1805" kern="1200">
          <a:solidFill>
            <a:schemeClr val="tx1"/>
          </a:solidFill>
          <a:latin typeface="+mn-lt"/>
          <a:ea typeface="+mn-ea"/>
          <a:cs typeface="+mn-cs"/>
        </a:defRPr>
      </a:lvl5pPr>
      <a:lvl6pPr marL="2291944" algn="l" defTabSz="916777" rtl="0" eaLnBrk="1" latinLnBrk="0" hangingPunct="1">
        <a:defRPr sz="1805" kern="1200">
          <a:solidFill>
            <a:schemeClr val="tx1"/>
          </a:solidFill>
          <a:latin typeface="+mn-lt"/>
          <a:ea typeface="+mn-ea"/>
          <a:cs typeface="+mn-cs"/>
        </a:defRPr>
      </a:lvl6pPr>
      <a:lvl7pPr marL="2750332" algn="l" defTabSz="916777" rtl="0" eaLnBrk="1" latinLnBrk="0" hangingPunct="1">
        <a:defRPr sz="1805" kern="1200">
          <a:solidFill>
            <a:schemeClr val="tx1"/>
          </a:solidFill>
          <a:latin typeface="+mn-lt"/>
          <a:ea typeface="+mn-ea"/>
          <a:cs typeface="+mn-cs"/>
        </a:defRPr>
      </a:lvl7pPr>
      <a:lvl8pPr marL="3208721" algn="l" defTabSz="916777" rtl="0" eaLnBrk="1" latinLnBrk="0" hangingPunct="1">
        <a:defRPr sz="1805" kern="1200">
          <a:solidFill>
            <a:schemeClr val="tx1"/>
          </a:solidFill>
          <a:latin typeface="+mn-lt"/>
          <a:ea typeface="+mn-ea"/>
          <a:cs typeface="+mn-cs"/>
        </a:defRPr>
      </a:lvl8pPr>
      <a:lvl9pPr marL="3667110" algn="l" defTabSz="916777" rtl="0" eaLnBrk="1" latinLnBrk="0" hangingPunct="1">
        <a:defRPr sz="180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13.jpe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5.xml"/><Relationship Id="rId1" Type="http://schemas.openxmlformats.org/officeDocument/2006/relationships/tags" Target="../tags/tag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_2#19cc8339f.fixed?vbadefaultcenterpage=1&amp;parentnodeid=cb6d0db2e"/>
          <p:cNvSpPr/>
          <p:nvPr/>
        </p:nvSpPr>
        <p:spPr>
          <a:xfrm>
            <a:off x="1156854" y="1846050"/>
            <a:ext cx="9982201" cy="1901714"/>
          </a:xfrm>
          <a:prstGeom prst="rect">
            <a:avLst/>
          </a:prstGeom>
          <a:noFill/>
        </p:spPr>
        <p:txBody>
          <a:bodyPr wrap="square" lIns="0" tIns="0" rIns="0" bIns="0" rtlCol="0" anchor="ctr"/>
          <a:lstStyle/>
          <a:p>
            <a:pPr algn="ctr" defTabSz="916777" latinLnBrk="1">
              <a:lnSpc>
                <a:spcPct val="150000"/>
              </a:lnSpc>
            </a:pPr>
            <a:r>
              <a:rPr lang="en-US" sz="48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第三讲</a:t>
            </a:r>
            <a:r>
              <a:rPr lang="en-US" sz="4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480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中国古代文明的发展繁荣——</a:t>
            </a:r>
            <a:r>
              <a:rPr lang="en-US" sz="4800" b="1" dirty="0" err="1">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隋唐、宋元时期</a:t>
            </a:r>
            <a:endParaRPr lang="en-US" sz="4800" b="1" dirty="0">
              <a:solidFill>
                <a:prstClr val="black"/>
              </a:solidFill>
              <a:latin typeface="Calibri"/>
            </a:endParaRPr>
          </a:p>
        </p:txBody>
      </p:sp>
    </p:spTree>
  </p:cSld>
  <p:clrMapOvr>
    <a:masterClrMapping/>
  </p:clrMapOvr>
  <p:transition>
    <p:split dir="in"/>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3#1d9dc0cef.inline_image?vbadefaultcenterpage=1&amp;parentnodeid=19cc8339f" descr="preencoded.png"/>
          <p:cNvPicPr>
            <a:picLocks noChangeAspect="1"/>
          </p:cNvPicPr>
          <p:nvPr/>
        </p:nvPicPr>
        <p:blipFill>
          <a:blip r:embed="rId3"/>
          <a:stretch>
            <a:fillRect/>
          </a:stretch>
        </p:blipFill>
        <p:spPr>
          <a:xfrm>
            <a:off x="56578" y="518605"/>
            <a:ext cx="1989313" cy="449200"/>
          </a:xfrm>
          <a:prstGeom prst="rect">
            <a:avLst/>
          </a:prstGeom>
        </p:spPr>
      </p:pic>
      <p:pic>
        <p:nvPicPr>
          <p:cNvPr id="3" name="P_4_BD#51d3dabf2?vbadefaultcenterpage=1&amp;parentnodeid=1d9dc0cef" descr="preencoded.png"/>
          <p:cNvPicPr>
            <a:picLocks noChangeAspect="1"/>
          </p:cNvPicPr>
          <p:nvPr/>
        </p:nvPicPr>
        <p:blipFill>
          <a:blip r:embed="rId4">
            <a:clrChange>
              <a:clrFrom>
                <a:srgbClr val="FFFFFF"/>
              </a:clrFrom>
              <a:clrTo>
                <a:srgbClr val="FFFFFF">
                  <a:alpha val="0"/>
                </a:srgbClr>
              </a:clrTo>
            </a:clrChange>
          </a:blip>
          <a:stretch>
            <a:fillRect/>
          </a:stretch>
        </p:blipFill>
        <p:spPr>
          <a:xfrm>
            <a:off x="56578" y="1629749"/>
            <a:ext cx="12063805" cy="3988269"/>
          </a:xfrm>
          <a:prstGeom prst="rect">
            <a:avLst/>
          </a:prstGeom>
          <a:noFill/>
          <a:extLst>
            <a:ext uri="{909E8E84-426E-40DD-AFC4-6F175D3DCCD1}">
              <a14:hiddenFill xmlns:a14="http://schemas.microsoft.com/office/drawing/2010/main">
                <a:solidFill>
                  <a:scrgbClr r="0" g="0" b="0">
                    <a:alpha val="0"/>
                  </a:scrgbClr>
                </a:solidFill>
              </a14:hiddenFill>
            </a:ext>
          </a:extLst>
        </p:spPr>
      </p:pic>
    </p:spTree>
  </p:cSld>
  <p:clrMapOvr>
    <a:masterClrMapping/>
  </p:clrMapOvr>
  <p:transition>
    <p:split dir="in"/>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3#770d24ff7.inline_image?vbadefaultcenterpage=1&amp;parentnodeid=19cc8339f" descr="preencoded.png"/>
          <p:cNvPicPr>
            <a:picLocks noChangeAspect="1"/>
          </p:cNvPicPr>
          <p:nvPr/>
        </p:nvPicPr>
        <p:blipFill>
          <a:blip r:embed="rId3"/>
          <a:stretch>
            <a:fillRect/>
          </a:stretch>
        </p:blipFill>
        <p:spPr>
          <a:xfrm>
            <a:off x="316372" y="242680"/>
            <a:ext cx="1989313" cy="449200"/>
          </a:xfrm>
          <a:prstGeom prst="rect">
            <a:avLst/>
          </a:prstGeom>
        </p:spPr>
      </p:pic>
      <p:sp>
        <p:nvSpPr>
          <p:cNvPr id="3" name="C_4_BD#6fa0ca715?vbadefaultcenterpage=1&amp;parentnodeid=770d24ff7"/>
          <p:cNvSpPr/>
          <p:nvPr/>
        </p:nvSpPr>
        <p:spPr>
          <a:xfrm>
            <a:off x="316372" y="1013223"/>
            <a:ext cx="11550852" cy="504268"/>
          </a:xfrm>
          <a:prstGeom prst="rect">
            <a:avLst/>
          </a:prstGeom>
          <a:noFill/>
        </p:spPr>
        <p:txBody>
          <a:bodyPr wrap="square" lIns="0" tIns="0" rIns="0" bIns="0" rtlCol="0" anchor="ctr"/>
          <a:lstStyle/>
          <a:p>
            <a:pPr defTabSz="916777" latinLnBrk="1">
              <a:lnSpc>
                <a:spcPct val="130000"/>
              </a:lnSpc>
            </a:pPr>
            <a:r>
              <a:rPr lang="en-US" sz="2807"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一、隋唐时期</a:t>
            </a:r>
            <a:endParaRPr lang="en-US" sz="2807" b="1" dirty="0">
              <a:solidFill>
                <a:prstClr val="black"/>
              </a:solidFill>
              <a:latin typeface="Calibri"/>
            </a:endParaRPr>
          </a:p>
        </p:txBody>
      </p:sp>
      <p:sp>
        <p:nvSpPr>
          <p:cNvPr id="4" name="P_5_BD#81fc927db?vbadefaultcenterpage=1&amp;parentnodeid=6fa0ca715"/>
          <p:cNvSpPr/>
          <p:nvPr/>
        </p:nvSpPr>
        <p:spPr>
          <a:xfrm>
            <a:off x="316373" y="1578288"/>
            <a:ext cx="11559255" cy="1501089"/>
          </a:xfrm>
          <a:prstGeom prst="rect">
            <a:avLst/>
          </a:prstGeom>
          <a:noFill/>
        </p:spPr>
        <p:txBody>
          <a:bodyPr wrap="square" lIns="0" tIns="0" rIns="0" bIns="0" rtlCol="0" anchor="t"/>
          <a:lstStyle/>
          <a:p>
            <a:pPr defTabSz="916777" latinLnBrk="1">
              <a:lnSpc>
                <a:spcPct val="13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国家统一，政局相对稳定；封建经济继续发展，显现繁荣景象；各民族联系加强，统一的多民族国家进一步发展；对外开放，中外经济文化交流频繁；科技文化世界领先，全面辉煌。</a:t>
            </a:r>
            <a:endParaRPr lang="en-US" sz="2607" b="1" dirty="0">
              <a:solidFill>
                <a:prstClr val="black"/>
              </a:solidFill>
              <a:latin typeface="Calibri"/>
            </a:endParaRPr>
          </a:p>
        </p:txBody>
      </p:sp>
      <p:graphicFrame>
        <p:nvGraphicFramePr>
          <p:cNvPr id="5" name="P_5_BD#81fc927db?vbadefaultcenterpage=1&amp;parentnodeid=6fa0ca715"/>
          <p:cNvGraphicFramePr>
            <a:graphicFrameLocks noGrp="1"/>
          </p:cNvGraphicFramePr>
          <p:nvPr>
            <p:extLst>
              <p:ext uri="{D42A27DB-BD31-4B8C-83A1-F6EECF244321}">
                <p14:modId xmlns:p14="http://schemas.microsoft.com/office/powerpoint/2010/main" val="3423047142"/>
              </p:ext>
            </p:extLst>
          </p:nvPr>
        </p:nvGraphicFramePr>
        <p:xfrm>
          <a:off x="316372" y="3244082"/>
          <a:ext cx="11540844" cy="2791594"/>
        </p:xfrm>
        <a:graphic>
          <a:graphicData uri="http://schemas.openxmlformats.org/drawingml/2006/table">
            <a:tbl>
              <a:tblPr/>
              <a:tblGrid>
                <a:gridCol w="4331828">
                  <a:extLst>
                    <a:ext uri="{9D8B030D-6E8A-4147-A177-3AD203B41FA5}">
                      <a16:colId xmlns:a16="http://schemas.microsoft.com/office/drawing/2014/main" val="20000"/>
                    </a:ext>
                  </a:extLst>
                </a:gridCol>
                <a:gridCol w="3719945">
                  <a:extLst>
                    <a:ext uri="{9D8B030D-6E8A-4147-A177-3AD203B41FA5}">
                      <a16:colId xmlns:a16="http://schemas.microsoft.com/office/drawing/2014/main" val="20001"/>
                    </a:ext>
                  </a:extLst>
                </a:gridCol>
                <a:gridCol w="3489071">
                  <a:extLst>
                    <a:ext uri="{9D8B030D-6E8A-4147-A177-3AD203B41FA5}">
                      <a16:colId xmlns:a16="http://schemas.microsoft.com/office/drawing/2014/main" val="20002"/>
                    </a:ext>
                  </a:extLst>
                </a:gridCol>
              </a:tblGrid>
              <a:tr h="359309">
                <a:tc>
                  <a:txBody>
                    <a:bodyPr/>
                    <a:lstStyle/>
                    <a:p>
                      <a:pPr algn="ctr">
                        <a:lnSpc>
                          <a:spcPct val="11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政治</a:t>
                      </a:r>
                      <a:endParaRPr lang="en-US" sz="20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a:t>
                      </a:r>
                      <a:endParaRPr lang="en-US" sz="20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1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文化</a:t>
                      </a:r>
                      <a:endParaRPr lang="en-US" sz="20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174443">
                <a:tc>
                  <a:txBody>
                    <a:bodyPr/>
                    <a:lstStyle/>
                    <a:p>
                      <a:pPr algn="l">
                        <a:lnSpc>
                          <a:spcPct val="11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（1）中央实行</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_____________</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，既加强了皇权，又提高了行政效率</a:t>
                      </a:r>
                      <a:endParaRPr lang="en-US" sz="2000" b="1" dirty="0"/>
                    </a:p>
                    <a:p>
                      <a:pPr algn="l">
                        <a:lnSpc>
                          <a:spcPct val="11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（2）选官制度：采用科举制，把读书、考试、做官紧密结合起来</a:t>
                      </a:r>
                      <a:endParaRPr lang="en-US" sz="2000" b="1" dirty="0"/>
                    </a:p>
                    <a:p>
                      <a:pPr algn="l">
                        <a:lnSpc>
                          <a:spcPct val="11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（3）唐中期以后，在一些战略重地设节度使统兵作战，后造成“藩镇割据”的局面</a:t>
                      </a:r>
                      <a:endParaRPr lang="en-US" sz="20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（1）农业</a:t>
                      </a:r>
                      <a:r>
                        <a:rPr lang="en-US" sz="20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：发明</a:t>
                      </a:r>
                      <a:r>
                        <a:rPr lang="en-US" sz="2000" b="1">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20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筒车，一度推行均田制，农业繁荣</a:t>
                      </a:r>
                      <a:endParaRPr lang="en-US" sz="2000" b="1" dirty="0"/>
                    </a:p>
                    <a:p>
                      <a:pPr algn="l">
                        <a:lnSpc>
                          <a:spcPct val="11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（2）手工业：丝织业发展，制瓷业成为独立的生产部门</a:t>
                      </a:r>
                      <a:endParaRPr lang="en-US" sz="2000" b="1" dirty="0"/>
                    </a:p>
                    <a:p>
                      <a:pPr algn="l">
                        <a:lnSpc>
                          <a:spcPct val="11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（3）商业：市坊分开，政府对市场进行严格监管；海上丝绸之路发达</a:t>
                      </a:r>
                      <a:endParaRPr lang="en-US" sz="20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（1）科技：雕版印刷术流行；唐末火药开始用于军事；僧一行的天文学成就</a:t>
                      </a:r>
                      <a:endParaRPr lang="en-US" sz="2000" b="1" dirty="0"/>
                    </a:p>
                    <a:p>
                      <a:pPr algn="l">
                        <a:lnSpc>
                          <a:spcPct val="11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（2）艺术：书法艺术出现新高峰</a:t>
                      </a:r>
                      <a:r>
                        <a:rPr kumimoji="0" lang="en-US" altLang="zh-CN" sz="20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绘画以吴道子为代表</a:t>
                      </a:r>
                      <a:endParaRPr lang="en-US" sz="2000" b="1" dirty="0"/>
                    </a:p>
                    <a:p>
                      <a:pPr algn="l">
                        <a:lnSpc>
                          <a:spcPct val="11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（3）文学：诗歌进入黄金时期，以李白、杜甫为代表人物</a:t>
                      </a:r>
                      <a:endParaRPr lang="en-US" sz="20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6" name="P_5_AN.1_1#81fc927db.blank?vbadefaultcenterpage=1&amp;parentnodeid=6fa0ca715&amp;hasmatchpositionanswer=1"/>
          <p:cNvSpPr/>
          <p:nvPr/>
        </p:nvSpPr>
        <p:spPr>
          <a:xfrm>
            <a:off x="2190272" y="3600688"/>
            <a:ext cx="1198440" cy="282914"/>
          </a:xfrm>
          <a:prstGeom prst="rect">
            <a:avLst/>
          </a:prstGeom>
          <a:noFill/>
        </p:spPr>
        <p:txBody>
          <a:bodyPr wrap="none" lIns="0" tIns="0" rIns="0" bIns="0" rtlCol="0" anchor="t"/>
          <a:lstStyle/>
          <a:p>
            <a:pPr algn="ctr" defTabSz="916777" latinLnBrk="1">
              <a:lnSpc>
                <a:spcPct val="110000"/>
              </a:lnSpc>
            </a:pPr>
            <a:r>
              <a:rPr lang="en-US" sz="2400"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三省六部制</a:t>
            </a:r>
            <a:endParaRPr lang="en-US" sz="2400" b="1" dirty="0">
              <a:solidFill>
                <a:prstClr val="black"/>
              </a:solidFill>
              <a:latin typeface="Calibri"/>
            </a:endParaRPr>
          </a:p>
        </p:txBody>
      </p:sp>
      <p:sp>
        <p:nvSpPr>
          <p:cNvPr id="7" name="P_5_AN.2_1#81fc927db.blank?vbadefaultcenterpage=1&amp;parentnodeid=6fa0ca715&amp;hasmatchpositionanswer=1"/>
          <p:cNvSpPr/>
          <p:nvPr/>
        </p:nvSpPr>
        <p:spPr>
          <a:xfrm>
            <a:off x="6953318" y="3600688"/>
            <a:ext cx="740072" cy="282914"/>
          </a:xfrm>
          <a:prstGeom prst="rect">
            <a:avLst/>
          </a:prstGeom>
          <a:noFill/>
        </p:spPr>
        <p:txBody>
          <a:bodyPr wrap="none" lIns="0" tIns="0" rIns="0" bIns="0" rtlCol="0" anchor="t"/>
          <a:lstStyle/>
          <a:p>
            <a:pPr algn="ctr" defTabSz="916777" latinLnBrk="1">
              <a:lnSpc>
                <a:spcPct val="110000"/>
              </a:lnSpc>
            </a:pPr>
            <a:r>
              <a:rPr lang="en-US" sz="2400"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曲辕犁</a:t>
            </a:r>
            <a:endParaRPr lang="en-US" sz="24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wipe(left)">
                                      <p:cBhvr>
                                        <p:cTn id="1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P spid="7"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392aff6f7?vbadefaultcenterpage=1&amp;parentnodeid=770d24ff7"/>
          <p:cNvSpPr/>
          <p:nvPr/>
        </p:nvSpPr>
        <p:spPr>
          <a:xfrm>
            <a:off x="316372" y="214425"/>
            <a:ext cx="11550852" cy="568439"/>
          </a:xfrm>
          <a:prstGeom prst="rect">
            <a:avLst/>
          </a:prstGeom>
          <a:noFill/>
        </p:spPr>
        <p:txBody>
          <a:bodyPr wrap="square" lIns="0" tIns="0" rIns="0" bIns="0" rtlCol="0" anchor="ctr"/>
          <a:lstStyle/>
          <a:p>
            <a:pPr defTabSz="916777" latinLnBrk="1">
              <a:lnSpc>
                <a:spcPct val="150000"/>
              </a:lnSpc>
            </a:pPr>
            <a:r>
              <a:rPr lang="en-US" sz="2807"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二、宋元时期</a:t>
            </a:r>
            <a:endParaRPr lang="en-US" sz="2807" dirty="0">
              <a:solidFill>
                <a:prstClr val="black"/>
              </a:solidFill>
              <a:latin typeface="Calibri"/>
            </a:endParaRPr>
          </a:p>
        </p:txBody>
      </p:sp>
      <p:sp>
        <p:nvSpPr>
          <p:cNvPr id="3" name="P_5_BD#0da5c0ba2?vbadefaultcenterpage=1&amp;parentnodeid=392aff6f7"/>
          <p:cNvSpPr/>
          <p:nvPr/>
        </p:nvSpPr>
        <p:spPr>
          <a:xfrm>
            <a:off x="316373" y="843662"/>
            <a:ext cx="11559255" cy="1123700"/>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中国由分裂走向统一，中央集权进一步加强；农业、手工业和商业发展均超过前代水平；文化成就突出，中国继续在世界上居于领先地位。</a:t>
            </a:r>
            <a:endParaRPr lang="en-US" sz="2607" b="1" dirty="0">
              <a:solidFill>
                <a:prstClr val="black"/>
              </a:solidFill>
              <a:latin typeface="Calibri"/>
            </a:endParaRPr>
          </a:p>
        </p:txBody>
      </p:sp>
      <p:graphicFrame>
        <p:nvGraphicFramePr>
          <p:cNvPr id="4" name="P_5_BD#0da5c0ba2?vbadefaultcenterpage=1&amp;parentnodeid=392aff6f7"/>
          <p:cNvGraphicFramePr>
            <a:graphicFrameLocks noGrp="1"/>
          </p:cNvGraphicFramePr>
          <p:nvPr>
            <p:extLst>
              <p:ext uri="{D42A27DB-BD31-4B8C-83A1-F6EECF244321}">
                <p14:modId xmlns:p14="http://schemas.microsoft.com/office/powerpoint/2010/main" val="4192047281"/>
              </p:ext>
            </p:extLst>
          </p:nvPr>
        </p:nvGraphicFramePr>
        <p:xfrm>
          <a:off x="316372" y="2173190"/>
          <a:ext cx="11574485" cy="3994412"/>
        </p:xfrm>
        <a:graphic>
          <a:graphicData uri="http://schemas.openxmlformats.org/drawingml/2006/table">
            <a:tbl>
              <a:tblPr/>
              <a:tblGrid>
                <a:gridCol w="3966092">
                  <a:extLst>
                    <a:ext uri="{9D8B030D-6E8A-4147-A177-3AD203B41FA5}">
                      <a16:colId xmlns:a16="http://schemas.microsoft.com/office/drawing/2014/main" val="20000"/>
                    </a:ext>
                  </a:extLst>
                </a:gridCol>
                <a:gridCol w="4575072">
                  <a:extLst>
                    <a:ext uri="{9D8B030D-6E8A-4147-A177-3AD203B41FA5}">
                      <a16:colId xmlns:a16="http://schemas.microsoft.com/office/drawing/2014/main" val="20001"/>
                    </a:ext>
                  </a:extLst>
                </a:gridCol>
                <a:gridCol w="3033321">
                  <a:extLst>
                    <a:ext uri="{9D8B030D-6E8A-4147-A177-3AD203B41FA5}">
                      <a16:colId xmlns:a16="http://schemas.microsoft.com/office/drawing/2014/main" val="20002"/>
                    </a:ext>
                  </a:extLst>
                </a:gridCol>
              </a:tblGrid>
              <a:tr h="400562">
                <a:tc>
                  <a:txBody>
                    <a:bodyPr/>
                    <a:lstStyle/>
                    <a:p>
                      <a:pPr algn="ctr">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政治</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经济</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文化</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903247">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（1）宋初削夺朝中大将兵权,实行二府三司制,并增设参知政事,加强中央集权</a:t>
                      </a:r>
                      <a:endParaRPr lang="en-US" sz="2200" b="1" dirty="0"/>
                    </a:p>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（2）宋朝派文臣做地方官,派转运使管理地方财政,设通判监督地方官</a:t>
                      </a:r>
                      <a:endParaRPr lang="en-US" sz="2200" b="1" dirty="0"/>
                    </a:p>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a:t>
                      </a:r>
                      <a:r>
                        <a:rPr lang="en-US" sz="22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）元朝中央设</a:t>
                      </a:r>
                      <a:r>
                        <a:rPr lang="en-US" sz="2200" b="1">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22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地方设行省</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（1）农业:租佃关系的发展推动了农业的繁荣,江南成为全国经济的重心</a:t>
                      </a:r>
                      <a:endParaRPr lang="en-US" sz="2200" b="1" dirty="0"/>
                    </a:p>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（2）手工业:北宋时期已经有了以煤作为燃料冶铁的明确记载；南宋开始用焦炭冶铁;景德镇成为瓷都</a:t>
                      </a:r>
                      <a:endParaRPr lang="en-US" sz="2200" b="1" dirty="0"/>
                    </a:p>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（3）商业:城市商业繁荣,突破时间和空间限制并出现交子</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（1）思想:确立了理学思想体系</a:t>
                      </a:r>
                      <a:endParaRPr lang="en-US" sz="2200" b="1" dirty="0"/>
                    </a:p>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（2）科技:宋代发明活字印刷术,指南针用于航海并传播到欧洲</a:t>
                      </a:r>
                      <a:endParaRPr lang="en-US" sz="2200" b="1" dirty="0"/>
                    </a:p>
                    <a:p>
                      <a:pPr algn="l">
                        <a:lnSpc>
                          <a:spcPct val="130000"/>
                        </a:lnSpc>
                      </a:pPr>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（3）文学艺术:宋词、元曲为主要文学体裁，文人画成熟，戏曲发展</a:t>
                      </a:r>
                      <a:endParaRPr lang="en-US" sz="2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5" name="P_5_AN.3_1#0da5c0ba2.blank?vbadefaultcenterpage=1&amp;parentnodeid=392aff6f7&amp;hasmatchpositionanswer=1"/>
          <p:cNvSpPr/>
          <p:nvPr/>
        </p:nvSpPr>
        <p:spPr>
          <a:xfrm>
            <a:off x="2672949" y="5263916"/>
            <a:ext cx="740072" cy="324167"/>
          </a:xfrm>
          <a:prstGeom prst="rect">
            <a:avLst/>
          </a:prstGeom>
          <a:noFill/>
        </p:spPr>
        <p:txBody>
          <a:bodyPr wrap="none" lIns="0" tIns="0" rIns="0" bIns="0" rtlCol="0" anchor="t"/>
          <a:lstStyle/>
          <a:p>
            <a:pPr algn="ctr" defTabSz="916777" latinLnBrk="1">
              <a:lnSpc>
                <a:spcPct val="130000"/>
              </a:lnSpc>
            </a:pPr>
            <a:r>
              <a:rPr lang="en-US" sz="2400"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中书省</a:t>
            </a:r>
            <a:endParaRPr lang="en-US" sz="3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8fd1ff679.fixed?vbadefaultcenterpage=1&amp;parentnodeid=19cc8339f"/>
          <p:cNvSpPr/>
          <p:nvPr/>
        </p:nvSpPr>
        <p:spPr>
          <a:xfrm>
            <a:off x="0" y="0"/>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核心提炼·归纳提升</a:t>
            </a:r>
            <a:endParaRPr lang="en-US" sz="3810" dirty="0">
              <a:solidFill>
                <a:prstClr val="black"/>
              </a:solidFill>
              <a:latin typeface="Calibri"/>
            </a:endParaRPr>
          </a:p>
        </p:txBody>
      </p:sp>
      <p:sp>
        <p:nvSpPr>
          <p:cNvPr id="5" name="C_4_BD#bd8ae1b29?vbadefaultcenterpage=1&amp;parentnodeid=8fd1ff679">
            <a:extLst>
              <a:ext uri="{FF2B5EF4-FFF2-40B4-BE49-F238E27FC236}">
                <a16:creationId xmlns:a16="http://schemas.microsoft.com/office/drawing/2014/main" id="{95322528-A106-4ECB-9439-8F7E6DA6EF38}"/>
              </a:ext>
            </a:extLst>
          </p:cNvPr>
          <p:cNvSpPr/>
          <p:nvPr/>
        </p:nvSpPr>
        <p:spPr>
          <a:xfrm>
            <a:off x="316372" y="962571"/>
            <a:ext cx="11550852" cy="574741"/>
          </a:xfrm>
          <a:prstGeom prst="rect">
            <a:avLst/>
          </a:prstGeom>
          <a:noFill/>
        </p:spPr>
        <p:txBody>
          <a:bodyPr wrap="square" lIns="0" tIns="0" rIns="0" bIns="0" rtlCol="0" anchor="ctr"/>
          <a:lstStyle/>
          <a:p>
            <a:pPr defTabSz="916777" latinLnBrk="1">
              <a:lnSpc>
                <a:spcPct val="140000"/>
              </a:lnSpc>
            </a:pPr>
            <a:r>
              <a:rPr lang="en-US" sz="3008"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一、隋唐时期（581—907年）</a:t>
            </a:r>
            <a:endParaRPr lang="en-US" sz="3008" dirty="0">
              <a:solidFill>
                <a:prstClr val="black"/>
              </a:solidFill>
              <a:latin typeface="Calibri"/>
            </a:endParaRPr>
          </a:p>
        </p:txBody>
      </p:sp>
      <p:sp>
        <p:nvSpPr>
          <p:cNvPr id="6" name="P_5_BD#69e12741b?vbadefaultcenterpage=1&amp;parentnodeid=bd8ae1b29">
            <a:extLst>
              <a:ext uri="{FF2B5EF4-FFF2-40B4-BE49-F238E27FC236}">
                <a16:creationId xmlns:a16="http://schemas.microsoft.com/office/drawing/2014/main" id="{32FC8C42-92FD-4C43-9736-278189EF81C7}"/>
              </a:ext>
            </a:extLst>
          </p:cNvPr>
          <p:cNvSpPr/>
          <p:nvPr/>
        </p:nvSpPr>
        <p:spPr>
          <a:xfrm>
            <a:off x="316373" y="1600141"/>
            <a:ext cx="11559255" cy="5005369"/>
          </a:xfrm>
          <a:prstGeom prst="rect">
            <a:avLst/>
          </a:prstGeom>
          <a:noFill/>
        </p:spPr>
        <p:txBody>
          <a:bodyPr wrap="square" lIns="0" tIns="0" rIns="0" bIns="0" rtlCol="0" anchor="t"/>
          <a:lstStyle/>
          <a:p>
            <a:pPr defTabSz="916777" latinLnBrk="1"/>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1.政治</a:t>
            </a:r>
            <a:endParaRPr lang="en-US" sz="2000" b="1" dirty="0">
              <a:solidFill>
                <a:prstClr val="black"/>
              </a:solidFill>
              <a:latin typeface="Calibri"/>
            </a:endParaRPr>
          </a:p>
          <a:p>
            <a:pPr defTabSz="916777" latinLnBrk="1"/>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（1）三省六部制:分割了相权,加强了皇权,提高了行政效率。隋唐时期该制度的确立使专制主义中央集权制度得以完善。</a:t>
            </a:r>
            <a:endParaRPr lang="en-US" sz="2000" b="1" dirty="0">
              <a:solidFill>
                <a:prstClr val="black"/>
              </a:solidFill>
              <a:latin typeface="Calibri"/>
            </a:endParaRPr>
          </a:p>
          <a:p>
            <a:pPr defTabSz="916777" latinLnBrk="1"/>
            <a:r>
              <a:rPr lang="en-US" sz="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defTabSz="916777" latinLnBrk="1"/>
            <a:r>
              <a:rPr lang="en-US" sz="20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    </a:t>
            </a:r>
            <a:r>
              <a:rPr lang="en-US" sz="20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中西对比</a:t>
            </a:r>
            <a:r>
              <a:rPr lang="zh-CN" altLang="en-US" sz="2000"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0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三省六部制与近代西方三权分立的区别</a:t>
            </a:r>
            <a:endParaRPr lang="en-US" sz="2000" b="1" dirty="0">
              <a:solidFill>
                <a:srgbClr val="FF0000"/>
              </a:solidFill>
              <a:latin typeface="黑体" panose="02010609060101010101" pitchFamily="49" charset="-122"/>
              <a:ea typeface="黑体" panose="02010609060101010101" pitchFamily="49" charset="-122"/>
            </a:endParaRPr>
          </a:p>
          <a:p>
            <a:pPr defTabSz="916777" latinLnBrk="1"/>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二者形式上相似,都体现了分权的特点,但本质却不同。前者的目的在于强化皇权,是君主专制的产物;后者的目的是防止统治者专制,是近现代资产阶级民主政治的产物。</a:t>
            </a:r>
            <a:endParaRPr lang="en-US" sz="2000" b="1" dirty="0">
              <a:solidFill>
                <a:prstClr val="black"/>
              </a:solidFill>
              <a:latin typeface="楷体" panose="02010609060101010101" pitchFamily="49" charset="-122"/>
              <a:ea typeface="楷体" panose="02010609060101010101" pitchFamily="49" charset="-122"/>
            </a:endParaRPr>
          </a:p>
          <a:p>
            <a:pPr defTabSz="916777" latinLnBrk="1"/>
            <a:endParaRPr lang="en-US" sz="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（2）科举制:隋朝创立,唐朝继承并完善。通过考试选官取代了按门第选官的制度,扩大了统治基础。</a:t>
            </a:r>
          </a:p>
          <a:p>
            <a:pPr defTabSz="916777" latinLnBrk="1"/>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（3）地方行政区划:由州（郡）、</a:t>
            </a:r>
            <a:r>
              <a:rPr lang="en-US" altLang="zh-CN"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县二级制变为道、州、县三级制</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000" b="1" dirty="0">
              <a:solidFill>
                <a:prstClr val="black"/>
              </a:solidFill>
              <a:latin typeface="Calibri"/>
            </a:endParaRPr>
          </a:p>
          <a:p>
            <a:pPr defTabSz="916777" latinLnBrk="1"/>
            <a:r>
              <a:rPr lang="en-US" altLang="zh-CN"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0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历史概念</a:t>
            </a:r>
            <a:r>
              <a:rPr lang="zh-CN" altLang="en-US" sz="2000"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altLang="zh-CN" sz="20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府兵制与募兵制</a:t>
            </a:r>
            <a:endParaRPr lang="en-US" altLang="zh-CN" sz="2000" b="1" dirty="0">
              <a:solidFill>
                <a:srgbClr val="FF0000"/>
              </a:solidFill>
              <a:latin typeface="黑体" panose="02010609060101010101" pitchFamily="49" charset="-122"/>
              <a:ea typeface="黑体" panose="02010609060101010101" pitchFamily="49" charset="-122"/>
            </a:endParaRPr>
          </a:p>
          <a:p>
            <a:pPr defTabSz="916777" latinLnBrk="1"/>
            <a:r>
              <a:rPr lang="en-US" altLang="zh-CN"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府兵制：属于义务兵的范畴。府兵制创制于西魏时期，与经济上的均田制相适应，府兵接受政府授田之后需要承担军事义务。府兵制的特点是兵农合一，这有利于加强中央集权，减轻政府军费负担，但是百姓自备装备，战斗力不强，府兵制至唐朝前期一直沿用。《</a:t>
            </a:r>
            <a:r>
              <a:rPr lang="en-US" altLang="zh-CN" sz="20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木兰辞》里的描述就是府兵制的真实写照</a:t>
            </a:r>
            <a:r>
              <a:rPr lang="en-US" altLang="zh-CN"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altLang="zh-CN" sz="20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000"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altLang="zh-CN"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募兵制：属于职业兵的范畴。募兵制就是政府招募士兵，由政府统一供养训练的军事制度。唐朝后期均田制遭到破坏，府兵制无法维持，政府只有招募士兵。募兵制增加了政府的军费开支，增强了军队的战斗力，但是容易形成割据势力，因此唐朝后期出现了“藩镇割据”局面。</a:t>
            </a:r>
            <a:endParaRPr lang="en-US" altLang="zh-CN" sz="2000" b="1" dirty="0">
              <a:solidFill>
                <a:prstClr val="black"/>
              </a:solidFill>
              <a:latin typeface="楷体" panose="02010609060101010101" pitchFamily="49" charset="-122"/>
              <a:ea typeface="楷体" panose="02010609060101010101" pitchFamily="49" charset="-122"/>
            </a:endParaRPr>
          </a:p>
          <a:p>
            <a:pPr defTabSz="916777" latinLnBrk="1"/>
            <a:endParaRPr lang="en-US" sz="2000" b="1" dirty="0">
              <a:solidFill>
                <a:prstClr val="black"/>
              </a:solidFill>
              <a:latin typeface="Calibri"/>
            </a:endParaRPr>
          </a:p>
          <a:p>
            <a:pPr defTabSz="916777" latinLnBrk="1"/>
            <a:endParaRPr lang="en-US" sz="20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
                                            <p:txEl>
                                              <p:pRg st="8" end="8"/>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9" end="9"/>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69e12741b?vbadefaultcenterpage=1&amp;parentnodeid=bd8ae1b29"/>
          <p:cNvSpPr/>
          <p:nvPr/>
        </p:nvSpPr>
        <p:spPr>
          <a:xfrm>
            <a:off x="143191" y="185157"/>
            <a:ext cx="11944899" cy="6451169"/>
          </a:xfrm>
          <a:prstGeom prst="rect">
            <a:avLst/>
          </a:prstGeom>
          <a:noFill/>
        </p:spPr>
        <p:txBody>
          <a:bodyPr wrap="square" lIns="0" tIns="0" rIns="0" bIns="0" rtlCol="0" anchor="t"/>
          <a:lstStyle/>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2.经济</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（1）农业:江东地区出现了</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,将中国的耕作技术推向成熟;出现了</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（2）手工业:制瓷业形成“南青北白”两大系统。</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（3）商业:都市商业和农村集市（草市）发展,柜坊和飞钱问世。</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3.文化</a:t>
            </a:r>
            <a:endParaRPr lang="en-US" sz="2400" b="1" dirty="0">
              <a:solidFill>
                <a:prstClr val="black"/>
              </a:solidFill>
              <a:latin typeface="Calibri"/>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（1）思想:佛、道盛行,形成“三教合一”的局面。</a:t>
            </a:r>
          </a:p>
          <a:p>
            <a:pPr defTabSz="916777" latinLnBrk="1"/>
            <a:endParaRPr lang="en-US" altLang="zh-CN" sz="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sym typeface="+mn-ea"/>
            </a:endParaRPr>
          </a:p>
          <a:p>
            <a:pPr defTabSz="916777" latinLnBrk="1"/>
            <a:r>
              <a:rPr lang="en-US" altLang="zh-CN"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sym typeface="+mn-ea"/>
              </a:rPr>
              <a:t>    </a:t>
            </a:r>
            <a:r>
              <a:rPr lang="en-US" altLang="zh-CN"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sym typeface="+mn-ea"/>
              </a:rPr>
              <a:t>答疑解惑</a:t>
            </a:r>
            <a:r>
              <a:rPr lang="en-US" altLang="zh-CN" sz="2400" b="1" dirty="0" err="1">
                <a:solidFill>
                  <a:srgbClr val="FF0000"/>
                </a:solidFill>
                <a:latin typeface="黑体" panose="02010609060101010101" pitchFamily="49" charset="-122"/>
                <a:ea typeface="黑体" panose="02010609060101010101" pitchFamily="49" charset="-122"/>
                <a:cs typeface="宋体" panose="02010600030101010101" pitchFamily="34" charset="-120"/>
                <a:sym typeface="+mn-ea"/>
              </a:rPr>
              <a:t>:</a:t>
            </a:r>
            <a:r>
              <a:rPr lang="en-US" altLang="zh-CN"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sym typeface="+mn-ea"/>
              </a:rPr>
              <a:t>隋唐时期的“三教合一</a:t>
            </a:r>
            <a:r>
              <a:rPr lang="en-US" altLang="zh-CN"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sym typeface="+mn-ea"/>
              </a:rPr>
              <a:t>”</a:t>
            </a:r>
            <a:endParaRPr lang="en-US" altLang="zh-CN" sz="2400" b="1" dirty="0">
              <a:solidFill>
                <a:srgbClr val="FF0000"/>
              </a:solidFill>
              <a:latin typeface="黑体" panose="02010609060101010101" pitchFamily="49" charset="-122"/>
              <a:ea typeface="黑体" panose="02010609060101010101" pitchFamily="49" charset="-122"/>
            </a:endParaRPr>
          </a:p>
          <a:p>
            <a:pPr defTabSz="916777" latinLnBrk="1"/>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34" charset="-120"/>
                <a:sym typeface="+mn-ea"/>
              </a:rPr>
              <a:t>    </a:t>
            </a:r>
            <a:r>
              <a:rPr lang="en-US" altLang="zh-CN" sz="24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sym typeface="+mn-ea"/>
              </a:rPr>
              <a:t>魏晋南北朝时期,儒学的地位只是受到佛教、道教的冲击,其统治地位并未失去</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sym typeface="+mn-ea"/>
              </a:rPr>
              <a:t>。</a:t>
            </a:r>
            <a:endParaRPr lang="en-US" altLang="zh-CN" sz="24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        隋唐时期,出现了佛、道、儒三教合流的局面,“三教合一”的主张并不是要求“三教”合为“一教”,而是主张以儒学为主,调和并吸收佛教、道教的理论。</a:t>
            </a:r>
          </a:p>
          <a:p>
            <a:pPr defTabSz="916777" latinLnBrk="1"/>
            <a:endParaRPr lang="en-US" altLang="zh-CN" sz="8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（2）科技:隋唐之际出现雕版印刷术;唐朝末年火药开始用于军事;唐代医药学家孙思邈编写《千金方》。</a:t>
            </a:r>
            <a:endParaRPr lang="en-US" altLang="zh-CN" sz="2400" b="1" dirty="0">
              <a:solidFill>
                <a:prstClr val="black"/>
              </a:solidFill>
              <a:latin typeface="Calibri"/>
            </a:endParaRPr>
          </a:p>
          <a:p>
            <a:pPr defTabSz="916777" latinLnBrk="1"/>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（3）文学艺术</a:t>
            </a:r>
            <a:endParaRPr lang="en-US" altLang="zh-CN" sz="2400" b="1" dirty="0">
              <a:solidFill>
                <a:prstClr val="black"/>
              </a:solidFill>
              <a:latin typeface="Calibri"/>
            </a:endParaRPr>
          </a:p>
          <a:p>
            <a:pPr defTabSz="916777" latinLnBrk="1"/>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①</a:t>
            </a:r>
            <a:r>
              <a:rPr lang="en-US" altLang="zh-CN"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诗歌:诗体完备,内容丰富,风格多样;唐朝是中国古代诗歌发展的</a:t>
            </a:r>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400" b="1" dirty="0">
              <a:solidFill>
                <a:prstClr val="black"/>
              </a:solidFill>
              <a:latin typeface="Calibri"/>
            </a:endParaRPr>
          </a:p>
          <a:p>
            <a:pPr defTabSz="916777" latinLnBrk="1"/>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②</a:t>
            </a:r>
            <a:r>
              <a:rPr lang="en-US" altLang="zh-CN"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绘画:展子虔的《游春图</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阎立本的《步辇图</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altLang="zh-CN"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的《送子天王图</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400" b="1" dirty="0">
              <a:solidFill>
                <a:prstClr val="black"/>
              </a:solidFill>
              <a:latin typeface="Calibri"/>
            </a:endParaRPr>
          </a:p>
          <a:p>
            <a:pPr defTabSz="916777" latinLnBrk="1"/>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③</a:t>
            </a:r>
            <a:r>
              <a:rPr lang="en-US" altLang="zh-CN"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书法:风格多样,楷书和草书最为盛行</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400" b="1" dirty="0">
              <a:solidFill>
                <a:prstClr val="black"/>
              </a:solidFill>
              <a:latin typeface="Calibri"/>
            </a:endParaRPr>
          </a:p>
        </p:txBody>
      </p:sp>
      <p:sp>
        <p:nvSpPr>
          <p:cNvPr id="3" name="P_5_AN.1_1#69e12741b.blank?vbadefaultcenterpage=1&amp;parentnodeid=bd8ae1b29&amp;hasmatchpositionanswer=1"/>
          <p:cNvSpPr/>
          <p:nvPr/>
        </p:nvSpPr>
        <p:spPr>
          <a:xfrm>
            <a:off x="3833451" y="390263"/>
            <a:ext cx="1067932" cy="498029"/>
          </a:xfrm>
          <a:prstGeom prst="rect">
            <a:avLst/>
          </a:prstGeom>
          <a:noFill/>
        </p:spPr>
        <p:txBody>
          <a:bodyPr wrap="none" lIns="0" tIns="0" rIns="0" bIns="0" rtlCol="0" anchor="t"/>
          <a:lstStyle/>
          <a:p>
            <a:pPr algn="ctr" defTabSz="916777" latinLnBrk="1">
              <a:lnSpc>
                <a:spcPct val="14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曲辕犁</a:t>
            </a:r>
            <a:endParaRPr lang="en-US" sz="100" b="1" dirty="0">
              <a:solidFill>
                <a:prstClr val="black"/>
              </a:solidFill>
              <a:latin typeface="Calibri"/>
            </a:endParaRPr>
          </a:p>
        </p:txBody>
      </p:sp>
      <p:sp>
        <p:nvSpPr>
          <p:cNvPr id="4" name="P_5_AN.2_1#69e12741b.blank?vbadefaultcenterpage=1&amp;parentnodeid=bd8ae1b29&amp;hasmatchpositionanswer=1"/>
          <p:cNvSpPr/>
          <p:nvPr/>
        </p:nvSpPr>
        <p:spPr>
          <a:xfrm>
            <a:off x="9642188" y="390263"/>
            <a:ext cx="736889" cy="498029"/>
          </a:xfrm>
          <a:prstGeom prst="rect">
            <a:avLst/>
          </a:prstGeom>
          <a:noFill/>
        </p:spPr>
        <p:txBody>
          <a:bodyPr wrap="none" lIns="0" tIns="0" rIns="0" bIns="0" rtlCol="0" anchor="t"/>
          <a:lstStyle/>
          <a:p>
            <a:pPr algn="ctr" defTabSz="916777" latinLnBrk="1">
              <a:lnSpc>
                <a:spcPct val="14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筒车</a:t>
            </a:r>
            <a:endParaRPr lang="en-US" sz="100" b="1" dirty="0">
              <a:solidFill>
                <a:prstClr val="black"/>
              </a:solidFill>
              <a:latin typeface="Calibri"/>
            </a:endParaRPr>
          </a:p>
        </p:txBody>
      </p:sp>
      <p:sp>
        <p:nvSpPr>
          <p:cNvPr id="5" name="P_5_AN.3_1#69e12741b.blank?vbadefaultcenterpage=1&amp;parentnodeid=bd8ae1b29&amp;hasmatchpositionanswer=1">
            <a:extLst>
              <a:ext uri="{FF2B5EF4-FFF2-40B4-BE49-F238E27FC236}">
                <a16:creationId xmlns:a16="http://schemas.microsoft.com/office/drawing/2014/main" id="{68F999F4-1341-4503-9D19-62D219A5B3EA}"/>
              </a:ext>
            </a:extLst>
          </p:cNvPr>
          <p:cNvSpPr/>
          <p:nvPr/>
        </p:nvSpPr>
        <p:spPr>
          <a:xfrm>
            <a:off x="-1180178" y="4982081"/>
            <a:ext cx="11559255" cy="527823"/>
          </a:xfrm>
          <a:prstGeom prst="rect">
            <a:avLst/>
          </a:prstGeom>
          <a:noFill/>
        </p:spPr>
        <p:txBody>
          <a:bodyPr wrap="square" lIns="0" tIns="0" rIns="0" bIns="0" rtlCol="0" anchor="t"/>
          <a:lstStyle/>
          <a:p>
            <a:pPr indent="10116384"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黄金时期</a:t>
            </a:r>
            <a:endParaRPr lang="en-US" sz="100" b="1" dirty="0">
              <a:solidFill>
                <a:prstClr val="black"/>
              </a:solidFill>
              <a:latin typeface="Calibri"/>
            </a:endParaRPr>
          </a:p>
        </p:txBody>
      </p:sp>
      <p:sp>
        <p:nvSpPr>
          <p:cNvPr id="6" name="P_5_AN.4_1#69e12741b.blank?vbadefaultcenterpage=1&amp;parentnodeid=bd8ae1b29&amp;hasmatchpositionanswer=1">
            <a:extLst>
              <a:ext uri="{FF2B5EF4-FFF2-40B4-BE49-F238E27FC236}">
                <a16:creationId xmlns:a16="http://schemas.microsoft.com/office/drawing/2014/main" id="{EE20AB0F-DD00-4AA7-B449-6FA34ADB1C29}"/>
              </a:ext>
            </a:extLst>
          </p:cNvPr>
          <p:cNvSpPr/>
          <p:nvPr/>
        </p:nvSpPr>
        <p:spPr>
          <a:xfrm>
            <a:off x="7346625" y="5360030"/>
            <a:ext cx="1067932"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吴道子</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wipe(left)">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wipe(left)">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P spid="5" grpId="0" build="p" autoUpdateAnimBg="0"/>
      <p:bldP spid="6"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4_BD#883f1ed4d?vbadefaultcenterpage=1&amp;parentnodeid=8fd1ff679"/>
          <p:cNvSpPr/>
          <p:nvPr/>
        </p:nvSpPr>
        <p:spPr>
          <a:xfrm>
            <a:off x="316373" y="252490"/>
            <a:ext cx="11550852" cy="574741"/>
          </a:xfrm>
          <a:prstGeom prst="rect">
            <a:avLst/>
          </a:prstGeom>
          <a:noFill/>
        </p:spPr>
        <p:txBody>
          <a:bodyPr wrap="square" lIns="0" tIns="0" rIns="0" bIns="0" rtlCol="0" anchor="ctr"/>
          <a:lstStyle/>
          <a:p>
            <a:pPr defTabSz="916777" latinLnBrk="1">
              <a:lnSpc>
                <a:spcPct val="140000"/>
              </a:lnSpc>
            </a:pPr>
            <a:r>
              <a:rPr lang="en-US" sz="3008"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二、宋元时期（960—1368年）</a:t>
            </a:r>
            <a:endParaRPr lang="en-US" sz="3008" dirty="0">
              <a:solidFill>
                <a:prstClr val="black"/>
              </a:solidFill>
              <a:latin typeface="Calibri"/>
            </a:endParaRPr>
          </a:p>
        </p:txBody>
      </p:sp>
      <p:sp>
        <p:nvSpPr>
          <p:cNvPr id="3" name="P_5_BD#244b6a20a?vbadefaultcenterpage=1&amp;parentnodeid=883f1ed4d"/>
          <p:cNvSpPr/>
          <p:nvPr/>
        </p:nvSpPr>
        <p:spPr>
          <a:xfrm>
            <a:off x="307970" y="1052887"/>
            <a:ext cx="11559255" cy="5005369"/>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1.政治</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（1）宋代:中央增设参知政事、枢密院和</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,分割宰相的行政权、军权和财权;地方设置知州、通判、</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,分割地方的行政权、财权,加强了中央对地方的控制,强化了中央集权，但却造成“三冗”“两积”的局面。王安石变法在一定程度上改变了北宋积贫积弱的局面,但最终失败。</a:t>
            </a:r>
            <a:endParaRPr lang="en-US" sz="2607" b="1" dirty="0">
              <a:solidFill>
                <a:prstClr val="black"/>
              </a:solidFill>
              <a:latin typeface="Calibri"/>
            </a:endParaRPr>
          </a:p>
          <a:p>
            <a:pPr defTabSz="916777" latinLnBrk="1"/>
            <a:r>
              <a:rPr lang="en-US" sz="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p>
          <a:p>
            <a:pPr defTabSz="916777" latinLnBrk="1"/>
            <a:r>
              <a:rPr lang="en-US" sz="2607"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    </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历史概念</a:t>
            </a:r>
            <a:r>
              <a:rPr lang="en-US" sz="2607" b="1" dirty="0" err="1">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文人政治</a:t>
            </a:r>
            <a:endParaRPr lang="en-US" sz="2607" b="1" dirty="0">
              <a:solidFill>
                <a:srgbClr val="FF0000"/>
              </a:solidFill>
              <a:latin typeface="黑体" panose="02010609060101010101" pitchFamily="49" charset="-122"/>
              <a:ea typeface="黑体" panose="02010609060101010101" pitchFamily="49" charset="-122"/>
            </a:endParaRPr>
          </a:p>
          <a:p>
            <a:pPr defTabSz="916777" latinLnBrk="1"/>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北宋总结五代政权更迭的教训，实行防范武将、重视文人的国家政策，即重文轻武，致使宋代文人社会地位提高，这有利于文化氛围的宽松、活跃。北宋科举制录取名额增多，文人待遇提高，但是造成冗官、冗费。</a:t>
            </a:r>
          </a:p>
          <a:p>
            <a:pPr defTabSz="916777" latinLnBrk="1"/>
            <a:endParaRPr lang="en-US" altLang="zh-CN" sz="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defTabSz="916777" latinLnBrk="1"/>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（2）元代:中央以中书省为最高行政机构并直辖河北、山西、山东等地;设</a:t>
            </a:r>
          </a:p>
          <a:p>
            <a:pPr defTabSz="916777" latinLnBrk="1"/>
            <a:r>
              <a:rPr lang="en-US" altLang="zh-CN"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统领宗教事务和管辖西藏地区;地方实行行省制度,加强了中央集权,巩固了多民族国家的统一</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607" b="1" dirty="0">
              <a:solidFill>
                <a:prstClr val="black"/>
              </a:solidFill>
              <a:latin typeface="Calibri"/>
            </a:endParaRPr>
          </a:p>
        </p:txBody>
      </p:sp>
      <p:sp>
        <p:nvSpPr>
          <p:cNvPr id="4" name="P_5_AN.5_1#244b6a20a.blank?vbadefaultcenterpage=1&amp;parentnodeid=883f1ed4d&amp;hasmatchpositionanswer=1"/>
          <p:cNvSpPr/>
          <p:nvPr/>
        </p:nvSpPr>
        <p:spPr>
          <a:xfrm>
            <a:off x="6436235" y="1341120"/>
            <a:ext cx="1067932" cy="498029"/>
          </a:xfrm>
          <a:prstGeom prst="rect">
            <a:avLst/>
          </a:prstGeom>
          <a:noFill/>
        </p:spPr>
        <p:txBody>
          <a:bodyPr wrap="none" lIns="0" tIns="0" rIns="0" bIns="0" rtlCol="0" anchor="t"/>
          <a:lstStyle/>
          <a:p>
            <a:pPr algn="ctr" defTabSz="916777" latinLnBrk="1">
              <a:lnSpc>
                <a:spcPct val="14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三司使</a:t>
            </a:r>
            <a:endParaRPr lang="en-US" sz="100" b="1" dirty="0">
              <a:solidFill>
                <a:prstClr val="black"/>
              </a:solidFill>
              <a:latin typeface="Calibri"/>
            </a:endParaRPr>
          </a:p>
        </p:txBody>
      </p:sp>
      <p:sp>
        <p:nvSpPr>
          <p:cNvPr id="5" name="P_5_AN.6_1#244b6a20a.blank?vbadefaultcenterpage=1&amp;parentnodeid=883f1ed4d&amp;hasmatchpositionanswer=1"/>
          <p:cNvSpPr/>
          <p:nvPr/>
        </p:nvSpPr>
        <p:spPr>
          <a:xfrm>
            <a:off x="4615499" y="1724091"/>
            <a:ext cx="1067932" cy="498029"/>
          </a:xfrm>
          <a:prstGeom prst="rect">
            <a:avLst/>
          </a:prstGeom>
          <a:noFill/>
        </p:spPr>
        <p:txBody>
          <a:bodyPr wrap="none" lIns="0" tIns="0" rIns="0" bIns="0" rtlCol="0" anchor="t"/>
          <a:lstStyle/>
          <a:p>
            <a:pPr algn="ctr" defTabSz="916777" latinLnBrk="1">
              <a:lnSpc>
                <a:spcPct val="14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转运使</a:t>
            </a:r>
            <a:endParaRPr lang="en-US" sz="100" b="1" dirty="0">
              <a:solidFill>
                <a:prstClr val="black"/>
              </a:solidFill>
              <a:latin typeface="Calibri"/>
            </a:endParaRPr>
          </a:p>
        </p:txBody>
      </p:sp>
      <p:sp>
        <p:nvSpPr>
          <p:cNvPr id="6" name="P_5_AN.7_1#244b6a20a.blank?vbadefaultcenterpage=1&amp;parentnodeid=883f1ed4d&amp;hasmatchpositionanswer=1">
            <a:extLst>
              <a:ext uri="{FF2B5EF4-FFF2-40B4-BE49-F238E27FC236}">
                <a16:creationId xmlns:a16="http://schemas.microsoft.com/office/drawing/2014/main" id="{A859A465-F4AF-437D-AE81-B8AA714F2C68}"/>
              </a:ext>
            </a:extLst>
          </p:cNvPr>
          <p:cNvSpPr/>
          <p:nvPr/>
        </p:nvSpPr>
        <p:spPr>
          <a:xfrm>
            <a:off x="505115" y="5147022"/>
            <a:ext cx="1067932"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宣政院</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left)">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P spid="6"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244b6a20a?vbadefaultcenterpage=1&amp;parentnodeid=883f1ed4d"/>
          <p:cNvSpPr/>
          <p:nvPr/>
        </p:nvSpPr>
        <p:spPr>
          <a:xfrm>
            <a:off x="207818" y="247503"/>
            <a:ext cx="11859491" cy="5362895"/>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2.经济</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（1）农业:宋代实行不抑兼并的政策,土地私有制进一步发展,</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盛行。</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（2）手工业:宋代制瓷业发展,出现五大瓷窑;元代黄道婆推广先进的棉纺织技术。</a:t>
            </a:r>
          </a:p>
          <a:p>
            <a:pPr defTabSz="916777" latinLnBrk="1"/>
            <a:endParaRPr lang="en-US" altLang="zh-CN" sz="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sym typeface="+mn-ea"/>
            </a:endParaRPr>
          </a:p>
          <a:p>
            <a:pPr defTabSz="916777" latinLnBrk="1"/>
            <a:r>
              <a:rPr lang="en-US" altLang="zh-CN"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sym typeface="+mn-ea"/>
              </a:rPr>
              <a:t>答疑解惑</a:t>
            </a:r>
            <a:r>
              <a:rPr lang="zh-CN" altLang="en-US" sz="2607" b="1" dirty="0">
                <a:solidFill>
                  <a:srgbClr val="FF0000"/>
                </a:solidFill>
                <a:latin typeface="黑体" panose="02010609060101010101" pitchFamily="49" charset="-122"/>
                <a:ea typeface="黑体" panose="02010609060101010101" pitchFamily="49" charset="-122"/>
                <a:cs typeface="宋体" panose="02010600030101010101" pitchFamily="34" charset="-120"/>
                <a:sym typeface="+mn-ea"/>
              </a:rPr>
              <a:t>：</a:t>
            </a:r>
            <a:r>
              <a:rPr lang="en-US" altLang="zh-CN"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sym typeface="+mn-ea"/>
              </a:rPr>
              <a:t>租佃关系</a:t>
            </a:r>
            <a:endParaRPr lang="en-US" altLang="zh-CN"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sym typeface="+mn-ea"/>
            </a:endParaRPr>
          </a:p>
          <a:p>
            <a:pPr defTabSz="916777" latinLnBrk="1"/>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sym typeface="+mn-ea"/>
              </a:rPr>
              <a:t>          </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由于封建土地私有制和封建经济的发展，土地兼并日益严重。失去土地的农民很大一部分会选择租种地主的土地，形成租佃关系。地主是主户，佃农是客户。租佃关系的发展往往会加强农民对地主的人身依附关系，加重封建剥削，导致阶级矛盾尖锐；但是到封建社会的后期，租佃关系的发展也会减弱农民对地主的人身依附关系。</a:t>
            </a:r>
          </a:p>
          <a:p>
            <a:pPr defTabSz="916777" latinLnBrk="1"/>
            <a:endParaRPr lang="en-US" altLang="zh-CN" sz="800" b="1" dirty="0">
              <a:solidFill>
                <a:prstClr val="black"/>
              </a:solidFill>
            </a:endParaRPr>
          </a:p>
          <a:p>
            <a:pPr defTabSz="916777" latinLnBrk="1"/>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（3）商业:城市商业突破时间和空间限制,坊市制度被打破,出现繁荣局面;出现世界上最早的纸币——“</a:t>
            </a:r>
            <a:r>
              <a:rPr lang="en-US" altLang="zh-CN"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海外贸易兴盛,出现了许多大港口</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607" b="1" dirty="0">
              <a:solidFill>
                <a:prstClr val="black"/>
              </a:solidFill>
            </a:endParaRPr>
          </a:p>
          <a:p>
            <a:pPr defTabSz="916777" latinLnBrk="1"/>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（4）经济重心南移:</a:t>
            </a:r>
            <a:r>
              <a:rPr lang="en-US" altLang="zh-CN"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时期我国经济重心南移完成,江南地区成为我国的经济重心。</a:t>
            </a:r>
            <a:endParaRPr lang="en-US" sz="2607" b="1" dirty="0">
              <a:solidFill>
                <a:prstClr val="black"/>
              </a:solidFill>
              <a:latin typeface="Calibri"/>
            </a:endParaRPr>
          </a:p>
          <a:p>
            <a:pPr defTabSz="916777" latinLnBrk="1"/>
            <a:endParaRPr lang="en-US" sz="2607" b="1" dirty="0">
              <a:solidFill>
                <a:prstClr val="black"/>
              </a:solidFill>
              <a:latin typeface="Calibri"/>
            </a:endParaRPr>
          </a:p>
        </p:txBody>
      </p:sp>
      <p:sp>
        <p:nvSpPr>
          <p:cNvPr id="4" name="P_5_AN.8_1#244b6a20a.blank?vbadefaultcenterpage=1&amp;parentnodeid=883f1ed4d&amp;hasmatchpositionanswer=1"/>
          <p:cNvSpPr/>
          <p:nvPr/>
        </p:nvSpPr>
        <p:spPr>
          <a:xfrm>
            <a:off x="9243173" y="492729"/>
            <a:ext cx="1398975"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租佃关系</a:t>
            </a:r>
            <a:endParaRPr lang="en-US" sz="100" b="1" dirty="0">
              <a:solidFill>
                <a:prstClr val="black"/>
              </a:solidFill>
              <a:latin typeface="Calibri"/>
            </a:endParaRPr>
          </a:p>
        </p:txBody>
      </p:sp>
      <p:sp>
        <p:nvSpPr>
          <p:cNvPr id="5" name="P_5_AN.9_1#244b6a20a.blank?vbadefaultcenterpage=1&amp;parentnodeid=883f1ed4d&amp;hasmatchpositionanswer=1">
            <a:extLst>
              <a:ext uri="{FF2B5EF4-FFF2-40B4-BE49-F238E27FC236}">
                <a16:creationId xmlns:a16="http://schemas.microsoft.com/office/drawing/2014/main" id="{915907E4-8DF2-4AAF-9C45-C42D80754916}"/>
              </a:ext>
            </a:extLst>
          </p:cNvPr>
          <p:cNvSpPr/>
          <p:nvPr/>
        </p:nvSpPr>
        <p:spPr>
          <a:xfrm>
            <a:off x="3327907" y="4278932"/>
            <a:ext cx="736889"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交子</a:t>
            </a:r>
            <a:endParaRPr lang="en-US" sz="100" b="1" dirty="0">
              <a:solidFill>
                <a:prstClr val="black"/>
              </a:solidFill>
              <a:latin typeface="Calibri"/>
            </a:endParaRPr>
          </a:p>
        </p:txBody>
      </p:sp>
      <p:sp>
        <p:nvSpPr>
          <p:cNvPr id="6" name="P_5_AN.10_1#244b6a20a.blank?vbadefaultcenterpage=1&amp;parentnodeid=883f1ed4d&amp;hasmatchpositionanswer=1">
            <a:extLst>
              <a:ext uri="{FF2B5EF4-FFF2-40B4-BE49-F238E27FC236}">
                <a16:creationId xmlns:a16="http://schemas.microsoft.com/office/drawing/2014/main" id="{5BA2380B-DCFF-454E-9C7B-BA20264CF73D}"/>
              </a:ext>
            </a:extLst>
          </p:cNvPr>
          <p:cNvSpPr/>
          <p:nvPr/>
        </p:nvSpPr>
        <p:spPr>
          <a:xfrm>
            <a:off x="3327906" y="4680753"/>
            <a:ext cx="736889"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南宋</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left)">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fade">
                                      <p:cBhvr>
                                        <p:cTn id="22" dur="500"/>
                                        <p:tgtEl>
                                          <p:spTgt spid="2">
                                            <p:txEl>
                                              <p:pRg st="4" end="4"/>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Effect transition="in" filter="fade">
                                      <p:cBhvr>
                                        <p:cTn id="25"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P spid="6"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P_5_AN.12_1#244b6a20a.blank?vbadefaultcenterpage=1&amp;parentnodeid=883f1ed4d&amp;hasmatchpositionanswer=1">
            <a:extLst>
              <a:ext uri="{FF2B5EF4-FFF2-40B4-BE49-F238E27FC236}">
                <a16:creationId xmlns:a16="http://schemas.microsoft.com/office/drawing/2014/main" id="{A1B1CD12-80BF-4429-BE25-948914959AB8}"/>
              </a:ext>
            </a:extLst>
          </p:cNvPr>
          <p:cNvSpPr/>
          <p:nvPr/>
        </p:nvSpPr>
        <p:spPr>
          <a:xfrm>
            <a:off x="159327" y="2867150"/>
            <a:ext cx="11559255" cy="1123700"/>
          </a:xfrm>
          <a:prstGeom prst="rect">
            <a:avLst/>
          </a:prstGeom>
          <a:noFill/>
        </p:spPr>
        <p:txBody>
          <a:bodyPr wrap="square" lIns="0" tIns="0" rIns="0" bIns="0" rtlCol="0" anchor="t"/>
          <a:lstStyle/>
          <a:p>
            <a:pPr indent="11182775" defTabSz="916777" latinLnBrk="1"/>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梦溪笔谈</a:t>
            </a:r>
            <a:endParaRPr lang="en-US" sz="100" b="1" dirty="0">
              <a:solidFill>
                <a:prstClr val="black"/>
              </a:solidFill>
              <a:latin typeface="Calibri"/>
            </a:endParaRPr>
          </a:p>
        </p:txBody>
      </p:sp>
      <p:sp>
        <p:nvSpPr>
          <p:cNvPr id="2" name="P_5_BD#244b6a20a?vbadefaultcenterpage=1&amp;parentnodeid=883f1ed4d"/>
          <p:cNvSpPr/>
          <p:nvPr/>
        </p:nvSpPr>
        <p:spPr>
          <a:xfrm>
            <a:off x="364864" y="137476"/>
            <a:ext cx="11559255" cy="4103087"/>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3.思想文化</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（1）思想:儒学复兴——理学和心学。</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①</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程朱理学:以</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为代表,主张“理”是万物的本原,主张“存天理,灭人欲”“格物致知”;重视人的伦理道德修养。</a:t>
            </a:r>
            <a:endParaRPr lang="en-US" sz="2607" b="1" dirty="0">
              <a:solidFill>
                <a:prstClr val="black"/>
              </a:solidFill>
              <a:latin typeface="Calibri"/>
            </a:endParaRPr>
          </a:p>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②陆九渊心学:认为“心”是宇宙万物的本原,主张“心即理也”“发明本心”,</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进一步完善了封建伦理体系</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p>
          <a:p>
            <a:pPr defTabSz="916777" latinLnBrk="1"/>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sym typeface="+mn-ea"/>
              </a:rPr>
              <a:t>（2）科技</a:t>
            </a:r>
          </a:p>
          <a:p>
            <a:pPr defTabSz="916777" latinLnBrk="1"/>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①</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宋代:印刷术、火药和指南针三大发明进一步完善并西传。沈括编写</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___________</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607" b="1" dirty="0">
              <a:solidFill>
                <a:prstClr val="black"/>
              </a:solidFill>
              <a:latin typeface="Calibri"/>
            </a:endParaRPr>
          </a:p>
          <a:p>
            <a:pPr defTabSz="916777" latinLnBrk="1"/>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②元代:郭守敬领导改进并制成“</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简仪</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编制《授时历</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王祯的《农书》是古代四大农书之一</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607" b="1" dirty="0">
              <a:solidFill>
                <a:prstClr val="black"/>
              </a:solidFill>
              <a:latin typeface="Calibri"/>
            </a:endParaRPr>
          </a:p>
          <a:p>
            <a:pPr defTabSz="916777" latinLnBrk="1"/>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（3）文艺</a:t>
            </a:r>
            <a:endParaRPr lang="en-US" altLang="zh-CN" sz="2607" b="1" dirty="0">
              <a:solidFill>
                <a:prstClr val="black"/>
              </a:solidFill>
              <a:latin typeface="Calibri"/>
            </a:endParaRPr>
          </a:p>
          <a:p>
            <a:pPr defTabSz="916777" latinLnBrk="1"/>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①</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文学:宋代文学成就主要是</a:t>
            </a:r>
            <a:r>
              <a:rPr lang="en-US" altLang="zh-CN"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分为婉约派与豪放派;元杂剧兴起,表明中国古代戏曲走向成熟</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607" b="1" dirty="0">
              <a:solidFill>
                <a:prstClr val="black"/>
              </a:solidFill>
              <a:latin typeface="Calibri"/>
            </a:endParaRPr>
          </a:p>
          <a:p>
            <a:pPr defTabSz="916777" latinLnBrk="1"/>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②书法:追求个性,倡导“</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有意无法</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代表人物有宋四家和元代赵孟頫</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607" b="1" dirty="0">
              <a:solidFill>
                <a:prstClr val="black"/>
              </a:solidFill>
              <a:latin typeface="Calibri"/>
            </a:endParaRPr>
          </a:p>
          <a:p>
            <a:pPr defTabSz="916777" latinLnBrk="1"/>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③</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绘画:文人山水画兴起</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_________</a:t>
            </a:r>
            <a:r>
              <a:rPr lang="en-US" altLang="zh-CN"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描绘市井生活,代表作是《清明上河图</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altLang="zh-CN" sz="2607" b="1" dirty="0">
              <a:solidFill>
                <a:prstClr val="black"/>
              </a:solidFill>
              <a:latin typeface="Calibri"/>
            </a:endParaRPr>
          </a:p>
          <a:p>
            <a:pPr defTabSz="916777" latinLnBrk="1"/>
            <a:endParaRPr lang="en-US" sz="2607" b="1" dirty="0">
              <a:solidFill>
                <a:prstClr val="black"/>
              </a:solidFill>
              <a:latin typeface="Calibri"/>
            </a:endParaRPr>
          </a:p>
          <a:p>
            <a:pPr defTabSz="916777" latinLnBrk="1"/>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endParaRPr lang="en-US" sz="2607" b="1" dirty="0">
              <a:solidFill>
                <a:prstClr val="black"/>
              </a:solidFill>
              <a:latin typeface="Calibri"/>
            </a:endParaRPr>
          </a:p>
        </p:txBody>
      </p:sp>
      <p:sp>
        <p:nvSpPr>
          <p:cNvPr id="3" name="P_5_AN.11_1#244b6a20a.blank?vbadefaultcenterpage=1&amp;parentnodeid=883f1ed4d&amp;hasmatchpositionanswer=1"/>
          <p:cNvSpPr/>
          <p:nvPr/>
        </p:nvSpPr>
        <p:spPr>
          <a:xfrm>
            <a:off x="2726224" y="763436"/>
            <a:ext cx="736889"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朱熹</a:t>
            </a:r>
            <a:endParaRPr lang="en-US" sz="100" b="1" dirty="0">
              <a:solidFill>
                <a:prstClr val="black"/>
              </a:solidFill>
              <a:latin typeface="Calibri"/>
            </a:endParaRPr>
          </a:p>
        </p:txBody>
      </p:sp>
      <p:sp>
        <p:nvSpPr>
          <p:cNvPr id="5" name="P_5_AN.13_1#244b6a20a.blank?vbadefaultcenterpage=1&amp;parentnodeid=883f1ed4d&amp;hasmatchpositionanswer=1">
            <a:extLst>
              <a:ext uri="{FF2B5EF4-FFF2-40B4-BE49-F238E27FC236}">
                <a16:creationId xmlns:a16="http://schemas.microsoft.com/office/drawing/2014/main" id="{A26B6F64-6B7D-4DEC-BF75-978C931658B2}"/>
              </a:ext>
            </a:extLst>
          </p:cNvPr>
          <p:cNvSpPr/>
          <p:nvPr/>
        </p:nvSpPr>
        <p:spPr>
          <a:xfrm>
            <a:off x="4599807" y="4734082"/>
            <a:ext cx="736889"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宋词</a:t>
            </a:r>
            <a:endParaRPr lang="en-US" sz="100" b="1" dirty="0">
              <a:solidFill>
                <a:prstClr val="black"/>
              </a:solidFill>
              <a:latin typeface="Calibri"/>
            </a:endParaRPr>
          </a:p>
        </p:txBody>
      </p:sp>
      <p:sp>
        <p:nvSpPr>
          <p:cNvPr id="6" name="P_5_AN.14_1#244b6a20a.blank?vbadefaultcenterpage=1&amp;parentnodeid=883f1ed4d&amp;hasmatchpositionanswer=1">
            <a:extLst>
              <a:ext uri="{FF2B5EF4-FFF2-40B4-BE49-F238E27FC236}">
                <a16:creationId xmlns:a16="http://schemas.microsoft.com/office/drawing/2014/main" id="{071D93F6-C8AA-4E85-A4DA-047B25BD3BE7}"/>
              </a:ext>
            </a:extLst>
          </p:cNvPr>
          <p:cNvSpPr/>
          <p:nvPr/>
        </p:nvSpPr>
        <p:spPr>
          <a:xfrm>
            <a:off x="4198759" y="5939823"/>
            <a:ext cx="1067932" cy="527823"/>
          </a:xfrm>
          <a:prstGeom prst="rect">
            <a:avLst/>
          </a:prstGeom>
          <a:noFill/>
        </p:spPr>
        <p:txBody>
          <a:bodyPr wrap="none" lIns="0" tIns="0" rIns="0" bIns="0" rtlCol="0" anchor="t"/>
          <a:lstStyle/>
          <a:p>
            <a:pPr algn="ctr" defTabSz="916777" latinLnBrk="1">
              <a:lnSpc>
                <a:spcPct val="150000"/>
              </a:lnSpc>
            </a:pP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风俗画</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wipe(left)">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wipe(left)">
                                      <p:cBhvr>
                                        <p:cTn id="22"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3" grpId="0" build="p" autoUpdateAnimBg="0"/>
      <p:bldP spid="5" grpId="0" build="p" autoUpdateAnimBg="0"/>
      <p:bldP spid="6"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P_5_BD#244b6a20a?vbadefaultcenterpage=1&amp;parentnodeid=883f1ed4d"/>
          <p:cNvSpPr/>
          <p:nvPr/>
        </p:nvSpPr>
        <p:spPr>
          <a:xfrm>
            <a:off x="316373" y="898664"/>
            <a:ext cx="11559255" cy="4698964"/>
          </a:xfrm>
          <a:prstGeom prst="rect">
            <a:avLst/>
          </a:prstGeom>
          <a:noFill/>
        </p:spPr>
        <p:txBody>
          <a:bodyPr wrap="square" lIns="0" tIns="0" rIns="0" bIns="0" rtlCol="0" anchor="t"/>
          <a:lstStyle/>
          <a:p>
            <a:pPr defTabSz="916777" latinLnBrk="1">
              <a:lnSpc>
                <a:spcPct val="150000"/>
              </a:lnSpc>
            </a:pPr>
            <a:r>
              <a:rPr lang="en-US" sz="2607"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    </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规律总结</a:t>
            </a:r>
            <a:r>
              <a:rPr lang="zh-CN" altLang="en-US" sz="2607"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市民文化繁荣的原因</a:t>
            </a:r>
            <a:endParaRPr lang="en-US" sz="2607" b="1" dirty="0">
              <a:solidFill>
                <a:srgbClr val="FF0000"/>
              </a:solidFill>
              <a:latin typeface="黑体" panose="02010609060101010101" pitchFamily="49" charset="-122"/>
              <a:ea typeface="黑体" panose="02010609060101010101" pitchFamily="49" charset="-122"/>
            </a:endParaRPr>
          </a:p>
          <a:p>
            <a:pPr defTabSz="916777" latinLnBrk="1">
              <a:lnSpc>
                <a:spcPct val="150000"/>
              </a:lnSpc>
            </a:pPr>
            <a:r>
              <a:rPr lang="en-US" sz="2607"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商品经济的发展；城市经济的繁荣；市民阶层的扩大；印刷术的发展。</a:t>
            </a:r>
            <a:endParaRPr lang="en-US" sz="2607"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r>
              <a:rPr lang="en-US" sz="2607"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通史关联</a:t>
            </a:r>
            <a:r>
              <a:rPr lang="en-US" sz="2607"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隋唐时期封建经济的发展为社会的繁荣奠定基础，社会稳定、国家统一为经济的发展提供了社会保障。在民族关系和对外关系方面，统治者保持了开明开放的民族政策和对外政策。政治、经济的稳定发展推动了隋唐时期的文化繁荣。</a:t>
            </a:r>
            <a:endParaRPr lang="en-US" sz="2607" dirty="0">
              <a:solidFill>
                <a:prstClr val="black"/>
              </a:solidFill>
              <a:latin typeface="楷体" panose="02010609060101010101" pitchFamily="49" charset="-122"/>
              <a:ea typeface="楷体" panose="02010609060101010101" pitchFamily="49" charset="-122"/>
            </a:endParaRPr>
          </a:p>
          <a:p>
            <a:pPr defTabSz="916777" latinLnBrk="1">
              <a:lnSpc>
                <a:spcPct val="150000"/>
              </a:lnSpc>
            </a:pPr>
            <a:r>
              <a:rPr lang="en-US" sz="2607"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607"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宋元时期封建经济继续发展，国家经济政策有所调整；专制主义中央集权进一步发展；封建文化高度繁荣。政治、经济、文化相互促进、共同发展。</a:t>
            </a:r>
            <a:endParaRPr lang="en-US" sz="2607"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fade">
                                      <p:cBhvr>
                                        <p:cTn id="10" dur="500"/>
                                        <p:tgtEl>
                                          <p:spTgt spid="2">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fade">
                                      <p:cBhvr>
                                        <p:cTn id="15" dur="500"/>
                                        <p:tgtEl>
                                          <p:spTgt spid="2">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Effect transition="in" filter="fade">
                                      <p:cBhvr>
                                        <p:cTn id="2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73a2777ff.fixed?vbadefaultcenterpage=1&amp;parentnodeid=e3c82107b"/>
          <p:cNvSpPr/>
          <p:nvPr/>
        </p:nvSpPr>
        <p:spPr>
          <a:xfrm>
            <a:off x="253094" y="-27709"/>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考点一</a:t>
            </a:r>
            <a:r>
              <a:rPr lang="en-US" sz="381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中国古代政治制度的成熟与发展</a:t>
            </a:r>
            <a:endParaRPr lang="en-US" sz="3810" dirty="0">
              <a:solidFill>
                <a:prstClr val="black"/>
              </a:solidFill>
              <a:latin typeface="Calibri"/>
            </a:endParaRPr>
          </a:p>
        </p:txBody>
      </p:sp>
      <p:pic>
        <p:nvPicPr>
          <p:cNvPr id="5" name="C_5#824f0defe.inline_image?vbadefaultcenterpage=1&amp;parentnodeid=73a2777ff" descr="preencoded.png">
            <a:extLst>
              <a:ext uri="{FF2B5EF4-FFF2-40B4-BE49-F238E27FC236}">
                <a16:creationId xmlns:a16="http://schemas.microsoft.com/office/drawing/2014/main" id="{28EFBA7C-7CAC-4CE0-ADB2-52043D92C849}"/>
              </a:ext>
            </a:extLst>
          </p:cNvPr>
          <p:cNvPicPr>
            <a:picLocks noChangeAspect="1"/>
          </p:cNvPicPr>
          <p:nvPr/>
        </p:nvPicPr>
        <p:blipFill>
          <a:blip r:embed="rId3"/>
          <a:stretch>
            <a:fillRect/>
          </a:stretch>
        </p:blipFill>
        <p:spPr>
          <a:xfrm>
            <a:off x="343874" y="1289265"/>
            <a:ext cx="2117656" cy="504204"/>
          </a:xfrm>
          <a:prstGeom prst="rect">
            <a:avLst/>
          </a:prstGeom>
        </p:spPr>
      </p:pic>
      <p:sp>
        <p:nvSpPr>
          <p:cNvPr id="6" name="QC_6#d4878150c?vbadefaultcenterpage=1&amp;parentnodeid=824f0defe">
            <a:extLst>
              <a:ext uri="{FF2B5EF4-FFF2-40B4-BE49-F238E27FC236}">
                <a16:creationId xmlns:a16="http://schemas.microsoft.com/office/drawing/2014/main" id="{975F0754-A71F-48E6-804A-167956FC6702}"/>
              </a:ext>
            </a:extLst>
          </p:cNvPr>
          <p:cNvSpPr/>
          <p:nvPr/>
        </p:nvSpPr>
        <p:spPr>
          <a:xfrm>
            <a:off x="316373" y="1924868"/>
            <a:ext cx="11559255" cy="2533943"/>
          </a:xfrm>
          <a:prstGeom prst="rect">
            <a:avLst/>
          </a:prstGeom>
          <a:noFill/>
        </p:spPr>
        <p:txBody>
          <a:bodyPr wrap="square" lIns="0" tIns="0" rIns="0" bIns="0" rtlCol="0" anchor="t"/>
          <a:lstStyle/>
          <a:p>
            <a:pPr defTabSz="916777" latinLnBrk="1">
              <a:lnSpc>
                <a:spcPct val="130000"/>
              </a:lnSpc>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典例1</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[2021湖南，4,3分]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据研究，唐代白居易（772—846）诗中所记中央官吏俸钱与史籍所载无不相合，所记地方官吏俸钱比史籍所载额度要高，高出部分是不载于法令的合法收入。据此可知，</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当时(</a:t>
            </a:r>
            <a:r>
              <a:rPr lang="en-US" sz="2607"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lnSpc>
                <a:spcPct val="13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A.地方势力膨胀</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B.中央官吏受到严密控制</a:t>
            </a:r>
            <a:endParaRPr lang="en-US" sz="2607" b="1" dirty="0">
              <a:solidFill>
                <a:prstClr val="black"/>
              </a:solidFill>
              <a:latin typeface="Calibri"/>
            </a:endParaRPr>
          </a:p>
          <a:p>
            <a:pPr defTabSz="916777" latinLnBrk="1">
              <a:lnSpc>
                <a:spcPct val="130000"/>
              </a:lnSpc>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C.中央财政紧张</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D.地方官吏贪腐比较隐秘</a:t>
            </a:r>
            <a:endParaRPr lang="en-US" sz="2607" b="1" dirty="0">
              <a:solidFill>
                <a:prstClr val="black"/>
              </a:solidFill>
              <a:latin typeface="Calibri"/>
            </a:endParaRPr>
          </a:p>
        </p:txBody>
      </p:sp>
      <p:sp>
        <p:nvSpPr>
          <p:cNvPr id="7" name="QC_6_AN.1_1#d4878150c.bracket?vbadefaultcenterpage=1&amp;parentnodeid=824f0defe&amp;hasmatchpositionanswer=1">
            <a:extLst>
              <a:ext uri="{FF2B5EF4-FFF2-40B4-BE49-F238E27FC236}">
                <a16:creationId xmlns:a16="http://schemas.microsoft.com/office/drawing/2014/main" id="{B938748A-0041-4664-9C1E-864A7CECD25D}"/>
              </a:ext>
            </a:extLst>
          </p:cNvPr>
          <p:cNvSpPr/>
          <p:nvPr/>
        </p:nvSpPr>
        <p:spPr>
          <a:xfrm>
            <a:off x="6975428" y="2957722"/>
            <a:ext cx="313536" cy="472564"/>
          </a:xfrm>
          <a:prstGeom prst="rect">
            <a:avLst/>
          </a:prstGeom>
          <a:noFill/>
        </p:spPr>
        <p:txBody>
          <a:bodyPr wrap="none" lIns="0" tIns="0" rIns="0" bIns="0" rtlCol="0" anchor="t"/>
          <a:lstStyle/>
          <a:p>
            <a:pPr algn="ctr" defTabSz="916777" latinLnBrk="1">
              <a:lnSpc>
                <a:spcPct val="130000"/>
              </a:lnSpc>
            </a:pPr>
            <a:r>
              <a:rPr lang="en-US" sz="2607" b="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b="1" dirty="0">
              <a:solidFill>
                <a:prstClr val="black"/>
              </a:solidFill>
              <a:latin typeface="Calibri"/>
            </a:endParaRPr>
          </a:p>
        </p:txBody>
      </p:sp>
      <p:graphicFrame>
        <p:nvGraphicFramePr>
          <p:cNvPr id="8" name="P_6_BD#96b561534?vbadefaultcenterpage=1&amp;parentnodeid=824f0defe">
            <a:extLst>
              <a:ext uri="{FF2B5EF4-FFF2-40B4-BE49-F238E27FC236}">
                <a16:creationId xmlns:a16="http://schemas.microsoft.com/office/drawing/2014/main" id="{EEAEBA4E-DDFA-413D-B738-65D6B29BC390}"/>
              </a:ext>
            </a:extLst>
          </p:cNvPr>
          <p:cNvGraphicFramePr>
            <a:graphicFrameLocks noGrp="1"/>
          </p:cNvGraphicFramePr>
          <p:nvPr>
            <p:extLst>
              <p:ext uri="{D42A27DB-BD31-4B8C-83A1-F6EECF244321}">
                <p14:modId xmlns:p14="http://schemas.microsoft.com/office/powerpoint/2010/main" val="3305875587"/>
              </p:ext>
            </p:extLst>
          </p:nvPr>
        </p:nvGraphicFramePr>
        <p:xfrm>
          <a:off x="316373" y="4598676"/>
          <a:ext cx="11468553" cy="1985494"/>
        </p:xfrm>
        <a:graphic>
          <a:graphicData uri="http://schemas.openxmlformats.org/drawingml/2006/table">
            <a:tbl>
              <a:tblPr/>
              <a:tblGrid>
                <a:gridCol w="1070528">
                  <a:extLst>
                    <a:ext uri="{9D8B030D-6E8A-4147-A177-3AD203B41FA5}">
                      <a16:colId xmlns:a16="http://schemas.microsoft.com/office/drawing/2014/main" val="20000"/>
                    </a:ext>
                  </a:extLst>
                </a:gridCol>
                <a:gridCol w="10398025">
                  <a:extLst>
                    <a:ext uri="{9D8B030D-6E8A-4147-A177-3AD203B41FA5}">
                      <a16:colId xmlns:a16="http://schemas.microsoft.com/office/drawing/2014/main" val="20001"/>
                    </a:ext>
                  </a:extLst>
                </a:gridCol>
              </a:tblGrid>
              <a:tr h="359309">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隋唐时期的政治制度</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61831">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注意“诗中所记中央官吏俸钱与史籍所载无不相合”，但是“所记地方官吏俸钱比史籍所载额度要高，高出部分是不载于法令的合法收入”</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964354">
                <a:tc>
                  <a:txBody>
                    <a:bodyPr/>
                    <a:lstStyle/>
                    <a:p>
                      <a:pPr algn="ctr">
                        <a:lnSpc>
                          <a:spcPct val="11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10000"/>
                        </a:lnSpc>
                      </a:pPr>
                      <a:r>
                        <a:rPr lang="en-US" sz="1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首先从材料信息出发可知唐代中央官吏俸钱与史籍所载无不相合，而地方官吏俸钱比史籍所载额度要高</a:t>
                      </a:r>
                      <a:r>
                        <a:rPr kumimoji="0" lang="en-US" altLang="zh-CN" sz="1800" b="1" i="0" u="none" strike="noStrike" kern="1200" cap="none" spc="0" normalizeH="0" baseline="0" noProof="0" dirty="0">
                          <a:ln>
                            <a:noFill/>
                          </a:ln>
                          <a:solidFill>
                            <a:srgbClr val="000000"/>
                          </a:solidFill>
                          <a:effectLst/>
                          <a:uLnTx/>
                          <a:uFillTx/>
                          <a:latin typeface="Times New Roman" panose="02020603050405020304" pitchFamily="34" charset="0"/>
                          <a:ea typeface="宋体" panose="02010600030101010101" pitchFamily="2" charset="-122"/>
                          <a:cs typeface="Times New Roman" panose="02020603050405020304" pitchFamily="34" charset="-120"/>
                        </a:rPr>
                        <a:t>，</a:t>
                      </a:r>
                      <a:r>
                        <a:rPr lang="en-US" sz="1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高出部分是不载于法令的合法收入，由此得出材料的重点是分析地方官吏的俸禄问题，再结合时代特征分析即可得出答案</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2_1#0e2fb21f8?vbadefaultcenterpage=1&amp;parentnodeid=824f0defe"/>
          <p:cNvSpPr/>
          <p:nvPr/>
        </p:nvSpPr>
        <p:spPr>
          <a:xfrm>
            <a:off x="316373" y="573082"/>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变式1.宋初统治者认识到官员的俸禄与其廉洁的关系，实行了提高官吏待遇的政策。与其他朝代相比，宋朝给予官员的俸禄待遇是最为优厚的。宋代的这种高薪制(</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A.杜绝了官员的贪腐行为</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B.对于官员廉政有积极性作用</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C.是统治者一时兴起行为</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D.导致国库空虚,王朝崩溃</a:t>
            </a:r>
            <a:endParaRPr lang="en-US" sz="2800" b="1" dirty="0">
              <a:solidFill>
                <a:prstClr val="black"/>
              </a:solidFill>
              <a:latin typeface="Calibri"/>
            </a:endParaRPr>
          </a:p>
        </p:txBody>
      </p:sp>
      <p:sp>
        <p:nvSpPr>
          <p:cNvPr id="3" name="QC_6_AN.3_1#0e2fb21f8.bracket?vbadefaultcenterpage=1&amp;parentnodeid=824f0defe&amp;hasmatchpositionanswer=1"/>
          <p:cNvSpPr/>
          <p:nvPr/>
        </p:nvSpPr>
        <p:spPr>
          <a:xfrm>
            <a:off x="3286213" y="1882600"/>
            <a:ext cx="296029" cy="532152"/>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200" b="1" dirty="0">
              <a:solidFill>
                <a:prstClr val="black"/>
              </a:solidFill>
              <a:latin typeface="Calibri"/>
            </a:endParaRPr>
          </a:p>
        </p:txBody>
      </p:sp>
      <p:sp>
        <p:nvSpPr>
          <p:cNvPr id="4" name="QC_6_AS.4_1#0e2fb21f8?vbadefaultcenterpage=1&amp;parentnodeid=824f0defe"/>
          <p:cNvSpPr/>
          <p:nvPr/>
        </p:nvSpPr>
        <p:spPr>
          <a:xfrm>
            <a:off x="316373" y="4127433"/>
            <a:ext cx="11559255" cy="1719578"/>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从材料“宋初统治者认识到官员的俸禄与其廉洁的关系”中可以看出，宋朝的高薪制在一定程度上对于官员的廉政起到积极作用，故B项正确，C项错误</a:t>
            </a:r>
            <a:r>
              <a:rPr lang="en-US" altLang="zh-CN"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A项说法错误，错在“杜绝”；D项夸大了高薪制的消极影响，故排除。</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fd54adb7b?vbadefaultcenterpage=1&amp;parentnodeid=824f0defe"/>
          <p:cNvSpPr/>
          <p:nvPr/>
        </p:nvSpPr>
        <p:spPr>
          <a:xfrm>
            <a:off x="316373" y="482556"/>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典例2</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（2020课标Ⅱ，26，4分）宋太祖开宝六年（973年）省试后，主考官李昉徇私录取“材质最陋”的同乡武济川一事被告发，太祖在讲武殿出题重试，殿试遂成常制。经此事后，宋代科举(</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A.否定了世家大族特权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B.确立了省试考试权威</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C.完善了考试录取程序</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D.提高了人才选拔标准</a:t>
            </a:r>
            <a:endParaRPr lang="en-US" sz="2800" b="1" dirty="0">
              <a:solidFill>
                <a:prstClr val="black"/>
              </a:solidFill>
              <a:latin typeface="Calibri"/>
            </a:endParaRPr>
          </a:p>
        </p:txBody>
      </p:sp>
      <p:sp>
        <p:nvSpPr>
          <p:cNvPr id="3" name="QC_6_AN.5_1#fd54adb7b.bracket?vbadefaultcenterpage=1&amp;parentnodeid=824f0defe&amp;hasmatchpositionanswer=1"/>
          <p:cNvSpPr/>
          <p:nvPr/>
        </p:nvSpPr>
        <p:spPr>
          <a:xfrm>
            <a:off x="7486433" y="1734272"/>
            <a:ext cx="296029" cy="532152"/>
          </a:xfrm>
          <a:prstGeom prst="rect">
            <a:avLst/>
          </a:prstGeom>
          <a:noFill/>
        </p:spPr>
        <p:txBody>
          <a:bodyPr wrap="none" lIns="0" tIns="0" rIns="0" bIns="0" rtlCol="0" anchor="t"/>
          <a:lstStyle/>
          <a:p>
            <a:pPr algn="ctr" defTabSz="916777" latinLnBrk="1">
              <a:lnSpc>
                <a:spcPct val="150000"/>
              </a:lnSpc>
            </a:pPr>
            <a:r>
              <a:rPr lang="en-US" sz="32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300" b="1" dirty="0">
              <a:solidFill>
                <a:prstClr val="black"/>
              </a:solidFill>
              <a:latin typeface="Calibri"/>
            </a:endParaRPr>
          </a:p>
        </p:txBody>
      </p:sp>
      <p:graphicFrame>
        <p:nvGraphicFramePr>
          <p:cNvPr id="5" name="P_6_BD#7c79d3f67?vbadefaultcenterpage=1&amp;parentnodeid=824f0defe"/>
          <p:cNvGraphicFramePr>
            <a:graphicFrameLocks noGrp="1"/>
          </p:cNvGraphicFramePr>
          <p:nvPr>
            <p:extLst>
              <p:ext uri="{D42A27DB-BD31-4B8C-83A1-F6EECF244321}">
                <p14:modId xmlns:p14="http://schemas.microsoft.com/office/powerpoint/2010/main" val="2034953548"/>
              </p:ext>
            </p:extLst>
          </p:nvPr>
        </p:nvGraphicFramePr>
        <p:xfrm>
          <a:off x="316373" y="3972515"/>
          <a:ext cx="11468554" cy="2317300"/>
        </p:xfrm>
        <a:graphic>
          <a:graphicData uri="http://schemas.openxmlformats.org/drawingml/2006/table">
            <a:tbl>
              <a:tblPr/>
              <a:tblGrid>
                <a:gridCol w="1247408">
                  <a:extLst>
                    <a:ext uri="{9D8B030D-6E8A-4147-A177-3AD203B41FA5}">
                      <a16:colId xmlns:a16="http://schemas.microsoft.com/office/drawing/2014/main" val="20000"/>
                    </a:ext>
                  </a:extLst>
                </a:gridCol>
                <a:gridCol w="10221146">
                  <a:extLst>
                    <a:ext uri="{9D8B030D-6E8A-4147-A177-3AD203B41FA5}">
                      <a16:colId xmlns:a16="http://schemas.microsoft.com/office/drawing/2014/main" val="20001"/>
                    </a:ext>
                  </a:extLst>
                </a:gridCol>
              </a:tblGrid>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宋代科举制的发展</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本题的关键信息是“殿试遂成常制”</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通过材料中关键信息可知，科举制存在弊端，因而皇帝主持殿试，并使之成为常制，这体现出宋朝科举制的考试录取程序渐趋完善</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通过分析宋太祖在讲武殿出题重试，殿试遂成常制的特定情境，考查学生对宋代科举制做出准确的历史解释的能力</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6_1#8f625d056?vbadefaultcenterpage=1&amp;parentnodeid=824f0defe"/>
          <p:cNvSpPr/>
          <p:nvPr/>
        </p:nvSpPr>
        <p:spPr>
          <a:xfrm>
            <a:off x="316372" y="602890"/>
            <a:ext cx="11559255" cy="2315455"/>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变式2.宋太祖开宝六年（973年）省试后，太祖在讲武殿出题重试，殿试遂成常制，此后殿试录取的考生被称为“天子门生”。这说明宋代科举(</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A.否定了世家大族特权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B.成为皇权专制的手段</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C.完善了考试录取程序</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D.提高了人才选拔标准</a:t>
            </a:r>
            <a:endParaRPr lang="en-US" sz="2800" b="1" dirty="0">
              <a:solidFill>
                <a:prstClr val="black"/>
              </a:solidFill>
              <a:latin typeface="Calibri"/>
            </a:endParaRPr>
          </a:p>
        </p:txBody>
      </p:sp>
      <p:sp>
        <p:nvSpPr>
          <p:cNvPr id="3" name="QC_6_AN.7_1#8f625d056.bracket?vbadefaultcenterpage=1&amp;parentnodeid=824f0defe&amp;hasmatchpositionanswer=1"/>
          <p:cNvSpPr/>
          <p:nvPr/>
        </p:nvSpPr>
        <p:spPr>
          <a:xfrm>
            <a:off x="11080744" y="1155107"/>
            <a:ext cx="296029" cy="532152"/>
          </a:xfrm>
          <a:prstGeom prst="rect">
            <a:avLst/>
          </a:prstGeom>
          <a:noFill/>
        </p:spPr>
        <p:txBody>
          <a:bodyPr wrap="none" lIns="0" tIns="0" rIns="0" bIns="0" rtlCol="0" anchor="t"/>
          <a:lstStyle/>
          <a:p>
            <a:pPr algn="ctr" defTabSz="916777" latinLnBrk="1">
              <a:lnSpc>
                <a:spcPct val="150000"/>
              </a:lnSpc>
            </a:pPr>
            <a:r>
              <a:rPr lang="en-US" sz="3600"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400" dirty="0">
              <a:solidFill>
                <a:prstClr val="black"/>
              </a:solidFill>
              <a:latin typeface="Calibri"/>
            </a:endParaRPr>
          </a:p>
        </p:txBody>
      </p:sp>
      <p:sp>
        <p:nvSpPr>
          <p:cNvPr id="4" name="QC_6_AS.8_1#8f625d056?vbadefaultcenterpage=1&amp;parentnodeid=824f0defe"/>
          <p:cNvSpPr/>
          <p:nvPr/>
        </p:nvSpPr>
        <p:spPr>
          <a:xfrm>
            <a:off x="260955" y="3581400"/>
            <a:ext cx="11667809" cy="2612106"/>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中宋朝初年科举考试省试后，太祖在讲武殿出题重试，殿试遂成常制，此后殿试录取考生被称为“天子门生”，说明皇帝介入选官过程之中，提高了科举制的地位，其目的在于加强皇权统治，所以B项正确；隋朝创立科举制时已经“否定了世家大族特权”，A项错误；材料重点不在考试录取程序的问题</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，而是“天子门生”，C项错误；“提高了人才选拔标准”与材料主旨不符，D项错误。</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bf2e76d24.inline_image?vbadefaultcenterpage=1&amp;parentnodeid=73a2777ff" descr="preencoded.png"/>
          <p:cNvPicPr>
            <a:picLocks noChangeAspect="1"/>
          </p:cNvPicPr>
          <p:nvPr/>
        </p:nvPicPr>
        <p:blipFill>
          <a:blip r:embed="rId3"/>
          <a:stretch>
            <a:fillRect/>
          </a:stretch>
        </p:blipFill>
        <p:spPr>
          <a:xfrm>
            <a:off x="316372" y="154889"/>
            <a:ext cx="2190995" cy="550041"/>
          </a:xfrm>
          <a:prstGeom prst="rect">
            <a:avLst/>
          </a:prstGeom>
        </p:spPr>
      </p:pic>
      <p:sp>
        <p:nvSpPr>
          <p:cNvPr id="3" name="C_6_BD#bfc18422c?vbadefaultcenterpage=1&amp;parentnodeid=bf2e76d24"/>
          <p:cNvSpPr/>
          <p:nvPr/>
        </p:nvSpPr>
        <p:spPr>
          <a:xfrm>
            <a:off x="316372" y="976537"/>
            <a:ext cx="11550852" cy="504268"/>
          </a:xfrm>
          <a:prstGeom prst="rect">
            <a:avLst/>
          </a:prstGeom>
          <a:noFill/>
        </p:spPr>
        <p:txBody>
          <a:bodyPr wrap="square" lIns="0" tIns="0" rIns="0" bIns="0" rtlCol="0" anchor="ctr"/>
          <a:lstStyle/>
          <a:p>
            <a:pPr defTabSz="916777" latinLnBrk="1">
              <a:lnSpc>
                <a:spcPct val="13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一、宋代文官政治的形成</a:t>
            </a:r>
            <a:endParaRPr lang="en-US" sz="2807" b="1" dirty="0">
              <a:solidFill>
                <a:srgbClr val="FF0000"/>
              </a:solidFill>
              <a:latin typeface="Calibri"/>
            </a:endParaRPr>
          </a:p>
        </p:txBody>
      </p:sp>
      <p:sp>
        <p:nvSpPr>
          <p:cNvPr id="4" name="P_7_BD#0714cb2f8?vbadefaultcenterpage=1&amp;parentnodeid=bfc18422c"/>
          <p:cNvSpPr/>
          <p:nvPr/>
        </p:nvSpPr>
        <p:spPr>
          <a:xfrm>
            <a:off x="188621" y="1617802"/>
            <a:ext cx="11806354" cy="5397036"/>
          </a:xfrm>
          <a:prstGeom prst="rect">
            <a:avLst/>
          </a:prstGeom>
          <a:noFill/>
        </p:spPr>
        <p:txBody>
          <a:bodyPr wrap="square" lIns="0" tIns="0" rIns="0" bIns="0" rtlCol="0" anchor="t"/>
          <a:lstStyle/>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两宋时期，文臣群体的政治地位不断提高，以科举出身为主体的文官队伍成为政治的中坚力量，独具特色的文臣士大夫政治体制得以确立。</a:t>
            </a:r>
            <a:endParaRPr lang="en-US" sz="2400" b="1" dirty="0">
              <a:solidFill>
                <a:prstClr val="black"/>
              </a:solidFill>
              <a:latin typeface="楷体" panose="02010609060101010101" pitchFamily="49" charset="-122"/>
              <a:ea typeface="楷体" panose="02010609060101010101" pitchFamily="49" charset="-122"/>
            </a:endParaRPr>
          </a:p>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1.原因</a:t>
            </a:r>
            <a:endParaRPr lang="en-US" sz="2400" b="1" dirty="0">
              <a:solidFill>
                <a:prstClr val="black"/>
              </a:solidFill>
              <a:latin typeface="Calibri"/>
            </a:endParaRPr>
          </a:p>
          <a:p>
            <a:pPr defTabSz="916777" latinLnBrk="1"/>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（1）封建土地私有制迅速发展，租佃契约关系日益普遍，社会流动性空前加强，为宋代士大夫阶层登上政治舞台准备了条件。</a:t>
            </a:r>
            <a:endParaRPr lang="en-US" sz="2400" b="1" dirty="0">
              <a:solidFill>
                <a:prstClr val="black"/>
              </a:solidFill>
              <a:latin typeface="楷体" panose="02010609060101010101" pitchFamily="49" charset="-122"/>
              <a:ea typeface="楷体" panose="02010609060101010101" pitchFamily="49" charset="-122"/>
            </a:endParaRPr>
          </a:p>
          <a:p>
            <a:pPr defTabSz="916777" latinLnBrk="1"/>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（2）吸取前代武人拥兵自重，皇权衰微的教训，确定了以文治国的方针。</a:t>
            </a:r>
            <a:endParaRPr lang="en-US" sz="2400" b="1" dirty="0">
              <a:solidFill>
                <a:prstClr val="black"/>
              </a:solidFill>
              <a:latin typeface="楷体" panose="02010609060101010101" pitchFamily="49" charset="-122"/>
              <a:ea typeface="楷体" panose="02010609060101010101" pitchFamily="49" charset="-122"/>
            </a:endParaRPr>
          </a:p>
          <a:p>
            <a:pPr defTabSz="916777" latinLnBrk="1"/>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（3）科举制度得到了较大发展，削弱了门第血统的作用，增加了寒门士子入仕的机会。</a:t>
            </a:r>
          </a:p>
          <a:p>
            <a:pPr defTabSz="916777" latinLnBrk="1"/>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（4）宋代教育事业得到了前所未有的发展，官学、私学的数量和规模都超过了前代，这既提高了社会整体文化水平，也为文官政治的确立奠定了基础。</a:t>
            </a:r>
            <a:endParaRPr lang="en-US" altLang="zh-CN" sz="24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2.表现</a:t>
            </a:r>
            <a:endParaRPr lang="en-US" altLang="zh-CN" sz="2400" b="1" dirty="0">
              <a:solidFill>
                <a:prstClr val="black"/>
              </a:solidFill>
              <a:latin typeface="Calibri"/>
            </a:endParaRPr>
          </a:p>
          <a:p>
            <a:pPr defTabSz="916777" latinLnBrk="1"/>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宋初最高统治者将兵权、行政权、财权集于中央。各路监司、各州的长官多由文官担任；以文人掌兵权，除藩镇跋扈之祸；提倡文教，复兴儒学，扭转了五代颓风，激励士大夫的忠义节气；“兴文教，抑武事”“崇尚文治，奖励儒术”是宋代的基本国策。</a:t>
            </a:r>
            <a:endParaRPr lang="en-US" sz="2400" b="1" dirty="0">
              <a:solidFill>
                <a:prstClr val="black"/>
              </a:solidFill>
              <a:latin typeface="楷体" panose="02010609060101010101" pitchFamily="49" charset="-122"/>
              <a:ea typeface="楷体" panose="02010609060101010101" pitchFamily="49" charset="-122"/>
            </a:endParaRPr>
          </a:p>
          <a:p>
            <a:pPr defTabSz="916777" latinLnBrk="1"/>
            <a:endParaRPr lang="en-US" sz="2400" b="1" dirty="0">
              <a:solidFill>
                <a:prstClr val="black"/>
              </a:solidFill>
              <a:latin typeface="Calibri"/>
            </a:endParaRPr>
          </a:p>
        </p:txBody>
      </p:sp>
    </p:spTree>
  </p:cSld>
  <p:clrMapOvr>
    <a:masterClrMapping/>
  </p:clrMapOvr>
  <p:transition>
    <p:split dir="in"/>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af1a82f73?vbadefaultcenterpage=1&amp;parentnodeid=bf2e76d24"/>
          <p:cNvSpPr/>
          <p:nvPr/>
        </p:nvSpPr>
        <p:spPr>
          <a:xfrm>
            <a:off x="316372" y="193644"/>
            <a:ext cx="11550852" cy="568439"/>
          </a:xfrm>
          <a:prstGeom prst="rect">
            <a:avLst/>
          </a:prstGeom>
          <a:noFill/>
        </p:spPr>
        <p:txBody>
          <a:bodyPr wrap="square" lIns="0" tIns="0" rIns="0" bIns="0" rtlCol="0" anchor="ctr"/>
          <a:lstStyle/>
          <a:p>
            <a:pPr defTabSz="916777" latinLnBrk="1">
              <a:lnSpc>
                <a:spcPct val="15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二、唐朝和宋朝加强君主专制的异同</a:t>
            </a:r>
            <a:endParaRPr lang="en-US" sz="2807" b="1" dirty="0">
              <a:solidFill>
                <a:srgbClr val="FF0000"/>
              </a:solidFill>
              <a:latin typeface="Calibri"/>
            </a:endParaRPr>
          </a:p>
        </p:txBody>
      </p:sp>
      <p:sp>
        <p:nvSpPr>
          <p:cNvPr id="3" name="P_7_BD#c69c5cbfb?vbadefaultcenterpage=1&amp;parentnodeid=af1a82f73"/>
          <p:cNvSpPr/>
          <p:nvPr/>
        </p:nvSpPr>
        <p:spPr>
          <a:xfrm>
            <a:off x="357936" y="822880"/>
            <a:ext cx="11559255" cy="2335956"/>
          </a:xfrm>
          <a:prstGeom prst="rect">
            <a:avLst/>
          </a:prstGeom>
          <a:noFill/>
        </p:spPr>
        <p:txBody>
          <a:bodyPr wrap="square" lIns="0" tIns="0" rIns="0" bIns="0" rtlCol="0" anchor="t"/>
          <a:lstStyle/>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1.相同点:</a:t>
            </a: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分割相权、加强皇权。唐朝三省长官都是宰相,相权被一分为三;宋朝设枢密使分割宰相的军权,设三司使分割宰相的财权,设参知政事分割宰相的行政权。</a:t>
            </a:r>
            <a:endParaRPr lang="en-US" sz="2400" b="1" dirty="0">
              <a:solidFill>
                <a:prstClr val="black"/>
              </a:solidFill>
              <a:latin typeface="楷体" panose="02010609060101010101" pitchFamily="49" charset="-122"/>
              <a:ea typeface="楷体" panose="02010609060101010101" pitchFamily="49" charset="-122"/>
            </a:endParaRPr>
          </a:p>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2.不同点</a:t>
            </a:r>
            <a:endParaRPr lang="en-US" sz="2400" b="1" dirty="0">
              <a:solidFill>
                <a:prstClr val="black"/>
              </a:solidFill>
              <a:latin typeface="Calibri"/>
            </a:endParaRPr>
          </a:p>
          <a:p>
            <a:pPr defTabSz="916777" latinLnBrk="1"/>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（1）三省设置:唐朝加强了三省的职能;宋朝三省有名无实,相权被进一步分割,枢密使、三司使、参知政事分割了宰相的军权、财权和行政权。</a:t>
            </a:r>
            <a:endParaRPr lang="en-US" sz="2400" b="1" dirty="0">
              <a:solidFill>
                <a:prstClr val="black"/>
              </a:solidFill>
              <a:latin typeface="楷体" panose="02010609060101010101" pitchFamily="49" charset="-122"/>
              <a:ea typeface="楷体" panose="02010609060101010101" pitchFamily="49" charset="-122"/>
            </a:endParaRPr>
          </a:p>
          <a:p>
            <a:pPr defTabSz="916777" latinLnBrk="1"/>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（2）最高行政机构:唐朝以尚书省为最高行政机构;宋朝以中书门下为最高行政机构。</a:t>
            </a:r>
            <a:endParaRPr lang="en-US" sz="2400" b="1" dirty="0">
              <a:solidFill>
                <a:prstClr val="black"/>
              </a:solidFill>
              <a:latin typeface="楷体" panose="02010609060101010101" pitchFamily="49" charset="-122"/>
              <a:ea typeface="楷体" panose="02010609060101010101" pitchFamily="49" charset="-122"/>
            </a:endParaRPr>
          </a:p>
        </p:txBody>
      </p:sp>
      <p:sp>
        <p:nvSpPr>
          <p:cNvPr id="4" name="C_6_BD#06772f1c5?vbadefaultcenterpage=1&amp;parentnodeid=bf2e76d24">
            <a:extLst>
              <a:ext uri="{FF2B5EF4-FFF2-40B4-BE49-F238E27FC236}">
                <a16:creationId xmlns:a16="http://schemas.microsoft.com/office/drawing/2014/main" id="{8F84601C-6150-4EE7-A5E9-274E60C09B0C}"/>
              </a:ext>
            </a:extLst>
          </p:cNvPr>
          <p:cNvSpPr/>
          <p:nvPr/>
        </p:nvSpPr>
        <p:spPr>
          <a:xfrm>
            <a:off x="316372" y="3110036"/>
            <a:ext cx="11550852" cy="568439"/>
          </a:xfrm>
          <a:prstGeom prst="rect">
            <a:avLst/>
          </a:prstGeom>
          <a:noFill/>
        </p:spPr>
        <p:txBody>
          <a:bodyPr wrap="square" lIns="0" tIns="0" rIns="0" bIns="0" rtlCol="0" anchor="ctr"/>
          <a:lstStyle/>
          <a:p>
            <a:pPr defTabSz="916777" latinLnBrk="1">
              <a:lnSpc>
                <a:spcPct val="15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三、宋代科举制度发展的特点及表现</a:t>
            </a:r>
            <a:endParaRPr lang="en-US" sz="2807" b="1" dirty="0">
              <a:solidFill>
                <a:srgbClr val="FF0000"/>
              </a:solidFill>
              <a:latin typeface="Calibri"/>
            </a:endParaRPr>
          </a:p>
        </p:txBody>
      </p:sp>
      <p:graphicFrame>
        <p:nvGraphicFramePr>
          <p:cNvPr id="5" name="P_7_BD#998e011ff?vbadefaultcenterpage=1&amp;parentnodeid=06772f1c5">
            <a:extLst>
              <a:ext uri="{FF2B5EF4-FFF2-40B4-BE49-F238E27FC236}">
                <a16:creationId xmlns:a16="http://schemas.microsoft.com/office/drawing/2014/main" id="{5E49C975-32F9-42CC-A136-C601EE43202C}"/>
              </a:ext>
            </a:extLst>
          </p:cNvPr>
          <p:cNvGraphicFramePr>
            <a:graphicFrameLocks noGrp="1"/>
          </p:cNvGraphicFramePr>
          <p:nvPr>
            <p:extLst>
              <p:ext uri="{D42A27DB-BD31-4B8C-83A1-F6EECF244321}">
                <p14:modId xmlns:p14="http://schemas.microsoft.com/office/powerpoint/2010/main" val="748417443"/>
              </p:ext>
            </p:extLst>
          </p:nvPr>
        </p:nvGraphicFramePr>
        <p:xfrm>
          <a:off x="307204" y="3850046"/>
          <a:ext cx="11541684" cy="2576530"/>
        </p:xfrm>
        <a:graphic>
          <a:graphicData uri="http://schemas.openxmlformats.org/drawingml/2006/table">
            <a:tbl>
              <a:tblPr/>
              <a:tblGrid>
                <a:gridCol w="2534027">
                  <a:extLst>
                    <a:ext uri="{9D8B030D-6E8A-4147-A177-3AD203B41FA5}">
                      <a16:colId xmlns:a16="http://schemas.microsoft.com/office/drawing/2014/main" val="20000"/>
                    </a:ext>
                  </a:extLst>
                </a:gridCol>
                <a:gridCol w="9007657">
                  <a:extLst>
                    <a:ext uri="{9D8B030D-6E8A-4147-A177-3AD203B41FA5}">
                      <a16:colId xmlns:a16="http://schemas.microsoft.com/office/drawing/2014/main" val="20001"/>
                    </a:ext>
                  </a:extLst>
                </a:gridCol>
              </a:tblGrid>
              <a:tr h="400562">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规范考试程序</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乡试、省试、院试，层级分明；糊名法、锁院法、誊录法防止考生作弊</a:t>
                      </a:r>
                      <a:endParaRPr lang="en-US" sz="16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扩大录取的名额</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适应政治制度中对于文官的大量需求，提高了录取比例</a:t>
                      </a:r>
                      <a:endParaRPr lang="en-US" sz="16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0562">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放宽报考的限制</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考生报考的条件放宽</a:t>
                      </a:r>
                      <a:endParaRPr lang="en-US" sz="16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提高科举的地位</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殿试成为定制，录取者被称为“天子门生”</a:t>
                      </a:r>
                      <a:endParaRPr lang="en-US" sz="16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400562">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注重实际才能</a:t>
                      </a:r>
                      <a:endParaRPr lang="en-US" sz="16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除儒家经典外，要加试时务策论</a:t>
                      </a:r>
                      <a:endParaRPr lang="en-US" sz="16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295abebbe.inline_image?vbadefaultcenterpage=1&amp;parentnodeid=73a2777ff" descr="preencoded.png"/>
          <p:cNvPicPr>
            <a:picLocks noChangeAspect="1"/>
          </p:cNvPicPr>
          <p:nvPr/>
        </p:nvPicPr>
        <p:blipFill>
          <a:blip r:embed="rId3"/>
          <a:stretch>
            <a:fillRect/>
          </a:stretch>
        </p:blipFill>
        <p:spPr>
          <a:xfrm>
            <a:off x="343875" y="400840"/>
            <a:ext cx="2071819" cy="513371"/>
          </a:xfrm>
          <a:prstGeom prst="rect">
            <a:avLst/>
          </a:prstGeom>
        </p:spPr>
      </p:pic>
      <p:sp>
        <p:nvSpPr>
          <p:cNvPr id="3" name="QC_6#336455813?vbadefaultcenterpage=1&amp;parentnodeid=295abebbe"/>
          <p:cNvSpPr/>
          <p:nvPr/>
        </p:nvSpPr>
        <p:spPr>
          <a:xfrm>
            <a:off x="316373" y="1049175"/>
            <a:ext cx="11559255" cy="2533943"/>
          </a:xfrm>
          <a:prstGeom prst="rect">
            <a:avLst/>
          </a:prstGeom>
          <a:noFill/>
        </p:spPr>
        <p:txBody>
          <a:bodyPr wrap="square" lIns="0" tIns="0" rIns="0" bIns="0" rtlCol="0" anchor="t"/>
          <a:lstStyle/>
          <a:p>
            <a:pPr defTabSz="916777" latinLnBrk="1">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1.[2021湖北武汉模拟]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唐初设立三省六部制，“以中书出诏令，门下掌封驳”。后又置政事堂，“使两省先于政事堂议定，然后奏闻”。再后来改称政事堂为中书门下，三省出现了一体化的趋势。</a:t>
            </a:r>
            <a:r>
              <a:rPr lang="en-US" sz="28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这些变化(</a:t>
            </a:r>
            <a:r>
              <a:rPr lang="en-US" sz="2800" b="1">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3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A.明确了官员的职权和分工</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B.形成了官员间的有效制约</a:t>
            </a:r>
            <a:endParaRPr lang="en-US" sz="2800" b="1" dirty="0">
              <a:solidFill>
                <a:prstClr val="black"/>
              </a:solidFill>
              <a:latin typeface="Calibri"/>
            </a:endParaRPr>
          </a:p>
          <a:p>
            <a:pPr defTabSz="916777" latinLnBrk="1">
              <a:lnSpc>
                <a:spcPct val="13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C.提高了中央政府的工作效率</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D.适应了皇权不断强化的趋势</a:t>
            </a:r>
            <a:endParaRPr lang="en-US" sz="2800" b="1" dirty="0">
              <a:solidFill>
                <a:prstClr val="black"/>
              </a:solidFill>
              <a:latin typeface="Calibri"/>
            </a:endParaRPr>
          </a:p>
        </p:txBody>
      </p:sp>
      <p:sp>
        <p:nvSpPr>
          <p:cNvPr id="4" name="QC_6_AN.9_1#336455813.bracket?vbadefaultcenterpage=1&amp;parentnodeid=295abebbe&amp;hasmatchpositionanswer=1"/>
          <p:cNvSpPr/>
          <p:nvPr/>
        </p:nvSpPr>
        <p:spPr>
          <a:xfrm>
            <a:off x="9718973" y="2109738"/>
            <a:ext cx="296029" cy="472564"/>
          </a:xfrm>
          <a:prstGeom prst="rect">
            <a:avLst/>
          </a:prstGeom>
          <a:noFill/>
        </p:spPr>
        <p:txBody>
          <a:bodyPr wrap="none" lIns="0" tIns="0" rIns="0" bIns="0" rtlCol="0" anchor="t"/>
          <a:lstStyle/>
          <a:p>
            <a:pPr algn="ctr" defTabSz="916777" latinLnBrk="1">
              <a:lnSpc>
                <a:spcPct val="130000"/>
              </a:lnSpc>
            </a:pPr>
            <a:r>
              <a:rPr lang="en-US" sz="36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400" b="1" dirty="0">
              <a:solidFill>
                <a:prstClr val="black"/>
              </a:solidFill>
              <a:latin typeface="Calibri"/>
            </a:endParaRPr>
          </a:p>
        </p:txBody>
      </p:sp>
      <p:sp>
        <p:nvSpPr>
          <p:cNvPr id="5" name="QC_6_AS.10_1#336455813?vbadefaultcenterpage=1&amp;parentnodeid=295abebbe"/>
          <p:cNvSpPr/>
          <p:nvPr/>
        </p:nvSpPr>
        <p:spPr>
          <a:xfrm>
            <a:off x="316373" y="4275547"/>
            <a:ext cx="11559255" cy="2017516"/>
          </a:xfrm>
          <a:prstGeom prst="rect">
            <a:avLst/>
          </a:prstGeom>
          <a:noFill/>
        </p:spPr>
        <p:txBody>
          <a:bodyPr wrap="square" lIns="0" tIns="0" rIns="0" bIns="0" rtlCol="0" anchor="t"/>
          <a:lstStyle/>
          <a:p>
            <a:pPr defTabSz="916777" latinLnBrk="1">
              <a:lnSpc>
                <a:spcPct val="13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反映的是三省由分立到逐渐合一的趋势，这一变化有利于提高中央政府工作效率，故选C；三省出现一体化趋势不利于明确职权分工，排除A；三省分立，有利于官员间的彼此制约，排除B；三省出现一体化趋势反映了相权的集中，相对于三省而言，不利于强化皇权，排除D。</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39f260ed0?vbadefaultcenterpage=1&amp;parentnodeid=295abebbe"/>
          <p:cNvSpPr/>
          <p:nvPr/>
        </p:nvSpPr>
        <p:spPr>
          <a:xfrm>
            <a:off x="316373" y="385574"/>
            <a:ext cx="11559255" cy="3278790"/>
          </a:xfrm>
          <a:prstGeom prst="rect">
            <a:avLst/>
          </a:prstGeom>
          <a:noFill/>
        </p:spPr>
        <p:txBody>
          <a:bodyPr wrap="square" lIns="0" tIns="0" rIns="0" bIns="0" rtlCol="0" anchor="t"/>
          <a:lstStyle/>
          <a:p>
            <a:pPr defTabSz="916777" latinLnBrk="1">
              <a:lnSpc>
                <a:spcPct val="14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2.[2021河北石家庄三模]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北宋）天圣进士，英宗朝官至三司使的蔡襄说：“今世用人，大率以文词进。大臣，文士也；近侍之臣，文士也；钱谷之司，文士也；边防大帅，文士也；天下转运使，文士也；知州郡，文士也。”这反映了宋代(</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A.重武轻文是社会主流</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B.加强统治的独特措施</a:t>
            </a:r>
            <a:endParaRPr lang="en-US" sz="2800" b="1" dirty="0">
              <a:solidFill>
                <a:prstClr val="black"/>
              </a:solidFill>
              <a:latin typeface="Calibri"/>
            </a:endParaRPr>
          </a:p>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C.经世致用已深入人心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D.科举制是选官唯一途径</a:t>
            </a:r>
            <a:endParaRPr lang="en-US" sz="2800" b="1" dirty="0">
              <a:solidFill>
                <a:prstClr val="black"/>
              </a:solidFill>
              <a:latin typeface="Calibri"/>
            </a:endParaRPr>
          </a:p>
        </p:txBody>
      </p:sp>
      <p:sp>
        <p:nvSpPr>
          <p:cNvPr id="3" name="QC_6_AN.11_1#39f260ed0.bracket?vbadefaultcenterpage=1&amp;parentnodeid=295abebbe&amp;hasmatchpositionanswer=1"/>
          <p:cNvSpPr/>
          <p:nvPr/>
        </p:nvSpPr>
        <p:spPr>
          <a:xfrm>
            <a:off x="3772589" y="2088665"/>
            <a:ext cx="296029" cy="502358"/>
          </a:xfrm>
          <a:prstGeom prst="rect">
            <a:avLst/>
          </a:prstGeom>
          <a:noFill/>
        </p:spPr>
        <p:txBody>
          <a:bodyPr wrap="none" lIns="0" tIns="0" rIns="0" bIns="0" rtlCol="0" anchor="t"/>
          <a:lstStyle/>
          <a:p>
            <a:pPr algn="ctr" defTabSz="916777" latinLnBrk="1">
              <a:lnSpc>
                <a:spcPct val="140000"/>
              </a:lnSpc>
            </a:pPr>
            <a:r>
              <a:rPr lang="en-US" sz="36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400" b="1" dirty="0">
              <a:solidFill>
                <a:prstClr val="black"/>
              </a:solidFill>
              <a:latin typeface="Calibri"/>
            </a:endParaRPr>
          </a:p>
        </p:txBody>
      </p:sp>
      <p:sp>
        <p:nvSpPr>
          <p:cNvPr id="4" name="QC_6_AS.12_1#39f260ed0?vbadefaultcenterpage=1&amp;parentnodeid=295abebbe"/>
          <p:cNvSpPr/>
          <p:nvPr/>
        </p:nvSpPr>
        <p:spPr>
          <a:xfrm>
            <a:off x="316373" y="4262814"/>
            <a:ext cx="11559255" cy="2166486"/>
          </a:xfrm>
          <a:prstGeom prst="rect">
            <a:avLst/>
          </a:prstGeom>
          <a:noFill/>
        </p:spPr>
        <p:txBody>
          <a:bodyPr wrap="square" lIns="0" tIns="0" rIns="0" bIns="0" rtlCol="0" anchor="t"/>
          <a:lstStyle/>
          <a:p>
            <a:pPr defTabSz="916777" latinLnBrk="1">
              <a:lnSpc>
                <a:spcPct val="14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材料“（北宋）天圣进士”“今世用人，大率以文词进”可知宋代重用文人，这是宋代加强统治的独特措施，故B正确；重武轻文是社会主流与史实不符，故A排除；材料信息与经世致用无关，故C排除；科举制不是宋代选官唯一途径，故D排除。</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5b9adea99?vbadefaultcenterpage=1&amp;parentnodeid=295abebbe"/>
          <p:cNvSpPr/>
          <p:nvPr/>
        </p:nvSpPr>
        <p:spPr>
          <a:xfrm>
            <a:off x="427209" y="150047"/>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3.[2021山东济南三模]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唐代通过科举者，要想步入仕途，还得通过吏部的选官考试。吏部选官有四条标准：“一曰身，谓体貌丰伟；二曰言，言辞辩证；三曰书</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楷法遒美；四曰判，文理优长。”这反映出唐朝选官(</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A.重视官员的综合素养</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B.以科举考试为主</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C.确保了行政效率的提高</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D.加强了中央集权</a:t>
            </a:r>
            <a:endParaRPr lang="en-US" sz="2800" b="1" dirty="0">
              <a:solidFill>
                <a:prstClr val="black"/>
              </a:solidFill>
              <a:latin typeface="Calibri"/>
            </a:endParaRPr>
          </a:p>
        </p:txBody>
      </p:sp>
      <p:sp>
        <p:nvSpPr>
          <p:cNvPr id="3" name="QC_6_AN.13_1#5b9adea99.bracket?vbadefaultcenterpage=1&amp;parentnodeid=295abebbe&amp;hasmatchpositionanswer=1"/>
          <p:cNvSpPr/>
          <p:nvPr/>
        </p:nvSpPr>
        <p:spPr>
          <a:xfrm>
            <a:off x="11197618" y="1404148"/>
            <a:ext cx="313536" cy="532152"/>
          </a:xfrm>
          <a:prstGeom prst="rect">
            <a:avLst/>
          </a:prstGeom>
          <a:noFill/>
        </p:spPr>
        <p:txBody>
          <a:bodyPr wrap="none" lIns="0" tIns="0" rIns="0" bIns="0" rtlCol="0" anchor="t"/>
          <a:lstStyle/>
          <a:p>
            <a:pPr algn="ctr" defTabSz="916777" latinLnBrk="1">
              <a:lnSpc>
                <a:spcPct val="150000"/>
              </a:lnSpc>
            </a:pPr>
            <a:r>
              <a:rPr lang="en-US" sz="32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300" b="1" dirty="0">
              <a:solidFill>
                <a:prstClr val="black"/>
              </a:solidFill>
              <a:latin typeface="Calibri"/>
            </a:endParaRPr>
          </a:p>
        </p:txBody>
      </p:sp>
      <p:sp>
        <p:nvSpPr>
          <p:cNvPr id="4" name="QC_6_AS.14_1#5b9adea99?vbadefaultcenterpage=1&amp;parentnodeid=295abebbe"/>
          <p:cNvSpPr/>
          <p:nvPr/>
        </p:nvSpPr>
        <p:spPr>
          <a:xfrm>
            <a:off x="316373" y="3905288"/>
            <a:ext cx="11559255" cy="2315455"/>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反映了唐朝时期通过科举的人，如果要出任官吏，还需要通过吏部的选官考试，标准主要是身、言、书、判，反映了唐朝选官过程中重视官员的综合素养，故A项正确；B项没有体现材料的主旨，排除；选官并不能确保行政效率的提高，排除C项；材料主旨与中央集权无关，排除D项。</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75786ce96.fixed?vbadefaultcenterpage=1&amp;parentnodeid=e3c82107b"/>
          <p:cNvSpPr/>
          <p:nvPr/>
        </p:nvSpPr>
        <p:spPr>
          <a:xfrm>
            <a:off x="63606" y="-83127"/>
            <a:ext cx="12128394" cy="834228"/>
          </a:xfrm>
          <a:prstGeom prst="rect">
            <a:avLst/>
          </a:prstGeom>
          <a:noFill/>
        </p:spPr>
        <p:txBody>
          <a:bodyPr wrap="none" lIns="0" tIns="0" rIns="0" bIns="0" rtlCol="0" anchor="ctr"/>
          <a:lstStyle/>
          <a:p>
            <a:pPr algn="ctr" defTabSz="916777" latinLnBrk="1">
              <a:lnSpc>
                <a:spcPct val="150000"/>
              </a:lnSpc>
            </a:pPr>
            <a:r>
              <a:rPr lang="en-US" sz="360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考点二</a:t>
            </a:r>
            <a:r>
              <a:rPr lang="en-US" sz="360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60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唐宋时期农耕经济发展与经济制度的变迁</a:t>
            </a:r>
            <a:endParaRPr lang="en-US" sz="3600" dirty="0">
              <a:solidFill>
                <a:prstClr val="black"/>
              </a:solidFill>
              <a:latin typeface="Calibri"/>
            </a:endParaRPr>
          </a:p>
        </p:txBody>
      </p:sp>
      <p:pic>
        <p:nvPicPr>
          <p:cNvPr id="5" name="C_5#4d1750b22.inline_image?vbadefaultcenterpage=1&amp;parentnodeid=75786ce96" descr="preencoded.png">
            <a:extLst>
              <a:ext uri="{FF2B5EF4-FFF2-40B4-BE49-F238E27FC236}">
                <a16:creationId xmlns:a16="http://schemas.microsoft.com/office/drawing/2014/main" id="{3B144A7C-04B3-49F1-84A0-80F6D5CCF730}"/>
              </a:ext>
            </a:extLst>
          </p:cNvPr>
          <p:cNvPicPr>
            <a:picLocks noChangeAspect="1"/>
          </p:cNvPicPr>
          <p:nvPr/>
        </p:nvPicPr>
        <p:blipFill>
          <a:blip r:embed="rId3"/>
          <a:stretch>
            <a:fillRect/>
          </a:stretch>
        </p:blipFill>
        <p:spPr>
          <a:xfrm>
            <a:off x="316372" y="1045077"/>
            <a:ext cx="2117656" cy="504204"/>
          </a:xfrm>
          <a:prstGeom prst="rect">
            <a:avLst/>
          </a:prstGeom>
        </p:spPr>
      </p:pic>
      <p:sp>
        <p:nvSpPr>
          <p:cNvPr id="6" name="QC_6#c09ed5171?vbadefaultcenterpage=1&amp;parentnodeid=4d1750b22">
            <a:extLst>
              <a:ext uri="{FF2B5EF4-FFF2-40B4-BE49-F238E27FC236}">
                <a16:creationId xmlns:a16="http://schemas.microsoft.com/office/drawing/2014/main" id="{6D9ABACF-6683-49F2-B003-EB9B2BEB2E4D}"/>
              </a:ext>
            </a:extLst>
          </p:cNvPr>
          <p:cNvSpPr/>
          <p:nvPr/>
        </p:nvSpPr>
        <p:spPr>
          <a:xfrm>
            <a:off x="316373" y="1682114"/>
            <a:ext cx="11559255" cy="2578160"/>
          </a:xfrm>
          <a:prstGeom prst="rect">
            <a:avLst/>
          </a:prstGeom>
          <a:noFill/>
        </p:spPr>
        <p:txBody>
          <a:bodyPr wrap="square" lIns="0" tIns="0" rIns="0" bIns="0" rtlCol="0" anchor="t"/>
          <a:lstStyle/>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典例1</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[2021全国乙卷，26，4分]</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宋代，官府强调“民生性命在农，国家根本在农，天下事莫重于农”，“毋舍本逐末”。苏辙说:“凡今农工商贾之家，未有不舍其旧而为士者也。”郑至道说，士农工商“皆百姓之本业，自生民以来未有能易之者也”。从中可以看出宋代(</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A.商品经济发展受到阻碍</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B.重农抑商政策瓦解</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C.社会群体间流动性增强</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D.四民社会地位相同</a:t>
            </a:r>
            <a:endParaRPr lang="en-US" sz="2800" b="1" dirty="0">
              <a:solidFill>
                <a:prstClr val="black"/>
              </a:solidFill>
              <a:latin typeface="Calibri"/>
            </a:endParaRPr>
          </a:p>
        </p:txBody>
      </p:sp>
      <p:sp>
        <p:nvSpPr>
          <p:cNvPr id="7" name="QC_6_AN.1_1#c09ed5171.bracket?vbadefaultcenterpage=1&amp;parentnodeid=4d1750b22&amp;hasmatchpositionanswer=1">
            <a:extLst>
              <a:ext uri="{FF2B5EF4-FFF2-40B4-BE49-F238E27FC236}">
                <a16:creationId xmlns:a16="http://schemas.microsoft.com/office/drawing/2014/main" id="{BF16C825-F6C1-4E2A-9CD2-E9130F67D501}"/>
              </a:ext>
            </a:extLst>
          </p:cNvPr>
          <p:cNvSpPr/>
          <p:nvPr/>
        </p:nvSpPr>
        <p:spPr>
          <a:xfrm>
            <a:off x="7298519" y="2971194"/>
            <a:ext cx="296029" cy="532152"/>
          </a:xfrm>
          <a:prstGeom prst="rect">
            <a:avLst/>
          </a:prstGeom>
          <a:noFill/>
        </p:spPr>
        <p:txBody>
          <a:bodyPr wrap="none" lIns="0" tIns="0" rIns="0" bIns="0" rtlCol="0" anchor="t"/>
          <a:lstStyle/>
          <a:p>
            <a:pPr algn="ctr" defTabSz="916777" latinLnBrk="1"/>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200" b="1" dirty="0">
              <a:solidFill>
                <a:prstClr val="black"/>
              </a:solidFill>
              <a:latin typeface="Calibri"/>
            </a:endParaRPr>
          </a:p>
        </p:txBody>
      </p:sp>
      <p:graphicFrame>
        <p:nvGraphicFramePr>
          <p:cNvPr id="8" name="P_6_BD#5640a9fd0?vbadefaultcenterpage=1&amp;parentnodeid=4d1750b22">
            <a:extLst>
              <a:ext uri="{FF2B5EF4-FFF2-40B4-BE49-F238E27FC236}">
                <a16:creationId xmlns:a16="http://schemas.microsoft.com/office/drawing/2014/main" id="{1892D9C6-5303-46E7-90E6-4EA27DCD30F2}"/>
              </a:ext>
            </a:extLst>
          </p:cNvPr>
          <p:cNvGraphicFramePr>
            <a:graphicFrameLocks noGrp="1"/>
          </p:cNvGraphicFramePr>
          <p:nvPr>
            <p:extLst>
              <p:ext uri="{D42A27DB-BD31-4B8C-83A1-F6EECF244321}">
                <p14:modId xmlns:p14="http://schemas.microsoft.com/office/powerpoint/2010/main" val="1487046896"/>
              </p:ext>
            </p:extLst>
          </p:nvPr>
        </p:nvGraphicFramePr>
        <p:xfrm>
          <a:off x="392574" y="4350024"/>
          <a:ext cx="11468553" cy="2398659"/>
        </p:xfrm>
        <a:graphic>
          <a:graphicData uri="http://schemas.openxmlformats.org/drawingml/2006/table">
            <a:tbl>
              <a:tblPr/>
              <a:tblGrid>
                <a:gridCol w="1070528">
                  <a:extLst>
                    <a:ext uri="{9D8B030D-6E8A-4147-A177-3AD203B41FA5}">
                      <a16:colId xmlns:a16="http://schemas.microsoft.com/office/drawing/2014/main" val="20000"/>
                    </a:ext>
                  </a:extLst>
                </a:gridCol>
                <a:gridCol w="10398025">
                  <a:extLst>
                    <a:ext uri="{9D8B030D-6E8A-4147-A177-3AD203B41FA5}">
                      <a16:colId xmlns:a16="http://schemas.microsoft.com/office/drawing/2014/main" val="20001"/>
                    </a:ext>
                  </a:extLst>
                </a:gridCol>
              </a:tblGrid>
              <a:tr h="441241">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宋代社会阶层的流动性</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41241">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抓住“宋代官府”“苏辙”和“郑至道”三则材料的共同点</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115615">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首先明确材料的时间信息——“宋代”，在此基础上，联系时代背景；再抓住材料的关键信息——“天下事莫重于农”“未有不舍其旧而为士者也”“自生民以来未有能易之者也”；最后在两方面信息分析的基础上，推断相关答案</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通过三则史料的分析和对比，考查考生对宋代商品经济发展做出准确的历史解释和史料实证的能力</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2_1#448bc3f39?vbadefaultcenterpage=1&amp;parentnodeid=4d1750b22"/>
          <p:cNvSpPr/>
          <p:nvPr/>
        </p:nvSpPr>
        <p:spPr>
          <a:xfrm>
            <a:off x="316373" y="566155"/>
            <a:ext cx="11559255" cy="3278790"/>
          </a:xfrm>
          <a:prstGeom prst="rect">
            <a:avLst/>
          </a:prstGeom>
          <a:noFill/>
        </p:spPr>
        <p:txBody>
          <a:bodyPr wrap="square" lIns="0" tIns="0" rIns="0" bIns="0" rtlCol="0" anchor="t"/>
          <a:lstStyle/>
          <a:p>
            <a:pPr defTabSz="916777" latinLnBrk="1">
              <a:lnSpc>
                <a:spcPct val="14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1.宋代，官府强调“民生性命在农，国家根本在农，天下事莫重于农”，“毋舍本逐末”。苏辙说：“凡今农工商贾之家，未有不舍其旧而为士者也。”郑至道说，士农工商“皆百姓之本业，自生民以来未有能易之者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这些现象出现的主要原因是</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A.商品经济的不断发展</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B.农耕经济的高度繁荣</a:t>
            </a:r>
            <a:endParaRPr lang="en-US" sz="2800" b="1" dirty="0">
              <a:solidFill>
                <a:prstClr val="black"/>
              </a:solidFill>
              <a:latin typeface="Calibri"/>
            </a:endParaRPr>
          </a:p>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C.社会阶层的界限消亡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D.重农抑商观念的影响</a:t>
            </a:r>
            <a:endParaRPr lang="en-US" sz="2800" b="1" dirty="0">
              <a:solidFill>
                <a:prstClr val="black"/>
              </a:solidFill>
              <a:latin typeface="Calibri"/>
            </a:endParaRPr>
          </a:p>
        </p:txBody>
      </p:sp>
      <p:sp>
        <p:nvSpPr>
          <p:cNvPr id="3" name="QC_6_AN.3_1#448bc3f39.bracket?vbadefaultcenterpage=1&amp;parentnodeid=4d1750b22&amp;hasmatchpositionanswer=1"/>
          <p:cNvSpPr/>
          <p:nvPr/>
        </p:nvSpPr>
        <p:spPr>
          <a:xfrm>
            <a:off x="5444052" y="2352376"/>
            <a:ext cx="313536" cy="502358"/>
          </a:xfrm>
          <a:prstGeom prst="rect">
            <a:avLst/>
          </a:prstGeom>
          <a:noFill/>
        </p:spPr>
        <p:txBody>
          <a:bodyPr wrap="none" lIns="0" tIns="0" rIns="0" bIns="0" rtlCol="0" anchor="t"/>
          <a:lstStyle/>
          <a:p>
            <a:pPr algn="ctr" defTabSz="916777" latinLnBrk="1">
              <a:lnSpc>
                <a:spcPct val="14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200" b="1" dirty="0">
              <a:solidFill>
                <a:prstClr val="black"/>
              </a:solidFill>
              <a:latin typeface="Calibri"/>
            </a:endParaRPr>
          </a:p>
        </p:txBody>
      </p:sp>
      <p:sp>
        <p:nvSpPr>
          <p:cNvPr id="4" name="QC_6_AS.4_1#448bc3f39?vbadefaultcenterpage=1&amp;parentnodeid=4d1750b22"/>
          <p:cNvSpPr/>
          <p:nvPr/>
        </p:nvSpPr>
        <p:spPr>
          <a:xfrm>
            <a:off x="316373" y="4235577"/>
            <a:ext cx="11559255" cy="2166486"/>
          </a:xfrm>
          <a:prstGeom prst="rect">
            <a:avLst/>
          </a:prstGeom>
          <a:noFill/>
        </p:spPr>
        <p:txBody>
          <a:bodyPr wrap="square" lIns="0" tIns="0" rIns="0" bIns="0" rtlCol="0" anchor="t"/>
          <a:lstStyle/>
          <a:p>
            <a:pPr defTabSz="916777" latinLnBrk="1">
              <a:lnSpc>
                <a:spcPct val="14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材料信息可知，官方强调重农抑商，农商对立；苏辙说农、工、商想要进入士阶层；郑至道说士农工商皆为本业，没有贵贱之分，再结合宋代科举制和工商业发展的史实，可以得出宋代商品经济的发展是材料中现象出现的主要原因，故选A项。</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9752b93e6?vbadefaultcenterpage=1&amp;parentnodeid=4d1750b22"/>
          <p:cNvSpPr/>
          <p:nvPr/>
        </p:nvSpPr>
        <p:spPr>
          <a:xfrm>
            <a:off x="364864" y="198939"/>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典例2</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（2020课标Ⅰ，26，4分）北宋时，宋真宗派人到福建取得占城稻三万斛</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令江淮两浙诸路种植，后扩大到北方诸路；宋仁宗时，大、小麦被推广到广南东路惠州等地。南宋时，“四川田土，无不种麦”。这说明宋代</a:t>
            </a:r>
          </a:p>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A.土地利用效率提高</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B.发明翻车提高了生产力</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C.区域经济发展均衡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D.民众饮食结构根本改变</a:t>
            </a:r>
            <a:endParaRPr lang="en-US" sz="2800" b="1" dirty="0">
              <a:solidFill>
                <a:prstClr val="black"/>
              </a:solidFill>
              <a:latin typeface="Calibri"/>
            </a:endParaRPr>
          </a:p>
        </p:txBody>
      </p:sp>
      <p:sp>
        <p:nvSpPr>
          <p:cNvPr id="3" name="QC_6_AN.5_1#9752b93e6.bracket?vbadefaultcenterpage=1&amp;parentnodeid=4d1750b22&amp;hasmatchpositionanswer=1"/>
          <p:cNvSpPr/>
          <p:nvPr/>
        </p:nvSpPr>
        <p:spPr>
          <a:xfrm>
            <a:off x="683835" y="2117656"/>
            <a:ext cx="313536" cy="532152"/>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200" b="1" dirty="0">
              <a:solidFill>
                <a:prstClr val="black"/>
              </a:solidFill>
              <a:latin typeface="Calibri"/>
            </a:endParaRPr>
          </a:p>
        </p:txBody>
      </p:sp>
      <p:graphicFrame>
        <p:nvGraphicFramePr>
          <p:cNvPr id="5" name="P_6_BD#919ef6df6?vbadefaultcenterpage=1&amp;parentnodeid=4d1750b22"/>
          <p:cNvGraphicFramePr>
            <a:graphicFrameLocks noGrp="1"/>
          </p:cNvGraphicFramePr>
          <p:nvPr>
            <p:extLst>
              <p:ext uri="{D42A27DB-BD31-4B8C-83A1-F6EECF244321}">
                <p14:modId xmlns:p14="http://schemas.microsoft.com/office/powerpoint/2010/main" val="1892775231"/>
              </p:ext>
            </p:extLst>
          </p:nvPr>
        </p:nvGraphicFramePr>
        <p:xfrm>
          <a:off x="316373" y="4332733"/>
          <a:ext cx="11468554" cy="2317300"/>
        </p:xfrm>
        <a:graphic>
          <a:graphicData uri="http://schemas.openxmlformats.org/drawingml/2006/table">
            <a:tbl>
              <a:tblPr/>
              <a:tblGrid>
                <a:gridCol w="1256589">
                  <a:extLst>
                    <a:ext uri="{9D8B030D-6E8A-4147-A177-3AD203B41FA5}">
                      <a16:colId xmlns:a16="http://schemas.microsoft.com/office/drawing/2014/main" val="20000"/>
                    </a:ext>
                  </a:extLst>
                </a:gridCol>
                <a:gridCol w="10211965">
                  <a:extLst>
                    <a:ext uri="{9D8B030D-6E8A-4147-A177-3AD203B41FA5}">
                      <a16:colId xmlns:a16="http://schemas.microsoft.com/office/drawing/2014/main" val="20001"/>
                    </a:ext>
                  </a:extLst>
                </a:gridCol>
              </a:tblGrid>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宋代农业的发展</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本题的关键信息是水稻种植扩大到北方，小麦、大麦种植扩大到南方</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占城稻种植扩大到北方诸路,小麦、大麦种植扩大到南方,这有利于稻麦轮作制的推行,据此可得出正确选项</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58088">
                <a:tc>
                  <a:txBody>
                    <a:bodyPr/>
                    <a:lstStyle/>
                    <a:p>
                      <a:pPr algn="ctr">
                        <a:lnSpc>
                          <a:spcPct val="13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1800"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通过占城稻种植范围的扩大，分析这一时期土地利用率的变化，以此提升考生对宋代农业做出准确的历史解释和史料实证的能力</a:t>
                      </a:r>
                      <a:endParaRPr lang="en-US" sz="1200"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6_1#569dda92b?vbadefaultcenterpage=1&amp;parentnodeid=4d1750b22"/>
          <p:cNvSpPr/>
          <p:nvPr/>
        </p:nvSpPr>
        <p:spPr>
          <a:xfrm>
            <a:off x="316373" y="524593"/>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变式2.北宋时，宋真宗派人到福建取得占城稻三万斛，令江淮两浙诸路种植，后扩大到北方诸路；宋仁宗时，大、小麦被推广到广南东路惠州等地。南宋时，“四川田土，无不种麦”。据此可知宋代(</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A.农业生产效率提升</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B.高产农作物引进提高了生产力</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C.南北经济趋向平衡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D.经济作物的种植面积超过粮食作物</a:t>
            </a:r>
            <a:endParaRPr lang="en-US" sz="2800" b="1" dirty="0">
              <a:solidFill>
                <a:prstClr val="black"/>
              </a:solidFill>
              <a:latin typeface="Calibri"/>
            </a:endParaRPr>
          </a:p>
        </p:txBody>
      </p:sp>
      <p:sp>
        <p:nvSpPr>
          <p:cNvPr id="3" name="QC_6_AN.7_1#569dda92b.bracket?vbadefaultcenterpage=1&amp;parentnodeid=4d1750b22&amp;hasmatchpositionanswer=1"/>
          <p:cNvSpPr/>
          <p:nvPr/>
        </p:nvSpPr>
        <p:spPr>
          <a:xfrm>
            <a:off x="8518437" y="1847965"/>
            <a:ext cx="313536" cy="532152"/>
          </a:xfrm>
          <a:prstGeom prst="rect">
            <a:avLst/>
          </a:prstGeom>
          <a:noFill/>
        </p:spPr>
        <p:txBody>
          <a:bodyPr wrap="none" lIns="0" tIns="0" rIns="0" bIns="0" rtlCol="0" anchor="t"/>
          <a:lstStyle/>
          <a:p>
            <a:pPr algn="ctr" defTabSz="916777" latinLnBrk="1">
              <a:lnSpc>
                <a:spcPct val="150000"/>
              </a:lnSpc>
            </a:pPr>
            <a:r>
              <a:rPr lang="en-US" sz="2607"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a:t>
            </a:r>
            <a:endParaRPr lang="en-US" sz="100" dirty="0">
              <a:solidFill>
                <a:prstClr val="black"/>
              </a:solidFill>
              <a:latin typeface="Calibri"/>
            </a:endParaRPr>
          </a:p>
        </p:txBody>
      </p:sp>
      <p:sp>
        <p:nvSpPr>
          <p:cNvPr id="4" name="QC_6_AS.8_1#569dda92b?vbadefaultcenterpage=1&amp;parentnodeid=4d1750b22"/>
          <p:cNvSpPr/>
          <p:nvPr/>
        </p:nvSpPr>
        <p:spPr>
          <a:xfrm>
            <a:off x="316372" y="4148215"/>
            <a:ext cx="11559255" cy="2315455"/>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中占城稻的引入和推广种植，大、小麦在南方的推广种植都增加了粮食的产量，提高了土地利用效率，即农业生产效率提升，故选A项；高产农作物引进是在明代，排除B项；南宋时，经济重心转移到了南方，排除C项；“经济作物的种植面积超过粮食作物”在材料中未体现，排除D项。</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954b490fa.inline_image?vbadefaultcenterpage=1&amp;parentnodeid=75786ce96" descr="preencoded.png"/>
          <p:cNvPicPr>
            <a:picLocks noChangeAspect="1"/>
          </p:cNvPicPr>
          <p:nvPr/>
        </p:nvPicPr>
        <p:blipFill>
          <a:blip r:embed="rId3"/>
          <a:stretch>
            <a:fillRect/>
          </a:stretch>
        </p:blipFill>
        <p:spPr>
          <a:xfrm>
            <a:off x="214513" y="137604"/>
            <a:ext cx="2190995" cy="550041"/>
          </a:xfrm>
          <a:prstGeom prst="rect">
            <a:avLst/>
          </a:prstGeom>
        </p:spPr>
      </p:pic>
      <p:sp>
        <p:nvSpPr>
          <p:cNvPr id="3" name="C_6_BD#61079dbc9?vbadefaultcenterpage=1&amp;parentnodeid=954b490fa"/>
          <p:cNvSpPr/>
          <p:nvPr/>
        </p:nvSpPr>
        <p:spPr>
          <a:xfrm>
            <a:off x="214513" y="821812"/>
            <a:ext cx="11550852" cy="568439"/>
          </a:xfrm>
          <a:prstGeom prst="rect">
            <a:avLst/>
          </a:prstGeom>
          <a:noFill/>
        </p:spPr>
        <p:txBody>
          <a:bodyPr wrap="square" lIns="0" tIns="0" rIns="0" bIns="0" rtlCol="0" anchor="ctr"/>
          <a:lstStyle/>
          <a:p>
            <a:pPr defTabSz="916777" latinLnBrk="1">
              <a:lnSpc>
                <a:spcPct val="15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一、经济重心南移的表现、原因和影响</a:t>
            </a:r>
            <a:endParaRPr lang="en-US" sz="2807" b="1" dirty="0">
              <a:solidFill>
                <a:srgbClr val="FF0000"/>
              </a:solidFill>
              <a:latin typeface="Calibri"/>
            </a:endParaRPr>
          </a:p>
        </p:txBody>
      </p:sp>
      <p:graphicFrame>
        <p:nvGraphicFramePr>
          <p:cNvPr id="6" name="P_7_BD#4d4279541?vbadefaultcenterpage=1&amp;parentnodeid=61079dbc9"/>
          <p:cNvGraphicFramePr>
            <a:graphicFrameLocks noGrp="1"/>
          </p:cNvGraphicFramePr>
          <p:nvPr>
            <p:extLst>
              <p:ext uri="{D42A27DB-BD31-4B8C-83A1-F6EECF244321}">
                <p14:modId xmlns:p14="http://schemas.microsoft.com/office/powerpoint/2010/main" val="1301933219"/>
              </p:ext>
            </p:extLst>
          </p:nvPr>
        </p:nvGraphicFramePr>
        <p:xfrm>
          <a:off x="214513" y="1524419"/>
          <a:ext cx="11850829" cy="4670837"/>
        </p:xfrm>
        <a:graphic>
          <a:graphicData uri="http://schemas.openxmlformats.org/drawingml/2006/table">
            <a:tbl>
              <a:tblPr/>
              <a:tblGrid>
                <a:gridCol w="1328084">
                  <a:extLst>
                    <a:ext uri="{9D8B030D-6E8A-4147-A177-3AD203B41FA5}">
                      <a16:colId xmlns:a16="http://schemas.microsoft.com/office/drawing/2014/main" val="20000"/>
                    </a:ext>
                  </a:extLst>
                </a:gridCol>
                <a:gridCol w="2184276">
                  <a:extLst>
                    <a:ext uri="{9D8B030D-6E8A-4147-A177-3AD203B41FA5}">
                      <a16:colId xmlns:a16="http://schemas.microsoft.com/office/drawing/2014/main" val="20001"/>
                    </a:ext>
                  </a:extLst>
                </a:gridCol>
                <a:gridCol w="2112818">
                  <a:extLst>
                    <a:ext uri="{9D8B030D-6E8A-4147-A177-3AD203B41FA5}">
                      <a16:colId xmlns:a16="http://schemas.microsoft.com/office/drawing/2014/main" val="20002"/>
                    </a:ext>
                  </a:extLst>
                </a:gridCol>
                <a:gridCol w="6225651">
                  <a:extLst>
                    <a:ext uri="{9D8B030D-6E8A-4147-A177-3AD203B41FA5}">
                      <a16:colId xmlns:a16="http://schemas.microsoft.com/office/drawing/2014/main" val="20003"/>
                    </a:ext>
                  </a:extLst>
                </a:gridCol>
              </a:tblGrid>
              <a:tr h="400562">
                <a:tc>
                  <a:txBody>
                    <a:bodyPr/>
                    <a:lstStyle/>
                    <a:p>
                      <a:pPr algn="ctr">
                        <a:lnSpc>
                          <a:spcPct val="130000"/>
                        </a:lnSpc>
                      </a:pP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时期</a:t>
                      </a:r>
                      <a:endParaRPr lang="en-US" sz="21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表现</a:t>
                      </a:r>
                      <a:endParaRPr lang="en-US" sz="21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原因</a:t>
                      </a:r>
                      <a:endParaRPr lang="en-US" sz="21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影响</a:t>
                      </a:r>
                      <a:endParaRPr lang="en-US" sz="21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758088">
                <a:tc>
                  <a:txBody>
                    <a:bodyPr/>
                    <a:lstStyle/>
                    <a:p>
                      <a:pPr algn="ctr">
                        <a:lnSpc>
                          <a:spcPct val="130000"/>
                        </a:lnSpc>
                      </a:pP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魏晋南北朝时期</a:t>
                      </a:r>
                      <a:endParaRPr lang="en-US" sz="21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1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江南地区得到初步开发，南北经济差距缩小</a:t>
                      </a:r>
                      <a:endParaRPr lang="en-US" sz="21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rowSpan="3">
                  <a:txBody>
                    <a:bodyPr/>
                    <a:lstStyle/>
                    <a:p>
                      <a:pPr algn="l">
                        <a:lnSpc>
                          <a:spcPct val="130000"/>
                        </a:lnSpc>
                      </a:pPr>
                      <a:r>
                        <a:rPr lang="en-US" sz="21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（1）北方战乱,北民南迁</a:t>
                      </a:r>
                      <a:endParaRPr lang="en-US" sz="2100" b="1" dirty="0">
                        <a:latin typeface="楷体" panose="02010609060101010101" pitchFamily="49" charset="-122"/>
                        <a:ea typeface="楷体" panose="02010609060101010101" pitchFamily="49" charset="-122"/>
                      </a:endParaRPr>
                    </a:p>
                    <a:p>
                      <a:pPr algn="l">
                        <a:lnSpc>
                          <a:spcPct val="130000"/>
                        </a:lnSpc>
                      </a:pPr>
                      <a:r>
                        <a:rPr lang="en-US" sz="21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（2）南方相对稳定</a:t>
                      </a:r>
                      <a:endParaRPr lang="en-US" sz="2100" b="1" dirty="0">
                        <a:latin typeface="楷体" panose="02010609060101010101" pitchFamily="49" charset="-122"/>
                        <a:ea typeface="楷体" panose="02010609060101010101" pitchFamily="49" charset="-122"/>
                      </a:endParaRPr>
                    </a:p>
                    <a:p>
                      <a:pPr algn="l">
                        <a:lnSpc>
                          <a:spcPct val="130000"/>
                        </a:lnSpc>
                      </a:pPr>
                      <a:r>
                        <a:rPr lang="en-US" sz="21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（3）南方统治者安顿流民</a:t>
                      </a:r>
                      <a:endParaRPr lang="en-US" sz="2100" b="1" dirty="0">
                        <a:latin typeface="楷体" panose="02010609060101010101" pitchFamily="49" charset="-122"/>
                        <a:ea typeface="楷体" panose="02010609060101010101" pitchFamily="49" charset="-122"/>
                      </a:endParaRPr>
                    </a:p>
                    <a:p>
                      <a:pPr algn="l">
                        <a:lnSpc>
                          <a:spcPct val="130000"/>
                        </a:lnSpc>
                      </a:pPr>
                      <a:r>
                        <a:rPr lang="en-US" sz="21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（4）民族交融等</a:t>
                      </a:r>
                      <a:endParaRPr lang="en-US" sz="21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rowSpan="3">
                  <a:txBody>
                    <a:bodyPr/>
                    <a:lstStyle/>
                    <a:p>
                      <a:pPr algn="l">
                        <a:lnSpc>
                          <a:spcPct val="130000"/>
                        </a:lnSpc>
                      </a:pPr>
                      <a:r>
                        <a:rPr lang="en-US" sz="21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（1）对城市、交通、贸易的影响：推动长途贩运发展；推动了南方沿海、沿江城市的发展,促进了海上贸易的发展</a:t>
                      </a:r>
                      <a:endParaRPr lang="en-US" sz="2100" b="1" dirty="0">
                        <a:latin typeface="楷体" panose="02010609060101010101" pitchFamily="49" charset="-122"/>
                        <a:ea typeface="楷体" panose="02010609060101010101" pitchFamily="49" charset="-122"/>
                      </a:endParaRPr>
                    </a:p>
                    <a:p>
                      <a:pPr algn="l">
                        <a:lnSpc>
                          <a:spcPct val="130000"/>
                        </a:lnSpc>
                      </a:pPr>
                      <a:r>
                        <a:rPr lang="en-US" sz="21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（2）对人口分布的影响:北民南迁促进了南方人口的增长和民族交融</a:t>
                      </a:r>
                      <a:endParaRPr lang="en-US" sz="2100" b="1" dirty="0">
                        <a:latin typeface="楷体" panose="02010609060101010101" pitchFamily="49" charset="-122"/>
                        <a:ea typeface="楷体" panose="02010609060101010101" pitchFamily="49" charset="-122"/>
                      </a:endParaRPr>
                    </a:p>
                    <a:p>
                      <a:pPr algn="l">
                        <a:lnSpc>
                          <a:spcPct val="130000"/>
                        </a:lnSpc>
                      </a:pPr>
                      <a:r>
                        <a:rPr lang="en-US" sz="21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（3）对人才教育的影响:经济重心南移促进文化重心南移,促进了南方文化教育事业的发展</a:t>
                      </a:r>
                      <a:endParaRPr lang="en-US" sz="2100" b="1" dirty="0">
                        <a:latin typeface="楷体" panose="02010609060101010101" pitchFamily="49" charset="-122"/>
                        <a:ea typeface="楷体" panose="02010609060101010101" pitchFamily="49" charset="-122"/>
                      </a:endParaRPr>
                    </a:p>
                    <a:p>
                      <a:pPr algn="l">
                        <a:lnSpc>
                          <a:spcPct val="130000"/>
                        </a:lnSpc>
                      </a:pPr>
                      <a:r>
                        <a:rPr lang="en-US" sz="21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（4）对于经济格局的影响：改变了中国经济格局</a:t>
                      </a:r>
                      <a:endParaRPr lang="en-US" sz="2100" b="1" dirty="0">
                        <a:latin typeface="楷体" panose="02010609060101010101" pitchFamily="49" charset="-122"/>
                        <a:ea typeface="楷体" panose="02010609060101010101" pitchFamily="49" charset="-122"/>
                      </a:endParaRPr>
                    </a:p>
                    <a:p>
                      <a:pPr algn="l">
                        <a:lnSpc>
                          <a:spcPct val="130000"/>
                        </a:lnSpc>
                      </a:pPr>
                      <a:r>
                        <a:rPr lang="en-US" sz="21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（5）对于国家政策的影响：南方经济地位的上升使政府加强了对于南方的统治，行政区划日益密集</a:t>
                      </a:r>
                      <a:endParaRPr lang="en-US" sz="21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0562">
                <a:tc>
                  <a:txBody>
                    <a:bodyPr/>
                    <a:lstStyle/>
                    <a:p>
                      <a:pPr algn="ctr">
                        <a:lnSpc>
                          <a:spcPct val="130000"/>
                        </a:lnSpc>
                      </a:pP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中唐以后</a:t>
                      </a:r>
                      <a:endParaRPr lang="en-US" sz="21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1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南北经济总量基本持平</a:t>
                      </a:r>
                      <a:r>
                        <a:rPr lang="en-US" sz="2100"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endParaRPr lang="en-US" sz="21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vMerge="1">
                  <a:txBody>
                    <a:bodyPr/>
                    <a:lstStyle/>
                    <a:p>
                      <a:endParaRPr lang="zh-CN"/>
                    </a:p>
                  </a:txBody>
                  <a:tcPr/>
                </a:tc>
                <a:tc vMerge="1">
                  <a:txBody>
                    <a:bodyPr/>
                    <a:lstStyle/>
                    <a:p>
                      <a:endParaRPr lang="zh-CN"/>
                    </a:p>
                  </a:txBody>
                  <a:tcPr/>
                </a:tc>
                <a:extLst>
                  <a:ext uri="{0D108BD9-81ED-4DB2-BD59-A6C34878D82A}">
                    <a16:rowId xmlns:a16="http://schemas.microsoft.com/office/drawing/2014/main" val="10002"/>
                  </a:ext>
                </a:extLst>
              </a:tr>
              <a:tr h="2102123">
                <a:tc>
                  <a:txBody>
                    <a:bodyPr/>
                    <a:lstStyle/>
                    <a:p>
                      <a:pPr algn="ctr">
                        <a:lnSpc>
                          <a:spcPct val="130000"/>
                        </a:lnSpc>
                      </a:pPr>
                      <a:r>
                        <a:rPr lang="en-US" sz="21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两宋</a:t>
                      </a:r>
                      <a:endParaRPr lang="en-US" sz="21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1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经济重心南移完成</a:t>
                      </a:r>
                      <a:endParaRPr lang="en-US" sz="21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vMerge="1">
                  <a:txBody>
                    <a:bodyPr/>
                    <a:lstStyle/>
                    <a:p>
                      <a:endParaRPr lang="zh-CN"/>
                    </a:p>
                  </a:txBody>
                  <a:tcPr/>
                </a:tc>
                <a:tc vMerge="1">
                  <a:txBody>
                    <a:bodyPr/>
                    <a:lstStyle/>
                    <a:p>
                      <a:endParaRPr lang="zh-CN"/>
                    </a:p>
                  </a:txBody>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2e46aedf2?vbadefaultcenterpage=1&amp;parentnodeid=954b490fa"/>
          <p:cNvSpPr/>
          <p:nvPr/>
        </p:nvSpPr>
        <p:spPr>
          <a:xfrm>
            <a:off x="316372" y="318334"/>
            <a:ext cx="11550852" cy="568439"/>
          </a:xfrm>
          <a:prstGeom prst="rect">
            <a:avLst/>
          </a:prstGeom>
          <a:noFill/>
        </p:spPr>
        <p:txBody>
          <a:bodyPr wrap="square" lIns="0" tIns="0" rIns="0" bIns="0" rtlCol="0" anchor="ctr"/>
          <a:lstStyle/>
          <a:p>
            <a:pPr defTabSz="916777" latinLnBrk="1">
              <a:lnSpc>
                <a:spcPct val="15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二、影响商品经济发展的因素及其带来的影响</a:t>
            </a:r>
            <a:endParaRPr lang="en-US" sz="2807" b="1" dirty="0">
              <a:solidFill>
                <a:srgbClr val="FF0000"/>
              </a:solidFill>
              <a:latin typeface="Calibri"/>
            </a:endParaRPr>
          </a:p>
        </p:txBody>
      </p:sp>
      <p:sp>
        <p:nvSpPr>
          <p:cNvPr id="3" name="P_7_BD#6390bd254?vbadefaultcenterpage=1&amp;parentnodeid=2e46aedf2"/>
          <p:cNvSpPr/>
          <p:nvPr/>
        </p:nvSpPr>
        <p:spPr>
          <a:xfrm>
            <a:off x="316373" y="947570"/>
            <a:ext cx="11559255" cy="5439375"/>
          </a:xfrm>
          <a:prstGeom prst="rect">
            <a:avLst/>
          </a:prstGeom>
          <a:noFill/>
        </p:spPr>
        <p:txBody>
          <a:bodyPr wrap="square" lIns="0" tIns="0" rIns="0" bIns="0" rtlCol="0" anchor="t"/>
          <a:lstStyle/>
          <a:p>
            <a:pPr defTabSz="916777" latinLnBrk="1"/>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1.因素</a:t>
            </a:r>
            <a:endParaRPr lang="en-US" sz="2607" b="1" dirty="0">
              <a:solidFill>
                <a:prstClr val="black"/>
              </a:solidFill>
              <a:latin typeface="Calibri"/>
            </a:endParaRPr>
          </a:p>
          <a:p>
            <a:pPr defTabSz="916777" latinLnBrk="1"/>
            <a:r>
              <a:rPr lang="en-US" sz="2607"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（1）社会经济因素。（农业、手工业发展）</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r>
              <a:rPr lang="en-US" sz="2607"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（2）社会环境因素。（国家统一、社会稳定）</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r>
              <a:rPr lang="en-US" sz="2607"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（3）国家政策因素。（赋役征银、统一货币）</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r>
              <a:rPr lang="en-US" sz="2607"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（4）交通环境因素。（水陆交通便利）</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r>
              <a:rPr lang="en-US" sz="2607"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（5）民族关系、中外关系。（民族交融、中外联系紧密）</a:t>
            </a:r>
            <a:endParaRPr lang="en-US" sz="2607" b="1" dirty="0">
              <a:solidFill>
                <a:prstClr val="black"/>
              </a:solidFill>
              <a:latin typeface="楷体" panose="02010609060101010101" pitchFamily="49" charset="-122"/>
              <a:ea typeface="楷体" panose="02010609060101010101" pitchFamily="49" charset="-122"/>
            </a:endParaRPr>
          </a:p>
          <a:p>
            <a:pPr defTabSz="916777" latinLnBrk="1"/>
            <a:r>
              <a:rPr lang="en-US" sz="2607"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（6）思想观念因素。（</a:t>
            </a:r>
            <a:r>
              <a:rPr lang="en-US" sz="2607"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开明、开放</a:t>
            </a:r>
            <a:r>
              <a:rPr lang="en-US"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p>
          <a:p>
            <a:pPr defTabSz="916777" latinLnBrk="1"/>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         2.影响</a:t>
            </a:r>
            <a:endParaRPr lang="en-US" altLang="zh-CN" sz="2607" b="1" dirty="0">
              <a:solidFill>
                <a:prstClr val="black"/>
              </a:solidFill>
              <a:latin typeface="Calibri"/>
            </a:endParaRPr>
          </a:p>
          <a:p>
            <a:pPr defTabSz="916777" latinLnBrk="1"/>
            <a:r>
              <a:rPr lang="en-US" altLang="zh-CN" sz="2607"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（1）影响了社会经济结构、促进了人口流动。</a:t>
            </a:r>
            <a:endParaRPr lang="en-US" altLang="zh-CN" sz="2607" b="1" dirty="0">
              <a:solidFill>
                <a:prstClr val="black"/>
              </a:solidFill>
              <a:latin typeface="楷体" panose="02010609060101010101" pitchFamily="49" charset="-122"/>
              <a:ea typeface="楷体" panose="02010609060101010101" pitchFamily="49" charset="-122"/>
            </a:endParaRPr>
          </a:p>
          <a:p>
            <a:pPr defTabSz="916777" latinLnBrk="1"/>
            <a:r>
              <a:rPr lang="en-US" altLang="zh-CN" sz="2607"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（2）影响了国家政策的调整。</a:t>
            </a:r>
            <a:endParaRPr lang="en-US" altLang="zh-CN" sz="2607" b="1" dirty="0">
              <a:solidFill>
                <a:prstClr val="black"/>
              </a:solidFill>
              <a:latin typeface="楷体" panose="02010609060101010101" pitchFamily="49" charset="-122"/>
              <a:ea typeface="楷体" panose="02010609060101010101" pitchFamily="49" charset="-122"/>
            </a:endParaRPr>
          </a:p>
          <a:p>
            <a:pPr defTabSz="916777" latinLnBrk="1"/>
            <a:r>
              <a:rPr lang="en-US" altLang="zh-CN" sz="2607"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（3）推动了思想观念的转变。</a:t>
            </a:r>
            <a:endParaRPr lang="en-US" altLang="zh-CN" sz="2607" b="1" dirty="0">
              <a:solidFill>
                <a:prstClr val="black"/>
              </a:solidFill>
              <a:latin typeface="楷体" panose="02010609060101010101" pitchFamily="49" charset="-122"/>
              <a:ea typeface="楷体" panose="02010609060101010101" pitchFamily="49" charset="-122"/>
            </a:endParaRPr>
          </a:p>
          <a:p>
            <a:pPr defTabSz="916777" latinLnBrk="1"/>
            <a:r>
              <a:rPr lang="en-US" altLang="zh-CN" sz="2607"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（4）推动了文化的转型发展。</a:t>
            </a:r>
            <a:endParaRPr lang="en-US" altLang="zh-CN" sz="2607" b="1" dirty="0">
              <a:solidFill>
                <a:prstClr val="black"/>
              </a:solidFill>
              <a:latin typeface="楷体" panose="02010609060101010101" pitchFamily="49" charset="-122"/>
              <a:ea typeface="楷体" panose="02010609060101010101" pitchFamily="49" charset="-122"/>
            </a:endParaRPr>
          </a:p>
          <a:p>
            <a:pPr defTabSz="916777" latinLnBrk="1"/>
            <a:r>
              <a:rPr lang="en-US" altLang="zh-CN" sz="2607" b="1" dirty="0">
                <a:solidFill>
                  <a:srgbClr val="000000"/>
                </a:solidFill>
                <a:latin typeface="楷体" panose="02010609060101010101" pitchFamily="49" charset="-122"/>
                <a:ea typeface="楷体" panose="02010609060101010101" pitchFamily="49" charset="-122"/>
                <a:cs typeface="宋体" panose="02010600030101010101" pitchFamily="34" charset="-120"/>
              </a:rPr>
              <a:t>    </a:t>
            </a:r>
            <a:r>
              <a:rPr lang="en-US" altLang="zh-CN" sz="2607"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（5）加强了中外联系。</a:t>
            </a:r>
            <a:endParaRPr lang="en-US" altLang="zh-CN" sz="2607" b="1" dirty="0">
              <a:solidFill>
                <a:prstClr val="black"/>
              </a:solidFill>
              <a:latin typeface="楷体" panose="02010609060101010101" pitchFamily="49" charset="-122"/>
              <a:ea typeface="楷体" panose="02010609060101010101" pitchFamily="49" charset="-122"/>
            </a:endParaRPr>
          </a:p>
          <a:p>
            <a:pPr defTabSz="916777" latinLnBrk="1"/>
            <a:endParaRPr lang="en-US" sz="2607" b="1" dirty="0">
              <a:solidFill>
                <a:prstClr val="black"/>
              </a:solidFill>
              <a:latin typeface="Calibri"/>
            </a:endParaRPr>
          </a:p>
          <a:p>
            <a:pPr defTabSz="916777" latinLnBrk="1"/>
            <a:endParaRPr lang="en-US" sz="2607" b="1" dirty="0">
              <a:solidFill>
                <a:prstClr val="black"/>
              </a:solidFill>
              <a:latin typeface="Calibri"/>
            </a:endParaRPr>
          </a:p>
        </p:txBody>
      </p:sp>
    </p:spTree>
  </p:cSld>
  <p:clrMapOvr>
    <a:masterClrMapping/>
  </p:clrMapOvr>
  <p:transition>
    <p:split dir="in"/>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4b1d7a5fd.inline_image?vbadefaultcenterpage=1&amp;parentnodeid=75786ce96" descr="preencoded.png"/>
          <p:cNvPicPr>
            <a:picLocks noChangeAspect="1"/>
          </p:cNvPicPr>
          <p:nvPr/>
        </p:nvPicPr>
        <p:blipFill>
          <a:blip r:embed="rId3"/>
          <a:stretch>
            <a:fillRect/>
          </a:stretch>
        </p:blipFill>
        <p:spPr>
          <a:xfrm>
            <a:off x="316373" y="400840"/>
            <a:ext cx="2071819" cy="513371"/>
          </a:xfrm>
          <a:prstGeom prst="rect">
            <a:avLst/>
          </a:prstGeom>
        </p:spPr>
      </p:pic>
      <p:sp>
        <p:nvSpPr>
          <p:cNvPr id="3" name="QC_6#d1273d949?vbadefaultcenterpage=1&amp;parentnodeid=4b1d7a5fd"/>
          <p:cNvSpPr/>
          <p:nvPr/>
        </p:nvSpPr>
        <p:spPr>
          <a:xfrm>
            <a:off x="316372" y="1236211"/>
            <a:ext cx="11559255" cy="3507209"/>
          </a:xfrm>
          <a:prstGeom prst="rect">
            <a:avLst/>
          </a:prstGeom>
          <a:noFill/>
        </p:spPr>
        <p:txBody>
          <a:bodyPr wrap="square" lIns="0" tIns="0" rIns="0" bIns="0" rtlCol="0" anchor="t"/>
          <a:lstStyle/>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1.[2021河北石家庄月考]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李翱（772—841）在《平赋书》中讲道：“其田间树之以桑，凡树桑人一日之所休者谓之功。桑太寡则乏于帛，太多则暴于田。是故十亩之田，植桑五功。一功之蚕，取不宜岁度之，虽不能尽其功者，功不下一匹帛。”可见当时(</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A.农民环保意识普遍提高</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B.桑粮间作模式比较盛行</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C.封建国家赋税负担沉重</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D.农村产业结构日趋合理</a:t>
            </a:r>
            <a:endParaRPr lang="en-US" sz="2800" b="1" dirty="0">
              <a:solidFill>
                <a:prstClr val="black"/>
              </a:solidFill>
              <a:latin typeface="Calibri"/>
            </a:endParaRPr>
          </a:p>
        </p:txBody>
      </p:sp>
      <p:sp>
        <p:nvSpPr>
          <p:cNvPr id="4" name="QC_6_AN.9_1#d1273d949.bracket?vbadefaultcenterpage=1&amp;parentnodeid=4b1d7a5fd&amp;hasmatchpositionanswer=1"/>
          <p:cNvSpPr/>
          <p:nvPr/>
        </p:nvSpPr>
        <p:spPr>
          <a:xfrm>
            <a:off x="5799969" y="2360681"/>
            <a:ext cx="296029" cy="532152"/>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200" b="1" dirty="0">
              <a:solidFill>
                <a:prstClr val="black"/>
              </a:solidFill>
              <a:latin typeface="Calibri"/>
            </a:endParaRPr>
          </a:p>
        </p:txBody>
      </p:sp>
      <p:sp>
        <p:nvSpPr>
          <p:cNvPr id="5" name="QC_6_AS.10_1#d1273d949?vbadefaultcenterpage=1&amp;parentnodeid=4b1d7a5fd">
            <a:extLst>
              <a:ext uri="{FF2B5EF4-FFF2-40B4-BE49-F238E27FC236}">
                <a16:creationId xmlns:a16="http://schemas.microsoft.com/office/drawing/2014/main" id="{ACB7424A-FF7B-4C4F-95BA-20AD5FD38E1E}"/>
              </a:ext>
            </a:extLst>
          </p:cNvPr>
          <p:cNvSpPr/>
          <p:nvPr/>
        </p:nvSpPr>
        <p:spPr>
          <a:xfrm>
            <a:off x="316371" y="4166123"/>
            <a:ext cx="11559255" cy="2911332"/>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反映了唐朝时期在粮田间种植桑树的具体做法。结合所学可知，这反映出当时桑粮间作模式盛行，人们已经摸索出了一套种植方法，故选B；材料反映的是桑粮间作的种植方法，没有涉及环保意识，故排除A；材料无法体现赋税情况，故排除C；材料只反映了桑树种植方法，没有涉及农村产业结构，故排除D。</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left)">
                                      <p:cBhvr>
                                        <p:cTn id="1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11_1#db02fbf70?vbadefaultcenterpage=1&amp;parentnodeid=4b1d7a5fd"/>
          <p:cNvSpPr/>
          <p:nvPr/>
        </p:nvSpPr>
        <p:spPr>
          <a:xfrm>
            <a:off x="316373" y="399430"/>
            <a:ext cx="11559255" cy="1054181"/>
          </a:xfrm>
          <a:prstGeom prst="rect">
            <a:avLst/>
          </a:prstGeom>
          <a:noFill/>
        </p:spPr>
        <p:txBody>
          <a:bodyPr wrap="square" lIns="0" tIns="0" rIns="0" bIns="0" rtlCol="0" anchor="t"/>
          <a:lstStyle/>
          <a:p>
            <a:pP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2.[2021江苏徐州模拟]</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下表是唐宋时期制墨业传承简表，该表格能够反映出</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400" b="1" dirty="0">
              <a:solidFill>
                <a:prstClr val="black"/>
              </a:solidFill>
              <a:latin typeface="Calibri"/>
            </a:endParaRPr>
          </a:p>
        </p:txBody>
      </p:sp>
      <p:graphicFrame>
        <p:nvGraphicFramePr>
          <p:cNvPr id="9" name="QC_6_BD.11_2#db02fbf70?vbadefaultcenterpage=1&amp;parentnodeid=4b1d7a5fd"/>
          <p:cNvGraphicFramePr>
            <a:graphicFrameLocks noGrp="1"/>
          </p:cNvGraphicFramePr>
          <p:nvPr>
            <p:extLst>
              <p:ext uri="{D42A27DB-BD31-4B8C-83A1-F6EECF244321}">
                <p14:modId xmlns:p14="http://schemas.microsoft.com/office/powerpoint/2010/main" val="2215812414"/>
              </p:ext>
            </p:extLst>
          </p:nvPr>
        </p:nvGraphicFramePr>
        <p:xfrm>
          <a:off x="399499" y="770126"/>
          <a:ext cx="11541686" cy="3902992"/>
        </p:xfrm>
        <a:graphic>
          <a:graphicData uri="http://schemas.openxmlformats.org/drawingml/2006/table">
            <a:tbl>
              <a:tblPr/>
              <a:tblGrid>
                <a:gridCol w="3640879">
                  <a:extLst>
                    <a:ext uri="{9D8B030D-6E8A-4147-A177-3AD203B41FA5}">
                      <a16:colId xmlns:a16="http://schemas.microsoft.com/office/drawing/2014/main" val="20000"/>
                    </a:ext>
                  </a:extLst>
                </a:gridCol>
                <a:gridCol w="1407352">
                  <a:extLst>
                    <a:ext uri="{9D8B030D-6E8A-4147-A177-3AD203B41FA5}">
                      <a16:colId xmlns:a16="http://schemas.microsoft.com/office/drawing/2014/main" val="20001"/>
                    </a:ext>
                  </a:extLst>
                </a:gridCol>
                <a:gridCol w="4560567">
                  <a:extLst>
                    <a:ext uri="{9D8B030D-6E8A-4147-A177-3AD203B41FA5}">
                      <a16:colId xmlns:a16="http://schemas.microsoft.com/office/drawing/2014/main" val="20002"/>
                    </a:ext>
                  </a:extLst>
                </a:gridCol>
                <a:gridCol w="1932888">
                  <a:extLst>
                    <a:ext uri="{9D8B030D-6E8A-4147-A177-3AD203B41FA5}">
                      <a16:colId xmlns:a16="http://schemas.microsoft.com/office/drawing/2014/main" val="20003"/>
                    </a:ext>
                  </a:extLst>
                </a:gridCol>
              </a:tblGrid>
              <a:tr h="379935">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地区</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创始者</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继承者</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传承关系</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379935">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易州（今河北</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省易县）</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李鼐</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李超</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父子</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79935">
                <a:tc rowSpan="2">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真定（今河北</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省正定县）</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rowSpan="2">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陈瞻</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董仲渊、张顺</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女婿</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79935">
                <a:tc vMerge="1">
                  <a:txBody>
                    <a:bodyPr/>
                    <a:lstStyle/>
                    <a:p>
                      <a:endParaRPr lang="zh-CN"/>
                    </a:p>
                  </a:txBody>
                  <a:tcPr/>
                </a:tc>
                <a:tc vMerge="1">
                  <a:txBody>
                    <a:bodyPr/>
                    <a:lstStyle/>
                    <a:p>
                      <a:endParaRPr lang="zh-CN"/>
                    </a:p>
                  </a:txBody>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胡德</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外孙</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379935">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金华（今浙江</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省金华市）</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潘衡</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有女居庐陵，传其业。后传孙秉彝</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父女，母子</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379935">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阆中（今四川</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省南充市）</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蒲大韶</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文子安</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女婿</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379935">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渠州（今四川</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省渠县）</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梁杲</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梁思、梁温</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父子</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379935">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闽中（今福建</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省莆田市）</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叶世英</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叶世杰</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兄弟</a:t>
                      </a:r>
                      <a:endParaRPr lang="en-US" sz="2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
        <p:nvSpPr>
          <p:cNvPr id="4" name="QC_6_BD.11_3#db02fbf70.choices?vbadefaultcenterpage=1&amp;parentnodeid=4b1d7a5fd"/>
          <p:cNvSpPr/>
          <p:nvPr/>
        </p:nvSpPr>
        <p:spPr>
          <a:xfrm>
            <a:off x="316373" y="4739035"/>
            <a:ext cx="11559255" cy="1054181"/>
          </a:xfrm>
          <a:prstGeom prst="rect">
            <a:avLst/>
          </a:prstGeom>
          <a:noFill/>
        </p:spPr>
        <p:txBody>
          <a:bodyPr wrap="square" lIns="0" tIns="0" rIns="0" bIns="0" rtlCol="0" anchor="t"/>
          <a:lstStyle/>
          <a:p>
            <a:pPr defTabSz="916777" latinLnBrk="1">
              <a:tabLst>
                <a:tab pos="5775061" algn="l"/>
              </a:tabLst>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A.官营手工业制墨技术更高超</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B.工匠技术只传男不传女</a:t>
            </a:r>
            <a:endParaRPr lang="en-US" sz="2400" b="1" dirty="0">
              <a:solidFill>
                <a:prstClr val="black"/>
              </a:solidFill>
              <a:latin typeface="Calibri"/>
            </a:endParaRPr>
          </a:p>
          <a:p>
            <a:pPr defTabSz="916777" latinLnBrk="1">
              <a:tabLst>
                <a:tab pos="5775061" algn="l"/>
              </a:tabLst>
            </a:pP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C.民营手工业已占据主导地位</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D.工匠技术大多家内传承</a:t>
            </a:r>
            <a:endParaRPr lang="en-US" sz="2400" b="1" dirty="0">
              <a:solidFill>
                <a:prstClr val="black"/>
              </a:solidFill>
              <a:latin typeface="Calibri"/>
            </a:endParaRPr>
          </a:p>
        </p:txBody>
      </p:sp>
      <p:sp>
        <p:nvSpPr>
          <p:cNvPr id="5" name="QC_6_AN.12_1#db02fbf70.bracket?vbadefaultcenterpage=1&amp;parentnodeid=4b1d7a5fd&amp;hasmatchpositionanswer=1"/>
          <p:cNvSpPr/>
          <p:nvPr/>
        </p:nvSpPr>
        <p:spPr>
          <a:xfrm>
            <a:off x="10695327" y="399430"/>
            <a:ext cx="256691" cy="488122"/>
          </a:xfrm>
          <a:prstGeom prst="rect">
            <a:avLst/>
          </a:prstGeom>
          <a:noFill/>
        </p:spPr>
        <p:txBody>
          <a:bodyPr wrap="none" lIns="0" tIns="0" rIns="0" bIns="0" rtlCol="0" anchor="t"/>
          <a:lstStyle/>
          <a:p>
            <a:pPr algn="ctr" defTabSz="916777" latinLnBrk="1"/>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200" b="1" dirty="0">
              <a:solidFill>
                <a:prstClr val="black"/>
              </a:solidFill>
              <a:latin typeface="Calibri"/>
            </a:endParaRPr>
          </a:p>
        </p:txBody>
      </p:sp>
      <p:sp>
        <p:nvSpPr>
          <p:cNvPr id="6" name="QC_6_AS.13_1#db02fbf70?vbadefaultcenterpage=1&amp;parentnodeid=4b1d7a5fd">
            <a:extLst>
              <a:ext uri="{FF2B5EF4-FFF2-40B4-BE49-F238E27FC236}">
                <a16:creationId xmlns:a16="http://schemas.microsoft.com/office/drawing/2014/main" id="{B6E91787-9BEA-4DE4-9F7A-3B342B48A377}"/>
              </a:ext>
            </a:extLst>
          </p:cNvPr>
          <p:cNvSpPr/>
          <p:nvPr/>
        </p:nvSpPr>
        <p:spPr>
          <a:xfrm>
            <a:off x="219391" y="5588302"/>
            <a:ext cx="11559255" cy="3507209"/>
          </a:xfrm>
          <a:prstGeom prst="rect">
            <a:avLst/>
          </a:prstGeom>
          <a:noFill/>
        </p:spPr>
        <p:txBody>
          <a:bodyPr wrap="square" lIns="0" tIns="0" rIns="0" bIns="0" rtlCol="0" anchor="t"/>
          <a:lstStyle/>
          <a:p>
            <a:pPr defTabSz="916777" latinLnBrk="1"/>
            <a:r>
              <a:rPr lang="en-US" sz="20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000"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材料中除了普通的父子相继外，还有兄弟相承，传艺于女婿等多种情况</a:t>
            </a:r>
            <a:r>
              <a:rPr lang="en-US" altLang="zh-CN" sz="20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0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但总体来看是以父子相继为主的家内传承，D项正确；分析表格内容可知，该表格反映的是唐宋时期制墨业家内传承的情况，无法界定手工业的性质，更没有制墨技术比较的信息，排除A项；材料“有女居庐陵，传其业”“父女”等信息说明存在传女的现象，排除B项；民营手工业的某些行业在明中后期占主导地位，排除C项。</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14_1#1fe4af177?vbadefaultcenterpage=1&amp;parentnodeid=4b1d7a5fd"/>
          <p:cNvSpPr/>
          <p:nvPr/>
        </p:nvSpPr>
        <p:spPr>
          <a:xfrm>
            <a:off x="316373" y="215282"/>
            <a:ext cx="11559255" cy="1123700"/>
          </a:xfrm>
          <a:prstGeom prst="rect">
            <a:avLst/>
          </a:prstGeom>
          <a:noFill/>
        </p:spPr>
        <p:txBody>
          <a:bodyPr wrap="square" lIns="0" tIns="0" rIns="0" bIns="0" rtlCol="0" anchor="t"/>
          <a:lstStyle/>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3.[2021湖北武汉模拟]</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下表反映了北宋时期南北方进士所占比例的情况，这一现象</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p:txBody>
      </p:sp>
      <p:graphicFrame>
        <p:nvGraphicFramePr>
          <p:cNvPr id="10" name="QC_6_BD.14_2#1fe4af177?vbadefaultcenterpage=1&amp;parentnodeid=4b1d7a5fd"/>
          <p:cNvGraphicFramePr>
            <a:graphicFrameLocks noGrp="1"/>
          </p:cNvGraphicFramePr>
          <p:nvPr>
            <p:extLst>
              <p:ext uri="{D42A27DB-BD31-4B8C-83A1-F6EECF244321}">
                <p14:modId xmlns:p14="http://schemas.microsoft.com/office/powerpoint/2010/main" val="306822834"/>
              </p:ext>
            </p:extLst>
          </p:nvPr>
        </p:nvGraphicFramePr>
        <p:xfrm>
          <a:off x="215241" y="1097832"/>
          <a:ext cx="11761517" cy="2306775"/>
        </p:xfrm>
        <a:graphic>
          <a:graphicData uri="http://schemas.openxmlformats.org/drawingml/2006/table">
            <a:tbl>
              <a:tblPr/>
              <a:tblGrid>
                <a:gridCol w="1730838">
                  <a:extLst>
                    <a:ext uri="{9D8B030D-6E8A-4147-A177-3AD203B41FA5}">
                      <a16:colId xmlns:a16="http://schemas.microsoft.com/office/drawing/2014/main" val="20000"/>
                    </a:ext>
                  </a:extLst>
                </a:gridCol>
                <a:gridCol w="1510517">
                  <a:extLst>
                    <a:ext uri="{9D8B030D-6E8A-4147-A177-3AD203B41FA5}">
                      <a16:colId xmlns:a16="http://schemas.microsoft.com/office/drawing/2014/main" val="20001"/>
                    </a:ext>
                  </a:extLst>
                </a:gridCol>
                <a:gridCol w="1620678">
                  <a:extLst>
                    <a:ext uri="{9D8B030D-6E8A-4147-A177-3AD203B41FA5}">
                      <a16:colId xmlns:a16="http://schemas.microsoft.com/office/drawing/2014/main" val="20002"/>
                    </a:ext>
                  </a:extLst>
                </a:gridCol>
                <a:gridCol w="1730838">
                  <a:extLst>
                    <a:ext uri="{9D8B030D-6E8A-4147-A177-3AD203B41FA5}">
                      <a16:colId xmlns:a16="http://schemas.microsoft.com/office/drawing/2014/main" val="20003"/>
                    </a:ext>
                  </a:extLst>
                </a:gridCol>
                <a:gridCol w="1730838">
                  <a:extLst>
                    <a:ext uri="{9D8B030D-6E8A-4147-A177-3AD203B41FA5}">
                      <a16:colId xmlns:a16="http://schemas.microsoft.com/office/drawing/2014/main" val="20004"/>
                    </a:ext>
                  </a:extLst>
                </a:gridCol>
                <a:gridCol w="1722882">
                  <a:extLst>
                    <a:ext uri="{9D8B030D-6E8A-4147-A177-3AD203B41FA5}">
                      <a16:colId xmlns:a16="http://schemas.microsoft.com/office/drawing/2014/main" val="20005"/>
                    </a:ext>
                  </a:extLst>
                </a:gridCol>
                <a:gridCol w="1714926">
                  <a:extLst>
                    <a:ext uri="{9D8B030D-6E8A-4147-A177-3AD203B41FA5}">
                      <a16:colId xmlns:a16="http://schemas.microsoft.com/office/drawing/2014/main" val="20006"/>
                    </a:ext>
                  </a:extLst>
                </a:gridCol>
              </a:tblGrid>
              <a:tr h="400562">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时间</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（年）</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960—</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997</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998—</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1020</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1021—</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1063</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1064—</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1085</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1086—</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1100</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1101—</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1127</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3555">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北方</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占比</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38.42%</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18.63%</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12.49%</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6.61%</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5.17%</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2.86%</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03555">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南方</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占比</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61.58%</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81.37%</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87.51%</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93.39%</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94.83%</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97.14%</a:t>
                      </a:r>
                      <a:endParaRPr lang="en-US" sz="1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4" name="QC_6_BD.14_3#1fe4af177.choices?vbadefaultcenterpage=1&amp;parentnodeid=4b1d7a5fd"/>
          <p:cNvSpPr/>
          <p:nvPr/>
        </p:nvSpPr>
        <p:spPr>
          <a:xfrm>
            <a:off x="486775" y="3461096"/>
            <a:ext cx="11559255" cy="1123700"/>
          </a:xfrm>
          <a:prstGeom prst="rect">
            <a:avLst/>
          </a:prstGeom>
          <a:noFill/>
        </p:spPr>
        <p:txBody>
          <a:bodyPr wrap="square" lIns="0" tIns="0" rIns="0" bIns="0" rtlCol="0" anchor="t"/>
          <a:lstStyle/>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A.说明南方士族力量强大</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B.反映南北分卷有利于南方</a:t>
            </a:r>
            <a:endParaRPr lang="en-US" sz="2800" b="1" dirty="0">
              <a:solidFill>
                <a:prstClr val="black"/>
              </a:solidFill>
              <a:latin typeface="Calibri"/>
            </a:endParaRPr>
          </a:p>
          <a:p>
            <a:pPr defTabSz="916777" latinLnBrk="1">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C.不利于社会阶层的流动</a:t>
            </a:r>
            <a:r>
              <a:rPr lang="en-US" sz="32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D.源于南方经济文化的发展</a:t>
            </a:r>
            <a:endParaRPr lang="en-US" sz="2800" b="1" dirty="0">
              <a:solidFill>
                <a:prstClr val="black"/>
              </a:solidFill>
              <a:latin typeface="Calibri"/>
            </a:endParaRPr>
          </a:p>
        </p:txBody>
      </p:sp>
      <p:sp>
        <p:nvSpPr>
          <p:cNvPr id="5" name="QC_6_AN.15_1#1fe4af177.bracket?vbadefaultcenterpage=1&amp;parentnodeid=4b1d7a5fd&amp;hasmatchpositionanswer=1"/>
          <p:cNvSpPr/>
          <p:nvPr/>
        </p:nvSpPr>
        <p:spPr>
          <a:xfrm>
            <a:off x="2104042" y="558084"/>
            <a:ext cx="313536" cy="539748"/>
          </a:xfrm>
          <a:prstGeom prst="rect">
            <a:avLst/>
          </a:prstGeom>
          <a:noFill/>
        </p:spPr>
        <p:txBody>
          <a:bodyPr wrap="none" lIns="0" tIns="0" rIns="0" bIns="0" rtlCol="0" anchor="t"/>
          <a:lstStyle/>
          <a:p>
            <a:pPr algn="ct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100" b="1" dirty="0">
              <a:solidFill>
                <a:prstClr val="black"/>
              </a:solidFill>
              <a:latin typeface="Calibri"/>
            </a:endParaRPr>
          </a:p>
        </p:txBody>
      </p:sp>
      <p:sp>
        <p:nvSpPr>
          <p:cNvPr id="6" name="QC_6_AS.16_1#1fe4af177?vbadefaultcenterpage=1&amp;parentnodeid=4b1d7a5fd">
            <a:extLst>
              <a:ext uri="{FF2B5EF4-FFF2-40B4-BE49-F238E27FC236}">
                <a16:creationId xmlns:a16="http://schemas.microsoft.com/office/drawing/2014/main" id="{33DE5EB4-2794-436E-B7D9-9C3D39A864BD}"/>
              </a:ext>
            </a:extLst>
          </p:cNvPr>
          <p:cNvSpPr/>
          <p:nvPr/>
        </p:nvSpPr>
        <p:spPr>
          <a:xfrm>
            <a:off x="417502" y="4731326"/>
            <a:ext cx="11559255" cy="2626539"/>
          </a:xfrm>
          <a:prstGeom prst="rect">
            <a:avLst/>
          </a:prstGeom>
          <a:noFill/>
        </p:spPr>
        <p:txBody>
          <a:bodyPr wrap="square" lIns="0" tIns="0" rIns="0" bIns="0" rtlCol="0" anchor="t"/>
          <a:lstStyle/>
          <a:p>
            <a:pPr defTabSz="916777" latinLnBrk="1"/>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从北宋时期南北方进士所占比例的情况可以看出，南方进士占比高于北方进士占比，这主要是受到经济重心不断南移的影响，故D项正确；进士主要与科举制有关，与士族的强大无关，排除A项；材料没有体现南北分卷，排除B项</a:t>
            </a:r>
            <a:r>
              <a:rPr lang="en-US" altLang="zh-CN"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材料只涉及南北方进士的占比问题，而科举制本身是有利于社会阶层的流动的</a:t>
            </a:r>
            <a:r>
              <a:rPr lang="en-US" altLang="zh-CN"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排除C项。</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6">
                                            <p:txEl>
                                              <p:pRg st="0" end="0"/>
                                            </p:txEl>
                                          </p:spTgt>
                                        </p:tgtEl>
                                        <p:attrNameLst>
                                          <p:attrName>style.visibility</p:attrName>
                                        </p:attrNameLst>
                                      </p:cBhvr>
                                      <p:to>
                                        <p:strVal val="visible"/>
                                      </p:to>
                                    </p:set>
                                    <p:animEffect transition="in" filter="wipe(left)">
                                      <p:cBhvr>
                                        <p:cTn id="1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P spid="6"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dbc72deb6.fixed?vbadefaultcenterpage=1&amp;parentnodeid=e3c82107b"/>
          <p:cNvSpPr/>
          <p:nvPr/>
        </p:nvSpPr>
        <p:spPr>
          <a:xfrm>
            <a:off x="-100834" y="0"/>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考点三</a:t>
            </a:r>
            <a:r>
              <a:rPr lang="en-US" sz="3810"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儒学的趋时更新和科技文化的繁荣</a:t>
            </a:r>
            <a:endParaRPr lang="en-US" sz="3810" dirty="0">
              <a:solidFill>
                <a:prstClr val="black"/>
              </a:solidFill>
              <a:latin typeface="Calibri"/>
            </a:endParaRPr>
          </a:p>
        </p:txBody>
      </p:sp>
      <p:pic>
        <p:nvPicPr>
          <p:cNvPr id="5" name="C_5#e7e22df30.inline_image?vbadefaultcenterpage=1&amp;parentnodeid=dbc72deb6" descr="preencoded.png">
            <a:extLst>
              <a:ext uri="{FF2B5EF4-FFF2-40B4-BE49-F238E27FC236}">
                <a16:creationId xmlns:a16="http://schemas.microsoft.com/office/drawing/2014/main" id="{C9F23C32-17F2-4042-87BA-49E0BCE13D18}"/>
              </a:ext>
            </a:extLst>
          </p:cNvPr>
          <p:cNvPicPr>
            <a:picLocks noChangeAspect="1"/>
          </p:cNvPicPr>
          <p:nvPr/>
        </p:nvPicPr>
        <p:blipFill>
          <a:blip r:embed="rId3"/>
          <a:stretch>
            <a:fillRect/>
          </a:stretch>
        </p:blipFill>
        <p:spPr>
          <a:xfrm>
            <a:off x="343874" y="1205560"/>
            <a:ext cx="2117656" cy="504204"/>
          </a:xfrm>
          <a:prstGeom prst="rect">
            <a:avLst/>
          </a:prstGeom>
        </p:spPr>
      </p:pic>
      <p:sp>
        <p:nvSpPr>
          <p:cNvPr id="6" name="QC_6#5b5d813ab?vbadefaultcenterpage=1&amp;parentnodeid=e7e22df30">
            <a:extLst>
              <a:ext uri="{FF2B5EF4-FFF2-40B4-BE49-F238E27FC236}">
                <a16:creationId xmlns:a16="http://schemas.microsoft.com/office/drawing/2014/main" id="{0EC8BDEA-3481-4BE3-9C70-E0B503BCDD6C}"/>
              </a:ext>
            </a:extLst>
          </p:cNvPr>
          <p:cNvSpPr/>
          <p:nvPr/>
        </p:nvSpPr>
        <p:spPr>
          <a:xfrm>
            <a:off x="316373" y="1841163"/>
            <a:ext cx="11559255" cy="3507209"/>
          </a:xfrm>
          <a:prstGeom prst="rect">
            <a:avLst/>
          </a:prstGeom>
          <a:noFill/>
        </p:spPr>
        <p:txBody>
          <a:bodyPr wrap="square" lIns="0" tIns="0" rIns="0" bIns="0" rtlCol="0" anchor="t"/>
          <a:lstStyle/>
          <a:p>
            <a:pPr defTabSz="916777" latinLnBrk="1"/>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典例1</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[2021全国甲卷，26,4分]</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宋代盛行婚姻论财，遭到一些士大夫的批评。南宋理学家张栻认为，“婚姻结好，岂为财物”?</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甚至表示“治其尤甚者，以正风俗</a:t>
            </a:r>
            <a:r>
              <a:rPr lang="en-US" altLang="zh-CN"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还有理学家强调婚姻是“合二姓之好”,</a:t>
            </a:r>
            <a:r>
              <a:rPr lang="en-US" sz="2607"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上能事先祖，下可继后世。这反映了当时理学家</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607" b="1" dirty="0">
              <a:solidFill>
                <a:prstClr val="black"/>
              </a:solidFill>
              <a:latin typeface="Calibri"/>
            </a:endParaRPr>
          </a:p>
          <a:p>
            <a:pPr defTabSz="916777" latinLnBrk="1">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A.淡化婚姻中的宗族观念</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B.意图维护礼教纲常</a:t>
            </a:r>
            <a:endParaRPr lang="en-US" sz="2607" b="1" dirty="0">
              <a:solidFill>
                <a:prstClr val="black"/>
              </a:solidFill>
              <a:latin typeface="Calibri"/>
            </a:endParaRPr>
          </a:p>
          <a:p>
            <a:pPr defTabSz="916777" latinLnBrk="1">
              <a:tabLst>
                <a:tab pos="5775061" algn="l"/>
              </a:tabLst>
            </a:pP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C.背离政府对民俗的引导</a:t>
            </a:r>
            <a:r>
              <a:rPr lang="en-US" sz="2607"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D.促成婚姻习俗变革</a:t>
            </a:r>
            <a:endParaRPr lang="en-US" sz="2607" b="1" dirty="0">
              <a:solidFill>
                <a:prstClr val="black"/>
              </a:solidFill>
              <a:latin typeface="Calibri"/>
            </a:endParaRPr>
          </a:p>
        </p:txBody>
      </p:sp>
      <p:sp>
        <p:nvSpPr>
          <p:cNvPr id="7" name="QC_6_AN.1_1#5b5d813ab.bracket?vbadefaultcenterpage=1&amp;parentnodeid=e7e22df30&amp;hasmatchpositionanswer=1">
            <a:extLst>
              <a:ext uri="{FF2B5EF4-FFF2-40B4-BE49-F238E27FC236}">
                <a16:creationId xmlns:a16="http://schemas.microsoft.com/office/drawing/2014/main" id="{B8A5C4CE-9957-4E63-BC65-3C7446C6DAE1}"/>
              </a:ext>
            </a:extLst>
          </p:cNvPr>
          <p:cNvSpPr/>
          <p:nvPr/>
        </p:nvSpPr>
        <p:spPr>
          <a:xfrm>
            <a:off x="2626461" y="2955323"/>
            <a:ext cx="296029" cy="532152"/>
          </a:xfrm>
          <a:prstGeom prst="rect">
            <a:avLst/>
          </a:prstGeom>
          <a:noFill/>
        </p:spPr>
        <p:txBody>
          <a:bodyPr wrap="none" lIns="0" tIns="0" rIns="0" bIns="0" rtlCol="0" anchor="t"/>
          <a:lstStyle/>
          <a:p>
            <a:pPr algn="ct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100" b="1" dirty="0">
              <a:solidFill>
                <a:prstClr val="black"/>
              </a:solidFill>
              <a:latin typeface="Calibri"/>
            </a:endParaRPr>
          </a:p>
        </p:txBody>
      </p:sp>
      <p:graphicFrame>
        <p:nvGraphicFramePr>
          <p:cNvPr id="8" name="P_6_BD#128f8084a?vbadefaultcenterpage=1&amp;parentnodeid=e7e22df30">
            <a:extLst>
              <a:ext uri="{FF2B5EF4-FFF2-40B4-BE49-F238E27FC236}">
                <a16:creationId xmlns:a16="http://schemas.microsoft.com/office/drawing/2014/main" id="{DD0DDF32-56A9-49CC-A357-06CBCF1AB0E3}"/>
              </a:ext>
            </a:extLst>
          </p:cNvPr>
          <p:cNvGraphicFramePr>
            <a:graphicFrameLocks noGrp="1"/>
          </p:cNvGraphicFramePr>
          <p:nvPr>
            <p:extLst>
              <p:ext uri="{D42A27DB-BD31-4B8C-83A1-F6EECF244321}">
                <p14:modId xmlns:p14="http://schemas.microsoft.com/office/powerpoint/2010/main" val="272770792"/>
              </p:ext>
            </p:extLst>
          </p:nvPr>
        </p:nvGraphicFramePr>
        <p:xfrm>
          <a:off x="316373" y="4483875"/>
          <a:ext cx="11468554" cy="2315870"/>
        </p:xfrm>
        <a:graphic>
          <a:graphicData uri="http://schemas.openxmlformats.org/drawingml/2006/table">
            <a:tbl>
              <a:tblPr/>
              <a:tblGrid>
                <a:gridCol w="1110923">
                  <a:extLst>
                    <a:ext uri="{9D8B030D-6E8A-4147-A177-3AD203B41FA5}">
                      <a16:colId xmlns:a16="http://schemas.microsoft.com/office/drawing/2014/main" val="20000"/>
                    </a:ext>
                  </a:extLst>
                </a:gridCol>
                <a:gridCol w="10357631">
                  <a:extLst>
                    <a:ext uri="{9D8B030D-6E8A-4147-A177-3AD203B41FA5}">
                      <a16:colId xmlns:a16="http://schemas.microsoft.com/office/drawing/2014/main" val="20001"/>
                    </a:ext>
                  </a:extLst>
                </a:gridCol>
              </a:tblGrid>
              <a:tr h="578610">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宋代理学的发展和影响</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78610">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抓住本题的指向是针对“婚姻论财”，再结合士大夫和理学家的认知</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首先从材料信息“宋代盛行婚姻论财，遭到一些士大夫的批评”，明确这是有关宋代婚姻方面的问题，再结合“治其尤甚者，以正风俗”“合二姓之好”等信息，可以得出正确选项</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00562">
                <a:tc>
                  <a:txBody>
                    <a:bodyPr/>
                    <a:lstStyle/>
                    <a:p>
                      <a:pPr algn="ctr">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本题通过材料情境，让学生去分析材料核心信息，培养时空观念和历史解释的素养</a:t>
                      </a:r>
                      <a:endParaRPr lang="en-US" sz="12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91fad4769?vbadefaultcenterpage=1&amp;parentnodeid=e7e22df30"/>
          <p:cNvSpPr/>
          <p:nvPr/>
        </p:nvSpPr>
        <p:spPr>
          <a:xfrm>
            <a:off x="316373" y="456259"/>
            <a:ext cx="11559255" cy="2911332"/>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典例2</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（2019课标Ⅱ，26，4分）程颢诗云：“闲来无事不从容，睡觉东窗日已红。万物静观皆自得，四时佳兴与人同。道通天地有形外，思入风云变态中。富贵不淫贫贱乐，男儿到此是豪雄。”其体现的主旨是(</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A.人类与自然和谐共处</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B.人与万事万物皆同理</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C.张扬自我的人生态度</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D.无为而治的思想理念</a:t>
            </a:r>
            <a:endParaRPr lang="en-US" sz="2800" b="1" dirty="0">
              <a:solidFill>
                <a:prstClr val="black"/>
              </a:solidFill>
              <a:latin typeface="Calibri"/>
            </a:endParaRPr>
          </a:p>
        </p:txBody>
      </p:sp>
      <p:sp>
        <p:nvSpPr>
          <p:cNvPr id="3" name="QC_6_AN.2_1#91fad4769.bracket?vbadefaultcenterpage=1&amp;parentnodeid=e7e22df30&amp;hasmatchpositionanswer=1"/>
          <p:cNvSpPr/>
          <p:nvPr/>
        </p:nvSpPr>
        <p:spPr>
          <a:xfrm>
            <a:off x="10446689" y="1761585"/>
            <a:ext cx="296029" cy="532152"/>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200" b="1" dirty="0">
              <a:solidFill>
                <a:prstClr val="black"/>
              </a:solidFill>
              <a:latin typeface="Calibri"/>
            </a:endParaRPr>
          </a:p>
        </p:txBody>
      </p:sp>
      <p:graphicFrame>
        <p:nvGraphicFramePr>
          <p:cNvPr id="4" name="P_6_BD#f5f163ce1?vbadefaultcenterpage=1&amp;parentnodeid=e7e22df30">
            <a:extLst>
              <a:ext uri="{FF2B5EF4-FFF2-40B4-BE49-F238E27FC236}">
                <a16:creationId xmlns:a16="http://schemas.microsoft.com/office/drawing/2014/main" id="{687DF7C7-50F6-495F-AB0C-C163480DB88D}"/>
              </a:ext>
            </a:extLst>
          </p:cNvPr>
          <p:cNvGraphicFramePr>
            <a:graphicFrameLocks noGrp="1"/>
          </p:cNvGraphicFramePr>
          <p:nvPr>
            <p:extLst>
              <p:ext uri="{D42A27DB-BD31-4B8C-83A1-F6EECF244321}">
                <p14:modId xmlns:p14="http://schemas.microsoft.com/office/powerpoint/2010/main" val="2636743618"/>
              </p:ext>
            </p:extLst>
          </p:nvPr>
        </p:nvGraphicFramePr>
        <p:xfrm>
          <a:off x="316373" y="4042876"/>
          <a:ext cx="11468554" cy="2535188"/>
        </p:xfrm>
        <a:graphic>
          <a:graphicData uri="http://schemas.openxmlformats.org/drawingml/2006/table">
            <a:tbl>
              <a:tblPr/>
              <a:tblGrid>
                <a:gridCol w="1129284">
                  <a:extLst>
                    <a:ext uri="{9D8B030D-6E8A-4147-A177-3AD203B41FA5}">
                      <a16:colId xmlns:a16="http://schemas.microsoft.com/office/drawing/2014/main" val="20000"/>
                    </a:ext>
                  </a:extLst>
                </a:gridCol>
                <a:gridCol w="10339270">
                  <a:extLst>
                    <a:ext uri="{9D8B030D-6E8A-4147-A177-3AD203B41FA5}">
                      <a16:colId xmlns:a16="http://schemas.microsoft.com/office/drawing/2014/main" val="20001"/>
                    </a:ext>
                  </a:extLst>
                </a:gridCol>
              </a:tblGrid>
              <a:tr h="40056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主干必备</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程朱理学</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读题关键</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解题关键是了解程颢的思想，并理解该诗对其思想的体现</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8088">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思维引领</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结合所学知识可知，程颢为程朱理学的代表人物，宣扬“理”是万物的本原。程颢的诗句体现的主旨是天地万物都蕴含道理，人与万事万物皆同理，从而推断出正确答案</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758088">
                <a:tc>
                  <a:txBody>
                    <a:bodyPr/>
                    <a:lstStyle/>
                    <a:p>
                      <a:pPr algn="ctr">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素养立意</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学生在作答时可从诗歌的情境中理解教材的主干知识，分析其对历史产生的影响，进而培养史料实证的素养</a:t>
                      </a:r>
                      <a:endParaRPr lang="en-US" sz="14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_BD.3_1#288a2611b?vbadefaultcenterpage=1&amp;parentnodeid=e7e22df30"/>
          <p:cNvSpPr/>
          <p:nvPr/>
        </p:nvSpPr>
        <p:spPr>
          <a:xfrm>
            <a:off x="316373" y="254427"/>
            <a:ext cx="11559255" cy="2722638"/>
          </a:xfrm>
          <a:prstGeom prst="rect">
            <a:avLst/>
          </a:prstGeom>
          <a:noFill/>
        </p:spPr>
        <p:txBody>
          <a:bodyPr wrap="square" lIns="0" tIns="0" rIns="0" bIns="0" rtlCol="0" anchor="t"/>
          <a:lstStyle/>
          <a:p>
            <a:pPr defTabSz="916777" latinLnBrk="1">
              <a:lnSpc>
                <a:spcPct val="14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变式.程颢诗云:“闲来无事不从容，睡觉东窗日已红。万物静观皆自得，四时佳兴与人同。道通天地有形外，思入风云变态中。富贵不淫贫贱乐，男儿到此是豪雄。”据此可知，程颢主张(</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A.借助内心顿悟达到格物致知</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B.积极入世以牟取功名</a:t>
            </a:r>
            <a:endParaRPr lang="en-US" sz="2800" b="1" dirty="0">
              <a:solidFill>
                <a:prstClr val="black"/>
              </a:solidFill>
              <a:latin typeface="Calibri"/>
            </a:endParaRPr>
          </a:p>
          <a:p>
            <a:pPr defTabSz="916777" latinLnBrk="1">
              <a:lnSpc>
                <a:spcPct val="14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C.通过探究世间万物来求“理”</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D.采取休养生息的政策</a:t>
            </a:r>
            <a:endParaRPr lang="en-US" sz="2800" b="1" dirty="0">
              <a:solidFill>
                <a:prstClr val="black"/>
              </a:solidFill>
              <a:latin typeface="Calibri"/>
            </a:endParaRPr>
          </a:p>
        </p:txBody>
      </p:sp>
      <p:sp>
        <p:nvSpPr>
          <p:cNvPr id="3" name="QC_6_AN.4_1#288a2611b.bracket?vbadefaultcenterpage=1&amp;parentnodeid=e7e22df30&amp;hasmatchpositionanswer=1"/>
          <p:cNvSpPr/>
          <p:nvPr/>
        </p:nvSpPr>
        <p:spPr>
          <a:xfrm>
            <a:off x="6493489" y="1456787"/>
            <a:ext cx="296029" cy="502358"/>
          </a:xfrm>
          <a:prstGeom prst="rect">
            <a:avLst/>
          </a:prstGeom>
          <a:noFill/>
        </p:spPr>
        <p:txBody>
          <a:bodyPr wrap="none" lIns="0" tIns="0" rIns="0" bIns="0" rtlCol="0" anchor="t"/>
          <a:lstStyle/>
          <a:p>
            <a:pPr algn="ctr" defTabSz="916777" latinLnBrk="1">
              <a:lnSpc>
                <a:spcPct val="14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200" b="1" dirty="0">
              <a:solidFill>
                <a:prstClr val="black"/>
              </a:solidFill>
              <a:latin typeface="Calibri"/>
            </a:endParaRPr>
          </a:p>
        </p:txBody>
      </p:sp>
      <p:sp>
        <p:nvSpPr>
          <p:cNvPr id="4" name="QC_6_AS.5_1#288a2611b?vbadefaultcenterpage=1&amp;parentnodeid=e7e22df30"/>
          <p:cNvSpPr/>
          <p:nvPr/>
        </p:nvSpPr>
        <p:spPr>
          <a:xfrm>
            <a:off x="316373" y="3679425"/>
            <a:ext cx="11559255" cy="2722638"/>
          </a:xfrm>
          <a:prstGeom prst="rect">
            <a:avLst/>
          </a:prstGeom>
          <a:noFill/>
        </p:spPr>
        <p:txBody>
          <a:bodyPr wrap="square" lIns="0" tIns="0" rIns="0" bIns="0" rtlCol="0" anchor="t"/>
          <a:lstStyle/>
          <a:p>
            <a:pPr defTabSz="916777" latinLnBrk="1">
              <a:lnSpc>
                <a:spcPct val="14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由人物“程颢”可大致推测本题考查方向为“程朱理学”，根据材料“万物静观皆自得，四时佳兴与人同。道通天地有形外，思入风云变态中”可知程颢认为“人与万事万物皆同理”，主张通过探究世间万物来求“理”，故C项符合题意；“内心顿悟”是心学的思想主张，故排除A项；材料未体现“积极入世以牟取功名”“采取休养生息的政策”的信息，故排除B、D两项。</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c0b872527.inline_image?vbadefaultcenterpage=1&amp;parentnodeid=dbc72deb6" descr="preencoded.png"/>
          <p:cNvPicPr>
            <a:picLocks noChangeAspect="1"/>
          </p:cNvPicPr>
          <p:nvPr/>
        </p:nvPicPr>
        <p:blipFill>
          <a:blip r:embed="rId3"/>
          <a:stretch>
            <a:fillRect/>
          </a:stretch>
        </p:blipFill>
        <p:spPr>
          <a:xfrm>
            <a:off x="343874" y="345422"/>
            <a:ext cx="2190995" cy="550041"/>
          </a:xfrm>
          <a:prstGeom prst="rect">
            <a:avLst/>
          </a:prstGeom>
        </p:spPr>
      </p:pic>
      <p:sp>
        <p:nvSpPr>
          <p:cNvPr id="3" name="C_6_BD#f5d690982?vbadefaultcenterpage=1&amp;parentnodeid=c0b872527"/>
          <p:cNvSpPr/>
          <p:nvPr/>
        </p:nvSpPr>
        <p:spPr>
          <a:xfrm>
            <a:off x="316372" y="1031954"/>
            <a:ext cx="11550852" cy="568439"/>
          </a:xfrm>
          <a:prstGeom prst="rect">
            <a:avLst/>
          </a:prstGeom>
          <a:noFill/>
        </p:spPr>
        <p:txBody>
          <a:bodyPr wrap="square" lIns="0" tIns="0" rIns="0" bIns="0" rtlCol="0" anchor="ctr"/>
          <a:lstStyle/>
          <a:p>
            <a:pPr defTabSz="916777" latinLnBrk="1">
              <a:lnSpc>
                <a:spcPct val="15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一、儒学复兴的成果和原因</a:t>
            </a:r>
            <a:endParaRPr lang="en-US" sz="2807" b="1" dirty="0">
              <a:solidFill>
                <a:srgbClr val="FF0000"/>
              </a:solidFill>
              <a:latin typeface="Calibri"/>
            </a:endParaRPr>
          </a:p>
        </p:txBody>
      </p:sp>
      <p:graphicFrame>
        <p:nvGraphicFramePr>
          <p:cNvPr id="6" name="P_7_BD#56b9e5a36?vbadefaultcenterpage=1&amp;parentnodeid=f5d690982"/>
          <p:cNvGraphicFramePr>
            <a:graphicFrameLocks noGrp="1"/>
          </p:cNvGraphicFramePr>
          <p:nvPr>
            <p:extLst>
              <p:ext uri="{D42A27DB-BD31-4B8C-83A1-F6EECF244321}">
                <p14:modId xmlns:p14="http://schemas.microsoft.com/office/powerpoint/2010/main" val="2797217652"/>
              </p:ext>
            </p:extLst>
          </p:nvPr>
        </p:nvGraphicFramePr>
        <p:xfrm>
          <a:off x="316373" y="1732237"/>
          <a:ext cx="11541684" cy="3350776"/>
        </p:xfrm>
        <a:graphic>
          <a:graphicData uri="http://schemas.openxmlformats.org/drawingml/2006/table">
            <a:tbl>
              <a:tblPr/>
              <a:tblGrid>
                <a:gridCol w="1997228">
                  <a:extLst>
                    <a:ext uri="{9D8B030D-6E8A-4147-A177-3AD203B41FA5}">
                      <a16:colId xmlns:a16="http://schemas.microsoft.com/office/drawing/2014/main" val="20000"/>
                    </a:ext>
                  </a:extLst>
                </a:gridCol>
                <a:gridCol w="9544456">
                  <a:extLst>
                    <a:ext uri="{9D8B030D-6E8A-4147-A177-3AD203B41FA5}">
                      <a16:colId xmlns:a16="http://schemas.microsoft.com/office/drawing/2014/main" val="20001"/>
                    </a:ext>
                  </a:extLst>
                </a:gridCol>
              </a:tblGrid>
              <a:tr h="400562">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成果</a:t>
                      </a:r>
                      <a:endParaRPr lang="en-US" sz="2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程朱理学和陆王心学</a:t>
                      </a:r>
                      <a:endParaRPr lang="en-US" sz="2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830667">
                <a:tc>
                  <a:txBody>
                    <a:bodyPr/>
                    <a:lstStyle/>
                    <a:p>
                      <a:pPr algn="ctr">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原因</a:t>
                      </a:r>
                      <a:endParaRPr lang="en-US" sz="2800" b="1" dirty="0"/>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30000"/>
                        </a:lnSpc>
                      </a:pP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（1）佛教、道教的传播对儒学的冲击挑战</a:t>
                      </a:r>
                      <a:endParaRPr lang="en-US" sz="2800" b="1" dirty="0">
                        <a:latin typeface="楷体" panose="02010609060101010101" pitchFamily="49" charset="-122"/>
                        <a:ea typeface="楷体" panose="02010609060101010101" pitchFamily="49" charset="-122"/>
                      </a:endParaRPr>
                    </a:p>
                    <a:p>
                      <a:pPr algn="l">
                        <a:lnSpc>
                          <a:spcPct val="130000"/>
                        </a:lnSpc>
                      </a:pP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（2）儒学家的积极倡导</a:t>
                      </a:r>
                      <a:endParaRPr lang="en-US" sz="2800" b="1" dirty="0">
                        <a:latin typeface="楷体" panose="02010609060101010101" pitchFamily="49" charset="-122"/>
                        <a:ea typeface="楷体" panose="02010609060101010101" pitchFamily="49" charset="-122"/>
                      </a:endParaRPr>
                    </a:p>
                    <a:p>
                      <a:pPr algn="l">
                        <a:lnSpc>
                          <a:spcPct val="130000"/>
                        </a:lnSpc>
                      </a:pP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（3）统治者树立正统思想的统治需求</a:t>
                      </a:r>
                      <a:endParaRPr lang="en-US" sz="2800" b="1" dirty="0">
                        <a:latin typeface="楷体" panose="02010609060101010101" pitchFamily="49" charset="-122"/>
                        <a:ea typeface="楷体" panose="02010609060101010101" pitchFamily="49" charset="-122"/>
                      </a:endParaRPr>
                    </a:p>
                    <a:p>
                      <a:pPr algn="l">
                        <a:lnSpc>
                          <a:spcPct val="130000"/>
                        </a:lnSpc>
                      </a:pP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（4）商品经济发展对于传统观念的冲击</a:t>
                      </a:r>
                      <a:endParaRPr lang="en-US" sz="2800" b="1" dirty="0">
                        <a:latin typeface="楷体" panose="02010609060101010101" pitchFamily="49" charset="-122"/>
                        <a:ea typeface="楷体" panose="02010609060101010101" pitchFamily="49" charset="-122"/>
                      </a:endParaRPr>
                    </a:p>
                    <a:p>
                      <a:pPr algn="l">
                        <a:lnSpc>
                          <a:spcPct val="130000"/>
                        </a:lnSpc>
                      </a:pP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（5）两宋实行文人政治，文化氛围宽松</a:t>
                      </a:r>
                      <a:endParaRPr lang="en-US" sz="28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cSld>
  <p:clrMapOvr>
    <a:masterClrMapping/>
  </p:clrMapOvr>
  <p:transition>
    <p:split dir="in"/>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54c357c0a?vbadefaultcenterpage=1&amp;parentnodeid=c0b872527"/>
          <p:cNvSpPr/>
          <p:nvPr/>
        </p:nvSpPr>
        <p:spPr>
          <a:xfrm>
            <a:off x="316372" y="373752"/>
            <a:ext cx="11550852" cy="568439"/>
          </a:xfrm>
          <a:prstGeom prst="rect">
            <a:avLst/>
          </a:prstGeom>
          <a:noFill/>
        </p:spPr>
        <p:txBody>
          <a:bodyPr wrap="square" lIns="0" tIns="0" rIns="0" bIns="0" rtlCol="0" anchor="ctr"/>
          <a:lstStyle/>
          <a:p>
            <a:pPr defTabSz="916777" latinLnBrk="1">
              <a:lnSpc>
                <a:spcPct val="150000"/>
              </a:lnSpc>
            </a:pPr>
            <a:r>
              <a:rPr lang="en-US" sz="3200"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二、程朱理学对孔孟思想的继承与发展</a:t>
            </a:r>
            <a:endParaRPr lang="en-US" sz="3200" b="1" dirty="0">
              <a:solidFill>
                <a:srgbClr val="FF0000"/>
              </a:solidFill>
              <a:latin typeface="Calibri"/>
            </a:endParaRPr>
          </a:p>
        </p:txBody>
      </p:sp>
      <p:sp>
        <p:nvSpPr>
          <p:cNvPr id="3" name="P_7_BD#87ed9e3b2?vbadefaultcenterpage=1&amp;parentnodeid=54c357c0a"/>
          <p:cNvSpPr/>
          <p:nvPr/>
        </p:nvSpPr>
        <p:spPr>
          <a:xfrm>
            <a:off x="316373" y="1002988"/>
            <a:ext cx="11619318" cy="4103087"/>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1.继承:强调儒家伦理道德、性善,追求圣贤、气节、德操等。</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2.发展</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（1）高——把儒家伦理提高到“天理”的高度。</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（2）深——把道德良知深植于内心深处。</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（3）广——把追求圣贤推广到广大民众。</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程朱理学使儒学哲学化、思辨化、世俗化,因而更具有说服力和约束力,可以更好地服务于政治统治的需要。</a:t>
            </a:r>
            <a:endParaRPr lang="en-US" sz="2800" b="1" dirty="0">
              <a:solidFill>
                <a:prstClr val="black"/>
              </a:solidFill>
              <a:latin typeface="Calibri"/>
            </a:endParaRPr>
          </a:p>
        </p:txBody>
      </p:sp>
    </p:spTree>
  </p:cSld>
  <p:clrMapOvr>
    <a:masterClrMapping/>
  </p:clrMapOvr>
  <p:transition>
    <p:split dir="in"/>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81f273b87?vbadefaultcenterpage=1&amp;parentnodeid=c0b872527"/>
          <p:cNvSpPr/>
          <p:nvPr/>
        </p:nvSpPr>
        <p:spPr>
          <a:xfrm>
            <a:off x="316372" y="262916"/>
            <a:ext cx="11550852" cy="568439"/>
          </a:xfrm>
          <a:prstGeom prst="rect">
            <a:avLst/>
          </a:prstGeom>
          <a:noFill/>
        </p:spPr>
        <p:txBody>
          <a:bodyPr wrap="square" lIns="0" tIns="0" rIns="0" bIns="0" rtlCol="0" anchor="ctr"/>
          <a:lstStyle/>
          <a:p>
            <a:pPr defTabSz="916777" latinLnBrk="1">
              <a:lnSpc>
                <a:spcPct val="150000"/>
              </a:lnSpc>
            </a:pPr>
            <a:r>
              <a:rPr lang="en-US" sz="3200"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三、宋元时期思想、科技、文化的高度成熟</a:t>
            </a:r>
            <a:endParaRPr lang="en-US" sz="3200" b="1" dirty="0">
              <a:solidFill>
                <a:srgbClr val="FF0000"/>
              </a:solidFill>
              <a:latin typeface="Calibri"/>
            </a:endParaRPr>
          </a:p>
        </p:txBody>
      </p:sp>
      <p:sp>
        <p:nvSpPr>
          <p:cNvPr id="3" name="P_7_BD#f820a47e1?vbadefaultcenterpage=1&amp;parentnodeid=81f273b87"/>
          <p:cNvSpPr/>
          <p:nvPr/>
        </p:nvSpPr>
        <p:spPr>
          <a:xfrm>
            <a:off x="316373" y="961425"/>
            <a:ext cx="11559255" cy="4691230"/>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1.思想:理学的出现标志着儒家思想的成熟,适应了唐末以来重建封建伦理纲常的需要。</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2.科技:印刷术、火药、指南针三大发明的广泛应用并外传,大大推动了世界文明的进程。</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3.文化:宋词、元曲兴盛,一方面反映了当时政权并立、国家分裂、民族矛盾和社会矛盾尖锐;另一方面也反映了宋元时期商品经济发展,市民阶层扩大,适应市民生活需要的文学形式成为时代所需。</a:t>
            </a:r>
            <a:endParaRPr lang="en-US" sz="2800" b="1" dirty="0">
              <a:solidFill>
                <a:prstClr val="black"/>
              </a:solidFill>
              <a:latin typeface="Calibri"/>
            </a:endParaRPr>
          </a:p>
        </p:txBody>
      </p:sp>
    </p:spTree>
  </p:cSld>
  <p:clrMapOvr>
    <a:masterClrMapping/>
  </p:clrMapOvr>
  <p:transition>
    <p:split dir="in"/>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41da2a8d3.inline_image?vbadefaultcenterpage=1&amp;parentnodeid=dbc72deb6" descr="preencoded.png"/>
          <p:cNvPicPr>
            <a:picLocks noChangeAspect="1"/>
          </p:cNvPicPr>
          <p:nvPr/>
        </p:nvPicPr>
        <p:blipFill>
          <a:blip r:embed="rId3"/>
          <a:stretch>
            <a:fillRect/>
          </a:stretch>
        </p:blipFill>
        <p:spPr>
          <a:xfrm>
            <a:off x="343875" y="418276"/>
            <a:ext cx="2071819" cy="513371"/>
          </a:xfrm>
          <a:prstGeom prst="rect">
            <a:avLst/>
          </a:prstGeom>
        </p:spPr>
      </p:pic>
      <p:sp>
        <p:nvSpPr>
          <p:cNvPr id="3" name="QC_6#b27a0f6b6?vbadefaultcenterpage=1&amp;parentnodeid=41da2a8d3"/>
          <p:cNvSpPr/>
          <p:nvPr/>
        </p:nvSpPr>
        <p:spPr>
          <a:xfrm>
            <a:off x="316373" y="1066611"/>
            <a:ext cx="11559255" cy="4103087"/>
          </a:xfrm>
          <a:prstGeom prst="rect">
            <a:avLst/>
          </a:prstGeom>
          <a:noFill/>
        </p:spPr>
        <p:txBody>
          <a:bodyPr wrap="square" lIns="0" tIns="0" rIns="0" bIns="0" rtlCol="0" anchor="t"/>
          <a:lstStyle/>
          <a:p>
            <a:pPr defTabSz="916777" latinLnBrk="1">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1.[2021浙江杭州月考]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韩愈生活的时代，面临两个重大问题，一是藩镇割据，人心的涣散消沉；二是宗教大盛，道教被立为国教，佛教也被大力提倡。为此</a:t>
            </a:r>
            <a:r>
              <a:rPr lang="en-US" altLang="zh-CN"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他</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A.特别强调“知行合一”</a:t>
            </a:r>
            <a:endParaRPr lang="en-US" sz="2800" b="1" dirty="0">
              <a:solidFill>
                <a:prstClr val="black"/>
              </a:solidFill>
              <a:latin typeface="Calibri"/>
            </a:endParaRPr>
          </a:p>
          <a:p>
            <a:pPr defTabSz="916777" latinLnBrk="1">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B.完成了重建儒家信仰的理论任务</a:t>
            </a:r>
            <a:endParaRPr lang="en-US" sz="2800" b="1" dirty="0">
              <a:solidFill>
                <a:prstClr val="black"/>
              </a:solidFill>
              <a:latin typeface="Calibri"/>
            </a:endParaRPr>
          </a:p>
          <a:p>
            <a:pPr defTabSz="916777" latinLnBrk="1">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C.提出儒家“道统”思想</a:t>
            </a:r>
            <a:endParaRPr lang="en-US" sz="2800" b="1" dirty="0">
              <a:solidFill>
                <a:prstClr val="black"/>
              </a:solidFill>
              <a:latin typeface="Calibri"/>
            </a:endParaRPr>
          </a:p>
          <a:p>
            <a:pPr defTabSz="916777" latinLnBrk="1">
              <a:lnSpc>
                <a:spcPct val="13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D.提出从“性命之源”来理解孔子之道</a:t>
            </a:r>
            <a:endParaRPr lang="en-US" sz="2800" b="1" dirty="0">
              <a:solidFill>
                <a:prstClr val="black"/>
              </a:solidFill>
              <a:latin typeface="Calibri"/>
            </a:endParaRPr>
          </a:p>
        </p:txBody>
      </p:sp>
      <p:sp>
        <p:nvSpPr>
          <p:cNvPr id="4" name="QC_6_AN.6_1#b27a0f6b6.bracket?vbadefaultcenterpage=1&amp;parentnodeid=41da2a8d3&amp;hasmatchpositionanswer=1"/>
          <p:cNvSpPr/>
          <p:nvPr/>
        </p:nvSpPr>
        <p:spPr>
          <a:xfrm>
            <a:off x="2823358" y="2105967"/>
            <a:ext cx="296029" cy="532152"/>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C</a:t>
            </a:r>
            <a:endParaRPr lang="en-US" sz="200" b="1" dirty="0">
              <a:solidFill>
                <a:prstClr val="black"/>
              </a:solidFill>
              <a:latin typeface="Calibri"/>
            </a:endParaRPr>
          </a:p>
        </p:txBody>
      </p:sp>
      <p:sp>
        <p:nvSpPr>
          <p:cNvPr id="5" name="QC_6_AS.7_1#b27a0f6b6?vbadefaultcenterpage=1&amp;parentnodeid=41da2a8d3">
            <a:extLst>
              <a:ext uri="{FF2B5EF4-FFF2-40B4-BE49-F238E27FC236}">
                <a16:creationId xmlns:a16="http://schemas.microsoft.com/office/drawing/2014/main" id="{53D66D26-B530-44D0-9049-9D5480FF7278}"/>
              </a:ext>
            </a:extLst>
          </p:cNvPr>
          <p:cNvSpPr/>
          <p:nvPr/>
        </p:nvSpPr>
        <p:spPr>
          <a:xfrm>
            <a:off x="316373" y="4966052"/>
            <a:ext cx="11559255" cy="1719578"/>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结合所学知识可知，面对儒学的统治危机，韩愈掀起了“古文复兴运动</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 ，</a:t>
            </a: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提出儒家“道统”思想，C正确；A是王阳明的主张，排除；B是心学出现的意义</a:t>
            </a:r>
            <a:r>
              <a:rPr lang="en-US" altLang="zh-CN"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err="1">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排除；D是李翱提出的，排除</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animEffect transition="in" filter="wipe(left)">
                                      <p:cBhvr>
                                        <p:cTn id="10"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5"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a2f7fcb06?vbadefaultcenterpage=1&amp;parentnodeid=41da2a8d3"/>
          <p:cNvSpPr/>
          <p:nvPr/>
        </p:nvSpPr>
        <p:spPr>
          <a:xfrm>
            <a:off x="316373" y="565684"/>
            <a:ext cx="11559255" cy="3507209"/>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2.[2021山东淄博三模]</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朱熹在《四书章句集注》中对于井田制的注疏：“井地，即井田也。经界，谓治地分田，经画其沟涂封植之界也。此法不修，则田无定分，而豪强得以兼并，故井地有不钧（同均）</a:t>
            </a:r>
            <a:r>
              <a:rPr lang="en-US" sz="28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此欲行仁政之所以必从此始</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朱熹对井田制的注疏意在</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A.恢复商周的井田制</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B.抑制豪强地主的兼并</a:t>
            </a:r>
            <a:endParaRPr lang="en-US" sz="2800" b="1" dirty="0">
              <a:solidFill>
                <a:prstClr val="black"/>
              </a:solidFill>
              <a:latin typeface="Calibri"/>
            </a:endParaRPr>
          </a:p>
          <a:p>
            <a:pPr defTabSz="916777" latinLnBrk="1">
              <a:lnSpc>
                <a:spcPct val="150000"/>
              </a:lnSpc>
              <a:tabLst>
                <a:tab pos="5775061"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C.重塑儒家伦理规范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D.达到施行仁政的理想</a:t>
            </a:r>
            <a:endParaRPr lang="en-US" sz="2800" b="1" dirty="0">
              <a:solidFill>
                <a:prstClr val="black"/>
              </a:solidFill>
              <a:latin typeface="Calibri"/>
            </a:endParaRPr>
          </a:p>
        </p:txBody>
      </p:sp>
      <p:sp>
        <p:nvSpPr>
          <p:cNvPr id="3" name="QC_6_AN.8_1#a2f7fcb06.bracket?vbadefaultcenterpage=1&amp;parentnodeid=41da2a8d3&amp;hasmatchpositionanswer=1"/>
          <p:cNvSpPr/>
          <p:nvPr/>
        </p:nvSpPr>
        <p:spPr>
          <a:xfrm>
            <a:off x="7629217" y="2498789"/>
            <a:ext cx="313536" cy="532152"/>
          </a:xfrm>
          <a:prstGeom prst="rect">
            <a:avLst/>
          </a:prstGeom>
          <a:noFill/>
        </p:spPr>
        <p:txBody>
          <a:bodyPr wrap="none" lIns="0" tIns="0" rIns="0" bIns="0" rtlCol="0" anchor="t"/>
          <a:lstStyle/>
          <a:p>
            <a:pPr algn="ctr" defTabSz="916777" latinLnBrk="1">
              <a:lnSpc>
                <a:spcPct val="15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D</a:t>
            </a:r>
            <a:endParaRPr lang="en-US" sz="200" b="1" dirty="0">
              <a:solidFill>
                <a:prstClr val="black"/>
              </a:solidFill>
              <a:latin typeface="Calibri"/>
            </a:endParaRPr>
          </a:p>
        </p:txBody>
      </p:sp>
      <p:sp>
        <p:nvSpPr>
          <p:cNvPr id="4" name="QC_6_AS.9_1#a2f7fcb06?vbadefaultcenterpage=1&amp;parentnodeid=41da2a8d3"/>
          <p:cNvSpPr/>
          <p:nvPr/>
        </p:nvSpPr>
        <p:spPr>
          <a:xfrm>
            <a:off x="385646" y="4785183"/>
            <a:ext cx="11559255" cy="1719578"/>
          </a:xfrm>
          <a:prstGeom prst="rect">
            <a:avLst/>
          </a:prstGeom>
          <a:noFill/>
        </p:spPr>
        <p:txBody>
          <a:bodyPr wrap="square" lIns="0" tIns="0" rIns="0" bIns="0" rtlCol="0" anchor="t"/>
          <a:lstStyle/>
          <a:p>
            <a:pPr defTabSz="916777" latinLnBrk="1">
              <a:lnSpc>
                <a:spcPct val="15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根据“故井地有不钧（同均）</a:t>
            </a:r>
            <a:r>
              <a:rPr lang="en-US" sz="2607" b="1" dirty="0">
                <a:solidFill>
                  <a:srgbClr val="A00021"/>
                </a:solidFill>
                <a:latin typeface="宋体" panose="02010600030101010101" pitchFamily="2" charset="-122"/>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此欲行仁政之所以必从此始”可知朱熹认为整顿井田制是实行仁政的开始，所以他对井田制的注疏意在达到实行仁政的理想，故选D。</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C_6#4f873868d?vbadefaultcenterpage=1&amp;parentnodeid=41da2a8d3"/>
          <p:cNvSpPr/>
          <p:nvPr/>
        </p:nvSpPr>
        <p:spPr>
          <a:xfrm>
            <a:off x="316373" y="524120"/>
            <a:ext cx="11559255" cy="2722638"/>
          </a:xfrm>
          <a:prstGeom prst="rect">
            <a:avLst/>
          </a:prstGeom>
          <a:noFill/>
        </p:spPr>
        <p:txBody>
          <a:bodyPr wrap="square" lIns="0" tIns="0" rIns="0" bIns="0" rtlCol="0" anchor="t"/>
          <a:lstStyle/>
          <a:p>
            <a:pPr defTabSz="916777" latinLnBrk="1">
              <a:lnSpc>
                <a:spcPct val="140000"/>
              </a:lnSpc>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3.[2021江苏南京月考]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《象山年谱》记载,时元晦为南康守</a:t>
            </a:r>
            <a:r>
              <a:rPr lang="en-US" sz="2800" b="1" dirty="0">
                <a:solidFill>
                  <a:srgbClr val="000000"/>
                </a:solidFill>
                <a:latin typeface="宋体" panose="02010600030101010101" pitchFamily="2" charset="-122"/>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乃请先生（陆九渊）登白鹿洞书院讲席。先生讲“君子喻于义，小人喻于利”一章毕，（元晦）乃离席言曰“熹当与诸生共守，以无忘陆先生之训”。</a:t>
            </a:r>
            <a:r>
              <a:rPr lang="en-US" sz="28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陆九渊的讲席中使朱熹和众学生“共守”的是</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800" b="1" dirty="0">
              <a:solidFill>
                <a:prstClr val="black"/>
              </a:solidFill>
              <a:latin typeface="Calibri"/>
            </a:endParaRPr>
          </a:p>
          <a:p>
            <a:pPr defTabSz="916777" latinLnBrk="1">
              <a:lnSpc>
                <a:spcPct val="140000"/>
              </a:lnSpc>
              <a:tabLst>
                <a:tab pos="2887212" algn="l"/>
                <a:tab pos="5775061" algn="l"/>
                <a:tab pos="8662910" algn="l"/>
              </a:tabLst>
            </a:pP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A.格物致知</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B.伦理纲常</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C.发明本心</a:t>
            </a: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D.知行合一</a:t>
            </a:r>
            <a:endParaRPr lang="en-US" sz="2800" b="1" dirty="0">
              <a:solidFill>
                <a:prstClr val="black"/>
              </a:solidFill>
              <a:latin typeface="Calibri"/>
            </a:endParaRPr>
          </a:p>
        </p:txBody>
      </p:sp>
      <p:sp>
        <p:nvSpPr>
          <p:cNvPr id="3" name="QC_6_AN.10_1#4f873868d.bracket?vbadefaultcenterpage=1&amp;parentnodeid=41da2a8d3&amp;hasmatchpositionanswer=1"/>
          <p:cNvSpPr/>
          <p:nvPr/>
        </p:nvSpPr>
        <p:spPr>
          <a:xfrm>
            <a:off x="5652648" y="2344976"/>
            <a:ext cx="296029" cy="502358"/>
          </a:xfrm>
          <a:prstGeom prst="rect">
            <a:avLst/>
          </a:prstGeom>
          <a:noFill/>
        </p:spPr>
        <p:txBody>
          <a:bodyPr wrap="none" lIns="0" tIns="0" rIns="0" bIns="0" rtlCol="0" anchor="t"/>
          <a:lstStyle/>
          <a:p>
            <a:pPr algn="ctr" defTabSz="916777" latinLnBrk="1">
              <a:lnSpc>
                <a:spcPct val="140000"/>
              </a:lnSpc>
            </a:pPr>
            <a:r>
              <a:rPr lang="en-US" sz="2800"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B</a:t>
            </a:r>
            <a:endParaRPr lang="en-US" sz="200" b="1" dirty="0">
              <a:solidFill>
                <a:prstClr val="black"/>
              </a:solidFill>
              <a:latin typeface="Calibri"/>
            </a:endParaRPr>
          </a:p>
        </p:txBody>
      </p:sp>
      <p:sp>
        <p:nvSpPr>
          <p:cNvPr id="4" name="QC_6_AS.11_1#4f873868d?vbadefaultcenterpage=1&amp;parentnodeid=41da2a8d3"/>
          <p:cNvSpPr/>
          <p:nvPr/>
        </p:nvSpPr>
        <p:spPr>
          <a:xfrm>
            <a:off x="316373" y="3706662"/>
            <a:ext cx="11559255" cy="2722638"/>
          </a:xfrm>
          <a:prstGeom prst="rect">
            <a:avLst/>
          </a:prstGeom>
          <a:noFill/>
        </p:spPr>
        <p:txBody>
          <a:bodyPr wrap="square" lIns="0" tIns="0" rIns="0" bIns="0" rtlCol="0" anchor="t"/>
          <a:lstStyle/>
          <a:p>
            <a:pPr defTabSz="916777" latinLnBrk="1">
              <a:lnSpc>
                <a:spcPct val="140000"/>
              </a:lnSpc>
            </a:pP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[解析]</a:t>
            </a:r>
            <a:r>
              <a:rPr lang="en-US" sz="2607" b="1" dirty="0">
                <a:solidFill>
                  <a:srgbClr val="A00021"/>
                </a:solidFill>
                <a:latin typeface="宋体" panose="02010600030101010101" pitchFamily="2" charset="-122"/>
                <a:ea typeface="宋体" panose="02010600030101010101" pitchFamily="2" charset="-122"/>
                <a:cs typeface="宋体" panose="02010600030101010101" pitchFamily="34" charset="-120"/>
              </a:rPr>
              <a:t> </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材料反映了朱熹对陆九渊关于“君子喻于义，小人喻于利”的讲学内容表示赞同，结合所学可知，“君子喻于义，小人喻于利”是儒家关于伦理道德的主张</a:t>
            </a:r>
            <a:r>
              <a:rPr lang="en-US" altLang="zh-CN"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a:t>
            </a:r>
            <a:r>
              <a:rPr lang="en-US" sz="2607" b="1" dirty="0">
                <a:solidFill>
                  <a:srgbClr val="A00021"/>
                </a:solidFill>
                <a:latin typeface="Times New Roman" panose="02020603050405020304" pitchFamily="34" charset="0"/>
                <a:ea typeface="宋体" panose="02010600030101010101" pitchFamily="2" charset="-122"/>
                <a:cs typeface="Times New Roman" panose="02020603050405020304" pitchFamily="34" charset="-120"/>
              </a:rPr>
              <a:t>说明朱熹和陆九渊都赞同并维护封建的伦理纲常，故选B；材料未涉及“格物致知”“发明本心”，且朱熹主张“格物致知”，而陆九渊主张“发明本心”，故排除A、C；王阳明提出“致良知”“知行合一”的主张，故排除D。</a:t>
            </a:r>
            <a:endParaRPr lang="en-US" sz="100" b="1" dirty="0">
              <a:solidFill>
                <a:prstClr val="black"/>
              </a:solidFill>
              <a:latin typeface="Calibri"/>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left)">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4"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4_BD#4383a18da.fixed?vbadefaultcenterpage=1&amp;parentnodeid=62a0ede34"/>
          <p:cNvSpPr/>
          <p:nvPr/>
        </p:nvSpPr>
        <p:spPr>
          <a:xfrm>
            <a:off x="-238615" y="50353"/>
            <a:ext cx="12128394" cy="834228"/>
          </a:xfrm>
          <a:prstGeom prst="rect">
            <a:avLst/>
          </a:prstGeom>
          <a:noFill/>
        </p:spPr>
        <p:txBody>
          <a:bodyPr wrap="none" lIns="0" tIns="0" rIns="0" bIns="0" rtlCol="0" anchor="ctr"/>
          <a:lstStyle/>
          <a:p>
            <a:pPr algn="ctr" defTabSz="916777" latinLnBrk="1">
              <a:lnSpc>
                <a:spcPct val="150000"/>
              </a:lnSpc>
            </a:pPr>
            <a:r>
              <a:rPr lang="en-US" sz="381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热点3</a:t>
            </a:r>
            <a:r>
              <a:rPr lang="en-US" sz="381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3810" b="1"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社会发展中的教育公平</a:t>
            </a:r>
            <a:endParaRPr lang="en-US" sz="3810" b="1" dirty="0">
              <a:solidFill>
                <a:prstClr val="black"/>
              </a:solidFill>
              <a:latin typeface="Calibri"/>
            </a:endParaRPr>
          </a:p>
        </p:txBody>
      </p:sp>
      <p:pic>
        <p:nvPicPr>
          <p:cNvPr id="5" name="C_5#6071067ec.inline_image?vbadefaultcenterpage=1&amp;parentnodeid=4383a18da" descr="preencoded.png">
            <a:extLst>
              <a:ext uri="{FF2B5EF4-FFF2-40B4-BE49-F238E27FC236}">
                <a16:creationId xmlns:a16="http://schemas.microsoft.com/office/drawing/2014/main" id="{8225AC39-AA95-4054-B765-37344D39C7F0}"/>
              </a:ext>
            </a:extLst>
          </p:cNvPr>
          <p:cNvPicPr>
            <a:picLocks noChangeAspect="1"/>
          </p:cNvPicPr>
          <p:nvPr/>
        </p:nvPicPr>
        <p:blipFill>
          <a:blip r:embed="rId3"/>
          <a:stretch>
            <a:fillRect/>
          </a:stretch>
        </p:blipFill>
        <p:spPr>
          <a:xfrm>
            <a:off x="343874" y="1045077"/>
            <a:ext cx="1915975" cy="430865"/>
          </a:xfrm>
          <a:prstGeom prst="rect">
            <a:avLst/>
          </a:prstGeom>
        </p:spPr>
      </p:pic>
      <p:graphicFrame>
        <p:nvGraphicFramePr>
          <p:cNvPr id="6" name="P_6_BD#d21686636?vbadefaultcenterpage=1&amp;parentnodeid=6071067ec">
            <a:extLst>
              <a:ext uri="{FF2B5EF4-FFF2-40B4-BE49-F238E27FC236}">
                <a16:creationId xmlns:a16="http://schemas.microsoft.com/office/drawing/2014/main" id="{6A05191C-D6EA-4497-A85A-2A14884C28A3}"/>
              </a:ext>
            </a:extLst>
          </p:cNvPr>
          <p:cNvGraphicFramePr>
            <a:graphicFrameLocks noGrp="1"/>
          </p:cNvGraphicFramePr>
          <p:nvPr>
            <p:extLst>
              <p:ext uri="{D42A27DB-BD31-4B8C-83A1-F6EECF244321}">
                <p14:modId xmlns:p14="http://schemas.microsoft.com/office/powerpoint/2010/main" val="2776406452"/>
              </p:ext>
            </p:extLst>
          </p:nvPr>
        </p:nvGraphicFramePr>
        <p:xfrm>
          <a:off x="2449972" y="946487"/>
          <a:ext cx="8779137" cy="801124"/>
        </p:xfrm>
        <a:graphic>
          <a:graphicData uri="http://schemas.openxmlformats.org/drawingml/2006/table">
            <a:tbl>
              <a:tblPr/>
              <a:tblGrid>
                <a:gridCol w="1089864">
                  <a:extLst>
                    <a:ext uri="{9D8B030D-6E8A-4147-A177-3AD203B41FA5}">
                      <a16:colId xmlns:a16="http://schemas.microsoft.com/office/drawing/2014/main" val="20000"/>
                    </a:ext>
                  </a:extLst>
                </a:gridCol>
                <a:gridCol w="7689273">
                  <a:extLst>
                    <a:ext uri="{9D8B030D-6E8A-4147-A177-3AD203B41FA5}">
                      <a16:colId xmlns:a16="http://schemas.microsoft.com/office/drawing/2014/main" val="20001"/>
                    </a:ext>
                  </a:extLst>
                </a:gridCol>
              </a:tblGrid>
              <a:tr h="400562">
                <a:tc>
                  <a:txBody>
                    <a:bodyPr/>
                    <a:lstStyle/>
                    <a:p>
                      <a:pPr algn="ctr">
                        <a:lnSpc>
                          <a:spcPct val="100000"/>
                        </a:lnSpc>
                      </a:pPr>
                      <a:r>
                        <a:rPr lang="en-US" sz="18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热点关联</a:t>
                      </a:r>
                      <a:endParaRPr lang="en-US" sz="1200" b="1" dirty="0">
                        <a:latin typeface="黑体" panose="02010609060101010101" pitchFamily="49" charset="-122"/>
                        <a:ea typeface="黑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深化教育改革，助力民族复兴，关注人的全面自由发展</a:t>
                      </a:r>
                      <a:endParaRPr lang="en-US" sz="1200" b="1" dirty="0">
                        <a:latin typeface="黑体" panose="02010609060101010101" pitchFamily="49" charset="-122"/>
                        <a:ea typeface="黑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00562">
                <a:tc>
                  <a:txBody>
                    <a:bodyPr/>
                    <a:lstStyle/>
                    <a:p>
                      <a:pPr algn="ctr">
                        <a:lnSpc>
                          <a:spcPct val="100000"/>
                        </a:lnSpc>
                      </a:pPr>
                      <a:r>
                        <a:rPr lang="en-US" sz="18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知识关联</a:t>
                      </a:r>
                      <a:endParaRPr lang="en-US" sz="1200" b="1" dirty="0">
                        <a:latin typeface="黑体" panose="02010609060101010101" pitchFamily="49" charset="-122"/>
                        <a:ea typeface="黑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历代教育理念；近代教育转型；新中国的教育发展；世界近代教育的转型</a:t>
                      </a:r>
                      <a:endParaRPr lang="en-US" sz="1200" b="1" dirty="0">
                        <a:latin typeface="黑体" panose="02010609060101010101" pitchFamily="49" charset="-122"/>
                        <a:ea typeface="黑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7" name="C_5#0decc2d7f.inline_image?vbadefaultcenterpage=1&amp;parentnodeid=4383a18da" descr="preencoded.png">
            <a:extLst>
              <a:ext uri="{FF2B5EF4-FFF2-40B4-BE49-F238E27FC236}">
                <a16:creationId xmlns:a16="http://schemas.microsoft.com/office/drawing/2014/main" id="{B2638765-E3E9-4BA5-8E5F-436C68F05A40}"/>
              </a:ext>
            </a:extLst>
          </p:cNvPr>
          <p:cNvPicPr>
            <a:picLocks noChangeAspect="1"/>
          </p:cNvPicPr>
          <p:nvPr/>
        </p:nvPicPr>
        <p:blipFill>
          <a:blip r:embed="rId4"/>
          <a:stretch>
            <a:fillRect/>
          </a:stretch>
        </p:blipFill>
        <p:spPr>
          <a:xfrm>
            <a:off x="343874" y="1855569"/>
            <a:ext cx="1915975" cy="430865"/>
          </a:xfrm>
          <a:prstGeom prst="rect">
            <a:avLst/>
          </a:prstGeom>
        </p:spPr>
      </p:pic>
      <p:sp>
        <p:nvSpPr>
          <p:cNvPr id="8" name="C_6_BD#4eb70a256?vbadefaultcenterpage=1&amp;parentnodeid=0decc2d7f">
            <a:extLst>
              <a:ext uri="{FF2B5EF4-FFF2-40B4-BE49-F238E27FC236}">
                <a16:creationId xmlns:a16="http://schemas.microsoft.com/office/drawing/2014/main" id="{092BAB03-A698-4798-A0EC-08E6E2316BF7}"/>
              </a:ext>
            </a:extLst>
          </p:cNvPr>
          <p:cNvSpPr/>
          <p:nvPr/>
        </p:nvSpPr>
        <p:spPr>
          <a:xfrm>
            <a:off x="2455422" y="1814489"/>
            <a:ext cx="9607375" cy="568439"/>
          </a:xfrm>
          <a:prstGeom prst="rect">
            <a:avLst/>
          </a:prstGeom>
          <a:noFill/>
        </p:spPr>
        <p:txBody>
          <a:bodyPr wrap="square" lIns="0" tIns="0" rIns="0" bIns="0" rtlCol="0" anchor="ctr"/>
          <a:lstStyle/>
          <a:p>
            <a:pPr defTabSz="916777" latinLnBrk="1"/>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一、古代中国教育体系的发展</a:t>
            </a:r>
            <a:endParaRPr lang="en-US" sz="2807" b="1" dirty="0">
              <a:solidFill>
                <a:srgbClr val="FF0000"/>
              </a:solidFill>
              <a:latin typeface="Calibri"/>
            </a:endParaRPr>
          </a:p>
        </p:txBody>
      </p:sp>
      <p:sp>
        <p:nvSpPr>
          <p:cNvPr id="9" name="P_7_BD#9795b7251?vbadefaultcenterpage=1&amp;parentnodeid=4eb70a256">
            <a:extLst>
              <a:ext uri="{FF2B5EF4-FFF2-40B4-BE49-F238E27FC236}">
                <a16:creationId xmlns:a16="http://schemas.microsoft.com/office/drawing/2014/main" id="{54512479-5898-4678-9549-C937AC968D89}"/>
              </a:ext>
            </a:extLst>
          </p:cNvPr>
          <p:cNvSpPr/>
          <p:nvPr/>
        </p:nvSpPr>
        <p:spPr>
          <a:xfrm>
            <a:off x="343874" y="2399783"/>
            <a:ext cx="11559255" cy="3058914"/>
          </a:xfrm>
          <a:prstGeom prst="rect">
            <a:avLst/>
          </a:prstGeom>
          <a:noFill/>
        </p:spPr>
        <p:txBody>
          <a:bodyPr wrap="square" lIns="0" tIns="0" rIns="0" bIns="0" rtlCol="0" anchor="t"/>
          <a:lstStyle/>
          <a:p>
            <a:pPr defTabSz="916777" latinLnBrk="1"/>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1.西周时期：</a:t>
            </a:r>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教育被贵族垄断，教育内容以“礼乐”为中心，教育制度已经比较完备。</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2.春秋战国时期：</a:t>
            </a:r>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官学式微，私学出现。稷下学宫是当时影响最大的官学；孔子首倡私学，广收门徒，有教无类，打破“学在官府”的局面，促进当时思想文化的传播与发展和阶层流动。</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r>
              <a:rPr lang="en-US"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3.汉代教育体系的确立：</a:t>
            </a:r>
            <a:r>
              <a:rPr lang="en-US"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汉武帝确立了儒学独尊的地位后，设立太学，使之成为中央官学，同时在地方建立地方官学，这些成为官方教育发展的主体。</a:t>
            </a:r>
          </a:p>
          <a:p>
            <a:pPr defTabSz="916777" latinLnBrk="1"/>
            <a:r>
              <a:rPr lang="en-US" altLang="zh-CN"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4.宋代：</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王安石为服务于变法注重实用人才的培养；书院教育发达，主要有岳麓书院、白鹿洞书院、应天府书院、嵩阳书院；蒙学教育比较发达，如《三字经》《</a:t>
            </a:r>
            <a:r>
              <a:rPr lang="en-US" altLang="zh-CN" sz="22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百家姓》均是在宋代编写的</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altLang="zh-CN" sz="22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5.需要关注的问题：</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先秦时期的教育体现出适应社会转型的时代特征，起到活跃思想、文化奠基、促进阶层流动的作用；中国封建时代的教育是加强思想统治的手段，以儒学为主，服务皇权统治，束缚思想发展。</a:t>
            </a:r>
            <a:endParaRPr lang="en-US" altLang="zh-CN" sz="22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2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6.古代教育制度发展的特点：</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涵盖范围狭窄（以统治阶级为主要对象）、</a:t>
            </a:r>
            <a:r>
              <a:rPr lang="en-US" altLang="zh-CN" sz="22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受到传统儒学的影响、服务于皇权统治、关系家族兴衰、不利于自然科学发展</a:t>
            </a:r>
            <a:r>
              <a:rPr lang="en-US" altLang="zh-CN" sz="22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2200" b="1" dirty="0">
              <a:solidFill>
                <a:prstClr val="black"/>
              </a:solidFill>
              <a:latin typeface="楷体" panose="02010609060101010101" pitchFamily="49" charset="-122"/>
              <a:ea typeface="楷体" panose="02010609060101010101" pitchFamily="49" charset="-122"/>
            </a:endParaRPr>
          </a:p>
          <a:p>
            <a:pPr defTabSz="916777" latinLnBrk="1"/>
            <a:endParaRPr lang="en-US" sz="2200" b="1" dirty="0">
              <a:solidFill>
                <a:prstClr val="black"/>
              </a:solidFill>
              <a:latin typeface="Calibri"/>
            </a:endParaRPr>
          </a:p>
        </p:txBody>
      </p:sp>
    </p:spTree>
  </p:cSld>
  <p:clrMapOvr>
    <a:masterClrMapping/>
  </p:clrMapOvr>
  <p:transition>
    <p:split dir="in"/>
  </p:transition>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086a7bd71?vbadefaultcenterpage=1&amp;parentnodeid=0decc2d7f"/>
          <p:cNvSpPr/>
          <p:nvPr/>
        </p:nvSpPr>
        <p:spPr>
          <a:xfrm>
            <a:off x="316372" y="339117"/>
            <a:ext cx="11550852" cy="568439"/>
          </a:xfrm>
          <a:prstGeom prst="rect">
            <a:avLst/>
          </a:prstGeom>
          <a:noFill/>
        </p:spPr>
        <p:txBody>
          <a:bodyPr wrap="square" lIns="0" tIns="0" rIns="0" bIns="0" rtlCol="0" anchor="ctr"/>
          <a:lstStyle/>
          <a:p>
            <a:pPr defTabSz="916777" latinLnBrk="1">
              <a:lnSpc>
                <a:spcPct val="150000"/>
              </a:lnSpc>
            </a:pPr>
            <a:r>
              <a:rPr lang="en-US" sz="3200"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二、近代中国教育的发展</a:t>
            </a:r>
            <a:endParaRPr lang="en-US" sz="3200" b="1" dirty="0">
              <a:solidFill>
                <a:srgbClr val="FF0000"/>
              </a:solidFill>
              <a:latin typeface="Calibri"/>
            </a:endParaRPr>
          </a:p>
        </p:txBody>
      </p:sp>
      <p:sp>
        <p:nvSpPr>
          <p:cNvPr id="3" name="P_7_BD#65083b9ea?vbadefaultcenterpage=1&amp;parentnodeid=086a7bd71"/>
          <p:cNvSpPr/>
          <p:nvPr/>
        </p:nvSpPr>
        <p:spPr>
          <a:xfrm>
            <a:off x="316373" y="968353"/>
            <a:ext cx="11559255" cy="4698964"/>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1.洋务教育：创办同文馆，派遣留学生出国，推动中国教育近代化起步。</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2.维新变法期间：设立京师大学堂。</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3.清政府的新政：科举制度被废除，近代教育得到较快发展。</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4.近代中国教育的特点：面临民族危机，挽救民族危亡；传统教育与近代教育并行，体现社会转型的特点；涵盖范围窄，普通百姓参与度低；分布不平衡</a:t>
            </a:r>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具有半殖民地色彩；与社会变革相适应。</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5.近代教育发展的作用：推动教育近代化；促进民族经济发展；推动社会变革，思想解放。</a:t>
            </a:r>
            <a:endParaRPr lang="en-US" sz="2800" b="1" dirty="0">
              <a:solidFill>
                <a:prstClr val="black"/>
              </a:solidFill>
              <a:latin typeface="Calibri"/>
            </a:endParaRPr>
          </a:p>
        </p:txBody>
      </p:sp>
    </p:spTree>
  </p:cSld>
  <p:clrMapOvr>
    <a:masterClrMapping/>
  </p:clrMapOvr>
  <p:transition>
    <p:split dir="in"/>
  </p:transition>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2a762f675?vbadefaultcenterpage=1&amp;parentnodeid=0decc2d7f"/>
          <p:cNvSpPr/>
          <p:nvPr/>
        </p:nvSpPr>
        <p:spPr>
          <a:xfrm>
            <a:off x="324776" y="186716"/>
            <a:ext cx="11550852" cy="568439"/>
          </a:xfrm>
          <a:prstGeom prst="rect">
            <a:avLst/>
          </a:prstGeom>
          <a:noFill/>
        </p:spPr>
        <p:txBody>
          <a:bodyPr wrap="square" lIns="0" tIns="0" rIns="0" bIns="0" rtlCol="0" anchor="ctr"/>
          <a:lstStyle/>
          <a:p>
            <a:pPr defTabSz="916777" latinLnBrk="1">
              <a:lnSpc>
                <a:spcPct val="150000"/>
              </a:lnSpc>
            </a:pPr>
            <a:r>
              <a:rPr lang="en-US" sz="3200"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三、现代中国的教育发展</a:t>
            </a:r>
            <a:endParaRPr lang="en-US" sz="3200" b="1" dirty="0">
              <a:solidFill>
                <a:srgbClr val="FF0000"/>
              </a:solidFill>
              <a:latin typeface="Calibri"/>
            </a:endParaRPr>
          </a:p>
        </p:txBody>
      </p:sp>
      <p:sp>
        <p:nvSpPr>
          <p:cNvPr id="3" name="P_7_BD#c545b343e?vbadefaultcenterpage=1&amp;parentnodeid=2a762f675"/>
          <p:cNvSpPr/>
          <p:nvPr/>
        </p:nvSpPr>
        <p:spPr>
          <a:xfrm>
            <a:off x="307969" y="859063"/>
            <a:ext cx="11559255" cy="4171141"/>
          </a:xfrm>
          <a:prstGeom prst="rect">
            <a:avLst/>
          </a:prstGeom>
          <a:noFill/>
        </p:spPr>
        <p:txBody>
          <a:bodyPr wrap="square" lIns="0" tIns="0" rIns="0" bIns="0" rtlCol="0" anchor="t"/>
          <a:lstStyle/>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1.中华人民共和国成立初期的教育：</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面向大众（工农兵）、为社会主义建设服务（扫盲识字教育）。</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2.20世纪五六十年代的教育：</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借鉴苏联经验，工科教育和职业教育并行，教育发展与工业化相适应，全日制教育与半工半读两种教育制度并存。</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3.“文化大革命”时期的教育：</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畸形发展。</a:t>
            </a:r>
            <a:endParaRPr lang="en-US" sz="2800" b="1" dirty="0">
              <a:solidFill>
                <a:prstClr val="black"/>
              </a:solidFill>
              <a:latin typeface="楷体" panose="02010609060101010101" pitchFamily="49" charset="-122"/>
              <a:ea typeface="楷体" panose="02010609060101010101" pitchFamily="49" charset="-122"/>
            </a:endParaRPr>
          </a:p>
          <a:p>
            <a:pPr defTabSz="916777" latinLnBrk="1"/>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4.新时期的教育：</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恢复高考；普及义务教育；完善教育立法；实施科教兴国</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人才强国战略。</a:t>
            </a:r>
          </a:p>
          <a:p>
            <a:pPr defTabSz="916777" latinLnBrk="1"/>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5.现代教育发展的原因和特点</a:t>
            </a:r>
            <a:endParaRPr lang="en-US" altLang="zh-CN" sz="2800" b="1" dirty="0">
              <a:solidFill>
                <a:prstClr val="black"/>
              </a:solidFill>
              <a:latin typeface="Calibri"/>
            </a:endParaRPr>
          </a:p>
          <a:p>
            <a:pPr defTabSz="916777" latinLnBrk="1"/>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（1）原因：</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社会环境的变迁，社会经济的发展，中外联系的加强，国家政策的支持，人民生活水平的提高和思想观念的变化，社会主义建设的需要。</a:t>
            </a:r>
            <a:endParaRPr lang="en-US" altLang="zh-CN" sz="2800" b="1" dirty="0">
              <a:solidFill>
                <a:prstClr val="black"/>
              </a:solidFill>
              <a:latin typeface="楷体" panose="02010609060101010101" pitchFamily="49" charset="-122"/>
              <a:ea typeface="楷体" panose="02010609060101010101" pitchFamily="49" charset="-122"/>
            </a:endParaRPr>
          </a:p>
          <a:p>
            <a:pPr defTabSz="916777" latinLnBrk="1"/>
            <a:r>
              <a:rPr lang="en-US" altLang="zh-CN"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（2）特点：</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面向人民大众（范围扩大），</a:t>
            </a:r>
            <a:r>
              <a:rPr lang="en-US" altLang="zh-CN" sz="2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教育体制完备，关注人的发展，服务于社会主义建设</a:t>
            </a:r>
            <a:r>
              <a:rPr lang="en-US" altLang="zh-CN" sz="2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2800" b="1" dirty="0">
              <a:solidFill>
                <a:prstClr val="black"/>
              </a:solidFill>
              <a:latin typeface="楷体" panose="02010609060101010101" pitchFamily="49" charset="-122"/>
              <a:ea typeface="楷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f7365bc9a?vbadefaultcenterpage=1&amp;parentnodeid=0decc2d7f"/>
          <p:cNvSpPr/>
          <p:nvPr/>
        </p:nvSpPr>
        <p:spPr>
          <a:xfrm>
            <a:off x="316373" y="630062"/>
            <a:ext cx="11550852" cy="568439"/>
          </a:xfrm>
          <a:prstGeom prst="rect">
            <a:avLst/>
          </a:prstGeom>
          <a:noFill/>
        </p:spPr>
        <p:txBody>
          <a:bodyPr wrap="square" lIns="0" tIns="0" rIns="0" bIns="0" rtlCol="0" anchor="ctr"/>
          <a:lstStyle/>
          <a:p>
            <a:pPr defTabSz="916777" latinLnBrk="1">
              <a:lnSpc>
                <a:spcPct val="150000"/>
              </a:lnSpc>
            </a:pPr>
            <a:r>
              <a:rPr lang="en-US" sz="3200"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四、宗教教育和西方近代教育的发展</a:t>
            </a:r>
            <a:endParaRPr lang="en-US" sz="3200" b="1" dirty="0">
              <a:solidFill>
                <a:srgbClr val="FF0000"/>
              </a:solidFill>
              <a:latin typeface="Calibri"/>
            </a:endParaRPr>
          </a:p>
        </p:txBody>
      </p:sp>
      <p:sp>
        <p:nvSpPr>
          <p:cNvPr id="3" name="P_7_BD#1df79d510?vbadefaultcenterpage=1&amp;parentnodeid=f7365bc9a"/>
          <p:cNvSpPr/>
          <p:nvPr/>
        </p:nvSpPr>
        <p:spPr>
          <a:xfrm>
            <a:off x="316373" y="1399309"/>
            <a:ext cx="11559255" cy="4828629"/>
          </a:xfrm>
          <a:prstGeom prst="rect">
            <a:avLst/>
          </a:prstGeom>
          <a:noFill/>
        </p:spPr>
        <p:txBody>
          <a:bodyPr wrap="square" lIns="0" tIns="0" rIns="0" bIns="0" rtlCol="0" anchor="t"/>
          <a:lstStyle/>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1.宗教教育是中世纪欧洲教育的重要特色。</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2.资本主义的发展为欧洲教育发展转型奠定了社会基础。</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3.近代自然科学的发展对近代教育的发展作出贡献。</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4.工业革命的开展，促进了教育的普及，适应了对高素质劳动力的需求。</a:t>
            </a:r>
            <a:endParaRPr lang="en-US" sz="2800" b="1" dirty="0">
              <a:solidFill>
                <a:prstClr val="black"/>
              </a:solidFill>
              <a:latin typeface="Calibri"/>
            </a:endParaRPr>
          </a:p>
          <a:p>
            <a:pPr defTabSz="916777" latinLnBrk="1">
              <a:lnSpc>
                <a:spcPct val="150000"/>
              </a:lnSpc>
            </a:pPr>
            <a:r>
              <a:rPr lang="en-US" sz="28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8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5.教育的发展促进了人的发展，促进了思想解放，使民主政治得到完善，社会经济不断发展。</a:t>
            </a:r>
            <a:endParaRPr lang="en-US" sz="2800" b="1" dirty="0">
              <a:solidFill>
                <a:prstClr val="black"/>
              </a:solidFill>
              <a:latin typeface="Calibri"/>
            </a:endParaRPr>
          </a:p>
        </p:txBody>
      </p:sp>
    </p:spTree>
  </p:cSld>
  <p:clrMapOvr>
    <a:masterClrMapping/>
  </p:clrMapOvr>
  <p:transition>
    <p:split dir="in"/>
  </p:transition>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_5#8f2d2031c.inline_image?vbadefaultcenterpage=1&amp;parentnodeid=4383a18da" descr="preencoded.png"/>
          <p:cNvPicPr>
            <a:picLocks noChangeAspect="1"/>
          </p:cNvPicPr>
          <p:nvPr/>
        </p:nvPicPr>
        <p:blipFill>
          <a:blip r:embed="rId3"/>
          <a:stretch>
            <a:fillRect/>
          </a:stretch>
        </p:blipFill>
        <p:spPr>
          <a:xfrm>
            <a:off x="343874" y="152871"/>
            <a:ext cx="1915975" cy="430865"/>
          </a:xfrm>
          <a:prstGeom prst="rect">
            <a:avLst/>
          </a:prstGeom>
        </p:spPr>
      </p:pic>
      <p:sp>
        <p:nvSpPr>
          <p:cNvPr id="3" name="C_6_BD#b8f171238?vbadefaultcenterpage=1&amp;parentnodeid=8f2d2031c"/>
          <p:cNvSpPr/>
          <p:nvPr/>
        </p:nvSpPr>
        <p:spPr>
          <a:xfrm>
            <a:off x="316372" y="712079"/>
            <a:ext cx="11550852" cy="504268"/>
          </a:xfrm>
          <a:prstGeom prst="rect">
            <a:avLst/>
          </a:prstGeom>
          <a:noFill/>
        </p:spPr>
        <p:txBody>
          <a:bodyPr wrap="square" lIns="0" tIns="0" rIns="0" bIns="0" rtlCol="0" anchor="ctr"/>
          <a:lstStyle/>
          <a:p>
            <a:pPr defTabSz="916777" latinLnBrk="1">
              <a:lnSpc>
                <a:spcPct val="13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猜想1</a:t>
            </a:r>
            <a:r>
              <a:rPr lang="en-US" sz="2807" b="1" dirty="0">
                <a:solidFill>
                  <a:srgbClr val="FF0000"/>
                </a:solidFill>
                <a:latin typeface="宋体" panose="02010600030101010101" pitchFamily="2" charset="-122"/>
                <a:ea typeface="宋体" panose="02010600030101010101" pitchFamily="2" charset="-122"/>
                <a:cs typeface="宋体" panose="02010600030101010101" pitchFamily="34" charset="-120"/>
              </a:rPr>
              <a:t> </a:t>
            </a: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中国古代教育的特点</a:t>
            </a:r>
            <a:endParaRPr lang="en-US" sz="2807" b="1" dirty="0">
              <a:solidFill>
                <a:srgbClr val="FF0000"/>
              </a:solidFill>
              <a:latin typeface="Calibri"/>
            </a:endParaRPr>
          </a:p>
        </p:txBody>
      </p:sp>
      <p:sp>
        <p:nvSpPr>
          <p:cNvPr id="4" name="QO_7_BD.1_1#d6e47b1ec?vbadefaultcenterpage=1&amp;parentnodeid=b8f171238"/>
          <p:cNvSpPr/>
          <p:nvPr/>
        </p:nvSpPr>
        <p:spPr>
          <a:xfrm>
            <a:off x="169695" y="1236656"/>
            <a:ext cx="11844334" cy="3626290"/>
          </a:xfrm>
          <a:prstGeom prst="rect">
            <a:avLst/>
          </a:prstGeom>
          <a:noFill/>
        </p:spPr>
        <p:txBody>
          <a:bodyPr wrap="square" lIns="0" tIns="0" rIns="0" bIns="0" rtlCol="0" anchor="t"/>
          <a:lstStyle/>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 </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阅读材料，完成下列要求</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400" b="1" dirty="0">
              <a:solidFill>
                <a:prstClr val="black"/>
              </a:solidFill>
              <a:latin typeface="Calibri"/>
            </a:endParaRPr>
          </a:p>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a:t>
            </a:r>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湖南教育在宋代出现了第一个发展的高潮，书院、官学、私学成为宋代湖南3种主要的教育形式。湖南则是书院教育发展之重镇，在全国非常突出，更出现了当时闻名全国的岳麓书院和石鼓书院以及书院发展史上的重大事件—</a:t>
            </a:r>
            <a:r>
              <a:rPr lang="en-US" altLang="zh-CN"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r>
              <a:rPr lang="en-US" sz="24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朱张会讲”（朱熹、张栻在岳麓书院诘难辩论）。宋代时期，湘西少数民族地区的学校教育也有较大发展。宋代湖南进士中试人数是唐代的37倍，黄宗羲所著的《宋元学案》中共写宋代学者988人，其中湖南有141人，位居全国第5。</a:t>
            </a:r>
            <a:endParaRPr lang="en-US" sz="2400" b="1" dirty="0">
              <a:solidFill>
                <a:prstClr val="black"/>
              </a:solidFill>
              <a:latin typeface="楷体" panose="02010609060101010101" pitchFamily="49" charset="-122"/>
              <a:ea typeface="楷体" panose="02010609060101010101" pitchFamily="49" charset="-122"/>
            </a:endParaRPr>
          </a:p>
          <a:p>
            <a:pPr algn="r" defTabSz="916777" latinLnBrk="1"/>
            <a:r>
              <a:rPr lang="en-US"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——摘编自冯象钦、刘欣森《湖南教育史》</a:t>
            </a:r>
            <a:endParaRPr lang="en-US" sz="2400" b="1" dirty="0">
              <a:solidFill>
                <a:prstClr val="black"/>
              </a:solidFill>
              <a:latin typeface="Calibri"/>
            </a:endParaRPr>
          </a:p>
          <a:p>
            <a:pPr defTabSz="916777" latinLnBrk="1"/>
            <a:r>
              <a:rPr lang="en-US" sz="24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4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根据材料并结合所学知识，概括宋代湖南教育发展的特点，并分析其原因</a:t>
            </a:r>
            <a:r>
              <a:rPr lang="en-US" altLang="zh-CN" sz="24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400" b="1" dirty="0">
              <a:solidFill>
                <a:prstClr val="black"/>
              </a:solidFill>
              <a:latin typeface="Calibri"/>
            </a:endParaRPr>
          </a:p>
        </p:txBody>
      </p:sp>
      <p:sp>
        <p:nvSpPr>
          <p:cNvPr id="5" name="QO_7_AN.2_1#d6e47b1ec?vbadefaultcenterpage=1&amp;parentnodeid=b8f171238">
            <a:extLst>
              <a:ext uri="{FF2B5EF4-FFF2-40B4-BE49-F238E27FC236}">
                <a16:creationId xmlns:a16="http://schemas.microsoft.com/office/drawing/2014/main" id="{BBFC3D60-6F90-4CE9-A4D2-3B179AAB543B}"/>
              </a:ext>
            </a:extLst>
          </p:cNvPr>
          <p:cNvSpPr/>
          <p:nvPr/>
        </p:nvSpPr>
        <p:spPr>
          <a:xfrm>
            <a:off x="307969" y="4599711"/>
            <a:ext cx="11706060" cy="2105418"/>
          </a:xfrm>
          <a:prstGeom prst="rect">
            <a:avLst/>
          </a:prstGeom>
          <a:noFill/>
        </p:spPr>
        <p:txBody>
          <a:bodyPr wrap="square" lIns="0" tIns="0" rIns="0" bIns="0" rtlCol="0" anchor="t"/>
          <a:lstStyle/>
          <a:p>
            <a:pPr defTabSz="916777" latinLnBrk="1"/>
            <a:r>
              <a:rPr 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zh-CN" alt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答案</a:t>
            </a:r>
            <a:r>
              <a:rPr 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en-US" sz="28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特点：教育形式多样；书院教育兴盛；少数民族地区教育获得发展；教育成就突出</a:t>
            </a:r>
            <a:r>
              <a:rPr 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endParaRPr lang="en-US" sz="200" b="1" dirty="0">
              <a:solidFill>
                <a:srgbClr val="FF0000"/>
              </a:solidFill>
              <a:latin typeface="黑体" panose="02010609060101010101" pitchFamily="49" charset="-122"/>
              <a:ea typeface="黑体" panose="02010609060101010101" pitchFamily="49" charset="-122"/>
            </a:endParaRPr>
          </a:p>
          <a:p>
            <a:pPr defTabSz="916777" latinLnBrk="1"/>
            <a:r>
              <a:rPr lang="en-US" sz="28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原因：经济重心南移，湖南地区经济获得较大发展并推动教育发展；湖南地区社会相对稳定；政府重文轻武政策的实行；科举制度的完善；理学的发展和理学家的推动。</a:t>
            </a:r>
            <a:endParaRPr lang="en-US" sz="2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_6_BD#e85141101?vbadefaultcenterpage=1&amp;parentnodeid=8f2d2031c"/>
          <p:cNvSpPr/>
          <p:nvPr/>
        </p:nvSpPr>
        <p:spPr>
          <a:xfrm>
            <a:off x="316372" y="27389"/>
            <a:ext cx="11550852" cy="536354"/>
          </a:xfrm>
          <a:prstGeom prst="rect">
            <a:avLst/>
          </a:prstGeom>
          <a:noFill/>
        </p:spPr>
        <p:txBody>
          <a:bodyPr wrap="square" lIns="0" tIns="0" rIns="0" bIns="0" rtlCol="0" anchor="ctr"/>
          <a:lstStyle/>
          <a:p>
            <a:pPr defTabSz="916777" latinLnBrk="1">
              <a:lnSpc>
                <a:spcPct val="140000"/>
              </a:lnSpc>
            </a:pP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猜想2</a:t>
            </a:r>
            <a:r>
              <a:rPr lang="en-US" sz="2807" b="1" dirty="0">
                <a:solidFill>
                  <a:srgbClr val="FF0000"/>
                </a:solidFill>
                <a:latin typeface="宋体" panose="02010600030101010101" pitchFamily="2" charset="-122"/>
                <a:ea typeface="宋体" panose="02010600030101010101" pitchFamily="2" charset="-122"/>
                <a:cs typeface="宋体" panose="02010600030101010101" pitchFamily="34" charset="-120"/>
              </a:rPr>
              <a:t> </a:t>
            </a:r>
            <a:r>
              <a:rPr lang="en-US" sz="2807" b="1" dirty="0">
                <a:solidFill>
                  <a:srgbClr val="FF0000"/>
                </a:solidFill>
                <a:latin typeface="Times New Roman" panose="02020603050405020304" pitchFamily="34" charset="0"/>
                <a:ea typeface="黑体" panose="02010609060101010101" pitchFamily="34" charset="-122"/>
                <a:cs typeface="Times New Roman" panose="02020603050405020304" pitchFamily="34" charset="-120"/>
              </a:rPr>
              <a:t>近现代中国的劳动教育</a:t>
            </a:r>
            <a:endParaRPr lang="en-US" sz="2807" b="1" dirty="0">
              <a:solidFill>
                <a:srgbClr val="FF0000"/>
              </a:solidFill>
              <a:latin typeface="Calibri"/>
            </a:endParaRPr>
          </a:p>
        </p:txBody>
      </p:sp>
      <p:sp>
        <p:nvSpPr>
          <p:cNvPr id="3" name="QO_7_BD.4_1#f5e5c048f?vbadefaultcenterpage=1&amp;parentnodeid=e85141101"/>
          <p:cNvSpPr/>
          <p:nvPr/>
        </p:nvSpPr>
        <p:spPr>
          <a:xfrm>
            <a:off x="316373" y="624539"/>
            <a:ext cx="11559255" cy="4273041"/>
          </a:xfrm>
          <a:prstGeom prst="rect">
            <a:avLst/>
          </a:prstGeom>
          <a:noFill/>
        </p:spPr>
        <p:txBody>
          <a:bodyPr wrap="square" lIns="0" tIns="0" rIns="0" bIns="0" rtlCol="0" anchor="t"/>
          <a:lstStyle/>
          <a:p>
            <a:pPr defTabSz="916777" latinLnBrk="1"/>
            <a:r>
              <a:rPr lang="en-US"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阅读材料,回答问题</a:t>
            </a:r>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endParaRPr lang="en-US" sz="2000" b="1" dirty="0">
              <a:solidFill>
                <a:prstClr val="black"/>
              </a:solidFill>
              <a:latin typeface="Calibri"/>
            </a:endParaRPr>
          </a:p>
          <a:p>
            <a:pPr defTabSz="916777" latinLnBrk="1"/>
            <a:r>
              <a:rPr lang="en-US"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材料一</a:t>
            </a:r>
            <a:r>
              <a:rPr lang="en-US"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近代以来,中国学校教育仍是少数人的特权。五四新文化运动期间,李大钊曾在《劳动教育问题》一文中指出:“民主的精神……在教育上也要求一个人人均等的机会。”随着一战和经济危机的相继爆发,尤其是在杜威“学校即社会”教育思想的影响下,中国迫切需要一大批有知识、有能力的实干型人</a:t>
            </a:r>
            <a:r>
              <a:rPr lang="zh-CN" alt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才</a:t>
            </a: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,生产劳动教育、职业教育开始受到重视。国民会议也于1931年规定:“各学校之训育应体察当地之社会情况,务使大多数学生皆有自立之能力,养成独立之生活技能。”</a:t>
            </a:r>
            <a:endParaRPr lang="en-US" sz="2000" b="1" dirty="0">
              <a:solidFill>
                <a:prstClr val="black"/>
              </a:solidFill>
              <a:latin typeface="楷体" panose="02010609060101010101" pitchFamily="49" charset="-122"/>
              <a:ea typeface="楷体" panose="02010609060101010101" pitchFamily="49" charset="-122"/>
            </a:endParaRPr>
          </a:p>
          <a:p>
            <a:pPr algn="r" defTabSz="916777" latinLnBrk="1"/>
            <a:r>
              <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——摘编自刘京京《民国时期中学生生活研究（1912—1937）》</a:t>
            </a:r>
          </a:p>
          <a:p>
            <a:pPr defTabSz="916777" latinLnBrk="1"/>
            <a:r>
              <a:rPr lang="en-US" altLang="zh-CN"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材料二</a:t>
            </a:r>
            <a:r>
              <a:rPr lang="en-US" altLang="zh-CN"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0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党的教育工作方针,是教育为无产阶级的政治服务,教育与生产劳动相结合</a:t>
            </a:r>
            <a:r>
              <a:rPr lang="en-US" altLang="zh-CN"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把生产劳动列为正式课程。每个学生必须依照规定参加一定时间的劳动（1958年《关于教育工作的指示》）。2015年7月,教育部印发了《关于加强中小学劳动教育的意见》,提出要使劳动综合育人的功能得到充分发挥,强调劳动对五育的促进功能,指出劳动教育具有教育全属性的机制,对劳动教育的内在价值进行了肯定。</a:t>
            </a:r>
            <a:endParaRPr lang="en-US" altLang="zh-CN" sz="2000" b="1" dirty="0">
              <a:solidFill>
                <a:prstClr val="black"/>
              </a:solidFill>
              <a:latin typeface="楷体" panose="02010609060101010101" pitchFamily="49" charset="-122"/>
              <a:ea typeface="楷体" panose="02010609060101010101" pitchFamily="49" charset="-122"/>
            </a:endParaRPr>
          </a:p>
          <a:p>
            <a:pPr algn="r" defTabSz="916777" latinLnBrk="1"/>
            <a:r>
              <a:rPr lang="en-US" altLang="zh-CN"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摘编自刘向兵《新时代高校劳动教育论纲</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p>
          <a:p>
            <a:pPr defTabSz="916777" latinLnBrk="1"/>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（1）</a:t>
            </a:r>
            <a:r>
              <a:rPr lang="en-US" altLang="zh-CN" sz="2000" b="1" dirty="0">
                <a:solidFill>
                  <a:srgbClr val="000000"/>
                </a:solidFill>
                <a:latin typeface="宋体" panose="02010600030101010101" pitchFamily="2" charset="-122"/>
                <a:ea typeface="宋体" panose="02010600030101010101" pitchFamily="2" charset="-122"/>
                <a:cs typeface="宋体" panose="02010600030101010101" pitchFamily="34" charset="-120"/>
              </a:rPr>
              <a:t> </a:t>
            </a:r>
            <a:r>
              <a:rPr lang="en-US" altLang="zh-CN" sz="2000" b="1" dirty="0" err="1">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根据材料一并结合所学知识,指出民国时期中国劳动教育受到重视的原因</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p>
          <a:p>
            <a:pPr defTabSz="916777" latinLnBrk="1"/>
            <a:r>
              <a:rPr lang="zh-CN" alt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2</a:t>
            </a:r>
            <a:r>
              <a:rPr lang="zh-CN" alt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 根据材料二并结合所学知识</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指出劳动教育地位的变化</a:t>
            </a:r>
            <a:r>
              <a:rPr lang="en-US" altLang="zh-CN"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a:t>
            </a:r>
            <a:r>
              <a:rPr lang="zh-CN" alt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rPr>
              <a:t>并简评其影响。</a:t>
            </a:r>
            <a:endParaRPr lang="en-US" sz="2000" b="1" dirty="0">
              <a:solidFill>
                <a:srgbClr val="000000"/>
              </a:solidFill>
              <a:latin typeface="Times New Roman" panose="02020603050405020304" pitchFamily="34" charset="0"/>
              <a:ea typeface="宋体" panose="02010600030101010101" pitchFamily="2" charset="-122"/>
              <a:cs typeface="Times New Roman" panose="02020603050405020304" pitchFamily="34" charset="-120"/>
            </a:endParaRPr>
          </a:p>
          <a:p>
            <a:pPr algn="r" defTabSz="916777" latinLnBrk="1"/>
            <a:endParaRPr lang="en-US" sz="2000" b="1" dirty="0">
              <a:solidFill>
                <a:prstClr val="black"/>
              </a:solidFill>
              <a:latin typeface="Calibri"/>
            </a:endParaRPr>
          </a:p>
          <a:p>
            <a:pPr defTabSz="916777" latinLnBrk="1"/>
            <a:endParaRPr lang="en-US" sz="2000" b="1" dirty="0">
              <a:solidFill>
                <a:prstClr val="black"/>
              </a:solidFill>
              <a:latin typeface="Calibri"/>
            </a:endParaRPr>
          </a:p>
        </p:txBody>
      </p:sp>
      <p:sp>
        <p:nvSpPr>
          <p:cNvPr id="4" name="QO_8_AN.5_1#c17dda2d2?vbadefaultcenterpage=1&amp;parentnodeid=f5e5c048f">
            <a:extLst>
              <a:ext uri="{FF2B5EF4-FFF2-40B4-BE49-F238E27FC236}">
                <a16:creationId xmlns:a16="http://schemas.microsoft.com/office/drawing/2014/main" id="{436CB19A-ED53-484C-997B-8CD653A89C9D}"/>
              </a:ext>
            </a:extLst>
          </p:cNvPr>
          <p:cNvSpPr/>
          <p:nvPr/>
        </p:nvSpPr>
        <p:spPr>
          <a:xfrm>
            <a:off x="187036" y="4890753"/>
            <a:ext cx="11838709" cy="1780210"/>
          </a:xfrm>
          <a:prstGeom prst="rect">
            <a:avLst/>
          </a:prstGeom>
          <a:noFill/>
        </p:spPr>
        <p:txBody>
          <a:bodyPr wrap="square" lIns="0" tIns="0" rIns="0" bIns="0" rtlCol="0" anchor="t"/>
          <a:lstStyle/>
          <a:p>
            <a:pPr defTabSz="916777" latinLnBrk="1"/>
            <a:r>
              <a:rPr lang="zh-CN" altLang="en-US" sz="2400"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altLang="zh-CN" sz="2400" b="1" dirty="0">
                <a:solidFill>
                  <a:srgbClr val="FF0000"/>
                </a:solidFill>
                <a:latin typeface="黑体" panose="02010609060101010101" pitchFamily="49" charset="-122"/>
                <a:ea typeface="黑体" panose="02010609060101010101" pitchFamily="49" charset="-122"/>
                <a:cs typeface="宋体" panose="02010600030101010101" pitchFamily="34" charset="-120"/>
              </a:rPr>
              <a:t>1</a:t>
            </a:r>
            <a:r>
              <a:rPr lang="zh-CN" altLang="en-US" sz="2400"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400"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原因：打破特权教育的需要；新文化运动民主思想的发展；西方教育思想的影响；中国工业化发展的迫切需要；民国政府立法的推动</a:t>
            </a:r>
            <a:r>
              <a:rPr lang="en-US"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p>
          <a:p>
            <a:pPr defTabSz="916777" latinLnBrk="1"/>
            <a:r>
              <a:rPr lang="zh-CN" altLang="en-US"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en-US" altLang="zh-CN"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2</a:t>
            </a:r>
            <a:r>
              <a:rPr lang="zh-CN" altLang="en-US"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）变化：劳动教育由培养国民基本公德到成为教育方针的中心内容，地位明显上升。</a:t>
            </a:r>
            <a:endParaRPr lang="en-US" altLang="zh-CN"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endParaRPr>
          </a:p>
          <a:p>
            <a:pPr defTabSz="916777" latinLnBrk="1"/>
            <a:r>
              <a:rPr lang="zh-CN" altLang="en-US" sz="2400"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影响：有利于扭转歧视体力劳动者的观念；有利于树立劳动光荣和吃苦耐劳的时代精神；有利于提高青少年身体素质；有利于为社会主义现代化建设提供更多的技术人才。</a:t>
            </a:r>
            <a:endParaRPr lang="en-US" sz="1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left)">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_3_BD#a405f06b5.fixed?vbadefaultcenterpage=1&amp;parentnodeid=19cc8339f"/>
          <p:cNvSpPr/>
          <p:nvPr/>
        </p:nvSpPr>
        <p:spPr>
          <a:xfrm>
            <a:off x="-384088" y="0"/>
            <a:ext cx="12128394" cy="834228"/>
          </a:xfrm>
          <a:prstGeom prst="rect">
            <a:avLst/>
          </a:prstGeom>
          <a:noFill/>
        </p:spPr>
        <p:txBody>
          <a:bodyPr wrap="none" lIns="0" tIns="0" rIns="0" bIns="0" rtlCol="0" anchor="ctr"/>
          <a:lstStyle/>
          <a:p>
            <a:pPr algn="ctr" defTabSz="916777" latinLnBrk="1">
              <a:lnSpc>
                <a:spcPct val="150000"/>
              </a:lnSpc>
            </a:pPr>
            <a:r>
              <a:rPr lang="en-US" sz="3810" dirty="0">
                <a:solidFill>
                  <a:srgbClr val="000000"/>
                </a:solidFill>
                <a:latin typeface="Times New Roman" panose="02020603050405020304" pitchFamily="34" charset="0"/>
                <a:ea typeface="黑体" panose="02010609060101010101" pitchFamily="34" charset="-122"/>
                <a:cs typeface="Times New Roman" panose="02020603050405020304" pitchFamily="34" charset="-120"/>
              </a:rPr>
              <a:t>冲刺提分作业</a:t>
            </a:r>
            <a:endParaRPr lang="en-US" sz="3810" dirty="0">
              <a:solidFill>
                <a:prstClr val="black"/>
              </a:solidFill>
              <a:latin typeface="Calibri"/>
            </a:endParaRPr>
          </a:p>
        </p:txBody>
      </p:sp>
      <p:sp>
        <p:nvSpPr>
          <p:cNvPr id="6" name="QO_5_BD.28_1#2a47f1f39?vbadefaultcenterpage=1&amp;parentnodeid=359688f8b">
            <a:extLst>
              <a:ext uri="{FF2B5EF4-FFF2-40B4-BE49-F238E27FC236}">
                <a16:creationId xmlns:a16="http://schemas.microsoft.com/office/drawing/2014/main" id="{7BEB0481-4345-4F60-838B-C119D3245DC5}"/>
              </a:ext>
            </a:extLst>
          </p:cNvPr>
          <p:cNvSpPr/>
          <p:nvPr/>
        </p:nvSpPr>
        <p:spPr>
          <a:xfrm>
            <a:off x="316372" y="834228"/>
            <a:ext cx="11559255" cy="3744699"/>
          </a:xfrm>
          <a:prstGeom prst="rect">
            <a:avLst/>
          </a:prstGeom>
          <a:noFill/>
        </p:spPr>
        <p:txBody>
          <a:bodyPr wrap="square" lIns="0" tIns="0" rIns="0" bIns="0" rtlCol="0" anchor="t"/>
          <a:lstStyle/>
          <a:p>
            <a:pPr defTabSz="916777" latinLnBrk="1"/>
            <a:r>
              <a:rPr lang="en-US" sz="20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13.[2021湖北十堰二模]</a:t>
            </a:r>
            <a:r>
              <a:rPr lang="en-US" sz="2000" b="1" dirty="0">
                <a:solidFill>
                  <a:srgbClr val="000000"/>
                </a:solidFill>
                <a:latin typeface="黑体" panose="02010609060101010101" pitchFamily="49" charset="-122"/>
                <a:ea typeface="黑体" panose="02010609060101010101" pitchFamily="49" charset="-122"/>
                <a:cs typeface="宋体" panose="02010600030101010101" pitchFamily="34" charset="-120"/>
              </a:rPr>
              <a:t> </a:t>
            </a:r>
            <a:r>
              <a:rPr lang="en-US" sz="20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阅读材料，完成下列要求。</a:t>
            </a:r>
            <a:endParaRPr lang="en-US" sz="2000" b="1" dirty="0">
              <a:solidFill>
                <a:prstClr val="black"/>
              </a:solidFill>
              <a:latin typeface="黑体" panose="02010609060101010101" pitchFamily="49" charset="-122"/>
              <a:ea typeface="黑体" panose="02010609060101010101" pitchFamily="49" charset="-122"/>
            </a:endParaRPr>
          </a:p>
          <a:p>
            <a:pPr defTabSz="916777" latinLnBrk="1"/>
            <a:r>
              <a:rPr lang="en-US" sz="2000" b="1" dirty="0" err="1">
                <a:solidFill>
                  <a:srgbClr val="000000"/>
                </a:solidFill>
                <a:latin typeface="黑体" panose="02010609060101010101" pitchFamily="49" charset="-122"/>
                <a:ea typeface="黑体" panose="02010609060101010101" pitchFamily="49" charset="-122"/>
                <a:cs typeface="Times New Roman" panose="02020603050405020304" pitchFamily="34" charset="-120"/>
              </a:rPr>
              <a:t>材料一</a:t>
            </a:r>
            <a:r>
              <a:rPr lang="en-US" sz="2000" b="1" dirty="0">
                <a:solidFill>
                  <a:srgbClr val="000000"/>
                </a:solidFill>
                <a:latin typeface="黑体" panose="02010609060101010101" pitchFamily="49" charset="-122"/>
                <a:ea typeface="黑体" panose="02010609060101010101" pitchFamily="49" charset="-122"/>
                <a:cs typeface="宋体" panose="02010600030101010101" pitchFamily="34" charset="-120"/>
              </a:rPr>
              <a:t> </a:t>
            </a:r>
            <a:r>
              <a:rPr lang="en-US"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高度发达的隋唐政治文明的出现和形成是诸多历史因素综合作用的产物，不仅能够兼容并蓄、综采汉魏南北朝以来不同区域、不同族群的制度文化并加以融通运用，而且还能在此基础上进行改革创新，使之更加完善，更符合国家政治、经济、军事、文化发展的现实需要，从而创造出了更为发达、灿烂的文明。</a:t>
            </a:r>
            <a:r>
              <a:rPr lang="en-US" sz="2000" b="1" dirty="0">
                <a:solidFill>
                  <a:prstClr val="black"/>
                </a:solidFill>
                <a:latin typeface="楷体" panose="02010609060101010101" pitchFamily="49" charset="-122"/>
                <a:ea typeface="楷体" panose="02010609060101010101" pitchFamily="49" charset="-122"/>
              </a:rPr>
              <a:t>                      </a:t>
            </a:r>
            <a:r>
              <a:rPr lang="en-US" sz="20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a:t>
            </a:r>
            <a:r>
              <a:rPr lang="en-US" sz="2000" b="1" dirty="0" err="1">
                <a:solidFill>
                  <a:srgbClr val="000000"/>
                </a:solidFill>
                <a:latin typeface="黑体" panose="02010609060101010101" pitchFamily="49" charset="-122"/>
                <a:ea typeface="黑体" panose="02010609060101010101" pitchFamily="49" charset="-122"/>
                <a:cs typeface="Times New Roman" panose="02020603050405020304" pitchFamily="34" charset="-120"/>
              </a:rPr>
              <a:t>摘编自王小甫等《创新与再造：新隋唐至明中叶的政治文明</a:t>
            </a:r>
            <a:r>
              <a:rPr lang="en-US" sz="20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a:t>
            </a:r>
          </a:p>
          <a:p>
            <a:pPr defTabSz="916777" latinLnBrk="1"/>
            <a:r>
              <a:rPr lang="en-US" altLang="zh-CN" sz="2000" b="1" dirty="0" err="1">
                <a:solidFill>
                  <a:srgbClr val="000000"/>
                </a:solidFill>
                <a:latin typeface="黑体" panose="02010609060101010101" pitchFamily="49" charset="-122"/>
                <a:ea typeface="黑体" panose="02010609060101010101" pitchFamily="49" charset="-122"/>
                <a:cs typeface="Times New Roman" panose="02020603050405020304" pitchFamily="34" charset="-120"/>
              </a:rPr>
              <a:t>材料二</a:t>
            </a:r>
            <a:r>
              <a:rPr lang="en-US" altLang="zh-CN" sz="2000" b="1" dirty="0">
                <a:solidFill>
                  <a:srgbClr val="000000"/>
                </a:solidFill>
                <a:latin typeface="黑体" panose="02010609060101010101" pitchFamily="49" charset="-122"/>
                <a:ea typeface="黑体" panose="02010609060101010101" pitchFamily="49" charset="-122"/>
                <a:cs typeface="宋体" panose="02010600030101010101" pitchFamily="34" charset="-120"/>
              </a:rPr>
              <a:t> </a:t>
            </a:r>
            <a:r>
              <a:rPr lang="en-US" altLang="zh-CN" sz="20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7世纪初的唐朝，内部组织结构按照当时的标准来看，近于至善，中央政府的一大特色为“三省分工”。这种体系与后世西洋所谓的“互相制衡”截然不同，不论唐太宗如何开明，他的政府无可避免地成为一种专制体制。</a:t>
            </a:r>
            <a:r>
              <a:rPr lang="en-US" altLang="zh-CN" sz="2000" b="1" dirty="0">
                <a:solidFill>
                  <a:prstClr val="black"/>
                </a:solidFill>
                <a:latin typeface="楷体" panose="02010609060101010101" pitchFamily="49" charset="-122"/>
                <a:ea typeface="楷体" panose="02010609060101010101" pitchFamily="49" charset="-122"/>
              </a:rPr>
              <a:t>                                     </a:t>
            </a:r>
            <a:r>
              <a:rPr lang="en-US" altLang="zh-CN" sz="20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a:t>
            </a:r>
            <a:r>
              <a:rPr lang="en-US" altLang="zh-CN" sz="2000" b="1" dirty="0" err="1">
                <a:solidFill>
                  <a:srgbClr val="000000"/>
                </a:solidFill>
                <a:latin typeface="黑体" panose="02010609060101010101" pitchFamily="49" charset="-122"/>
                <a:ea typeface="黑体" panose="02010609060101010101" pitchFamily="49" charset="-122"/>
                <a:cs typeface="Times New Roman" panose="02020603050405020304" pitchFamily="34" charset="-120"/>
              </a:rPr>
              <a:t>摘编自黄仁宇《中国大历史</a:t>
            </a:r>
            <a:r>
              <a:rPr lang="en-US" altLang="zh-CN" sz="20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a:t>
            </a:r>
          </a:p>
          <a:p>
            <a:pPr defTabSz="916777" latinLnBrk="1"/>
            <a:r>
              <a:rPr lang="en-US" altLang="zh-CN" sz="2000"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（1）根据材料一并结合所学知识，概括隋唐政治制度创新的有利因素。（4分）</a:t>
            </a:r>
          </a:p>
          <a:p>
            <a:pPr defTabSz="916777" latinLnBrk="1"/>
            <a:r>
              <a:rPr lang="zh-CN" altLang="en-US" sz="2000" b="1" dirty="0">
                <a:solidFill>
                  <a:prstClr val="black"/>
                </a:solidFill>
                <a:latin typeface="黑体" panose="02010609060101010101" pitchFamily="49" charset="-122"/>
                <a:ea typeface="黑体" panose="02010609060101010101" pitchFamily="49" charset="-122"/>
              </a:rPr>
              <a:t>（</a:t>
            </a:r>
            <a:r>
              <a:rPr lang="en-US" altLang="zh-CN" sz="2000" b="1" dirty="0">
                <a:solidFill>
                  <a:prstClr val="black"/>
                </a:solidFill>
                <a:latin typeface="黑体" panose="02010609060101010101" pitchFamily="49" charset="-122"/>
                <a:ea typeface="黑体" panose="02010609060101010101" pitchFamily="49" charset="-122"/>
              </a:rPr>
              <a:t>2</a:t>
            </a:r>
            <a:r>
              <a:rPr lang="zh-CN" altLang="en-US" sz="2000" b="1" dirty="0">
                <a:solidFill>
                  <a:prstClr val="black"/>
                </a:solidFill>
                <a:latin typeface="黑体" panose="02010609060101010101" pitchFamily="49" charset="-122"/>
                <a:ea typeface="黑体" panose="02010609060101010101" pitchFamily="49" charset="-122"/>
              </a:rPr>
              <a:t>）根据材料二并结合所学知识，指出唐初内部组织“近于至善”的表现并分析其局限性。（</a:t>
            </a:r>
            <a:r>
              <a:rPr lang="en-US" altLang="zh-CN" sz="2000" b="1" dirty="0">
                <a:solidFill>
                  <a:prstClr val="black"/>
                </a:solidFill>
                <a:latin typeface="黑体" panose="02010609060101010101" pitchFamily="49" charset="-122"/>
                <a:ea typeface="黑体" panose="02010609060101010101" pitchFamily="49" charset="-122"/>
              </a:rPr>
              <a:t>10</a:t>
            </a:r>
            <a:r>
              <a:rPr lang="zh-CN" altLang="en-US" sz="2000" b="1" dirty="0">
                <a:solidFill>
                  <a:prstClr val="black"/>
                </a:solidFill>
                <a:latin typeface="黑体" panose="02010609060101010101" pitchFamily="49" charset="-122"/>
                <a:ea typeface="黑体" panose="02010609060101010101" pitchFamily="49" charset="-122"/>
              </a:rPr>
              <a:t>分）</a:t>
            </a:r>
            <a:endParaRPr lang="en-US" sz="2000" b="1" dirty="0">
              <a:solidFill>
                <a:prstClr val="black"/>
              </a:solidFill>
              <a:latin typeface="黑体" panose="02010609060101010101" pitchFamily="49" charset="-122"/>
              <a:ea typeface="黑体" panose="02010609060101010101" pitchFamily="49" charset="-122"/>
            </a:endParaRPr>
          </a:p>
          <a:p>
            <a:pPr defTabSz="916777" latinLnBrk="1"/>
            <a:endParaRPr lang="en-US" sz="2000" b="1" dirty="0">
              <a:solidFill>
                <a:prstClr val="black"/>
              </a:solidFill>
              <a:latin typeface="黑体" panose="02010609060101010101" pitchFamily="49" charset="-122"/>
              <a:ea typeface="黑体" panose="02010609060101010101" pitchFamily="49" charset="-122"/>
            </a:endParaRPr>
          </a:p>
        </p:txBody>
      </p:sp>
      <p:sp>
        <p:nvSpPr>
          <p:cNvPr id="7" name="QO_6_AN.29_1#78206a7e8?vbadefaultcenterpage=1&amp;parentnodeid=2a47f1f39">
            <a:extLst>
              <a:ext uri="{FF2B5EF4-FFF2-40B4-BE49-F238E27FC236}">
                <a16:creationId xmlns:a16="http://schemas.microsoft.com/office/drawing/2014/main" id="{320EE701-479A-4C05-B561-007A1A5D8557}"/>
              </a:ext>
            </a:extLst>
          </p:cNvPr>
          <p:cNvSpPr/>
          <p:nvPr/>
        </p:nvSpPr>
        <p:spPr>
          <a:xfrm>
            <a:off x="336899" y="4149436"/>
            <a:ext cx="11559255" cy="990600"/>
          </a:xfrm>
          <a:prstGeom prst="rect">
            <a:avLst/>
          </a:prstGeom>
          <a:noFill/>
        </p:spPr>
        <p:txBody>
          <a:bodyPr wrap="square" lIns="0" tIns="0" rIns="0" bIns="0" rtlCol="0" anchor="t"/>
          <a:lstStyle/>
          <a:p>
            <a:pPr defTabSz="916777" latinLnBrk="1"/>
            <a:r>
              <a:rPr lang="zh-CN" altLang="en-US" sz="2607"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altLang="zh-CN" sz="2607" b="1" dirty="0">
                <a:solidFill>
                  <a:srgbClr val="FF0000"/>
                </a:solidFill>
                <a:latin typeface="黑体" panose="02010609060101010101" pitchFamily="49" charset="-122"/>
                <a:ea typeface="黑体" panose="02010609060101010101" pitchFamily="49" charset="-122"/>
                <a:cs typeface="宋体" panose="02010600030101010101" pitchFamily="34" charset="-120"/>
              </a:rPr>
              <a:t>1</a:t>
            </a:r>
            <a:r>
              <a:rPr lang="zh-CN" altLang="en-US" sz="2607" b="1" dirty="0">
                <a:solidFill>
                  <a:srgbClr val="FF0000"/>
                </a:solidFill>
                <a:latin typeface="黑体" panose="02010609060101010101" pitchFamily="49" charset="-122"/>
                <a:ea typeface="黑体" panose="02010609060101010101" pitchFamily="49" charset="-122"/>
                <a:cs typeface="宋体" panose="02010600030101010101" pitchFamily="34" charset="-120"/>
              </a:rPr>
              <a:t>）</a:t>
            </a:r>
            <a:r>
              <a:rPr lang="en-US" sz="2607"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有利因素：魏晋奠定的制度基础；国家的统一；经济的繁荣；兼收并蓄的文化政策；统治者的励精图治</a:t>
            </a:r>
            <a:r>
              <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p>
          <a:p>
            <a:pPr defTabSz="916777" latinLnBrk="1"/>
            <a:r>
              <a:rPr lang="zh-CN" alt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a:t>
            </a:r>
            <a:r>
              <a:rPr lang="en-US" altLang="zh-CN"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2</a:t>
            </a:r>
            <a:r>
              <a:rPr lang="zh-CN" alt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）表现：三省六部制趋于成熟，行政效率提高；相权一分为三，防止宰相权力过于集中；宰相共同议政，利于减少决策失误。</a:t>
            </a:r>
          </a:p>
          <a:p>
            <a:pPr defTabSz="916777" latinLnBrk="1"/>
            <a:r>
              <a:rPr lang="zh-CN" alt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rPr>
              <a:t>局限性：相权被分割削弱，其本质是强化君主专制制度；政令决策执行程序化，造成不同部门之间互相掣肘推诿。</a:t>
            </a:r>
          </a:p>
          <a:p>
            <a:pPr defTabSz="916777" latinLnBrk="1"/>
            <a:endParaRPr lang="en-US" sz="2607" b="1" dirty="0">
              <a:solidFill>
                <a:srgbClr val="FF0000"/>
              </a:solidFill>
              <a:latin typeface="黑体" panose="02010609060101010101" pitchFamily="49" charset="-122"/>
              <a:ea typeface="黑体" panose="02010609060101010101" pitchFamily="49" charset="-122"/>
              <a:cs typeface="Times New Roman" panose="02020603050405020304" pitchFamily="34" charset="-120"/>
            </a:endParaRPr>
          </a:p>
          <a:p>
            <a:pPr defTabSz="916777" latinLnBrk="1"/>
            <a:endParaRPr lang="en-US" sz="1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left)">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left)">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wipe(left)">
                                      <p:cBhvr>
                                        <p:cTn id="1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QO_5_BD.33_1#9514eead3?vbadefaultcenterpage=1&amp;parentnodeid=359688f8b"/>
          <p:cNvSpPr/>
          <p:nvPr/>
        </p:nvSpPr>
        <p:spPr>
          <a:xfrm>
            <a:off x="316373" y="50541"/>
            <a:ext cx="11559255" cy="1123700"/>
          </a:xfrm>
          <a:prstGeom prst="rect">
            <a:avLst/>
          </a:prstGeom>
          <a:noFill/>
        </p:spPr>
        <p:txBody>
          <a:bodyPr wrap="square" lIns="0" tIns="0" rIns="0" bIns="0" rtlCol="0" anchor="t"/>
          <a:lstStyle/>
          <a:p>
            <a:pPr defTabSz="916777" latinLnBrk="1"/>
            <a:r>
              <a:rPr lang="en-US"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14.[2021山东济南二模]</a:t>
            </a:r>
            <a:r>
              <a:rPr lang="en-US" b="1" dirty="0">
                <a:solidFill>
                  <a:srgbClr val="000000"/>
                </a:solidFill>
                <a:latin typeface="黑体" panose="02010609060101010101" pitchFamily="49" charset="-122"/>
                <a:ea typeface="黑体" panose="02010609060101010101" pitchFamily="49" charset="-122"/>
                <a:cs typeface="宋体" panose="02010600030101010101" pitchFamily="34" charset="-120"/>
              </a:rPr>
              <a:t> </a:t>
            </a:r>
            <a:r>
              <a:rPr lang="en-US"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阅读材料，回答问题。</a:t>
            </a:r>
            <a:endParaRPr lang="en-US" b="1" dirty="0">
              <a:solidFill>
                <a:prstClr val="black"/>
              </a:solidFill>
              <a:latin typeface="黑体" panose="02010609060101010101" pitchFamily="49" charset="-122"/>
              <a:ea typeface="黑体" panose="02010609060101010101" pitchFamily="49" charset="-122"/>
            </a:endParaRPr>
          </a:p>
          <a:p>
            <a:pPr defTabSz="916777" latinLnBrk="1"/>
            <a:r>
              <a:rPr lang="en-US" b="1" dirty="0">
                <a:solidFill>
                  <a:srgbClr val="000000"/>
                </a:solidFill>
                <a:latin typeface="黑体" panose="02010609060101010101" pitchFamily="49" charset="-122"/>
                <a:ea typeface="黑体" panose="02010609060101010101" pitchFamily="49" charset="-122"/>
                <a:cs typeface="宋体" panose="02010600030101010101" pitchFamily="34" charset="-120"/>
              </a:rPr>
              <a:t>    </a:t>
            </a:r>
            <a:r>
              <a:rPr lang="en-US"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材料</a:t>
            </a:r>
            <a:r>
              <a:rPr lang="en-US" b="1" dirty="0">
                <a:solidFill>
                  <a:srgbClr val="000000"/>
                </a:solidFill>
                <a:latin typeface="黑体" panose="02010609060101010101" pitchFamily="49" charset="-122"/>
                <a:ea typeface="黑体" panose="02010609060101010101" pitchFamily="49" charset="-122"/>
                <a:cs typeface="宋体" panose="02010600030101010101" pitchFamily="34" charset="-120"/>
              </a:rPr>
              <a:t> </a:t>
            </a:r>
            <a:r>
              <a:rPr lang="en-US" b="1" dirty="0">
                <a:solidFill>
                  <a:srgbClr val="000000"/>
                </a:solidFill>
                <a:latin typeface="黑体" panose="02010609060101010101" pitchFamily="49" charset="-122"/>
                <a:ea typeface="黑体" panose="02010609060101010101" pitchFamily="49" charset="-122"/>
                <a:cs typeface="Times New Roman" panose="02020603050405020304" pitchFamily="34" charset="-120"/>
              </a:rPr>
              <a:t>唐宋知识分子的休闲文化</a:t>
            </a:r>
            <a:endParaRPr lang="en-US" b="1" dirty="0">
              <a:solidFill>
                <a:prstClr val="black"/>
              </a:solidFill>
              <a:latin typeface="黑体" panose="02010609060101010101" pitchFamily="49" charset="-122"/>
              <a:ea typeface="黑体" panose="02010609060101010101" pitchFamily="49" charset="-122"/>
            </a:endParaRPr>
          </a:p>
        </p:txBody>
      </p:sp>
      <p:graphicFrame>
        <p:nvGraphicFramePr>
          <p:cNvPr id="17" name="QO_5_BD.33_2#9514eead3?vbadefaultcenterpage=1&amp;parentnodeid=359688f8b"/>
          <p:cNvGraphicFramePr>
            <a:graphicFrameLocks noGrp="1"/>
          </p:cNvGraphicFramePr>
          <p:nvPr>
            <p:custDataLst>
              <p:tags r:id="rId1"/>
            </p:custDataLst>
            <p:extLst>
              <p:ext uri="{D42A27DB-BD31-4B8C-83A1-F6EECF244321}">
                <p14:modId xmlns:p14="http://schemas.microsoft.com/office/powerpoint/2010/main" val="1441807148"/>
              </p:ext>
            </p:extLst>
          </p:nvPr>
        </p:nvGraphicFramePr>
        <p:xfrm>
          <a:off x="361892" y="600509"/>
          <a:ext cx="11663853" cy="3170308"/>
        </p:xfrm>
        <a:graphic>
          <a:graphicData uri="http://schemas.openxmlformats.org/drawingml/2006/table">
            <a:tbl>
              <a:tblPr/>
              <a:tblGrid>
                <a:gridCol w="5693103">
                  <a:extLst>
                    <a:ext uri="{9D8B030D-6E8A-4147-A177-3AD203B41FA5}">
                      <a16:colId xmlns:a16="http://schemas.microsoft.com/office/drawing/2014/main" val="20000"/>
                    </a:ext>
                  </a:extLst>
                </a:gridCol>
                <a:gridCol w="5970750">
                  <a:extLst>
                    <a:ext uri="{9D8B030D-6E8A-4147-A177-3AD203B41FA5}">
                      <a16:colId xmlns:a16="http://schemas.microsoft.com/office/drawing/2014/main" val="20001"/>
                    </a:ext>
                  </a:extLst>
                </a:gridCol>
              </a:tblGrid>
              <a:tr h="200973">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唐朝</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ctr">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宋朝</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649602">
                <a:tc>
                  <a:txBody>
                    <a:bodyPr/>
                    <a:lstStyle/>
                    <a:p>
                      <a:pPr algn="l">
                        <a:lnSpc>
                          <a:spcPct val="100000"/>
                        </a:lnSpc>
                      </a:pP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在休闲方式的选择上，文士群体中盛行一些富有激情和活力的活动，如打毯、射猎、舞剑、歌舞宴饮、户外游赏等。休闲文化主体具有很大的局限性，皇室、贵族、官僚等社会上层阶级仍然是休闲的绝对主体。集体性的宴饮、游赏、节日狂欢较为普遍，如一年一度的曲江游宴。文士热衷于参与群体性的休闲活动，视野多关注公共事业和公共领域，休闲目的大多与自身的政治事业前途息息相关，参与休闲活动多为自发、外放的形式。士人欣赏牡丹，如刘禹锡“唯有牡丹真国色，花开时节动京城”</a:t>
                      </a:r>
                      <a:r>
                        <a:rPr lang="zh-CN" alt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tc>
                  <a:txBody>
                    <a:bodyPr/>
                    <a:lstStyle/>
                    <a:p>
                      <a:pPr algn="l">
                        <a:lnSpc>
                          <a:spcPct val="100000"/>
                        </a:lnSpc>
                      </a:pPr>
                      <a:r>
                        <a:rPr lang="en-US" sz="1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士大夫对休闲活动的选择，偏向文弱、静态的休闲方式</a:t>
                      </a:r>
                      <a:r>
                        <a:rPr kumimoji="0" lang="en-US" altLang="zh-CN" sz="1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lang="en-US" sz="1800" b="1" dirty="0" err="1">
                          <a:solidFill>
                            <a:srgbClr val="000000"/>
                          </a:solidFill>
                          <a:latin typeface="楷体" panose="02010609060101010101" pitchFamily="49" charset="-122"/>
                          <a:ea typeface="楷体" panose="02010609060101010101" pitchFamily="49" charset="-122"/>
                          <a:cs typeface="Times New Roman" panose="02020603050405020304" pitchFamily="34" charset="-120"/>
                        </a:rPr>
                        <a:t>如棋类、投壶、捶丸等。休闲文化的主体逐渐扩大到社会各阶层。士大夫偏爱室内静娴雅致的休闲方式，烧香</a:t>
                      </a:r>
                      <a:r>
                        <a:rPr kumimoji="0" lang="en-US" altLang="zh-CN" sz="1800" b="1" i="0" u="none" strike="noStrike" kern="1200" cap="none" spc="0" normalizeH="0" baseline="0" noProof="0" dirty="0">
                          <a:ln>
                            <a:noFill/>
                          </a:ln>
                          <a:solidFill>
                            <a:srgbClr val="000000"/>
                          </a:solidFill>
                          <a:effectLst/>
                          <a:uLnTx/>
                          <a:uFillTx/>
                          <a:latin typeface="楷体" panose="02010609060101010101" pitchFamily="49" charset="-122"/>
                          <a:ea typeface="楷体" panose="02010609060101010101" pitchFamily="49" charset="-122"/>
                          <a:cs typeface="Times New Roman" panose="02020603050405020304" pitchFamily="34" charset="-120"/>
                        </a:rPr>
                        <a:t>、</a:t>
                      </a:r>
                      <a:r>
                        <a:rPr 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点茶、挂画、插花成为生活中“四般闲事”。士大夫已从群体性的休闲活动中抽身出来，将视角更多地凝聚到自身，更多关注私人休闲领域。大部分士人有了自觉的休闲意识，即便是聚集，也是一群志同道合之人进行精致休闲的聚会，以此寻求知音，切磋文艺。士大夫赞赏梅花、莲花，如王安石“遥知不是雪，为有暗香来”、周敦颐“出淤泥而不染，濯清涟而不妖”</a:t>
                      </a:r>
                      <a:r>
                        <a:rPr lang="zh-CN" altLang="en-US" sz="1800" b="1" dirty="0">
                          <a:solidFill>
                            <a:srgbClr val="000000"/>
                          </a:solidFill>
                          <a:latin typeface="楷体" panose="02010609060101010101" pitchFamily="49" charset="-122"/>
                          <a:ea typeface="楷体" panose="02010609060101010101" pitchFamily="49" charset="-122"/>
                          <a:cs typeface="Times New Roman" panose="02020603050405020304" pitchFamily="34" charset="-120"/>
                        </a:rPr>
                        <a:t>。</a:t>
                      </a:r>
                      <a:endParaRPr lang="en-US" sz="1200" b="1" dirty="0">
                        <a:latin typeface="楷体" panose="02010609060101010101" pitchFamily="49" charset="-122"/>
                        <a:ea typeface="楷体" panose="02010609060101010101" pitchFamily="49" charset="-122"/>
                      </a:endParaRPr>
                    </a:p>
                  </a:txBody>
                  <a:tcPr marL="38197" marR="38197" marT="38197" marB="38197" anchor="ct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3" name="文本框 2"/>
          <p:cNvSpPr txBox="1"/>
          <p:nvPr/>
        </p:nvSpPr>
        <p:spPr>
          <a:xfrm>
            <a:off x="764824" y="3770817"/>
            <a:ext cx="11586503" cy="646331"/>
          </a:xfrm>
          <a:prstGeom prst="rect">
            <a:avLst/>
          </a:prstGeom>
          <a:noFill/>
        </p:spPr>
        <p:txBody>
          <a:bodyPr wrap="square" rtlCol="0" anchor="t">
            <a:spAutoFit/>
          </a:bodyPr>
          <a:lstStyle/>
          <a:p>
            <a:pPr algn="r" defTabSz="916777" latinLnBrk="1"/>
            <a:r>
              <a:rPr lang="en-US" b="1" dirty="0">
                <a:solidFill>
                  <a:srgbClr val="000000"/>
                </a:solidFill>
                <a:latin typeface="黑体" panose="02010609060101010101" pitchFamily="49" charset="-122"/>
                <a:ea typeface="黑体" panose="02010609060101010101" pitchFamily="49" charset="-122"/>
                <a:cs typeface="Times New Roman" panose="02020603050405020304" pitchFamily="34" charset="-120"/>
                <a:sym typeface="+mn-ea"/>
              </a:rPr>
              <a:t>——</a:t>
            </a:r>
            <a:r>
              <a:rPr lang="en-US" b="1" dirty="0" err="1">
                <a:solidFill>
                  <a:srgbClr val="000000"/>
                </a:solidFill>
                <a:latin typeface="黑体" panose="02010609060101010101" pitchFamily="49" charset="-122"/>
                <a:ea typeface="黑体" panose="02010609060101010101" pitchFamily="49" charset="-122"/>
                <a:cs typeface="Times New Roman" panose="02020603050405020304" pitchFamily="34" charset="-120"/>
                <a:sym typeface="+mn-ea"/>
              </a:rPr>
              <a:t>摘编自肖潇《从“文士”到“士大夫”的演变看唐宋休闲文化变化趋势</a:t>
            </a:r>
            <a:r>
              <a:rPr lang="en-US" b="1" dirty="0">
                <a:solidFill>
                  <a:srgbClr val="000000"/>
                </a:solidFill>
                <a:latin typeface="黑体" panose="02010609060101010101" pitchFamily="49" charset="-122"/>
                <a:ea typeface="黑体" panose="02010609060101010101" pitchFamily="49" charset="-122"/>
                <a:cs typeface="Times New Roman" panose="02020603050405020304" pitchFamily="34" charset="-120"/>
                <a:sym typeface="+mn-ea"/>
              </a:rPr>
              <a:t>》</a:t>
            </a:r>
          </a:p>
          <a:p>
            <a:pPr defTabSz="916777" latinLnBrk="1"/>
            <a:r>
              <a:rPr lang="zh-CN" altLang="en-US" b="1" dirty="0">
                <a:solidFill>
                  <a:prstClr val="black"/>
                </a:solidFill>
                <a:latin typeface="黑体" panose="02010609060101010101" pitchFamily="49" charset="-122"/>
                <a:ea typeface="黑体" panose="02010609060101010101" pitchFamily="49" charset="-122"/>
              </a:rPr>
              <a:t>结合时代背景对唐宋知识分子“休闲文化”的演变进行合理解释。（</a:t>
            </a:r>
            <a:r>
              <a:rPr lang="en-US" altLang="zh-CN" b="1" dirty="0">
                <a:solidFill>
                  <a:prstClr val="black"/>
                </a:solidFill>
                <a:latin typeface="黑体" panose="02010609060101010101" pitchFamily="49" charset="-122"/>
                <a:ea typeface="黑体" panose="02010609060101010101" pitchFamily="49" charset="-122"/>
              </a:rPr>
              <a:t>10</a:t>
            </a:r>
            <a:r>
              <a:rPr lang="zh-CN" altLang="en-US" b="1" dirty="0">
                <a:solidFill>
                  <a:prstClr val="black"/>
                </a:solidFill>
                <a:latin typeface="黑体" panose="02010609060101010101" pitchFamily="49" charset="-122"/>
                <a:ea typeface="黑体" panose="02010609060101010101" pitchFamily="49" charset="-122"/>
              </a:rPr>
              <a:t>分）</a:t>
            </a:r>
          </a:p>
        </p:txBody>
      </p:sp>
      <p:sp>
        <p:nvSpPr>
          <p:cNvPr id="5" name="QO_5_AN.34_1#9514eead3?vbadefaultcenterpage=1&amp;parentnodeid=359688f8b">
            <a:extLst>
              <a:ext uri="{FF2B5EF4-FFF2-40B4-BE49-F238E27FC236}">
                <a16:creationId xmlns:a16="http://schemas.microsoft.com/office/drawing/2014/main" id="{B7D70B75-419B-4F54-B511-CBAB7DF3182C}"/>
              </a:ext>
            </a:extLst>
          </p:cNvPr>
          <p:cNvSpPr/>
          <p:nvPr/>
        </p:nvSpPr>
        <p:spPr>
          <a:xfrm>
            <a:off x="181783" y="4344549"/>
            <a:ext cx="11843962" cy="2317713"/>
          </a:xfrm>
          <a:prstGeom prst="rect">
            <a:avLst/>
          </a:prstGeom>
          <a:noFill/>
        </p:spPr>
        <p:txBody>
          <a:bodyPr wrap="square" lIns="0" tIns="0" rIns="0" bIns="0" rtlCol="0" anchor="t"/>
          <a:lstStyle/>
          <a:p>
            <a:pPr defTabSz="916777" latinLnBrk="1"/>
            <a:r>
              <a:rPr lang="en-US" b="1" dirty="0" err="1">
                <a:solidFill>
                  <a:srgbClr val="FF0000"/>
                </a:solidFill>
                <a:latin typeface="黑体" panose="02010609060101010101" pitchFamily="49" charset="-122"/>
                <a:ea typeface="黑体" panose="02010609060101010101" pitchFamily="49" charset="-122"/>
                <a:cs typeface="Times New Roman" panose="02020603050405020304" pitchFamily="34" charset="-120"/>
              </a:rPr>
              <a:t>从唐朝方面作答</a:t>
            </a:r>
            <a:endParaRPr lang="en-US" b="1" dirty="0">
              <a:solidFill>
                <a:srgbClr val="FF0000"/>
              </a:solidFill>
              <a:latin typeface="黑体" panose="02010609060101010101" pitchFamily="49" charset="-122"/>
              <a:ea typeface="黑体" panose="02010609060101010101" pitchFamily="49" charset="-122"/>
            </a:endParaRPr>
          </a:p>
          <a:p>
            <a:pPr defTabSz="916777" latinLnBrk="1"/>
            <a:r>
              <a:rPr lang="en-US" b="1" dirty="0">
                <a:solidFill>
                  <a:srgbClr val="FF0000"/>
                </a:solidFill>
                <a:latin typeface="楷体" panose="02010609060101010101" pitchFamily="49" charset="-122"/>
                <a:ea typeface="楷体" panose="02010609060101010101" pitchFamily="49" charset="-122"/>
                <a:cs typeface="Times New Roman" panose="02020603050405020304" pitchFamily="34" charset="-120"/>
              </a:rPr>
              <a:t>角度1：唐朝政治稳定，疆域辽阔，国家大一统；科举制兴起，贵族政治的色彩浓厚；经济繁荣；文化开放多元；民族交融。</a:t>
            </a:r>
            <a:endParaRPr lang="en-US" b="1" dirty="0">
              <a:solidFill>
                <a:srgbClr val="FF0000"/>
              </a:solidFill>
              <a:latin typeface="楷体" panose="02010609060101010101" pitchFamily="49" charset="-122"/>
              <a:ea typeface="楷体" panose="02010609060101010101" pitchFamily="49" charset="-122"/>
            </a:endParaRPr>
          </a:p>
          <a:p>
            <a:pPr defTabSz="916777" latinLnBrk="1"/>
            <a:r>
              <a:rPr lang="en-US" b="1" dirty="0">
                <a:solidFill>
                  <a:srgbClr val="FF0000"/>
                </a:solidFill>
                <a:latin typeface="楷体" panose="02010609060101010101" pitchFamily="49" charset="-122"/>
                <a:ea typeface="楷体" panose="02010609060101010101" pitchFamily="49" charset="-122"/>
                <a:cs typeface="Times New Roman" panose="02020603050405020304" pitchFamily="34" charset="-120"/>
              </a:rPr>
              <a:t>角度2：休闲文化具有激情活力、尚武、开放、恢宏、社会上层参与、自发外放特点。</a:t>
            </a:r>
          </a:p>
          <a:p>
            <a:pPr defTabSz="916777" latinLnBrk="1"/>
            <a:r>
              <a:rPr lang="zh-CN" altLang="en-US" b="1" dirty="0">
                <a:solidFill>
                  <a:srgbClr val="FF0000"/>
                </a:solidFill>
                <a:latin typeface="黑体" panose="02010609060101010101" pitchFamily="49" charset="-122"/>
                <a:ea typeface="黑体" panose="02010609060101010101" pitchFamily="49" charset="-122"/>
                <a:cs typeface="宋体" panose="02010600030101010101" pitchFamily="34" charset="-120"/>
              </a:rPr>
              <a:t>从宋朝方面作答</a:t>
            </a:r>
          </a:p>
          <a:p>
            <a:pPr defTabSz="916777" latinLnBrk="1"/>
            <a:r>
              <a:rPr lang="zh-CN" altLang="en-US" b="1" dirty="0">
                <a:solidFill>
                  <a:srgbClr val="FF0000"/>
                </a:solidFill>
                <a:latin typeface="楷体" panose="02010609060101010101" pitchFamily="49" charset="-122"/>
                <a:ea typeface="楷体" panose="02010609060101010101" pitchFamily="49" charset="-122"/>
                <a:cs typeface="宋体" panose="02010600030101010101" pitchFamily="34" charset="-120"/>
              </a:rPr>
              <a:t>角度</a:t>
            </a:r>
            <a:r>
              <a:rPr lang="en-US" altLang="zh-CN" b="1" dirty="0">
                <a:solidFill>
                  <a:srgbClr val="FF0000"/>
                </a:solidFill>
                <a:latin typeface="楷体" panose="02010609060101010101" pitchFamily="49" charset="-122"/>
                <a:ea typeface="楷体" panose="02010609060101010101" pitchFamily="49" charset="-122"/>
                <a:cs typeface="宋体" panose="02010600030101010101" pitchFamily="34" charset="-120"/>
              </a:rPr>
              <a:t>1</a:t>
            </a:r>
            <a:r>
              <a:rPr lang="zh-CN" altLang="en-US" b="1" dirty="0">
                <a:solidFill>
                  <a:srgbClr val="FF0000"/>
                </a:solidFill>
                <a:latin typeface="楷体" panose="02010609060101010101" pitchFamily="49" charset="-122"/>
                <a:ea typeface="楷体" panose="02010609060101010101" pitchFamily="49" charset="-122"/>
                <a:cs typeface="宋体" panose="02010600030101010101" pitchFamily="34" charset="-120"/>
              </a:rPr>
              <a:t>：宋朝重文轻武的国策；民族政权并立；科举制发展；商品经济发展；文人士大夫阶层的壮大；理学的兴起与发展。</a:t>
            </a:r>
          </a:p>
          <a:p>
            <a:pPr defTabSz="916777" latinLnBrk="1"/>
            <a:r>
              <a:rPr lang="zh-CN" altLang="en-US" b="1" dirty="0">
                <a:solidFill>
                  <a:srgbClr val="FF0000"/>
                </a:solidFill>
                <a:latin typeface="楷体" panose="02010609060101010101" pitchFamily="49" charset="-122"/>
                <a:ea typeface="楷体" panose="02010609060101010101" pitchFamily="49" charset="-122"/>
                <a:cs typeface="宋体" panose="02010600030101010101" pitchFamily="34" charset="-120"/>
              </a:rPr>
              <a:t>角度</a:t>
            </a:r>
            <a:r>
              <a:rPr lang="en-US" altLang="zh-CN" b="1" dirty="0">
                <a:solidFill>
                  <a:srgbClr val="FF0000"/>
                </a:solidFill>
                <a:latin typeface="楷体" panose="02010609060101010101" pitchFamily="49" charset="-122"/>
                <a:ea typeface="楷体" panose="02010609060101010101" pitchFamily="49" charset="-122"/>
                <a:cs typeface="宋体" panose="02010600030101010101" pitchFamily="34" charset="-120"/>
              </a:rPr>
              <a:t>2</a:t>
            </a:r>
            <a:r>
              <a:rPr lang="zh-CN" altLang="en-US" b="1" dirty="0">
                <a:solidFill>
                  <a:srgbClr val="FF0000"/>
                </a:solidFill>
                <a:latin typeface="楷体" panose="02010609060101010101" pitchFamily="49" charset="-122"/>
                <a:ea typeface="楷体" panose="02010609060101010101" pitchFamily="49" charset="-122"/>
                <a:cs typeface="宋体" panose="02010600030101010101" pitchFamily="34" charset="-120"/>
              </a:rPr>
              <a:t>：休闲文化尚文、静娴雅致、社会阶层参与广泛、内敛。</a:t>
            </a:r>
          </a:p>
          <a:p>
            <a:pPr defTabSz="916777" latinLnBrk="1"/>
            <a:r>
              <a:rPr lang="zh-CN" altLang="en-US" b="1" dirty="0">
                <a:solidFill>
                  <a:srgbClr val="FF0000"/>
                </a:solidFill>
                <a:latin typeface="黑体" panose="02010609060101010101" pitchFamily="49" charset="-122"/>
                <a:ea typeface="黑体" panose="02010609060101010101" pitchFamily="49" charset="-122"/>
                <a:cs typeface="宋体" panose="02010600030101010101" pitchFamily="34" charset="-120"/>
              </a:rPr>
              <a:t>    休闲文化的演变反映了唐宋时期的社会变革，体现唐宋文人士大夫的生活风尚和人文旨趣。</a:t>
            </a:r>
          </a:p>
          <a:p>
            <a:pPr defTabSz="916777" latinLnBrk="1"/>
            <a:endParaRPr lang="en-US" b="1" dirty="0">
              <a:solidFill>
                <a:srgbClr val="FF0000"/>
              </a:solidFill>
              <a:latin typeface="黑体" panose="02010609060101010101" pitchFamily="49" charset="-122"/>
              <a:ea typeface="黑体" panose="02010609060101010101" pitchFamily="49" charset="-122"/>
            </a:endParaRPr>
          </a:p>
          <a:p>
            <a:pPr defTabSz="916777" latinLnBrk="1"/>
            <a:endParaRPr lang="en-US"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left)">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left)">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wipe(left)">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wipe(left)">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wipe(left)">
                                      <p:cBhvr>
                                        <p:cTn id="27" dur="500"/>
                                        <p:tgtEl>
                                          <p:spTgt spid="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5">
                                            <p:txEl>
                                              <p:pRg st="5" end="5"/>
                                            </p:txEl>
                                          </p:spTgt>
                                        </p:tgtEl>
                                        <p:attrNameLst>
                                          <p:attrName>style.visibility</p:attrName>
                                        </p:attrNameLst>
                                      </p:cBhvr>
                                      <p:to>
                                        <p:strVal val="visible"/>
                                      </p:to>
                                    </p:set>
                                    <p:animEffect transition="in" filter="wipe(left)">
                                      <p:cBhvr>
                                        <p:cTn id="32" dur="500"/>
                                        <p:tgtEl>
                                          <p:spTgt spid="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5">
                                            <p:txEl>
                                              <p:pRg st="6" end="6"/>
                                            </p:txEl>
                                          </p:spTgt>
                                        </p:tgtEl>
                                        <p:attrNameLst>
                                          <p:attrName>style.visibility</p:attrName>
                                        </p:attrNameLst>
                                      </p:cBhvr>
                                      <p:to>
                                        <p:strVal val="visible"/>
                                      </p:to>
                                    </p:set>
                                    <p:animEffect transition="in" filter="wipe(left)">
                                      <p:cBhvr>
                                        <p:cTn id="37"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KSO_WM_UNIT_TABLE_BEAUTIFY" val="smartTable{35cd640d-d572-48e3-a4e2-e5d67b24fd28}"/>
</p:tagLst>
</file>

<file path=ppt/theme/theme1.xml><?xml version="1.0" encoding="utf-8"?>
<a:theme xmlns:a="http://schemas.openxmlformats.org/drawingml/2006/main" name="启明合心">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909</TotalTime>
  <Words>4179</Words>
  <Application>Microsoft Office PowerPoint</Application>
  <PresentationFormat>宽屏</PresentationFormat>
  <Paragraphs>494</Paragraphs>
  <Slides>45</Slides>
  <Notes>35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45</vt:i4>
      </vt:variant>
    </vt:vector>
  </HeadingPairs>
  <TitlesOfParts>
    <vt:vector size="55" baseType="lpstr">
      <vt:lpstr>等线</vt:lpstr>
      <vt:lpstr>方正大标宋_GBK</vt:lpstr>
      <vt:lpstr>方正黑体_GBK</vt:lpstr>
      <vt:lpstr>黑体</vt:lpstr>
      <vt:lpstr>楷体</vt:lpstr>
      <vt:lpstr>宋体</vt:lpstr>
      <vt:lpstr>Arial</vt:lpstr>
      <vt:lpstr>Calibri</vt:lpstr>
      <vt:lpstr>Times New Roman</vt:lpstr>
      <vt:lpstr>启明合心</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崇芳</dc:creator>
  <cp:lastModifiedBy>崇芳</cp:lastModifiedBy>
  <cp:revision>11</cp:revision>
  <dcterms:created xsi:type="dcterms:W3CDTF">2022-01-13T09:18:29Z</dcterms:created>
  <dcterms:modified xsi:type="dcterms:W3CDTF">2022-01-14T00:27:37Z</dcterms:modified>
</cp:coreProperties>
</file>