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61" r:id="rId3"/>
    <p:sldId id="1189" r:id="rId4"/>
    <p:sldId id="1190" r:id="rId5"/>
    <p:sldId id="1191" r:id="rId6"/>
    <p:sldId id="1116" r:id="rId7"/>
    <p:sldId id="1117" r:id="rId8"/>
    <p:sldId id="1193" r:id="rId9"/>
    <p:sldId id="1118" r:id="rId10"/>
    <p:sldId id="1192" r:id="rId11"/>
    <p:sldId id="1195" r:id="rId12"/>
    <p:sldId id="1045" r:id="rId13"/>
    <p:sldId id="1157" r:id="rId14"/>
    <p:sldId id="1119" r:id="rId15"/>
    <p:sldId id="1202" r:id="rId16"/>
    <p:sldId id="1204" r:id="rId17"/>
    <p:sldId id="1203" r:id="rId18"/>
    <p:sldId id="1205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1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3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5B2F70-B666-4069-B7B7-5CC19FC954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13FAE-BFF9-467C-9FAC-65000062763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  <a:endParaRPr kumimoji="0" lang="zh-CN" altLang="en-US" sz="2000" b="0" i="0" u="none" strike="noStrike" kern="1200" cap="none" spc="0" normalizeH="0" baseline="0" noProof="0">
              <a:uLnTx/>
              <a:uFillTx/>
            </a:endParaRPr>
          </a:p>
          <a:p>
            <a:pPr lvl="1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第二级</a:t>
            </a:r>
            <a:endParaRPr kumimoji="0" lang="zh-CN" altLang="en-US" sz="1800" b="0" i="0" u="none" strike="noStrike" kern="1200" cap="none" spc="0" normalizeH="0" baseline="0" noProof="0">
              <a:uLnTx/>
              <a:uFillTx/>
            </a:endParaRPr>
          </a:p>
          <a:p>
            <a:pPr lvl="2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第三级</a:t>
            </a:r>
            <a:endParaRPr kumimoji="0" lang="zh-CN" altLang="en-US" sz="1600" b="0" i="0" u="none" strike="noStrike" kern="1200" cap="none" spc="0" normalizeH="0" baseline="0" noProof="0">
              <a:uLnTx/>
              <a:uFillTx/>
            </a:endParaRPr>
          </a:p>
          <a:p>
            <a:pPr lvl="3"/>
            <a:r>
              <a:rPr kumimoji="0" lang="zh-CN" altLang="en-US" sz="1400" b="0" i="0" u="none" strike="noStrike" kern="1200" cap="none" spc="0" normalizeH="0" baseline="0" noProof="0">
                <a:uLnTx/>
                <a:uFillTx/>
              </a:rPr>
              <a:t>第四级</a:t>
            </a:r>
            <a:endParaRPr kumimoji="0" lang="zh-CN" altLang="en-US" sz="1400" b="0" i="0" u="none" strike="noStrike" kern="1200" cap="none" spc="0" normalizeH="0" baseline="0" noProof="0">
              <a:uLnTx/>
              <a:uFillTx/>
            </a:endParaRPr>
          </a:p>
          <a:p>
            <a:pPr lvl="4"/>
            <a:r>
              <a:rPr kumimoji="0" lang="zh-CN" altLang="en-US" sz="1400" b="0" i="0" u="none" strike="noStrike" kern="1200" cap="none" spc="0" normalizeH="0" baseline="0" noProof="0">
                <a:uLnTx/>
                <a:uFillTx/>
              </a:rPr>
              <a:t>第五级</a:t>
            </a:r>
            <a:endParaRPr kumimoji="0" lang="zh-CN" altLang="en-US" sz="1400" b="0" i="0" u="none" strike="noStrike" kern="1200" cap="none" spc="0" normalizeH="0" baseline="0" noProof="0">
              <a:uLnTx/>
              <a:uFillTx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3429000"/>
            <a:ext cx="12190413" cy="34305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file:///D:\qq&#25991;&#20214;\712321467\Image\C2C\Image2\%7b75232B38-A165-1FB7-499C-2E1C792CACB5%7d.png" TargetMode="External"/><Relationship Id="rId16" Type="http://schemas.openxmlformats.org/officeDocument/2006/relationships/image" Target="../media/image2.png"/><Relationship Id="rId15" Type="http://schemas.openxmlformats.org/officeDocument/2006/relationships/image" Target="../media/image1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2FDB1-1714-4104-BAC1-3F873C0E6B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076B-CC8F-48E5-BD9A-B0904F7DC6CA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6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10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7.wmf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2.wmf"/><Relationship Id="rId11" Type="http://schemas.openxmlformats.org/officeDocument/2006/relationships/oleObject" Target="../embeddings/oleObject7.bin"/><Relationship Id="rId10" Type="http://schemas.openxmlformats.org/officeDocument/2006/relationships/image" Target="../media/image11.w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wmf"/><Relationship Id="rId2" Type="http://schemas.openxmlformats.org/officeDocument/2006/relationships/oleObject" Target="../embeddings/oleObject8.bin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wmf"/><Relationship Id="rId1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"/>
          <p:cNvSpPr txBox="1"/>
          <p:nvPr/>
        </p:nvSpPr>
        <p:spPr>
          <a:xfrm>
            <a:off x="452120" y="595630"/>
            <a:ext cx="1101725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第七章  随机变量及其分布</a:t>
            </a:r>
            <a:endParaRPr lang="en-US" altLang="zh-CN" sz="4000" b="1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sym typeface="+mn-ea"/>
              </a:rPr>
              <a:t>  </a:t>
            </a:r>
            <a:endParaRPr lang="en-US" altLang="zh-CN" sz="4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sym typeface="+mn-ea"/>
            </a:endParaRPr>
          </a:p>
          <a:p>
            <a:pPr algn="ctr"/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7.4.2超几何分布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1173480" y="953539"/>
            <a:ext cx="8128000" cy="11245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1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伯努利试验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en-US" altLang="zh-CN" sz="2800" b="1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.n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重伯努利试验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zh-CN" altLang="zh-CN" sz="2800" b="1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1101090" y="2345055"/>
            <a:ext cx="8695690" cy="2158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3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二项分布</a:t>
            </a:r>
            <a:endParaRPr lang="zh-CN" altLang="zh-CN" sz="2800" b="1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sz="2800" b="1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4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二项分布的均值与方差</a:t>
            </a:r>
            <a:endParaRPr lang="zh-CN" altLang="zh-CN" sz="2800" b="1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若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X~B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(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,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p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),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则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E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(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)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=np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,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D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(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)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=np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(1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-p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)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.</a:t>
            </a:r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新课引入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新课引入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14" name="Rectangle 76"/>
          <p:cNvSpPr>
            <a:spLocks noChangeArrowheads="1"/>
          </p:cNvSpPr>
          <p:nvPr/>
        </p:nvSpPr>
        <p:spPr bwMode="auto">
          <a:xfrm>
            <a:off x="781050" y="681355"/>
            <a:ext cx="10716895" cy="203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buSzTx/>
            </a:pP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已知</a:t>
            </a:r>
            <a:r>
              <a:rPr kumimoji="1" lang="ru-RU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100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产品中有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8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次品，现从中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采用</a:t>
            </a: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有放回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方式随机抽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取</a:t>
            </a:r>
            <a:r>
              <a:rPr kumimoji="1" lang="en-US" altLang="ru-RU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件．设抽取的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件产品中次品数为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，求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随机变量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的分布列</a:t>
            </a:r>
            <a:r>
              <a:rPr kumimoji="1" lang="en-US" altLang="zh-CN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ru-RU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81050" y="2189480"/>
            <a:ext cx="8684260" cy="650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思考：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采用有放回抽样，随机变量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服从二项分布吗？</a:t>
            </a:r>
            <a:endParaRPr kumimoji="1" lang="en-US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05525" y="7461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32525" y="7588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59525" y="7715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1190" y="3201670"/>
            <a:ext cx="10867390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1" hangingPunct="1">
              <a:lnSpc>
                <a:spcPct val="120000"/>
              </a:lnSpc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800" b="1"/>
              <a:t>采用有放回抽样，则每次抽到次品的概率为0.08，且各次抽样的结果相互独立,此时X服从二项分布,即X～B(4，0.08).</a:t>
            </a:r>
            <a:endParaRPr lang="zh-CN" altLang="en-US" sz="2800" b="1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7850" y="4164965"/>
            <a:ext cx="5943600" cy="6781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2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新课引入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14" name="Rectangle 76"/>
          <p:cNvSpPr>
            <a:spLocks noChangeArrowheads="1"/>
          </p:cNvSpPr>
          <p:nvPr/>
        </p:nvSpPr>
        <p:spPr bwMode="auto">
          <a:xfrm>
            <a:off x="781050" y="681355"/>
            <a:ext cx="10716895" cy="203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buSzTx/>
            </a:pP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已知</a:t>
            </a:r>
            <a:r>
              <a:rPr kumimoji="1" lang="ru-RU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100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产品中有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8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次品，现从中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采用</a:t>
            </a: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有放回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方式随机抽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取</a:t>
            </a:r>
            <a:r>
              <a:rPr kumimoji="1" lang="en-US" altLang="ru-RU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件．设抽取的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件产品中次品数为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，求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随机变量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的分布列</a:t>
            </a:r>
            <a:r>
              <a:rPr kumimoji="1" lang="en-US" altLang="zh-CN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ru-RU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05525" y="7461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32525" y="7588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59525" y="7715885"/>
            <a:ext cx="2955925" cy="89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答案：</a:t>
            </a:r>
            <a:r>
              <a:rPr kumimoji="1" lang="zh-CN" altLang="en-US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</a:t>
            </a:r>
            <a:r>
              <a:rPr kumimoji="1" lang="en-US" altLang="zh-CN" sz="4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en-US" altLang="zh-CN" sz="40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1190" y="3186430"/>
            <a:ext cx="10795000" cy="1210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变：</a:t>
            </a:r>
            <a:r>
              <a:rPr kumimoji="1" lang="zh-CN" altLang="en-US" sz="2800">
                <a:solidFill>
                  <a:schemeClr val="tx2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如果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采用不放回抽样，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抽取的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件产品中次品数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X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服从二项分布吗？若不服从，那么</a:t>
            </a:r>
            <a:r>
              <a:rPr lang="zh-CN" altLang="en-US" sz="2800" b="1">
                <a:sym typeface="+mn-ea"/>
              </a:rPr>
              <a:t>X的分布列是什么？</a:t>
            </a:r>
            <a:endParaRPr kumimoji="1" lang="en-US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15035" y="5481955"/>
            <a:ext cx="8684260" cy="650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不服从，根据古典概型求</a:t>
            </a:r>
            <a:r>
              <a:rPr lang="zh-CN" altLang="en-US" sz="2800" b="1">
                <a:sym typeface="+mn-ea"/>
              </a:rPr>
              <a:t>X的分布列</a:t>
            </a:r>
            <a:endParaRPr kumimoji="1" lang="en-US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/>
      <p:bldP spid="7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3555" name="Text Box 3"/>
              <p:cNvSpPr/>
              <p:nvPr/>
            </p:nvSpPr>
            <p:spPr>
              <a:xfrm>
                <a:off x="342900" y="2463800"/>
                <a:ext cx="11111230" cy="125603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squar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baseline="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baseline="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baseline="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baseline="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lang="zh-CN" altLang="en-US" sz="2000">
                    <a:solidFill>
                      <a:schemeClr val="tx1"/>
                    </a:solidFill>
                    <a:latin typeface="+mn-lt"/>
                    <a:ea typeface="+mn-ea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lang="zh-CN" altLang="en-US" sz="2000">
                    <a:solidFill>
                      <a:schemeClr val="tx1"/>
                    </a:solidFill>
                    <a:latin typeface="+mn-lt"/>
                    <a:ea typeface="+mn-ea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lang="zh-CN" altLang="en-US" sz="2000">
                    <a:solidFill>
                      <a:schemeClr val="tx1"/>
                    </a:solidFill>
                    <a:latin typeface="+mn-lt"/>
                    <a:ea typeface="+mn-ea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lang="zh-CN" altLang="en-US" sz="2000">
                    <a:solidFill>
                      <a:schemeClr val="tx1"/>
                    </a:solidFill>
                    <a:latin typeface="+mn-lt"/>
                    <a:ea typeface="+mn-ea"/>
                  </a:defRPr>
                </a:lvl9pPr>
              </a:lstStyle>
              <a:p>
                <a:pPr marL="0" lvl="0" indent="0" eaLnBrk="1" hangingPunct="1">
                  <a:lnSpc>
                    <a:spcPct val="120000"/>
                  </a:lnSpc>
                  <a:spcBef>
                    <a:spcPct val="0"/>
                  </a:spcBef>
                  <a:buNone/>
                </a:pP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</a:rPr>
                  <a:t>解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：从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100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件产品中任取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4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件有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SupPr>
                      <m:e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𝑪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𝟏𝟎𝟎</m:t>
                        </m:r>
                      </m:sub>
                      <m:sup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𝟒</m:t>
                        </m:r>
                      </m:sup>
                    </m:sSubSup>
                  </m:oMath>
                </a14:m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 种不同的取法，从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100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件产品中任取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4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件，次品数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X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可能取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0,1,2,3</a:t>
                </a:r>
                <a:r>
                  <a:rPr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，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4 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恰有</a:t>
                </a:r>
                <a:r>
                  <a:rPr lang="en-US" altLang="zh-CN" sz="2800" b="1" i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k</a:t>
                </a:r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件次品的取法有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SupPr>
                      <m:e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𝑪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𝟖</m:t>
                        </m:r>
                      </m:sub>
                      <m:sup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𝒌</m:t>
                        </m:r>
                      </m:sup>
                    </m:sSubSup>
                    <m:sSubSup>
                      <m:sSubSupPr>
                        <m:ctrlP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SupPr>
                      <m:e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𝑪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𝟗𝟐</m:t>
                        </m:r>
                      </m:sub>
                      <m:sup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𝟒</m:t>
                        </m:r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−</m:t>
                        </m:r>
                        <m:r>
                          <a:rPr lang="en-US" altLang="zh-CN" sz="2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Wingdings" panose="05000000000000000000" pitchFamily="2" charset="2"/>
                          </a:rPr>
                          <m:t>𝒌</m:t>
                        </m:r>
                      </m:sup>
                    </m:sSubSup>
                  </m:oMath>
                </a14:m>
                <a:r>
                  <a:rPr lang="zh-CN" altLang="en-US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种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charset="0"/>
                    <a:sym typeface="Wingdings" panose="05000000000000000000" pitchFamily="2" charset="2"/>
                  </a:rPr>
                  <a:t>.</a:t>
                </a:r>
                <a:endParaRPr lang="en-US" altLang="zh-CN" sz="2800" b="1">
                  <a:solidFill>
                    <a:srgbClr val="000099"/>
                  </a:solidFill>
                  <a:latin typeface="Times New Roman" panose="02020603050405020304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23555" name="Text Box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2463800"/>
                <a:ext cx="11111230" cy="1256030"/>
              </a:xfrm>
              <a:prstGeom prst="rect">
                <a:avLst/>
              </a:prstGeom>
              <a:blipFill rotWithShape="1">
                <a:blip r:embed="rId1"/>
                <a:stretch>
                  <a:fillRect/>
                </a:stretch>
              </a:blipFill>
              <a:ln>
                <a:noFill/>
                <a:miter lim="8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583" name="Text Box 33"/>
          <p:cNvSpPr/>
          <p:nvPr/>
        </p:nvSpPr>
        <p:spPr>
          <a:xfrm>
            <a:off x="485140" y="4081145"/>
            <a:ext cx="726059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由古典概型的知识，得随机变量</a:t>
            </a:r>
            <a:r>
              <a:rPr lang="en-US" altLang="zh-CN" sz="2800" b="1" i="1">
                <a:solidFill>
                  <a:srgbClr val="000099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的分布列为</a:t>
            </a:r>
            <a:endParaRPr lang="zh-CN" altLang="en-US" sz="2800" b="1">
              <a:solidFill>
                <a:srgbClr val="000099"/>
              </a:solidFill>
              <a:latin typeface="Times New Roman" panose="02020603050405020304" charset="0"/>
            </a:endParaRPr>
          </a:p>
        </p:txBody>
      </p:sp>
      <p:sp>
        <p:nvSpPr>
          <p:cNvPr id="14" name="Rectangle 76"/>
          <p:cNvSpPr>
            <a:spLocks noChangeArrowheads="1"/>
          </p:cNvSpPr>
          <p:nvPr/>
        </p:nvSpPr>
        <p:spPr bwMode="auto">
          <a:xfrm>
            <a:off x="270510" y="519430"/>
            <a:ext cx="11183620" cy="203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buSzTx/>
            </a:pP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已知</a:t>
            </a:r>
            <a:r>
              <a:rPr kumimoji="1" lang="ru-RU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100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产品中有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8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次品，现从中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采用</a:t>
            </a: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不放回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方式随机抽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取</a:t>
            </a:r>
            <a:r>
              <a:rPr kumimoji="1" lang="en-US" altLang="ru-RU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件．设抽取的</a:t>
            </a:r>
            <a:r>
              <a:rPr kumimoji="1" lang="en-US" altLang="zh-CN" sz="2800" b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件产品中次品数为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ru-RU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，求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随机变量</a:t>
            </a:r>
            <a:r>
              <a:rPr kumimoji="1" lang="en-US" altLang="zh-CN" sz="2800" b="1" i="1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kumimoji="1"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的分布列</a:t>
            </a:r>
            <a:r>
              <a:rPr kumimoji="1" lang="en-US" altLang="zh-CN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.</a:t>
            </a:r>
            <a:endParaRPr kumimoji="1" lang="ru-RU" altLang="zh-CN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035" y="4768215"/>
            <a:ext cx="4359910" cy="10509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课堂探究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0" dur="5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3" grpId="0"/>
      <p:bldP spid="2358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/>
          <p:cNvSpPr/>
          <p:nvPr/>
        </p:nvSpPr>
        <p:spPr>
          <a:xfrm>
            <a:off x="436880" y="755947"/>
            <a:ext cx="10892631" cy="9541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    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一般地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,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假设一批产品共有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N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件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,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其中有M件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次品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.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从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N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件产品中随机抽取n件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(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不放回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)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，用X表示抽取的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n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件产品中的次品数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,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则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X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的分布列为</a:t>
            </a:r>
            <a:endParaRPr lang="en-US" altLang="zh-CN" sz="2800" b="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0" name="Object 48"/>
          <p:cNvGraphicFramePr>
            <a:graphicFrameLocks noChangeAspect="1"/>
          </p:cNvGraphicFramePr>
          <p:nvPr/>
        </p:nvGraphicFramePr>
        <p:xfrm>
          <a:off x="1447800" y="1516041"/>
          <a:ext cx="75438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公式" r:id="rId1" imgW="2889250" imgH="466725" progId="Equation.3">
                  <p:embed/>
                </p:oleObj>
              </mc:Choice>
              <mc:Fallback>
                <p:oleObj name="公式" r:id="rId1" imgW="2889250" imgH="46672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447800" y="1516041"/>
                        <a:ext cx="75438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54"/>
          <p:cNvSpPr/>
          <p:nvPr/>
        </p:nvSpPr>
        <p:spPr>
          <a:xfrm>
            <a:off x="191768" y="2769277"/>
            <a:ext cx="11868607" cy="5835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sz="24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    </a:t>
            </a:r>
            <a:r>
              <a:rPr sz="24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如果随机变量</a:t>
            </a:r>
            <a:r>
              <a:rPr lang="en-US" altLang="zh-CN" sz="24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X</a:t>
            </a:r>
            <a:r>
              <a:rPr sz="24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的分布列具有上式的形式，那么称随机变量</a:t>
            </a:r>
            <a:r>
              <a:rPr lang="en-US" altLang="zh-CN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X</a:t>
            </a:r>
            <a:r>
              <a:rPr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服从超几何分布</a:t>
            </a:r>
            <a:r>
              <a:rPr lang="en-US" altLang="zh-CN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charset="0"/>
                <a:cs typeface="Times New Roman" panose="02020603050405020304" charset="0"/>
                <a:sym typeface="Wingdings" panose="05000000000000000000"/>
              </a:rPr>
              <a:t>.</a:t>
            </a:r>
            <a:endParaRPr lang="en-US" altLang="zh-CN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latin typeface="Times New Roman" panose="02020603050405020304" charset="0"/>
              <a:cs typeface="Times New Roman" panose="02020603050405020304" charset="0"/>
              <a:sym typeface="Wingdings" panose="0500000000000000000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课堂探究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/>
          <p:nvPr/>
        </p:nvSpPr>
        <p:spPr>
          <a:xfrm>
            <a:off x="271780" y="859155"/>
            <a:ext cx="11649075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charset="0"/>
              </a:rPr>
              <a:t>例题：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某校高三年级某班的数学课外活动小组中有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名男生，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4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名女生，从中选出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4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人参加数学竞赛考试，用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表示其中的男生人数，求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的分布列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.</a:t>
            </a:r>
            <a:endParaRPr lang="en-US" altLang="zh-CN" sz="3600" b="1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例题解析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/>
          <p:nvPr/>
        </p:nvSpPr>
        <p:spPr>
          <a:xfrm>
            <a:off x="271780" y="755650"/>
            <a:ext cx="11649075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charset="0"/>
              </a:rPr>
              <a:t>例题：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某校高三年级某班的数学课外活动小组中有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名男生，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4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名女生，从中选出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4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人参加数学竞赛考试，用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表示其中的男生人数，求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charset="0"/>
              </a:rPr>
              <a:t>的分布列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charset="0"/>
              </a:rPr>
              <a:t>.</a:t>
            </a:r>
            <a:endParaRPr lang="en-US" altLang="zh-CN" sz="3600" b="1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28675" name="Text Box 5"/>
          <p:cNvSpPr/>
          <p:nvPr/>
        </p:nvSpPr>
        <p:spPr>
          <a:xfrm>
            <a:off x="395605" y="1939925"/>
            <a:ext cx="92202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解：依题意随机变量</a:t>
            </a:r>
            <a:r>
              <a:rPr lang="en-US" altLang="zh-CN" sz="2800" b="1" i="1">
                <a:solidFill>
                  <a:srgbClr val="000099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服从超几何分布，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可能取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charset="0"/>
              </a:rPr>
              <a:t>0,1,2,3,4</a:t>
            </a:r>
            <a:endParaRPr lang="zh-CN" altLang="en-US" sz="2800" b="1">
              <a:solidFill>
                <a:srgbClr val="000099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28676" name="Object 6"/>
          <p:cNvGraphicFramePr>
            <a:graphicFrameLocks noChangeAspect="1"/>
          </p:cNvGraphicFramePr>
          <p:nvPr/>
        </p:nvGraphicFramePr>
        <p:xfrm>
          <a:off x="1771650" y="2397760"/>
          <a:ext cx="5451475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1" imgW="55778400" imgH="10972800" progId="Equation.DSMT4">
                  <p:embed/>
                </p:oleObj>
              </mc:Choice>
              <mc:Fallback>
                <p:oleObj name="Equation" r:id="rId1" imgW="557784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71650" y="2397760"/>
                        <a:ext cx="5451475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7"/>
          <p:cNvGraphicFramePr>
            <a:graphicFrameLocks noChangeAspect="1"/>
          </p:cNvGraphicFramePr>
          <p:nvPr/>
        </p:nvGraphicFramePr>
        <p:xfrm>
          <a:off x="7223442" y="2369185"/>
          <a:ext cx="3992562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3" imgW="40843200" imgH="10972800" progId="Equation.DSMT4">
                  <p:embed/>
                </p:oleObj>
              </mc:Choice>
              <mc:Fallback>
                <p:oleObj name="Equation" r:id="rId3" imgW="408432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23442" y="2369185"/>
                        <a:ext cx="3992562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Object 8"/>
          <p:cNvGraphicFramePr>
            <a:graphicFrameLocks noChangeAspect="1"/>
          </p:cNvGraphicFramePr>
          <p:nvPr/>
        </p:nvGraphicFramePr>
        <p:xfrm>
          <a:off x="776287" y="3362960"/>
          <a:ext cx="3575050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5" imgW="36576000" imgH="10972800" progId="Equation.DSMT4">
                  <p:embed/>
                </p:oleObj>
              </mc:Choice>
              <mc:Fallback>
                <p:oleObj name="Equation" r:id="rId5" imgW="365760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76287" y="3362960"/>
                        <a:ext cx="3575050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9" name="Object 9"/>
          <p:cNvGraphicFramePr>
            <a:graphicFrameLocks noChangeAspect="1"/>
          </p:cNvGraphicFramePr>
          <p:nvPr/>
        </p:nvGraphicFramePr>
        <p:xfrm>
          <a:off x="4500880" y="3362960"/>
          <a:ext cx="3336925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7" imgW="34137600" imgH="10972800" progId="Equation.DSMT4">
                  <p:embed/>
                </p:oleObj>
              </mc:Choice>
              <mc:Fallback>
                <p:oleObj name="Equation" r:id="rId7" imgW="341376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00880" y="3362960"/>
                        <a:ext cx="3336925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0" name="Object 10"/>
          <p:cNvGraphicFramePr>
            <a:graphicFrameLocks noChangeAspect="1"/>
          </p:cNvGraphicFramePr>
          <p:nvPr/>
        </p:nvGraphicFramePr>
        <p:xfrm>
          <a:off x="7919085" y="3542665"/>
          <a:ext cx="3605212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9" imgW="36880800" imgH="10972800" progId="Equation.DSMT4">
                  <p:embed/>
                </p:oleObj>
              </mc:Choice>
              <mc:Fallback>
                <p:oleObj name="Equation" r:id="rId9" imgW="368808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19085" y="3542665"/>
                        <a:ext cx="3605212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1" name="Object 11"/>
          <p:cNvGraphicFramePr>
            <a:graphicFrameLocks noChangeAspect="1"/>
          </p:cNvGraphicFramePr>
          <p:nvPr/>
        </p:nvGraphicFramePr>
        <p:xfrm>
          <a:off x="3153092" y="4761548"/>
          <a:ext cx="3486150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11" imgW="35661600" imgH="10972800" progId="Equation.DSMT4">
                  <p:embed/>
                </p:oleObj>
              </mc:Choice>
              <mc:Fallback>
                <p:oleObj name="Equation" r:id="rId11" imgW="356616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53092" y="4761548"/>
                        <a:ext cx="3486150" cy="107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例题解析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3" name="Text Box 37"/>
          <p:cNvSpPr/>
          <p:nvPr/>
        </p:nvSpPr>
        <p:spPr>
          <a:xfrm>
            <a:off x="1294765" y="1089660"/>
            <a:ext cx="7162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99"/>
                </a:solidFill>
                <a:latin typeface="Times New Roman" panose="02020603050405020304" charset="0"/>
              </a:rPr>
              <a:t>∴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随机变量</a:t>
            </a:r>
            <a:r>
              <a:rPr lang="en-US" altLang="zh-CN" sz="2800" b="1" i="1">
                <a:solidFill>
                  <a:srgbClr val="000099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charset="0"/>
              </a:rPr>
              <a:t>的分布列为</a:t>
            </a:r>
            <a:endParaRPr lang="zh-CN" altLang="en-US" sz="2800" b="1">
              <a:solidFill>
                <a:srgbClr val="000099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2" name="Group 3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94765" y="2830195"/>
          <a:ext cx="8186738" cy="1981200"/>
        </p:xfrm>
        <a:graphic>
          <a:graphicData uri="http://schemas.openxmlformats.org/drawingml/2006/table">
            <a:tbl>
              <a:tblPr/>
              <a:tblGrid>
                <a:gridCol w="1075690"/>
                <a:gridCol w="1481772"/>
                <a:gridCol w="1471612"/>
                <a:gridCol w="1385888"/>
                <a:gridCol w="1385888"/>
                <a:gridCol w="1385888"/>
              </a:tblGrid>
              <a:tr h="796925"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 i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X</a:t>
                      </a:r>
                      <a:endParaRPr lang="en-US" altLang="zh-CN" sz="2800" b="1" i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0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1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2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3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4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1184275"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r>
                        <a:rPr lang="en-US" altLang="zh-CN" sz="2800" b="1" i="1">
                          <a:solidFill>
                            <a:srgbClr val="000000"/>
                          </a:solidFill>
                          <a:latin typeface="Times New Roman" panose="02020603050405020304" charset="0"/>
                        </a:rPr>
                        <a:t>P</a:t>
                      </a:r>
                      <a:endParaRPr lang="en-US" altLang="zh-CN" sz="2800" b="1" i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endParaRPr lang="zh-CN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endParaRPr lang="zh-CN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endParaRPr lang="zh-CN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endParaRPr lang="zh-CN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wrap="square">
                      <a:sp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</a:pPr>
                      <a:endParaRPr lang="zh-CN" altLang="zh-CN" sz="2800" b="1">
                        <a:solidFill>
                          <a:srgbClr val="000000"/>
                        </a:solidFill>
                        <a:latin typeface="Times New Roman" panose="02020603050405020304" charset="0"/>
                      </a:endParaRPr>
                    </a:p>
                  </a:txBody>
                  <a:tcPr marL="90000" marR="90000" marT="46800" marB="46800" vert="horz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9722" name="Object 36"/>
          <p:cNvGraphicFramePr>
            <a:graphicFrameLocks noChangeAspect="1"/>
          </p:cNvGraphicFramePr>
          <p:nvPr/>
        </p:nvGraphicFramePr>
        <p:xfrm>
          <a:off x="2748915" y="3668395"/>
          <a:ext cx="61658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2" imgW="63093600" imgH="9753600" progId="Equation.DSMT4">
                  <p:embed/>
                </p:oleObj>
              </mc:Choice>
              <mc:Fallback>
                <p:oleObj name="Equation" r:id="rId2" imgW="630936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48915" y="3668395"/>
                        <a:ext cx="6165850" cy="952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例题解析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5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练习巩固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8990" y="869315"/>
            <a:ext cx="1014222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kern="1200">
                <a:latin typeface="+mn-lt"/>
                <a:ea typeface="+mn-ea"/>
                <a:cs typeface="+mn-cs"/>
                <a:sym typeface="+mn-ea"/>
              </a:rPr>
              <a:t>练习：</a:t>
            </a:r>
            <a:r>
              <a:rPr lang="en-US" altLang="zh-CN" sz="3600" b="1" kern="1200">
                <a:latin typeface="+mn-lt"/>
                <a:ea typeface="+mn-ea"/>
                <a:cs typeface="+mn-cs"/>
                <a:sym typeface="+mn-ea"/>
              </a:rPr>
              <a:t>     </a:t>
            </a:r>
            <a:r>
              <a:rPr lang="zh-CN" altLang="en-US" sz="3600" b="1" kern="1200">
                <a:latin typeface="+mn-lt"/>
                <a:ea typeface="+mn-ea"/>
                <a:cs typeface="+mn-cs"/>
                <a:sym typeface="+mn-ea"/>
              </a:rPr>
              <a:t>从50名学生中随机选出5名学生代表,求甲被选中的概率.</a:t>
            </a:r>
            <a:endParaRPr lang="zh-CN" altLang="en-US" sz="3600" b="1" kern="1200"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练习巩固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8990" y="869315"/>
            <a:ext cx="1014222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kern="1200">
                <a:latin typeface="+mn-lt"/>
                <a:ea typeface="+mn-ea"/>
                <a:cs typeface="+mn-cs"/>
                <a:sym typeface="+mn-ea"/>
              </a:rPr>
              <a:t>练习：</a:t>
            </a:r>
            <a:r>
              <a:rPr lang="en-US" altLang="zh-CN" sz="3600" b="1" kern="1200">
                <a:latin typeface="+mn-lt"/>
                <a:ea typeface="+mn-ea"/>
                <a:cs typeface="+mn-cs"/>
                <a:sym typeface="+mn-ea"/>
              </a:rPr>
              <a:t>     </a:t>
            </a:r>
            <a:r>
              <a:rPr lang="zh-CN" altLang="en-US" sz="3600" b="1" kern="1200">
                <a:latin typeface="+mn-lt"/>
                <a:ea typeface="+mn-ea"/>
                <a:cs typeface="+mn-cs"/>
                <a:sym typeface="+mn-ea"/>
              </a:rPr>
              <a:t>从50名学生中随机选出5名学生代表,求甲被选中的概率.</a:t>
            </a:r>
            <a:endParaRPr lang="zh-CN" altLang="en-US" sz="3600" b="1" kern="1200"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9000" y="2171700"/>
            <a:ext cx="8855710" cy="9531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解:设X表示选出的5名学生中含甲的人数（只能取0或1),</a:t>
            </a:r>
            <a:endParaRPr lang="zh-CN" altLang="en-US" sz="2800" b="1" kern="1200">
              <a:latin typeface="+mn-lt"/>
              <a:ea typeface="+mn-ea"/>
              <a:cs typeface="+mn-cs"/>
              <a:sym typeface="+mn-ea"/>
            </a:endParaRPr>
          </a:p>
          <a:p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则X服从超几何分布,且N</a:t>
            </a:r>
            <a:r>
              <a:rPr lang="en-US" altLang="zh-CN" sz="2800" b="1" kern="1200">
                <a:latin typeface="+mn-lt"/>
                <a:ea typeface="+mn-ea"/>
                <a:cs typeface="+mn-cs"/>
                <a:sym typeface="+mn-ea"/>
              </a:rPr>
              <a:t>=</a:t>
            </a: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50，M=1,n</a:t>
            </a:r>
            <a:r>
              <a:rPr lang="en-US" altLang="zh-CN" sz="2800" b="1" kern="1200">
                <a:latin typeface="+mn-lt"/>
                <a:ea typeface="+mn-ea"/>
                <a:cs typeface="+mn-cs"/>
                <a:sym typeface="+mn-ea"/>
              </a:rPr>
              <a:t>=</a:t>
            </a: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5.</a:t>
            </a:r>
            <a:endParaRPr lang="zh-CN" altLang="en-US" sz="2800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4615" y="3246755"/>
            <a:ext cx="6294120" cy="1295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88645" y="797560"/>
            <a:ext cx="1061021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练习</a:t>
            </a:r>
            <a:r>
              <a:rPr lang="en-US" sz="2800" b="1" kern="1200">
                <a:latin typeface="+mn-lt"/>
                <a:ea typeface="+mn-ea"/>
                <a:cs typeface="+mn-cs"/>
                <a:sym typeface="+mn-ea"/>
              </a:rPr>
              <a:t>:</a:t>
            </a:r>
            <a:r>
              <a:rPr lang="en-US" altLang="zh-CN" sz="2800" b="1" kern="1200">
                <a:latin typeface="+mn-lt"/>
                <a:ea typeface="+mn-ea"/>
                <a:cs typeface="+mn-cs"/>
                <a:sym typeface="+mn-ea"/>
              </a:rPr>
              <a:t>   </a:t>
            </a: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一批零件共有30个，其中有3个不合格.随机抽取10个零件进行检测,求至少有1件不合格的概率.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练习巩固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0215" y="3073400"/>
            <a:ext cx="770636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至少有1件不合格的概率为</a:t>
            </a:r>
            <a:endParaRPr lang="zh-CN" altLang="en-US" sz="2400" b="1" kern="12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P(X≥1)=P(X=1)＋P(X=2)+P(X</a:t>
            </a:r>
            <a:r>
              <a:rPr lang="en-US" altLang="zh-CN" sz="2400" b="1" kern="120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=</a:t>
            </a:r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3)</a:t>
            </a:r>
            <a:endParaRPr lang="zh-CN" altLang="en-US" sz="2400" b="1" kern="12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8330" y="568325"/>
            <a:ext cx="1061021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练习</a:t>
            </a:r>
            <a:r>
              <a:rPr lang="en-US" sz="2800" b="1" kern="1200">
                <a:latin typeface="+mn-lt"/>
                <a:ea typeface="+mn-ea"/>
                <a:cs typeface="+mn-cs"/>
                <a:sym typeface="+mn-ea"/>
              </a:rPr>
              <a:t>:</a:t>
            </a:r>
            <a:r>
              <a:rPr lang="en-US" altLang="zh-CN" sz="2800" b="1" kern="1200">
                <a:latin typeface="+mn-lt"/>
                <a:ea typeface="+mn-ea"/>
                <a:cs typeface="+mn-cs"/>
                <a:sym typeface="+mn-ea"/>
              </a:rPr>
              <a:t>   </a:t>
            </a:r>
            <a:r>
              <a:rPr lang="zh-CN" altLang="en-US" sz="2800" b="1" kern="1200">
                <a:latin typeface="+mn-lt"/>
                <a:ea typeface="+mn-ea"/>
                <a:cs typeface="+mn-cs"/>
                <a:sym typeface="+mn-ea"/>
              </a:rPr>
              <a:t>一批零件共有30个，其中有3个不合格.随机抽取10个零件进行检测,求至少有1件不合格的概率.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476885" y="1765300"/>
            <a:ext cx="1178179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  <a:sym typeface="+mn-ea"/>
              </a:rPr>
              <a:t>解:设抽取的10个零件中不合格品数为X,则X服从超几何分布，且N=30，M=3,n</a:t>
            </a:r>
            <a:r>
              <a:rPr lang="en-US" altLang="zh-CN" sz="2400" b="1" kern="1200">
                <a:solidFill>
                  <a:srgbClr val="002060"/>
                </a:solidFill>
                <a:latin typeface="+mn-lt"/>
                <a:ea typeface="+mn-ea"/>
                <a:cs typeface="+mn-cs"/>
                <a:sym typeface="+mn-ea"/>
              </a:rPr>
              <a:t>=</a:t>
            </a:r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  <a:sym typeface="+mn-ea"/>
              </a:rPr>
              <a:t>10．X的分布列为</a:t>
            </a:r>
            <a:endParaRPr lang="zh-CN" altLang="en-US" sz="2400" b="1" kern="1200">
              <a:solidFill>
                <a:srgbClr val="002060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18485" y="2364740"/>
            <a:ext cx="5326380" cy="8686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9695" y="4299585"/>
            <a:ext cx="4483100" cy="91757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76885" y="5393690"/>
            <a:ext cx="55391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kern="1200">
                <a:solidFill>
                  <a:srgbClr val="002060"/>
                </a:solidFill>
                <a:latin typeface="+mn-lt"/>
                <a:ea typeface="+mn-ea"/>
                <a:cs typeface="+mn-cs"/>
                <a:sym typeface="+mn-ea"/>
              </a:rPr>
              <a:t>也可以按如下方法求解:</a:t>
            </a:r>
            <a:endParaRPr lang="zh-CN" altLang="en-US" sz="2400" b="1" kern="1200">
              <a:solidFill>
                <a:srgbClr val="002060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095" y="5854065"/>
            <a:ext cx="5562600" cy="86868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0" y="0"/>
            <a:ext cx="2235200" cy="755650"/>
          </a:xfrm>
          <a:prstGeom prst="rect">
            <a:avLst/>
          </a:prstGeom>
          <a:solidFill>
            <a:srgbClr val="4A6793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3600" b="1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练习巩固</a:t>
            </a:r>
            <a:endParaRPr lang="zh-CN" altLang="en-US" sz="3600" b="1">
              <a:solidFill>
                <a:schemeClr val="bg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3695" y="195263"/>
          <a:ext cx="9610725" cy="2154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156200" imgH="1155700" progId="Equation.KSEE3">
                  <p:embed/>
                </p:oleObj>
              </mc:Choice>
              <mc:Fallback>
                <p:oleObj name="" r:id="rId1" imgW="5156200" imgH="1155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3695" y="195263"/>
                        <a:ext cx="9610725" cy="21545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0230" y="429260"/>
          <a:ext cx="10617200" cy="2250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5511800" imgH="1168400" progId="Equation.KSEE3">
                  <p:embed/>
                </p:oleObj>
              </mc:Choice>
              <mc:Fallback>
                <p:oleObj name="" r:id="rId1" imgW="5511800" imgH="11684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0230" y="429260"/>
                        <a:ext cx="10617200" cy="2250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4305" y="363220"/>
            <a:ext cx="1160208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某药厂研制一种新药，宣称对治疗某种疾病的有效率为</a:t>
            </a:r>
            <a:r>
              <a:rPr lang="en-US" altLang="zh-CN" sz="3200"/>
              <a:t>90%</a:t>
            </a:r>
            <a:r>
              <a:rPr lang="zh-CN" altLang="en-US" sz="3200"/>
              <a:t>，随机选择了</a:t>
            </a:r>
            <a:r>
              <a:rPr lang="en-US" altLang="zh-CN" sz="3200"/>
              <a:t>10</a:t>
            </a:r>
            <a:r>
              <a:rPr lang="zh-CN" altLang="en-US" sz="3200"/>
              <a:t>名患者，经过使用该药治疗后，治愈的人数不超过</a:t>
            </a:r>
            <a:r>
              <a:rPr lang="en-US" altLang="zh-CN" sz="3200"/>
              <a:t>6</a:t>
            </a:r>
            <a:r>
              <a:rPr lang="zh-CN" altLang="en-US" sz="3200"/>
              <a:t>人，你是否怀疑药厂的宣传？</a:t>
            </a:r>
            <a:endParaRPr lang="zh-CN" altLang="en-US" sz="3200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18" name="图片 1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28905" y="235585"/>
            <a:ext cx="8483600" cy="5619750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UNIT_TABLE_BEAUTIFY" val="smartTable{6516ac11-c8e9-4c50-8025-c056c85a7572}"/>
</p:tagLst>
</file>

<file path=ppt/tags/tag2.xml><?xml version="1.0" encoding="utf-8"?>
<p:tagLst xmlns:p="http://schemas.openxmlformats.org/presentationml/2006/main">
  <p:tag name="KSO_WM_UNIT_PLACING_PICTURE_USER_VIEWPORT" val="{&quot;height&quot;:8850,&quot;width&quot;:11700}"/>
</p:tagLst>
</file>

<file path=ppt/tags/tag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1315</Words>
  <Application>WPS 演示</Application>
  <PresentationFormat/>
  <Paragraphs>112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17</vt:i4>
      </vt:variant>
    </vt:vector>
  </HeadingPairs>
  <TitlesOfParts>
    <vt:vector size="45" baseType="lpstr">
      <vt:lpstr>Arial</vt:lpstr>
      <vt:lpstr>宋体</vt:lpstr>
      <vt:lpstr>Wingdings</vt:lpstr>
      <vt:lpstr>Times New Roman</vt:lpstr>
      <vt:lpstr>NEU-BZ-S92</vt:lpstr>
      <vt:lpstr>Segoe Print</vt:lpstr>
      <vt:lpstr>方正书宋_GBK</vt:lpstr>
      <vt:lpstr>华文隶书</vt:lpstr>
      <vt:lpstr>微软雅黑</vt:lpstr>
      <vt:lpstr>黑体</vt:lpstr>
      <vt:lpstr>Cambria Math</vt:lpstr>
      <vt:lpstr>Wingdings</vt:lpstr>
      <vt:lpstr>Verdana</vt:lpstr>
      <vt:lpstr>等线</vt:lpstr>
      <vt:lpstr>Arial Unicode MS</vt:lpstr>
      <vt:lpstr>等线 Light</vt:lpstr>
      <vt:lpstr>Calibri</vt:lpstr>
      <vt:lpstr>Office 主题​​</vt:lpstr>
      <vt:lpstr>Equation.3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逸</cp:lastModifiedBy>
  <cp:revision>3</cp:revision>
  <cp:lastPrinted>2022-03-29T18:21:00Z</cp:lastPrinted>
  <dcterms:created xsi:type="dcterms:W3CDTF">2022-03-29T18:21:00Z</dcterms:created>
  <dcterms:modified xsi:type="dcterms:W3CDTF">2022-04-15T02:37:49Z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6FF543E1FB244130A81E60FFC46AA895</vt:lpwstr>
  </property>
  <property fmtid="{D5CDD505-2E9C-101B-9397-08002B2CF9AE}" pid="7" name="KSOProductBuildVer">
    <vt:lpwstr>2052-11.1.0.11365</vt:lpwstr>
  </property>
</Properties>
</file>