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72" r:id="rId3"/>
    <p:sldId id="273" r:id="rId5"/>
    <p:sldId id="283" r:id="rId6"/>
    <p:sldId id="301" r:id="rId7"/>
    <p:sldId id="287" r:id="rId8"/>
    <p:sldId id="286" r:id="rId9"/>
    <p:sldId id="288" r:id="rId10"/>
    <p:sldId id="289" r:id="rId11"/>
    <p:sldId id="290" r:id="rId12"/>
    <p:sldId id="291" r:id="rId13"/>
    <p:sldId id="262" r:id="rId14"/>
    <p:sldId id="292" r:id="rId15"/>
    <p:sldId id="264" r:id="rId16"/>
    <p:sldId id="265" r:id="rId17"/>
    <p:sldId id="293" r:id="rId18"/>
    <p:sldId id="294" r:id="rId19"/>
    <p:sldId id="303" r:id="rId20"/>
    <p:sldId id="304" r:id="rId21"/>
    <p:sldId id="296" r:id="rId22"/>
    <p:sldId id="297" r:id="rId23"/>
    <p:sldId id="298" r:id="rId24"/>
    <p:sldId id="299" r:id="rId25"/>
    <p:sldId id="279" r:id="rId26"/>
    <p:sldId id="278" r:id="rId27"/>
    <p:sldId id="302" r:id="rId28"/>
    <p:sldId id="300" r:id="rId29"/>
  </p:sldIdLst>
  <p:sldSz cx="9144000" cy="6858000" type="screen4x3"/>
  <p:notesSz cx="6858000" cy="9144000"/>
  <p:custDataLst>
    <p:tags r:id="rId33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3300"/>
    <a:srgbClr val="666699"/>
    <a:srgbClr val="66FF66"/>
    <a:srgbClr val="006666"/>
    <a:srgbClr val="003399"/>
    <a:srgbClr val="FF0066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6"/>
    <p:restoredTop sz="94647"/>
  </p:normalViewPr>
  <p:slideViewPr>
    <p:cSldViewPr showGuides="1">
      <p:cViewPr varScale="1">
        <p:scale>
          <a:sx n="93" d="100"/>
          <a:sy n="93" d="100"/>
        </p:scale>
        <p:origin x="-912" y="-96"/>
      </p:cViewPr>
      <p:guideLst>
        <p:guide orient="horz" pos="21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3" Type="http://schemas.openxmlformats.org/officeDocument/2006/relationships/tags" Target="tags/tag1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white"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ADC0923-68C3-4CCD-A7BD-DED8895DD815}" type="datetimeFigureOut">
              <a:rPr kumimoji="1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0" name="幻灯片图像占位符 68609"/>
          <p:cNvSpPr>
            <a:spLocks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68611" name="文本占位符 68610"/>
          <p:cNvSpPr/>
          <p:nvPr>
            <p:ph type="body" idx="1"/>
          </p:nvPr>
        </p:nvSpPr>
        <p:spPr>
          <a:noFill/>
          <a:ln>
            <a:noFill/>
          </a:ln>
        </p:spPr>
        <p:txBody>
          <a:bodyPr/>
          <a:p>
            <a:pPr lvl="0"/>
            <a:r>
              <a:rPr lang="en-US" altLang="zh-CN" err="1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Rectangle 1031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>
                <a:latin typeface="Arial" panose="020B0604020202020204" pitchFamily="34" charset="0"/>
              </a:rPr>
            </a:fld>
            <a:endParaRPr lang="en-US" altLang="zh-CN" sz="1200" dirty="0">
              <a:latin typeface="Arial" panose="020B0604020202020204" pitchFamily="34" charset="0"/>
            </a:endParaRPr>
          </a:p>
        </p:txBody>
      </p:sp>
      <p:sp>
        <p:nvSpPr>
          <p:cNvPr id="17411" name="Rectangle 2"/>
          <p:cNvSpPr>
            <a:spLocks noRo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7412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zh-CN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幻灯片图像占位符 34817"/>
          <p:cNvSpPr>
            <a:spLocks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4819" name="文本占位符 34818"/>
          <p:cNvSpPr/>
          <p:nvPr>
            <p:ph type="body" idx="1"/>
          </p:nvPr>
        </p:nvSpPr>
        <p:spPr>
          <a:noFill/>
          <a:ln>
            <a:noFill/>
          </a:ln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幻灯片图像占位符 32769"/>
          <p:cNvSpPr>
            <a:spLocks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2771" name="文本占位符 32770"/>
          <p:cNvSpPr/>
          <p:nvPr>
            <p:ph type="body" idx="1"/>
          </p:nvPr>
        </p:nvSpPr>
        <p:spPr>
          <a:noFill/>
          <a:ln>
            <a:noFill/>
          </a:ln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幻灯片图像占位符 36865"/>
          <p:cNvSpPr>
            <a:spLocks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6867" name="文本占位符 36866"/>
          <p:cNvSpPr/>
          <p:nvPr>
            <p:ph type="body" idx="1"/>
          </p:nvPr>
        </p:nvSpPr>
        <p:spPr>
          <a:noFill/>
          <a:ln>
            <a:noFill/>
          </a:ln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幻灯片图像占位符 38913"/>
          <p:cNvSpPr>
            <a:spLocks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8915" name="文本占位符 38914"/>
          <p:cNvSpPr/>
          <p:nvPr>
            <p:ph type="body" idx="1"/>
          </p:nvPr>
        </p:nvSpPr>
        <p:spPr>
          <a:noFill/>
          <a:ln>
            <a:noFill/>
          </a:ln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幻灯片图像占位符 40961"/>
          <p:cNvSpPr>
            <a:spLocks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0963" name="文本占位符 40962"/>
          <p:cNvSpPr/>
          <p:nvPr>
            <p:ph type="body" idx="1"/>
          </p:nvPr>
        </p:nvSpPr>
        <p:spPr>
          <a:noFill/>
          <a:ln>
            <a:noFill/>
          </a:ln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0" name="幻灯片图像占位符 43009"/>
          <p:cNvSpPr>
            <a:spLocks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3011" name="文本占位符 43010"/>
          <p:cNvSpPr/>
          <p:nvPr>
            <p:ph type="body" idx="1"/>
          </p:nvPr>
        </p:nvSpPr>
        <p:spPr>
          <a:noFill/>
          <a:ln>
            <a:noFill/>
          </a:ln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幻灯片图像占位符 45057"/>
          <p:cNvSpPr>
            <a:spLocks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5059" name="文本占位符 45058"/>
          <p:cNvSpPr/>
          <p:nvPr>
            <p:ph type="body" idx="1"/>
          </p:nvPr>
        </p:nvSpPr>
        <p:spPr>
          <a:noFill/>
          <a:ln>
            <a:noFill/>
          </a:ln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6" name="幻灯片图像占位符 47105"/>
          <p:cNvSpPr>
            <a:spLocks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7107" name="文本占位符 47106"/>
          <p:cNvSpPr/>
          <p:nvPr>
            <p:ph type="body" idx="1"/>
          </p:nvPr>
        </p:nvSpPr>
        <p:spPr>
          <a:noFill/>
          <a:ln>
            <a:noFill/>
          </a:ln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4" name="幻灯片图像占位符 49153"/>
          <p:cNvSpPr>
            <a:spLocks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9155" name="文本占位符 49154"/>
          <p:cNvSpPr/>
          <p:nvPr>
            <p:ph type="body" idx="1"/>
          </p:nvPr>
        </p:nvSpPr>
        <p:spPr>
          <a:noFill/>
          <a:ln>
            <a:noFill/>
          </a:ln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5538" name="幻灯片图像占位符 65537"/>
          <p:cNvSpPr>
            <a:spLocks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65539" name="文本占位符 65538"/>
          <p:cNvSpPr/>
          <p:nvPr>
            <p:ph type="body" idx="1"/>
          </p:nvPr>
        </p:nvSpPr>
        <p:spPr>
          <a:noFill/>
          <a:ln>
            <a:noFill/>
          </a:ln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6" name="幻灯片图像占位符 67585"/>
          <p:cNvSpPr>
            <a:spLocks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67587" name="文本占位符 67586"/>
          <p:cNvSpPr/>
          <p:nvPr>
            <p:ph type="body" idx="1"/>
          </p:nvPr>
        </p:nvSpPr>
        <p:spPr>
          <a:noFill/>
          <a:ln>
            <a:noFill/>
          </a:ln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50" name="幻灯片图像占位符 53249"/>
          <p:cNvSpPr>
            <a:spLocks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53251" name="文本占位符 53250"/>
          <p:cNvSpPr/>
          <p:nvPr>
            <p:ph type="body" idx="1"/>
          </p:nvPr>
        </p:nvSpPr>
        <p:spPr>
          <a:noFill/>
          <a:ln>
            <a:noFill/>
          </a:ln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8" name="幻灯片图像占位符 55297"/>
          <p:cNvSpPr>
            <a:spLocks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55299" name="文本占位符 55298"/>
          <p:cNvSpPr/>
          <p:nvPr>
            <p:ph type="body" idx="1"/>
          </p:nvPr>
        </p:nvSpPr>
        <p:spPr>
          <a:noFill/>
          <a:ln>
            <a:noFill/>
          </a:ln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6" name="幻灯片图像占位符 57345"/>
          <p:cNvSpPr>
            <a:spLocks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57347" name="文本占位符 57346"/>
          <p:cNvSpPr/>
          <p:nvPr>
            <p:ph type="body" idx="1"/>
          </p:nvPr>
        </p:nvSpPr>
        <p:spPr>
          <a:noFill/>
          <a:ln>
            <a:noFill/>
          </a:ln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4" name="幻灯片图像占位符 59393"/>
          <p:cNvSpPr>
            <a:spLocks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59395" name="文本占位符 59394"/>
          <p:cNvSpPr/>
          <p:nvPr>
            <p:ph type="body" idx="1"/>
          </p:nvPr>
        </p:nvSpPr>
        <p:spPr>
          <a:noFill/>
          <a:ln>
            <a:noFill/>
          </a:ln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2" name="幻灯片图像占位符 61441"/>
          <p:cNvSpPr>
            <a:spLocks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61443" name="文本占位符 61442"/>
          <p:cNvSpPr/>
          <p:nvPr>
            <p:ph type="body" idx="1"/>
          </p:nvPr>
        </p:nvSpPr>
        <p:spPr>
          <a:noFill/>
          <a:ln>
            <a:noFill/>
          </a:ln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099" name="Rectangle 3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en-US" altLang="zh-CN">
                <a:latin typeface="Times New Roman" panose="02020603050405020304" pitchFamily="18" charset="0"/>
              </a:rPr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.vml"/><Relationship Id="rId8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6" Type="http://schemas.openxmlformats.org/officeDocument/2006/relationships/image" Target="../media/image6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4.wmf"/><Relationship Id="rId10" Type="http://schemas.openxmlformats.org/officeDocument/2006/relationships/notesSlide" Target="../notesSlides/notesSlide8.xml"/><Relationship Id="rId1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7.xml"/><Relationship Id="rId4" Type="http://schemas.openxmlformats.org/officeDocument/2006/relationships/oleObject" Target="../embeddings/oleObject6.bin"/><Relationship Id="rId3" Type="http://schemas.openxmlformats.org/officeDocument/2006/relationships/oleObject" Target="../embeddings/oleObject5.bin"/><Relationship Id="rId2" Type="http://schemas.openxmlformats.org/officeDocument/2006/relationships/image" Target="../media/image7.wmf"/><Relationship Id="rId1" Type="http://schemas.openxmlformats.org/officeDocument/2006/relationships/oleObject" Target="../embeddings/oleObject4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4.xml"/><Relationship Id="rId1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1.xml"/><Relationship Id="rId5" Type="http://schemas.openxmlformats.org/officeDocument/2006/relationships/vmlDrawing" Target="../drawings/vmlDrawing3.vml"/><Relationship Id="rId4" Type="http://schemas.openxmlformats.org/officeDocument/2006/relationships/slideLayout" Target="../slideLayouts/slideLayout7.xml"/><Relationship Id="rId3" Type="http://schemas.openxmlformats.org/officeDocument/2006/relationships/oleObject" Target="../embeddings/oleObject8.bin"/><Relationship Id="rId2" Type="http://schemas.openxmlformats.org/officeDocument/2006/relationships/image" Target="../media/image8.wmf"/><Relationship Id="rId1" Type="http://schemas.openxmlformats.org/officeDocument/2006/relationships/oleObject" Target="../embeddings/oleObject7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w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8.xml"/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14.xml"/><Relationship Id="rId2" Type="http://schemas.openxmlformats.org/officeDocument/2006/relationships/image" Target="../media/image12.wmf"/><Relationship Id="rId1" Type="http://schemas.openxmlformats.org/officeDocument/2006/relationships/oleObject" Target="../embeddings/oleObject9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2" name="图片 3" descr="20090412_2cb4550fc0f4e2aab73913oXVOMv421U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42862"/>
            <a:ext cx="9144000" cy="7115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1357313" y="765175"/>
            <a:ext cx="66706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>
                <a:solidFill>
                  <a:srgbClr val="FF00FF"/>
                </a:solidFill>
                <a:latin typeface="Times New Roman" panose="02020603050405020304" pitchFamily="18" charset="0"/>
              </a:rPr>
              <a:t>18.1.2</a:t>
            </a:r>
            <a:r>
              <a:rPr lang="zh-CN" altLang="en-US" sz="36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平行四边形的判定（</a:t>
            </a:r>
            <a:r>
              <a:rPr lang="en-US" altLang="zh-CN" sz="3600" b="1">
                <a:solidFill>
                  <a:srgbClr val="FF00FF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6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）</a:t>
            </a:r>
            <a:endParaRPr lang="zh-CN" altLang="en-US" sz="3600" b="1" dirty="0">
              <a:solidFill>
                <a:srgbClr val="FF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Text Box 2"/>
          <p:cNvSpPr txBox="1"/>
          <p:nvPr/>
        </p:nvSpPr>
        <p:spPr>
          <a:xfrm>
            <a:off x="3146425" y="609600"/>
            <a:ext cx="3787775" cy="45720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lang="zh-CN" altLang="zh-CN" dirty="0">
              <a:latin typeface="Times New Roman" panose="02020603050405020304" pitchFamily="18" charset="0"/>
            </a:endParaRPr>
          </a:p>
        </p:txBody>
      </p:sp>
      <p:sp>
        <p:nvSpPr>
          <p:cNvPr id="6147" name="Text Box 5"/>
          <p:cNvSpPr txBox="1"/>
          <p:nvPr/>
        </p:nvSpPr>
        <p:spPr>
          <a:xfrm>
            <a:off x="2209800" y="5715000"/>
            <a:ext cx="3810000" cy="45720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lang="zh-CN" altLang="zh-CN" dirty="0">
              <a:latin typeface="Times New Roman" panose="02020603050405020304" pitchFamily="18" charset="0"/>
            </a:endParaRPr>
          </a:p>
        </p:txBody>
      </p:sp>
      <p:sp>
        <p:nvSpPr>
          <p:cNvPr id="6148" name="Text Box 6"/>
          <p:cNvSpPr txBox="1"/>
          <p:nvPr/>
        </p:nvSpPr>
        <p:spPr>
          <a:xfrm>
            <a:off x="2057400" y="6324600"/>
            <a:ext cx="990600" cy="45720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lang="zh-CN" altLang="zh-CN" dirty="0">
              <a:latin typeface="Times New Roman" panose="02020603050405020304" pitchFamily="18" charset="0"/>
            </a:endParaRPr>
          </a:p>
        </p:txBody>
      </p:sp>
      <p:sp>
        <p:nvSpPr>
          <p:cNvPr id="10258" name="AutoShape 18"/>
          <p:cNvSpPr/>
          <p:nvPr/>
        </p:nvSpPr>
        <p:spPr>
          <a:xfrm>
            <a:off x="0" y="2035175"/>
            <a:ext cx="600075" cy="3983038"/>
          </a:xfrm>
          <a:prstGeom prst="leftBrace">
            <a:avLst>
              <a:gd name="adj1" fmla="val 5531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0259" name="Text Box 19"/>
          <p:cNvSpPr txBox="1"/>
          <p:nvPr/>
        </p:nvSpPr>
        <p:spPr>
          <a:xfrm>
            <a:off x="547688" y="1709738"/>
            <a:ext cx="2554287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从边来判定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1" name="Text Box 21"/>
          <p:cNvSpPr txBox="1"/>
          <p:nvPr/>
        </p:nvSpPr>
        <p:spPr>
          <a:xfrm>
            <a:off x="2428875" y="1143000"/>
            <a:ext cx="6186488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、两组对边分别平行的四边形是平行四边形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    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2" name="Text Box 22"/>
          <p:cNvSpPr txBox="1"/>
          <p:nvPr/>
        </p:nvSpPr>
        <p:spPr>
          <a:xfrm>
            <a:off x="2428875" y="1857375"/>
            <a:ext cx="6291263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、两组对边分别相等的四边形是平行四边形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3" name="Text Box 23"/>
          <p:cNvSpPr txBox="1"/>
          <p:nvPr/>
        </p:nvSpPr>
        <p:spPr>
          <a:xfrm>
            <a:off x="2428875" y="2428875"/>
            <a:ext cx="6715125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、一组对边平行且相等的四边形是平行四边形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4" name="Text Box 24"/>
          <p:cNvSpPr txBox="1"/>
          <p:nvPr/>
        </p:nvSpPr>
        <p:spPr>
          <a:xfrm>
            <a:off x="611188" y="3686175"/>
            <a:ext cx="2224087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从角来判定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5" name="Text Box 25"/>
          <p:cNvSpPr txBox="1"/>
          <p:nvPr/>
        </p:nvSpPr>
        <p:spPr>
          <a:xfrm>
            <a:off x="2728278" y="3599498"/>
            <a:ext cx="5989637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两组对角分别相等的四边形是平行四边形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6" name="Text Box 26"/>
          <p:cNvSpPr txBox="1"/>
          <p:nvPr/>
        </p:nvSpPr>
        <p:spPr>
          <a:xfrm>
            <a:off x="515938" y="5551488"/>
            <a:ext cx="3116262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从对角线来判定</a:t>
            </a:r>
            <a:endParaRPr lang="zh-CN" altLang="en-US" sz="20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7" name="Text Box 27"/>
          <p:cNvSpPr txBox="1"/>
          <p:nvPr/>
        </p:nvSpPr>
        <p:spPr>
          <a:xfrm>
            <a:off x="2687003" y="5489893"/>
            <a:ext cx="6072187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两条对角线互相平分的四边形是平行四边形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8" name="AutoShape 28"/>
          <p:cNvSpPr/>
          <p:nvPr/>
        </p:nvSpPr>
        <p:spPr>
          <a:xfrm>
            <a:off x="2143125" y="1428750"/>
            <a:ext cx="254000" cy="1320800"/>
          </a:xfrm>
          <a:prstGeom prst="leftBrace">
            <a:avLst>
              <a:gd name="adj1" fmla="val 4333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159" name="Text Box 32"/>
          <p:cNvSpPr txBox="1"/>
          <p:nvPr/>
        </p:nvSpPr>
        <p:spPr>
          <a:xfrm rot="-1775913">
            <a:off x="30163" y="304800"/>
            <a:ext cx="1982787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忆一忆</a:t>
            </a:r>
            <a:endParaRPr lang="zh-CN" altLang="en-US" sz="3600" b="1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6160" name="Text Box 33"/>
          <p:cNvSpPr txBox="1"/>
          <p:nvPr/>
        </p:nvSpPr>
        <p:spPr>
          <a:xfrm>
            <a:off x="2935288" y="546100"/>
            <a:ext cx="55753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平行四边形的判定方法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0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8" grpId="0" animBg="1"/>
      <p:bldP spid="10259" grpId="0"/>
      <p:bldP spid="10261" grpId="0"/>
      <p:bldP spid="10263" grpId="0"/>
      <p:bldP spid="10264" grpId="0"/>
      <p:bldP spid="10265" grpId="0"/>
      <p:bldP spid="10266" grpId="0"/>
      <p:bldP spid="10267" grpId="0"/>
      <p:bldP spid="1026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Rectangle 2"/>
          <p:cNvSpPr>
            <a:spLocks noGrp="1"/>
          </p:cNvSpPr>
          <p:nvPr>
            <p:ph type="title"/>
          </p:nvPr>
        </p:nvSpPr>
        <p:spPr>
          <a:xfrm>
            <a:off x="0" y="1196975"/>
            <a:ext cx="8964613" cy="1143000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en-US" altLang="zh-CN" sz="2800" b="1"/>
              <a:t>    1</a:t>
            </a:r>
            <a:r>
              <a:rPr lang="zh-CN" altLang="en-US" sz="2800" b="1" dirty="0"/>
              <a:t>、已知在四边形</a:t>
            </a:r>
            <a:r>
              <a:rPr lang="en-US" altLang="zh-CN" sz="2800" b="1"/>
              <a:t>ABCD</a:t>
            </a:r>
            <a:r>
              <a:rPr lang="zh-CN" altLang="en-US" sz="2800" b="1" dirty="0"/>
              <a:t>中，</a:t>
            </a:r>
            <a:r>
              <a:rPr lang="en-US" altLang="zh-CN" sz="2800" b="1"/>
              <a:t>AD∥BC</a:t>
            </a:r>
            <a:r>
              <a:rPr lang="zh-CN" altLang="en-US" sz="2800" b="1" dirty="0"/>
              <a:t>，要使这个四边形为平行四边形，则需添加一个你认为正确的条件为</a:t>
            </a:r>
            <a:r>
              <a:rPr lang="zh-CN" altLang="en-US" sz="2800" dirty="0"/>
              <a:t> </a:t>
            </a:r>
            <a:r>
              <a:rPr lang="en-US" altLang="zh-CN" sz="2800"/>
              <a:t>(                                                                )</a:t>
            </a:r>
            <a:endParaRPr lang="en-US" altLang="zh-CN" sz="2800"/>
          </a:p>
        </p:txBody>
      </p:sp>
      <p:sp>
        <p:nvSpPr>
          <p:cNvPr id="7171" name="Rectangle 3"/>
          <p:cNvSpPr>
            <a:spLocks noGrp="1"/>
          </p:cNvSpPr>
          <p:nvPr>
            <p:ph idx="1"/>
          </p:nvPr>
        </p:nvSpPr>
        <p:spPr>
          <a:xfrm>
            <a:off x="468313" y="6858000"/>
            <a:ext cx="8229600" cy="4530725"/>
          </a:xfrm>
        </p:spPr>
        <p:txBody>
          <a:bodyPr vert="horz" wrap="square" lIns="91440" tIns="45720" rIns="91440" bIns="45720" anchor="t"/>
          <a:p>
            <a:pPr eaLnBrk="1" hangingPunct="1"/>
            <a:endParaRPr lang="zh-CN" altLang="zh-CN" dirty="0"/>
          </a:p>
        </p:txBody>
      </p:sp>
      <p:sp>
        <p:nvSpPr>
          <p:cNvPr id="21509" name="Text Box 5"/>
          <p:cNvSpPr txBox="1"/>
          <p:nvPr/>
        </p:nvSpPr>
        <p:spPr>
          <a:xfrm>
            <a:off x="1331913" y="1928813"/>
            <a:ext cx="78120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</a:t>
            </a:r>
            <a:r>
              <a:rPr lang="en-US" altLang="zh-CN" sz="2800" b="1" u="sng">
                <a:solidFill>
                  <a:srgbClr val="FF0000"/>
                </a:solidFill>
                <a:latin typeface="Times New Roman" panose="02020603050405020304" pitchFamily="18" charset="0"/>
              </a:rPr>
              <a:t>A B∥DC</a:t>
            </a:r>
            <a:r>
              <a:rPr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，或∠</a:t>
            </a:r>
            <a:r>
              <a:rPr lang="en-US" altLang="zh-CN" sz="2800" b="1" u="sng">
                <a:solidFill>
                  <a:srgbClr val="FF0000"/>
                </a:solidFill>
                <a:latin typeface="Times New Roman" panose="02020603050405020304" pitchFamily="18" charset="0"/>
              </a:rPr>
              <a:t>A =∠C</a:t>
            </a:r>
            <a:r>
              <a:rPr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或</a:t>
            </a:r>
            <a:r>
              <a:rPr lang="en-US" altLang="zh-CN" sz="2800" b="1" u="sng">
                <a:solidFill>
                  <a:srgbClr val="FF0000"/>
                </a:solidFill>
                <a:latin typeface="Times New Roman" panose="02020603050405020304" pitchFamily="18" charset="0"/>
              </a:rPr>
              <a:t>AD=BC 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0" name="Text Box 6"/>
          <p:cNvSpPr txBox="1"/>
          <p:nvPr/>
        </p:nvSpPr>
        <p:spPr>
          <a:xfrm>
            <a:off x="323850" y="2636838"/>
            <a:ext cx="88201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</a:rPr>
              <a:t>、能判定一个四边形是平行四边形的条件是（        ）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21511" name="Text Box 7"/>
          <p:cNvSpPr txBox="1"/>
          <p:nvPr/>
        </p:nvSpPr>
        <p:spPr>
          <a:xfrm>
            <a:off x="468313" y="3357563"/>
            <a:ext cx="82804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</a:rPr>
              <a:t>、一组对角相等	</a:t>
            </a:r>
            <a:r>
              <a:rPr lang="en-US" altLang="zh-CN" sz="2800" b="1">
                <a:latin typeface="Times New Roman" panose="02020603050405020304" pitchFamily="18" charset="0"/>
              </a:rPr>
              <a:t>B</a:t>
            </a:r>
            <a:r>
              <a:rPr lang="zh-CN" altLang="en-US" sz="2800" b="1" dirty="0">
                <a:latin typeface="Times New Roman" panose="02020603050405020304" pitchFamily="18" charset="0"/>
              </a:rPr>
              <a:t>、一组对边平行且相等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r>
              <a:rPr lang="en-US" altLang="zh-CN" sz="2800" b="1">
                <a:latin typeface="Times New Roman" panose="02020603050405020304" pitchFamily="18" charset="0"/>
              </a:rPr>
              <a:t>C</a:t>
            </a:r>
            <a:r>
              <a:rPr lang="zh-CN" altLang="en-US" sz="2800" b="1" dirty="0">
                <a:latin typeface="Times New Roman" panose="02020603050405020304" pitchFamily="18" charset="0"/>
              </a:rPr>
              <a:t>、一对邻角互补	</a:t>
            </a:r>
            <a:r>
              <a:rPr lang="en-US" altLang="zh-CN" sz="2800" b="1">
                <a:latin typeface="Times New Roman" panose="02020603050405020304" pitchFamily="18" charset="0"/>
              </a:rPr>
              <a:t>D</a:t>
            </a:r>
            <a:r>
              <a:rPr lang="zh-CN" altLang="en-US" sz="2800" b="1" dirty="0">
                <a:latin typeface="Times New Roman" panose="02020603050405020304" pitchFamily="18" charset="0"/>
              </a:rPr>
              <a:t>、两条对角线互相垂直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21513" name="Text Box 9"/>
          <p:cNvSpPr txBox="1"/>
          <p:nvPr/>
        </p:nvSpPr>
        <p:spPr>
          <a:xfrm>
            <a:off x="7858125" y="2643188"/>
            <a:ext cx="4381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4" name="Text Box 10"/>
          <p:cNvSpPr txBox="1"/>
          <p:nvPr/>
        </p:nvSpPr>
        <p:spPr>
          <a:xfrm>
            <a:off x="395288" y="4508500"/>
            <a:ext cx="8208962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</a:rPr>
              <a:t>、四边形</a:t>
            </a:r>
            <a:r>
              <a:rPr lang="en-US" altLang="zh-CN" sz="2800" b="1">
                <a:latin typeface="Times New Roman" panose="02020603050405020304" pitchFamily="18" charset="0"/>
              </a:rPr>
              <a:t>ABCD</a:t>
            </a:r>
            <a:r>
              <a:rPr lang="zh-CN" altLang="en-US" sz="2800" b="1" dirty="0">
                <a:latin typeface="Times New Roman" panose="02020603050405020304" pitchFamily="18" charset="0"/>
              </a:rPr>
              <a:t>中，若∠</a:t>
            </a:r>
            <a:r>
              <a:rPr lang="en-US" altLang="zh-CN" sz="2800" b="1">
                <a:latin typeface="Times New Roman" panose="02020603050405020304" pitchFamily="18" charset="0"/>
              </a:rPr>
              <a:t>A = ∠C</a:t>
            </a:r>
            <a:r>
              <a:rPr lang="zh-CN" altLang="en-US" sz="2800" b="1" dirty="0">
                <a:latin typeface="Times New Roman" panose="02020603050405020304" pitchFamily="18" charset="0"/>
              </a:rPr>
              <a:t>，∠</a:t>
            </a:r>
            <a:r>
              <a:rPr lang="en-US" altLang="zh-CN" sz="2800" b="1">
                <a:latin typeface="Times New Roman" panose="02020603050405020304" pitchFamily="18" charset="0"/>
              </a:rPr>
              <a:t>B = ∠D</a:t>
            </a:r>
            <a:r>
              <a:rPr lang="zh-CN" altLang="en-US" sz="2800" b="1" dirty="0">
                <a:latin typeface="Times New Roman" panose="02020603050405020304" pitchFamily="18" charset="0"/>
              </a:rPr>
              <a:t>，则下列结论中错误的是（       ）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21515" name="Text Box 11"/>
          <p:cNvSpPr txBox="1"/>
          <p:nvPr/>
        </p:nvSpPr>
        <p:spPr>
          <a:xfrm>
            <a:off x="4143375" y="4929188"/>
            <a:ext cx="4286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6" name="Text Box 12"/>
          <p:cNvSpPr txBox="1"/>
          <p:nvPr/>
        </p:nvSpPr>
        <p:spPr>
          <a:xfrm>
            <a:off x="684213" y="5697538"/>
            <a:ext cx="8064500" cy="11604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</a:rPr>
              <a:t>AB = CD		B</a:t>
            </a:r>
            <a:r>
              <a:rPr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</a:rPr>
              <a:t>AD∥BC		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C</a:t>
            </a:r>
            <a:r>
              <a:rPr lang="zh-CN" altLang="en-US" sz="2800" b="1" dirty="0">
                <a:latin typeface="Times New Roman" panose="02020603050405020304" pitchFamily="18" charset="0"/>
              </a:rPr>
              <a:t>、∠</a:t>
            </a:r>
            <a:r>
              <a:rPr lang="en-US" altLang="zh-CN" sz="2800" b="1">
                <a:latin typeface="Times New Roman" panose="02020603050405020304" pitchFamily="18" charset="0"/>
              </a:rPr>
              <a:t>A = ∠B	         D</a:t>
            </a:r>
            <a:r>
              <a:rPr lang="zh-CN" altLang="en-US" sz="2800" b="1" dirty="0">
                <a:latin typeface="Times New Roman" panose="02020603050405020304" pitchFamily="18" charset="0"/>
              </a:rPr>
              <a:t>、对角线互相平分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7179" name="TextBox 12"/>
          <p:cNvSpPr txBox="1"/>
          <p:nvPr/>
        </p:nvSpPr>
        <p:spPr>
          <a:xfrm>
            <a:off x="3071813" y="214313"/>
            <a:ext cx="1857375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练一练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9" grpId="0"/>
      <p:bldP spid="21510" grpId="0"/>
      <p:bldP spid="21511" grpId="0"/>
      <p:bldP spid="21513" grpId="0"/>
      <p:bldP spid="21514" grpId="0"/>
      <p:bldP spid="21515" grpId="0"/>
      <p:bldP spid="215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2466" name="文本占位符 62465"/>
          <p:cNvSpPr>
            <a:spLocks noGrp="1"/>
          </p:cNvSpPr>
          <p:nvPr>
            <p:ph type="body" idx="1"/>
          </p:nvPr>
        </p:nvSpPr>
        <p:spPr>
          <a:xfrm>
            <a:off x="395288" y="333375"/>
            <a:ext cx="7772400" cy="4114800"/>
          </a:xfrm>
        </p:spPr>
        <p:txBody>
          <a:bodyPr/>
          <a:p>
            <a:pPr marL="0" indent="0">
              <a:buNone/>
            </a:pPr>
            <a:r>
              <a:rPr lang="en-US" altLang="zh-CN" b="1"/>
              <a:t>4</a:t>
            </a:r>
            <a:r>
              <a:rPr lang="zh-CN" altLang="en-US" b="1" dirty="0"/>
              <a:t>、下列条件中，不能判定四边形</a:t>
            </a:r>
            <a:r>
              <a:rPr lang="en-US" altLang="zh-CN" b="1"/>
              <a:t>ABCD</a:t>
            </a:r>
            <a:r>
              <a:rPr lang="zh-CN" altLang="en-US" b="1" dirty="0"/>
              <a:t>是   平行四边形的是（     ）</a:t>
            </a:r>
            <a:endParaRPr lang="zh-CN" altLang="en-US" b="1" dirty="0"/>
          </a:p>
          <a:p>
            <a:pPr marL="0" indent="0">
              <a:buNone/>
            </a:pPr>
            <a:r>
              <a:rPr lang="en-US" altLang="zh-CN" b="1"/>
              <a:t>A</a:t>
            </a:r>
            <a:r>
              <a:rPr lang="zh-CN" altLang="en-US" b="1" dirty="0"/>
              <a:t>、</a:t>
            </a:r>
            <a:r>
              <a:rPr lang="zh-CN" altLang="en-US" b="1"/>
              <a:t>∠</a:t>
            </a:r>
            <a:r>
              <a:rPr lang="en-US" altLang="zh-CN" b="1"/>
              <a:t>A=∠C</a:t>
            </a:r>
            <a:r>
              <a:rPr lang="zh-CN" altLang="en-US" b="1" dirty="0"/>
              <a:t>，</a:t>
            </a:r>
            <a:r>
              <a:rPr lang="zh-CN" altLang="en-US" b="1"/>
              <a:t>∠</a:t>
            </a:r>
            <a:r>
              <a:rPr lang="en-US" altLang="zh-CN" b="1"/>
              <a:t>B=∠D</a:t>
            </a:r>
            <a:endParaRPr lang="en-US" altLang="zh-CN" b="1"/>
          </a:p>
          <a:p>
            <a:pPr marL="0" indent="0">
              <a:buNone/>
            </a:pPr>
            <a:r>
              <a:rPr lang="en-US" altLang="zh-CN" b="1"/>
              <a:t>B</a:t>
            </a:r>
            <a:r>
              <a:rPr lang="zh-CN" altLang="zh-CN" b="1"/>
              <a:t>、</a:t>
            </a:r>
            <a:r>
              <a:rPr lang="en-US" altLang="zh-CN" b="1"/>
              <a:t>∠A=∠B=∠C=90</a:t>
            </a:r>
            <a:endParaRPr lang="en-US" altLang="zh-CN" b="1"/>
          </a:p>
          <a:p>
            <a:pPr marL="0" indent="0">
              <a:buNone/>
            </a:pPr>
            <a:r>
              <a:rPr lang="en-US" altLang="zh-CN" b="1"/>
              <a:t>C</a:t>
            </a:r>
            <a:r>
              <a:rPr lang="zh-CN" altLang="en-US" b="1"/>
              <a:t>、</a:t>
            </a:r>
            <a:r>
              <a:rPr lang="en-US" altLang="zh-CN" b="1"/>
              <a:t>∠A+∠B=180  </a:t>
            </a:r>
            <a:r>
              <a:rPr lang="zh-CN" altLang="en-US" b="1" dirty="0"/>
              <a:t>，</a:t>
            </a:r>
            <a:r>
              <a:rPr lang="zh-CN" altLang="en-US" b="1"/>
              <a:t>∠</a:t>
            </a:r>
            <a:r>
              <a:rPr lang="en-US" altLang="zh-CN" b="1"/>
              <a:t>B+∠C=180</a:t>
            </a:r>
            <a:endParaRPr lang="en-US" altLang="zh-CN" b="1"/>
          </a:p>
          <a:p>
            <a:pPr marL="0" indent="0">
              <a:buNone/>
            </a:pPr>
            <a:r>
              <a:rPr lang="en-US" altLang="zh-CN" b="1"/>
              <a:t>D</a:t>
            </a:r>
            <a:r>
              <a:rPr lang="zh-CN" altLang="en-US" b="1"/>
              <a:t>、</a:t>
            </a:r>
            <a:r>
              <a:rPr lang="en-US" altLang="zh-CN" b="1"/>
              <a:t>∠A+∠B=180   </a:t>
            </a:r>
            <a:r>
              <a:rPr lang="zh-CN" altLang="en-US" b="1" dirty="0"/>
              <a:t>，</a:t>
            </a:r>
            <a:r>
              <a:rPr lang="zh-CN" altLang="en-US" b="1"/>
              <a:t>∠</a:t>
            </a:r>
            <a:r>
              <a:rPr lang="en-US" altLang="zh-CN" b="1"/>
              <a:t>C+∠D=180</a:t>
            </a:r>
            <a:endParaRPr lang="en-US" altLang="zh-CN" b="1"/>
          </a:p>
        </p:txBody>
      </p:sp>
      <p:sp>
        <p:nvSpPr>
          <p:cNvPr id="62467" name="流程图: 联系 62466"/>
          <p:cNvSpPr/>
          <p:nvPr/>
        </p:nvSpPr>
        <p:spPr>
          <a:xfrm>
            <a:off x="4356100" y="2060575"/>
            <a:ext cx="144463" cy="144463"/>
          </a:xfrm>
          <a:prstGeom prst="flowChartConnector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2468" name="流程图: 联系 62467"/>
          <p:cNvSpPr/>
          <p:nvPr/>
        </p:nvSpPr>
        <p:spPr>
          <a:xfrm>
            <a:off x="3635375" y="2565400"/>
            <a:ext cx="144463" cy="144463"/>
          </a:xfrm>
          <a:prstGeom prst="flowChartConnector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2469" name="流程图: 联系 62468"/>
          <p:cNvSpPr/>
          <p:nvPr/>
        </p:nvSpPr>
        <p:spPr>
          <a:xfrm>
            <a:off x="6659563" y="2590800"/>
            <a:ext cx="144462" cy="144463"/>
          </a:xfrm>
          <a:prstGeom prst="flowChartConnector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2470" name="流程图: 联系 62469"/>
          <p:cNvSpPr/>
          <p:nvPr/>
        </p:nvSpPr>
        <p:spPr>
          <a:xfrm>
            <a:off x="3563938" y="3141663"/>
            <a:ext cx="144462" cy="144462"/>
          </a:xfrm>
          <a:prstGeom prst="flowChartConnector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2471" name="流程图: 联系 62470"/>
          <p:cNvSpPr/>
          <p:nvPr/>
        </p:nvSpPr>
        <p:spPr>
          <a:xfrm>
            <a:off x="6804025" y="3162300"/>
            <a:ext cx="144463" cy="144463"/>
          </a:xfrm>
          <a:prstGeom prst="flowChartConnector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62472" name="组合 62471"/>
          <p:cNvGrpSpPr/>
          <p:nvPr/>
        </p:nvGrpSpPr>
        <p:grpSpPr>
          <a:xfrm>
            <a:off x="1331913" y="3933825"/>
            <a:ext cx="5976937" cy="2678113"/>
            <a:chOff x="839" y="2478"/>
            <a:chExt cx="3765" cy="1687"/>
          </a:xfrm>
        </p:grpSpPr>
        <p:sp>
          <p:nvSpPr>
            <p:cNvPr id="62473" name="平行四边形 62472"/>
            <p:cNvSpPr/>
            <p:nvPr/>
          </p:nvSpPr>
          <p:spPr>
            <a:xfrm>
              <a:off x="1111" y="2704"/>
              <a:ext cx="3130" cy="1225"/>
            </a:xfrm>
            <a:prstGeom prst="parallelogram">
              <a:avLst>
                <a:gd name="adj" fmla="val 63877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474" name="文本框 62473"/>
            <p:cNvSpPr txBox="1"/>
            <p:nvPr/>
          </p:nvSpPr>
          <p:spPr>
            <a:xfrm>
              <a:off x="1519" y="2568"/>
              <a:ext cx="27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18" charset="0"/>
                </a:rPr>
                <a:t>A</a:t>
              </a:r>
              <a:endParaRPr lang="en-US" altLang="zh-CN" sz="2800">
                <a:latin typeface="Times New Roman" panose="02020603050405020304" pitchFamily="18" charset="0"/>
              </a:endParaRPr>
            </a:p>
          </p:txBody>
        </p:sp>
        <p:sp>
          <p:nvSpPr>
            <p:cNvPr id="62475" name="文本框 62474"/>
            <p:cNvSpPr txBox="1"/>
            <p:nvPr/>
          </p:nvSpPr>
          <p:spPr>
            <a:xfrm>
              <a:off x="839" y="3793"/>
              <a:ext cx="36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18" charset="0"/>
                </a:rPr>
                <a:t>B</a:t>
              </a:r>
              <a:endParaRPr lang="en-US" altLang="zh-CN" sz="2800">
                <a:latin typeface="Times New Roman" panose="02020603050405020304" pitchFamily="18" charset="0"/>
              </a:endParaRPr>
            </a:p>
          </p:txBody>
        </p:sp>
        <p:sp>
          <p:nvSpPr>
            <p:cNvPr id="62476" name="文本框 62475"/>
            <p:cNvSpPr txBox="1"/>
            <p:nvPr/>
          </p:nvSpPr>
          <p:spPr>
            <a:xfrm>
              <a:off x="3515" y="3838"/>
              <a:ext cx="36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18" charset="0"/>
                </a:rPr>
                <a:t>C</a:t>
              </a:r>
              <a:endParaRPr lang="en-US" altLang="zh-CN" sz="2800">
                <a:latin typeface="Times New Roman" panose="02020603050405020304" pitchFamily="18" charset="0"/>
              </a:endParaRPr>
            </a:p>
          </p:txBody>
        </p:sp>
        <p:sp>
          <p:nvSpPr>
            <p:cNvPr id="62477" name="文本框 62476"/>
            <p:cNvSpPr txBox="1"/>
            <p:nvPr/>
          </p:nvSpPr>
          <p:spPr>
            <a:xfrm>
              <a:off x="4286" y="2478"/>
              <a:ext cx="31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18" charset="0"/>
                </a:rPr>
                <a:t>D</a:t>
              </a:r>
              <a:endParaRPr lang="en-US" altLang="zh-CN" sz="2800">
                <a:latin typeface="Times New Roman" panose="02020603050405020304" pitchFamily="18" charset="0"/>
              </a:endParaRPr>
            </a:p>
          </p:txBody>
        </p:sp>
      </p:grpSp>
      <p:sp>
        <p:nvSpPr>
          <p:cNvPr id="62478" name="文本框 62477"/>
          <p:cNvSpPr txBox="1"/>
          <p:nvPr/>
        </p:nvSpPr>
        <p:spPr>
          <a:xfrm>
            <a:off x="4572000" y="836613"/>
            <a:ext cx="5048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D</a:t>
            </a:r>
            <a:endParaRPr lang="en-US" altLang="zh-CN" sz="32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文本框 33793"/>
          <p:cNvSpPr txBox="1"/>
          <p:nvPr/>
        </p:nvSpPr>
        <p:spPr>
          <a:xfrm>
            <a:off x="669925" y="781050"/>
            <a:ext cx="74310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latin typeface="Times New Roman" panose="02020603050405020304" pitchFamily="18" charset="0"/>
              </a:rPr>
              <a:t>、什么叫三角形的中线？有几条？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33795" name="文本框 33794"/>
          <p:cNvSpPr txBox="1"/>
          <p:nvPr/>
        </p:nvSpPr>
        <p:spPr>
          <a:xfrm>
            <a:off x="644525" y="2708275"/>
            <a:ext cx="62325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</a:rPr>
              <a:t>、三角形的中线有哪些性质？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33796" name="直接连接符 33795"/>
          <p:cNvSpPr/>
          <p:nvPr/>
        </p:nvSpPr>
        <p:spPr>
          <a:xfrm flipH="1">
            <a:off x="5218113" y="3214688"/>
            <a:ext cx="2160587" cy="1582737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3797" name="直接连接符 33796"/>
          <p:cNvSpPr/>
          <p:nvPr/>
        </p:nvSpPr>
        <p:spPr>
          <a:xfrm>
            <a:off x="5218113" y="4797425"/>
            <a:ext cx="2808287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3798" name="直接连接符 33797"/>
          <p:cNvSpPr/>
          <p:nvPr/>
        </p:nvSpPr>
        <p:spPr>
          <a:xfrm flipH="1" flipV="1">
            <a:off x="7378700" y="3214688"/>
            <a:ext cx="647700" cy="1582737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3799" name="文本框 33798"/>
          <p:cNvSpPr txBox="1"/>
          <p:nvPr/>
        </p:nvSpPr>
        <p:spPr>
          <a:xfrm>
            <a:off x="7162800" y="2781300"/>
            <a:ext cx="5762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A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33800" name="文本框 33799"/>
          <p:cNvSpPr txBox="1"/>
          <p:nvPr/>
        </p:nvSpPr>
        <p:spPr>
          <a:xfrm>
            <a:off x="4857750" y="4510088"/>
            <a:ext cx="5762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B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33801" name="文本框 33800"/>
          <p:cNvSpPr txBox="1"/>
          <p:nvPr/>
        </p:nvSpPr>
        <p:spPr>
          <a:xfrm>
            <a:off x="7883525" y="4510088"/>
            <a:ext cx="5762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C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grpSp>
        <p:nvGrpSpPr>
          <p:cNvPr id="33802" name="组合 33801"/>
          <p:cNvGrpSpPr/>
          <p:nvPr/>
        </p:nvGrpSpPr>
        <p:grpSpPr>
          <a:xfrm>
            <a:off x="6437313" y="3213100"/>
            <a:ext cx="942975" cy="2092325"/>
            <a:chOff x="4055" y="2024"/>
            <a:chExt cx="594" cy="1318"/>
          </a:xfrm>
        </p:grpSpPr>
        <p:sp>
          <p:nvSpPr>
            <p:cNvPr id="33803" name="直接连接符 33802"/>
            <p:cNvSpPr/>
            <p:nvPr/>
          </p:nvSpPr>
          <p:spPr>
            <a:xfrm flipH="1">
              <a:off x="4241" y="2024"/>
              <a:ext cx="408" cy="99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04" name="文本框 33803"/>
            <p:cNvSpPr txBox="1"/>
            <p:nvPr/>
          </p:nvSpPr>
          <p:spPr>
            <a:xfrm>
              <a:off x="4055" y="2977"/>
              <a:ext cx="36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</a:rPr>
                <a:t>D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3805" name="组合 33804"/>
          <p:cNvGrpSpPr/>
          <p:nvPr/>
        </p:nvGrpSpPr>
        <p:grpSpPr>
          <a:xfrm>
            <a:off x="5218113" y="3502025"/>
            <a:ext cx="3097212" cy="1295400"/>
            <a:chOff x="1519" y="2160"/>
            <a:chExt cx="1951" cy="816"/>
          </a:xfrm>
        </p:grpSpPr>
        <p:sp>
          <p:nvSpPr>
            <p:cNvPr id="33806" name="直接连接符 33805"/>
            <p:cNvSpPr/>
            <p:nvPr/>
          </p:nvSpPr>
          <p:spPr>
            <a:xfrm>
              <a:off x="2224" y="2444"/>
              <a:ext cx="1043" cy="499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07" name="直接连接符 33806"/>
            <p:cNvSpPr/>
            <p:nvPr/>
          </p:nvSpPr>
          <p:spPr>
            <a:xfrm flipV="1">
              <a:off x="1519" y="2478"/>
              <a:ext cx="1542" cy="49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3808" name="文本框 33807"/>
            <p:cNvSpPr txBox="1"/>
            <p:nvPr/>
          </p:nvSpPr>
          <p:spPr>
            <a:xfrm>
              <a:off x="3107" y="2251"/>
              <a:ext cx="36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</a:rPr>
                <a:t>E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33809" name="文本框 33808"/>
            <p:cNvSpPr txBox="1"/>
            <p:nvPr/>
          </p:nvSpPr>
          <p:spPr>
            <a:xfrm>
              <a:off x="1973" y="2160"/>
              <a:ext cx="36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</a:rPr>
                <a:t>F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33810" name="文本框 33809"/>
          <p:cNvSpPr txBox="1"/>
          <p:nvPr/>
        </p:nvSpPr>
        <p:spPr>
          <a:xfrm>
            <a:off x="900113" y="1484313"/>
            <a:ext cx="7704137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　　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连结三角形的顶点和对边中点的线段叫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三角形的中线</a:t>
            </a: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.</a:t>
            </a:r>
            <a:endParaRPr lang="en-US" altLang="zh-CN" sz="32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811" name="文本框 33810"/>
          <p:cNvSpPr txBox="1"/>
          <p:nvPr/>
        </p:nvSpPr>
        <p:spPr>
          <a:xfrm>
            <a:off x="684213" y="5300663"/>
            <a:ext cx="80645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①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三角形的每一条中线把三角形的面积平分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②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三角形的中线相交于同一点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.……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1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>
                                            <p:txEl>
                                              <p:charRg st="21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3811">
                                            <p:txEl>
                                              <p:charRg st="21" end="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8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1746" name="组合 31745"/>
          <p:cNvGrpSpPr/>
          <p:nvPr/>
        </p:nvGrpSpPr>
        <p:grpSpPr>
          <a:xfrm>
            <a:off x="6011863" y="2230438"/>
            <a:ext cx="1385887" cy="1630362"/>
            <a:chOff x="3787" y="1163"/>
            <a:chExt cx="873" cy="1027"/>
          </a:xfrm>
        </p:grpSpPr>
        <p:sp>
          <p:nvSpPr>
            <p:cNvPr id="31747" name="任意多边形 31746"/>
            <p:cNvSpPr/>
            <p:nvPr/>
          </p:nvSpPr>
          <p:spPr>
            <a:xfrm>
              <a:off x="4162" y="1163"/>
              <a:ext cx="442" cy="651"/>
            </a:xfrm>
            <a:custGeom>
              <a:avLst/>
              <a:gdLst/>
              <a:ahLst/>
              <a:cxnLst/>
              <a:pathLst>
                <a:path w="442" h="651">
                  <a:moveTo>
                    <a:pt x="0" y="651"/>
                  </a:moveTo>
                  <a:lnTo>
                    <a:pt x="442" y="0"/>
                  </a:lnTo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1748" name="直接连接符 31747"/>
            <p:cNvSpPr/>
            <p:nvPr/>
          </p:nvSpPr>
          <p:spPr>
            <a:xfrm flipH="1" flipV="1">
              <a:off x="3787" y="1389"/>
              <a:ext cx="363" cy="40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49" name="文本框 31748"/>
            <p:cNvSpPr txBox="1"/>
            <p:nvPr/>
          </p:nvSpPr>
          <p:spPr>
            <a:xfrm>
              <a:off x="4070" y="1825"/>
              <a:ext cx="59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</a:rPr>
                <a:t>F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31750" name="文本框 31749"/>
          <p:cNvSpPr txBox="1"/>
          <p:nvPr/>
        </p:nvSpPr>
        <p:spPr>
          <a:xfrm>
            <a:off x="7308850" y="1770063"/>
            <a:ext cx="6477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E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31751" name="文本框 31750"/>
          <p:cNvSpPr txBox="1"/>
          <p:nvPr/>
        </p:nvSpPr>
        <p:spPr>
          <a:xfrm>
            <a:off x="0" y="688975"/>
            <a:ext cx="9144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solidFill>
                  <a:srgbClr val="006600"/>
                </a:solidFill>
                <a:latin typeface="Times New Roman" panose="02020603050405020304" pitchFamily="18" charset="0"/>
              </a:rPr>
              <a:t>P47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连结三角形两边中点的线段叫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三角形的中位线</a:t>
            </a:r>
            <a:r>
              <a:rPr lang="zh-CN" altLang="en-US" sz="3200" b="1" dirty="0">
                <a:latin typeface="Times New Roman" panose="02020603050405020304" pitchFamily="18" charset="0"/>
              </a:rPr>
              <a:t>。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31752" name="文本框 31751"/>
          <p:cNvSpPr txBox="1"/>
          <p:nvPr/>
        </p:nvSpPr>
        <p:spPr>
          <a:xfrm>
            <a:off x="504825" y="3281363"/>
            <a:ext cx="14033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</a:rPr>
              <a:t>思考：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31753" name="文本框 31752"/>
          <p:cNvSpPr txBox="1"/>
          <p:nvPr/>
        </p:nvSpPr>
        <p:spPr>
          <a:xfrm>
            <a:off x="539750" y="4217988"/>
            <a:ext cx="770413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latin typeface="Times New Roman" panose="02020603050405020304" pitchFamily="18" charset="0"/>
              </a:rPr>
              <a:t>、一个三角形有几条中位线？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31754" name="文本框 31753"/>
          <p:cNvSpPr txBox="1"/>
          <p:nvPr/>
        </p:nvSpPr>
        <p:spPr>
          <a:xfrm>
            <a:off x="539750" y="5297488"/>
            <a:ext cx="84963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</a:rPr>
              <a:t>、这三条中位线把三角形分成几个三角形？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grpSp>
        <p:nvGrpSpPr>
          <p:cNvPr id="31755" name="组合 31754"/>
          <p:cNvGrpSpPr/>
          <p:nvPr/>
        </p:nvGrpSpPr>
        <p:grpSpPr>
          <a:xfrm>
            <a:off x="5003800" y="977900"/>
            <a:ext cx="3214688" cy="2811463"/>
            <a:chOff x="3152" y="436"/>
            <a:chExt cx="2025" cy="1771"/>
          </a:xfrm>
        </p:grpSpPr>
        <p:sp>
          <p:nvSpPr>
            <p:cNvPr id="31756" name="直接连接符 31755"/>
            <p:cNvSpPr/>
            <p:nvPr/>
          </p:nvSpPr>
          <p:spPr>
            <a:xfrm flipH="1">
              <a:off x="3379" y="711"/>
              <a:ext cx="908" cy="1353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57" name="直接连接符 31756"/>
            <p:cNvSpPr/>
            <p:nvPr/>
          </p:nvSpPr>
          <p:spPr>
            <a:xfrm>
              <a:off x="4287" y="711"/>
              <a:ext cx="606" cy="923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58" name="直接连接符 31757"/>
            <p:cNvSpPr/>
            <p:nvPr/>
          </p:nvSpPr>
          <p:spPr>
            <a:xfrm flipV="1">
              <a:off x="3379" y="1634"/>
              <a:ext cx="1514" cy="43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59" name="文本框 31758"/>
            <p:cNvSpPr txBox="1"/>
            <p:nvPr/>
          </p:nvSpPr>
          <p:spPr>
            <a:xfrm>
              <a:off x="4286" y="436"/>
              <a:ext cx="302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 b="1">
                  <a:latin typeface="Times New Roman" panose="02020603050405020304" pitchFamily="18" charset="0"/>
                </a:rPr>
                <a:t>A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31760" name="文本框 31759"/>
            <p:cNvSpPr txBox="1"/>
            <p:nvPr/>
          </p:nvSpPr>
          <p:spPr>
            <a:xfrm>
              <a:off x="3152" y="1842"/>
              <a:ext cx="288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 b="1">
                  <a:latin typeface="Times New Roman" panose="02020603050405020304" pitchFamily="18" charset="0"/>
                </a:rPr>
                <a:t>B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31761" name="文本框 31760"/>
            <p:cNvSpPr txBox="1"/>
            <p:nvPr/>
          </p:nvSpPr>
          <p:spPr>
            <a:xfrm>
              <a:off x="4876" y="1344"/>
              <a:ext cx="301" cy="366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 b="1">
                  <a:latin typeface="Times New Roman" panose="02020603050405020304" pitchFamily="18" charset="0"/>
                </a:rPr>
                <a:t>C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31762" name="椭圆 31761"/>
          <p:cNvSpPr/>
          <p:nvPr/>
        </p:nvSpPr>
        <p:spPr>
          <a:xfrm>
            <a:off x="6526213" y="3140075"/>
            <a:ext cx="144462" cy="144463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1763" name="椭圆 31762"/>
          <p:cNvSpPr/>
          <p:nvPr/>
        </p:nvSpPr>
        <p:spPr>
          <a:xfrm>
            <a:off x="5940425" y="2492375"/>
            <a:ext cx="144463" cy="144463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1764" name="椭圆 31763"/>
          <p:cNvSpPr/>
          <p:nvPr/>
        </p:nvSpPr>
        <p:spPr>
          <a:xfrm>
            <a:off x="7213600" y="2132013"/>
            <a:ext cx="144463" cy="144462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1765" name="直接连接符 31764"/>
          <p:cNvSpPr/>
          <p:nvPr/>
        </p:nvSpPr>
        <p:spPr>
          <a:xfrm flipV="1">
            <a:off x="6084888" y="2205038"/>
            <a:ext cx="1150937" cy="360362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1766" name="文本框 31765"/>
          <p:cNvSpPr txBox="1"/>
          <p:nvPr/>
        </p:nvSpPr>
        <p:spPr>
          <a:xfrm>
            <a:off x="5580063" y="2201863"/>
            <a:ext cx="6477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D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31767" name="文本框 31766"/>
          <p:cNvSpPr txBox="1"/>
          <p:nvPr/>
        </p:nvSpPr>
        <p:spPr>
          <a:xfrm>
            <a:off x="755650" y="1628775"/>
            <a:ext cx="45370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</a:rPr>
              <a:t>DE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是</a:t>
            </a:r>
            <a:r>
              <a:rPr lang="zh-CN" altLang="en-US" sz="3600" b="1">
                <a:solidFill>
                  <a:schemeClr val="accent2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</a:rPr>
              <a:t>ABC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的中位线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68" name="矩形 31767"/>
          <p:cNvSpPr/>
          <p:nvPr/>
        </p:nvSpPr>
        <p:spPr>
          <a:xfrm>
            <a:off x="323850" y="188913"/>
            <a:ext cx="13716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定义：</a:t>
            </a:r>
            <a:endParaRPr lang="zh-CN" altLang="en-US" sz="3600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80000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70" decel="100000"/>
                                        <p:tgtEl>
                                          <p:spTgt spid="317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770" decel="100000"/>
                                        <p:tgtEl>
                                          <p:spTgt spid="3176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6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31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31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2000"/>
                                        <p:tgtEl>
                                          <p:spTgt spid="31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1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1752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/>
      <p:bldP spid="31751" grpId="0"/>
      <p:bldP spid="31753" grpId="0"/>
      <p:bldP spid="31754" grpId="0"/>
      <p:bldP spid="31766" grpId="0"/>
      <p:bldP spid="3176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矩形 35841"/>
          <p:cNvSpPr/>
          <p:nvPr/>
        </p:nvSpPr>
        <p:spPr>
          <a:xfrm>
            <a:off x="457200" y="762000"/>
            <a:ext cx="83820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</a:rPr>
              <a:t>                    三角形的中位线与三角形的中线有什么区别？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35843" name="矩形 35842"/>
          <p:cNvSpPr/>
          <p:nvPr/>
        </p:nvSpPr>
        <p:spPr>
          <a:xfrm>
            <a:off x="457200" y="457200"/>
            <a:ext cx="177165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legacyPerspectiveBottomRight">
                <a:rot lat="0" lon="21240000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p>
            <a:pPr algn="ctr" eaLnBrk="0" hangingPunct="0"/>
            <a:r>
              <a:rPr lang="zh-CN" altLang="en-US" sz="3600" b="1">
                <a:gradFill rotWithShape="0">
                  <a:gsLst>
                    <a:gs pos="0">
                      <a:srgbClr val="66FF33"/>
                    </a:gs>
                    <a:gs pos="50000">
                      <a:srgbClr val="FF5050"/>
                    </a:gs>
                    <a:gs pos="100000">
                      <a:srgbClr val="66FF33"/>
                    </a:gs>
                  </a:gsLst>
                  <a:lin ang="5400000" scaled="1"/>
                  <a:tileRect/>
                </a:gradFill>
                <a:latin typeface="华文新魏" panose="02010800040101010101" charset="-122"/>
                <a:ea typeface="华文新魏" panose="02010800040101010101" charset="-122"/>
              </a:rPr>
              <a:t>思考：</a:t>
            </a:r>
            <a:endParaRPr lang="zh-CN" altLang="en-US" sz="3600" b="1">
              <a:gradFill rotWithShape="0">
                <a:gsLst>
                  <a:gs pos="0">
                    <a:srgbClr val="66FF33"/>
                  </a:gs>
                  <a:gs pos="50000">
                    <a:srgbClr val="FF5050"/>
                  </a:gs>
                  <a:gs pos="100000">
                    <a:srgbClr val="66FF33"/>
                  </a:gs>
                </a:gsLst>
                <a:lin ang="5400000" scaled="1"/>
                <a:tileRect/>
              </a:gradFill>
              <a:latin typeface="华文新魏" panose="02010800040101010101" charset="-122"/>
              <a:ea typeface="华文新魏" panose="02010800040101010101" charset="-122"/>
            </a:endParaRPr>
          </a:p>
        </p:txBody>
      </p:sp>
      <p:pic>
        <p:nvPicPr>
          <p:cNvPr id="35844" name="图片 35843" descr="画板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2000" y="1371600"/>
            <a:ext cx="3219450" cy="31480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5845" name="图片 35844" descr="画板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2950" y="1279525"/>
            <a:ext cx="3524250" cy="3444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6" name="矩形 35845"/>
          <p:cNvSpPr/>
          <p:nvPr/>
        </p:nvSpPr>
        <p:spPr>
          <a:xfrm>
            <a:off x="228600" y="4648200"/>
            <a:ext cx="86106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</a:rPr>
              <a:t>        中位线是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两个中点</a:t>
            </a:r>
            <a:r>
              <a:rPr lang="zh-CN" altLang="en-US" sz="3200" b="1" dirty="0">
                <a:latin typeface="Times New Roman" panose="02020603050405020304" pitchFamily="18" charset="0"/>
              </a:rPr>
              <a:t>的连线，而中线是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一个顶点</a:t>
            </a:r>
            <a:r>
              <a:rPr lang="zh-CN" altLang="en-US" sz="3200" b="1" dirty="0">
                <a:latin typeface="Times New Roman" panose="02020603050405020304" pitchFamily="18" charset="0"/>
              </a:rPr>
              <a:t>和对边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中点</a:t>
            </a:r>
            <a:r>
              <a:rPr lang="zh-CN" altLang="en-US" sz="3200" b="1" dirty="0">
                <a:latin typeface="Times New Roman" panose="02020603050405020304" pitchFamily="18" charset="0"/>
              </a:rPr>
              <a:t>的连线。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35847" name="直接连接符 35846"/>
          <p:cNvSpPr/>
          <p:nvPr/>
        </p:nvSpPr>
        <p:spPr>
          <a:xfrm>
            <a:off x="2268538" y="2205038"/>
            <a:ext cx="215900" cy="144462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48" name="直接连接符 35847"/>
          <p:cNvSpPr/>
          <p:nvPr/>
        </p:nvSpPr>
        <p:spPr>
          <a:xfrm>
            <a:off x="1331913" y="3284538"/>
            <a:ext cx="215900" cy="73025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49" name="直接连接符 35848"/>
          <p:cNvSpPr/>
          <p:nvPr/>
        </p:nvSpPr>
        <p:spPr>
          <a:xfrm>
            <a:off x="3059113" y="2349500"/>
            <a:ext cx="144462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50" name="直接连接符 35849"/>
          <p:cNvSpPr/>
          <p:nvPr/>
        </p:nvSpPr>
        <p:spPr>
          <a:xfrm>
            <a:off x="3132138" y="2492375"/>
            <a:ext cx="144462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51" name="直接连接符 35850"/>
          <p:cNvSpPr/>
          <p:nvPr/>
        </p:nvSpPr>
        <p:spPr>
          <a:xfrm>
            <a:off x="3419475" y="3284538"/>
            <a:ext cx="288925" cy="7302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52" name="直接连接符 35851"/>
          <p:cNvSpPr/>
          <p:nvPr/>
        </p:nvSpPr>
        <p:spPr>
          <a:xfrm>
            <a:off x="3419475" y="3429000"/>
            <a:ext cx="288925" cy="71438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53" name="直接连接符 35852"/>
          <p:cNvSpPr/>
          <p:nvPr/>
        </p:nvSpPr>
        <p:spPr>
          <a:xfrm>
            <a:off x="5580063" y="3933825"/>
            <a:ext cx="71437" cy="287338"/>
          </a:xfrm>
          <a:prstGeom prst="line">
            <a:avLst/>
          </a:prstGeom>
          <a:ln w="3810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54" name="直接连接符 35853"/>
          <p:cNvSpPr/>
          <p:nvPr/>
        </p:nvSpPr>
        <p:spPr>
          <a:xfrm flipH="1">
            <a:off x="7092950" y="3933825"/>
            <a:ext cx="71438" cy="287338"/>
          </a:xfrm>
          <a:prstGeom prst="line">
            <a:avLst/>
          </a:prstGeom>
          <a:ln w="3810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7890" name="组合 37889"/>
          <p:cNvGrpSpPr/>
          <p:nvPr/>
        </p:nvGrpSpPr>
        <p:grpSpPr>
          <a:xfrm>
            <a:off x="2627313" y="1198563"/>
            <a:ext cx="3219450" cy="3148012"/>
            <a:chOff x="1837" y="1253"/>
            <a:chExt cx="2028" cy="1983"/>
          </a:xfrm>
        </p:grpSpPr>
        <p:pic>
          <p:nvPicPr>
            <p:cNvPr id="37891" name="图片 37890" descr="画板0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837" y="1253"/>
              <a:ext cx="2028" cy="1983"/>
            </a:xfrm>
            <a:prstGeom prst="rect">
              <a:avLst/>
            </a:prstGeom>
            <a:noFill/>
            <a:ln w="38100">
              <a:noFill/>
            </a:ln>
          </p:spPr>
        </p:pic>
        <p:sp>
          <p:nvSpPr>
            <p:cNvPr id="37892" name="直接连接符 37891"/>
            <p:cNvSpPr/>
            <p:nvPr/>
          </p:nvSpPr>
          <p:spPr>
            <a:xfrm>
              <a:off x="2789" y="1798"/>
              <a:ext cx="136" cy="91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7893" name="直接连接符 37892"/>
            <p:cNvSpPr/>
            <p:nvPr/>
          </p:nvSpPr>
          <p:spPr>
            <a:xfrm>
              <a:off x="2199" y="2478"/>
              <a:ext cx="136" cy="4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7894" name="直接连接符 37893"/>
            <p:cNvSpPr/>
            <p:nvPr/>
          </p:nvSpPr>
          <p:spPr>
            <a:xfrm>
              <a:off x="3287" y="1889"/>
              <a:ext cx="91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7895" name="直接连接符 37894"/>
            <p:cNvSpPr/>
            <p:nvPr/>
          </p:nvSpPr>
          <p:spPr>
            <a:xfrm>
              <a:off x="3333" y="1979"/>
              <a:ext cx="91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7896" name="直接连接符 37895"/>
            <p:cNvSpPr/>
            <p:nvPr/>
          </p:nvSpPr>
          <p:spPr>
            <a:xfrm>
              <a:off x="3514" y="2478"/>
              <a:ext cx="182" cy="46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7897" name="直接连接符 37896"/>
            <p:cNvSpPr/>
            <p:nvPr/>
          </p:nvSpPr>
          <p:spPr>
            <a:xfrm>
              <a:off x="3514" y="2569"/>
              <a:ext cx="182" cy="45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37898" name="文本框 37897"/>
          <p:cNvSpPr txBox="1"/>
          <p:nvPr/>
        </p:nvSpPr>
        <p:spPr>
          <a:xfrm>
            <a:off x="684213" y="333375"/>
            <a:ext cx="7524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latin typeface="Times New Roman" panose="02020603050405020304" pitchFamily="18" charset="0"/>
              </a:rPr>
              <a:t>三角形的中位线具有怎样的性质呢？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37899" name="文本框 37898"/>
          <p:cNvSpPr txBox="1"/>
          <p:nvPr/>
        </p:nvSpPr>
        <p:spPr>
          <a:xfrm>
            <a:off x="431800" y="4572000"/>
            <a:ext cx="8388350" cy="1665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15000"/>
              </a:spcBef>
            </a:pPr>
            <a:r>
              <a:rPr lang="zh-CN" altLang="en-US" sz="4800" b="1" dirty="0">
                <a:solidFill>
                  <a:srgbClr val="006600"/>
                </a:solidFill>
                <a:latin typeface="Times New Roman" panose="02020603050405020304" pitchFamily="18" charset="0"/>
              </a:rPr>
              <a:t>即</a:t>
            </a:r>
            <a:r>
              <a:rPr lang="en-US" altLang="zh-CN" sz="4800" b="1">
                <a:solidFill>
                  <a:srgbClr val="006600"/>
                </a:solidFill>
                <a:latin typeface="Times New Roman" panose="02020603050405020304" pitchFamily="18" charset="0"/>
              </a:rPr>
              <a:t>DE</a:t>
            </a:r>
            <a:r>
              <a:rPr lang="zh-CN" altLang="en-US" sz="4800" b="1" dirty="0">
                <a:solidFill>
                  <a:srgbClr val="006600"/>
                </a:solidFill>
                <a:latin typeface="Times New Roman" panose="02020603050405020304" pitchFamily="18" charset="0"/>
              </a:rPr>
              <a:t>与</a:t>
            </a:r>
            <a:r>
              <a:rPr lang="en-US" altLang="zh-CN" sz="4800" b="1">
                <a:solidFill>
                  <a:srgbClr val="006600"/>
                </a:solidFill>
                <a:latin typeface="Times New Roman" panose="02020603050405020304" pitchFamily="18" charset="0"/>
              </a:rPr>
              <a:t>BC</a:t>
            </a:r>
            <a:r>
              <a:rPr lang="zh-CN" altLang="en-US" sz="4800" b="1" dirty="0">
                <a:solidFill>
                  <a:srgbClr val="006600"/>
                </a:solidFill>
                <a:latin typeface="Times New Roman" panose="02020603050405020304" pitchFamily="18" charset="0"/>
              </a:rPr>
              <a:t>有什么样的</a:t>
            </a:r>
            <a:endParaRPr lang="zh-CN" altLang="en-US" sz="4800" b="1" dirty="0">
              <a:solidFill>
                <a:srgbClr val="006600"/>
              </a:solidFill>
              <a:latin typeface="Times New Roman" panose="02020603050405020304" pitchFamily="18" charset="0"/>
            </a:endParaRPr>
          </a:p>
          <a:p>
            <a:pPr algn="ctr">
              <a:spcBef>
                <a:spcPct val="15000"/>
              </a:spcBef>
            </a:pPr>
            <a:r>
              <a:rPr lang="zh-CN" altLang="en-US" sz="4800" b="1" dirty="0">
                <a:solidFill>
                  <a:srgbClr val="006600"/>
                </a:solidFill>
                <a:latin typeface="Times New Roman" panose="02020603050405020304" pitchFamily="18" charset="0"/>
              </a:rPr>
              <a:t>位置关系和数量关系？</a:t>
            </a:r>
            <a:endParaRPr lang="zh-CN" altLang="en-US" sz="4800" b="1" dirty="0">
              <a:solidFill>
                <a:srgbClr val="0066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文本框 39937"/>
          <p:cNvSpPr txBox="1"/>
          <p:nvPr/>
        </p:nvSpPr>
        <p:spPr>
          <a:xfrm>
            <a:off x="539750" y="836613"/>
            <a:ext cx="8208963" cy="1431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4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猜想：</a:t>
            </a:r>
            <a:r>
              <a:rPr lang="zh-CN" altLang="en-US" sz="4400" b="1" dirty="0">
                <a:latin typeface="Times New Roman" panose="02020603050405020304" pitchFamily="18" charset="0"/>
              </a:rPr>
              <a:t>三角形的中位线平行于第三边，并且等于第三边的一半。</a:t>
            </a:r>
            <a:endParaRPr lang="zh-CN" altLang="en-US" sz="4400" b="1">
              <a:latin typeface="Times New Roman" panose="02020603050405020304" pitchFamily="18" charset="0"/>
            </a:endParaRPr>
          </a:p>
        </p:txBody>
      </p:sp>
      <p:sp>
        <p:nvSpPr>
          <p:cNvPr id="39939" name="矩形 39938"/>
          <p:cNvSpPr/>
          <p:nvPr/>
        </p:nvSpPr>
        <p:spPr>
          <a:xfrm>
            <a:off x="2195513" y="3213100"/>
            <a:ext cx="4895850" cy="2232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如何证明？</a:t>
            </a:r>
            <a:endParaRPr lang="zh-CN" altLang="en-US" sz="3600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80000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6" name="等腰三角形 41985"/>
          <p:cNvSpPr/>
          <p:nvPr/>
        </p:nvSpPr>
        <p:spPr>
          <a:xfrm>
            <a:off x="381000" y="2508250"/>
            <a:ext cx="2362200" cy="2362200"/>
          </a:xfrm>
          <a:prstGeom prst="triangle">
            <a:avLst>
              <a:gd name="adj" fmla="val 74505"/>
            </a:avLst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1987" name="直接连接符 41986"/>
          <p:cNvSpPr/>
          <p:nvPr/>
        </p:nvSpPr>
        <p:spPr>
          <a:xfrm>
            <a:off x="1219200" y="3724275"/>
            <a:ext cx="12192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988" name="直接连接符 41987"/>
          <p:cNvSpPr/>
          <p:nvPr/>
        </p:nvSpPr>
        <p:spPr>
          <a:xfrm>
            <a:off x="2438400" y="3727450"/>
            <a:ext cx="1143000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1989" name="直接连接符 41988"/>
          <p:cNvSpPr/>
          <p:nvPr/>
        </p:nvSpPr>
        <p:spPr>
          <a:xfrm flipH="1">
            <a:off x="2743200" y="3733800"/>
            <a:ext cx="838200" cy="1143000"/>
          </a:xfrm>
          <a:prstGeom prst="line">
            <a:avLst/>
          </a:prstGeom>
          <a:ln w="28575" cap="flat" cmpd="sng">
            <a:solidFill>
              <a:srgbClr val="FF33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1990" name="文本框 41989"/>
          <p:cNvSpPr txBox="1"/>
          <p:nvPr/>
        </p:nvSpPr>
        <p:spPr>
          <a:xfrm>
            <a:off x="1752600" y="2051050"/>
            <a:ext cx="685800" cy="519113"/>
          </a:xfrm>
          <a:prstGeom prst="rect">
            <a:avLst/>
          </a:prstGeom>
          <a:noFill/>
          <a:ln w="28575">
            <a:noFill/>
          </a:ln>
        </p:spPr>
        <p:txBody>
          <a:bodyPr lIns="90000" tIns="46800" rIns="90000" bIns="4680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A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41991" name="文本框 41990"/>
          <p:cNvSpPr txBox="1"/>
          <p:nvPr/>
        </p:nvSpPr>
        <p:spPr>
          <a:xfrm>
            <a:off x="0" y="4641850"/>
            <a:ext cx="685800" cy="519113"/>
          </a:xfrm>
          <a:prstGeom prst="rect">
            <a:avLst/>
          </a:prstGeom>
          <a:noFill/>
          <a:ln w="28575">
            <a:noFill/>
          </a:ln>
        </p:spPr>
        <p:txBody>
          <a:bodyPr lIns="90000" tIns="46800" rIns="90000" bIns="4680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B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41992" name="文本框 41991"/>
          <p:cNvSpPr txBox="1"/>
          <p:nvPr/>
        </p:nvSpPr>
        <p:spPr>
          <a:xfrm>
            <a:off x="2590800" y="4718050"/>
            <a:ext cx="533400" cy="519113"/>
          </a:xfrm>
          <a:prstGeom prst="rect">
            <a:avLst/>
          </a:prstGeom>
          <a:noFill/>
          <a:ln w="28575">
            <a:noFill/>
          </a:ln>
        </p:spPr>
        <p:txBody>
          <a:bodyPr lIns="90000" tIns="46800" rIns="90000" bIns="4680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C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41993" name="文本框 41992"/>
          <p:cNvSpPr txBox="1"/>
          <p:nvPr/>
        </p:nvSpPr>
        <p:spPr>
          <a:xfrm>
            <a:off x="838200" y="3270250"/>
            <a:ext cx="533400" cy="519113"/>
          </a:xfrm>
          <a:prstGeom prst="rect">
            <a:avLst/>
          </a:prstGeom>
          <a:noFill/>
          <a:ln w="28575">
            <a:noFill/>
          </a:ln>
        </p:spPr>
        <p:txBody>
          <a:bodyPr lIns="90000" tIns="46800" rIns="90000" bIns="4680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D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41994" name="文本框 41993"/>
          <p:cNvSpPr txBox="1"/>
          <p:nvPr/>
        </p:nvSpPr>
        <p:spPr>
          <a:xfrm>
            <a:off x="2339975" y="3284538"/>
            <a:ext cx="609600" cy="519112"/>
          </a:xfrm>
          <a:prstGeom prst="rect">
            <a:avLst/>
          </a:prstGeom>
          <a:noFill/>
          <a:ln w="28575">
            <a:noFill/>
          </a:ln>
        </p:spPr>
        <p:txBody>
          <a:bodyPr lIns="90000" tIns="46800" rIns="90000" bIns="4680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E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41995" name="文本框 41994"/>
          <p:cNvSpPr txBox="1"/>
          <p:nvPr/>
        </p:nvSpPr>
        <p:spPr>
          <a:xfrm>
            <a:off x="3505200" y="3346450"/>
            <a:ext cx="533400" cy="519113"/>
          </a:xfrm>
          <a:prstGeom prst="rect">
            <a:avLst/>
          </a:prstGeom>
          <a:noFill/>
          <a:ln w="28575">
            <a:noFill/>
          </a:ln>
        </p:spPr>
        <p:txBody>
          <a:bodyPr lIns="90000" tIns="46800" rIns="90000" bIns="4680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</a:rPr>
              <a:t>F</a:t>
            </a:r>
            <a:endParaRPr lang="en-US" altLang="zh-CN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996" name="文本框 41995"/>
          <p:cNvSpPr txBox="1"/>
          <p:nvPr/>
        </p:nvSpPr>
        <p:spPr>
          <a:xfrm>
            <a:off x="2484438" y="2205038"/>
            <a:ext cx="6769100" cy="1160462"/>
          </a:xfrm>
          <a:prstGeom prst="rect">
            <a:avLst/>
          </a:prstGeom>
          <a:noFill/>
          <a:ln w="28575">
            <a:noFill/>
          </a:ln>
        </p:spPr>
        <p:txBody>
          <a:bodyPr lIns="90000" tIns="46800" rIns="90000" bIns="46800"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∵</a:t>
            </a:r>
            <a:r>
              <a:rPr lang="en-US" altLang="zh-CN" sz="2800" b="1">
                <a:latin typeface="Times New Roman" panose="02020603050405020304" pitchFamily="18" charset="0"/>
              </a:rPr>
              <a:t>DE=EF   </a:t>
            </a:r>
            <a:r>
              <a:rPr lang="zh-CN" altLang="en-US" sz="2800" b="1" dirty="0">
                <a:latin typeface="Times New Roman" panose="02020603050405020304" pitchFamily="18" charset="0"/>
              </a:rPr>
              <a:t>∠</a:t>
            </a:r>
            <a:r>
              <a:rPr lang="en-US" altLang="zh-CN" sz="2800" b="1">
                <a:latin typeface="Times New Roman" panose="02020603050405020304" pitchFamily="18" charset="0"/>
              </a:rPr>
              <a:t>AED=∠CEF     AE=EC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algn="just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∴△ADE  ≌ △CFE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41997" name="文本框 41996"/>
          <p:cNvSpPr txBox="1"/>
          <p:nvPr/>
        </p:nvSpPr>
        <p:spPr>
          <a:xfrm>
            <a:off x="2268538" y="1268413"/>
            <a:ext cx="640715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证明：如 图，延 长</a:t>
            </a:r>
            <a:r>
              <a:rPr lang="en-US" altLang="zh-CN" sz="2800" b="1">
                <a:latin typeface="Times New Roman" panose="02020603050405020304" pitchFamily="18" charset="0"/>
              </a:rPr>
              <a:t>DE  </a:t>
            </a:r>
            <a:r>
              <a:rPr lang="zh-CN" altLang="en-US" sz="2800" b="1" dirty="0">
                <a:latin typeface="Times New Roman" panose="02020603050405020304" pitchFamily="18" charset="0"/>
              </a:rPr>
              <a:t>到 </a:t>
            </a:r>
            <a:r>
              <a:rPr lang="en-US" altLang="zh-CN" sz="2800" b="1">
                <a:latin typeface="Times New Roman" panose="02020603050405020304" pitchFamily="18" charset="0"/>
              </a:rPr>
              <a:t>F</a:t>
            </a:r>
            <a:r>
              <a:rPr lang="zh-CN" altLang="en-US" sz="2800" b="1">
                <a:latin typeface="Times New Roman" panose="02020603050405020304" pitchFamily="18" charset="0"/>
              </a:rPr>
              <a:t>，使</a:t>
            </a:r>
            <a:r>
              <a:rPr lang="en-US" altLang="zh-CN" sz="2800" b="1">
                <a:latin typeface="Times New Roman" panose="02020603050405020304" pitchFamily="18" charset="0"/>
              </a:rPr>
              <a:t>EF=DE  </a:t>
            </a:r>
            <a:r>
              <a:rPr lang="zh-CN" altLang="en-US" sz="2800" b="1">
                <a:latin typeface="Times New Roman" panose="02020603050405020304" pitchFamily="18" charset="0"/>
              </a:rPr>
              <a:t>，</a:t>
            </a:r>
            <a:r>
              <a:rPr lang="zh-CN" altLang="en-US" sz="2800" b="1" dirty="0">
                <a:latin typeface="Times New Roman" panose="02020603050405020304" pitchFamily="18" charset="0"/>
              </a:rPr>
              <a:t>连 结</a:t>
            </a:r>
            <a:r>
              <a:rPr lang="en-US" altLang="zh-CN" sz="2800" b="1">
                <a:latin typeface="Times New Roman" panose="02020603050405020304" pitchFamily="18" charset="0"/>
              </a:rPr>
              <a:t>CF.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41998" name="文本框 41997"/>
          <p:cNvSpPr txBox="1"/>
          <p:nvPr/>
        </p:nvSpPr>
        <p:spPr>
          <a:xfrm>
            <a:off x="3886200" y="4038600"/>
            <a:ext cx="4876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1999" name="文本框 41998"/>
          <p:cNvSpPr txBox="1"/>
          <p:nvPr/>
        </p:nvSpPr>
        <p:spPr>
          <a:xfrm>
            <a:off x="3886200" y="3141663"/>
            <a:ext cx="5257800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20000"/>
              </a:spcBef>
            </a:pPr>
            <a:r>
              <a:rPr lang="zh-CN" altLang="en-US" sz="2800" b="1">
                <a:latin typeface="Times New Roman" panose="02020603050405020304" pitchFamily="18" charset="0"/>
              </a:rPr>
              <a:t>∴</a:t>
            </a:r>
            <a:r>
              <a:rPr lang="en-US" altLang="zh-CN" sz="2800" b="1">
                <a:latin typeface="Times New Roman" panose="02020603050405020304" pitchFamily="18" charset="0"/>
              </a:rPr>
              <a:t>AD=FC  </a:t>
            </a:r>
            <a:r>
              <a:rPr lang="zh-CN" altLang="en-US" sz="2800" b="1">
                <a:latin typeface="Times New Roman" panose="02020603050405020304" pitchFamily="18" charset="0"/>
              </a:rPr>
              <a:t>、∠</a:t>
            </a:r>
            <a:r>
              <a:rPr lang="en-US" altLang="zh-CN" sz="2800" b="1">
                <a:latin typeface="Times New Roman" panose="02020603050405020304" pitchFamily="18" charset="0"/>
              </a:rPr>
              <a:t>A=∠ECF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algn="just"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∴AB∥FC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42000" name="文本框 41999"/>
          <p:cNvSpPr txBox="1"/>
          <p:nvPr/>
        </p:nvSpPr>
        <p:spPr>
          <a:xfrm>
            <a:off x="3384550" y="4129088"/>
            <a:ext cx="563562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</a:rPr>
              <a:t>又</a:t>
            </a:r>
            <a:r>
              <a:rPr lang="en-US" altLang="zh-CN" sz="2800" b="1">
                <a:latin typeface="Times New Roman" panose="02020603050405020304" pitchFamily="18" charset="0"/>
              </a:rPr>
              <a:t>AD=DB  ∴BD∥ CF</a:t>
            </a:r>
            <a:r>
              <a:rPr lang="zh-CN" altLang="en-US" sz="2800" b="1" dirty="0">
                <a:latin typeface="Times New Roman" panose="02020603050405020304" pitchFamily="18" charset="0"/>
              </a:rPr>
              <a:t>且 </a:t>
            </a:r>
            <a:r>
              <a:rPr lang="en-US" altLang="zh-CN" sz="2800" b="1">
                <a:latin typeface="Times New Roman" panose="02020603050405020304" pitchFamily="18" charset="0"/>
              </a:rPr>
              <a:t>BD =CF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r>
              <a:rPr lang="zh-CN" altLang="en-US" sz="2800" b="1" dirty="0">
                <a:latin typeface="Times New Roman" panose="02020603050405020304" pitchFamily="18" charset="0"/>
              </a:rPr>
              <a:t>所以 ，四边形</a:t>
            </a:r>
            <a:r>
              <a:rPr lang="en-US" altLang="zh-CN" sz="2800" b="1">
                <a:latin typeface="Times New Roman" panose="02020603050405020304" pitchFamily="18" charset="0"/>
              </a:rPr>
              <a:t>BCFD</a:t>
            </a:r>
            <a:r>
              <a:rPr lang="zh-CN" altLang="en-US" sz="2800" b="1" dirty="0">
                <a:latin typeface="Times New Roman" panose="02020603050405020304" pitchFamily="18" charset="0"/>
              </a:rPr>
              <a:t>是平行四边形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42001" name="文本框 42000"/>
          <p:cNvSpPr txBox="1"/>
          <p:nvPr/>
        </p:nvSpPr>
        <p:spPr>
          <a:xfrm>
            <a:off x="0" y="6216650"/>
            <a:ext cx="4537075" cy="6413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还有另外的证法吗？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42002" name="文本框 42001"/>
          <p:cNvSpPr txBox="1"/>
          <p:nvPr/>
        </p:nvSpPr>
        <p:spPr>
          <a:xfrm>
            <a:off x="1979613" y="5157788"/>
            <a:ext cx="45370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</a:rPr>
              <a:t>∴</a:t>
            </a:r>
            <a:r>
              <a:rPr lang="en-US" altLang="zh-CN" sz="3200" b="1">
                <a:latin typeface="Times New Roman" panose="02020603050405020304" pitchFamily="18" charset="0"/>
              </a:rPr>
              <a:t>DF∥BC</a:t>
            </a:r>
            <a:r>
              <a:rPr lang="zh-CN" altLang="en-US" sz="3200" b="1" dirty="0"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latin typeface="Times New Roman" panose="02020603050405020304" pitchFamily="18" charset="0"/>
              </a:rPr>
              <a:t>DF</a:t>
            </a:r>
            <a:r>
              <a:rPr lang="zh-CN" altLang="en-US" sz="3200" b="1" dirty="0">
                <a:latin typeface="Times New Roman" panose="02020603050405020304" pitchFamily="18" charset="0"/>
              </a:rPr>
              <a:t>＝</a:t>
            </a:r>
            <a:r>
              <a:rPr lang="en-US" altLang="zh-CN" sz="3200" b="1">
                <a:latin typeface="Times New Roman" panose="02020603050405020304" pitchFamily="18" charset="0"/>
              </a:rPr>
              <a:t>BC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grpSp>
        <p:nvGrpSpPr>
          <p:cNvPr id="42003" name="组合 42002"/>
          <p:cNvGrpSpPr/>
          <p:nvPr/>
        </p:nvGrpSpPr>
        <p:grpSpPr>
          <a:xfrm>
            <a:off x="2439988" y="5516563"/>
            <a:ext cx="5545137" cy="1076325"/>
            <a:chOff x="2018" y="3642"/>
            <a:chExt cx="3493" cy="678"/>
          </a:xfrm>
        </p:grpSpPr>
        <p:sp>
          <p:nvSpPr>
            <p:cNvPr id="42004" name="文本框 42003"/>
            <p:cNvSpPr txBox="1"/>
            <p:nvPr/>
          </p:nvSpPr>
          <p:spPr>
            <a:xfrm>
              <a:off x="2018" y="3702"/>
              <a:ext cx="349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</a:rPr>
                <a:t>又</a:t>
              </a:r>
              <a:r>
                <a:rPr lang="zh-CN" altLang="en-US" sz="3200" b="1">
                  <a:latin typeface="Times New Roman" panose="02020603050405020304" pitchFamily="18" charset="0"/>
                </a:rPr>
                <a:t>∵</a:t>
              </a:r>
              <a:endParaRPr lang="zh-CN" altLang="en-US" sz="3200" b="1"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42005" name="对象 42004"/>
            <p:cNvGraphicFramePr/>
            <p:nvPr/>
          </p:nvGraphicFramePr>
          <p:xfrm>
            <a:off x="2653" y="3642"/>
            <a:ext cx="1313" cy="6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787400" imgH="405765" progId="Equation.DSMT4">
                    <p:embed/>
                  </p:oleObj>
                </mc:Choice>
                <mc:Fallback>
                  <p:oleObj name="" r:id="rId1" imgW="787400" imgH="405765" progId="Equation.DSMT4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653" y="3642"/>
                          <a:ext cx="1313" cy="67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42006" name="对象 42005"/>
          <p:cNvGraphicFramePr/>
          <p:nvPr/>
        </p:nvGraphicFramePr>
        <p:xfrm>
          <a:off x="5867400" y="5589588"/>
          <a:ext cx="2374900" cy="1069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901065" imgH="405765" progId="Equation.DSMT4">
                  <p:embed/>
                </p:oleObj>
              </mc:Choice>
              <mc:Fallback>
                <p:oleObj name="" r:id="rId3" imgW="901065" imgH="405765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FF33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867400" y="5589588"/>
                        <a:ext cx="2374900" cy="1069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007" name="文本框 42006"/>
          <p:cNvSpPr txBox="1"/>
          <p:nvPr/>
        </p:nvSpPr>
        <p:spPr>
          <a:xfrm>
            <a:off x="6084888" y="5157788"/>
            <a:ext cx="28082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即</a:t>
            </a: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DE∥BC</a:t>
            </a:r>
            <a:endParaRPr lang="en-US" altLang="zh-CN" sz="32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2008" name="文本框 42007"/>
          <p:cNvSpPr txBox="1"/>
          <p:nvPr/>
        </p:nvSpPr>
        <p:spPr>
          <a:xfrm>
            <a:off x="0" y="0"/>
            <a:ext cx="9144000" cy="1311275"/>
          </a:xfrm>
          <a:prstGeom prst="rect">
            <a:avLst/>
          </a:prstGeom>
          <a:noFill/>
          <a:ln w="28575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已知在</a:t>
            </a:r>
            <a:r>
              <a:rPr lang="zh-CN" altLang="en-US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ABC 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中，</a:t>
            </a:r>
            <a:r>
              <a:rPr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DE</a:t>
            </a:r>
            <a:r>
              <a:rPr lang="zh-CN" altLang="en-US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是△</a:t>
            </a:r>
            <a:r>
              <a:rPr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ABC 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的中位线</a:t>
            </a:r>
            <a:endParaRPr lang="zh-CN" altLang="en-US" sz="32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 求证：</a:t>
            </a:r>
            <a:r>
              <a:rPr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DE ∥ BC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，且</a:t>
            </a:r>
            <a:r>
              <a:rPr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DE=     BC  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。</a:t>
            </a:r>
            <a:r>
              <a:rPr lang="zh-CN" altLang="en-US" sz="28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 </a:t>
            </a:r>
            <a:endParaRPr lang="zh-CN" altLang="en-US" sz="28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42009" name="对象 42008"/>
          <p:cNvGraphicFramePr/>
          <p:nvPr/>
        </p:nvGraphicFramePr>
        <p:xfrm>
          <a:off x="4859338" y="476250"/>
          <a:ext cx="382587" cy="989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152400" imgH="405765" progId="Equation.DSMT4">
                  <p:embed/>
                </p:oleObj>
              </mc:Choice>
              <mc:Fallback>
                <p:oleObj name="" r:id="rId5" imgW="152400" imgH="405765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3333CC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859338" y="476250"/>
                        <a:ext cx="382587" cy="9890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3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1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1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41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0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2000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0">
                                            <p:txEl>
                                              <p:charRg st="24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2000">
                                            <p:txEl>
                                              <p:charRg st="24" end="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4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42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4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42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5" grpId="0"/>
      <p:bldP spid="41996" grpId="0"/>
      <p:bldP spid="41997" grpId="0"/>
      <p:bldP spid="41998" grpId="0"/>
      <p:bldP spid="41999" grpId="0"/>
      <p:bldP spid="42001" grpId="0" animBg="1"/>
      <p:bldP spid="42002" grpId="0"/>
      <p:bldP spid="4200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9" name="Group 2"/>
          <p:cNvGrpSpPr/>
          <p:nvPr/>
        </p:nvGrpSpPr>
        <p:grpSpPr>
          <a:xfrm>
            <a:off x="177800" y="203200"/>
            <a:ext cx="8786813" cy="1381125"/>
            <a:chOff x="158" y="128"/>
            <a:chExt cx="5353" cy="870"/>
          </a:xfrm>
        </p:grpSpPr>
        <p:sp>
          <p:nvSpPr>
            <p:cNvPr id="1065" name="Text Box 3"/>
            <p:cNvSpPr txBox="1"/>
            <p:nvPr/>
          </p:nvSpPr>
          <p:spPr>
            <a:xfrm>
              <a:off x="158" y="128"/>
              <a:ext cx="5353" cy="73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10000"/>
                </a:lnSpc>
                <a:spcBef>
                  <a:spcPct val="50000"/>
                </a:spcBef>
              </a:pPr>
              <a:r>
                <a:rPr lang="zh-CN" altLang="en-US" sz="3200" b="1" dirty="0">
                  <a:latin typeface="Arial" panose="020B0604020202020204" pitchFamily="34" charset="0"/>
                </a:rPr>
                <a:t>如图，点</a:t>
              </a:r>
              <a:r>
                <a:rPr lang="en-US" altLang="zh-CN" sz="3200" b="1">
                  <a:latin typeface="Times New Roman" panose="02020603050405020304" pitchFamily="18" charset="0"/>
                </a:rPr>
                <a:t>D</a:t>
              </a:r>
              <a:r>
                <a:rPr lang="zh-CN" altLang="en-US" sz="3200" b="1" dirty="0">
                  <a:latin typeface="Times New Roman" panose="02020603050405020304" pitchFamily="18" charset="0"/>
                </a:rPr>
                <a:t>、</a:t>
              </a:r>
              <a:r>
                <a:rPr lang="en-US" altLang="zh-CN" sz="3200" b="1">
                  <a:latin typeface="Times New Roman" panose="02020603050405020304" pitchFamily="18" charset="0"/>
                </a:rPr>
                <a:t>E</a:t>
              </a:r>
              <a:r>
                <a:rPr lang="zh-CN" altLang="en-US" sz="3200" b="1" dirty="0">
                  <a:latin typeface="Times New Roman" panose="02020603050405020304" pitchFamily="18" charset="0"/>
                </a:rPr>
                <a:t>分别是</a:t>
              </a:r>
              <a:r>
                <a:rPr lang="zh-CN" altLang="en-US" sz="3200" b="1" dirty="0">
                  <a:latin typeface="宋体" panose="02010600030101010101" pitchFamily="2" charset="-122"/>
                </a:rPr>
                <a:t>△</a:t>
              </a:r>
              <a:r>
                <a:rPr lang="en-US" altLang="zh-CN" sz="3200" b="1">
                  <a:latin typeface="Times New Roman" panose="02020603050405020304" pitchFamily="18" charset="0"/>
                </a:rPr>
                <a:t>ABC</a:t>
              </a:r>
              <a:r>
                <a:rPr lang="zh-CN" altLang="en-US" sz="3200" b="1" dirty="0">
                  <a:latin typeface="Times New Roman" panose="02020603050405020304" pitchFamily="18" charset="0"/>
                </a:rPr>
                <a:t>的边</a:t>
              </a:r>
              <a:r>
                <a:rPr lang="en-US" altLang="zh-CN" sz="3200" b="1">
                  <a:latin typeface="Times New Roman" panose="02020603050405020304" pitchFamily="18" charset="0"/>
                </a:rPr>
                <a:t>AB</a:t>
              </a:r>
              <a:r>
                <a:rPr lang="zh-CN" altLang="en-US" sz="3200" b="1" dirty="0">
                  <a:latin typeface="Times New Roman" panose="02020603050405020304" pitchFamily="18" charset="0"/>
                </a:rPr>
                <a:t>、</a:t>
              </a:r>
              <a:r>
                <a:rPr lang="en-US" altLang="zh-CN" sz="3200" b="1">
                  <a:latin typeface="Times New Roman" panose="02020603050405020304" pitchFamily="18" charset="0"/>
                </a:rPr>
                <a:t>AC</a:t>
              </a:r>
              <a:r>
                <a:rPr lang="zh-CN" altLang="en-US" sz="3200" b="1" dirty="0">
                  <a:latin typeface="Times New Roman" panose="02020603050405020304" pitchFamily="18" charset="0"/>
                </a:rPr>
                <a:t>的中点，求证：</a:t>
              </a:r>
              <a:r>
                <a:rPr lang="en-US" altLang="zh-CN" sz="3200" b="1">
                  <a:latin typeface="Times New Roman" panose="02020603050405020304" pitchFamily="18" charset="0"/>
                </a:rPr>
                <a:t>DE</a:t>
              </a:r>
              <a:r>
                <a:rPr lang="en-US" altLang="zh-CN" sz="3200" b="1">
                  <a:latin typeface="宋体" panose="02010600030101010101" pitchFamily="2" charset="-122"/>
                </a:rPr>
                <a:t>∥</a:t>
              </a:r>
              <a:r>
                <a:rPr lang="en-US" altLang="zh-CN" sz="3200" b="1">
                  <a:latin typeface="Times New Roman" panose="02020603050405020304" pitchFamily="18" charset="0"/>
                </a:rPr>
                <a:t>BC</a:t>
              </a:r>
              <a:r>
                <a:rPr lang="zh-CN" altLang="en-US" sz="3200" b="1" dirty="0">
                  <a:latin typeface="Times New Roman" panose="02020603050405020304" pitchFamily="18" charset="0"/>
                </a:rPr>
                <a:t>且</a:t>
              </a:r>
              <a:r>
                <a:rPr lang="en-US" altLang="zh-CN" sz="3200" b="1">
                  <a:latin typeface="Times New Roman" panose="02020603050405020304" pitchFamily="18" charset="0"/>
                </a:rPr>
                <a:t>DE=    BC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1028" name="Object 4"/>
            <p:cNvGraphicFramePr/>
            <p:nvPr/>
          </p:nvGraphicFramePr>
          <p:xfrm>
            <a:off x="3186" y="408"/>
            <a:ext cx="229" cy="5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152400" imgH="393065" progId="Equation.3">
                    <p:embed/>
                  </p:oleObj>
                </mc:Choice>
                <mc:Fallback>
                  <p:oleObj name="" r:id="rId1" imgW="152400" imgH="393065" progId="Equation.3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186" y="408"/>
                          <a:ext cx="229" cy="59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30" name="Group 5"/>
          <p:cNvGrpSpPr/>
          <p:nvPr/>
        </p:nvGrpSpPr>
        <p:grpSpPr>
          <a:xfrm>
            <a:off x="6948488" y="836613"/>
            <a:ext cx="2159000" cy="2906712"/>
            <a:chOff x="4150" y="572"/>
            <a:chExt cx="1360" cy="1831"/>
          </a:xfrm>
        </p:grpSpPr>
        <p:sp>
          <p:nvSpPr>
            <p:cNvPr id="1055" name="Text Box 6"/>
            <p:cNvSpPr txBox="1"/>
            <p:nvPr/>
          </p:nvSpPr>
          <p:spPr>
            <a:xfrm>
              <a:off x="4875" y="572"/>
              <a:ext cx="272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A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grpSp>
          <p:nvGrpSpPr>
            <p:cNvPr id="1056" name="Group 7"/>
            <p:cNvGrpSpPr/>
            <p:nvPr/>
          </p:nvGrpSpPr>
          <p:grpSpPr>
            <a:xfrm>
              <a:off x="4376" y="753"/>
              <a:ext cx="881" cy="1479"/>
              <a:chOff x="1565" y="1026"/>
              <a:chExt cx="881" cy="1479"/>
            </a:xfrm>
          </p:grpSpPr>
          <p:sp>
            <p:nvSpPr>
              <p:cNvPr id="1061" name="Line 8"/>
              <p:cNvSpPr/>
              <p:nvPr/>
            </p:nvSpPr>
            <p:spPr>
              <a:xfrm flipH="1">
                <a:off x="1565" y="1026"/>
                <a:ext cx="783" cy="1479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062" name="Line 9"/>
              <p:cNvSpPr/>
              <p:nvPr/>
            </p:nvSpPr>
            <p:spPr>
              <a:xfrm>
                <a:off x="2348" y="1054"/>
                <a:ext cx="98" cy="1442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063" name="Line 10"/>
              <p:cNvSpPr/>
              <p:nvPr/>
            </p:nvSpPr>
            <p:spPr>
              <a:xfrm flipH="1">
                <a:off x="1577" y="2505"/>
                <a:ext cx="86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064" name="Line 11"/>
              <p:cNvSpPr/>
              <p:nvPr/>
            </p:nvSpPr>
            <p:spPr>
              <a:xfrm>
                <a:off x="1967" y="1779"/>
                <a:ext cx="408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057" name="Text Box 12"/>
            <p:cNvSpPr txBox="1"/>
            <p:nvPr/>
          </p:nvSpPr>
          <p:spPr>
            <a:xfrm>
              <a:off x="4150" y="2115"/>
              <a:ext cx="272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B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1058" name="Text Box 13"/>
            <p:cNvSpPr txBox="1"/>
            <p:nvPr/>
          </p:nvSpPr>
          <p:spPr>
            <a:xfrm>
              <a:off x="5238" y="2114"/>
              <a:ext cx="272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C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1059" name="Text Box 14"/>
            <p:cNvSpPr txBox="1"/>
            <p:nvPr/>
          </p:nvSpPr>
          <p:spPr>
            <a:xfrm>
              <a:off x="4512" y="1343"/>
              <a:ext cx="272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D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1060" name="Text Box 15"/>
            <p:cNvSpPr txBox="1"/>
            <p:nvPr/>
          </p:nvSpPr>
          <p:spPr>
            <a:xfrm>
              <a:off x="5193" y="1343"/>
              <a:ext cx="272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E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5" name="Group 16"/>
          <p:cNvGrpSpPr/>
          <p:nvPr/>
        </p:nvGrpSpPr>
        <p:grpSpPr>
          <a:xfrm>
            <a:off x="6372225" y="3836988"/>
            <a:ext cx="2808288" cy="2905125"/>
            <a:chOff x="3969" y="2432"/>
            <a:chExt cx="1769" cy="1830"/>
          </a:xfrm>
        </p:grpSpPr>
        <p:sp>
          <p:nvSpPr>
            <p:cNvPr id="1041" name="Text Box 17"/>
            <p:cNvSpPr txBox="1"/>
            <p:nvPr/>
          </p:nvSpPr>
          <p:spPr>
            <a:xfrm>
              <a:off x="3969" y="3974"/>
              <a:ext cx="27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B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1042" name="Text Box 18"/>
            <p:cNvSpPr txBox="1"/>
            <p:nvPr/>
          </p:nvSpPr>
          <p:spPr>
            <a:xfrm>
              <a:off x="5103" y="3974"/>
              <a:ext cx="27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C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grpSp>
          <p:nvGrpSpPr>
            <p:cNvPr id="1043" name="Group 19"/>
            <p:cNvGrpSpPr/>
            <p:nvPr/>
          </p:nvGrpSpPr>
          <p:grpSpPr>
            <a:xfrm>
              <a:off x="4196" y="2432"/>
              <a:ext cx="1282" cy="1661"/>
              <a:chOff x="4196" y="2432"/>
              <a:chExt cx="1282" cy="1661"/>
            </a:xfrm>
          </p:grpSpPr>
          <p:sp>
            <p:nvSpPr>
              <p:cNvPr id="1045" name="AutoShape 20"/>
              <p:cNvSpPr/>
              <p:nvPr/>
            </p:nvSpPr>
            <p:spPr>
              <a:xfrm rot="3393688" flipV="1">
                <a:off x="4387" y="2998"/>
                <a:ext cx="1287" cy="721"/>
              </a:xfrm>
              <a:prstGeom prst="parallelogram">
                <a:avLst>
                  <a:gd name="adj" fmla="val 54518"/>
                </a:avLst>
              </a:prstGeom>
              <a:noFill/>
              <a:ln w="9525" cap="flat" cmpd="sng">
                <a:solidFill>
                  <a:schemeClr val="tx1"/>
                </a:solidFill>
                <a:prstDash val="dash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46" name="Line 21"/>
              <p:cNvSpPr/>
              <p:nvPr/>
            </p:nvSpPr>
            <p:spPr>
              <a:xfrm>
                <a:off x="4616" y="3367"/>
                <a:ext cx="862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dash"/>
                <a:headEnd type="none" w="med" len="med"/>
                <a:tailEnd type="none" w="med" len="med"/>
              </a:ln>
            </p:spPr>
          </p:sp>
          <p:grpSp>
            <p:nvGrpSpPr>
              <p:cNvPr id="1047" name="Group 22"/>
              <p:cNvGrpSpPr/>
              <p:nvPr/>
            </p:nvGrpSpPr>
            <p:grpSpPr>
              <a:xfrm>
                <a:off x="4196" y="2614"/>
                <a:ext cx="881" cy="1479"/>
                <a:chOff x="4196" y="2614"/>
                <a:chExt cx="881" cy="1479"/>
              </a:xfrm>
            </p:grpSpPr>
            <p:sp>
              <p:nvSpPr>
                <p:cNvPr id="1051" name="Line 23"/>
                <p:cNvSpPr/>
                <p:nvPr/>
              </p:nvSpPr>
              <p:spPr>
                <a:xfrm flipH="1">
                  <a:off x="4196" y="2614"/>
                  <a:ext cx="783" cy="1479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052" name="Line 24"/>
                <p:cNvSpPr/>
                <p:nvPr/>
              </p:nvSpPr>
              <p:spPr>
                <a:xfrm>
                  <a:off x="4979" y="2642"/>
                  <a:ext cx="98" cy="144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053" name="Line 25"/>
                <p:cNvSpPr/>
                <p:nvPr/>
              </p:nvSpPr>
              <p:spPr>
                <a:xfrm flipH="1">
                  <a:off x="4208" y="4093"/>
                  <a:ext cx="861" cy="0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054" name="Line 26"/>
                <p:cNvSpPr/>
                <p:nvPr/>
              </p:nvSpPr>
              <p:spPr>
                <a:xfrm>
                  <a:off x="4598" y="3367"/>
                  <a:ext cx="408" cy="0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048" name="Text Box 27"/>
              <p:cNvSpPr txBox="1"/>
              <p:nvPr/>
            </p:nvSpPr>
            <p:spPr>
              <a:xfrm>
                <a:off x="4695" y="2432"/>
                <a:ext cx="27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b="1">
                    <a:latin typeface="Times New Roman" panose="02020603050405020304" pitchFamily="18" charset="0"/>
                  </a:rPr>
                  <a:t>A</a:t>
                </a:r>
                <a:endParaRPr lang="en-US" altLang="zh-CN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49" name="Text Box 28"/>
              <p:cNvSpPr txBox="1"/>
              <p:nvPr/>
            </p:nvSpPr>
            <p:spPr>
              <a:xfrm>
                <a:off x="4332" y="3203"/>
                <a:ext cx="27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b="1">
                    <a:latin typeface="Times New Roman" panose="02020603050405020304" pitchFamily="18" charset="0"/>
                  </a:rPr>
                  <a:t>D</a:t>
                </a:r>
                <a:endParaRPr lang="en-US" altLang="zh-CN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50" name="Text Box 29"/>
              <p:cNvSpPr txBox="1"/>
              <p:nvPr/>
            </p:nvSpPr>
            <p:spPr>
              <a:xfrm>
                <a:off x="5013" y="3113"/>
                <a:ext cx="27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b="1">
                    <a:latin typeface="Times New Roman" panose="02020603050405020304" pitchFamily="18" charset="0"/>
                  </a:rPr>
                  <a:t>E</a:t>
                </a:r>
                <a:endParaRPr lang="en-US" altLang="zh-CN" b="1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044" name="Text Box 30"/>
            <p:cNvSpPr txBox="1"/>
            <p:nvPr/>
          </p:nvSpPr>
          <p:spPr>
            <a:xfrm>
              <a:off x="5466" y="3249"/>
              <a:ext cx="27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F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1034" name="Text Box 32"/>
          <p:cNvSpPr txBox="1"/>
          <p:nvPr/>
        </p:nvSpPr>
        <p:spPr>
          <a:xfrm>
            <a:off x="34925" y="1584325"/>
            <a:ext cx="8280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Arial" panose="020B0604020202020204" pitchFamily="34" charset="0"/>
              </a:rPr>
              <a:t>证明：延长</a:t>
            </a:r>
            <a:r>
              <a:rPr lang="en-US" altLang="zh-CN" sz="2800" b="1">
                <a:latin typeface="Times New Roman" panose="02020603050405020304" pitchFamily="18" charset="0"/>
              </a:rPr>
              <a:t>DE</a:t>
            </a:r>
            <a:r>
              <a:rPr lang="zh-CN" altLang="en-US" sz="2800" b="1" dirty="0">
                <a:latin typeface="Times New Roman" panose="02020603050405020304" pitchFamily="18" charset="0"/>
              </a:rPr>
              <a:t>到</a:t>
            </a:r>
            <a:r>
              <a:rPr lang="en-US" altLang="zh-CN" sz="2800" b="1">
                <a:latin typeface="Times New Roman" panose="02020603050405020304" pitchFamily="18" charset="0"/>
              </a:rPr>
              <a:t>F,</a:t>
            </a:r>
            <a:r>
              <a:rPr lang="zh-CN" altLang="en-US" sz="2800" b="1" dirty="0">
                <a:latin typeface="Times New Roman" panose="02020603050405020304" pitchFamily="18" charset="0"/>
              </a:rPr>
              <a:t>使</a:t>
            </a:r>
            <a:r>
              <a:rPr lang="en-US" altLang="zh-CN" sz="2800" b="1">
                <a:latin typeface="Times New Roman" panose="02020603050405020304" pitchFamily="18" charset="0"/>
              </a:rPr>
              <a:t>EF=DE,</a:t>
            </a:r>
            <a:r>
              <a:rPr lang="zh-CN" altLang="en-US" sz="2800" b="1" dirty="0">
                <a:latin typeface="Times New Roman" panose="02020603050405020304" pitchFamily="18" charset="0"/>
              </a:rPr>
              <a:t>连接</a:t>
            </a:r>
            <a:r>
              <a:rPr lang="en-US" altLang="zh-CN" sz="2800" b="1">
                <a:latin typeface="Times New Roman" panose="02020603050405020304" pitchFamily="18" charset="0"/>
              </a:rPr>
              <a:t>FC</a:t>
            </a:r>
            <a:r>
              <a:rPr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</a:rPr>
              <a:t>DC</a:t>
            </a:r>
            <a:r>
              <a:rPr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</a:rPr>
              <a:t>AF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1036" name="Text Box 34"/>
          <p:cNvSpPr txBox="1"/>
          <p:nvPr/>
        </p:nvSpPr>
        <p:spPr>
          <a:xfrm>
            <a:off x="1077913" y="2592388"/>
            <a:ext cx="5257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latin typeface="宋体" panose="02010600030101010101" pitchFamily="2" charset="-122"/>
              </a:rPr>
              <a:t>∴</a:t>
            </a:r>
            <a:r>
              <a:rPr lang="zh-CN" altLang="en-US" sz="2800" b="1" dirty="0">
                <a:latin typeface="宋体" panose="02010600030101010101" pitchFamily="2" charset="-122"/>
              </a:rPr>
              <a:t>四边形</a:t>
            </a:r>
            <a:r>
              <a:rPr lang="en-US" altLang="zh-CN" sz="2800" b="1">
                <a:latin typeface="Times New Roman" panose="02020603050405020304" pitchFamily="18" charset="0"/>
              </a:rPr>
              <a:t>ADCF</a:t>
            </a:r>
            <a:r>
              <a:rPr lang="zh-CN" altLang="en-US" sz="2800" b="1" dirty="0">
                <a:latin typeface="Times New Roman" panose="02020603050405020304" pitchFamily="18" charset="0"/>
              </a:rPr>
              <a:t>是平行四边形</a:t>
            </a: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1038" name="Text Box 36"/>
          <p:cNvSpPr txBox="1"/>
          <p:nvPr/>
        </p:nvSpPr>
        <p:spPr>
          <a:xfrm>
            <a:off x="1077913" y="4032250"/>
            <a:ext cx="5003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latin typeface="宋体" panose="02010600030101010101" pitchFamily="2" charset="-122"/>
              </a:rPr>
              <a:t>∴</a:t>
            </a:r>
            <a:r>
              <a:rPr lang="zh-CN" altLang="en-US" sz="2800" b="1" dirty="0">
                <a:latin typeface="Arial" panose="020B0604020202020204" pitchFamily="34" charset="0"/>
              </a:rPr>
              <a:t>四边形</a:t>
            </a:r>
            <a:r>
              <a:rPr lang="en-US" altLang="zh-CN" sz="2800" b="1">
                <a:latin typeface="Times New Roman" panose="02020603050405020304" pitchFamily="18" charset="0"/>
              </a:rPr>
              <a:t>DBCF</a:t>
            </a:r>
            <a:r>
              <a:rPr lang="zh-CN" altLang="en-US" sz="2800" b="1" dirty="0">
                <a:latin typeface="Times New Roman" panose="02020603050405020304" pitchFamily="18" charset="0"/>
              </a:rPr>
              <a:t>是平行四边形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1039" name="Text Box 37"/>
          <p:cNvSpPr txBox="1"/>
          <p:nvPr/>
        </p:nvSpPr>
        <p:spPr>
          <a:xfrm>
            <a:off x="1077913" y="2087563"/>
            <a:ext cx="21955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latin typeface="宋体" panose="02010600030101010101" pitchFamily="2" charset="-122"/>
              </a:rPr>
              <a:t>∵</a:t>
            </a:r>
            <a:r>
              <a:rPr lang="en-US" altLang="zh-CN" sz="2800" b="1">
                <a:latin typeface="Times New Roman" panose="02020603050405020304" pitchFamily="18" charset="0"/>
              </a:rPr>
              <a:t>AE=EC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1040" name="Text Box 38"/>
          <p:cNvSpPr txBox="1"/>
          <p:nvPr/>
        </p:nvSpPr>
        <p:spPr>
          <a:xfrm>
            <a:off x="1071563" y="3071813"/>
            <a:ext cx="40608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latin typeface="宋体" panose="02010600030101010101" pitchFamily="2" charset="-122"/>
              </a:rPr>
              <a:t>∴ </a:t>
            </a:r>
            <a:r>
              <a:rPr lang="en-US" altLang="zh-CN" sz="2800" b="1">
                <a:latin typeface="Times New Roman" panose="02020603050405020304" pitchFamily="18" charset="0"/>
              </a:rPr>
              <a:t>CF</a:t>
            </a:r>
            <a:r>
              <a:rPr lang="en-US" altLang="zh-CN" sz="2800" b="1">
                <a:latin typeface="宋体" panose="02010600030101010101" pitchFamily="2" charset="-122"/>
              </a:rPr>
              <a:t>∥</a:t>
            </a:r>
            <a:r>
              <a:rPr lang="en-US" altLang="zh-CN" sz="2800" b="1">
                <a:latin typeface="Times New Roman" panose="02020603050405020304" pitchFamily="18" charset="0"/>
              </a:rPr>
              <a:t>DA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</a:rPr>
              <a:t>CF=DA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2" name="Text Box 39"/>
          <p:cNvSpPr txBox="1"/>
          <p:nvPr/>
        </p:nvSpPr>
        <p:spPr>
          <a:xfrm>
            <a:off x="1092200" y="3500438"/>
            <a:ext cx="40560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latin typeface="宋体" panose="02010600030101010101" pitchFamily="2" charset="-122"/>
              </a:rPr>
              <a:t>∴</a:t>
            </a:r>
            <a:r>
              <a:rPr lang="en-US" altLang="zh-CN" sz="2800" b="1">
                <a:latin typeface="Times New Roman" panose="02020603050405020304" pitchFamily="18" charset="0"/>
              </a:rPr>
              <a:t>CF</a:t>
            </a:r>
            <a:r>
              <a:rPr lang="en-US" altLang="zh-CN" sz="2800" b="1">
                <a:latin typeface="宋体" panose="02010600030101010101" pitchFamily="2" charset="-122"/>
              </a:rPr>
              <a:t>∥</a:t>
            </a:r>
            <a:r>
              <a:rPr lang="en-US" altLang="zh-CN" sz="2800" b="1">
                <a:latin typeface="Times New Roman" panose="02020603050405020304" pitchFamily="18" charset="0"/>
              </a:rPr>
              <a:t>BD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</a:rPr>
              <a:t>CF=BD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3" name="Text Box 40"/>
          <p:cNvSpPr txBox="1"/>
          <p:nvPr/>
        </p:nvSpPr>
        <p:spPr>
          <a:xfrm>
            <a:off x="1438275" y="4464050"/>
            <a:ext cx="33845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latin typeface="Times New Roman" panose="02020603050405020304" pitchFamily="18" charset="0"/>
              </a:rPr>
              <a:t>DF</a:t>
            </a:r>
            <a:r>
              <a:rPr lang="en-US" altLang="zh-CN" sz="2800" b="1">
                <a:latin typeface="宋体" panose="02010600030101010101" pitchFamily="2" charset="-122"/>
              </a:rPr>
              <a:t>∥</a:t>
            </a:r>
            <a:r>
              <a:rPr lang="en-US" altLang="zh-CN" sz="2800" b="1">
                <a:latin typeface="Times New Roman" panose="02020603050405020304" pitchFamily="18" charset="0"/>
              </a:rPr>
              <a:t>BC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</a:rPr>
              <a:t>DF=BC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4" name="Text Box 41"/>
          <p:cNvSpPr txBox="1"/>
          <p:nvPr/>
        </p:nvSpPr>
        <p:spPr>
          <a:xfrm>
            <a:off x="1366838" y="4968875"/>
            <a:ext cx="21605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</a:rPr>
              <a:t>又</a:t>
            </a:r>
            <a:r>
              <a:rPr lang="en-US" altLang="zh-CN" sz="2800" b="1">
                <a:latin typeface="Times New Roman" panose="02020603050405020304" pitchFamily="18" charset="0"/>
              </a:rPr>
              <a:t>DE=    DF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graphicFrame>
        <p:nvGraphicFramePr>
          <p:cNvPr id="1026" name="Object 42"/>
          <p:cNvGraphicFramePr/>
          <p:nvPr/>
        </p:nvGraphicFramePr>
        <p:xfrm>
          <a:off x="2547938" y="4781550"/>
          <a:ext cx="334962" cy="865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152400" imgH="393065" progId="Equation.3">
                  <p:embed/>
                </p:oleObj>
              </mc:Choice>
              <mc:Fallback>
                <p:oleObj name="" r:id="rId3" imgW="152400" imgH="393065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47938" y="4781550"/>
                        <a:ext cx="334962" cy="8651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 Box 43"/>
          <p:cNvSpPr txBox="1"/>
          <p:nvPr/>
        </p:nvSpPr>
        <p:spPr>
          <a:xfrm>
            <a:off x="1042988" y="5616575"/>
            <a:ext cx="43211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latin typeface="宋体" panose="02010600030101010101" pitchFamily="2" charset="-122"/>
              </a:rPr>
              <a:t>∴</a:t>
            </a:r>
            <a:r>
              <a:rPr lang="en-US" altLang="zh-CN" sz="2800" b="1">
                <a:latin typeface="Times New Roman" panose="02020603050405020304" pitchFamily="18" charset="0"/>
              </a:rPr>
              <a:t>DE</a:t>
            </a:r>
            <a:r>
              <a:rPr lang="en-US" altLang="zh-CN" sz="2800" b="1">
                <a:latin typeface="宋体" panose="02010600030101010101" pitchFamily="2" charset="-122"/>
              </a:rPr>
              <a:t>∥</a:t>
            </a:r>
            <a:r>
              <a:rPr lang="en-US" altLang="zh-CN" sz="2800" b="1">
                <a:latin typeface="Times New Roman" panose="02020603050405020304" pitchFamily="18" charset="0"/>
              </a:rPr>
              <a:t>BC</a:t>
            </a:r>
            <a:r>
              <a:rPr lang="zh-CN" altLang="en-US" sz="2800" b="1" dirty="0">
                <a:latin typeface="Times New Roman" panose="02020603050405020304" pitchFamily="18" charset="0"/>
              </a:rPr>
              <a:t>且</a:t>
            </a:r>
            <a:r>
              <a:rPr lang="en-US" altLang="zh-CN" sz="2800" b="1">
                <a:latin typeface="Times New Roman" panose="02020603050405020304" pitchFamily="18" charset="0"/>
              </a:rPr>
              <a:t>DE=    BC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graphicFrame>
        <p:nvGraphicFramePr>
          <p:cNvPr id="1027" name="Object 44"/>
          <p:cNvGraphicFramePr/>
          <p:nvPr/>
        </p:nvGraphicFramePr>
        <p:xfrm>
          <a:off x="3900488" y="5445125"/>
          <a:ext cx="334962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4" imgW="152400" imgH="393065" progId="Equation.3">
                  <p:embed/>
                </p:oleObj>
              </mc:Choice>
              <mc:Fallback>
                <p:oleObj name="" r:id="rId4" imgW="152400" imgH="393065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900488" y="5445125"/>
                        <a:ext cx="334962" cy="86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" grpId="0"/>
      <p:bldP spid="1036" grpId="0"/>
      <p:bldP spid="1038" grpId="0"/>
      <p:bldP spid="1039" grpId="0"/>
      <p:bldP spid="1040" grpId="0"/>
      <p:bldP spid="2" grpId="0"/>
      <p:bldP spid="3" grpId="0"/>
      <p:bldP spid="4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矩形 44033"/>
          <p:cNvSpPr/>
          <p:nvPr/>
        </p:nvSpPr>
        <p:spPr>
          <a:xfrm>
            <a:off x="971550" y="333375"/>
            <a:ext cx="57721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400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三角形的中位线的定理</a:t>
            </a:r>
            <a:endParaRPr lang="zh-CN" altLang="en-US" sz="4400" dirty="0">
              <a:solidFill>
                <a:srgbClr val="FF33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4035" name="矩形 44034"/>
          <p:cNvSpPr/>
          <p:nvPr/>
        </p:nvSpPr>
        <p:spPr>
          <a:xfrm>
            <a:off x="539750" y="1125538"/>
            <a:ext cx="7848600" cy="1311275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3333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        </a:t>
            </a:r>
            <a:r>
              <a:rPr lang="zh-CN" altLang="en-US" sz="4000" b="1" dirty="0">
                <a:solidFill>
                  <a:srgbClr val="3333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三角形的中位线平行于第三边，并且等于它的一半</a:t>
            </a:r>
            <a:endParaRPr lang="zh-CN" altLang="en-US" sz="4000" b="1" dirty="0">
              <a:solidFill>
                <a:srgbClr val="3333FF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grpSp>
        <p:nvGrpSpPr>
          <p:cNvPr id="44036" name="组合 44035"/>
          <p:cNvGrpSpPr/>
          <p:nvPr/>
        </p:nvGrpSpPr>
        <p:grpSpPr>
          <a:xfrm>
            <a:off x="762000" y="2667000"/>
            <a:ext cx="7543800" cy="4222750"/>
            <a:chOff x="480" y="1680"/>
            <a:chExt cx="4752" cy="2660"/>
          </a:xfrm>
        </p:grpSpPr>
        <p:sp>
          <p:nvSpPr>
            <p:cNvPr id="44037" name="文本框 44036"/>
            <p:cNvSpPr txBox="1"/>
            <p:nvPr/>
          </p:nvSpPr>
          <p:spPr>
            <a:xfrm>
              <a:off x="480" y="1680"/>
              <a:ext cx="2208" cy="410"/>
            </a:xfrm>
            <a:prstGeom prst="rect">
              <a:avLst/>
            </a:prstGeom>
            <a:noFill/>
            <a:ln w="9525" cap="flat" cmpd="sng">
              <a:solidFill>
                <a:srgbClr val="3333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latin typeface="Times New Roman" panose="02020603050405020304" pitchFamily="18" charset="0"/>
                </a:rPr>
                <a:t>用符号语言表示</a:t>
              </a:r>
              <a:endParaRPr lang="zh-CN" altLang="en-US" sz="3600" b="1">
                <a:latin typeface="Times New Roman" panose="02020603050405020304" pitchFamily="18" charset="0"/>
              </a:endParaRPr>
            </a:p>
          </p:txBody>
        </p:sp>
        <p:grpSp>
          <p:nvGrpSpPr>
            <p:cNvPr id="44038" name="组合 44037"/>
            <p:cNvGrpSpPr/>
            <p:nvPr/>
          </p:nvGrpSpPr>
          <p:grpSpPr>
            <a:xfrm>
              <a:off x="2256" y="1872"/>
              <a:ext cx="2976" cy="2468"/>
              <a:chOff x="2784" y="1632"/>
              <a:chExt cx="2976" cy="2468"/>
            </a:xfrm>
          </p:grpSpPr>
          <p:sp>
            <p:nvSpPr>
              <p:cNvPr id="44039" name="文本框 44038"/>
              <p:cNvSpPr txBox="1"/>
              <p:nvPr/>
            </p:nvSpPr>
            <p:spPr>
              <a:xfrm>
                <a:off x="5040" y="2736"/>
                <a:ext cx="432" cy="40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600" b="1">
                    <a:latin typeface="Times New Roman" panose="02020603050405020304" pitchFamily="18" charset="0"/>
                  </a:rPr>
                  <a:t>D</a:t>
                </a:r>
                <a:endParaRPr lang="en-US" altLang="zh-CN" sz="3600" b="1">
                  <a:latin typeface="Times New Roman" panose="02020603050405020304" pitchFamily="18" charset="0"/>
                </a:endParaRPr>
              </a:p>
            </p:txBody>
          </p:sp>
          <p:grpSp>
            <p:nvGrpSpPr>
              <p:cNvPr id="44040" name="组合 44039"/>
              <p:cNvGrpSpPr/>
              <p:nvPr/>
            </p:nvGrpSpPr>
            <p:grpSpPr>
              <a:xfrm>
                <a:off x="2784" y="1632"/>
                <a:ext cx="2976" cy="2468"/>
                <a:chOff x="2784" y="1632"/>
                <a:chExt cx="2976" cy="2468"/>
              </a:xfrm>
            </p:grpSpPr>
            <p:grpSp>
              <p:nvGrpSpPr>
                <p:cNvPr id="44041" name="组合 44040"/>
                <p:cNvGrpSpPr/>
                <p:nvPr/>
              </p:nvGrpSpPr>
              <p:grpSpPr>
                <a:xfrm>
                  <a:off x="2784" y="1632"/>
                  <a:ext cx="2976" cy="2468"/>
                  <a:chOff x="2784" y="1632"/>
                  <a:chExt cx="2976" cy="2468"/>
                </a:xfrm>
              </p:grpSpPr>
              <p:grpSp>
                <p:nvGrpSpPr>
                  <p:cNvPr id="44042" name="组合 44041"/>
                  <p:cNvGrpSpPr/>
                  <p:nvPr/>
                </p:nvGrpSpPr>
                <p:grpSpPr>
                  <a:xfrm>
                    <a:off x="2784" y="1632"/>
                    <a:ext cx="2976" cy="2468"/>
                    <a:chOff x="1872" y="384"/>
                    <a:chExt cx="2976" cy="2468"/>
                  </a:xfrm>
                </p:grpSpPr>
                <p:sp>
                  <p:nvSpPr>
                    <p:cNvPr id="44043" name="等腰三角形 44042"/>
                    <p:cNvSpPr/>
                    <p:nvPr/>
                  </p:nvSpPr>
                  <p:spPr>
                    <a:xfrm>
                      <a:off x="2112" y="720"/>
                      <a:ext cx="2352" cy="1920"/>
                    </a:xfrm>
                    <a:prstGeom prst="triangle">
                      <a:avLst>
                        <a:gd name="adj" fmla="val 69472"/>
                      </a:avLst>
                    </a:prstGeom>
                    <a:noFill/>
                    <a:ln w="381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44044" name="文本框 44043"/>
                    <p:cNvSpPr txBox="1"/>
                    <p:nvPr/>
                  </p:nvSpPr>
                  <p:spPr>
                    <a:xfrm>
                      <a:off x="3648" y="384"/>
                      <a:ext cx="432" cy="404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>
                      <a:spAutoFit/>
                    </a:bodyPr>
                    <a:p>
                      <a:pPr>
                        <a:spcBef>
                          <a:spcPct val="50000"/>
                        </a:spcBef>
                      </a:pPr>
                      <a:r>
                        <a:rPr lang="en-US" altLang="zh-CN" sz="3600" b="1">
                          <a:latin typeface="Times New Roman" panose="02020603050405020304" pitchFamily="18" charset="0"/>
                        </a:rPr>
                        <a:t>A</a:t>
                      </a:r>
                      <a:endParaRPr lang="en-US" altLang="zh-CN" sz="3600" b="1">
                        <a:latin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44045" name="文本框 44044"/>
                    <p:cNvSpPr txBox="1"/>
                    <p:nvPr/>
                  </p:nvSpPr>
                  <p:spPr>
                    <a:xfrm>
                      <a:off x="1872" y="2448"/>
                      <a:ext cx="432" cy="404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>
                      <a:spAutoFit/>
                    </a:bodyPr>
                    <a:p>
                      <a:pPr>
                        <a:spcBef>
                          <a:spcPct val="50000"/>
                        </a:spcBef>
                      </a:pPr>
                      <a:r>
                        <a:rPr lang="en-US" altLang="zh-CN" sz="3600" b="1">
                          <a:latin typeface="Times New Roman" panose="02020603050405020304" pitchFamily="18" charset="0"/>
                        </a:rPr>
                        <a:t>B</a:t>
                      </a:r>
                      <a:endParaRPr lang="en-US" altLang="zh-CN" sz="3600" b="1">
                        <a:latin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44046" name="文本框 44045"/>
                    <p:cNvSpPr txBox="1"/>
                    <p:nvPr/>
                  </p:nvSpPr>
                  <p:spPr>
                    <a:xfrm>
                      <a:off x="4416" y="2448"/>
                      <a:ext cx="432" cy="404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>
                      <a:spAutoFit/>
                    </a:bodyPr>
                    <a:p>
                      <a:pPr>
                        <a:spcBef>
                          <a:spcPct val="50000"/>
                        </a:spcBef>
                      </a:pPr>
                      <a:r>
                        <a:rPr lang="en-US" altLang="zh-CN" sz="3600" b="1">
                          <a:latin typeface="Times New Roman" panose="02020603050405020304" pitchFamily="18" charset="0"/>
                        </a:rPr>
                        <a:t>C</a:t>
                      </a:r>
                      <a:endParaRPr lang="en-US" altLang="zh-CN" sz="3600" b="1">
                        <a:latin typeface="Times New Roman" panose="02020603050405020304" pitchFamily="18" charset="0"/>
                      </a:endParaRPr>
                    </a:p>
                  </p:txBody>
                </p:sp>
              </p:grpSp>
              <p:sp>
                <p:nvSpPr>
                  <p:cNvPr id="44047" name="文本框 44046"/>
                  <p:cNvSpPr txBox="1"/>
                  <p:nvPr/>
                </p:nvSpPr>
                <p:spPr>
                  <a:xfrm>
                    <a:off x="3504" y="2688"/>
                    <a:ext cx="432" cy="404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sz="3600" b="1">
                        <a:latin typeface="Times New Roman" panose="02020603050405020304" pitchFamily="18" charset="0"/>
                      </a:rPr>
                      <a:t>E</a:t>
                    </a:r>
                    <a:endParaRPr lang="en-US" altLang="zh-CN" sz="3600" b="1">
                      <a:latin typeface="Times New Roman" panose="02020603050405020304" pitchFamily="18" charset="0"/>
                    </a:endParaRPr>
                  </a:p>
                </p:txBody>
              </p:sp>
            </p:grpSp>
            <p:sp>
              <p:nvSpPr>
                <p:cNvPr id="44048" name="直接连接符 44047"/>
                <p:cNvSpPr/>
                <p:nvPr/>
              </p:nvSpPr>
              <p:spPr>
                <a:xfrm>
                  <a:off x="3840" y="2928"/>
                  <a:ext cx="1200" cy="0"/>
                </a:xfrm>
                <a:prstGeom prst="line">
                  <a:avLst/>
                </a:prstGeom>
                <a:ln w="38100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</p:grpSp>
        </p:grpSp>
      </p:grpSp>
      <p:grpSp>
        <p:nvGrpSpPr>
          <p:cNvPr id="44049" name="组合 44048"/>
          <p:cNvGrpSpPr/>
          <p:nvPr/>
        </p:nvGrpSpPr>
        <p:grpSpPr>
          <a:xfrm>
            <a:off x="-36512" y="3548063"/>
            <a:ext cx="5257800" cy="2041525"/>
            <a:chOff x="48" y="2112"/>
            <a:chExt cx="3312" cy="1286"/>
          </a:xfrm>
        </p:grpSpPr>
        <p:sp>
          <p:nvSpPr>
            <p:cNvPr id="44050" name="矩形 44049"/>
            <p:cNvSpPr/>
            <p:nvPr/>
          </p:nvSpPr>
          <p:spPr>
            <a:xfrm>
              <a:off x="48" y="2112"/>
              <a:ext cx="3312" cy="128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200" b="1">
                  <a:latin typeface="Times New Roman" panose="02020603050405020304" pitchFamily="18" charset="0"/>
                  <a:ea typeface="黑体" panose="02010609060101010101" pitchFamily="2" charset="-122"/>
                </a:rPr>
                <a:t>∵</a:t>
              </a:r>
              <a:r>
                <a:rPr lang="en-US" altLang="zh-CN" sz="3200" b="1">
                  <a:latin typeface="Times New Roman" panose="02020603050405020304" pitchFamily="18" charset="0"/>
                  <a:ea typeface="黑体" panose="02010609060101010101" pitchFamily="2" charset="-122"/>
                </a:rPr>
                <a:t>DE</a:t>
              </a:r>
              <a:r>
                <a:rPr lang="zh-CN" altLang="en-US" sz="3200" b="1">
                  <a:latin typeface="Times New Roman" panose="02020603050405020304" pitchFamily="18" charset="0"/>
                  <a:ea typeface="黑体" panose="02010609060101010101" pitchFamily="2" charset="-122"/>
                </a:rPr>
                <a:t>是</a:t>
              </a:r>
              <a:r>
                <a:rPr lang="zh-CN" altLang="en-US" sz="3200" b="1">
                  <a:latin typeface="黑体" panose="02010609060101010101" pitchFamily="2" charset="-122"/>
                  <a:ea typeface="黑体" panose="02010609060101010101" pitchFamily="2" charset="-122"/>
                </a:rPr>
                <a:t>△</a:t>
              </a:r>
              <a:r>
                <a:rPr lang="en-US" altLang="zh-CN" sz="3200" b="1">
                  <a:latin typeface="黑体" panose="02010609060101010101" pitchFamily="2" charset="-122"/>
                  <a:ea typeface="黑体" panose="02010609060101010101" pitchFamily="2" charset="-122"/>
                </a:rPr>
                <a:t>ABC</a:t>
              </a:r>
              <a:r>
                <a:rPr lang="zh-CN" altLang="en-US" sz="32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的中位线</a:t>
              </a:r>
              <a:endPara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  <a:p>
              <a:endParaRPr lang="zh-CN" altLang="en-US" sz="3200" b="1">
                <a:latin typeface="Times New Roman" panose="02020603050405020304" pitchFamily="18" charset="0"/>
              </a:endParaRPr>
            </a:p>
            <a:p>
              <a:r>
                <a:rPr lang="zh-CN" altLang="en-US" sz="3200" b="1">
                  <a:latin typeface="Times New Roman" panose="02020603050405020304" pitchFamily="18" charset="0"/>
                </a:rPr>
                <a:t>∴ </a:t>
              </a:r>
              <a:r>
                <a:rPr lang="en-US" altLang="zh-CN" sz="3200" b="1">
                  <a:latin typeface="Times New Roman" panose="02020603050405020304" pitchFamily="18" charset="0"/>
                </a:rPr>
                <a:t>DE∥BC</a:t>
              </a:r>
              <a:r>
                <a:rPr lang="zh-CN" altLang="en-US" sz="3200" b="1">
                  <a:latin typeface="Times New Roman" panose="02020603050405020304" pitchFamily="18" charset="0"/>
                </a:rPr>
                <a:t>，</a:t>
              </a:r>
              <a:endParaRPr lang="zh-CN" altLang="en-US" sz="3200" b="1">
                <a:latin typeface="Times New Roman" panose="02020603050405020304" pitchFamily="18" charset="0"/>
              </a:endParaRPr>
            </a:p>
            <a:p>
              <a:endParaRPr lang="zh-CN" altLang="en-US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44051" name="文本框 44050"/>
            <p:cNvSpPr txBox="1"/>
            <p:nvPr/>
          </p:nvSpPr>
          <p:spPr>
            <a:xfrm>
              <a:off x="1680" y="2688"/>
              <a:ext cx="139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</a:rPr>
                <a:t>DE=     BC.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grpSp>
          <p:nvGrpSpPr>
            <p:cNvPr id="44052" name="组合 44051"/>
            <p:cNvGrpSpPr/>
            <p:nvPr/>
          </p:nvGrpSpPr>
          <p:grpSpPr>
            <a:xfrm>
              <a:off x="1973" y="2511"/>
              <a:ext cx="503" cy="735"/>
              <a:chOff x="1973" y="2511"/>
              <a:chExt cx="503" cy="735"/>
            </a:xfrm>
          </p:grpSpPr>
          <p:sp>
            <p:nvSpPr>
              <p:cNvPr id="44053" name="矩形 44052"/>
              <p:cNvSpPr>
                <a:spLocks noChangeAspect="1" noTextEdit="1"/>
              </p:cNvSpPr>
              <p:nvPr/>
            </p:nvSpPr>
            <p:spPr>
              <a:xfrm>
                <a:off x="1973" y="2523"/>
                <a:ext cx="286" cy="72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4" name="直接连接符 44053"/>
              <p:cNvSpPr/>
              <p:nvPr/>
            </p:nvSpPr>
            <p:spPr>
              <a:xfrm>
                <a:off x="2304" y="2868"/>
                <a:ext cx="172" cy="1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4055" name="矩形 44054"/>
              <p:cNvSpPr/>
              <p:nvPr/>
            </p:nvSpPr>
            <p:spPr>
              <a:xfrm>
                <a:off x="2323" y="2910"/>
                <a:ext cx="140" cy="33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r>
                  <a:rPr lang="en-US" altLang="zh-CN" sz="3500">
                    <a:latin typeface="Times New Roman" panose="02020603050405020304" pitchFamily="18" charset="0"/>
                  </a:rPr>
                  <a:t>2</a:t>
                </a:r>
                <a:endParaRPr lang="en-US" altLang="zh-CN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44056" name="矩形 44055"/>
              <p:cNvSpPr/>
              <p:nvPr/>
            </p:nvSpPr>
            <p:spPr>
              <a:xfrm>
                <a:off x="2319" y="2511"/>
                <a:ext cx="140" cy="33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r>
                  <a:rPr lang="en-US" altLang="zh-CN" sz="3500">
                    <a:latin typeface="Times New Roman" panose="02020603050405020304" pitchFamily="18" charset="0"/>
                  </a:rPr>
                  <a:t>1</a:t>
                </a:r>
                <a:endParaRPr lang="en-US" altLang="zh-CN" sz="1800">
                  <a:latin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ransition>
    <p:random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4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  <p:bldP spid="4403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Text Box 2"/>
          <p:cNvSpPr txBox="1"/>
          <p:nvPr/>
        </p:nvSpPr>
        <p:spPr>
          <a:xfrm>
            <a:off x="106363" y="115888"/>
            <a:ext cx="20891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巩固练习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195" name="Text Box 3"/>
          <p:cNvSpPr txBox="1"/>
          <p:nvPr/>
        </p:nvSpPr>
        <p:spPr>
          <a:xfrm>
            <a:off x="0" y="1143000"/>
            <a:ext cx="9109075" cy="1593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2500"/>
              </a:lnSpc>
              <a:spcBef>
                <a:spcPct val="50000"/>
              </a:spcBef>
            </a:pPr>
            <a:r>
              <a:rPr lang="en-US" altLang="zh-CN" sz="3600">
                <a:latin typeface="Times New Roman" panose="02020603050405020304" pitchFamily="18" charset="0"/>
              </a:rPr>
              <a:t>1.</a:t>
            </a:r>
            <a:r>
              <a:rPr lang="zh-CN" altLang="en-US" sz="3600" dirty="0">
                <a:latin typeface="Times New Roman" panose="02020603050405020304" pitchFamily="18" charset="0"/>
              </a:rPr>
              <a:t>如图，点</a:t>
            </a:r>
            <a:r>
              <a:rPr lang="en-US" altLang="zh-CN" sz="3600">
                <a:latin typeface="Times New Roman" panose="02020603050405020304" pitchFamily="18" charset="0"/>
              </a:rPr>
              <a:t>D</a:t>
            </a:r>
            <a:r>
              <a:rPr lang="zh-CN" altLang="en-US" sz="3600" dirty="0">
                <a:latin typeface="Times New Roman" panose="02020603050405020304" pitchFamily="18" charset="0"/>
              </a:rPr>
              <a:t>、</a:t>
            </a:r>
            <a:r>
              <a:rPr lang="en-US" altLang="zh-CN" sz="3600">
                <a:latin typeface="Times New Roman" panose="02020603050405020304" pitchFamily="18" charset="0"/>
              </a:rPr>
              <a:t>E</a:t>
            </a:r>
            <a:r>
              <a:rPr lang="zh-CN" altLang="en-US" sz="3600" dirty="0">
                <a:latin typeface="Times New Roman" panose="02020603050405020304" pitchFamily="18" charset="0"/>
              </a:rPr>
              <a:t>、</a:t>
            </a:r>
            <a:r>
              <a:rPr lang="en-US" altLang="zh-CN" sz="3600">
                <a:latin typeface="Times New Roman" panose="02020603050405020304" pitchFamily="18" charset="0"/>
              </a:rPr>
              <a:t>F</a:t>
            </a:r>
            <a:r>
              <a:rPr lang="zh-CN" altLang="en-US" sz="3600" dirty="0">
                <a:latin typeface="Times New Roman" panose="02020603050405020304" pitchFamily="18" charset="0"/>
              </a:rPr>
              <a:t>分别是</a:t>
            </a:r>
            <a:r>
              <a:rPr lang="zh-CN" altLang="en-US" sz="3600" dirty="0">
                <a:latin typeface="宋体" panose="02010600030101010101" pitchFamily="2" charset="-122"/>
              </a:rPr>
              <a:t>△</a:t>
            </a:r>
            <a:r>
              <a:rPr lang="en-US" altLang="zh-CN" sz="3600">
                <a:latin typeface="Times New Roman" panose="02020603050405020304" pitchFamily="18" charset="0"/>
              </a:rPr>
              <a:t>ABC</a:t>
            </a:r>
            <a:r>
              <a:rPr lang="zh-CN" altLang="en-US" sz="3600" dirty="0">
                <a:latin typeface="Times New Roman" panose="02020603050405020304" pitchFamily="18" charset="0"/>
              </a:rPr>
              <a:t>的边</a:t>
            </a:r>
            <a:r>
              <a:rPr lang="en-US" altLang="zh-CN" sz="3600">
                <a:latin typeface="Times New Roman" panose="02020603050405020304" pitchFamily="18" charset="0"/>
              </a:rPr>
              <a:t>AB</a:t>
            </a:r>
            <a:r>
              <a:rPr lang="zh-CN" altLang="en-US" sz="3600" dirty="0">
                <a:latin typeface="Times New Roman" panose="02020603050405020304" pitchFamily="18" charset="0"/>
              </a:rPr>
              <a:t>、</a:t>
            </a:r>
            <a:endParaRPr lang="zh-CN" altLang="en-US" sz="3600" dirty="0">
              <a:latin typeface="Times New Roman" panose="02020603050405020304" pitchFamily="18" charset="0"/>
            </a:endParaRPr>
          </a:p>
          <a:p>
            <a:pPr>
              <a:lnSpc>
                <a:spcPts val="2500"/>
              </a:lnSpc>
              <a:spcBef>
                <a:spcPct val="50000"/>
              </a:spcBef>
            </a:pPr>
            <a:r>
              <a:rPr lang="zh-CN" altLang="en-US" sz="3600" dirty="0">
                <a:latin typeface="Times New Roman" panose="02020603050405020304" pitchFamily="18" charset="0"/>
              </a:rPr>
              <a:t>   </a:t>
            </a:r>
            <a:r>
              <a:rPr lang="en-US" altLang="zh-CN" sz="3600">
                <a:latin typeface="Times New Roman" panose="02020603050405020304" pitchFamily="18" charset="0"/>
              </a:rPr>
              <a:t>BC</a:t>
            </a:r>
            <a:r>
              <a:rPr lang="zh-CN" altLang="en-US" sz="3600" dirty="0">
                <a:latin typeface="Times New Roman" panose="02020603050405020304" pitchFamily="18" charset="0"/>
              </a:rPr>
              <a:t>、</a:t>
            </a:r>
            <a:r>
              <a:rPr lang="en-US" altLang="zh-CN" sz="3600">
                <a:latin typeface="Times New Roman" panose="02020603050405020304" pitchFamily="18" charset="0"/>
              </a:rPr>
              <a:t>CA</a:t>
            </a:r>
            <a:r>
              <a:rPr lang="zh-CN" altLang="en-US" sz="3600" dirty="0">
                <a:latin typeface="Times New Roman" panose="02020603050405020304" pitchFamily="18" charset="0"/>
              </a:rPr>
              <a:t>的中点，以这些点为顶点，你能在</a:t>
            </a:r>
            <a:endParaRPr lang="zh-CN" altLang="en-US" sz="3600" dirty="0">
              <a:latin typeface="Times New Roman" panose="02020603050405020304" pitchFamily="18" charset="0"/>
            </a:endParaRPr>
          </a:p>
          <a:p>
            <a:pPr>
              <a:lnSpc>
                <a:spcPts val="2500"/>
              </a:lnSpc>
              <a:spcBef>
                <a:spcPct val="50000"/>
              </a:spcBef>
            </a:pPr>
            <a:r>
              <a:rPr lang="zh-CN" altLang="en-US" sz="3600" dirty="0">
                <a:latin typeface="Times New Roman" panose="02020603050405020304" pitchFamily="18" charset="0"/>
              </a:rPr>
              <a:t>   图中画出多少个平行四边形？</a:t>
            </a:r>
            <a:endParaRPr lang="zh-CN" altLang="en-US" sz="3600" dirty="0">
              <a:latin typeface="宋体" panose="02010600030101010101" pitchFamily="2" charset="-122"/>
            </a:endParaRPr>
          </a:p>
        </p:txBody>
      </p:sp>
      <p:grpSp>
        <p:nvGrpSpPr>
          <p:cNvPr id="8196" name="Group 4"/>
          <p:cNvGrpSpPr/>
          <p:nvPr/>
        </p:nvGrpSpPr>
        <p:grpSpPr>
          <a:xfrm>
            <a:off x="2122488" y="3213100"/>
            <a:ext cx="3746500" cy="3243263"/>
            <a:chOff x="1337" y="2024"/>
            <a:chExt cx="2360" cy="2043"/>
          </a:xfrm>
        </p:grpSpPr>
        <p:grpSp>
          <p:nvGrpSpPr>
            <p:cNvPr id="8197" name="Group 5"/>
            <p:cNvGrpSpPr/>
            <p:nvPr/>
          </p:nvGrpSpPr>
          <p:grpSpPr>
            <a:xfrm>
              <a:off x="1565" y="2296"/>
              <a:ext cx="1905" cy="1469"/>
              <a:chOff x="1746" y="2296"/>
              <a:chExt cx="1905" cy="1469"/>
            </a:xfrm>
          </p:grpSpPr>
          <p:sp>
            <p:nvSpPr>
              <p:cNvPr id="8204" name="AutoShape 6"/>
              <p:cNvSpPr/>
              <p:nvPr/>
            </p:nvSpPr>
            <p:spPr>
              <a:xfrm>
                <a:off x="1746" y="2296"/>
                <a:ext cx="1905" cy="1452"/>
              </a:xfrm>
              <a:prstGeom prst="triangle">
                <a:avLst>
                  <a:gd name="adj" fmla="val 81731"/>
                </a:avLst>
              </a:prstGeom>
              <a:noFill/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205" name="AutoShape 7"/>
              <p:cNvSpPr/>
              <p:nvPr/>
            </p:nvSpPr>
            <p:spPr>
              <a:xfrm>
                <a:off x="2708" y="3720"/>
                <a:ext cx="45" cy="45"/>
              </a:xfrm>
              <a:prstGeom prst="flowChartConnector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206" name="AutoShape 8"/>
              <p:cNvSpPr/>
              <p:nvPr/>
            </p:nvSpPr>
            <p:spPr>
              <a:xfrm>
                <a:off x="3443" y="2968"/>
                <a:ext cx="45" cy="45"/>
              </a:xfrm>
              <a:prstGeom prst="flowChartConnector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207" name="AutoShape 9"/>
              <p:cNvSpPr/>
              <p:nvPr/>
            </p:nvSpPr>
            <p:spPr>
              <a:xfrm>
                <a:off x="2535" y="2967"/>
                <a:ext cx="45" cy="45"/>
              </a:xfrm>
              <a:prstGeom prst="flowChartConnector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8198" name="Text Box 10"/>
            <p:cNvSpPr txBox="1"/>
            <p:nvPr/>
          </p:nvSpPr>
          <p:spPr>
            <a:xfrm>
              <a:off x="1337" y="3655"/>
              <a:ext cx="31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</a:rPr>
                <a:t>B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8199" name="Text Box 11"/>
            <p:cNvSpPr txBox="1"/>
            <p:nvPr/>
          </p:nvSpPr>
          <p:spPr>
            <a:xfrm>
              <a:off x="2835" y="2024"/>
              <a:ext cx="31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</a:rPr>
                <a:t>A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8200" name="Text Box 12"/>
            <p:cNvSpPr txBox="1"/>
            <p:nvPr/>
          </p:nvSpPr>
          <p:spPr>
            <a:xfrm>
              <a:off x="3288" y="2795"/>
              <a:ext cx="31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</a:rPr>
                <a:t>F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8201" name="Text Box 13"/>
            <p:cNvSpPr txBox="1"/>
            <p:nvPr/>
          </p:nvSpPr>
          <p:spPr>
            <a:xfrm>
              <a:off x="2426" y="3702"/>
              <a:ext cx="31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</a:rPr>
                <a:t>E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8202" name="Text Box 14"/>
            <p:cNvSpPr txBox="1"/>
            <p:nvPr/>
          </p:nvSpPr>
          <p:spPr>
            <a:xfrm>
              <a:off x="2063" y="2748"/>
              <a:ext cx="31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</a:rPr>
                <a:t>D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8203" name="Text Box 15"/>
            <p:cNvSpPr txBox="1"/>
            <p:nvPr/>
          </p:nvSpPr>
          <p:spPr>
            <a:xfrm>
              <a:off x="3379" y="3655"/>
              <a:ext cx="31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</a:rPr>
                <a:t>C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Freeform 2"/>
          <p:cNvSpPr/>
          <p:nvPr/>
        </p:nvSpPr>
        <p:spPr>
          <a:xfrm>
            <a:off x="4930775" y="3219450"/>
            <a:ext cx="865188" cy="2016125"/>
          </a:xfrm>
          <a:custGeom>
            <a:avLst/>
            <a:gdLst>
              <a:gd name="txL" fmla="*/ 0 w 674"/>
              <a:gd name="txT" fmla="*/ 0 h 1504"/>
              <a:gd name="txR" fmla="*/ 674 w 674"/>
              <a:gd name="txB" fmla="*/ 1504 h 1504"/>
            </a:gdLst>
            <a:ahLst/>
            <a:cxnLst>
              <a:cxn ang="0">
                <a:pos x="378680" y="50939"/>
              </a:cxn>
              <a:cxn ang="0">
                <a:pos x="29524" y="475881"/>
              </a:cxn>
              <a:cxn ang="0">
                <a:pos x="204102" y="1084471"/>
              </a:cxn>
              <a:cxn ang="0">
                <a:pos x="29524" y="1631399"/>
              </a:cxn>
              <a:cxn ang="0">
                <a:pos x="378680" y="1996017"/>
              </a:cxn>
              <a:cxn ang="0">
                <a:pos x="670071" y="1753385"/>
              </a:cxn>
              <a:cxn ang="0">
                <a:pos x="786885" y="1144794"/>
              </a:cxn>
              <a:cxn ang="0">
                <a:pos x="670071" y="597867"/>
              </a:cxn>
              <a:cxn ang="0">
                <a:pos x="844649" y="475881"/>
              </a:cxn>
              <a:cxn ang="0">
                <a:pos x="786885" y="171585"/>
              </a:cxn>
              <a:cxn ang="0">
                <a:pos x="378680" y="50939"/>
              </a:cxn>
            </a:cxnLst>
            <a:rect l="txL" t="txT" r="txR" b="txB"/>
            <a:pathLst>
              <a:path w="674" h="1504">
                <a:moveTo>
                  <a:pt x="295" y="38"/>
                </a:moveTo>
                <a:cubicBezTo>
                  <a:pt x="197" y="76"/>
                  <a:pt x="46" y="227"/>
                  <a:pt x="23" y="355"/>
                </a:cubicBezTo>
                <a:cubicBezTo>
                  <a:pt x="0" y="483"/>
                  <a:pt x="159" y="665"/>
                  <a:pt x="159" y="809"/>
                </a:cubicBezTo>
                <a:cubicBezTo>
                  <a:pt x="159" y="953"/>
                  <a:pt x="0" y="1104"/>
                  <a:pt x="23" y="1217"/>
                </a:cubicBezTo>
                <a:cubicBezTo>
                  <a:pt x="46" y="1330"/>
                  <a:pt x="212" y="1474"/>
                  <a:pt x="295" y="1489"/>
                </a:cubicBezTo>
                <a:cubicBezTo>
                  <a:pt x="378" y="1504"/>
                  <a:pt x="469" y="1414"/>
                  <a:pt x="522" y="1308"/>
                </a:cubicBezTo>
                <a:cubicBezTo>
                  <a:pt x="575" y="1202"/>
                  <a:pt x="613" y="998"/>
                  <a:pt x="613" y="854"/>
                </a:cubicBezTo>
                <a:cubicBezTo>
                  <a:pt x="613" y="710"/>
                  <a:pt x="515" y="529"/>
                  <a:pt x="522" y="446"/>
                </a:cubicBezTo>
                <a:cubicBezTo>
                  <a:pt x="529" y="363"/>
                  <a:pt x="643" y="408"/>
                  <a:pt x="658" y="355"/>
                </a:cubicBezTo>
                <a:cubicBezTo>
                  <a:pt x="673" y="302"/>
                  <a:pt x="674" y="181"/>
                  <a:pt x="613" y="128"/>
                </a:cubicBezTo>
                <a:cubicBezTo>
                  <a:pt x="552" y="75"/>
                  <a:pt x="393" y="0"/>
                  <a:pt x="295" y="38"/>
                </a:cubicBez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rgbClr val="666699"/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9219" name="Text Box 3"/>
          <p:cNvSpPr txBox="1"/>
          <p:nvPr/>
        </p:nvSpPr>
        <p:spPr>
          <a:xfrm>
            <a:off x="0" y="620713"/>
            <a:ext cx="9145588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latin typeface="Times New Roman" panose="02020603050405020304" pitchFamily="18" charset="0"/>
              </a:rPr>
              <a:t>2.</a:t>
            </a:r>
            <a:r>
              <a:rPr lang="zh-CN" altLang="en-US" sz="3600" dirty="0">
                <a:latin typeface="Times New Roman" panose="02020603050405020304" pitchFamily="18" charset="0"/>
              </a:rPr>
              <a:t>如图， </a:t>
            </a:r>
            <a:r>
              <a:rPr lang="en-US" altLang="zh-CN" sz="3600">
                <a:latin typeface="Times New Roman" panose="02020603050405020304" pitchFamily="18" charset="0"/>
              </a:rPr>
              <a:t>A </a:t>
            </a:r>
            <a:r>
              <a:rPr lang="zh-CN" altLang="en-US" sz="3600" dirty="0">
                <a:latin typeface="Times New Roman" panose="02020603050405020304" pitchFamily="18" charset="0"/>
              </a:rPr>
              <a:t>、</a:t>
            </a:r>
            <a:r>
              <a:rPr lang="en-US" altLang="zh-CN" sz="3600">
                <a:latin typeface="Times New Roman" panose="02020603050405020304" pitchFamily="18" charset="0"/>
              </a:rPr>
              <a:t>B</a:t>
            </a:r>
            <a:r>
              <a:rPr lang="zh-CN" altLang="en-US" sz="3600" dirty="0">
                <a:latin typeface="Times New Roman" panose="02020603050405020304" pitchFamily="18" charset="0"/>
              </a:rPr>
              <a:t>两点被池塘隔开，在</a:t>
            </a:r>
            <a:r>
              <a:rPr lang="en-US" altLang="zh-CN" sz="3600">
                <a:latin typeface="Times New Roman" panose="02020603050405020304" pitchFamily="18" charset="0"/>
              </a:rPr>
              <a:t>AB</a:t>
            </a:r>
            <a:r>
              <a:rPr lang="zh-CN" altLang="en-US" sz="3600" dirty="0">
                <a:latin typeface="Times New Roman" panose="02020603050405020304" pitchFamily="18" charset="0"/>
              </a:rPr>
              <a:t>外选一点</a:t>
            </a:r>
            <a:r>
              <a:rPr lang="en-US" altLang="zh-CN" sz="3600">
                <a:latin typeface="Times New Roman" panose="02020603050405020304" pitchFamily="18" charset="0"/>
              </a:rPr>
              <a:t>C</a:t>
            </a:r>
            <a:r>
              <a:rPr lang="zh-CN" altLang="en-US" sz="3600" dirty="0">
                <a:latin typeface="Times New Roman" panose="02020603050405020304" pitchFamily="18" charset="0"/>
              </a:rPr>
              <a:t>，连接</a:t>
            </a:r>
            <a:r>
              <a:rPr lang="en-US" altLang="zh-CN" sz="3600">
                <a:latin typeface="Times New Roman" panose="02020603050405020304" pitchFamily="18" charset="0"/>
              </a:rPr>
              <a:t>AC</a:t>
            </a:r>
            <a:r>
              <a:rPr lang="zh-CN" altLang="en-US" sz="3600" dirty="0">
                <a:latin typeface="Times New Roman" panose="02020603050405020304" pitchFamily="18" charset="0"/>
              </a:rPr>
              <a:t>和</a:t>
            </a:r>
            <a:r>
              <a:rPr lang="en-US" altLang="zh-CN" sz="3600">
                <a:latin typeface="Times New Roman" panose="02020603050405020304" pitchFamily="18" charset="0"/>
              </a:rPr>
              <a:t>BC</a:t>
            </a:r>
            <a:r>
              <a:rPr lang="zh-CN" altLang="en-US" sz="3600" dirty="0">
                <a:latin typeface="Times New Roman" panose="02020603050405020304" pitchFamily="18" charset="0"/>
              </a:rPr>
              <a:t>，怎样测出</a:t>
            </a:r>
            <a:r>
              <a:rPr lang="en-US" altLang="zh-CN" sz="3600">
                <a:latin typeface="Times New Roman" panose="02020603050405020304" pitchFamily="18" charset="0"/>
              </a:rPr>
              <a:t>A</a:t>
            </a:r>
            <a:r>
              <a:rPr lang="zh-CN" altLang="en-US" sz="3600" dirty="0">
                <a:latin typeface="Times New Roman" panose="02020603050405020304" pitchFamily="18" charset="0"/>
              </a:rPr>
              <a:t>、</a:t>
            </a:r>
            <a:r>
              <a:rPr lang="en-US" altLang="zh-CN" sz="3600">
                <a:latin typeface="Times New Roman" panose="02020603050405020304" pitchFamily="18" charset="0"/>
              </a:rPr>
              <a:t>B</a:t>
            </a:r>
            <a:r>
              <a:rPr lang="zh-CN" altLang="en-US" sz="3600" dirty="0">
                <a:latin typeface="Times New Roman" panose="02020603050405020304" pitchFamily="18" charset="0"/>
              </a:rPr>
              <a:t>两点的实际距离？根据是什么？</a:t>
            </a:r>
            <a:endParaRPr lang="zh-CN" altLang="en-US" sz="3600" dirty="0">
              <a:latin typeface="Times New Roman" panose="02020603050405020304" pitchFamily="18" charset="0"/>
            </a:endParaRPr>
          </a:p>
        </p:txBody>
      </p:sp>
      <p:grpSp>
        <p:nvGrpSpPr>
          <p:cNvPr id="9220" name="Group 4"/>
          <p:cNvGrpSpPr/>
          <p:nvPr/>
        </p:nvGrpSpPr>
        <p:grpSpPr>
          <a:xfrm>
            <a:off x="2627313" y="3003550"/>
            <a:ext cx="3024187" cy="2376488"/>
            <a:chOff x="1701" y="2069"/>
            <a:chExt cx="1905" cy="1497"/>
          </a:xfrm>
        </p:grpSpPr>
        <p:sp>
          <p:nvSpPr>
            <p:cNvPr id="9224" name="Line 5"/>
            <p:cNvSpPr/>
            <p:nvPr/>
          </p:nvSpPr>
          <p:spPr>
            <a:xfrm>
              <a:off x="1701" y="3566"/>
              <a:ext cx="1905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25" name="Line 6"/>
            <p:cNvSpPr/>
            <p:nvPr/>
          </p:nvSpPr>
          <p:spPr>
            <a:xfrm flipV="1">
              <a:off x="1701" y="2069"/>
              <a:ext cx="1542" cy="1497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26" name="Line 7"/>
            <p:cNvSpPr/>
            <p:nvPr/>
          </p:nvSpPr>
          <p:spPr>
            <a:xfrm>
              <a:off x="3243" y="2069"/>
              <a:ext cx="363" cy="1497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dash"/>
              <a:headEnd type="none" w="med" len="med"/>
              <a:tailEnd type="none" w="med" len="med"/>
            </a:ln>
          </p:spPr>
        </p:sp>
      </p:grpSp>
      <p:sp>
        <p:nvSpPr>
          <p:cNvPr id="9221" name="Text Box 8"/>
          <p:cNvSpPr txBox="1"/>
          <p:nvPr/>
        </p:nvSpPr>
        <p:spPr>
          <a:xfrm>
            <a:off x="4643438" y="2500313"/>
            <a:ext cx="431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latin typeface="Times New Roman" panose="02020603050405020304" pitchFamily="18" charset="0"/>
              </a:rPr>
              <a:t>A</a:t>
            </a:r>
            <a:endParaRPr lang="en-US" altLang="zh-CN" sz="3600">
              <a:latin typeface="Times New Roman" panose="02020603050405020304" pitchFamily="18" charset="0"/>
            </a:endParaRPr>
          </a:p>
        </p:txBody>
      </p:sp>
      <p:sp>
        <p:nvSpPr>
          <p:cNvPr id="9222" name="Text Box 9"/>
          <p:cNvSpPr txBox="1"/>
          <p:nvPr/>
        </p:nvSpPr>
        <p:spPr>
          <a:xfrm>
            <a:off x="5578475" y="5092700"/>
            <a:ext cx="5762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latin typeface="Times New Roman" panose="02020603050405020304" pitchFamily="18" charset="0"/>
              </a:rPr>
              <a:t>B</a:t>
            </a:r>
            <a:endParaRPr lang="en-US" altLang="zh-CN" sz="3600">
              <a:latin typeface="Times New Roman" panose="02020603050405020304" pitchFamily="18" charset="0"/>
            </a:endParaRPr>
          </a:p>
        </p:txBody>
      </p:sp>
      <p:sp>
        <p:nvSpPr>
          <p:cNvPr id="9223" name="Text Box 10"/>
          <p:cNvSpPr txBox="1"/>
          <p:nvPr/>
        </p:nvSpPr>
        <p:spPr>
          <a:xfrm>
            <a:off x="2195513" y="5019675"/>
            <a:ext cx="50323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latin typeface="Times New Roman" panose="02020603050405020304" pitchFamily="18" charset="0"/>
              </a:rPr>
              <a:t>C</a:t>
            </a:r>
            <a:endParaRPr lang="en-US" altLang="zh-CN" sz="36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2" name="矩形 46081"/>
          <p:cNvSpPr/>
          <p:nvPr/>
        </p:nvSpPr>
        <p:spPr>
          <a:xfrm>
            <a:off x="304800" y="304800"/>
            <a:ext cx="13716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FF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应用：</a:t>
            </a:r>
            <a:endParaRPr lang="zh-CN" altLang="en-US" sz="3600">
              <a:ln w="9525" cap="flat" cmpd="sng">
                <a:solidFill>
                  <a:srgbClr val="FF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6083" name="文本框 46082"/>
          <p:cNvSpPr txBox="1"/>
          <p:nvPr/>
        </p:nvSpPr>
        <p:spPr>
          <a:xfrm>
            <a:off x="304800" y="990600"/>
            <a:ext cx="8169275" cy="2041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>
                <a:latin typeface="Times New Roman" panose="02020603050405020304" pitchFamily="18" charset="0"/>
              </a:rPr>
              <a:t>例</a:t>
            </a:r>
            <a:r>
              <a:rPr lang="en-US" altLang="zh-CN" sz="3200" b="1"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latin typeface="Times New Roman" panose="02020603050405020304" pitchFamily="18" charset="0"/>
              </a:rPr>
              <a:t>：口答</a:t>
            </a:r>
            <a:endParaRPr lang="zh-CN" altLang="en-US" sz="3200" b="1" dirty="0">
              <a:latin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  <a:sym typeface="Wingdings" panose="05000000000000000000" pitchFamily="2" charset="2"/>
              </a:rPr>
              <a:t>       （</a:t>
            </a:r>
            <a:r>
              <a:rPr lang="en-US" altLang="zh-CN" sz="3200" b="1">
                <a:latin typeface="Times New Roman" panose="02020603050405020304" pitchFamily="18" charset="0"/>
                <a:sym typeface="Wingdings" panose="05000000000000000000" pitchFamily="2" charset="2"/>
              </a:rPr>
              <a:t>1</a:t>
            </a:r>
            <a:r>
              <a:rPr lang="zh-CN" altLang="en-US" sz="3200" b="1" dirty="0">
                <a:latin typeface="Times New Roman" panose="02020603050405020304" pitchFamily="18" charset="0"/>
                <a:sym typeface="Wingdings" panose="05000000000000000000" pitchFamily="2" charset="2"/>
              </a:rPr>
              <a:t>）三角形的周长为</a:t>
            </a:r>
            <a:r>
              <a:rPr lang="en-US" altLang="zh-CN" sz="3200" b="1">
                <a:latin typeface="Times New Roman" panose="02020603050405020304" pitchFamily="18" charset="0"/>
                <a:sym typeface="Wingdings" panose="05000000000000000000" pitchFamily="2" charset="2"/>
              </a:rPr>
              <a:t>18cm</a:t>
            </a:r>
            <a:r>
              <a:rPr lang="zh-CN" altLang="en-US" sz="3200" b="1" dirty="0">
                <a:latin typeface="Times New Roman" panose="02020603050405020304" pitchFamily="18" charset="0"/>
                <a:sym typeface="Wingdings" panose="05000000000000000000" pitchFamily="2" charset="2"/>
              </a:rPr>
              <a:t>，这个三角形的三条中位线围成三角形的周长是多少？为什么？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46084" name="文本框 46083"/>
          <p:cNvSpPr txBox="1"/>
          <p:nvPr/>
        </p:nvSpPr>
        <p:spPr>
          <a:xfrm>
            <a:off x="250825" y="3141663"/>
            <a:ext cx="86106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</a:rPr>
              <a:t>）如图，</a:t>
            </a:r>
            <a:r>
              <a:rPr lang="en-US" altLang="zh-CN" sz="3200" b="1">
                <a:latin typeface="Times New Roman" panose="02020603050405020304" pitchFamily="18" charset="0"/>
              </a:rPr>
              <a:t>E</a:t>
            </a:r>
            <a:r>
              <a:rPr lang="zh-CN" altLang="en-US" sz="3200" b="1" dirty="0">
                <a:latin typeface="Times New Roman" panose="02020603050405020304" pitchFamily="18" charset="0"/>
              </a:rPr>
              <a:t>是平行四边形</a:t>
            </a:r>
            <a:r>
              <a:rPr lang="en-US" altLang="zh-CN" sz="3200" b="1">
                <a:latin typeface="Times New Roman" panose="02020603050405020304" pitchFamily="18" charset="0"/>
              </a:rPr>
              <a:t>ABCD</a:t>
            </a:r>
            <a:r>
              <a:rPr lang="zh-CN" altLang="en-US" sz="3200" b="1">
                <a:latin typeface="Times New Roman" panose="02020603050405020304" pitchFamily="18" charset="0"/>
              </a:rPr>
              <a:t>的</a:t>
            </a:r>
            <a:r>
              <a:rPr lang="en-US" altLang="zh-CN" sz="3200" b="1">
                <a:latin typeface="Times New Roman" panose="02020603050405020304" pitchFamily="18" charset="0"/>
              </a:rPr>
              <a:t>AB</a:t>
            </a:r>
            <a:r>
              <a:rPr lang="zh-CN" altLang="en-US" sz="3200" b="1" dirty="0">
                <a:latin typeface="Times New Roman" panose="02020603050405020304" pitchFamily="18" charset="0"/>
              </a:rPr>
              <a:t>边上的中点，且</a:t>
            </a:r>
            <a:r>
              <a:rPr lang="en-US" altLang="zh-CN" sz="3200" b="1">
                <a:latin typeface="Times New Roman" panose="02020603050405020304" pitchFamily="18" charset="0"/>
              </a:rPr>
              <a:t>AD=10cm</a:t>
            </a:r>
            <a:r>
              <a:rPr lang="zh-CN" altLang="en-US" sz="3200" b="1">
                <a:latin typeface="Times New Roman" panose="02020603050405020304" pitchFamily="18" charset="0"/>
              </a:rPr>
              <a:t>，</a:t>
            </a:r>
            <a:r>
              <a:rPr lang="zh-CN" altLang="en-US" sz="3200" b="1" dirty="0">
                <a:latin typeface="Times New Roman" panose="02020603050405020304" pitchFamily="18" charset="0"/>
              </a:rPr>
              <a:t>那么</a:t>
            </a:r>
            <a:r>
              <a:rPr lang="en-US" altLang="zh-CN" sz="3200" b="1">
                <a:latin typeface="Times New Roman" panose="02020603050405020304" pitchFamily="18" charset="0"/>
              </a:rPr>
              <a:t>OE=</a:t>
            </a:r>
            <a:r>
              <a:rPr lang="en-US" altLang="zh-CN" sz="3200" b="1" u="sng">
                <a:latin typeface="Times New Roman" panose="02020603050405020304" pitchFamily="18" charset="0"/>
              </a:rPr>
              <a:t>       </a:t>
            </a:r>
            <a:r>
              <a:rPr lang="en-US" altLang="zh-CN" sz="3200" b="1">
                <a:latin typeface="Times New Roman" panose="02020603050405020304" pitchFamily="18" charset="0"/>
              </a:rPr>
              <a:t>cm</a:t>
            </a:r>
            <a:r>
              <a:rPr lang="zh-CN" altLang="en-US" sz="3200" b="1">
                <a:latin typeface="Times New Roman" panose="02020603050405020304" pitchFamily="18" charset="0"/>
              </a:rPr>
              <a:t>。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grpSp>
        <p:nvGrpSpPr>
          <p:cNvPr id="46085" name="组合 46084"/>
          <p:cNvGrpSpPr/>
          <p:nvPr/>
        </p:nvGrpSpPr>
        <p:grpSpPr>
          <a:xfrm>
            <a:off x="2030413" y="4749800"/>
            <a:ext cx="3910012" cy="1774825"/>
            <a:chOff x="288" y="2448"/>
            <a:chExt cx="2463" cy="1118"/>
          </a:xfrm>
        </p:grpSpPr>
        <p:sp>
          <p:nvSpPr>
            <p:cNvPr id="46086" name="平行四边形 46085"/>
            <p:cNvSpPr/>
            <p:nvPr/>
          </p:nvSpPr>
          <p:spPr>
            <a:xfrm>
              <a:off x="528" y="2688"/>
              <a:ext cx="1920" cy="576"/>
            </a:xfrm>
            <a:prstGeom prst="parallelogram">
              <a:avLst>
                <a:gd name="adj" fmla="val 83333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6087" name="直接连接符 46086"/>
            <p:cNvSpPr/>
            <p:nvPr/>
          </p:nvSpPr>
          <p:spPr>
            <a:xfrm>
              <a:off x="1008" y="2688"/>
              <a:ext cx="960" cy="57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6088" name="直接连接符 46087"/>
            <p:cNvSpPr/>
            <p:nvPr/>
          </p:nvSpPr>
          <p:spPr>
            <a:xfrm flipV="1">
              <a:off x="528" y="2688"/>
              <a:ext cx="1920" cy="57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6089" name="直接连接符 46088"/>
            <p:cNvSpPr/>
            <p:nvPr/>
          </p:nvSpPr>
          <p:spPr>
            <a:xfrm flipH="1">
              <a:off x="768" y="2968"/>
              <a:ext cx="72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6090" name="文本框 46089"/>
            <p:cNvSpPr txBox="1"/>
            <p:nvPr/>
          </p:nvSpPr>
          <p:spPr>
            <a:xfrm>
              <a:off x="753" y="2448"/>
              <a:ext cx="255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</a:rPr>
                <a:t>A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46091" name="文本框 46090"/>
            <p:cNvSpPr txBox="1"/>
            <p:nvPr/>
          </p:nvSpPr>
          <p:spPr>
            <a:xfrm>
              <a:off x="288" y="3264"/>
              <a:ext cx="244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</a:rPr>
                <a:t>B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46092" name="文本框 46091"/>
            <p:cNvSpPr txBox="1"/>
            <p:nvPr/>
          </p:nvSpPr>
          <p:spPr>
            <a:xfrm>
              <a:off x="2496" y="2496"/>
              <a:ext cx="255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</a:rPr>
                <a:t>D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46093" name="文本框 46092"/>
            <p:cNvSpPr txBox="1"/>
            <p:nvPr/>
          </p:nvSpPr>
          <p:spPr>
            <a:xfrm>
              <a:off x="1872" y="3278"/>
              <a:ext cx="255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</a:rPr>
                <a:t>C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46094" name="文本框 46093"/>
            <p:cNvSpPr txBox="1"/>
            <p:nvPr/>
          </p:nvSpPr>
          <p:spPr>
            <a:xfrm>
              <a:off x="476" y="2784"/>
              <a:ext cx="244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</a:rPr>
                <a:t>E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46095" name="文本框 46094"/>
            <p:cNvSpPr txBox="1"/>
            <p:nvPr/>
          </p:nvSpPr>
          <p:spPr>
            <a:xfrm>
              <a:off x="1392" y="2688"/>
              <a:ext cx="265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</a:rPr>
                <a:t>O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46096" name="文本框 46095"/>
          <p:cNvSpPr txBox="1"/>
          <p:nvPr/>
        </p:nvSpPr>
        <p:spPr>
          <a:xfrm>
            <a:off x="5795963" y="3573463"/>
            <a:ext cx="5762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</a:rPr>
              <a:t>5</a:t>
            </a:r>
            <a:endParaRPr lang="en-US" altLang="zh-CN" sz="36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6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9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0" name="文本框 48129"/>
          <p:cNvSpPr txBox="1"/>
          <p:nvPr/>
        </p:nvSpPr>
        <p:spPr>
          <a:xfrm>
            <a:off x="517525" y="685800"/>
            <a:ext cx="8626475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</a:rPr>
              <a:t>3</a:t>
            </a:r>
            <a:r>
              <a:rPr lang="zh-CN" altLang="en-US" sz="3200" b="1" dirty="0">
                <a:latin typeface="Times New Roman" panose="02020603050405020304" pitchFamily="18" charset="0"/>
              </a:rPr>
              <a:t>）如图：如果</a:t>
            </a:r>
            <a:r>
              <a:rPr lang="en-US" altLang="zh-CN" sz="3200" b="1">
                <a:latin typeface="Times New Roman" panose="02020603050405020304" pitchFamily="18" charset="0"/>
              </a:rPr>
              <a:t>AD=    AB</a:t>
            </a:r>
            <a:r>
              <a:rPr lang="zh-CN" altLang="en-US" sz="3200" b="1"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latin typeface="Times New Roman" panose="02020603050405020304" pitchFamily="18" charset="0"/>
              </a:rPr>
              <a:t>AE=    AC</a:t>
            </a:r>
            <a:r>
              <a:rPr lang="zh-CN" altLang="en-US" sz="3200" b="1" dirty="0">
                <a:latin typeface="Times New Roman" panose="02020603050405020304" pitchFamily="18" charset="0"/>
              </a:rPr>
              <a:t>，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endParaRPr lang="zh-CN" altLang="en-US" sz="3200" b="1">
              <a:latin typeface="Times New Roman" panose="02020603050405020304" pitchFamily="18" charset="0"/>
            </a:endParaRPr>
          </a:p>
          <a:p>
            <a:r>
              <a:rPr lang="en-US" altLang="zh-CN" sz="3200" b="1">
                <a:latin typeface="Times New Roman" panose="02020603050405020304" pitchFamily="18" charset="0"/>
              </a:rPr>
              <a:t>DE=2cm</a:t>
            </a:r>
            <a:r>
              <a:rPr lang="zh-CN" altLang="en-US" sz="3200" b="1">
                <a:latin typeface="Times New Roman" panose="02020603050405020304" pitchFamily="18" charset="0"/>
              </a:rPr>
              <a:t>，</a:t>
            </a:r>
            <a:r>
              <a:rPr lang="zh-CN" altLang="en-US" sz="3200" b="1" dirty="0">
                <a:latin typeface="Times New Roman" panose="02020603050405020304" pitchFamily="18" charset="0"/>
              </a:rPr>
              <a:t>那么</a:t>
            </a:r>
            <a:r>
              <a:rPr lang="en-US" altLang="zh-CN" sz="3200" b="1">
                <a:latin typeface="Times New Roman" panose="02020603050405020304" pitchFamily="18" charset="0"/>
              </a:rPr>
              <a:t>BC=</a:t>
            </a:r>
            <a:r>
              <a:rPr lang="en-US" altLang="zh-CN" sz="3200" b="1" u="sng">
                <a:latin typeface="Times New Roman" panose="02020603050405020304" pitchFamily="18" charset="0"/>
              </a:rPr>
              <a:t>        </a:t>
            </a:r>
            <a:r>
              <a:rPr lang="en-US" altLang="zh-CN" sz="3200" b="1">
                <a:latin typeface="Times New Roman" panose="02020603050405020304" pitchFamily="18" charset="0"/>
              </a:rPr>
              <a:t>cm</a:t>
            </a:r>
            <a:r>
              <a:rPr lang="zh-CN" altLang="en-US" sz="3200" b="1">
                <a:latin typeface="Times New Roman" panose="02020603050405020304" pitchFamily="18" charset="0"/>
              </a:rPr>
              <a:t>。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grpSp>
        <p:nvGrpSpPr>
          <p:cNvPr id="48131" name="组合 48130"/>
          <p:cNvGrpSpPr/>
          <p:nvPr/>
        </p:nvGrpSpPr>
        <p:grpSpPr>
          <a:xfrm>
            <a:off x="450850" y="2290763"/>
            <a:ext cx="2386013" cy="2362200"/>
            <a:chOff x="480" y="1632"/>
            <a:chExt cx="1503" cy="1488"/>
          </a:xfrm>
        </p:grpSpPr>
        <p:sp>
          <p:nvSpPr>
            <p:cNvPr id="48132" name="直接连接符 48131"/>
            <p:cNvSpPr/>
            <p:nvPr/>
          </p:nvSpPr>
          <p:spPr>
            <a:xfrm flipH="1">
              <a:off x="768" y="1968"/>
              <a:ext cx="528" cy="86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8133" name="直接连接符 48132"/>
            <p:cNvSpPr/>
            <p:nvPr/>
          </p:nvSpPr>
          <p:spPr>
            <a:xfrm>
              <a:off x="1296" y="1968"/>
              <a:ext cx="432" cy="86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8134" name="直接连接符 48133"/>
            <p:cNvSpPr/>
            <p:nvPr/>
          </p:nvSpPr>
          <p:spPr>
            <a:xfrm flipV="1">
              <a:off x="768" y="2832"/>
              <a:ext cx="96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8135" name="直接连接符 48134"/>
            <p:cNvSpPr/>
            <p:nvPr/>
          </p:nvSpPr>
          <p:spPr>
            <a:xfrm flipV="1">
              <a:off x="1112" y="2256"/>
              <a:ext cx="336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8136" name="文本框 48135"/>
            <p:cNvSpPr txBox="1"/>
            <p:nvPr/>
          </p:nvSpPr>
          <p:spPr>
            <a:xfrm>
              <a:off x="1200" y="1632"/>
              <a:ext cx="255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</a:rPr>
                <a:t>A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48137" name="文本框 48136"/>
            <p:cNvSpPr txBox="1"/>
            <p:nvPr/>
          </p:nvSpPr>
          <p:spPr>
            <a:xfrm>
              <a:off x="1728" y="2832"/>
              <a:ext cx="255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</a:rPr>
                <a:t>C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48138" name="文本框 48137"/>
            <p:cNvSpPr txBox="1"/>
            <p:nvPr/>
          </p:nvSpPr>
          <p:spPr>
            <a:xfrm>
              <a:off x="864" y="2064"/>
              <a:ext cx="255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</a:rPr>
                <a:t>D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48139" name="文本框 48138"/>
            <p:cNvSpPr txBox="1"/>
            <p:nvPr/>
          </p:nvSpPr>
          <p:spPr>
            <a:xfrm>
              <a:off x="480" y="2832"/>
              <a:ext cx="244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</a:rPr>
                <a:t>B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48140" name="文本框 48139"/>
            <p:cNvSpPr txBox="1"/>
            <p:nvPr/>
          </p:nvSpPr>
          <p:spPr>
            <a:xfrm>
              <a:off x="1488" y="2064"/>
              <a:ext cx="244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</a:rPr>
                <a:t>E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48141" name="文本框 48140"/>
          <p:cNvSpPr txBox="1"/>
          <p:nvPr/>
        </p:nvSpPr>
        <p:spPr>
          <a:xfrm>
            <a:off x="228600" y="4827588"/>
            <a:ext cx="8304213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4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）在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ABC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中，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E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F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G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H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分别为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AC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CD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、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BD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、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AB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的中点，若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AD=3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BC=8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则四边形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EFGH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的周长是</a:t>
            </a:r>
            <a:r>
              <a:rPr lang="zh-CN" altLang="en-US" sz="3200" b="1" u="sng" dirty="0">
                <a:solidFill>
                  <a:srgbClr val="0000FF"/>
                </a:solidFill>
                <a:latin typeface="Times New Roman" panose="02020603050405020304" pitchFamily="18" charset="0"/>
              </a:rPr>
              <a:t>           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48142" name="组合 48141"/>
          <p:cNvGrpSpPr/>
          <p:nvPr/>
        </p:nvGrpSpPr>
        <p:grpSpPr>
          <a:xfrm>
            <a:off x="5334000" y="2290763"/>
            <a:ext cx="2724150" cy="2301875"/>
            <a:chOff x="3360" y="1200"/>
            <a:chExt cx="1716" cy="1450"/>
          </a:xfrm>
        </p:grpSpPr>
        <p:sp>
          <p:nvSpPr>
            <p:cNvPr id="48143" name="直接连接符 48142"/>
            <p:cNvSpPr/>
            <p:nvPr/>
          </p:nvSpPr>
          <p:spPr>
            <a:xfrm flipH="1">
              <a:off x="3554" y="1409"/>
              <a:ext cx="715" cy="1031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8144" name="直接连接符 48143"/>
            <p:cNvSpPr/>
            <p:nvPr/>
          </p:nvSpPr>
          <p:spPr>
            <a:xfrm>
              <a:off x="4269" y="1409"/>
              <a:ext cx="584" cy="1031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8145" name="直接连接符 48144"/>
            <p:cNvSpPr/>
            <p:nvPr/>
          </p:nvSpPr>
          <p:spPr>
            <a:xfrm flipV="1">
              <a:off x="3554" y="2440"/>
              <a:ext cx="1299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8146" name="直接连接符 48145"/>
            <p:cNvSpPr/>
            <p:nvPr/>
          </p:nvSpPr>
          <p:spPr>
            <a:xfrm>
              <a:off x="3888" y="1968"/>
              <a:ext cx="0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8147" name="文本框 48146"/>
            <p:cNvSpPr txBox="1"/>
            <p:nvPr/>
          </p:nvSpPr>
          <p:spPr>
            <a:xfrm>
              <a:off x="4128" y="1200"/>
              <a:ext cx="232" cy="250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20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8148" name="文本框 48147"/>
            <p:cNvSpPr txBox="1"/>
            <p:nvPr/>
          </p:nvSpPr>
          <p:spPr>
            <a:xfrm>
              <a:off x="4853" y="2400"/>
              <a:ext cx="223" cy="250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20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8149" name="文本框 48148"/>
            <p:cNvSpPr txBox="1"/>
            <p:nvPr/>
          </p:nvSpPr>
          <p:spPr>
            <a:xfrm>
              <a:off x="4128" y="2095"/>
              <a:ext cx="232" cy="250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D</a:t>
              </a:r>
              <a:endParaRPr lang="en-US" altLang="zh-CN" sz="20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8150" name="文本框 48149"/>
            <p:cNvSpPr txBox="1"/>
            <p:nvPr/>
          </p:nvSpPr>
          <p:spPr>
            <a:xfrm>
              <a:off x="3360" y="2400"/>
              <a:ext cx="232" cy="250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 sz="20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8151" name="文本框 48150"/>
            <p:cNvSpPr txBox="1"/>
            <p:nvPr/>
          </p:nvSpPr>
          <p:spPr>
            <a:xfrm>
              <a:off x="3600" y="1776"/>
              <a:ext cx="331" cy="250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p>
              <a:r>
                <a:rPr lang="en-US" altLang="zh-CN" sz="20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E</a:t>
              </a:r>
              <a:endParaRPr lang="en-US" altLang="zh-CN" sz="20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8152" name="直接连接符 48151"/>
            <p:cNvSpPr/>
            <p:nvPr/>
          </p:nvSpPr>
          <p:spPr>
            <a:xfrm flipH="1">
              <a:off x="4224" y="1440"/>
              <a:ext cx="48" cy="67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8153" name="直接连接符 48152"/>
            <p:cNvSpPr/>
            <p:nvPr/>
          </p:nvSpPr>
          <p:spPr>
            <a:xfrm flipV="1">
              <a:off x="3552" y="2112"/>
              <a:ext cx="672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8154" name="直接连接符 48153"/>
            <p:cNvSpPr/>
            <p:nvPr/>
          </p:nvSpPr>
          <p:spPr>
            <a:xfrm>
              <a:off x="4224" y="2112"/>
              <a:ext cx="624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8155" name="直接连接符 48154"/>
            <p:cNvSpPr/>
            <p:nvPr/>
          </p:nvSpPr>
          <p:spPr>
            <a:xfrm>
              <a:off x="3888" y="1968"/>
              <a:ext cx="72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8156" name="直接连接符 48155"/>
            <p:cNvSpPr/>
            <p:nvPr/>
          </p:nvSpPr>
          <p:spPr>
            <a:xfrm>
              <a:off x="4584" y="1968"/>
              <a:ext cx="0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8157" name="直接连接符 48156"/>
            <p:cNvSpPr/>
            <p:nvPr/>
          </p:nvSpPr>
          <p:spPr>
            <a:xfrm>
              <a:off x="3880" y="2296"/>
              <a:ext cx="72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8158" name="文本框 48157"/>
            <p:cNvSpPr txBox="1"/>
            <p:nvPr/>
          </p:nvSpPr>
          <p:spPr>
            <a:xfrm>
              <a:off x="3818" y="2246"/>
              <a:ext cx="214" cy="250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F</a:t>
              </a:r>
              <a:endParaRPr lang="en-US" altLang="zh-CN" sz="20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8159" name="文本框 48158"/>
            <p:cNvSpPr txBox="1"/>
            <p:nvPr/>
          </p:nvSpPr>
          <p:spPr>
            <a:xfrm>
              <a:off x="4416" y="2256"/>
              <a:ext cx="240" cy="250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G</a:t>
              </a:r>
              <a:endParaRPr lang="en-US" altLang="zh-CN" sz="20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8160" name="文本框 48159"/>
            <p:cNvSpPr txBox="1"/>
            <p:nvPr/>
          </p:nvSpPr>
          <p:spPr>
            <a:xfrm>
              <a:off x="4560" y="1776"/>
              <a:ext cx="240" cy="250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H</a:t>
              </a:r>
              <a:endParaRPr lang="en-US" altLang="zh-CN" sz="20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</p:grpSp>
      <p:graphicFrame>
        <p:nvGraphicFramePr>
          <p:cNvPr id="48161" name="对象 48160"/>
          <p:cNvGraphicFramePr/>
          <p:nvPr/>
        </p:nvGraphicFramePr>
        <p:xfrm>
          <a:off x="6732588" y="425450"/>
          <a:ext cx="366712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139700" imgH="405765" progId="Equation.DSMT4">
                  <p:embed/>
                </p:oleObj>
              </mc:Choice>
              <mc:Fallback>
                <p:oleObj name="" r:id="rId1" imgW="139700" imgH="405765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32588" y="425450"/>
                        <a:ext cx="366712" cy="1066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162" name="对象 48161"/>
          <p:cNvGraphicFramePr/>
          <p:nvPr/>
        </p:nvGraphicFramePr>
        <p:xfrm>
          <a:off x="4500563" y="476250"/>
          <a:ext cx="366712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3" imgW="139700" imgH="405765" progId="Equation.DSMT4">
                  <p:embed/>
                </p:oleObj>
              </mc:Choice>
              <mc:Fallback>
                <p:oleObj name="" r:id="rId3" imgW="139700" imgH="405765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500563" y="476250"/>
                        <a:ext cx="366712" cy="1066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8163" name="组合 48162"/>
          <p:cNvGrpSpPr/>
          <p:nvPr/>
        </p:nvGrpSpPr>
        <p:grpSpPr>
          <a:xfrm>
            <a:off x="827088" y="3284538"/>
            <a:ext cx="1944687" cy="519112"/>
            <a:chOff x="521" y="2069"/>
            <a:chExt cx="1218" cy="327"/>
          </a:xfrm>
        </p:grpSpPr>
        <p:sp>
          <p:nvSpPr>
            <p:cNvPr id="48164" name="直接连接符 48163"/>
            <p:cNvSpPr/>
            <p:nvPr/>
          </p:nvSpPr>
          <p:spPr>
            <a:xfrm>
              <a:off x="812" y="2259"/>
              <a:ext cx="528" cy="0"/>
            </a:xfrm>
            <a:prstGeom prst="line">
              <a:avLst/>
            </a:prstGeom>
            <a:ln w="38100" cap="flat" cmpd="sng">
              <a:solidFill>
                <a:srgbClr val="FF00FF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48165" name="文本框 48164"/>
            <p:cNvSpPr txBox="1"/>
            <p:nvPr/>
          </p:nvSpPr>
          <p:spPr>
            <a:xfrm>
              <a:off x="1331" y="2069"/>
              <a:ext cx="40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</a:rPr>
                <a:t>H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48166" name="文本框 48165"/>
            <p:cNvSpPr txBox="1"/>
            <p:nvPr/>
          </p:nvSpPr>
          <p:spPr>
            <a:xfrm>
              <a:off x="521" y="2069"/>
              <a:ext cx="40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</a:rPr>
                <a:t>G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48167" name="文本框 48166"/>
          <p:cNvSpPr txBox="1"/>
          <p:nvPr/>
        </p:nvSpPr>
        <p:spPr>
          <a:xfrm>
            <a:off x="4427538" y="1619250"/>
            <a:ext cx="5032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8</a:t>
            </a:r>
            <a:endParaRPr lang="en-US" altLang="zh-CN" sz="32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8168" name="文本框 48167"/>
          <p:cNvSpPr txBox="1"/>
          <p:nvPr/>
        </p:nvSpPr>
        <p:spPr>
          <a:xfrm>
            <a:off x="4500563" y="5734050"/>
            <a:ext cx="7921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11</a:t>
            </a:r>
            <a:endParaRPr lang="en-US" altLang="zh-CN" sz="32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8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8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8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8168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6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4514" name="标题 64513"/>
          <p:cNvSpPr>
            <a:spLocks noGrp="1"/>
          </p:cNvSpPr>
          <p:nvPr>
            <p:ph type="ctrTitle"/>
          </p:nvPr>
        </p:nvSpPr>
        <p:spPr>
          <a:xfrm>
            <a:off x="0" y="503238"/>
            <a:ext cx="8964613" cy="981075"/>
          </a:xfrm>
        </p:spPr>
        <p:txBody>
          <a:bodyPr anchor="ctr"/>
          <a:p>
            <a:pPr>
              <a:buClrTx/>
              <a:buSzTx/>
              <a:buFontTx/>
            </a:pPr>
            <a:r>
              <a:rPr lang="zh-CN" altLang="en-US" sz="2800" b="1" dirty="0">
                <a:solidFill>
                  <a:srgbClr val="0000FF"/>
                </a:solidFill>
              </a:rPr>
              <a:t>      </a:t>
            </a:r>
            <a:r>
              <a:rPr lang="en-US" altLang="zh-CN" sz="2800" b="1">
                <a:solidFill>
                  <a:srgbClr val="0000FF"/>
                </a:solidFill>
              </a:rPr>
              <a:t>5.</a:t>
            </a:r>
            <a:r>
              <a:rPr lang="zh-CN" altLang="en-US" sz="2800" b="1" dirty="0">
                <a:solidFill>
                  <a:srgbClr val="0000FF"/>
                </a:solidFill>
              </a:rPr>
              <a:t>如图，四边形</a:t>
            </a:r>
            <a:r>
              <a:rPr lang="en-US" altLang="zh-CN" sz="2800" b="1">
                <a:solidFill>
                  <a:srgbClr val="0000FF"/>
                </a:solidFill>
              </a:rPr>
              <a:t>ABCD</a:t>
            </a:r>
            <a:r>
              <a:rPr lang="zh-CN" altLang="en-US" sz="2800" b="1" dirty="0">
                <a:solidFill>
                  <a:srgbClr val="0000FF"/>
                </a:solidFill>
              </a:rPr>
              <a:t>的对角线交于点</a:t>
            </a:r>
            <a:r>
              <a:rPr lang="en-US" altLang="zh-CN" sz="2800" b="1">
                <a:solidFill>
                  <a:srgbClr val="0000FF"/>
                </a:solidFill>
              </a:rPr>
              <a:t>O</a:t>
            </a:r>
            <a:r>
              <a:rPr lang="zh-CN" altLang="en-US" sz="2800" b="1" dirty="0">
                <a:solidFill>
                  <a:srgbClr val="0000FF"/>
                </a:solidFill>
              </a:rPr>
              <a:t>，下列判断若正确，请在括号里打上“√”号，若错误打上“</a:t>
            </a:r>
            <a:r>
              <a:rPr lang="en-US" altLang="zh-CN" sz="2800" b="1">
                <a:solidFill>
                  <a:srgbClr val="0000FF"/>
                </a:solidFill>
              </a:rPr>
              <a:t>×”</a:t>
            </a:r>
            <a:r>
              <a:rPr lang="zh-CN" altLang="en-US" sz="2800" b="1" dirty="0">
                <a:solidFill>
                  <a:srgbClr val="0000FF"/>
                </a:solidFill>
              </a:rPr>
              <a:t>号．</a:t>
            </a:r>
            <a:endParaRPr lang="zh-CN" altLang="en-US" sz="2800" b="1" dirty="0">
              <a:solidFill>
                <a:srgbClr val="0000FF"/>
              </a:solidFill>
            </a:endParaRPr>
          </a:p>
        </p:txBody>
      </p:sp>
      <p:sp>
        <p:nvSpPr>
          <p:cNvPr id="64515" name="文本框 64514"/>
          <p:cNvSpPr txBox="1"/>
          <p:nvPr/>
        </p:nvSpPr>
        <p:spPr>
          <a:xfrm>
            <a:off x="179388" y="1403350"/>
            <a:ext cx="6192837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⑴如果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AB//DC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AD//BC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，则四边形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ABCD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是平行四边形（      ）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64516" name="文本框 64515"/>
          <p:cNvSpPr txBox="1"/>
          <p:nvPr/>
        </p:nvSpPr>
        <p:spPr>
          <a:xfrm>
            <a:off x="179388" y="2276475"/>
            <a:ext cx="6913562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⑵如果∠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BAD=∠BCD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，∠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ABC=∠ADC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，则四边形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ABCD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是平行四边形（       ）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64517" name="文本框 64516"/>
          <p:cNvSpPr txBox="1"/>
          <p:nvPr/>
        </p:nvSpPr>
        <p:spPr>
          <a:xfrm>
            <a:off x="179388" y="3357563"/>
            <a:ext cx="813752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⑶如果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OA=OC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OB=OD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，则四边形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ABCD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是平行四边形（     ）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64518" name="文本框 64517"/>
          <p:cNvSpPr txBox="1"/>
          <p:nvPr/>
        </p:nvSpPr>
        <p:spPr>
          <a:xfrm>
            <a:off x="179388" y="4508500"/>
            <a:ext cx="802957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⑷如果∠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ABC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与∠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BAD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互补，∠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ABC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与∠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BCD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互补，则四边形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ABCD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是平行四边形（      ）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64519" name="文本框 64518"/>
          <p:cNvSpPr txBox="1"/>
          <p:nvPr/>
        </p:nvSpPr>
        <p:spPr>
          <a:xfrm>
            <a:off x="179388" y="5661025"/>
            <a:ext cx="7777162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⑸如果∠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ABD=∠BDC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，∠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ADB=∠DBC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，则四边形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ABCD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是平行四边形（       ）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64520" name="文本框 64519"/>
          <p:cNvSpPr txBox="1"/>
          <p:nvPr/>
        </p:nvSpPr>
        <p:spPr>
          <a:xfrm>
            <a:off x="3708400" y="1770063"/>
            <a:ext cx="7207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√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4521" name="文本框 64520"/>
          <p:cNvSpPr txBox="1"/>
          <p:nvPr/>
        </p:nvSpPr>
        <p:spPr>
          <a:xfrm>
            <a:off x="5219700" y="2565400"/>
            <a:ext cx="7921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√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4522" name="文本框 64521"/>
          <p:cNvSpPr txBox="1"/>
          <p:nvPr/>
        </p:nvSpPr>
        <p:spPr>
          <a:xfrm>
            <a:off x="1692275" y="3789363"/>
            <a:ext cx="5762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√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4523" name="文本框 64522"/>
          <p:cNvSpPr txBox="1"/>
          <p:nvPr/>
        </p:nvSpPr>
        <p:spPr>
          <a:xfrm>
            <a:off x="5867400" y="4868863"/>
            <a:ext cx="6477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√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4524" name="文本框 64523"/>
          <p:cNvSpPr txBox="1"/>
          <p:nvPr/>
        </p:nvSpPr>
        <p:spPr>
          <a:xfrm>
            <a:off x="4572000" y="6021388"/>
            <a:ext cx="6477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√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64525" name="组合 64524"/>
          <p:cNvGrpSpPr/>
          <p:nvPr/>
        </p:nvGrpSpPr>
        <p:grpSpPr>
          <a:xfrm>
            <a:off x="6732588" y="1484313"/>
            <a:ext cx="2843212" cy="2016125"/>
            <a:chOff x="4241" y="527"/>
            <a:chExt cx="1791" cy="1270"/>
          </a:xfrm>
        </p:grpSpPr>
        <p:grpSp>
          <p:nvGrpSpPr>
            <p:cNvPr id="64526" name="组合 64525"/>
            <p:cNvGrpSpPr/>
            <p:nvPr/>
          </p:nvGrpSpPr>
          <p:grpSpPr>
            <a:xfrm>
              <a:off x="4241" y="527"/>
              <a:ext cx="1791" cy="1270"/>
              <a:chOff x="6497" y="9203"/>
              <a:chExt cx="1965" cy="1311"/>
            </a:xfrm>
          </p:grpSpPr>
          <p:sp>
            <p:nvSpPr>
              <p:cNvPr id="64527" name="平行四边形 64526"/>
              <p:cNvSpPr/>
              <p:nvPr/>
            </p:nvSpPr>
            <p:spPr>
              <a:xfrm>
                <a:off x="6707" y="9545"/>
                <a:ext cx="1365" cy="624"/>
              </a:xfrm>
              <a:prstGeom prst="parallelogram">
                <a:avLst>
                  <a:gd name="adj" fmla="val 54687"/>
                </a:avLst>
              </a:prstGeom>
              <a:solidFill>
                <a:srgbClr val="FFFFFF"/>
              </a:solidFill>
              <a:ln w="3810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8" name="文本框 64527"/>
              <p:cNvSpPr txBox="1"/>
              <p:nvPr/>
            </p:nvSpPr>
            <p:spPr>
              <a:xfrm>
                <a:off x="6497" y="10094"/>
                <a:ext cx="600" cy="42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algn="just"/>
                <a:r>
                  <a:rPr lang="en-US" altLang="zh-CN" sz="3200" b="1">
                    <a:latin typeface="Times New Roman" panose="02020603050405020304" pitchFamily="18" charset="0"/>
                  </a:rPr>
                  <a:t>B</a:t>
                </a:r>
                <a:endParaRPr lang="en-US" altLang="zh-CN" sz="3200" b="1">
                  <a:latin typeface="Arial" panose="020B0604020202020204" pitchFamily="34" charset="0"/>
                </a:endParaRPr>
              </a:p>
            </p:txBody>
          </p:sp>
          <p:sp>
            <p:nvSpPr>
              <p:cNvPr id="64529" name="文本框 64528"/>
              <p:cNvSpPr txBox="1"/>
              <p:nvPr/>
            </p:nvSpPr>
            <p:spPr>
              <a:xfrm>
                <a:off x="6917" y="9203"/>
                <a:ext cx="600" cy="42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algn="just"/>
                <a:r>
                  <a:rPr lang="en-US" altLang="zh-CN" sz="3200" b="1">
                    <a:latin typeface="Times New Roman" panose="02020603050405020304" pitchFamily="18" charset="0"/>
                  </a:rPr>
                  <a:t>A</a:t>
                </a:r>
                <a:endParaRPr lang="en-US" altLang="zh-CN" sz="3200" b="1">
                  <a:latin typeface="Arial" panose="020B0604020202020204" pitchFamily="34" charset="0"/>
                </a:endParaRPr>
              </a:p>
            </p:txBody>
          </p:sp>
          <p:sp>
            <p:nvSpPr>
              <p:cNvPr id="64530" name="文本框 64529"/>
              <p:cNvSpPr txBox="1"/>
              <p:nvPr/>
            </p:nvSpPr>
            <p:spPr>
              <a:xfrm>
                <a:off x="7487" y="10079"/>
                <a:ext cx="600" cy="42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algn="just"/>
                <a:r>
                  <a:rPr lang="en-US" altLang="zh-CN" sz="3200" b="1">
                    <a:latin typeface="Times New Roman" panose="02020603050405020304" pitchFamily="18" charset="0"/>
                  </a:rPr>
                  <a:t>C</a:t>
                </a:r>
                <a:endParaRPr lang="en-US" altLang="zh-CN" sz="3200" b="1">
                  <a:latin typeface="Arial" panose="020B0604020202020204" pitchFamily="34" charset="0"/>
                </a:endParaRPr>
              </a:p>
            </p:txBody>
          </p:sp>
          <p:sp>
            <p:nvSpPr>
              <p:cNvPr id="64531" name="文本框 64530"/>
              <p:cNvSpPr txBox="1"/>
              <p:nvPr/>
            </p:nvSpPr>
            <p:spPr>
              <a:xfrm>
                <a:off x="7862" y="9203"/>
                <a:ext cx="600" cy="42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algn="just"/>
                <a:r>
                  <a:rPr lang="en-US" altLang="zh-CN" sz="3200" b="1">
                    <a:latin typeface="Times New Roman" panose="02020603050405020304" pitchFamily="18" charset="0"/>
                  </a:rPr>
                  <a:t>D</a:t>
                </a:r>
                <a:endParaRPr lang="en-US" altLang="zh-CN" sz="3200" b="1">
                  <a:latin typeface="Arial" panose="020B0604020202020204" pitchFamily="34" charset="0"/>
                </a:endParaRPr>
              </a:p>
            </p:txBody>
          </p:sp>
          <p:sp>
            <p:nvSpPr>
              <p:cNvPr id="64532" name="直接连接符 64531"/>
              <p:cNvSpPr/>
              <p:nvPr/>
            </p:nvSpPr>
            <p:spPr>
              <a:xfrm>
                <a:off x="7022" y="9545"/>
                <a:ext cx="735" cy="624"/>
              </a:xfrm>
              <a:prstGeom prst="line">
                <a:avLst/>
              </a:prstGeom>
              <a:ln w="349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64533" name="直接连接符 64532"/>
              <p:cNvSpPr/>
              <p:nvPr/>
            </p:nvSpPr>
            <p:spPr>
              <a:xfrm flipV="1">
                <a:off x="6707" y="9545"/>
                <a:ext cx="1365" cy="624"/>
              </a:xfrm>
              <a:prstGeom prst="line">
                <a:avLst/>
              </a:prstGeom>
              <a:ln w="349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64534" name="文本框 64533"/>
            <p:cNvSpPr txBox="1"/>
            <p:nvPr/>
          </p:nvSpPr>
          <p:spPr>
            <a:xfrm>
              <a:off x="5007" y="969"/>
              <a:ext cx="546" cy="407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/>
              <a:r>
                <a:rPr lang="en-US" altLang="zh-CN" sz="900" i="1">
                  <a:latin typeface="Times New Roman" panose="02020603050405020304" pitchFamily="18" charset="0"/>
                </a:rPr>
                <a:t>O</a:t>
              </a:r>
              <a:endParaRPr lang="en-US" altLang="zh-CN" sz="1800">
                <a:latin typeface="Arial" panose="020B0604020202020204" pitchFamily="34" charset="0"/>
              </a:endParaRPr>
            </a:p>
          </p:txBody>
        </p:sp>
      </p:grpSp>
      <p:sp>
        <p:nvSpPr>
          <p:cNvPr id="64535" name="文本框 64534"/>
          <p:cNvSpPr txBox="1"/>
          <p:nvPr/>
        </p:nvSpPr>
        <p:spPr>
          <a:xfrm>
            <a:off x="7812088" y="1882775"/>
            <a:ext cx="6477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O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4536" name="文本框 64535"/>
          <p:cNvSpPr txBox="1"/>
          <p:nvPr/>
        </p:nvSpPr>
        <p:spPr>
          <a:xfrm>
            <a:off x="3708400" y="0"/>
            <a:ext cx="20161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练  习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4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4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4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64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/>
      <p:bldP spid="64515" grpId="0"/>
      <p:bldP spid="64516" grpId="0"/>
      <p:bldP spid="64517" grpId="0"/>
      <p:bldP spid="64518" grpId="0"/>
      <p:bldP spid="64519" grpId="0"/>
      <p:bldP spid="64520" grpId="0"/>
      <p:bldP spid="64521" grpId="0"/>
      <p:bldP spid="64522" grpId="0"/>
      <p:bldP spid="64523" grpId="0"/>
      <p:bldP spid="64524" grpId="0"/>
      <p:bldP spid="645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6562" name="标题 66561"/>
          <p:cNvSpPr>
            <a:spLocks noGrp="1"/>
          </p:cNvSpPr>
          <p:nvPr>
            <p:ph type="title" idx="4294967295"/>
          </p:nvPr>
        </p:nvSpPr>
        <p:spPr>
          <a:xfrm>
            <a:off x="158750" y="1196975"/>
            <a:ext cx="8734425" cy="1143000"/>
          </a:xfrm>
        </p:spPr>
        <p:txBody>
          <a:bodyPr anchor="ctr"/>
          <a:p>
            <a:r>
              <a:rPr lang="en-US" altLang="zh-CN" sz="3200" b="1">
                <a:solidFill>
                  <a:srgbClr val="0000FF"/>
                </a:solidFill>
              </a:rPr>
              <a:t>6</a:t>
            </a:r>
            <a:r>
              <a:rPr lang="zh-CN" altLang="en-US" sz="3200" b="1" dirty="0">
                <a:solidFill>
                  <a:srgbClr val="0000FF"/>
                </a:solidFill>
              </a:rPr>
              <a:t>．（常州）已知，四边形</a:t>
            </a:r>
            <a:r>
              <a:rPr lang="en-US" altLang="zh-CN" sz="3200" b="1">
                <a:solidFill>
                  <a:srgbClr val="0000FF"/>
                </a:solidFill>
              </a:rPr>
              <a:t>ABCD</a:t>
            </a:r>
            <a:r>
              <a:rPr lang="zh-CN" altLang="en-US" sz="3200" b="1" dirty="0">
                <a:solidFill>
                  <a:srgbClr val="0000FF"/>
                </a:solidFill>
              </a:rPr>
              <a:t>的对角线</a:t>
            </a:r>
            <a:r>
              <a:rPr lang="en-US" altLang="zh-CN" sz="3200" b="1">
                <a:solidFill>
                  <a:srgbClr val="0000FF"/>
                </a:solidFill>
              </a:rPr>
              <a:t>AC</a:t>
            </a:r>
            <a:r>
              <a:rPr lang="zh-CN" altLang="en-US" sz="3200" b="1" dirty="0">
                <a:solidFill>
                  <a:srgbClr val="0000FF"/>
                </a:solidFill>
              </a:rPr>
              <a:t>、</a:t>
            </a:r>
            <a:r>
              <a:rPr lang="en-US" altLang="zh-CN" sz="3200" b="1">
                <a:solidFill>
                  <a:srgbClr val="0000FF"/>
                </a:solidFill>
              </a:rPr>
              <a:t>BD</a:t>
            </a:r>
            <a:r>
              <a:rPr lang="zh-CN" altLang="en-US" sz="3200" b="1" dirty="0">
                <a:solidFill>
                  <a:srgbClr val="0000FF"/>
                </a:solidFill>
              </a:rPr>
              <a:t>相交于点</a:t>
            </a:r>
            <a:r>
              <a:rPr lang="en-US" altLang="zh-CN" sz="3200" b="1">
                <a:solidFill>
                  <a:srgbClr val="0000FF"/>
                </a:solidFill>
              </a:rPr>
              <a:t>O</a:t>
            </a:r>
            <a:r>
              <a:rPr lang="zh-CN" altLang="en-US" sz="3200" b="1" dirty="0">
                <a:solidFill>
                  <a:srgbClr val="0000FF"/>
                </a:solidFill>
              </a:rPr>
              <a:t>，给出下列</a:t>
            </a:r>
            <a:r>
              <a:rPr lang="en-US" altLang="zh-CN" sz="3200" b="1">
                <a:solidFill>
                  <a:srgbClr val="0000FF"/>
                </a:solidFill>
              </a:rPr>
              <a:t>5</a:t>
            </a:r>
            <a:r>
              <a:rPr lang="zh-CN" altLang="en-US" sz="3200" b="1" dirty="0">
                <a:solidFill>
                  <a:srgbClr val="0000FF"/>
                </a:solidFill>
              </a:rPr>
              <a:t>个条件：</a:t>
            </a:r>
            <a:br>
              <a:rPr lang="zh-CN" altLang="en-US" sz="3200" b="1" dirty="0">
                <a:solidFill>
                  <a:srgbClr val="0000FF"/>
                </a:solidFill>
              </a:rPr>
            </a:br>
            <a:r>
              <a:rPr lang="zh-CN" altLang="en-US" sz="3200" b="1" dirty="0">
                <a:solidFill>
                  <a:srgbClr val="0000FF"/>
                </a:solidFill>
              </a:rPr>
              <a:t>①</a:t>
            </a:r>
            <a:r>
              <a:rPr lang="en-US" altLang="zh-CN" sz="3200" b="1">
                <a:solidFill>
                  <a:srgbClr val="0000FF"/>
                </a:solidFill>
              </a:rPr>
              <a:t>AB∥CD</a:t>
            </a:r>
            <a:r>
              <a:rPr lang="zh-CN" altLang="en-US" sz="3200" b="1" dirty="0">
                <a:solidFill>
                  <a:srgbClr val="0000FF"/>
                </a:solidFill>
              </a:rPr>
              <a:t>；②</a:t>
            </a:r>
            <a:r>
              <a:rPr lang="en-US" altLang="zh-CN" sz="3200" b="1">
                <a:solidFill>
                  <a:srgbClr val="0000FF"/>
                </a:solidFill>
              </a:rPr>
              <a:t>OA=OC</a:t>
            </a:r>
            <a:r>
              <a:rPr lang="zh-CN" altLang="en-US" sz="3200" b="1" dirty="0">
                <a:solidFill>
                  <a:srgbClr val="0000FF"/>
                </a:solidFill>
              </a:rPr>
              <a:t>；③</a:t>
            </a:r>
            <a:r>
              <a:rPr lang="en-US" altLang="zh-CN" sz="3200" b="1">
                <a:solidFill>
                  <a:srgbClr val="0000FF"/>
                </a:solidFill>
              </a:rPr>
              <a:t>AB=CD</a:t>
            </a:r>
            <a:r>
              <a:rPr lang="zh-CN" altLang="en-US" sz="3200" b="1" dirty="0">
                <a:solidFill>
                  <a:srgbClr val="0000FF"/>
                </a:solidFill>
              </a:rPr>
              <a:t>；</a:t>
            </a:r>
            <a:br>
              <a:rPr lang="zh-CN" altLang="en-US" sz="3200" b="1" dirty="0">
                <a:solidFill>
                  <a:srgbClr val="0000FF"/>
                </a:solidFill>
              </a:rPr>
            </a:br>
            <a:r>
              <a:rPr lang="zh-CN" altLang="en-US" sz="3200" b="1" dirty="0">
                <a:solidFill>
                  <a:srgbClr val="0000FF"/>
                </a:solidFill>
              </a:rPr>
              <a:t>④∠</a:t>
            </a:r>
            <a:r>
              <a:rPr lang="en-US" altLang="zh-CN" sz="3200" b="1">
                <a:solidFill>
                  <a:srgbClr val="0000FF"/>
                </a:solidFill>
              </a:rPr>
              <a:t>BAD=∠DCB</a:t>
            </a:r>
            <a:r>
              <a:rPr lang="zh-CN" altLang="en-US" sz="3200" b="1" dirty="0">
                <a:solidFill>
                  <a:srgbClr val="0000FF"/>
                </a:solidFill>
              </a:rPr>
              <a:t>；⑤</a:t>
            </a:r>
            <a:r>
              <a:rPr lang="en-US" altLang="zh-CN" sz="3200" b="1">
                <a:solidFill>
                  <a:srgbClr val="0000FF"/>
                </a:solidFill>
              </a:rPr>
              <a:t>AD∥BC</a:t>
            </a:r>
            <a:r>
              <a:rPr lang="zh-CN" altLang="en-US" sz="3200" b="1" dirty="0">
                <a:solidFill>
                  <a:srgbClr val="0000FF"/>
                </a:solidFill>
              </a:rPr>
              <a:t>．</a:t>
            </a:r>
            <a:br>
              <a:rPr lang="zh-CN" altLang="en-US" sz="3200" b="1" dirty="0">
                <a:solidFill>
                  <a:srgbClr val="0000FF"/>
                </a:solidFill>
              </a:rPr>
            </a:br>
            <a:br>
              <a:rPr lang="zh-CN" altLang="en-US" sz="3200" b="1" dirty="0">
                <a:solidFill>
                  <a:srgbClr val="0000FF"/>
                </a:solidFill>
              </a:rPr>
            </a:br>
            <a:endParaRPr lang="zh-CN" altLang="en-US" sz="3200" b="1" dirty="0">
              <a:solidFill>
                <a:srgbClr val="0000FF"/>
              </a:solidFill>
            </a:endParaRPr>
          </a:p>
        </p:txBody>
      </p:sp>
      <p:sp>
        <p:nvSpPr>
          <p:cNvPr id="66563" name="文本框 66562"/>
          <p:cNvSpPr txBox="1"/>
          <p:nvPr/>
        </p:nvSpPr>
        <p:spPr>
          <a:xfrm>
            <a:off x="250825" y="4149725"/>
            <a:ext cx="8893175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⑵对由以上</a:t>
            </a: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5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个条件中任意选取</a:t>
            </a: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个条件，不能推出四边形</a:t>
            </a: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ABCD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是平行四边形的，请选取一种情形举出反例说明．</a:t>
            </a:r>
            <a:endParaRPr lang="zh-CN" altLang="en-US" sz="3200" b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6564" name="文本框 66563"/>
          <p:cNvSpPr txBox="1"/>
          <p:nvPr/>
        </p:nvSpPr>
        <p:spPr>
          <a:xfrm>
            <a:off x="323850" y="2276475"/>
            <a:ext cx="8424863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⑴从以上</a:t>
            </a: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5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个条件中任意选取</a:t>
            </a: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个条件，能推出四边形</a:t>
            </a: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ABCD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是平行四边形的有（用序号表示）；</a:t>
            </a:r>
            <a:endParaRPr lang="zh-CN" altLang="en-US" sz="3200" b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6565" name="文本框 66564"/>
          <p:cNvSpPr txBox="1"/>
          <p:nvPr/>
        </p:nvSpPr>
        <p:spPr>
          <a:xfrm>
            <a:off x="1547813" y="3213100"/>
            <a:ext cx="7416800" cy="1004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（能推出四边形</a:t>
            </a: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</a:rPr>
              <a:t>ABCD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是平行四边形的有</a:t>
            </a: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</a:rPr>
              <a:t>①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与②，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①与③，①与④，①与⑤，②与⑤，④与⑤，</a:t>
            </a:r>
            <a:r>
              <a:rPr lang="zh-CN" altLang="en-US" sz="1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endParaRPr lang="zh-CN" altLang="en-US" sz="1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6566" name="文本框 66565"/>
          <p:cNvSpPr txBox="1"/>
          <p:nvPr/>
        </p:nvSpPr>
        <p:spPr>
          <a:xfrm>
            <a:off x="684213" y="5661025"/>
            <a:ext cx="828040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不能推出四边形</a:t>
            </a: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</a:rPr>
              <a:t>ABCD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是平行四边形的有②与③，②与④，③与④</a:t>
            </a: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</a:rPr>
              <a:t>, 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③</a:t>
            </a: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与⑤，</a:t>
            </a:r>
            <a:r>
              <a:rPr lang="zh-CN" altLang="en-US" dirty="0">
                <a:latin typeface="Times New Roman" panose="02020603050405020304" pitchFamily="18" charset="0"/>
              </a:rPr>
              <a:t> 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）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/>
      <p:bldP spid="66563" grpId="0"/>
      <p:bldP spid="66564" grpId="0"/>
      <p:bldP spid="66565" grpId="0"/>
      <p:bldP spid="6656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6" name="文本框 52225"/>
          <p:cNvSpPr txBox="1"/>
          <p:nvPr/>
        </p:nvSpPr>
        <p:spPr>
          <a:xfrm>
            <a:off x="252413" y="115888"/>
            <a:ext cx="8351837" cy="2530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例</a:t>
            </a:r>
            <a:r>
              <a:rPr lang="en-US" altLang="zh-CN" sz="3200" b="1"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</a:rPr>
              <a:t>：如图，点</a:t>
            </a:r>
            <a:r>
              <a:rPr lang="en-US" altLang="zh-CN" sz="3200" b="1">
                <a:latin typeface="Times New Roman" panose="02020603050405020304" pitchFamily="18" charset="0"/>
              </a:rPr>
              <a:t>D</a:t>
            </a:r>
            <a:r>
              <a:rPr lang="zh-CN" altLang="en-US" sz="3200" b="1">
                <a:latin typeface="Times New Roman" panose="02020603050405020304" pitchFamily="18" charset="0"/>
              </a:rPr>
              <a:t>、</a:t>
            </a:r>
            <a:r>
              <a:rPr lang="en-US" altLang="zh-CN" sz="3200" b="1">
                <a:latin typeface="Times New Roman" panose="02020603050405020304" pitchFamily="18" charset="0"/>
              </a:rPr>
              <a:t>E</a:t>
            </a:r>
            <a:r>
              <a:rPr lang="zh-CN" altLang="en-US" sz="3200" b="1">
                <a:latin typeface="Times New Roman" panose="02020603050405020304" pitchFamily="18" charset="0"/>
              </a:rPr>
              <a:t>、</a:t>
            </a:r>
            <a:r>
              <a:rPr lang="en-US" altLang="zh-CN" sz="3200" b="1">
                <a:latin typeface="Times New Roman" panose="02020603050405020304" pitchFamily="18" charset="0"/>
              </a:rPr>
              <a:t>F</a:t>
            </a:r>
            <a:r>
              <a:rPr lang="zh-CN" altLang="en-US" sz="3200" b="1" dirty="0">
                <a:latin typeface="Times New Roman" panose="02020603050405020304" pitchFamily="18" charset="0"/>
              </a:rPr>
              <a:t>分别是</a:t>
            </a:r>
            <a:r>
              <a:rPr lang="zh-CN" altLang="en-US" sz="3200" b="1">
                <a:latin typeface="宋体" panose="02010600030101010101" pitchFamily="2" charset="-122"/>
              </a:rPr>
              <a:t>△</a:t>
            </a:r>
            <a:r>
              <a:rPr lang="en-US" altLang="zh-CN" sz="3200" b="1">
                <a:latin typeface="Times New Roman" panose="02020603050405020304" pitchFamily="18" charset="0"/>
              </a:rPr>
              <a:t>ABC</a:t>
            </a:r>
            <a:r>
              <a:rPr lang="zh-CN" altLang="en-US" sz="3200" b="1" dirty="0">
                <a:latin typeface="Times New Roman" panose="02020603050405020304" pitchFamily="18" charset="0"/>
              </a:rPr>
              <a:t>的边</a:t>
            </a:r>
            <a:r>
              <a:rPr lang="en-US" altLang="zh-CN" sz="3200" b="1">
                <a:latin typeface="Times New Roman" panose="02020603050405020304" pitchFamily="18" charset="0"/>
              </a:rPr>
              <a:t>AB</a:t>
            </a:r>
            <a:r>
              <a:rPr lang="zh-CN" altLang="en-US" sz="3200" b="1" dirty="0">
                <a:latin typeface="Times New Roman" panose="02020603050405020304" pitchFamily="18" charset="0"/>
              </a:rPr>
              <a:t>、</a:t>
            </a:r>
            <a:r>
              <a:rPr lang="en-US" altLang="zh-CN" sz="3200" b="1">
                <a:latin typeface="Times New Roman" panose="02020603050405020304" pitchFamily="18" charset="0"/>
              </a:rPr>
              <a:t>BC</a:t>
            </a:r>
            <a:r>
              <a:rPr lang="zh-CN" altLang="en-US" sz="3200" b="1">
                <a:latin typeface="Times New Roman" panose="02020603050405020304" pitchFamily="18" charset="0"/>
              </a:rPr>
              <a:t>、</a:t>
            </a:r>
            <a:r>
              <a:rPr lang="en-US" altLang="zh-CN" sz="3200" b="1">
                <a:latin typeface="Times New Roman" panose="02020603050405020304" pitchFamily="18" charset="0"/>
              </a:rPr>
              <a:t>CA</a:t>
            </a:r>
            <a:r>
              <a:rPr lang="zh-CN" altLang="en-US" sz="3200" b="1" dirty="0">
                <a:latin typeface="Times New Roman" panose="02020603050405020304" pitchFamily="18" charset="0"/>
              </a:rPr>
              <a:t>的中点，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求证：（</a:t>
            </a:r>
            <a:r>
              <a:rPr lang="en-US" altLang="zh-CN" sz="3200" b="1"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latin typeface="Times New Roman" panose="02020603050405020304" pitchFamily="18" charset="0"/>
              </a:rPr>
              <a:t>）</a:t>
            </a:r>
            <a:r>
              <a:rPr lang="zh-CN" altLang="en-US" sz="3200" b="1">
                <a:latin typeface="Times New Roman" panose="02020603050405020304" pitchFamily="18" charset="0"/>
              </a:rPr>
              <a:t>∠</a:t>
            </a:r>
            <a:r>
              <a:rPr lang="en-US" altLang="zh-CN" sz="3200" b="1">
                <a:latin typeface="Times New Roman" panose="02020603050405020304" pitchFamily="18" charset="0"/>
              </a:rPr>
              <a:t>A= ∠DEF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      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</a:rPr>
              <a:t>）四边形</a:t>
            </a:r>
            <a:r>
              <a:rPr lang="en-US" altLang="zh-CN" sz="3200" b="1">
                <a:latin typeface="Times New Roman" panose="02020603050405020304" pitchFamily="18" charset="0"/>
              </a:rPr>
              <a:t>ADEF</a:t>
            </a:r>
            <a:r>
              <a:rPr lang="zh-CN" altLang="en-US" sz="3200" b="1" dirty="0">
                <a:latin typeface="Times New Roman" panose="02020603050405020304" pitchFamily="18" charset="0"/>
              </a:rPr>
              <a:t>的周长等于</a:t>
            </a:r>
            <a:r>
              <a:rPr lang="en-US" altLang="zh-CN" sz="3200" b="1">
                <a:latin typeface="Times New Roman" panose="02020603050405020304" pitchFamily="18" charset="0"/>
              </a:rPr>
              <a:t>AB+AC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grpSp>
        <p:nvGrpSpPr>
          <p:cNvPr id="52227" name="组合 52226"/>
          <p:cNvGrpSpPr/>
          <p:nvPr/>
        </p:nvGrpSpPr>
        <p:grpSpPr>
          <a:xfrm>
            <a:off x="-36512" y="2852738"/>
            <a:ext cx="3746500" cy="3243262"/>
            <a:chOff x="1337" y="2024"/>
            <a:chExt cx="2360" cy="2043"/>
          </a:xfrm>
        </p:grpSpPr>
        <p:grpSp>
          <p:nvGrpSpPr>
            <p:cNvPr id="52228" name="组合 52227"/>
            <p:cNvGrpSpPr/>
            <p:nvPr/>
          </p:nvGrpSpPr>
          <p:grpSpPr>
            <a:xfrm>
              <a:off x="1565" y="2296"/>
              <a:ext cx="1905" cy="1469"/>
              <a:chOff x="1746" y="2296"/>
              <a:chExt cx="1905" cy="1469"/>
            </a:xfrm>
          </p:grpSpPr>
          <p:sp>
            <p:nvSpPr>
              <p:cNvPr id="52229" name="等腰三角形 52228"/>
              <p:cNvSpPr/>
              <p:nvPr/>
            </p:nvSpPr>
            <p:spPr>
              <a:xfrm>
                <a:off x="1746" y="2296"/>
                <a:ext cx="1905" cy="1452"/>
              </a:xfrm>
              <a:prstGeom prst="triangle">
                <a:avLst>
                  <a:gd name="adj" fmla="val 81731"/>
                </a:avLst>
              </a:prstGeom>
              <a:noFill/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0" name="流程图: 联系 52229"/>
              <p:cNvSpPr/>
              <p:nvPr/>
            </p:nvSpPr>
            <p:spPr>
              <a:xfrm>
                <a:off x="2708" y="3720"/>
                <a:ext cx="45" cy="45"/>
              </a:xfrm>
              <a:prstGeom prst="flowChartConnector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1" name="流程图: 联系 52230"/>
              <p:cNvSpPr/>
              <p:nvPr/>
            </p:nvSpPr>
            <p:spPr>
              <a:xfrm>
                <a:off x="3443" y="2968"/>
                <a:ext cx="45" cy="45"/>
              </a:xfrm>
              <a:prstGeom prst="flowChartConnector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2" name="流程图: 联系 52231"/>
              <p:cNvSpPr/>
              <p:nvPr/>
            </p:nvSpPr>
            <p:spPr>
              <a:xfrm>
                <a:off x="2535" y="2967"/>
                <a:ext cx="45" cy="45"/>
              </a:xfrm>
              <a:prstGeom prst="flowChartConnector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52233" name="文本框 52232"/>
            <p:cNvSpPr txBox="1"/>
            <p:nvPr/>
          </p:nvSpPr>
          <p:spPr>
            <a:xfrm>
              <a:off x="1337" y="3655"/>
              <a:ext cx="31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</a:rPr>
                <a:t>B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52234" name="文本框 52233"/>
            <p:cNvSpPr txBox="1"/>
            <p:nvPr/>
          </p:nvSpPr>
          <p:spPr>
            <a:xfrm>
              <a:off x="2835" y="2024"/>
              <a:ext cx="31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</a:rPr>
                <a:t>A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52235" name="文本框 52234"/>
            <p:cNvSpPr txBox="1"/>
            <p:nvPr/>
          </p:nvSpPr>
          <p:spPr>
            <a:xfrm>
              <a:off x="3288" y="2795"/>
              <a:ext cx="31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</a:rPr>
                <a:t>F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52236" name="文本框 52235"/>
            <p:cNvSpPr txBox="1"/>
            <p:nvPr/>
          </p:nvSpPr>
          <p:spPr>
            <a:xfrm>
              <a:off x="2426" y="3702"/>
              <a:ext cx="31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</a:rPr>
                <a:t>E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52237" name="文本框 52236"/>
            <p:cNvSpPr txBox="1"/>
            <p:nvPr/>
          </p:nvSpPr>
          <p:spPr>
            <a:xfrm>
              <a:off x="2063" y="2748"/>
              <a:ext cx="31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</a:rPr>
                <a:t>D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52238" name="文本框 52237"/>
            <p:cNvSpPr txBox="1"/>
            <p:nvPr/>
          </p:nvSpPr>
          <p:spPr>
            <a:xfrm>
              <a:off x="3379" y="3655"/>
              <a:ext cx="31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</a:rPr>
                <a:t>C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52239" name="直接连接符 52238"/>
          <p:cNvSpPr/>
          <p:nvPr/>
        </p:nvSpPr>
        <p:spPr>
          <a:xfrm>
            <a:off x="1619250" y="4365625"/>
            <a:ext cx="1439863" cy="0"/>
          </a:xfrm>
          <a:prstGeom prst="line">
            <a:avLst/>
          </a:prstGeom>
          <a:ln w="3810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2240" name="直接连接符 52239"/>
          <p:cNvSpPr/>
          <p:nvPr/>
        </p:nvSpPr>
        <p:spPr>
          <a:xfrm>
            <a:off x="1619250" y="4365625"/>
            <a:ext cx="288925" cy="1223963"/>
          </a:xfrm>
          <a:prstGeom prst="line">
            <a:avLst/>
          </a:prstGeom>
          <a:ln w="3810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2241" name="直接连接符 52240"/>
          <p:cNvSpPr/>
          <p:nvPr/>
        </p:nvSpPr>
        <p:spPr>
          <a:xfrm flipH="1">
            <a:off x="1908175" y="4365625"/>
            <a:ext cx="1150938" cy="1223963"/>
          </a:xfrm>
          <a:prstGeom prst="line">
            <a:avLst/>
          </a:prstGeom>
          <a:ln w="3810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2242" name="矩形 52241" descr="纸袋"/>
          <p:cNvSpPr/>
          <p:nvPr/>
        </p:nvSpPr>
        <p:spPr>
          <a:xfrm>
            <a:off x="4067175" y="2852738"/>
            <a:ext cx="1838325" cy="7000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88889"/>
              </a:avLst>
            </a:prstTxWarp>
            <a:normAutofit/>
            <a:scene3d>
              <a:camera prst="legacyPerspectiveTopLeft">
                <a:rot lat="0" lon="20520000" rev="0"/>
              </a:camera>
              <a:lightRig rig="legacyHarsh3" dir="r"/>
            </a:scene3d>
            <a:sp3d extrusionH="430200" prstMaterial="legacyMatte">
              <a:extrusionClr>
                <a:srgbClr val="006600"/>
              </a:extrusionClr>
            </a:sp3d>
          </a:bodyPr>
          <a:p>
            <a:pPr algn="ctr" eaLnBrk="0" hangingPunct="0"/>
            <a:r>
              <a:rPr lang="zh-CN" altLang="en-US" sz="3600">
                <a:blipFill rotWithShape="0">
                  <a:blip r:embed="rId1"/>
                </a:blipFill>
                <a:latin typeface="宋体" panose="02010600030101010101" pitchFamily="2" charset="-122"/>
                <a:ea typeface="宋体" panose="02010600030101010101" pitchFamily="2" charset="-122"/>
              </a:rPr>
              <a:t>思考：</a:t>
            </a:r>
            <a:endParaRPr lang="zh-CN" altLang="en-US" sz="3600">
              <a:blipFill rotWithShape="0">
                <a:blip r:embed="rId1"/>
              </a:blip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2243" name="文本框 52242"/>
          <p:cNvSpPr txBox="1"/>
          <p:nvPr/>
        </p:nvSpPr>
        <p:spPr>
          <a:xfrm>
            <a:off x="3132138" y="3789363"/>
            <a:ext cx="59039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Arial" panose="020B0604020202020204" pitchFamily="34" charset="0"/>
              </a:rPr>
              <a:t>（</a:t>
            </a:r>
            <a:r>
              <a:rPr lang="en-US" altLang="zh-CN" sz="2800" b="1">
                <a:latin typeface="Arial" panose="020B0604020202020204" pitchFamily="34" charset="0"/>
              </a:rPr>
              <a:t>1</a:t>
            </a:r>
            <a:r>
              <a:rPr lang="zh-CN" altLang="en-US" sz="2800" b="1" dirty="0">
                <a:latin typeface="Arial" panose="020B0604020202020204" pitchFamily="34" charset="0"/>
              </a:rPr>
              <a:t>）图中有几个平行四边形？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52244" name="文本框 52243"/>
          <p:cNvSpPr txBox="1"/>
          <p:nvPr/>
        </p:nvSpPr>
        <p:spPr>
          <a:xfrm>
            <a:off x="3132138" y="4581525"/>
            <a:ext cx="633571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Arial" panose="020B0604020202020204" pitchFamily="34" charset="0"/>
              </a:rPr>
              <a:t>（</a:t>
            </a:r>
            <a:r>
              <a:rPr lang="en-US" altLang="zh-CN" sz="2800" b="1"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latin typeface="Arial" panose="020B0604020202020204" pitchFamily="34" charset="0"/>
              </a:rPr>
              <a:t>）这四个三角形有什么关系？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2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2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2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2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2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2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52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43" grpId="0"/>
      <p:bldP spid="522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274" name="文本框 54273"/>
          <p:cNvSpPr txBox="1"/>
          <p:nvPr/>
        </p:nvSpPr>
        <p:spPr>
          <a:xfrm>
            <a:off x="539750" y="465138"/>
            <a:ext cx="8208963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Times New Roman" panose="02020603050405020304" pitchFamily="18" charset="0"/>
              </a:rPr>
              <a:t>例</a:t>
            </a:r>
            <a:r>
              <a:rPr lang="en-US" altLang="zh-CN" sz="3600" b="1">
                <a:latin typeface="Times New Roman" panose="02020603050405020304" pitchFamily="18" charset="0"/>
              </a:rPr>
              <a:t>3</a:t>
            </a:r>
            <a:r>
              <a:rPr lang="zh-CN" altLang="en-US" sz="3600" b="1" dirty="0">
                <a:latin typeface="Times New Roman" panose="02020603050405020304" pitchFamily="18" charset="0"/>
              </a:rPr>
              <a:t>：已知，如图</a:t>
            </a:r>
            <a:r>
              <a:rPr lang="en-US" altLang="zh-CN" sz="3600" b="1">
                <a:latin typeface="Times New Roman" panose="02020603050405020304" pitchFamily="18" charset="0"/>
              </a:rPr>
              <a:t>AD</a:t>
            </a:r>
            <a:r>
              <a:rPr lang="zh-CN" altLang="en-US" sz="3600" b="1" dirty="0">
                <a:latin typeface="Times New Roman" panose="02020603050405020304" pitchFamily="18" charset="0"/>
              </a:rPr>
              <a:t>是</a:t>
            </a:r>
            <a:r>
              <a:rPr lang="zh-CN" altLang="en-US" sz="3600" b="1">
                <a:latin typeface="Times New Roman" panose="02020603050405020304" pitchFamily="18" charset="0"/>
              </a:rPr>
              <a:t>△</a:t>
            </a:r>
            <a:r>
              <a:rPr lang="en-US" altLang="zh-CN" sz="3600" b="1">
                <a:latin typeface="Times New Roman" panose="02020603050405020304" pitchFamily="18" charset="0"/>
              </a:rPr>
              <a:t>ABC</a:t>
            </a:r>
            <a:r>
              <a:rPr lang="zh-CN" altLang="en-US" sz="3600" b="1" dirty="0">
                <a:latin typeface="Times New Roman" panose="02020603050405020304" pitchFamily="18" charset="0"/>
              </a:rPr>
              <a:t>的中线，</a:t>
            </a:r>
            <a:r>
              <a:rPr lang="en-US" altLang="zh-CN" sz="3600" b="1">
                <a:latin typeface="Times New Roman" panose="02020603050405020304" pitchFamily="18" charset="0"/>
              </a:rPr>
              <a:t>EF</a:t>
            </a:r>
            <a:r>
              <a:rPr lang="zh-CN" altLang="en-US" sz="3600" b="1" dirty="0">
                <a:latin typeface="Times New Roman" panose="02020603050405020304" pitchFamily="18" charset="0"/>
              </a:rPr>
              <a:t>是中位线，</a:t>
            </a:r>
            <a:endParaRPr lang="zh-CN" altLang="en-US" sz="3600" b="1" dirty="0">
              <a:latin typeface="Times New Roman" panose="02020603050405020304" pitchFamily="18" charset="0"/>
            </a:endParaRPr>
          </a:p>
          <a:p>
            <a:r>
              <a:rPr lang="zh-CN" altLang="en-US" sz="3600" b="1" dirty="0">
                <a:latin typeface="Times New Roman" panose="02020603050405020304" pitchFamily="18" charset="0"/>
              </a:rPr>
              <a:t>求证：</a:t>
            </a:r>
            <a:r>
              <a:rPr lang="en-US" altLang="zh-CN" sz="3600" b="1">
                <a:latin typeface="Times New Roman" panose="02020603050405020304" pitchFamily="18" charset="0"/>
              </a:rPr>
              <a:t>AD</a:t>
            </a:r>
            <a:r>
              <a:rPr lang="zh-CN" altLang="en-US" sz="3600" b="1">
                <a:latin typeface="Times New Roman" panose="02020603050405020304" pitchFamily="18" charset="0"/>
              </a:rPr>
              <a:t>与</a:t>
            </a:r>
            <a:r>
              <a:rPr lang="en-US" altLang="zh-CN" sz="3600" b="1">
                <a:latin typeface="Times New Roman" panose="02020603050405020304" pitchFamily="18" charset="0"/>
              </a:rPr>
              <a:t>EF</a:t>
            </a:r>
            <a:r>
              <a:rPr lang="zh-CN" altLang="en-US" sz="3600" b="1" dirty="0">
                <a:latin typeface="Times New Roman" panose="02020603050405020304" pitchFamily="18" charset="0"/>
              </a:rPr>
              <a:t>互相平分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grpSp>
        <p:nvGrpSpPr>
          <p:cNvPr id="54275" name="组合 54274"/>
          <p:cNvGrpSpPr/>
          <p:nvPr/>
        </p:nvGrpSpPr>
        <p:grpSpPr>
          <a:xfrm>
            <a:off x="1403350" y="2492375"/>
            <a:ext cx="2917825" cy="2947988"/>
            <a:chOff x="192" y="864"/>
            <a:chExt cx="1449" cy="1550"/>
          </a:xfrm>
        </p:grpSpPr>
        <p:sp>
          <p:nvSpPr>
            <p:cNvPr id="54276" name="直接连接符 54275"/>
            <p:cNvSpPr/>
            <p:nvPr/>
          </p:nvSpPr>
          <p:spPr>
            <a:xfrm flipH="1">
              <a:off x="432" y="1056"/>
              <a:ext cx="480" cy="105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4277" name="直接连接符 54276"/>
            <p:cNvSpPr/>
            <p:nvPr/>
          </p:nvSpPr>
          <p:spPr>
            <a:xfrm>
              <a:off x="912" y="1056"/>
              <a:ext cx="624" cy="105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4278" name="直接连接符 54277"/>
            <p:cNvSpPr/>
            <p:nvPr/>
          </p:nvSpPr>
          <p:spPr>
            <a:xfrm>
              <a:off x="912" y="1048"/>
              <a:ext cx="48" cy="106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4279" name="直接连接符 54278"/>
            <p:cNvSpPr/>
            <p:nvPr/>
          </p:nvSpPr>
          <p:spPr>
            <a:xfrm flipV="1">
              <a:off x="632" y="1632"/>
              <a:ext cx="616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4280" name="直接连接符 54279"/>
            <p:cNvSpPr/>
            <p:nvPr/>
          </p:nvSpPr>
          <p:spPr>
            <a:xfrm>
              <a:off x="432" y="2112"/>
              <a:ext cx="1104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4281" name="文本框 54280"/>
            <p:cNvSpPr txBox="1"/>
            <p:nvPr/>
          </p:nvSpPr>
          <p:spPr>
            <a:xfrm>
              <a:off x="624" y="864"/>
              <a:ext cx="201" cy="240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</a:rPr>
                <a:t>A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54282" name="文本框 54281"/>
            <p:cNvSpPr txBox="1"/>
            <p:nvPr/>
          </p:nvSpPr>
          <p:spPr>
            <a:xfrm>
              <a:off x="192" y="2126"/>
              <a:ext cx="192" cy="240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</a:rPr>
                <a:t>B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54283" name="文本框 54282"/>
            <p:cNvSpPr txBox="1"/>
            <p:nvPr/>
          </p:nvSpPr>
          <p:spPr>
            <a:xfrm>
              <a:off x="1440" y="2160"/>
              <a:ext cx="201" cy="240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</a:rPr>
                <a:t>C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54284" name="文本框 54283"/>
            <p:cNvSpPr txBox="1"/>
            <p:nvPr/>
          </p:nvSpPr>
          <p:spPr>
            <a:xfrm>
              <a:off x="816" y="2174"/>
              <a:ext cx="201" cy="240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</a:rPr>
                <a:t>D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54285" name="文本框 54284"/>
            <p:cNvSpPr txBox="1"/>
            <p:nvPr/>
          </p:nvSpPr>
          <p:spPr>
            <a:xfrm>
              <a:off x="288" y="1502"/>
              <a:ext cx="193" cy="241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</a:rPr>
                <a:t>E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54286" name="文本框 54285"/>
            <p:cNvSpPr txBox="1"/>
            <p:nvPr/>
          </p:nvSpPr>
          <p:spPr>
            <a:xfrm>
              <a:off x="1344" y="1502"/>
              <a:ext cx="184" cy="241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</a:rPr>
                <a:t>F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54287" name="直接连接符 54286"/>
          <p:cNvSpPr/>
          <p:nvPr/>
        </p:nvSpPr>
        <p:spPr>
          <a:xfrm>
            <a:off x="2268538" y="3933825"/>
            <a:ext cx="647700" cy="935038"/>
          </a:xfrm>
          <a:prstGeom prst="line">
            <a:avLst/>
          </a:prstGeom>
          <a:ln w="38100" cap="flat" cmpd="sng">
            <a:solidFill>
              <a:srgbClr val="0000FF"/>
            </a:solidFill>
            <a:prstDash val="lgDash"/>
            <a:headEnd type="none" w="med" len="med"/>
            <a:tailEnd type="none" w="med" len="med"/>
          </a:ln>
        </p:spPr>
      </p:sp>
      <p:sp>
        <p:nvSpPr>
          <p:cNvPr id="54288" name="直接连接符 54287"/>
          <p:cNvSpPr/>
          <p:nvPr/>
        </p:nvSpPr>
        <p:spPr>
          <a:xfrm flipV="1">
            <a:off x="2916238" y="3933825"/>
            <a:ext cx="647700" cy="1008063"/>
          </a:xfrm>
          <a:prstGeom prst="line">
            <a:avLst/>
          </a:prstGeom>
          <a:ln w="38100" cap="flat" cmpd="sng">
            <a:solidFill>
              <a:srgbClr val="0000FF"/>
            </a:solidFill>
            <a:prstDash val="lgDash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4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4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4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4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4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4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4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4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2" name="矩形 56321"/>
          <p:cNvSpPr/>
          <p:nvPr/>
        </p:nvSpPr>
        <p:spPr>
          <a:xfrm>
            <a:off x="179388" y="188913"/>
            <a:ext cx="878522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</a:rPr>
              <a:t>例</a:t>
            </a:r>
            <a:r>
              <a:rPr lang="en-US" altLang="zh-CN" sz="3200" b="1">
                <a:latin typeface="Times New Roman" panose="02020603050405020304" pitchFamily="18" charset="0"/>
              </a:rPr>
              <a:t>4</a:t>
            </a:r>
            <a:r>
              <a:rPr lang="zh-CN" altLang="en-US" sz="3200" b="1" dirty="0">
                <a:latin typeface="Times New Roman" panose="02020603050405020304" pitchFamily="18" charset="0"/>
              </a:rPr>
              <a:t>：求证顺次连结四边形各边中点所得的四边形是平行四边形。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56323" name="矩形 56322"/>
          <p:cNvSpPr/>
          <p:nvPr/>
        </p:nvSpPr>
        <p:spPr>
          <a:xfrm>
            <a:off x="252413" y="1408113"/>
            <a:ext cx="8856662" cy="1373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</a:rPr>
              <a:t>已知：</a:t>
            </a:r>
            <a:r>
              <a:rPr lang="en-US" altLang="zh-CN" sz="2800" b="1">
                <a:latin typeface="Times New Roman" panose="02020603050405020304" pitchFamily="18" charset="0"/>
              </a:rPr>
              <a:t>E</a:t>
            </a:r>
            <a:r>
              <a:rPr lang="zh-CN" altLang="en-US" sz="2800" b="1">
                <a:latin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</a:rPr>
              <a:t>F</a:t>
            </a:r>
            <a:r>
              <a:rPr lang="zh-CN" altLang="en-US" sz="2800" b="1">
                <a:latin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</a:rPr>
              <a:t>G</a:t>
            </a:r>
            <a:r>
              <a:rPr lang="zh-CN" altLang="en-US" sz="2800" b="1">
                <a:latin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</a:rPr>
              <a:t>H</a:t>
            </a:r>
            <a:r>
              <a:rPr lang="zh-CN" altLang="en-US" sz="2800" b="1" dirty="0">
                <a:latin typeface="Times New Roman" panose="02020603050405020304" pitchFamily="18" charset="0"/>
              </a:rPr>
              <a:t>分别是四边形</a:t>
            </a:r>
            <a:r>
              <a:rPr lang="en-US" altLang="zh-CN" sz="2800" b="1">
                <a:latin typeface="Times New Roman" panose="02020603050405020304" pitchFamily="18" charset="0"/>
              </a:rPr>
              <a:t>ABCD</a:t>
            </a:r>
            <a:r>
              <a:rPr lang="zh-CN" altLang="en-US" sz="2800" b="1">
                <a:latin typeface="Times New Roman" panose="02020603050405020304" pitchFamily="18" charset="0"/>
              </a:rPr>
              <a:t>中</a:t>
            </a:r>
            <a:r>
              <a:rPr lang="en-US" altLang="zh-CN" sz="2800" b="1">
                <a:latin typeface="Times New Roman" panose="02020603050405020304" pitchFamily="18" charset="0"/>
              </a:rPr>
              <a:t>AB</a:t>
            </a:r>
            <a:r>
              <a:rPr lang="zh-CN" altLang="en-US" sz="2800" b="1" dirty="0">
                <a:latin typeface="Times New Roman" panose="02020603050405020304" pitchFamily="18" charset="0"/>
              </a:rPr>
              <a:t>、  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r>
              <a:rPr lang="zh-CN" altLang="en-US" sz="2800" b="1">
                <a:latin typeface="Times New Roman" panose="02020603050405020304" pitchFamily="18" charset="0"/>
              </a:rPr>
              <a:t>            </a:t>
            </a:r>
            <a:r>
              <a:rPr lang="en-US" altLang="zh-CN" sz="2800" b="1">
                <a:latin typeface="Times New Roman" panose="02020603050405020304" pitchFamily="18" charset="0"/>
              </a:rPr>
              <a:t>BC</a:t>
            </a:r>
            <a:r>
              <a:rPr lang="zh-CN" altLang="en-US" sz="2800" b="1">
                <a:latin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</a:rPr>
              <a:t>CD</a:t>
            </a:r>
            <a:r>
              <a:rPr lang="zh-CN" altLang="en-US" sz="2800" b="1">
                <a:latin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</a:rPr>
              <a:t>DA</a:t>
            </a:r>
            <a:r>
              <a:rPr lang="zh-CN" altLang="en-US" sz="2800" b="1" dirty="0">
                <a:latin typeface="Times New Roman" panose="02020603050405020304" pitchFamily="18" charset="0"/>
              </a:rPr>
              <a:t>的中点。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r>
              <a:rPr lang="zh-CN" altLang="en-US" sz="2800" b="1" dirty="0">
                <a:latin typeface="Times New Roman" panose="02020603050405020304" pitchFamily="18" charset="0"/>
              </a:rPr>
              <a:t>求证：</a:t>
            </a:r>
            <a:r>
              <a:rPr lang="en-US" altLang="zh-CN" sz="2800" b="1">
                <a:latin typeface="Times New Roman" panose="02020603050405020304" pitchFamily="18" charset="0"/>
              </a:rPr>
              <a:t>EFGH</a:t>
            </a:r>
            <a:r>
              <a:rPr lang="zh-CN" altLang="en-US" sz="2800" b="1" dirty="0">
                <a:latin typeface="Times New Roman" panose="02020603050405020304" pitchFamily="18" charset="0"/>
              </a:rPr>
              <a:t>是平行四边形。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pic>
        <p:nvPicPr>
          <p:cNvPr id="56324" name="图片 56323" descr="画板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29125" y="2060575"/>
            <a:ext cx="4319588" cy="35004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6325" name="直接连接符 56324"/>
          <p:cNvSpPr/>
          <p:nvPr/>
        </p:nvSpPr>
        <p:spPr>
          <a:xfrm flipV="1">
            <a:off x="4572000" y="2997200"/>
            <a:ext cx="4103688" cy="1295400"/>
          </a:xfrm>
          <a:prstGeom prst="line">
            <a:avLst/>
          </a:prstGeom>
          <a:ln w="76200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56326" name="矩形 56325"/>
          <p:cNvSpPr/>
          <p:nvPr/>
        </p:nvSpPr>
        <p:spPr>
          <a:xfrm>
            <a:off x="468313" y="5589588"/>
            <a:ext cx="8459787" cy="10668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6600"/>
                </a:solidFill>
                <a:latin typeface="Times New Roman" panose="02020603050405020304" pitchFamily="18" charset="0"/>
              </a:rPr>
              <a:t>任意四边形四边中点连线所得的四边形一定是平行四边形。</a:t>
            </a:r>
            <a:endParaRPr lang="zh-CN" altLang="en-US" sz="3200" b="1" dirty="0">
              <a:solidFill>
                <a:srgbClr val="0066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/>
      <p:bldP spid="563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370" name="文本框 58369"/>
          <p:cNvSpPr txBox="1"/>
          <p:nvPr/>
        </p:nvSpPr>
        <p:spPr>
          <a:xfrm>
            <a:off x="395288" y="219075"/>
            <a:ext cx="7508875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Arial" panose="020B0604020202020204" pitchFamily="34" charset="0"/>
              </a:rPr>
              <a:t>例</a:t>
            </a:r>
            <a:r>
              <a:rPr lang="en-US" altLang="zh-CN" sz="3200" b="1">
                <a:latin typeface="Arial" panose="020B0604020202020204" pitchFamily="34" charset="0"/>
              </a:rPr>
              <a:t>5</a:t>
            </a:r>
            <a:r>
              <a:rPr lang="zh-CN" altLang="en-US" sz="3200" b="1" dirty="0">
                <a:latin typeface="Arial" panose="020B0604020202020204" pitchFamily="34" charset="0"/>
              </a:rPr>
              <a:t>：如图，任意四边形</a:t>
            </a:r>
            <a:r>
              <a:rPr lang="en-US" altLang="zh-CN" sz="3200" b="1">
                <a:latin typeface="Arial" panose="020B0604020202020204" pitchFamily="34" charset="0"/>
              </a:rPr>
              <a:t>ABCD</a:t>
            </a:r>
            <a:r>
              <a:rPr lang="zh-CN" altLang="en-US" sz="3200" b="1" dirty="0">
                <a:latin typeface="Arial" panose="020B0604020202020204" pitchFamily="34" charset="0"/>
              </a:rPr>
              <a:t>，</a:t>
            </a:r>
            <a:r>
              <a:rPr lang="en-US" altLang="zh-CN" sz="3200" b="1">
                <a:latin typeface="Arial" panose="020B0604020202020204" pitchFamily="34" charset="0"/>
              </a:rPr>
              <a:t>E</a:t>
            </a:r>
            <a:r>
              <a:rPr lang="zh-CN" altLang="en-US" sz="3200" b="1" dirty="0">
                <a:latin typeface="Arial" panose="020B0604020202020204" pitchFamily="34" charset="0"/>
              </a:rPr>
              <a:t>、</a:t>
            </a:r>
            <a:r>
              <a:rPr lang="en-US" altLang="zh-CN" sz="3200" b="1">
                <a:latin typeface="Arial" panose="020B0604020202020204" pitchFamily="34" charset="0"/>
              </a:rPr>
              <a:t>F</a:t>
            </a:r>
            <a:r>
              <a:rPr lang="zh-CN" altLang="en-US" sz="3200" b="1" dirty="0">
                <a:latin typeface="Arial" panose="020B0604020202020204" pitchFamily="34" charset="0"/>
              </a:rPr>
              <a:t>分别是</a:t>
            </a:r>
            <a:r>
              <a:rPr lang="en-US" altLang="zh-CN" sz="3200" b="1">
                <a:latin typeface="Arial" panose="020B0604020202020204" pitchFamily="34" charset="0"/>
              </a:rPr>
              <a:t>AD</a:t>
            </a:r>
            <a:r>
              <a:rPr lang="zh-CN" altLang="en-US" sz="3200" b="1" dirty="0">
                <a:latin typeface="Arial" panose="020B0604020202020204" pitchFamily="34" charset="0"/>
              </a:rPr>
              <a:t>、</a:t>
            </a:r>
            <a:r>
              <a:rPr lang="en-US" altLang="zh-CN" sz="3200" b="1">
                <a:latin typeface="Arial" panose="020B0604020202020204" pitchFamily="34" charset="0"/>
              </a:rPr>
              <a:t>BC</a:t>
            </a:r>
            <a:r>
              <a:rPr lang="zh-CN" altLang="en-US" sz="3200" b="1" dirty="0">
                <a:latin typeface="Arial" panose="020B0604020202020204" pitchFamily="34" charset="0"/>
              </a:rPr>
              <a:t>的中点，试说明</a:t>
            </a:r>
            <a:r>
              <a:rPr lang="en-US" altLang="zh-CN" sz="3200" b="1">
                <a:latin typeface="Arial" panose="020B0604020202020204" pitchFamily="34" charset="0"/>
              </a:rPr>
              <a:t>EF</a:t>
            </a:r>
            <a:r>
              <a:rPr lang="zh-CN" altLang="en-US" sz="3200" b="1" dirty="0">
                <a:latin typeface="Arial" panose="020B0604020202020204" pitchFamily="34" charset="0"/>
              </a:rPr>
              <a:t>与两条对角线</a:t>
            </a:r>
            <a:r>
              <a:rPr lang="en-US" altLang="zh-CN" sz="3200" b="1">
                <a:latin typeface="Arial" panose="020B0604020202020204" pitchFamily="34" charset="0"/>
              </a:rPr>
              <a:t>AC</a:t>
            </a:r>
            <a:r>
              <a:rPr lang="zh-CN" altLang="en-US" sz="3200" b="1" dirty="0">
                <a:latin typeface="Arial" panose="020B0604020202020204" pitchFamily="34" charset="0"/>
              </a:rPr>
              <a:t>、</a:t>
            </a:r>
            <a:r>
              <a:rPr lang="en-US" altLang="zh-CN" sz="3200" b="1">
                <a:latin typeface="Arial" panose="020B0604020202020204" pitchFamily="34" charset="0"/>
              </a:rPr>
              <a:t>BD</a:t>
            </a:r>
            <a:r>
              <a:rPr lang="zh-CN" altLang="en-US" sz="3200" b="1" dirty="0">
                <a:latin typeface="Arial" panose="020B0604020202020204" pitchFamily="34" charset="0"/>
              </a:rPr>
              <a:t>有什么关系。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58371" name="直接连接符 58370"/>
          <p:cNvSpPr/>
          <p:nvPr/>
        </p:nvSpPr>
        <p:spPr>
          <a:xfrm flipH="1">
            <a:off x="3995738" y="2492375"/>
            <a:ext cx="1368425" cy="1296988"/>
          </a:xfrm>
          <a:prstGeom prst="line">
            <a:avLst/>
          </a:prstGeom>
          <a:ln w="38100" cap="flat" cmpd="sng">
            <a:solidFill>
              <a:srgbClr val="0000FF"/>
            </a:solidFill>
            <a:prstDash val="lgDash"/>
            <a:headEnd type="none" w="med" len="med"/>
            <a:tailEnd type="none" w="med" len="med"/>
          </a:ln>
        </p:spPr>
      </p:sp>
      <p:sp>
        <p:nvSpPr>
          <p:cNvPr id="58372" name="直接连接符 58371"/>
          <p:cNvSpPr/>
          <p:nvPr/>
        </p:nvSpPr>
        <p:spPr>
          <a:xfrm>
            <a:off x="3995738" y="3789363"/>
            <a:ext cx="2233612" cy="935037"/>
          </a:xfrm>
          <a:prstGeom prst="line">
            <a:avLst/>
          </a:prstGeom>
          <a:ln w="38100" cap="flat" cmpd="sng">
            <a:solidFill>
              <a:srgbClr val="0000FF"/>
            </a:solidFill>
            <a:prstDash val="lgDash"/>
            <a:headEnd type="none" w="med" len="med"/>
            <a:tailEnd type="none" w="med" len="med"/>
          </a:ln>
        </p:spPr>
      </p:sp>
      <p:grpSp>
        <p:nvGrpSpPr>
          <p:cNvPr id="58373" name="组合 58372"/>
          <p:cNvGrpSpPr/>
          <p:nvPr/>
        </p:nvGrpSpPr>
        <p:grpSpPr>
          <a:xfrm>
            <a:off x="3348038" y="1700213"/>
            <a:ext cx="5302250" cy="3748087"/>
            <a:chOff x="1519" y="1570"/>
            <a:chExt cx="3340" cy="2361"/>
          </a:xfrm>
        </p:grpSpPr>
        <p:sp>
          <p:nvSpPr>
            <p:cNvPr id="58374" name="直接连接符 58373"/>
            <p:cNvSpPr/>
            <p:nvPr/>
          </p:nvSpPr>
          <p:spPr>
            <a:xfrm flipV="1">
              <a:off x="2064" y="1797"/>
              <a:ext cx="1632" cy="45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8375" name="直接连接符 58374"/>
            <p:cNvSpPr/>
            <p:nvPr/>
          </p:nvSpPr>
          <p:spPr>
            <a:xfrm flipH="1">
              <a:off x="1791" y="2251"/>
              <a:ext cx="273" cy="127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8376" name="直接连接符 58375"/>
            <p:cNvSpPr/>
            <p:nvPr/>
          </p:nvSpPr>
          <p:spPr>
            <a:xfrm flipV="1">
              <a:off x="1791" y="3385"/>
              <a:ext cx="2858" cy="1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8377" name="直接连接符 58376"/>
            <p:cNvSpPr/>
            <p:nvPr/>
          </p:nvSpPr>
          <p:spPr>
            <a:xfrm flipH="1" flipV="1">
              <a:off x="3696" y="1797"/>
              <a:ext cx="953" cy="158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8378" name="直接连接符 58377"/>
            <p:cNvSpPr/>
            <p:nvPr/>
          </p:nvSpPr>
          <p:spPr>
            <a:xfrm flipH="1">
              <a:off x="1791" y="1797"/>
              <a:ext cx="1905" cy="172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8379" name="直接连接符 58378"/>
            <p:cNvSpPr/>
            <p:nvPr/>
          </p:nvSpPr>
          <p:spPr>
            <a:xfrm>
              <a:off x="2064" y="2251"/>
              <a:ext cx="2540" cy="113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8380" name="直接连接符 58379"/>
            <p:cNvSpPr/>
            <p:nvPr/>
          </p:nvSpPr>
          <p:spPr>
            <a:xfrm>
              <a:off x="2789" y="2069"/>
              <a:ext cx="545" cy="140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8381" name="文本框 58380"/>
            <p:cNvSpPr txBox="1"/>
            <p:nvPr/>
          </p:nvSpPr>
          <p:spPr>
            <a:xfrm>
              <a:off x="1701" y="2069"/>
              <a:ext cx="301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 b="1">
                  <a:latin typeface="Arial" panose="020B0604020202020204" pitchFamily="34" charset="0"/>
                </a:rPr>
                <a:t>A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sp>
          <p:nvSpPr>
            <p:cNvPr id="58382" name="文本框 58381"/>
            <p:cNvSpPr txBox="1"/>
            <p:nvPr/>
          </p:nvSpPr>
          <p:spPr>
            <a:xfrm>
              <a:off x="1519" y="3566"/>
              <a:ext cx="301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 b="1">
                  <a:latin typeface="Arial" panose="020B0604020202020204" pitchFamily="34" charset="0"/>
                </a:rPr>
                <a:t>B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sp>
          <p:nvSpPr>
            <p:cNvPr id="58383" name="文本框 58382"/>
            <p:cNvSpPr txBox="1"/>
            <p:nvPr/>
          </p:nvSpPr>
          <p:spPr>
            <a:xfrm>
              <a:off x="4558" y="3385"/>
              <a:ext cx="301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 b="1">
                  <a:latin typeface="Arial" panose="020B0604020202020204" pitchFamily="34" charset="0"/>
                </a:rPr>
                <a:t>C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sp>
          <p:nvSpPr>
            <p:cNvPr id="58384" name="文本框 58383"/>
            <p:cNvSpPr txBox="1"/>
            <p:nvPr/>
          </p:nvSpPr>
          <p:spPr>
            <a:xfrm>
              <a:off x="3833" y="1570"/>
              <a:ext cx="301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 b="1">
                  <a:latin typeface="Arial" panose="020B0604020202020204" pitchFamily="34" charset="0"/>
                </a:rPr>
                <a:t>D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sp>
          <p:nvSpPr>
            <p:cNvPr id="58385" name="文本框 58384"/>
            <p:cNvSpPr txBox="1"/>
            <p:nvPr/>
          </p:nvSpPr>
          <p:spPr>
            <a:xfrm>
              <a:off x="2608" y="1704"/>
              <a:ext cx="287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 b="1">
                  <a:latin typeface="Arial" panose="020B0604020202020204" pitchFamily="34" charset="0"/>
                </a:rPr>
                <a:t>E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sp>
          <p:nvSpPr>
            <p:cNvPr id="58386" name="文本框 58385"/>
            <p:cNvSpPr txBox="1"/>
            <p:nvPr/>
          </p:nvSpPr>
          <p:spPr>
            <a:xfrm>
              <a:off x="3198" y="3566"/>
              <a:ext cx="272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 b="1">
                  <a:latin typeface="Arial" panose="020B0604020202020204" pitchFamily="34" charset="0"/>
                </a:rPr>
                <a:t>F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</p:grpSp>
      <p:sp>
        <p:nvSpPr>
          <p:cNvPr id="58387" name="文本框 58386"/>
          <p:cNvSpPr txBox="1"/>
          <p:nvPr/>
        </p:nvSpPr>
        <p:spPr>
          <a:xfrm>
            <a:off x="3348038" y="3357563"/>
            <a:ext cx="522287" cy="579437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chemeClr val="accent2"/>
                </a:solidFill>
                <a:latin typeface="Arial" panose="020B0604020202020204" pitchFamily="34" charset="0"/>
              </a:rPr>
              <a:t>M</a:t>
            </a:r>
            <a:endParaRPr lang="en-US" altLang="zh-CN" sz="3200" b="1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58388" name="矩形 58387"/>
          <p:cNvSpPr/>
          <p:nvPr/>
        </p:nvSpPr>
        <p:spPr>
          <a:xfrm>
            <a:off x="468313" y="5661025"/>
            <a:ext cx="8459787" cy="1066800"/>
          </a:xfrm>
          <a:prstGeom prst="rect">
            <a:avLst/>
          </a:prstGeom>
          <a:solidFill>
            <a:schemeClr val="tx2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FF00"/>
                </a:solidFill>
                <a:latin typeface="Times New Roman" panose="02020603050405020304" pitchFamily="18" charset="0"/>
              </a:rPr>
              <a:t>任意四边形一组对边中点的连线段小于两条对角线和的一半。</a:t>
            </a:r>
            <a:endParaRPr lang="zh-CN" altLang="en-US" sz="3200" b="1" dirty="0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8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8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8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58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87" grpId="0"/>
      <p:bldP spid="5838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Text Box 2"/>
          <p:cNvSpPr txBox="1"/>
          <p:nvPr/>
        </p:nvSpPr>
        <p:spPr>
          <a:xfrm>
            <a:off x="179388" y="146050"/>
            <a:ext cx="316865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</a:rPr>
              <a:t>小结</a:t>
            </a:r>
            <a:endParaRPr lang="zh-CN" altLang="en-US" sz="4400" b="1" dirty="0">
              <a:latin typeface="Arial" panose="020B0604020202020204" pitchFamily="34" charset="0"/>
            </a:endParaRPr>
          </a:p>
        </p:txBody>
      </p:sp>
      <p:sp>
        <p:nvSpPr>
          <p:cNvPr id="19460" name="Text Box 4"/>
          <p:cNvSpPr txBox="1"/>
          <p:nvPr/>
        </p:nvSpPr>
        <p:spPr>
          <a:xfrm>
            <a:off x="428625" y="928688"/>
            <a:ext cx="83534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latin typeface="Arial" panose="020B0604020202020204" pitchFamily="34" charset="0"/>
              </a:rPr>
              <a:t>1</a:t>
            </a:r>
            <a:r>
              <a:rPr lang="zh-CN" altLang="en-US" sz="3600" dirty="0">
                <a:latin typeface="Arial" panose="020B0604020202020204" pitchFamily="34" charset="0"/>
              </a:rPr>
              <a:t>、</a:t>
            </a:r>
            <a:r>
              <a:rPr lang="zh-CN" altLang="en-US" sz="3600" b="1" dirty="0">
                <a:latin typeface="Arial" panose="020B0604020202020204" pitchFamily="34" charset="0"/>
              </a:rPr>
              <a:t>三角形中位线的定义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19461" name="Text Box 5"/>
          <p:cNvSpPr txBox="1"/>
          <p:nvPr/>
        </p:nvSpPr>
        <p:spPr>
          <a:xfrm>
            <a:off x="428625" y="2214563"/>
            <a:ext cx="50720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latin typeface="Arial" panose="020B0604020202020204" pitchFamily="34" charset="0"/>
              </a:rPr>
              <a:t>2</a:t>
            </a:r>
            <a:r>
              <a:rPr lang="zh-CN" altLang="en-US" sz="3600" dirty="0">
                <a:latin typeface="Arial" panose="020B0604020202020204" pitchFamily="34" charset="0"/>
              </a:rPr>
              <a:t>、</a:t>
            </a:r>
            <a:r>
              <a:rPr lang="zh-CN" altLang="en-US" sz="3600" b="1" dirty="0">
                <a:latin typeface="Arial" panose="020B0604020202020204" pitchFamily="34" charset="0"/>
              </a:rPr>
              <a:t>三角形中位线定理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2875" y="1643063"/>
            <a:ext cx="90011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连接三角形两边中点的线段叫做三角形的中位线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42875" y="2857500"/>
            <a:ext cx="8786813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三角形的中位线平行于三角形的第三边，且等于第三边的一半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61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2" name="Picture 2" descr="pic1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WordArt 3"/>
          <p:cNvSpPr>
            <a:spLocks noTextEdit="1"/>
          </p:cNvSpPr>
          <p:nvPr/>
        </p:nvSpPr>
        <p:spPr>
          <a:xfrm>
            <a:off x="3492500" y="2852738"/>
            <a:ext cx="2438400" cy="1219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9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再见</a:t>
            </a:r>
            <a:endParaRPr lang="zh-CN" altLang="en-US" sz="9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536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638E-6 L 0.51962 -0.69602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00" y="-34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0" name="文本占位符 63489"/>
          <p:cNvSpPr>
            <a:spLocks noGrp="1"/>
          </p:cNvSpPr>
          <p:nvPr>
            <p:ph type="body" sz="half" idx="1"/>
          </p:nvPr>
        </p:nvSpPr>
        <p:spPr>
          <a:xfrm>
            <a:off x="468313" y="476250"/>
            <a:ext cx="8675687" cy="4114800"/>
          </a:xfrm>
        </p:spPr>
        <p:txBody>
          <a:bodyPr/>
          <a:p>
            <a:pPr>
              <a:lnSpc>
                <a:spcPct val="90000"/>
              </a:lnSpc>
              <a:buClrTx/>
              <a:buSzTx/>
              <a:buFontTx/>
            </a:pPr>
            <a:r>
              <a:rPr lang="en-US" altLang="zh-CN" sz="2800" b="1"/>
              <a:t>5</a:t>
            </a:r>
            <a:r>
              <a:rPr lang="zh-CN" altLang="en-US" sz="2800" b="1" dirty="0"/>
              <a:t>，下列条件中能判定一个四边形是平行四边形的条件是（    ）</a:t>
            </a:r>
            <a:endParaRPr lang="zh-CN" altLang="en-US" sz="2800" b="1" dirty="0"/>
          </a:p>
          <a:p>
            <a:pPr>
              <a:lnSpc>
                <a:spcPct val="90000"/>
              </a:lnSpc>
              <a:buClrTx/>
              <a:buSzTx/>
              <a:buFontTx/>
            </a:pPr>
            <a:r>
              <a:rPr lang="zh-CN" altLang="en-US" sz="2800" b="1"/>
              <a:t>①</a:t>
            </a:r>
            <a:r>
              <a:rPr lang="zh-CN" altLang="en-US" sz="2800" b="1" dirty="0"/>
              <a:t>一组对边相等，且一组对角相等，</a:t>
            </a:r>
            <a:r>
              <a:rPr lang="zh-CN" altLang="en-US" sz="2800" b="1"/>
              <a:t>②</a:t>
            </a:r>
            <a:r>
              <a:rPr lang="zh-CN" altLang="en-US" sz="2800" b="1" dirty="0"/>
              <a:t>一组对边相等且一条对角线平分另一条对角线，</a:t>
            </a:r>
            <a:r>
              <a:rPr lang="zh-CN" altLang="en-US" sz="2800" b="1"/>
              <a:t>③</a:t>
            </a:r>
            <a:r>
              <a:rPr lang="zh-CN" altLang="en-US" sz="2800" b="1" dirty="0"/>
              <a:t>一组对角相等，且这一组对角的顶点所连结的对角线被另一条对角线平分，</a:t>
            </a:r>
            <a:r>
              <a:rPr lang="zh-CN" altLang="en-US" sz="2800" b="1"/>
              <a:t>④</a:t>
            </a:r>
            <a:r>
              <a:rPr lang="zh-CN" altLang="en-US" sz="2800" b="1" dirty="0"/>
              <a:t>一组对角相等，且这一组对角的顶点所连结的对角线平分这组对角。</a:t>
            </a:r>
            <a:endParaRPr lang="zh-CN" altLang="en-US" sz="2800" b="1" dirty="0"/>
          </a:p>
          <a:p>
            <a:pPr>
              <a:lnSpc>
                <a:spcPct val="90000"/>
              </a:lnSpc>
              <a:buClrTx/>
              <a:buSzTx/>
              <a:buFontTx/>
            </a:pPr>
            <a:r>
              <a:rPr lang="en-US" altLang="zh-CN" sz="2800" b="1"/>
              <a:t>A</a:t>
            </a:r>
            <a:r>
              <a:rPr lang="zh-CN" altLang="en-US" sz="2800" b="1" dirty="0"/>
              <a:t>、</a:t>
            </a:r>
            <a:r>
              <a:rPr lang="zh-CN" altLang="en-US" sz="2800" b="1"/>
              <a:t>①</a:t>
            </a:r>
            <a:r>
              <a:rPr lang="zh-CN" altLang="en-US" sz="2800" b="1" dirty="0"/>
              <a:t>和</a:t>
            </a:r>
            <a:r>
              <a:rPr lang="zh-CN" altLang="en-US" sz="2800" b="1"/>
              <a:t>②                   </a:t>
            </a:r>
            <a:r>
              <a:rPr lang="en-US" altLang="zh-CN" sz="2800" b="1"/>
              <a:t>B</a:t>
            </a:r>
            <a:r>
              <a:rPr lang="zh-CN" altLang="en-US" sz="2800" b="1" dirty="0"/>
              <a:t>、</a:t>
            </a:r>
            <a:r>
              <a:rPr lang="zh-CN" altLang="en-US" sz="2800" b="1"/>
              <a:t>②</a:t>
            </a:r>
            <a:r>
              <a:rPr lang="zh-CN" altLang="en-US" sz="2800" b="1" dirty="0"/>
              <a:t>和</a:t>
            </a:r>
            <a:r>
              <a:rPr lang="zh-CN" altLang="en-US" sz="2800" b="1"/>
              <a:t>③</a:t>
            </a:r>
            <a:endParaRPr lang="zh-CN" altLang="en-US" sz="2800" b="1"/>
          </a:p>
          <a:p>
            <a:pPr>
              <a:lnSpc>
                <a:spcPct val="90000"/>
              </a:lnSpc>
              <a:buClrTx/>
              <a:buSzTx/>
              <a:buFontTx/>
            </a:pPr>
            <a:r>
              <a:rPr lang="en-US" altLang="zh-CN" sz="2800" b="1"/>
              <a:t>C</a:t>
            </a:r>
            <a:r>
              <a:rPr lang="zh-CN" altLang="en-US" sz="2800" b="1" dirty="0"/>
              <a:t>、</a:t>
            </a:r>
            <a:r>
              <a:rPr lang="zh-CN" altLang="en-US" sz="2800" b="1"/>
              <a:t>②</a:t>
            </a:r>
            <a:r>
              <a:rPr lang="zh-CN" altLang="en-US" sz="2800" b="1" dirty="0"/>
              <a:t>和</a:t>
            </a:r>
            <a:r>
              <a:rPr lang="zh-CN" altLang="en-US" sz="2800" b="1"/>
              <a:t>④                   </a:t>
            </a:r>
            <a:r>
              <a:rPr lang="en-US" altLang="zh-CN" sz="2800" b="1"/>
              <a:t>D</a:t>
            </a:r>
            <a:r>
              <a:rPr lang="zh-CN" altLang="en-US" sz="2800" b="1" dirty="0"/>
              <a:t>、只有</a:t>
            </a:r>
            <a:r>
              <a:rPr lang="zh-CN" altLang="en-US" sz="2800" b="1"/>
              <a:t>④</a:t>
            </a:r>
            <a:endParaRPr lang="zh-CN" altLang="en-US" sz="2800" b="1" dirty="0"/>
          </a:p>
        </p:txBody>
      </p:sp>
      <p:sp>
        <p:nvSpPr>
          <p:cNvPr id="63492" name="文本框 63491"/>
          <p:cNvSpPr txBox="1"/>
          <p:nvPr/>
        </p:nvSpPr>
        <p:spPr>
          <a:xfrm>
            <a:off x="1908175" y="836613"/>
            <a:ext cx="50323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D</a:t>
            </a:r>
            <a:endParaRPr lang="en-US" altLang="zh-CN" sz="32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63494" name="组合 63493"/>
          <p:cNvGrpSpPr/>
          <p:nvPr/>
        </p:nvGrpSpPr>
        <p:grpSpPr>
          <a:xfrm>
            <a:off x="2195513" y="4149725"/>
            <a:ext cx="5327650" cy="2214563"/>
            <a:chOff x="839" y="2478"/>
            <a:chExt cx="3765" cy="1776"/>
          </a:xfrm>
        </p:grpSpPr>
        <p:sp>
          <p:nvSpPr>
            <p:cNvPr id="63495" name="平行四边形 63494"/>
            <p:cNvSpPr/>
            <p:nvPr/>
          </p:nvSpPr>
          <p:spPr>
            <a:xfrm>
              <a:off x="1111" y="2704"/>
              <a:ext cx="3130" cy="1225"/>
            </a:xfrm>
            <a:prstGeom prst="parallelogram">
              <a:avLst>
                <a:gd name="adj" fmla="val 63877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3496" name="文本框 63495"/>
            <p:cNvSpPr txBox="1"/>
            <p:nvPr/>
          </p:nvSpPr>
          <p:spPr>
            <a:xfrm>
              <a:off x="1519" y="2568"/>
              <a:ext cx="272" cy="41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18" charset="0"/>
                </a:rPr>
                <a:t>A</a:t>
              </a:r>
              <a:endParaRPr lang="en-US" altLang="zh-CN" sz="2800">
                <a:latin typeface="Times New Roman" panose="02020603050405020304" pitchFamily="18" charset="0"/>
              </a:endParaRPr>
            </a:p>
          </p:txBody>
        </p:sp>
        <p:sp>
          <p:nvSpPr>
            <p:cNvPr id="63497" name="文本框 63496"/>
            <p:cNvSpPr txBox="1"/>
            <p:nvPr/>
          </p:nvSpPr>
          <p:spPr>
            <a:xfrm>
              <a:off x="839" y="3793"/>
              <a:ext cx="363" cy="4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18" charset="0"/>
                </a:rPr>
                <a:t>B</a:t>
              </a:r>
              <a:endParaRPr lang="en-US" altLang="zh-CN" sz="2800">
                <a:latin typeface="Times New Roman" panose="02020603050405020304" pitchFamily="18" charset="0"/>
              </a:endParaRPr>
            </a:p>
          </p:txBody>
        </p:sp>
        <p:sp>
          <p:nvSpPr>
            <p:cNvPr id="63498" name="文本框 63497"/>
            <p:cNvSpPr txBox="1"/>
            <p:nvPr/>
          </p:nvSpPr>
          <p:spPr>
            <a:xfrm>
              <a:off x="3515" y="3838"/>
              <a:ext cx="363" cy="4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18" charset="0"/>
                </a:rPr>
                <a:t>C</a:t>
              </a:r>
              <a:endParaRPr lang="en-US" altLang="zh-CN" sz="2800">
                <a:latin typeface="Times New Roman" panose="02020603050405020304" pitchFamily="18" charset="0"/>
              </a:endParaRPr>
            </a:p>
          </p:txBody>
        </p:sp>
        <p:sp>
          <p:nvSpPr>
            <p:cNvPr id="63499" name="文本框 63498"/>
            <p:cNvSpPr txBox="1"/>
            <p:nvPr/>
          </p:nvSpPr>
          <p:spPr>
            <a:xfrm>
              <a:off x="4287" y="2478"/>
              <a:ext cx="317" cy="4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Times New Roman" panose="02020603050405020304" pitchFamily="18" charset="0"/>
                </a:rPr>
                <a:t>D</a:t>
              </a:r>
              <a:endParaRPr lang="en-US" altLang="zh-CN" sz="2800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0418" name="组合 60417"/>
          <p:cNvGrpSpPr/>
          <p:nvPr/>
        </p:nvGrpSpPr>
        <p:grpSpPr>
          <a:xfrm>
            <a:off x="2700338" y="3716338"/>
            <a:ext cx="2538412" cy="2286000"/>
            <a:chOff x="384" y="1536"/>
            <a:chExt cx="1599" cy="1440"/>
          </a:xfrm>
        </p:grpSpPr>
        <p:sp>
          <p:nvSpPr>
            <p:cNvPr id="60419" name="直接连接符 60418"/>
            <p:cNvSpPr/>
            <p:nvPr/>
          </p:nvSpPr>
          <p:spPr>
            <a:xfrm flipH="1">
              <a:off x="624" y="1680"/>
              <a:ext cx="480" cy="91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0420" name="直接连接符 60419"/>
            <p:cNvSpPr/>
            <p:nvPr/>
          </p:nvSpPr>
          <p:spPr>
            <a:xfrm>
              <a:off x="1104" y="1680"/>
              <a:ext cx="528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0421" name="直接连接符 60420"/>
            <p:cNvSpPr/>
            <p:nvPr/>
          </p:nvSpPr>
          <p:spPr>
            <a:xfrm>
              <a:off x="1632" y="2016"/>
              <a:ext cx="48" cy="67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0422" name="直接连接符 60421"/>
            <p:cNvSpPr/>
            <p:nvPr/>
          </p:nvSpPr>
          <p:spPr>
            <a:xfrm>
              <a:off x="624" y="2592"/>
              <a:ext cx="1056" cy="9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0423" name="直接连接符 60422"/>
            <p:cNvSpPr/>
            <p:nvPr/>
          </p:nvSpPr>
          <p:spPr>
            <a:xfrm flipH="1">
              <a:off x="1152" y="1872"/>
              <a:ext cx="240" cy="76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0424" name="文本框 60423"/>
            <p:cNvSpPr txBox="1"/>
            <p:nvPr/>
          </p:nvSpPr>
          <p:spPr>
            <a:xfrm>
              <a:off x="384" y="2544"/>
              <a:ext cx="255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</a:rPr>
                <a:t>A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60425" name="文本框 60424"/>
            <p:cNvSpPr txBox="1"/>
            <p:nvPr/>
          </p:nvSpPr>
          <p:spPr>
            <a:xfrm>
              <a:off x="1680" y="2688"/>
              <a:ext cx="244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</a:rPr>
                <a:t>B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60426" name="文本框 60425"/>
            <p:cNvSpPr txBox="1"/>
            <p:nvPr/>
          </p:nvSpPr>
          <p:spPr>
            <a:xfrm>
              <a:off x="816" y="1536"/>
              <a:ext cx="255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</a:rPr>
                <a:t>D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60427" name="文本框 60426"/>
            <p:cNvSpPr txBox="1"/>
            <p:nvPr/>
          </p:nvSpPr>
          <p:spPr>
            <a:xfrm>
              <a:off x="1728" y="1872"/>
              <a:ext cx="255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</a:rPr>
                <a:t>C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60428" name="文本框 60427"/>
            <p:cNvSpPr txBox="1"/>
            <p:nvPr/>
          </p:nvSpPr>
          <p:spPr>
            <a:xfrm>
              <a:off x="1392" y="1584"/>
              <a:ext cx="244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</a:rPr>
                <a:t>E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60429" name="文本框 60428"/>
            <p:cNvSpPr txBox="1"/>
            <p:nvPr/>
          </p:nvSpPr>
          <p:spPr>
            <a:xfrm>
              <a:off x="1056" y="2688"/>
              <a:ext cx="233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>
                  <a:latin typeface="Times New Roman" panose="02020603050405020304" pitchFamily="18" charset="0"/>
                </a:rPr>
                <a:t>F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60430" name="文本框 60429"/>
          <p:cNvSpPr txBox="1"/>
          <p:nvPr/>
        </p:nvSpPr>
        <p:spPr>
          <a:xfrm>
            <a:off x="395288" y="404813"/>
            <a:ext cx="8280400" cy="2041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</a:rPr>
              <a:t>例</a:t>
            </a:r>
            <a:r>
              <a:rPr lang="en-US" altLang="zh-CN" sz="3200" b="1">
                <a:latin typeface="Times New Roman" panose="02020603050405020304" pitchFamily="18" charset="0"/>
              </a:rPr>
              <a:t>6</a:t>
            </a:r>
            <a:r>
              <a:rPr lang="zh-CN" altLang="en-US" sz="3200" b="1" dirty="0">
                <a:latin typeface="Times New Roman" panose="02020603050405020304" pitchFamily="18" charset="0"/>
              </a:rPr>
              <a:t>：已知，四边形</a:t>
            </a:r>
            <a:r>
              <a:rPr lang="en-US" altLang="zh-CN" sz="3200" b="1">
                <a:latin typeface="Times New Roman" panose="02020603050405020304" pitchFamily="18" charset="0"/>
              </a:rPr>
              <a:t>ABCD</a:t>
            </a:r>
            <a:r>
              <a:rPr lang="zh-CN" altLang="en-US" sz="3200" b="1" dirty="0">
                <a:latin typeface="Times New Roman" panose="02020603050405020304" pitchFamily="18" charset="0"/>
              </a:rPr>
              <a:t>中，</a:t>
            </a:r>
            <a:r>
              <a:rPr lang="en-US" altLang="zh-CN" sz="3200" b="1">
                <a:latin typeface="Times New Roman" panose="02020603050405020304" pitchFamily="18" charset="0"/>
              </a:rPr>
              <a:t>F</a:t>
            </a:r>
            <a:r>
              <a:rPr lang="zh-CN" altLang="en-US" sz="3200" b="1" dirty="0">
                <a:latin typeface="Times New Roman" panose="02020603050405020304" pitchFamily="18" charset="0"/>
              </a:rPr>
              <a:t>是</a:t>
            </a:r>
            <a:r>
              <a:rPr lang="en-US" altLang="zh-CN" sz="3200" b="1">
                <a:latin typeface="Times New Roman" panose="02020603050405020304" pitchFamily="18" charset="0"/>
              </a:rPr>
              <a:t>AB</a:t>
            </a:r>
            <a:r>
              <a:rPr lang="zh-CN" altLang="en-US" sz="3200" b="1" dirty="0">
                <a:latin typeface="Times New Roman" panose="02020603050405020304" pitchFamily="18" charset="0"/>
              </a:rPr>
              <a:t>的点，</a:t>
            </a:r>
            <a:r>
              <a:rPr lang="en-US" altLang="zh-CN" sz="3200" b="1">
                <a:latin typeface="Times New Roman" panose="02020603050405020304" pitchFamily="18" charset="0"/>
              </a:rPr>
              <a:t>E</a:t>
            </a:r>
            <a:r>
              <a:rPr lang="zh-CN" altLang="en-US" sz="3200" b="1" dirty="0">
                <a:latin typeface="Times New Roman" panose="02020603050405020304" pitchFamily="18" charset="0"/>
              </a:rPr>
              <a:t>是</a:t>
            </a:r>
            <a:r>
              <a:rPr lang="en-US" altLang="zh-CN" sz="3200" b="1">
                <a:latin typeface="Times New Roman" panose="02020603050405020304" pitchFamily="18" charset="0"/>
              </a:rPr>
              <a:t>CD</a:t>
            </a:r>
            <a:r>
              <a:rPr lang="zh-CN" altLang="en-US" sz="3200" b="1" dirty="0">
                <a:latin typeface="Times New Roman" panose="02020603050405020304" pitchFamily="18" charset="0"/>
              </a:rPr>
              <a:t>的中点，</a:t>
            </a:r>
            <a:endParaRPr lang="zh-CN" altLang="en-US" sz="800" b="1" dirty="0">
              <a:latin typeface="Times New Roman" panose="02020603050405020304" pitchFamily="18" charset="0"/>
            </a:endParaRPr>
          </a:p>
          <a:p>
            <a:endParaRPr lang="zh-CN" altLang="en-US" sz="3200" b="1" dirty="0">
              <a:latin typeface="Times New Roman" panose="02020603050405020304" pitchFamily="18" charset="0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</a:rPr>
              <a:t>求证：</a:t>
            </a:r>
            <a:r>
              <a:rPr lang="en-US" altLang="zh-CN" sz="3200" b="1">
                <a:latin typeface="Times New Roman" panose="02020603050405020304" pitchFamily="18" charset="0"/>
              </a:rPr>
              <a:t>EF</a:t>
            </a:r>
            <a:r>
              <a:rPr lang="zh-CN" altLang="en-US" sz="3200" b="1" dirty="0">
                <a:latin typeface="Times New Roman" panose="02020603050405020304" pitchFamily="18" charset="0"/>
              </a:rPr>
              <a:t>　  （</a:t>
            </a:r>
            <a:r>
              <a:rPr lang="en-US" altLang="zh-CN" sz="3200" b="1">
                <a:latin typeface="Times New Roman" panose="02020603050405020304" pitchFamily="18" charset="0"/>
              </a:rPr>
              <a:t>AD+BC</a:t>
            </a:r>
            <a:r>
              <a:rPr lang="zh-CN" altLang="en-US" sz="3200" b="1">
                <a:latin typeface="Times New Roman" panose="02020603050405020304" pitchFamily="18" charset="0"/>
              </a:rPr>
              <a:t>）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graphicFrame>
        <p:nvGraphicFramePr>
          <p:cNvPr id="60431" name="内容占位符 60430"/>
          <p:cNvGraphicFramePr/>
          <p:nvPr>
            <p:ph idx="4294967295"/>
          </p:nvPr>
        </p:nvGraphicFramePr>
        <p:xfrm>
          <a:off x="2195513" y="1484313"/>
          <a:ext cx="850900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266065" imgH="405765" progId="Equation.DSMT4">
                  <p:embed/>
                </p:oleObj>
              </mc:Choice>
              <mc:Fallback>
                <p:oleObj name="" r:id="rId1" imgW="266065" imgH="405765" progId="Equation.DSMT4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195513" y="1484313"/>
                        <a:ext cx="850900" cy="12954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tags/tag1.xml><?xml version="1.0" encoding="utf-8"?>
<p:tagLst xmlns:p="http://schemas.openxmlformats.org/presentationml/2006/main">
  <p:tag name="KSO_WM_DOC_GUID" val="{4282c0c5-043f-40fe-b7c4-68f42fc94339}"/>
</p:tagLst>
</file>

<file path=ppt/theme/theme1.xml><?xml version="1.0" encoding="utf-8"?>
<a:theme xmlns:a="http://schemas.openxmlformats.org/drawingml/2006/main" name="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3017</Words>
  <Application>WPS 演示</Application>
  <PresentationFormat>在屏幕上显示</PresentationFormat>
  <Paragraphs>461</Paragraphs>
  <Slides>26</Slides>
  <Notes>18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9</vt:i4>
      </vt:variant>
      <vt:variant>
        <vt:lpstr>幻灯片标题</vt:lpstr>
      </vt:variant>
      <vt:variant>
        <vt:i4>26</vt:i4>
      </vt:variant>
    </vt:vector>
  </HeadingPairs>
  <TitlesOfParts>
    <vt:vector size="47" baseType="lpstr">
      <vt:lpstr>Arial</vt:lpstr>
      <vt:lpstr>宋体</vt:lpstr>
      <vt:lpstr>Wingdings</vt:lpstr>
      <vt:lpstr>Times New Roman</vt:lpstr>
      <vt:lpstr>华文隶书</vt:lpstr>
      <vt:lpstr>华文新魏</vt:lpstr>
      <vt:lpstr>微软雅黑</vt:lpstr>
      <vt:lpstr>Arial Unicode MS</vt:lpstr>
      <vt:lpstr>Calibri</vt:lpstr>
      <vt:lpstr>黑体</vt:lpstr>
      <vt:lpstr>隶书</vt:lpstr>
      <vt:lpstr>默认设计模板</vt:lpstr>
      <vt:lpstr>Equation.DSMT4</vt:lpstr>
      <vt:lpstr>Equation.DSMT4</vt:lpstr>
      <vt:lpstr>Equation.DSMT4</vt:lpstr>
      <vt:lpstr>Equation.3</vt:lpstr>
      <vt:lpstr>Equation.3</vt:lpstr>
      <vt:lpstr>Equation.3</vt:lpstr>
      <vt:lpstr>Equation.DSMT4</vt:lpstr>
      <vt:lpstr>Equation.DSMT4</vt:lpstr>
      <vt:lpstr>Equation.DSMT4</vt:lpstr>
      <vt:lpstr>PowerPoint 演示文稿</vt:lpstr>
      <vt:lpstr>PowerPoint 演示文稿</vt:lpstr>
      <vt:lpstr>    1、已知在四边形ABCD中，AD∥BC，要使这个四边形为平行四边形，则需添加一个你认为正确的条件为 (                                                                )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 5.如图，四边形ABCD的对角线交于点O，下列判断若正确，请在括号里打上“√”号，若错误打上“×”号．</vt:lpstr>
      <vt:lpstr>6．（常州）已知，四边形ABCD的对角线AC、BD相交于点O，给出下列5个条件： ①AB∥CD；②OA=OC；③AB=CD； ④∠BAD=∠DCB；⑤AD∥BC．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cp:keywords>www.czsx.com.cn</cp:keywords>
  <dc:description>www.czsx.com.cn</dc:description>
  <dc:subject>www.czsx.com.cn</dc:subject>
  <cp:category>www.czsx.com.cn</cp:category>
  <cp:lastModifiedBy>Administrator</cp:lastModifiedBy>
  <cp:revision>37</cp:revision>
  <dcterms:created xsi:type="dcterms:W3CDTF">2006-04-02T15:26:00Z</dcterms:created>
  <dcterms:modified xsi:type="dcterms:W3CDTF">2019-03-20T07:19:40Z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2052-11.1.0.8527</vt:lpwstr>
  </property>
</Properties>
</file>