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347" r:id="rId3"/>
    <p:sldId id="348" r:id="rId4"/>
    <p:sldId id="349" r:id="rId5"/>
    <p:sldId id="350" r:id="rId6"/>
    <p:sldId id="311" r:id="rId7"/>
    <p:sldId id="330" r:id="rId8"/>
    <p:sldId id="329" r:id="rId10"/>
    <p:sldId id="289" r:id="rId11"/>
    <p:sldId id="258" r:id="rId12"/>
    <p:sldId id="259" r:id="rId13"/>
    <p:sldId id="291" r:id="rId14"/>
    <p:sldId id="302" r:id="rId15"/>
    <p:sldId id="331" r:id="rId16"/>
    <p:sldId id="332" r:id="rId17"/>
    <p:sldId id="333" r:id="rId18"/>
    <p:sldId id="306" r:id="rId19"/>
    <p:sldId id="351" r:id="rId20"/>
    <p:sldId id="303" r:id="rId21"/>
    <p:sldId id="307" r:id="rId22"/>
    <p:sldId id="288" r:id="rId23"/>
    <p:sldId id="334" r:id="rId24"/>
    <p:sldId id="335" r:id="rId25"/>
  </p:sldIdLst>
  <p:sldSz cx="12192000" cy="6858000"/>
  <p:notesSz cx="7103745" cy="10234295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-90" y="-72"/>
      </p:cViewPr>
      <p:guideLst>
        <p:guide orient="horz" pos="2160"/>
        <p:guide pos="386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gs" Target="tags/tag13.xml"/><Relationship Id="rId28" Type="http://schemas.openxmlformats.org/officeDocument/2006/relationships/tableStyles" Target="tableStyles.xml"/><Relationship Id="rId27" Type="http://schemas.openxmlformats.org/officeDocument/2006/relationships/viewProps" Target="viewProps.xml"/><Relationship Id="rId26" Type="http://schemas.openxmlformats.org/officeDocument/2006/relationships/presProps" Target="presProps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E84703F2-8339-4861-9C5C-F961D1EC8AC7}" type="datetimeFigureOut">
              <a:rPr lang="zh-CN" altLang="en-US"/>
            </a:fld>
            <a:endParaRPr lang="zh-CN" altLang="en-US"/>
          </a:p>
        </p:txBody>
      </p:sp>
      <p:sp>
        <p:nvSpPr>
          <p:cNvPr id="12292" name="幻灯片图像占位符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481013" y="1279525"/>
            <a:ext cx="6140450" cy="34544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0263"/>
            <a:ext cx="3078162" cy="514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7BE632-9908-4CB9-A56C-A372363C25A6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65537"/>
          <p:cNvSpPr>
            <a:spLocks noGrp="1" noRot="1" noTextEdit="1"/>
          </p:cNvSpPr>
          <p:nvPr>
            <p:ph type="sldImg"/>
          </p:nvPr>
        </p:nvSpPr>
        <p:spPr/>
      </p:sp>
      <p:sp>
        <p:nvSpPr>
          <p:cNvPr id="17410" name="文本占位符 65538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zh-CN" smtClean="0"/>
          </a:p>
        </p:txBody>
      </p:sp>
      <p:sp>
        <p:nvSpPr>
          <p:cNvPr id="17411" name="灯片编号占位符 1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0F276E1-1AA2-4878-95B8-A4A85FE946E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1506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150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9F68EE-E690-4294-861C-24105A1C835E}" type="slidenum">
              <a:rPr lang="zh-CN" altLang="en-US"/>
            </a:fld>
            <a:endParaRPr lang="en-US" altLang="zh-CN"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2355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26627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40CDF4-1212-432A-BA6B-72D3B0C7FE9C}" type="slidenum">
              <a:rPr lang="zh-CN" altLang="en-US"/>
            </a:fld>
            <a:endParaRPr lang="en-US" altLang="zh-CN"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072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123E2DF-953B-4685-9F6D-A6450CA0738A}" type="slidenum">
              <a:rPr lang="zh-CN" altLang="en-US"/>
            </a:fld>
            <a:endParaRPr lang="en-US" altLang="zh-CN"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tags" Target="../tags/tag6.xml"/><Relationship Id="rId8" Type="http://schemas.openxmlformats.org/officeDocument/2006/relationships/tags" Target="../tags/tag5.xml"/><Relationship Id="rId7" Type="http://schemas.openxmlformats.org/officeDocument/2006/relationships/image" Target="../media/image2.jpeg"/><Relationship Id="rId6" Type="http://schemas.openxmlformats.org/officeDocument/2006/relationships/tags" Target="../tags/tag4.xml"/><Relationship Id="rId5" Type="http://schemas.openxmlformats.org/officeDocument/2006/relationships/tags" Target="../tags/tag3.xml"/><Relationship Id="rId4" Type="http://schemas.openxmlformats.org/officeDocument/2006/relationships/image" Target="../media/image1.jpeg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0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281238" y="4567238"/>
            <a:ext cx="1366837" cy="1368425"/>
          </a:xfrm>
          <a:prstGeom prst="rect">
            <a:avLst/>
          </a:prstGeom>
          <a:solidFill>
            <a:srgbClr val="6AB598"/>
          </a:solidFill>
          <a:ln w="44450" cap="flat" cmpd="sng">
            <a:solidFill>
              <a:srgbClr val="6AB598"/>
            </a:solidFill>
            <a:miter lim="800000"/>
          </a:ln>
          <a:effectLst/>
        </p:spPr>
        <p:txBody>
          <a:bodyPr>
            <a:norm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 bwMode="auto">
          <a:xfrm>
            <a:off x="2317750" y="460375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8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841750" y="4567238"/>
            <a:ext cx="1366838" cy="1368425"/>
          </a:xfrm>
          <a:prstGeom prst="rect">
            <a:avLst/>
          </a:prstGeom>
          <a:solidFill>
            <a:srgbClr val="6AB598"/>
          </a:solidFill>
          <a:ln w="44450" cap="flat" cmpd="sng">
            <a:solidFill>
              <a:srgbClr val="6AB598"/>
            </a:solidFill>
            <a:miter lim="800000"/>
          </a:ln>
          <a:effectLst/>
        </p:spPr>
        <p:txBody>
          <a:bodyPr>
            <a:norm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 bwMode="auto">
          <a:xfrm>
            <a:off x="3876675" y="460375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10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720725" y="4567238"/>
            <a:ext cx="1368425" cy="1368425"/>
          </a:xfrm>
          <a:prstGeom prst="rect">
            <a:avLst/>
          </a:prstGeom>
          <a:solidFill>
            <a:srgbClr val="6AB598"/>
          </a:solidFill>
          <a:ln w="44450" cap="flat" cmpd="sng">
            <a:solidFill>
              <a:srgbClr val="6AB598"/>
            </a:solidFill>
            <a:miter lim="800000"/>
          </a:ln>
          <a:effectLst/>
        </p:spPr>
        <p:txBody>
          <a:bodyPr>
            <a:norm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  <p:pic>
        <p:nvPicPr>
          <p:cNvPr id="9" name="Picture 7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 bwMode="auto">
          <a:xfrm>
            <a:off x="757238" y="460375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64067" y="2374900"/>
            <a:ext cx="8102600" cy="914400"/>
          </a:xfrm>
        </p:spPr>
        <p:txBody>
          <a:bodyPr lIns="90170" tIns="46990" rIns="90170" bIns="46990"/>
          <a:lstStyle>
            <a:lvl1pPr algn="l" eaLnBrk="1" hangingPunct="1">
              <a:buFont typeface="Arial" panose="020B0604020202020204" pitchFamily="34" charset="0"/>
              <a:buNone/>
              <a:defRPr sz="4800">
                <a:solidFill>
                  <a:srgbClr val="1483B5"/>
                </a:solidFill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noProof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4067" y="3289300"/>
            <a:ext cx="8102600" cy="817563"/>
          </a:xfrm>
        </p:spPr>
        <p:txBody>
          <a:bodyPr>
            <a:normAutofit/>
          </a:bodyPr>
          <a:lstStyle>
            <a:lvl1pPr marL="0" indent="0" eaLnBrk="1" hangingPunct="1">
              <a:lnSpc>
                <a:spcPct val="80000"/>
              </a:lnSpc>
              <a:spcBef>
                <a:spcPct val="0"/>
              </a:spcBef>
              <a:buFont typeface="Arial" panose="020B0604020202020204" pitchFamily="34" charset="0"/>
              <a:buNone/>
              <a:defRPr sz="2400">
                <a:solidFill>
                  <a:srgbClr val="5A4C41"/>
                </a:solidFill>
                <a:sym typeface="Arial" panose="020B0604020202020204" pitchFamily="34" charset="0"/>
              </a:defRPr>
            </a:lvl1pPr>
          </a:lstStyle>
          <a:p>
            <a:pPr lvl="0"/>
            <a:r>
              <a:rPr lang="zh-CN" noProof="0" smtClean="0">
                <a:sym typeface="Arial" panose="020B0604020202020204" pitchFamily="34" charset="0"/>
              </a:rPr>
              <a:t>单击此处编辑母版副标题样式</a:t>
            </a:r>
            <a:endParaRPr lang="zh-CN" noProof="0" smtClean="0">
              <a:sym typeface="Arial" panose="020B0604020202020204" pitchFamily="34" charset="0"/>
            </a:endParaRPr>
          </a:p>
        </p:txBody>
      </p:sp>
      <p:sp>
        <p:nvSpPr>
          <p:cNvPr id="10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9DE1E-E802-444F-86FC-ED77D2E06063}" type="datetimeFigureOut">
              <a:rPr lang="zh-CN" altLang="en-US"/>
            </a:fld>
            <a:endParaRPr lang="zh-CN" altLang="en-US"/>
          </a:p>
        </p:txBody>
      </p:sp>
      <p:sp>
        <p:nvSpPr>
          <p:cNvPr id="11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2" name="灯片编号占位符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25AEF-FF94-4017-9468-7B151D11382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772F36-9902-40EE-B8C5-71C8AD79FCF7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06E13-4A02-474B-A63D-33BD19CAF76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2203450" y="1812925"/>
            <a:ext cx="2455863" cy="2454275"/>
          </a:xfrm>
          <a:prstGeom prst="ellipse">
            <a:avLst/>
          </a:prstGeom>
          <a:solidFill>
            <a:srgbClr val="009999">
              <a:alpha val="79999"/>
            </a:srgbClr>
          </a:solidFill>
          <a:ln w="57150" cap="flat" cmpd="sng">
            <a:solidFill>
              <a:schemeClr val="bg1"/>
            </a:solidFill>
            <a:round/>
          </a:ln>
          <a:effectLst/>
        </p:spPr>
        <p:txBody>
          <a:bodyPr lIns="90170" tIns="46990" rIns="90170" bIns="4699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2400">
              <a:solidFill>
                <a:schemeClr val="bg1"/>
              </a:solidFill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701117" y="2398714"/>
            <a:ext cx="5774267" cy="1069975"/>
          </a:xfrm>
          <a:noFill/>
        </p:spPr>
        <p:txBody>
          <a:bodyPr anchor="b"/>
          <a:lstStyle>
            <a:lvl1pPr algn="l">
              <a:defRPr sz="28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noProof="0" smtClean="0">
                <a:sym typeface="Arial" panose="020B0604020202020204" pitchFamily="34" charset="0"/>
              </a:rPr>
              <a:t>单击此处编辑母版标题样式</a:t>
            </a:r>
            <a:endParaRPr lang="zh-CN" noProof="0" smtClean="0">
              <a:sym typeface="Arial" panose="020B0604020202020204" pitchFamily="34" charset="0"/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03233" y="3468689"/>
            <a:ext cx="5774267" cy="714375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zh-CN" noProof="0" smtClean="0"/>
              <a:t>单击此处编辑母版副标题样式</a:t>
            </a:r>
            <a:endParaRPr lang="zh-CN" noProof="0" smtClean="0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52B162-0CD4-4D07-BE73-30C704104DDC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FDDC4-328F-4456-A4A7-B0F588B9C61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600201"/>
            <a:ext cx="51562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1562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80EF0-2CA5-4FD4-9894-06B097A080F7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290D0-BFCB-4F86-936E-272849C9BDA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35200" y="779653"/>
            <a:ext cx="9921600" cy="601200"/>
          </a:xfrm>
          <a:solidFill>
            <a:schemeClr val="accent1"/>
          </a:solidFill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279229" y="1985963"/>
            <a:ext cx="4516800" cy="896400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79229" y="2858643"/>
            <a:ext cx="4516800" cy="3272400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400"/>
            </a:lvl1pPr>
            <a:lvl2pPr marL="742950" indent="-285750">
              <a:buFont typeface="Arial" panose="020B0604020202020204" pitchFamily="34" charset="0"/>
              <a:buChar char="•"/>
              <a:defRPr sz="2000"/>
            </a:lvl2pPr>
            <a:lvl3pPr marL="1200150" indent="-285750">
              <a:buFont typeface="Arial" panose="020B0604020202020204" pitchFamily="34" charset="0"/>
              <a:buChar char="•"/>
              <a:defRPr sz="1800"/>
            </a:lvl3pPr>
            <a:lvl4pPr marL="1657350" indent="-285750">
              <a:buFont typeface="Arial" panose="020B0604020202020204" pitchFamily="34" charset="0"/>
              <a:buChar char="•"/>
              <a:defRPr sz="1800"/>
            </a:lvl4pPr>
            <a:lvl5pPr marL="2114550" indent="-285750"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497320" y="1985963"/>
            <a:ext cx="4516800" cy="896400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497320" y="2858643"/>
            <a:ext cx="4516800" cy="3272400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400"/>
            </a:lvl1pPr>
            <a:lvl2pPr marL="742950" indent="-285750">
              <a:buFont typeface="Arial" panose="020B0604020202020204" pitchFamily="34" charset="0"/>
              <a:buChar char="•"/>
              <a:defRPr sz="2000"/>
            </a:lvl2pPr>
            <a:lvl3pPr marL="1200150" indent="-285750">
              <a:buFont typeface="Arial" panose="020B0604020202020204" pitchFamily="34" charset="0"/>
              <a:buChar char="•"/>
              <a:defRPr sz="1800"/>
            </a:lvl3pPr>
            <a:lvl4pPr marL="1657350" indent="-285750">
              <a:buFont typeface="Arial" panose="020B0604020202020204" pitchFamily="34" charset="0"/>
              <a:buChar char="•"/>
              <a:defRPr sz="1800"/>
            </a:lvl4pPr>
            <a:lvl5pPr marL="2114550" indent="-285750"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345A4-0B3F-4974-A8C5-427736BF949C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D2948-AB8F-4CA5-80AA-0BAD5436E5E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583123"/>
            <a:ext cx="10972800" cy="1144800"/>
          </a:xfrm>
        </p:spPr>
        <p:txBody>
          <a:bodyPr/>
          <a:lstStyle>
            <a:lvl1pPr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C13E6-7F2D-4DE5-85CA-5990FDA1FED5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63D72-C950-444D-9F28-BBB291478CD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3CA80-E032-49AC-AE29-C6859BD60C9A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673EA-17CA-40C4-B299-0D88D5BBDF4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768937" y="1538867"/>
            <a:ext cx="4070400" cy="2354400"/>
          </a:xfrm>
        </p:spPr>
        <p:txBody>
          <a:bodyPr>
            <a:normAutofit/>
          </a:bodyPr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57201" y="898526"/>
            <a:ext cx="7150100" cy="3578225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Arial" panose="020B060402020202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4834053"/>
            <a:ext cx="11073600" cy="1684800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561138"/>
            <a:ext cx="2743200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038AB-1E69-4574-94F7-0794BC507E0B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561138"/>
            <a:ext cx="4114800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561138"/>
            <a:ext cx="2743200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01FFE-064E-454B-8C63-143E72705B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769642" y="274639"/>
            <a:ext cx="1584158" cy="5851525"/>
          </a:xfrm>
        </p:spPr>
        <p:txBody>
          <a:bodyPr vert="eaVer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274639"/>
            <a:ext cx="8738936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60B6A-C440-4B4A-B141-0080D914BEE5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5FC11-8AFC-4EED-A313-B669B9B3F14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838200" y="412955"/>
            <a:ext cx="10515600" cy="557509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697F2-2243-464F-A1E0-B7BDDC2B685B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9A77C-88E2-4FD1-959B-3053E95B422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image" Target="../media/image4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>
          <a:xfrm>
            <a:off x="1588" y="6735763"/>
            <a:ext cx="12192000" cy="144462"/>
            <a:chOff x="0" y="0"/>
            <a:chExt cx="14400" cy="228"/>
          </a:xfrm>
        </p:grpSpPr>
        <p:sp>
          <p:nvSpPr>
            <p:cNvPr id="5" name="矩形 7"/>
            <p:cNvSpPr>
              <a:spLocks noChangeArrowheads="1"/>
            </p:cNvSpPr>
            <p:nvPr/>
          </p:nvSpPr>
          <p:spPr bwMode="auto">
            <a:xfrm>
              <a:off x="0" y="0"/>
              <a:ext cx="6617" cy="225"/>
            </a:xfrm>
            <a:prstGeom prst="rect">
              <a:avLst/>
            </a:prstGeom>
            <a:solidFill>
              <a:srgbClr val="EEF2CD"/>
            </a:solidFill>
            <a:ln>
              <a:noFill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6" name="矩形 11"/>
            <p:cNvSpPr>
              <a:spLocks noChangeArrowheads="1"/>
            </p:cNvSpPr>
            <p:nvPr/>
          </p:nvSpPr>
          <p:spPr bwMode="auto">
            <a:xfrm>
              <a:off x="7359" y="0"/>
              <a:ext cx="7041" cy="225"/>
            </a:xfrm>
            <a:prstGeom prst="rect">
              <a:avLst/>
            </a:prstGeom>
            <a:solidFill>
              <a:srgbClr val="5A4C41"/>
            </a:solidFill>
            <a:ln>
              <a:noFill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29" name="矩形 8"/>
            <p:cNvSpPr>
              <a:spLocks noChangeArrowheads="1"/>
            </p:cNvSpPr>
            <p:nvPr/>
          </p:nvSpPr>
          <p:spPr bwMode="auto">
            <a:xfrm>
              <a:off x="6534" y="0"/>
              <a:ext cx="450" cy="225"/>
            </a:xfrm>
            <a:prstGeom prst="rect">
              <a:avLst/>
            </a:prstGeom>
            <a:solidFill>
              <a:srgbClr val="B2D4B9"/>
            </a:solidFill>
            <a:ln>
              <a:noFill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30" name="矩形 9"/>
            <p:cNvSpPr>
              <a:spLocks noChangeArrowheads="1"/>
            </p:cNvSpPr>
            <p:nvPr/>
          </p:nvSpPr>
          <p:spPr bwMode="auto">
            <a:xfrm>
              <a:off x="6812" y="0"/>
              <a:ext cx="379" cy="225"/>
            </a:xfrm>
            <a:prstGeom prst="rect">
              <a:avLst/>
            </a:prstGeom>
            <a:solidFill>
              <a:srgbClr val="61ADA0"/>
            </a:solidFill>
            <a:ln>
              <a:noFill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31" name="矩形 10"/>
            <p:cNvSpPr>
              <a:spLocks noChangeArrowheads="1"/>
            </p:cNvSpPr>
            <p:nvPr/>
          </p:nvSpPr>
          <p:spPr bwMode="auto">
            <a:xfrm>
              <a:off x="7056" y="0"/>
              <a:ext cx="309" cy="228"/>
            </a:xfrm>
            <a:prstGeom prst="rect">
              <a:avLst/>
            </a:prstGeom>
            <a:solidFill>
              <a:srgbClr val="258F8D"/>
            </a:solidFill>
            <a:ln>
              <a:noFill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黑体" panose="02010609060101010101" pitchFamily="49" charset="-122"/>
                </a:defRPr>
              </a:lvl9pPr>
            </a:lstStyle>
            <a:p>
              <a:pPr fontAlgn="auto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74638"/>
            <a:ext cx="10515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>
                <a:sym typeface="Arial" panose="020B0604020202020204"/>
              </a:rPr>
              <a:t>单击此处编辑母版标题样式</a:t>
            </a:r>
            <a:endParaRPr lang="zh-CN" altLang="en-US" smtClean="0">
              <a:sym typeface="Arial" panose="020B0604020202020204"/>
            </a:endParaRP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600200"/>
            <a:ext cx="10515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>
                <a:sym typeface="Arial" panose="020B0604020202020204"/>
              </a:rPr>
              <a:t>单击此处编辑母版文本样式</a:t>
            </a:r>
            <a:endParaRPr lang="zh-CN" altLang="en-US" smtClean="0">
              <a:sym typeface="Arial" panose="020B0604020202020204"/>
            </a:endParaRPr>
          </a:p>
          <a:p>
            <a:pPr lvl="1"/>
            <a:r>
              <a:rPr lang="zh-CN" altLang="en-US" smtClean="0">
                <a:sym typeface="Arial" panose="020B0604020202020204"/>
              </a:rPr>
              <a:t>第二级</a:t>
            </a:r>
            <a:endParaRPr lang="zh-CN" altLang="en-US" smtClean="0">
              <a:sym typeface="Arial" panose="020B0604020202020204"/>
            </a:endParaRPr>
          </a:p>
          <a:p>
            <a:pPr lvl="2"/>
            <a:r>
              <a:rPr lang="zh-CN" altLang="en-US" smtClean="0">
                <a:sym typeface="Arial" panose="020B0604020202020204"/>
              </a:rPr>
              <a:t>第三级</a:t>
            </a:r>
            <a:endParaRPr lang="zh-CN" altLang="en-US" smtClean="0">
              <a:sym typeface="Arial" panose="020B0604020202020204"/>
            </a:endParaRPr>
          </a:p>
          <a:p>
            <a:pPr lvl="3"/>
            <a:r>
              <a:rPr lang="zh-CN" altLang="en-US" smtClean="0">
                <a:sym typeface="Arial" panose="020B0604020202020204"/>
              </a:rPr>
              <a:t>第四级</a:t>
            </a:r>
            <a:endParaRPr lang="zh-CN" altLang="en-US" smtClean="0">
              <a:sym typeface="Arial" panose="020B0604020202020204"/>
            </a:endParaRPr>
          </a:p>
          <a:p>
            <a:pPr lvl="4"/>
            <a:r>
              <a:rPr lang="zh-CN" altLang="en-US" smtClean="0">
                <a:sym typeface="Arial" panose="020B0604020202020204"/>
              </a:rPr>
              <a:t>第五级</a:t>
            </a:r>
            <a:endParaRPr lang="zh-CN" altLang="en-US" smtClean="0">
              <a:sym typeface="Arial" panose="020B0604020202020204"/>
            </a:endParaRPr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DBA9ABC-B38F-4F74-8863-B447382D511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2AE85EF-5A29-43CE-BA83-D7EB61B14A1D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+mj-cs"/>
          <a:sym typeface="Arial" panose="020B0604020202020204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/>
          <a:sym typeface="Arial" panose="020B060402020202020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/>
          <a:sym typeface="Arial" panose="020B060402020202020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/>
          <a:sym typeface="Arial" panose="020B060402020202020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  <a:cs typeface="Arial" panose="020B0604020202020204"/>
          <a:sym typeface="Arial" panose="020B0604020202020204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ct val="0"/>
        </a:spcAft>
        <a:buChar char="•"/>
        <a:defRPr sz="2400" kern="1200">
          <a:solidFill>
            <a:schemeClr val="bg2"/>
          </a:solidFill>
          <a:latin typeface="Arial" panose="020B0604020202020204" pitchFamily="34" charset="0"/>
          <a:ea typeface="黑体" panose="02010609060101010101" pitchFamily="49" charset="-122"/>
          <a:cs typeface="+mn-cs"/>
          <a:sym typeface="Arial" panose="020B0604020202020204"/>
        </a:defRPr>
      </a:lvl1pPr>
      <a:lvl2pPr marL="914400" indent="-457200" algn="l" rtl="0" eaLnBrk="0" fontAlgn="base" hangingPunct="0">
        <a:spcBef>
          <a:spcPct val="0"/>
        </a:spcBef>
        <a:spcAft>
          <a:spcPct val="0"/>
        </a:spcAft>
        <a:buFont typeface="Arial" panose="020B0604020202020204"/>
        <a:buChar char="•"/>
        <a:defRPr sz="2000" kern="1200">
          <a:solidFill>
            <a:schemeClr val="bg2"/>
          </a:solidFill>
          <a:latin typeface="Arial" panose="020B0604020202020204" pitchFamily="34" charset="0"/>
          <a:ea typeface="黑体" panose="02010609060101010101" pitchFamily="49" charset="-122"/>
          <a:cs typeface="+mn-cs"/>
          <a:sym typeface="Arial" panose="020B0604020202020204"/>
        </a:defRPr>
      </a:lvl2pPr>
      <a:lvl3pPr marL="1257300" indent="-342900" algn="l" rtl="0" eaLnBrk="0" fontAlgn="base" hangingPunct="0">
        <a:spcBef>
          <a:spcPct val="0"/>
        </a:spcBef>
        <a:spcAft>
          <a:spcPct val="0"/>
        </a:spcAft>
        <a:buFont typeface="Arial" panose="020B0604020202020204"/>
        <a:buChar char="•"/>
        <a:defRPr kern="1200">
          <a:solidFill>
            <a:schemeClr val="bg2"/>
          </a:solidFill>
          <a:latin typeface="Arial" panose="020B0604020202020204" pitchFamily="34" charset="0"/>
          <a:ea typeface="黑体" panose="02010609060101010101" pitchFamily="49" charset="-122"/>
          <a:cs typeface="+mn-cs"/>
          <a:sym typeface="Arial" panose="020B0604020202020204"/>
        </a:defRPr>
      </a:lvl3pPr>
      <a:lvl4pPr marL="1714500" indent="-342900" algn="l" rtl="0" eaLnBrk="0" fontAlgn="base" hangingPunct="0">
        <a:spcBef>
          <a:spcPct val="0"/>
        </a:spcBef>
        <a:spcAft>
          <a:spcPct val="0"/>
        </a:spcAft>
        <a:buFont typeface="Arial" panose="020B0604020202020204"/>
        <a:buChar char="•"/>
        <a:defRPr kern="1200">
          <a:solidFill>
            <a:schemeClr val="bg2"/>
          </a:solidFill>
          <a:latin typeface="Arial" panose="020B0604020202020204" pitchFamily="34" charset="0"/>
          <a:ea typeface="黑体" panose="02010609060101010101" pitchFamily="49" charset="-122"/>
          <a:cs typeface="+mn-cs"/>
          <a:sym typeface="Arial" panose="020B0604020202020204"/>
        </a:defRPr>
      </a:lvl4pPr>
      <a:lvl5pPr marL="2171700" indent="-342900" algn="l" rtl="0" eaLnBrk="0" fontAlgn="base" hangingPunct="0">
        <a:spcBef>
          <a:spcPct val="0"/>
        </a:spcBef>
        <a:spcAft>
          <a:spcPct val="0"/>
        </a:spcAft>
        <a:buFont typeface="Arial" panose="020B0604020202020204"/>
        <a:buChar char="•"/>
        <a:defRPr kern="1200">
          <a:solidFill>
            <a:schemeClr val="bg2"/>
          </a:solidFill>
          <a:latin typeface="Arial" panose="020B0604020202020204" pitchFamily="34" charset="0"/>
          <a:ea typeface="黑体" panose="02010609060101010101" pitchFamily="49" charset="-122"/>
          <a:cs typeface="+mn-cs"/>
          <a:sym typeface="Arial" panose="020B060402020202020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slide" Target="slide7.xml"/><Relationship Id="rId1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6.xml"/><Relationship Id="rId2" Type="http://schemas.openxmlformats.org/officeDocument/2006/relationships/tags" Target="../tags/tag12.xml"/><Relationship Id="rId1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4097"/>
          <p:cNvSpPr>
            <a:spLocks noGrp="1"/>
          </p:cNvSpPr>
          <p:nvPr>
            <p:ph type="ctrTitle"/>
          </p:nvPr>
        </p:nvSpPr>
        <p:spPr>
          <a:xfrm>
            <a:off x="1524000" y="2130425"/>
            <a:ext cx="9144000" cy="1470025"/>
          </a:xfrm>
        </p:spPr>
        <p:txBody>
          <a:bodyPr anchor="ctr"/>
          <a:lstStyle/>
          <a:p>
            <a:pPr defTabSz="914400">
              <a:buSzTx/>
            </a:pPr>
            <a:r>
              <a:rPr lang="zh-CN" altLang="en-US" sz="5400" b="1" kern="1200" baseline="0">
                <a:latin typeface="Arial" panose="020B0604020202020204" pitchFamily="34" charset="0"/>
                <a:ea typeface="宋体" panose="02010600030101010101" pitchFamily="2" charset="-122"/>
              </a:rPr>
              <a:t>第八课  唯物辩证法的发展观</a:t>
            </a:r>
            <a:endParaRPr lang="zh-CN" altLang="en-US" sz="5400" b="1" kern="1200" baseline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9" name="副标题 4098"/>
          <p:cNvSpPr>
            <a:spLocks noGrp="1"/>
          </p:cNvSpPr>
          <p:nvPr>
            <p:ph type="subTitle" idx="1"/>
          </p:nvPr>
        </p:nvSpPr>
        <p:spPr>
          <a:xfrm>
            <a:off x="2895600" y="3886200"/>
            <a:ext cx="6400800" cy="1752600"/>
          </a:xfrm>
        </p:spPr>
        <p:txBody>
          <a:bodyPr/>
          <a:lstStyle/>
          <a:p>
            <a:pPr defTabSz="914400">
              <a:buSzTx/>
            </a:pPr>
            <a:endParaRPr lang="zh-CN" altLang="en-US" sz="4000" b="1" kern="1200" baseline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文本框 5123"/>
          <p:cNvSpPr txBox="1"/>
          <p:nvPr/>
        </p:nvSpPr>
        <p:spPr>
          <a:xfrm>
            <a:off x="1752600" y="2057400"/>
            <a:ext cx="838200" cy="3169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CC0000"/>
                </a:solidFill>
                <a:latin typeface="Arial" panose="020B0604020202020204" pitchFamily="34" charset="0"/>
              </a:rPr>
              <a:t>唯物辩证法</a:t>
            </a:r>
            <a:endParaRPr lang="zh-CN" altLang="en-US" sz="4000" b="1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5125" name="直接连接符 5124"/>
          <p:cNvSpPr/>
          <p:nvPr/>
        </p:nvSpPr>
        <p:spPr>
          <a:xfrm flipH="1">
            <a:off x="2667000" y="1524000"/>
            <a:ext cx="0" cy="43434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6" name="直接连接符 5125"/>
          <p:cNvSpPr/>
          <p:nvPr/>
        </p:nvSpPr>
        <p:spPr>
          <a:xfrm>
            <a:off x="2667000" y="1524000"/>
            <a:ext cx="10668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7" name="文本框 5126"/>
          <p:cNvSpPr txBox="1"/>
          <p:nvPr/>
        </p:nvSpPr>
        <p:spPr>
          <a:xfrm>
            <a:off x="2743200" y="1081088"/>
            <a:ext cx="1371600" cy="368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latin typeface="Arial" panose="020B0604020202020204" pitchFamily="34" charset="0"/>
              </a:rPr>
              <a:t>总特征</a:t>
            </a:r>
            <a:endParaRPr lang="zh-CN" altLang="en-US" b="1">
              <a:latin typeface="Arial" panose="020B0604020202020204" pitchFamily="34" charset="0"/>
            </a:endParaRPr>
          </a:p>
        </p:txBody>
      </p:sp>
      <p:sp>
        <p:nvSpPr>
          <p:cNvPr id="5128" name="直接连接符 5127"/>
          <p:cNvSpPr/>
          <p:nvPr/>
        </p:nvSpPr>
        <p:spPr>
          <a:xfrm flipH="1">
            <a:off x="3810000" y="762000"/>
            <a:ext cx="0" cy="236220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29" name="直接连接符 5128"/>
          <p:cNvSpPr/>
          <p:nvPr/>
        </p:nvSpPr>
        <p:spPr>
          <a:xfrm>
            <a:off x="3810000" y="762000"/>
            <a:ext cx="4572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30" name="直接连接符 5129"/>
          <p:cNvSpPr/>
          <p:nvPr/>
        </p:nvSpPr>
        <p:spPr>
          <a:xfrm>
            <a:off x="3810000" y="3124200"/>
            <a:ext cx="5334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31" name="文本框 5130"/>
          <p:cNvSpPr txBox="1"/>
          <p:nvPr/>
        </p:nvSpPr>
        <p:spPr>
          <a:xfrm>
            <a:off x="4343400" y="457200"/>
            <a:ext cx="1981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联系观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sp>
        <p:nvSpPr>
          <p:cNvPr id="5133" name="文本框 5132"/>
          <p:cNvSpPr txBox="1"/>
          <p:nvPr/>
        </p:nvSpPr>
        <p:spPr>
          <a:xfrm>
            <a:off x="4267200" y="2819400"/>
            <a:ext cx="1828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发展观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sp>
        <p:nvSpPr>
          <p:cNvPr id="5135" name="直接连接符 5134"/>
          <p:cNvSpPr/>
          <p:nvPr/>
        </p:nvSpPr>
        <p:spPr>
          <a:xfrm>
            <a:off x="2667000" y="4800600"/>
            <a:ext cx="16764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36" name="文本框 5135"/>
          <p:cNvSpPr txBox="1"/>
          <p:nvPr/>
        </p:nvSpPr>
        <p:spPr>
          <a:xfrm>
            <a:off x="4495800" y="4449763"/>
            <a:ext cx="1371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矛盾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sp>
        <p:nvSpPr>
          <p:cNvPr id="5137" name="直接连接符 5136"/>
          <p:cNvSpPr/>
          <p:nvPr/>
        </p:nvSpPr>
        <p:spPr>
          <a:xfrm>
            <a:off x="2667000" y="5867400"/>
            <a:ext cx="1752600" cy="0"/>
          </a:xfrm>
          <a:prstGeom prst="line">
            <a:avLst/>
          </a:prstGeom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/>
        </p:txBody>
      </p:sp>
      <p:sp>
        <p:nvSpPr>
          <p:cNvPr id="5139" name="文本框 5138"/>
          <p:cNvSpPr txBox="1"/>
          <p:nvPr/>
        </p:nvSpPr>
        <p:spPr>
          <a:xfrm>
            <a:off x="4495800" y="5440363"/>
            <a:ext cx="12192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</a:rPr>
              <a:t>创新</a:t>
            </a:r>
            <a:endParaRPr lang="zh-CN" altLang="en-US" sz="3200" b="1">
              <a:latin typeface="Arial" panose="020B0604020202020204" pitchFamily="34" charset="0"/>
            </a:endParaRPr>
          </a:p>
        </p:txBody>
      </p:sp>
      <p:sp>
        <p:nvSpPr>
          <p:cNvPr id="5141" name="文本框 5140"/>
          <p:cNvSpPr txBox="1"/>
          <p:nvPr/>
        </p:nvSpPr>
        <p:spPr>
          <a:xfrm>
            <a:off x="2819400" y="4251325"/>
            <a:ext cx="18288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Arial" panose="020B0604020202020204" pitchFamily="34" charset="0"/>
              </a:rPr>
              <a:t>实质与核心</a:t>
            </a:r>
            <a:endParaRPr lang="zh-CN" altLang="en-US" sz="2000" b="1">
              <a:latin typeface="Arial" panose="020B0604020202020204" pitchFamily="34" charset="0"/>
            </a:endParaRPr>
          </a:p>
        </p:txBody>
      </p:sp>
      <p:sp>
        <p:nvSpPr>
          <p:cNvPr id="5142" name="文本框 5141"/>
          <p:cNvSpPr txBox="1"/>
          <p:nvPr/>
        </p:nvSpPr>
        <p:spPr>
          <a:xfrm>
            <a:off x="2971800" y="5394325"/>
            <a:ext cx="10668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Arial" panose="020B0604020202020204" pitchFamily="34" charset="0"/>
              </a:rPr>
              <a:t>要求</a:t>
            </a:r>
            <a:endParaRPr lang="zh-CN" altLang="en-US" sz="2000" b="1">
              <a:latin typeface="Arial" panose="020B0604020202020204" pitchFamily="34" charset="0"/>
            </a:endParaRPr>
          </a:p>
        </p:txBody>
      </p:sp>
      <p:sp>
        <p:nvSpPr>
          <p:cNvPr id="5144" name="左大括号 5143"/>
          <p:cNvSpPr/>
          <p:nvPr/>
        </p:nvSpPr>
        <p:spPr>
          <a:xfrm>
            <a:off x="5791200" y="152400"/>
            <a:ext cx="152400" cy="2362200"/>
          </a:xfrm>
          <a:prstGeom prst="leftBrace">
            <a:avLst>
              <a:gd name="adj1" fmla="val 129166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45" name="文本框 5144"/>
          <p:cNvSpPr txBox="1"/>
          <p:nvPr/>
        </p:nvSpPr>
        <p:spPr>
          <a:xfrm>
            <a:off x="5943600" y="76200"/>
            <a:ext cx="1828800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</a:rPr>
              <a:t>普遍性</a:t>
            </a:r>
            <a:endParaRPr lang="zh-CN" altLang="en-US" sz="24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</a:rPr>
              <a:t>（条件性）</a:t>
            </a:r>
            <a:endParaRPr lang="zh-CN" altLang="en-US" sz="24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</a:rPr>
              <a:t>客观性</a:t>
            </a:r>
            <a:endParaRPr lang="zh-CN" altLang="en-US" sz="24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</a:rPr>
              <a:t>多样性</a:t>
            </a:r>
            <a:endParaRPr lang="zh-CN" altLang="en-US" sz="2400" b="1">
              <a:latin typeface="Arial" panose="020B0604020202020204" pitchFamily="34" charset="0"/>
            </a:endParaRPr>
          </a:p>
        </p:txBody>
      </p:sp>
      <p:sp>
        <p:nvSpPr>
          <p:cNvPr id="5146" name="左大括号 5145"/>
          <p:cNvSpPr/>
          <p:nvPr/>
        </p:nvSpPr>
        <p:spPr>
          <a:xfrm>
            <a:off x="7010400" y="2209800"/>
            <a:ext cx="76200" cy="762000"/>
          </a:xfrm>
          <a:prstGeom prst="leftBrace">
            <a:avLst>
              <a:gd name="adj1" fmla="val 83333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47" name="文本框 5146"/>
          <p:cNvSpPr txBox="1"/>
          <p:nvPr/>
        </p:nvSpPr>
        <p:spPr>
          <a:xfrm>
            <a:off x="7312660" y="2199005"/>
            <a:ext cx="3124200" cy="8604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latin typeface="Arial" panose="020B0604020202020204" pitchFamily="34" charset="0"/>
              </a:rPr>
              <a:t>整体和部分的辩证关系</a:t>
            </a:r>
            <a:endParaRPr lang="zh-CN" altLang="en-US" sz="20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>
                <a:latin typeface="Arial" panose="020B0604020202020204" pitchFamily="34" charset="0"/>
              </a:rPr>
              <a:t>系统优化的方法</a:t>
            </a:r>
            <a:endParaRPr lang="zh-CN" altLang="en-US" sz="2000" b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/>
          <p:nvPr/>
        </p:nvSpPr>
        <p:spPr>
          <a:xfrm>
            <a:off x="3648075" y="1912938"/>
            <a:ext cx="19431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34" charset="0"/>
              </a:rPr>
              <a:t>普遍联系</a:t>
            </a:r>
            <a:endParaRPr lang="zh-CN" altLang="en-US" sz="3200" b="1">
              <a:latin typeface="Tahoma" panose="020B0604030504040204" pitchFamily="34" charset="0"/>
            </a:endParaRPr>
          </a:p>
        </p:txBody>
      </p:sp>
      <p:sp>
        <p:nvSpPr>
          <p:cNvPr id="33795" name="Text Box 3"/>
          <p:cNvSpPr txBox="1"/>
          <p:nvPr/>
        </p:nvSpPr>
        <p:spPr>
          <a:xfrm>
            <a:off x="3667125" y="4357688"/>
            <a:ext cx="22098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chemeClr val="tx2"/>
                </a:solidFill>
                <a:latin typeface="Tahoma" panose="020B0604030504040204" pitchFamily="34" charset="0"/>
              </a:rPr>
              <a:t>永恒发展</a:t>
            </a:r>
            <a:endParaRPr lang="zh-CN" altLang="en-US" sz="3200" b="1">
              <a:solidFill>
                <a:schemeClr val="tx2"/>
              </a:solidFill>
              <a:latin typeface="Tahoma" panose="020B0604030504040204" pitchFamily="34" charset="0"/>
            </a:endParaRPr>
          </a:p>
        </p:txBody>
      </p:sp>
      <p:sp>
        <p:nvSpPr>
          <p:cNvPr id="33796" name="Line 4"/>
          <p:cNvSpPr/>
          <p:nvPr/>
        </p:nvSpPr>
        <p:spPr>
          <a:xfrm flipH="1">
            <a:off x="4583113" y="2565400"/>
            <a:ext cx="0" cy="1752600"/>
          </a:xfrm>
          <a:prstGeom prst="line">
            <a:avLst/>
          </a:prstGeom>
          <a:ln w="34925" cap="flat" cmpd="sng">
            <a:solidFill>
              <a:srgbClr val="FF33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3797" name="Text Box 5"/>
          <p:cNvSpPr txBox="1"/>
          <p:nvPr/>
        </p:nvSpPr>
        <p:spPr>
          <a:xfrm>
            <a:off x="5667375" y="2571750"/>
            <a:ext cx="4025900" cy="1568450"/>
          </a:xfrm>
          <a:prstGeom prst="rect">
            <a:avLst/>
          </a:prstGeom>
          <a:noFill/>
          <a:ln w="9525" cap="flat" cmpd="sng">
            <a:solidFill>
              <a:srgbClr val="FF33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ahoma" panose="020B0604030504040204" pitchFamily="34" charset="0"/>
              </a:rPr>
              <a:t>正是事物之间相互作用，构成了事物的运动、变化和发展</a:t>
            </a:r>
            <a:endParaRPr lang="zh-CN" altLang="en-US" sz="3200" b="1">
              <a:solidFill>
                <a:srgbClr val="FF3300"/>
              </a:solidFill>
              <a:latin typeface="Tahoma" panose="020B0604030504040204" pitchFamily="34" charset="0"/>
            </a:endParaRPr>
          </a:p>
        </p:txBody>
      </p:sp>
      <p:sp>
        <p:nvSpPr>
          <p:cNvPr id="33798" name="Text Box 6"/>
          <p:cNvSpPr txBox="1"/>
          <p:nvPr/>
        </p:nvSpPr>
        <p:spPr>
          <a:xfrm>
            <a:off x="1738313" y="2571750"/>
            <a:ext cx="208915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34" charset="0"/>
              </a:rPr>
              <a:t>唯物辩证法的两个总特征</a:t>
            </a:r>
            <a:endParaRPr lang="zh-CN" altLang="en-US" sz="3200" b="1">
              <a:latin typeface="Tahoma" panose="020B0604030504040204" pitchFamily="34" charset="0"/>
            </a:endParaRPr>
          </a:p>
        </p:txBody>
      </p:sp>
      <p:sp>
        <p:nvSpPr>
          <p:cNvPr id="33799" name="AutoShape 7"/>
          <p:cNvSpPr/>
          <p:nvPr/>
        </p:nvSpPr>
        <p:spPr>
          <a:xfrm>
            <a:off x="3432175" y="2130425"/>
            <a:ext cx="236538" cy="2667000"/>
          </a:xfrm>
          <a:prstGeom prst="leftBrace">
            <a:avLst>
              <a:gd name="adj1" fmla="val 93959"/>
              <a:gd name="adj2" fmla="val 500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endParaRPr lang="zh-CN" altLang="zh-CN" b="1">
              <a:latin typeface="Tahoma" panose="020B0604030504040204" pitchFamily="34" charset="0"/>
            </a:endParaRPr>
          </a:p>
        </p:txBody>
      </p:sp>
      <p:sp>
        <p:nvSpPr>
          <p:cNvPr id="33800" name="Oval 8"/>
          <p:cNvSpPr/>
          <p:nvPr/>
        </p:nvSpPr>
        <p:spPr>
          <a:xfrm>
            <a:off x="4511675" y="1916113"/>
            <a:ext cx="936625" cy="576262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>
              <a:latin typeface="Arial" panose="020B0604020202020204" pitchFamily="34" charset="0"/>
            </a:endParaRPr>
          </a:p>
        </p:txBody>
      </p:sp>
      <p:sp>
        <p:nvSpPr>
          <p:cNvPr id="33801" name="Line 9"/>
          <p:cNvSpPr/>
          <p:nvPr/>
        </p:nvSpPr>
        <p:spPr>
          <a:xfrm flipV="1">
            <a:off x="5303838" y="1428750"/>
            <a:ext cx="720725" cy="560388"/>
          </a:xfrm>
          <a:prstGeom prst="line">
            <a:avLst/>
          </a:prstGeom>
          <a:ln w="25400" cap="flat" cmpd="sng">
            <a:solidFill>
              <a:srgbClr val="990099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33802" name="Text Box 10"/>
          <p:cNvSpPr txBox="1"/>
          <p:nvPr/>
        </p:nvSpPr>
        <p:spPr>
          <a:xfrm>
            <a:off x="2530475" y="357188"/>
            <a:ext cx="7708900" cy="1076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Arial" panose="020B0604020202020204" pitchFamily="34" charset="0"/>
                <a:ea typeface="华文新魏" panose="02010800040101010101" pitchFamily="2" charset="-122"/>
              </a:rPr>
              <a:t>事物之间以及事物内部诸要素之间的相互影响、相互制约和相互作用</a:t>
            </a:r>
            <a:r>
              <a:rPr lang="zh-CN" altLang="en-US" sz="2000" b="1">
                <a:solidFill>
                  <a:srgbClr val="0000FF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。</a:t>
            </a:r>
            <a:endParaRPr lang="zh-CN" altLang="en-US" sz="2000" b="1">
              <a:solidFill>
                <a:srgbClr val="0000FF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33795" grpId="0"/>
      <p:bldP spid="33797" grpId="0" bldLvl="0" animBg="1"/>
      <p:bldP spid="33798" grpId="0"/>
      <p:bldP spid="33799" grpId="0" bldLvl="0" animBg="1"/>
      <p:bldP spid="33800" grpId="0" bldLvl="0" animBg="1"/>
      <p:bldP spid="3380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文本框 6147"/>
          <p:cNvSpPr txBox="1"/>
          <p:nvPr/>
        </p:nvSpPr>
        <p:spPr>
          <a:xfrm>
            <a:off x="1676400" y="762000"/>
            <a:ext cx="685800" cy="50774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</a:rPr>
              <a:t>唯物辩证法的发展观</a:t>
            </a:r>
            <a:endParaRPr lang="zh-CN" altLang="en-US" sz="3600" b="1">
              <a:latin typeface="Arial" panose="020B0604020202020204" pitchFamily="34" charset="0"/>
            </a:endParaRPr>
          </a:p>
        </p:txBody>
      </p:sp>
      <p:sp>
        <p:nvSpPr>
          <p:cNvPr id="6149" name="左大括号 6148"/>
          <p:cNvSpPr/>
          <p:nvPr/>
        </p:nvSpPr>
        <p:spPr>
          <a:xfrm>
            <a:off x="2362200" y="304800"/>
            <a:ext cx="152400" cy="6324600"/>
          </a:xfrm>
          <a:prstGeom prst="leftBrace">
            <a:avLst>
              <a:gd name="adj1" fmla="val 345833"/>
              <a:gd name="adj2" fmla="val 50000"/>
            </a:avLst>
          </a:prstGeom>
          <a:solidFill>
            <a:schemeClr val="folHlink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150" name="矩形 6149"/>
          <p:cNvSpPr/>
          <p:nvPr/>
        </p:nvSpPr>
        <p:spPr>
          <a:xfrm>
            <a:off x="2438400" y="288925"/>
            <a:ext cx="8299450" cy="11988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u="sng">
                <a:solidFill>
                  <a:srgbClr val="CC0000"/>
                </a:solidFill>
                <a:latin typeface="Arial" panose="020B0604020202020204" pitchFamily="34" charset="0"/>
                <a:hlinkClick r:id="rId1" action="ppaction://hlinksldjump"/>
              </a:rPr>
              <a:t>发展的普遍性</a:t>
            </a:r>
            <a:r>
              <a:rPr lang="zh-CN" altLang="en-US" sz="2400" b="1" u="sng">
                <a:solidFill>
                  <a:srgbClr val="CC0000"/>
                </a:solidFill>
                <a:latin typeface="Arial" panose="020B0604020202020204" pitchFamily="34" charset="0"/>
              </a:rPr>
              <a:t>（世界上任何事物都是发展的）</a:t>
            </a:r>
            <a:endParaRPr lang="zh-CN" altLang="en-US" sz="2400" b="1" u="sng">
              <a:solidFill>
                <a:srgbClr val="CC0000"/>
              </a:solidFill>
              <a:latin typeface="Arial" panose="020B0604020202020204" pitchFamily="34" charset="0"/>
            </a:endParaRPr>
          </a:p>
          <a:p>
            <a:r>
              <a:rPr lang="zh-CN" altLang="en-US" sz="2400" b="1">
                <a:latin typeface="Arial" panose="020B0604020202020204" pitchFamily="34" charset="0"/>
              </a:rPr>
              <a:t>                </a:t>
            </a:r>
            <a:endParaRPr lang="zh-CN" altLang="en-US" sz="2400" b="1">
              <a:latin typeface="Arial" panose="020B0604020202020204" pitchFamily="34" charset="0"/>
            </a:endParaRPr>
          </a:p>
          <a:p>
            <a:r>
              <a:rPr lang="zh-CN" altLang="en-US" sz="2400" b="1">
                <a:latin typeface="Arial" panose="020B0604020202020204" pitchFamily="34" charset="0"/>
              </a:rPr>
              <a:t>                    用发展的观点看问题，反对用静止的观点看问题</a:t>
            </a:r>
            <a:endParaRPr lang="zh-CN" altLang="en-US" sz="2400" b="1">
              <a:latin typeface="Arial" panose="020B0604020202020204" pitchFamily="34" charset="0"/>
            </a:endParaRPr>
          </a:p>
        </p:txBody>
      </p:sp>
      <p:grpSp>
        <p:nvGrpSpPr>
          <p:cNvPr id="6155" name="组合 6154"/>
          <p:cNvGrpSpPr/>
          <p:nvPr/>
        </p:nvGrpSpPr>
        <p:grpSpPr>
          <a:xfrm>
            <a:off x="3200400" y="838200"/>
            <a:ext cx="1219200" cy="457200"/>
            <a:chOff x="1056" y="528"/>
            <a:chExt cx="768" cy="288"/>
          </a:xfrm>
        </p:grpSpPr>
        <p:sp>
          <p:nvSpPr>
            <p:cNvPr id="6151" name="直接连接符 6150"/>
            <p:cNvSpPr/>
            <p:nvPr/>
          </p:nvSpPr>
          <p:spPr>
            <a:xfrm>
              <a:off x="1152" y="816"/>
              <a:ext cx="432" cy="0"/>
            </a:xfrm>
            <a:prstGeom prst="line">
              <a:avLst/>
            </a:prstGeom>
            <a:ln w="38100" cap="flat" cmpd="sng">
              <a:solidFill>
                <a:srgbClr val="CC000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6152" name="文本框 6151"/>
            <p:cNvSpPr txBox="1"/>
            <p:nvPr/>
          </p:nvSpPr>
          <p:spPr>
            <a:xfrm>
              <a:off x="1056" y="528"/>
              <a:ext cx="768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latin typeface="Arial" panose="020B0604020202020204" pitchFamily="34" charset="0"/>
                </a:rPr>
                <a:t>方法论</a:t>
              </a:r>
              <a:endParaRPr lang="zh-CN" altLang="en-US" b="1">
                <a:latin typeface="Arial" panose="020B0604020202020204" pitchFamily="34" charset="0"/>
              </a:endParaRPr>
            </a:p>
          </p:txBody>
        </p:sp>
      </p:grpSp>
      <p:sp>
        <p:nvSpPr>
          <p:cNvPr id="6153" name="文本框 6152"/>
          <p:cNvSpPr txBox="1"/>
          <p:nvPr/>
        </p:nvSpPr>
        <p:spPr>
          <a:xfrm>
            <a:off x="2514600" y="2057400"/>
            <a:ext cx="78486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sng">
                <a:solidFill>
                  <a:srgbClr val="CC0000"/>
                </a:solidFill>
                <a:latin typeface="Arial" panose="020B0604020202020204" pitchFamily="34" charset="0"/>
                <a:hlinkClick r:id="rId2" action="ppaction://hlinksldjump"/>
              </a:rPr>
              <a:t>发展的实质：</a:t>
            </a:r>
            <a:r>
              <a:rPr lang="zh-CN" altLang="en-US" sz="2400" b="1" u="sng">
                <a:solidFill>
                  <a:srgbClr val="CC0000"/>
                </a:solidFill>
                <a:latin typeface="Arial" panose="020B0604020202020204" pitchFamily="34" charset="0"/>
              </a:rPr>
              <a:t>是事物的前进和上升，是新事物的产生和旧事物的灭亡</a:t>
            </a:r>
            <a:endParaRPr lang="zh-CN" altLang="en-US" sz="2400" b="1" u="sng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sp>
        <p:nvSpPr>
          <p:cNvPr id="6154" name="文本框 6153"/>
          <p:cNvSpPr txBox="1"/>
          <p:nvPr/>
        </p:nvSpPr>
        <p:spPr>
          <a:xfrm>
            <a:off x="2514600" y="3581400"/>
            <a:ext cx="8153400" cy="21228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sng">
                <a:solidFill>
                  <a:srgbClr val="CC0000"/>
                </a:solidFill>
                <a:latin typeface="Arial" panose="020B0604020202020204" pitchFamily="34" charset="0"/>
                <a:hlinkClick r:id="rId1" action="ppaction://hlinksldjump"/>
              </a:rPr>
              <a:t>发展的趋势：</a:t>
            </a:r>
            <a:r>
              <a:rPr lang="zh-CN" altLang="en-US" sz="2400" b="1" u="sng">
                <a:solidFill>
                  <a:srgbClr val="CC0000"/>
                </a:solidFill>
                <a:latin typeface="Arial" panose="020B0604020202020204" pitchFamily="34" charset="0"/>
              </a:rPr>
              <a:t>事物发展的前途是光明的，道路是曲折的</a:t>
            </a:r>
            <a:endParaRPr lang="zh-CN" altLang="en-US" sz="2400" b="1" u="sng">
              <a:solidFill>
                <a:srgbClr val="CC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latin typeface="Arial" panose="020B0604020202020204" pitchFamily="34" charset="0"/>
              </a:rPr>
              <a:t>                  我们要对未来充满信心，</a:t>
            </a:r>
            <a:r>
              <a:rPr lang="zh-CN" altLang="zh-CN" sz="2400" b="1">
                <a:latin typeface="Arial" panose="020B0604020202020204" pitchFamily="34" charset="0"/>
              </a:rPr>
              <a:t>支持新事物成长。做好充分思想准备，克服前进道路上的困难。</a:t>
            </a:r>
            <a:endParaRPr lang="zh-CN" altLang="zh-CN" sz="2400" b="1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3200" b="1">
              <a:latin typeface="Arial" panose="020B0604020202020204" pitchFamily="34" charset="0"/>
            </a:endParaRPr>
          </a:p>
        </p:txBody>
      </p:sp>
      <p:grpSp>
        <p:nvGrpSpPr>
          <p:cNvPr id="6156" name="组合 6155"/>
          <p:cNvGrpSpPr/>
          <p:nvPr/>
        </p:nvGrpSpPr>
        <p:grpSpPr>
          <a:xfrm>
            <a:off x="3200400" y="4038600"/>
            <a:ext cx="1219200" cy="457200"/>
            <a:chOff x="1056" y="528"/>
            <a:chExt cx="768" cy="288"/>
          </a:xfrm>
        </p:grpSpPr>
        <p:sp>
          <p:nvSpPr>
            <p:cNvPr id="6157" name="直接连接符 6156"/>
            <p:cNvSpPr/>
            <p:nvPr/>
          </p:nvSpPr>
          <p:spPr>
            <a:xfrm>
              <a:off x="1152" y="816"/>
              <a:ext cx="432" cy="0"/>
            </a:xfrm>
            <a:prstGeom prst="line">
              <a:avLst/>
            </a:prstGeom>
            <a:ln w="38100" cap="flat" cmpd="sng">
              <a:solidFill>
                <a:srgbClr val="CC000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6158" name="文本框 6157"/>
            <p:cNvSpPr txBox="1"/>
            <p:nvPr/>
          </p:nvSpPr>
          <p:spPr>
            <a:xfrm>
              <a:off x="1056" y="528"/>
              <a:ext cx="768" cy="23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b="1">
                  <a:latin typeface="Arial" panose="020B0604020202020204" pitchFamily="34" charset="0"/>
                </a:rPr>
                <a:t>方法论</a:t>
              </a:r>
              <a:endParaRPr lang="zh-CN" altLang="en-US" b="1">
                <a:latin typeface="Arial" panose="020B0604020202020204" pitchFamily="34" charset="0"/>
              </a:endParaRPr>
            </a:p>
          </p:txBody>
        </p:sp>
      </p:grpSp>
      <p:sp>
        <p:nvSpPr>
          <p:cNvPr id="6160" name="文本框 6159"/>
          <p:cNvSpPr txBox="1"/>
          <p:nvPr/>
        </p:nvSpPr>
        <p:spPr>
          <a:xfrm>
            <a:off x="2590800" y="5181600"/>
            <a:ext cx="47244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sng">
                <a:solidFill>
                  <a:srgbClr val="CC0000"/>
                </a:solidFill>
                <a:latin typeface="Arial" panose="020B0604020202020204" pitchFamily="34" charset="0"/>
                <a:hlinkClick r:id="rId1" action="ppaction://hlinksldjump"/>
              </a:rPr>
              <a:t>发展的状态</a:t>
            </a:r>
            <a:r>
              <a:rPr lang="zh-CN" altLang="en-US" sz="2400" b="1" u="sng">
                <a:solidFill>
                  <a:srgbClr val="CC0000"/>
                </a:solidFill>
                <a:latin typeface="Arial" panose="020B0604020202020204" pitchFamily="34" charset="0"/>
              </a:rPr>
              <a:t>：量变与质变</a:t>
            </a:r>
            <a:endParaRPr lang="zh-CN" altLang="en-US" sz="2400" b="1" u="sng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977900" y="369888"/>
            <a:ext cx="4473575" cy="823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4800" b="1">
                <a:solidFill>
                  <a:schemeClr val="accent2"/>
                </a:solidFill>
                <a:latin typeface="Times New Roman" panose="02020603050405020304" pitchFamily="18" charset="0"/>
                <a:ea typeface="华文新魏"/>
                <a:cs typeface="华文新魏"/>
                <a:sym typeface="+mn-ea"/>
              </a:rPr>
              <a:t>自然界是发展的</a:t>
            </a:r>
            <a:endParaRPr lang="zh-CN" altLang="en-US" sz="4800" b="1">
              <a:ea typeface="黑体" panose="02010609060101010101" pitchFamily="49" charset="-122"/>
            </a:endParaRPr>
          </a:p>
        </p:txBody>
      </p:sp>
      <p:pic>
        <p:nvPicPr>
          <p:cNvPr id="15362" name="Picture 10" descr="2a6eee83299f21bda1f7804662831680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698500" y="1541463"/>
            <a:ext cx="10864850" cy="489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" decel="100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上弧形箭头 10244"/>
          <p:cNvSpPr>
            <a:spLocks noChangeArrowheads="1"/>
          </p:cNvSpPr>
          <p:nvPr/>
        </p:nvSpPr>
        <p:spPr bwMode="auto">
          <a:xfrm>
            <a:off x="7104063" y="692150"/>
            <a:ext cx="1214437" cy="733425"/>
          </a:xfrm>
          <a:prstGeom prst="curvedDownArrow">
            <a:avLst>
              <a:gd name="adj1" fmla="val 33117"/>
              <a:gd name="adj2" fmla="val 66234"/>
              <a:gd name="adj3" fmla="val 33333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16386" name="上弧形箭头 10245"/>
          <p:cNvSpPr>
            <a:spLocks noChangeArrowheads="1"/>
          </p:cNvSpPr>
          <p:nvPr/>
        </p:nvSpPr>
        <p:spPr bwMode="auto">
          <a:xfrm>
            <a:off x="7464425" y="692150"/>
            <a:ext cx="1214438" cy="733425"/>
          </a:xfrm>
          <a:prstGeom prst="curvedDownArrow">
            <a:avLst>
              <a:gd name="adj1" fmla="val 33117"/>
              <a:gd name="adj2" fmla="val 66234"/>
              <a:gd name="adj3" fmla="val 33333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16387" name="上弧形箭头 10246"/>
          <p:cNvSpPr>
            <a:spLocks noChangeArrowheads="1"/>
          </p:cNvSpPr>
          <p:nvPr/>
        </p:nvSpPr>
        <p:spPr bwMode="auto">
          <a:xfrm>
            <a:off x="3216275" y="6381750"/>
            <a:ext cx="1214438" cy="733425"/>
          </a:xfrm>
          <a:prstGeom prst="curvedDownArrow">
            <a:avLst>
              <a:gd name="adj1" fmla="val 33117"/>
              <a:gd name="adj2" fmla="val 66234"/>
              <a:gd name="adj3" fmla="val 33333"/>
            </a:avLst>
          </a:prstGeom>
          <a:noFill/>
          <a:ln w="9525">
            <a:noFill/>
            <a:miter lim="800000"/>
          </a:ln>
        </p:spPr>
        <p:txBody>
          <a:bodyPr/>
          <a:lstStyle/>
          <a:p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16388" name="文本框 10247"/>
          <p:cNvSpPr txBox="1">
            <a:spLocks noChangeArrowheads="1"/>
          </p:cNvSpPr>
          <p:nvPr/>
        </p:nvSpPr>
        <p:spPr bwMode="auto">
          <a:xfrm>
            <a:off x="2403475" y="5556250"/>
            <a:ext cx="309563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 sz="3200">
              <a:ea typeface="新宋体" panose="02010609030101010101" pitchFamily="49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l="11195" t="7552" r="5927" b="10553"/>
          <a:stretch>
            <a:fillRect/>
          </a:stretch>
        </p:blipFill>
        <p:spPr bwMode="auto">
          <a:xfrm>
            <a:off x="0" y="0"/>
            <a:ext cx="12192000" cy="678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14350" y="439738"/>
            <a:ext cx="385445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3333FF"/>
                </a:solidFill>
                <a:ea typeface="黑体" panose="02010609060101010101" pitchFamily="49" charset="-122"/>
              </a:rPr>
              <a:t>人类社会是发展的</a:t>
            </a:r>
            <a:endParaRPr lang="zh-CN" altLang="en-US" sz="3600" b="1">
              <a:solidFill>
                <a:srgbClr val="3333FF"/>
              </a:solidFill>
              <a:ea typeface="黑体" panose="02010609060101010101" pitchFamily="49" charset="-122"/>
            </a:endParaRPr>
          </a:p>
        </p:txBody>
      </p:sp>
      <p:sp>
        <p:nvSpPr>
          <p:cNvPr id="16391" name="文本框 4"/>
          <p:cNvSpPr txBox="1">
            <a:spLocks noChangeArrowheads="1"/>
          </p:cNvSpPr>
          <p:nvPr/>
        </p:nvSpPr>
        <p:spPr bwMode="auto">
          <a:xfrm>
            <a:off x="2351088" y="6175375"/>
            <a:ext cx="2944812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600" b="1">
                <a:ea typeface="新宋体" panose="02010609030101010101" pitchFamily="49" charset="-122"/>
              </a:rPr>
              <a:t>    </a:t>
            </a:r>
            <a:r>
              <a:rPr lang="zh-CN" altLang="en-US" sz="3600" b="1">
                <a:ea typeface="新宋体" panose="02010609030101010101" pitchFamily="49" charset="-122"/>
              </a:rPr>
              <a:t>原始社会</a:t>
            </a:r>
            <a:endParaRPr lang="zh-CN" altLang="en-US" sz="3600" b="1">
              <a:ea typeface="新宋体" panose="02010609030101010101" pitchFamily="49" charset="-122"/>
            </a:endParaRPr>
          </a:p>
        </p:txBody>
      </p:sp>
      <p:sp>
        <p:nvSpPr>
          <p:cNvPr id="16392" name="文本框 5"/>
          <p:cNvSpPr txBox="1">
            <a:spLocks noChangeArrowheads="1"/>
          </p:cNvSpPr>
          <p:nvPr/>
        </p:nvSpPr>
        <p:spPr bwMode="auto">
          <a:xfrm>
            <a:off x="3822700" y="5184775"/>
            <a:ext cx="2944813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600" b="1">
                <a:ea typeface="新宋体" panose="02010609030101010101" pitchFamily="49" charset="-122"/>
              </a:rPr>
              <a:t>    </a:t>
            </a:r>
            <a:r>
              <a:rPr lang="zh-CN" altLang="en-US" sz="3600" b="1">
                <a:ea typeface="新宋体" panose="02010609030101010101" pitchFamily="49" charset="-122"/>
              </a:rPr>
              <a:t>奴隶社会</a:t>
            </a:r>
            <a:endParaRPr lang="zh-CN" altLang="en-US" sz="3600" b="1">
              <a:ea typeface="新宋体" panose="02010609030101010101" pitchFamily="49" charset="-122"/>
            </a:endParaRPr>
          </a:p>
        </p:txBody>
      </p:sp>
      <p:sp>
        <p:nvSpPr>
          <p:cNvPr id="16393" name="文本框 6"/>
          <p:cNvSpPr txBox="1">
            <a:spLocks noChangeArrowheads="1"/>
          </p:cNvSpPr>
          <p:nvPr/>
        </p:nvSpPr>
        <p:spPr bwMode="auto">
          <a:xfrm>
            <a:off x="5295900" y="4195763"/>
            <a:ext cx="2944813" cy="644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600" b="1">
                <a:ea typeface="新宋体" panose="02010609030101010101" pitchFamily="49" charset="-122"/>
              </a:rPr>
              <a:t>    </a:t>
            </a:r>
            <a:r>
              <a:rPr lang="zh-CN" altLang="en-US" sz="3600" b="1">
                <a:ea typeface="新宋体" panose="02010609030101010101" pitchFamily="49" charset="-122"/>
              </a:rPr>
              <a:t>封建社会</a:t>
            </a:r>
            <a:endParaRPr lang="zh-CN" altLang="en-US" sz="3600" b="1">
              <a:ea typeface="新宋体" panose="02010609030101010101" pitchFamily="49" charset="-122"/>
            </a:endParaRPr>
          </a:p>
        </p:txBody>
      </p:sp>
      <p:sp>
        <p:nvSpPr>
          <p:cNvPr id="16394" name="文本框 7"/>
          <p:cNvSpPr txBox="1">
            <a:spLocks noChangeArrowheads="1"/>
          </p:cNvSpPr>
          <p:nvPr/>
        </p:nvSpPr>
        <p:spPr bwMode="auto">
          <a:xfrm>
            <a:off x="7464425" y="3209925"/>
            <a:ext cx="3097213" cy="6461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ea typeface="新宋体" panose="02010609030101010101" pitchFamily="49" charset="-122"/>
              </a:rPr>
              <a:t>资本主义社会</a:t>
            </a:r>
            <a:endParaRPr lang="zh-CN" altLang="en-US" sz="3600" b="1">
              <a:ea typeface="新宋体" panose="02010609030101010101" pitchFamily="49" charset="-122"/>
            </a:endParaRPr>
          </a:p>
        </p:txBody>
      </p:sp>
      <p:sp>
        <p:nvSpPr>
          <p:cNvPr id="16395" name="文本框 8"/>
          <p:cNvSpPr txBox="1">
            <a:spLocks noChangeArrowheads="1"/>
          </p:cNvSpPr>
          <p:nvPr/>
        </p:nvSpPr>
        <p:spPr bwMode="auto">
          <a:xfrm>
            <a:off x="8543925" y="1951038"/>
            <a:ext cx="3200400" cy="646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ea typeface="新宋体" panose="02010609030101010101" pitchFamily="49" charset="-122"/>
              </a:rPr>
              <a:t>社会主义社会</a:t>
            </a:r>
            <a:endParaRPr lang="zh-CN" altLang="en-US" sz="3600" b="1">
              <a:solidFill>
                <a:srgbClr val="FF3300"/>
              </a:solidFill>
              <a:ea typeface="新宋体" panose="02010609030101010101" pitchFamily="49" charset="-122"/>
            </a:endParaRPr>
          </a:p>
        </p:txBody>
      </p:sp>
      <p:sp>
        <p:nvSpPr>
          <p:cNvPr id="16396" name="文本框 9"/>
          <p:cNvSpPr txBox="1">
            <a:spLocks noChangeArrowheads="1"/>
          </p:cNvSpPr>
          <p:nvPr/>
        </p:nvSpPr>
        <p:spPr bwMode="auto">
          <a:xfrm>
            <a:off x="9282113" y="439738"/>
            <a:ext cx="2938462" cy="6461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3300"/>
                </a:solidFill>
                <a:ea typeface="新宋体" panose="02010609030101010101" pitchFamily="49" charset="-122"/>
              </a:rPr>
              <a:t>共产主义社会</a:t>
            </a:r>
            <a:endParaRPr lang="zh-CN" altLang="en-US" sz="3600" b="1">
              <a:solidFill>
                <a:srgbClr val="FF3300"/>
              </a:solidFill>
              <a:ea typeface="新宋体" panose="02010609030101010101" pitchFamily="49" charset="-122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标题 1"/>
          <p:cNvSpPr>
            <a:spLocks noGrp="1"/>
          </p:cNvSpPr>
          <p:nvPr>
            <p:ph type="title"/>
          </p:nvPr>
        </p:nvSpPr>
        <p:spPr>
          <a:xfrm>
            <a:off x="838200" y="274638"/>
            <a:ext cx="6356350" cy="1143000"/>
          </a:xfrm>
        </p:spPr>
        <p:txBody>
          <a:bodyPr/>
          <a:lstStyle/>
          <a:p>
            <a:r>
              <a:rPr lang="zh-CN" altLang="en-US" smtClean="0">
                <a:solidFill>
                  <a:srgbClr val="3333FF"/>
                </a:solidFill>
                <a:latin typeface="Arial" panose="020B0604020202020204"/>
              </a:rPr>
              <a:t>人的认识是发展的</a:t>
            </a:r>
            <a:endParaRPr lang="zh-CN" altLang="en-US" smtClean="0">
              <a:solidFill>
                <a:srgbClr val="3333FF"/>
              </a:solidFill>
              <a:latin typeface="Arial" panose="020B0604020202020204"/>
            </a:endParaRPr>
          </a:p>
        </p:txBody>
      </p:sp>
      <p:sp>
        <p:nvSpPr>
          <p:cNvPr id="18438" name="文本框 8"/>
          <p:cNvSpPr txBox="1">
            <a:spLocks noChangeArrowheads="1"/>
          </p:cNvSpPr>
          <p:nvPr/>
        </p:nvSpPr>
        <p:spPr bwMode="auto">
          <a:xfrm>
            <a:off x="1641475" y="5294313"/>
            <a:ext cx="8685213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zh-CN" altLang="en-US" sz="3200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  <a:sym typeface="+mn-ea"/>
              </a:rPr>
              <a:t>    人的认识也是一个由不知到知，由知之不多到知之较多，由肤浅到深刻的发展过程。</a:t>
            </a:r>
            <a:endParaRPr lang="zh-CN" altLang="en-US" sz="3200"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  <p:pic>
        <p:nvPicPr>
          <p:cNvPr id="18435" name="Picture 8" descr="43a15d1231a6917ebb1ef029bca87da3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854075" y="1522413"/>
            <a:ext cx="10339388" cy="353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  <p:bldP spid="18438" grpId="0"/>
      <p:bldP spid="1843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1325563" y="2216150"/>
            <a:ext cx="4319587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、人类社会是发展的</a:t>
            </a:r>
            <a:endParaRPr kumimoji="1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1298575" y="3135313"/>
            <a:ext cx="4464050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fontAlgn="auto">
              <a:spcBef>
                <a:spcPct val="50000"/>
              </a:spcBef>
              <a:spcAft>
                <a:spcPct val="0"/>
              </a:spcAft>
              <a:defRPr/>
            </a:pP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、人的认识是发展的</a:t>
            </a:r>
            <a:endParaRPr kumimoji="1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6767513" y="2236788"/>
            <a:ext cx="4756150" cy="476250"/>
          </a:xfrm>
          <a:prstGeom prst="rect">
            <a:avLst/>
          </a:prstGeom>
          <a:solidFill>
            <a:srgbClr val="FFFF00"/>
          </a:solidFill>
          <a:ln w="19050">
            <a:solidFill>
              <a:srgbClr val="008000"/>
            </a:solidFill>
            <a:miter lim="800000"/>
          </a:ln>
        </p:spPr>
        <p:txBody>
          <a:bodyPr>
            <a:spAutoFit/>
          </a:bodyPr>
          <a:lstStyle/>
          <a:p>
            <a:pPr>
              <a:defRPr/>
            </a:pP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ea typeface="黑体" panose="02010609060101010101" pitchFamily="49" charset="-122"/>
              </a:rPr>
              <a:t>世界上一切事物</a:t>
            </a:r>
            <a:r>
              <a:rPr kumimoji="1"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都是变化发展的</a:t>
            </a:r>
            <a:endParaRPr kumimoji="1" lang="zh-CN" altLang="en-US" sz="2400" b="1">
              <a:effectLst>
                <a:outerShdw blurRad="38100" dist="38100" dir="2700000" algn="tl">
                  <a:srgbClr val="FFFFFF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0902" name="Text Box 6"/>
          <p:cNvSpPr txBox="1">
            <a:spLocks noChangeArrowheads="1"/>
          </p:cNvSpPr>
          <p:nvPr/>
        </p:nvSpPr>
        <p:spPr bwMode="auto">
          <a:xfrm>
            <a:off x="1350963" y="1360488"/>
            <a:ext cx="3651250" cy="5794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、自然界是发展的</a:t>
            </a:r>
            <a:endParaRPr kumimoji="1"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0904" name="Text Box 8"/>
          <p:cNvSpPr txBox="1">
            <a:spLocks noChangeArrowheads="1"/>
          </p:cNvSpPr>
          <p:nvPr/>
        </p:nvSpPr>
        <p:spPr bwMode="auto">
          <a:xfrm>
            <a:off x="8880475" y="4124325"/>
            <a:ext cx="2335213" cy="57943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kumimoji="1" lang="zh-CN" altLang="en-US" sz="32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（原理）</a:t>
            </a:r>
            <a:endParaRPr kumimoji="1" lang="zh-CN" altLang="en-US" sz="32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9463" name="Rectangle 10"/>
          <p:cNvSpPr>
            <a:spLocks noChangeArrowheads="1"/>
          </p:cNvSpPr>
          <p:nvPr/>
        </p:nvSpPr>
        <p:spPr bwMode="auto">
          <a:xfrm>
            <a:off x="658813" y="3976688"/>
            <a:ext cx="8497887" cy="908050"/>
          </a:xfrm>
          <a:prstGeom prst="rect">
            <a:avLst/>
          </a:prstGeom>
          <a:solidFill>
            <a:srgbClr val="FFFF00"/>
          </a:solidFill>
          <a:ln w="19050">
            <a:solidFill>
              <a:srgbClr val="000000"/>
            </a:solidFill>
            <a:miter lim="800000"/>
          </a:ln>
        </p:spPr>
        <p:txBody>
          <a:bodyPr anchor="ctr"/>
          <a:lstStyle/>
          <a:p>
            <a:pPr algn="ctr"/>
            <a:r>
              <a:rPr lang="en-US" altLang="zh-CN" sz="2400">
                <a:solidFill>
                  <a:schemeClr val="tx2"/>
                </a:solidFill>
                <a:latin typeface="宋体" panose="02010600030101010101" pitchFamily="2" charset="-122"/>
              </a:rPr>
              <a:t>   </a:t>
            </a:r>
            <a:r>
              <a:rPr lang="zh-CN" altLang="en-US" sz="2400">
                <a:latin typeface="宋体" panose="02010600030101010101" pitchFamily="2" charset="-122"/>
              </a:rPr>
              <a:t>整个</a:t>
            </a:r>
            <a:r>
              <a:rPr lang="zh-CN" altLang="en-US" sz="2400" b="1">
                <a:latin typeface="宋体" panose="02010600030101010101" pitchFamily="2" charset="-122"/>
              </a:rPr>
              <a:t>世界是永恒发展的，任何事物的发展都有一个过程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  <p:sp>
        <p:nvSpPr>
          <p:cNvPr id="19465" name="Text Box 17"/>
          <p:cNvSpPr txBox="1">
            <a:spLocks noChangeArrowheads="1"/>
          </p:cNvSpPr>
          <p:nvPr/>
        </p:nvSpPr>
        <p:spPr bwMode="auto">
          <a:xfrm>
            <a:off x="890588" y="5384800"/>
            <a:ext cx="9921875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u="sng">
                <a:latin typeface="黑体" panose="02010609060101010101" pitchFamily="49" charset="-122"/>
                <a:ea typeface="黑体" panose="02010609060101010101" pitchFamily="49" charset="-122"/>
              </a:rPr>
              <a:t>要用发展的观点看问题，反对用静止的观点看问题</a:t>
            </a:r>
            <a:r>
              <a:rPr lang="zh-CN" altLang="en-US" sz="2800" b="1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（方法论）</a:t>
            </a:r>
            <a:endParaRPr lang="zh-CN" altLang="en-US" sz="28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64" name="Rectangle 12"/>
          <p:cNvSpPr>
            <a:spLocks noChangeArrowheads="1"/>
          </p:cNvSpPr>
          <p:nvPr/>
        </p:nvSpPr>
        <p:spPr bwMode="auto">
          <a:xfrm>
            <a:off x="966788" y="360363"/>
            <a:ext cx="3967162" cy="695325"/>
          </a:xfrm>
          <a:prstGeom prst="rect">
            <a:avLst/>
          </a:prstGeom>
          <a:solidFill>
            <a:srgbClr val="00FF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/>
              <a:t>一、发展的普遍性</a:t>
            </a:r>
            <a:endParaRPr lang="zh-CN" altLang="en-US" sz="3200" b="1"/>
          </a:p>
        </p:txBody>
      </p:sp>
      <p:sp>
        <p:nvSpPr>
          <p:cNvPr id="2" name="AutoShape 13"/>
          <p:cNvSpPr/>
          <p:nvPr/>
        </p:nvSpPr>
        <p:spPr bwMode="auto">
          <a:xfrm>
            <a:off x="5911850" y="1531938"/>
            <a:ext cx="411163" cy="2074862"/>
          </a:xfrm>
          <a:prstGeom prst="rightBrace">
            <a:avLst>
              <a:gd name="adj1" fmla="val 42053"/>
              <a:gd name="adj2" fmla="val 50000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0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0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1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4"/>
      <p:bldP spid="80900" grpId="5"/>
      <p:bldP spid="19459" grpId="8"/>
      <p:bldP spid="80902" grpId="3"/>
      <p:bldP spid="80904" grpId="10"/>
      <p:bldP spid="19463" grpId="9"/>
      <p:bldP spid="19465" grpId="12"/>
      <p:bldP spid="19464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0"/>
          <p:cNvSpPr>
            <a:spLocks noChangeArrowheads="1"/>
          </p:cNvSpPr>
          <p:nvPr/>
        </p:nvSpPr>
        <p:spPr bwMode="auto">
          <a:xfrm>
            <a:off x="655638" y="360363"/>
            <a:ext cx="2808287" cy="669925"/>
          </a:xfrm>
          <a:prstGeom prst="rect">
            <a:avLst/>
          </a:prstGeom>
          <a:solidFill>
            <a:srgbClr val="00CCFF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2800" b="1"/>
              <a:t>二、发展的实质</a:t>
            </a:r>
            <a:endParaRPr lang="zh-CN" altLang="en-US" sz="2800" b="1"/>
          </a:p>
        </p:txBody>
      </p:sp>
      <p:sp>
        <p:nvSpPr>
          <p:cNvPr id="20482" name="Text Box 12"/>
          <p:cNvSpPr txBox="1">
            <a:spLocks noChangeArrowheads="1"/>
          </p:cNvSpPr>
          <p:nvPr/>
        </p:nvSpPr>
        <p:spPr bwMode="auto">
          <a:xfrm>
            <a:off x="863600" y="1482725"/>
            <a:ext cx="10044113" cy="1066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panose="020B0604020202020204"/>
              <a:buNone/>
            </a:pPr>
            <a:r>
              <a:rPr lang="zh-CN" altLang="en-US" sz="3200"/>
              <a:t>       </a:t>
            </a:r>
            <a:r>
              <a:rPr lang="zh-CN" altLang="zh-CN" sz="3200" b="1"/>
              <a:t>发展的</a:t>
            </a:r>
            <a:r>
              <a:rPr lang="zh-CN" altLang="zh-CN" sz="3200" b="1">
                <a:solidFill>
                  <a:srgbClr val="FF0000"/>
                </a:solidFill>
              </a:rPr>
              <a:t>实质</a:t>
            </a:r>
            <a:r>
              <a:rPr lang="zh-CN" altLang="zh-CN" sz="3200" b="1"/>
              <a:t>是事物的</a:t>
            </a:r>
            <a:r>
              <a:rPr lang="zh-CN" altLang="en-US" sz="3200" b="1">
                <a:solidFill>
                  <a:srgbClr val="FF0000"/>
                </a:solidFill>
              </a:rPr>
              <a:t>前进</a:t>
            </a:r>
            <a:r>
              <a:rPr lang="zh-CN" altLang="zh-CN" sz="3200" b="1"/>
              <a:t>和</a:t>
            </a:r>
            <a:r>
              <a:rPr lang="zh-CN" altLang="en-US" sz="3200" b="1">
                <a:solidFill>
                  <a:srgbClr val="FF0000"/>
                </a:solidFill>
              </a:rPr>
              <a:t>上升</a:t>
            </a:r>
            <a:r>
              <a:rPr lang="zh-CN" altLang="zh-CN" sz="3200" b="1"/>
              <a:t>，是</a:t>
            </a:r>
            <a:r>
              <a:rPr lang="zh-CN" altLang="zh-CN" sz="3200" b="1">
                <a:solidFill>
                  <a:srgbClr val="FF0000"/>
                </a:solidFill>
              </a:rPr>
              <a:t>新事物的产生</a:t>
            </a:r>
            <a:r>
              <a:rPr lang="zh-CN" altLang="zh-CN" sz="3200" b="1"/>
              <a:t>和</a:t>
            </a:r>
            <a:r>
              <a:rPr lang="zh-CN" altLang="zh-CN" sz="3200" b="1">
                <a:solidFill>
                  <a:srgbClr val="FF0000"/>
                </a:solidFill>
              </a:rPr>
              <a:t>旧事物的灭亡</a:t>
            </a:r>
            <a:r>
              <a:rPr lang="zh-CN" altLang="zh-CN" sz="3200" b="1"/>
              <a:t>。</a:t>
            </a:r>
            <a:endParaRPr lang="zh-CN" altLang="en-US" sz="3200" b="1"/>
          </a:p>
        </p:txBody>
      </p:sp>
      <p:sp>
        <p:nvSpPr>
          <p:cNvPr id="20483" name="AutoShape 13"/>
          <p:cNvSpPr>
            <a:spLocks noChangeArrowheads="1"/>
          </p:cNvSpPr>
          <p:nvPr/>
        </p:nvSpPr>
        <p:spPr bwMode="auto">
          <a:xfrm>
            <a:off x="6850063" y="231775"/>
            <a:ext cx="2833687" cy="1030288"/>
          </a:xfrm>
          <a:prstGeom prst="cloudCallout">
            <a:avLst>
              <a:gd name="adj1" fmla="val -75995"/>
              <a:gd name="adj2" fmla="val 83898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</a:ln>
        </p:spPr>
        <p:txBody>
          <a:bodyPr/>
          <a:lstStyle/>
          <a:p>
            <a:pPr algn="ctr"/>
            <a:r>
              <a:rPr lang="zh-CN" altLang="en-US" sz="2000" b="1" i="1">
                <a:solidFill>
                  <a:srgbClr val="FF3300"/>
                </a:solidFill>
              </a:rPr>
              <a:t>波浪式前进和螺旋式上升</a:t>
            </a:r>
            <a:endParaRPr lang="zh-CN" altLang="en-US" sz="2000" b="1" i="1">
              <a:solidFill>
                <a:srgbClr val="FF3300"/>
              </a:solidFill>
            </a:endParaRPr>
          </a:p>
        </p:txBody>
      </p:sp>
      <p:sp>
        <p:nvSpPr>
          <p:cNvPr id="20484" name="Text Box 15"/>
          <p:cNvSpPr txBox="1">
            <a:spLocks noChangeArrowheads="1"/>
          </p:cNvSpPr>
          <p:nvPr/>
        </p:nvSpPr>
        <p:spPr bwMode="auto">
          <a:xfrm>
            <a:off x="1030288" y="2909888"/>
            <a:ext cx="4919662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1</a:t>
            </a:r>
            <a:r>
              <a:rPr lang="zh-CN" altLang="en-US" sz="2800" b="1"/>
              <a:t>、区分运动、变化、发展</a:t>
            </a:r>
            <a:endParaRPr lang="zh-CN" altLang="en-US" sz="2800" b="1"/>
          </a:p>
        </p:txBody>
      </p:sp>
      <p:sp>
        <p:nvSpPr>
          <p:cNvPr id="20485" name="Oval 32"/>
          <p:cNvSpPr>
            <a:spLocks noChangeArrowheads="1"/>
          </p:cNvSpPr>
          <p:nvPr/>
        </p:nvSpPr>
        <p:spPr bwMode="auto">
          <a:xfrm>
            <a:off x="6426200" y="2846388"/>
            <a:ext cx="3863975" cy="383698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6" name="Oval 33"/>
          <p:cNvSpPr>
            <a:spLocks noChangeArrowheads="1"/>
          </p:cNvSpPr>
          <p:nvPr/>
        </p:nvSpPr>
        <p:spPr bwMode="auto">
          <a:xfrm>
            <a:off x="7226300" y="3297238"/>
            <a:ext cx="3052763" cy="3052762"/>
          </a:xfrm>
          <a:prstGeom prst="ellipse">
            <a:avLst/>
          </a:prstGeom>
          <a:solidFill>
            <a:srgbClr val="00FFFF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7" name="Oval 34"/>
          <p:cNvSpPr>
            <a:spLocks noChangeArrowheads="1"/>
          </p:cNvSpPr>
          <p:nvPr/>
        </p:nvSpPr>
        <p:spPr bwMode="auto">
          <a:xfrm>
            <a:off x="8139113" y="3979863"/>
            <a:ext cx="2098675" cy="199548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488" name="Rectangle 35"/>
          <p:cNvSpPr>
            <a:spLocks noChangeArrowheads="1"/>
          </p:cNvSpPr>
          <p:nvPr/>
        </p:nvSpPr>
        <p:spPr bwMode="auto">
          <a:xfrm>
            <a:off x="6942138" y="3257550"/>
            <a:ext cx="874712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/>
              <a:t>运动</a:t>
            </a:r>
            <a:endParaRPr lang="zh-CN" altLang="en-US" sz="3200" b="1"/>
          </a:p>
        </p:txBody>
      </p:sp>
      <p:sp>
        <p:nvSpPr>
          <p:cNvPr id="20489" name="Rectangle 36"/>
          <p:cNvSpPr>
            <a:spLocks noChangeArrowheads="1"/>
          </p:cNvSpPr>
          <p:nvPr/>
        </p:nvSpPr>
        <p:spPr bwMode="auto">
          <a:xfrm>
            <a:off x="7261225" y="4375150"/>
            <a:ext cx="87471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/>
              <a:t>变化</a:t>
            </a:r>
            <a:endParaRPr lang="zh-CN" altLang="en-US" sz="3200" b="1"/>
          </a:p>
        </p:txBody>
      </p:sp>
      <p:sp>
        <p:nvSpPr>
          <p:cNvPr id="20490" name="Rectangle 37"/>
          <p:cNvSpPr>
            <a:spLocks noChangeArrowheads="1"/>
          </p:cNvSpPr>
          <p:nvPr/>
        </p:nvSpPr>
        <p:spPr bwMode="auto">
          <a:xfrm>
            <a:off x="8958263" y="4641850"/>
            <a:ext cx="874712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/>
          <a:lstStyle/>
          <a:p>
            <a:pPr algn="ctr"/>
            <a:r>
              <a:rPr lang="zh-CN" altLang="en-US" sz="3200" b="1"/>
              <a:t>发展</a:t>
            </a:r>
            <a:endParaRPr lang="zh-CN" altLang="en-US" sz="3200" b="1"/>
          </a:p>
        </p:txBody>
      </p:sp>
      <p:pic>
        <p:nvPicPr>
          <p:cNvPr id="20491" name="Picture 38" descr="u=1263603027,3603698295&amp;fm=26&amp;gp=0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0" y="4000500"/>
            <a:ext cx="4762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2048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3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5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  <p:bldP spid="20482" grpId="0"/>
      <p:bldP spid="20483" grpId="0"/>
      <p:bldP spid="20484" grpId="0"/>
      <p:bldP spid="20485" grpId="0"/>
      <p:bldP spid="20486" grpId="0"/>
      <p:bldP spid="20487" grpId="0"/>
      <p:bldP spid="20488" grpId="0"/>
      <p:bldP spid="20489" grpId="0"/>
      <p:bldP spid="2049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755650" y="971550"/>
            <a:ext cx="10956925" cy="4686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r>
              <a:rPr lang="zh-CN" altLang="en-US" sz="3200">
                <a:ea typeface="黑体" panose="02010609060101010101" pitchFamily="49" charset="-122"/>
              </a:rPr>
              <a:t>     </a:t>
            </a:r>
            <a:r>
              <a:rPr lang="zh-CN" altLang="en-US" sz="4400">
                <a:ea typeface="黑体" panose="02010609060101010101" pitchFamily="49" charset="-122"/>
              </a:rPr>
              <a:t>事物都是运动、变化着的，但并非任何运动、变化都是发展。</a:t>
            </a:r>
            <a:endParaRPr lang="zh-CN" altLang="en-US" sz="4400">
              <a:ea typeface="黑体" panose="02010609060101010101" pitchFamily="49" charset="-122"/>
            </a:endParaRPr>
          </a:p>
          <a:p>
            <a:r>
              <a:rPr lang="zh-CN" altLang="en-US" sz="4400">
                <a:solidFill>
                  <a:srgbClr val="C00000"/>
                </a:solidFill>
                <a:ea typeface="黑体" panose="02010609060101010101" pitchFamily="49" charset="-122"/>
              </a:rPr>
              <a:t>    只有那些上升的、前进的运动和变化，才是发展</a:t>
            </a:r>
            <a:endParaRPr lang="zh-CN" altLang="en-US" sz="4400">
              <a:solidFill>
                <a:srgbClr val="C00000"/>
              </a:solidFill>
              <a:ea typeface="黑体" panose="02010609060101010101" pitchFamily="49" charset="-122"/>
            </a:endParaRPr>
          </a:p>
          <a:p>
            <a:r>
              <a:rPr lang="zh-CN" altLang="en-US" sz="4400">
                <a:solidFill>
                  <a:srgbClr val="C00000"/>
                </a:solidFill>
                <a:ea typeface="黑体" panose="02010609060101010101" pitchFamily="49" charset="-122"/>
              </a:rPr>
              <a:t>（运动、变化无方向性，发展具备确定的方向性）</a:t>
            </a:r>
            <a:endParaRPr lang="zh-CN" altLang="en-US" sz="4400">
              <a:solidFill>
                <a:srgbClr val="C00000"/>
              </a:solidFill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811213" y="1344613"/>
            <a:ext cx="5041900" cy="579437"/>
          </a:xfrm>
          <a:prstGeom prst="rect">
            <a:avLst/>
          </a:prstGeom>
          <a:noFill/>
          <a:ln w="222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猿到人的进化过程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758825" y="2149475"/>
            <a:ext cx="4895850" cy="579438"/>
          </a:xfrm>
          <a:prstGeom prst="rect">
            <a:avLst/>
          </a:prstGeom>
          <a:noFill/>
          <a:ln w="222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从小学到大学的思维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Text Box 4"/>
          <p:cNvSpPr txBox="1">
            <a:spLocks noChangeArrowheads="1"/>
          </p:cNvSpPr>
          <p:nvPr/>
        </p:nvSpPr>
        <p:spPr bwMode="auto">
          <a:xfrm>
            <a:off x="835025" y="5475288"/>
            <a:ext cx="3119438" cy="579437"/>
          </a:xfrm>
          <a:prstGeom prst="rect">
            <a:avLst/>
          </a:prstGeom>
          <a:noFill/>
          <a:ln w="222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苹果腐烂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781050" y="3835400"/>
            <a:ext cx="4951413" cy="579438"/>
          </a:xfrm>
          <a:prstGeom prst="rect">
            <a:avLst/>
          </a:prstGeom>
          <a:noFill/>
          <a:ln w="222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人的性格由内向到外向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1" name="Text Box 6"/>
          <p:cNvSpPr txBox="1">
            <a:spLocks noChangeArrowheads="1"/>
          </p:cNvSpPr>
          <p:nvPr/>
        </p:nvSpPr>
        <p:spPr bwMode="auto">
          <a:xfrm>
            <a:off x="798513" y="4732338"/>
            <a:ext cx="3221037" cy="579437"/>
          </a:xfrm>
          <a:prstGeom prst="rect">
            <a:avLst/>
          </a:prstGeom>
          <a:noFill/>
          <a:ln w="222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天气由晴转阴</a:t>
            </a:r>
            <a:endParaRPr lang="zh-CN" altLang="en-US" sz="32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746125" y="2936875"/>
            <a:ext cx="8316913" cy="579438"/>
          </a:xfrm>
          <a:prstGeom prst="rect">
            <a:avLst/>
          </a:prstGeom>
          <a:noFill/>
          <a:ln w="222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新民主主义革命的成功</a:t>
            </a:r>
            <a:endParaRPr lang="zh-CN" altLang="en-US" sz="3200" b="1"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687388" y="373063"/>
            <a:ext cx="7272337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ea typeface="黑体" panose="02010609060101010101" pitchFamily="49" charset="-122"/>
              </a:rPr>
              <a:t>判断下列哪些是发展，哪些是运动变化</a:t>
            </a:r>
            <a:endParaRPr lang="zh-CN" altLang="en-US" sz="3200" b="1">
              <a:ea typeface="黑体" panose="02010609060101010101" pitchFamily="49" charset="-122"/>
            </a:endParaRPr>
          </a:p>
        </p:txBody>
      </p:sp>
      <p:sp>
        <p:nvSpPr>
          <p:cNvPr id="24586" name="WordArt 10"/>
          <p:cNvSpPr>
            <a:spLocks noChangeArrowheads="1" noChangeShapeType="1" noTextEdit="1"/>
          </p:cNvSpPr>
          <p:nvPr/>
        </p:nvSpPr>
        <p:spPr bwMode="auto">
          <a:xfrm>
            <a:off x="4610100" y="1304925"/>
            <a:ext cx="9144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发展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7" name="WordArt 11"/>
          <p:cNvSpPr>
            <a:spLocks noChangeArrowheads="1" noChangeShapeType="1" noTextEdit="1"/>
          </p:cNvSpPr>
          <p:nvPr/>
        </p:nvSpPr>
        <p:spPr bwMode="auto">
          <a:xfrm>
            <a:off x="4941888" y="2035175"/>
            <a:ext cx="9144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发展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8" name="WordArt 12"/>
          <p:cNvSpPr>
            <a:spLocks noChangeArrowheads="1" noChangeShapeType="1" noTextEdit="1"/>
          </p:cNvSpPr>
          <p:nvPr/>
        </p:nvSpPr>
        <p:spPr bwMode="auto">
          <a:xfrm>
            <a:off x="5200650" y="2732088"/>
            <a:ext cx="914400" cy="7000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发展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89" name="WordArt 13"/>
          <p:cNvSpPr>
            <a:spLocks noChangeArrowheads="1" noChangeShapeType="1" noTextEdit="1"/>
          </p:cNvSpPr>
          <p:nvPr/>
        </p:nvSpPr>
        <p:spPr bwMode="auto">
          <a:xfrm>
            <a:off x="5094288" y="3687763"/>
            <a:ext cx="1828800" cy="7000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运动变化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90" name="WordArt 14"/>
          <p:cNvSpPr>
            <a:spLocks noChangeArrowheads="1" noChangeShapeType="1" noTextEdit="1"/>
          </p:cNvSpPr>
          <p:nvPr/>
        </p:nvSpPr>
        <p:spPr bwMode="auto">
          <a:xfrm>
            <a:off x="3803650" y="4638675"/>
            <a:ext cx="18288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运动变化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591" name="WordArt 15"/>
          <p:cNvSpPr>
            <a:spLocks noChangeArrowheads="1" noChangeShapeType="1" noTextEdit="1"/>
          </p:cNvSpPr>
          <p:nvPr/>
        </p:nvSpPr>
        <p:spPr bwMode="auto">
          <a:xfrm>
            <a:off x="3130550" y="5586413"/>
            <a:ext cx="1828800" cy="7000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运动变化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" presetClass="entr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2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" presetClass="entr" presetSubtype="0" fill="hold" grpId="3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" presetClass="entr" presetSubtype="0" fill="hold" grpId="4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500"/>
                            </p:stCondLst>
                            <p:childTnLst>
                              <p:par>
                                <p:cTn id="24" presetID="1" presetClass="entr" presetSubtype="0" fill="hold" grpId="5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1"/>
      <p:bldP spid="24579" grpId="2"/>
      <p:bldP spid="27653" grpId="3"/>
      <p:bldP spid="24581" grpId="4"/>
      <p:bldP spid="27655" grpId="5"/>
      <p:bldP spid="27660" grpId="7"/>
      <p:bldP spid="24586" grpId="0"/>
      <p:bldP spid="24587" grpId="0"/>
      <p:bldP spid="24588" grpId="0"/>
      <p:bldP spid="24589" grpId="0"/>
      <p:bldP spid="24590" grpId="0"/>
      <p:bldP spid="2459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5" name="文本框 30724"/>
          <p:cNvSpPr txBox="1"/>
          <p:nvPr/>
        </p:nvSpPr>
        <p:spPr>
          <a:xfrm>
            <a:off x="1233488" y="1411288"/>
            <a:ext cx="4260850" cy="701675"/>
          </a:xfrm>
          <a:prstGeom prst="rect">
            <a:avLst/>
          </a:prstGeom>
          <a:noFill/>
          <a:ln w="9525">
            <a:noFill/>
          </a:ln>
          <a:effectLst>
            <a:outerShdw dist="35921" dir="2699999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defRPr/>
            </a:pPr>
            <a:r>
              <a:rPr lang="zh-CN" altLang="en-US" sz="4000" b="1" noProof="1">
                <a:solidFill>
                  <a:srgbClr val="00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+mn-ea"/>
              </a:rPr>
              <a:t>新、旧事物的含义</a:t>
            </a:r>
            <a:endParaRPr lang="zh-CN" altLang="en-US" sz="4000" b="1" noProof="1">
              <a:solidFill>
                <a:srgbClr val="0000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6" name="文本框 30725"/>
          <p:cNvSpPr txBox="1"/>
          <p:nvPr/>
        </p:nvSpPr>
        <p:spPr>
          <a:xfrm>
            <a:off x="706438" y="2540000"/>
            <a:ext cx="10820400" cy="1355725"/>
          </a:xfrm>
          <a:prstGeom prst="rect">
            <a:avLst/>
          </a:prstGeom>
          <a:noFill/>
          <a:ln w="9525">
            <a:noFill/>
          </a:ln>
          <a:effectLst>
            <a:outerShdw dist="12700" dir="54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lnSpc>
                <a:spcPct val="115000"/>
              </a:lnSpc>
              <a:spcBef>
                <a:spcPct val="10000"/>
              </a:spcBef>
              <a:buFont typeface="Arial" panose="020B0604020202020204"/>
              <a:buNone/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新事物：</a:t>
            </a:r>
            <a:r>
              <a:rPr lang="zh-CN" altLang="en-US" sz="3600" b="1">
                <a:latin typeface="华文中宋" panose="02010600040101010101" charset="-122"/>
                <a:ea typeface="黑体" panose="02010609060101010101" pitchFamily="49" charset="-122"/>
              </a:rPr>
              <a:t>是指</a:t>
            </a:r>
            <a:r>
              <a:rPr lang="zh-CN" altLang="en-US" sz="3600" b="1">
                <a:solidFill>
                  <a:srgbClr val="0000FF"/>
                </a:solidFill>
                <a:latin typeface="华文中宋" panose="02010600040101010101" charset="-122"/>
                <a:ea typeface="黑体" panose="02010609060101010101" pitchFamily="49" charset="-122"/>
              </a:rPr>
              <a:t>符合客观规律，具有强大生命力</a:t>
            </a:r>
            <a:r>
              <a:rPr lang="zh-CN" altLang="en-US" sz="3600" b="1">
                <a:latin typeface="华文中宋" panose="02010600040101010101" charset="-122"/>
                <a:ea typeface="黑体" panose="02010609060101010101" pitchFamily="49" charset="-122"/>
              </a:rPr>
              <a:t>和</a:t>
            </a:r>
            <a:r>
              <a:rPr lang="zh-CN" altLang="en-US" sz="3600" b="1">
                <a:solidFill>
                  <a:srgbClr val="0000FF"/>
                </a:solidFill>
                <a:latin typeface="华文中宋" panose="02010600040101010101" charset="-122"/>
                <a:ea typeface="黑体" panose="02010609060101010101" pitchFamily="49" charset="-122"/>
              </a:rPr>
              <a:t>远大前途</a:t>
            </a:r>
            <a:r>
              <a:rPr lang="zh-CN" altLang="en-US" sz="3600" b="1">
                <a:latin typeface="华文中宋" panose="02010600040101010101" charset="-122"/>
                <a:ea typeface="黑体" panose="02010609060101010101" pitchFamily="49" charset="-122"/>
              </a:rPr>
              <a:t>的事物。（区分新旧事物的标准）</a:t>
            </a:r>
            <a:endParaRPr lang="zh-CN" altLang="en-US" sz="3600" b="1">
              <a:latin typeface="华文中宋" panose="02010600040101010101" charset="-122"/>
              <a:ea typeface="黑体" panose="02010609060101010101" pitchFamily="49" charset="-122"/>
            </a:endParaRPr>
          </a:p>
        </p:txBody>
      </p:sp>
      <p:sp>
        <p:nvSpPr>
          <p:cNvPr id="30727" name="文本框 30726"/>
          <p:cNvSpPr txBox="1"/>
          <p:nvPr/>
        </p:nvSpPr>
        <p:spPr>
          <a:xfrm>
            <a:off x="692150" y="4613275"/>
            <a:ext cx="10821988" cy="1301750"/>
          </a:xfrm>
          <a:prstGeom prst="rect">
            <a:avLst/>
          </a:prstGeom>
          <a:noFill/>
          <a:ln w="9525">
            <a:noFill/>
          </a:ln>
          <a:effectLst>
            <a:outerShdw dist="12700" dir="54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fontAlgn="auto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旧事物：</a:t>
            </a:r>
            <a:r>
              <a:rPr lang="zh-CN" altLang="en-US" sz="3600" b="1">
                <a:solidFill>
                  <a:srgbClr val="0000FF"/>
                </a:solidFill>
                <a:latin typeface="华文中宋" panose="02010600040101010101" charset="-122"/>
                <a:ea typeface="黑体" panose="02010609060101010101" pitchFamily="49" charset="-122"/>
              </a:rPr>
              <a:t>违背</a:t>
            </a:r>
            <a:r>
              <a:rPr lang="zh-CN" altLang="en-US" sz="3600" b="1">
                <a:latin typeface="华文中宋" panose="02010600040101010101" charset="-122"/>
                <a:ea typeface="黑体" panose="02010609060101010101" pitchFamily="49" charset="-122"/>
              </a:rPr>
              <a:t>事物发展的必然趋势、正在</a:t>
            </a:r>
            <a:r>
              <a:rPr lang="zh-CN" altLang="en-US" sz="3600" b="1">
                <a:solidFill>
                  <a:srgbClr val="0000FF"/>
                </a:solidFill>
                <a:latin typeface="华文中宋" panose="02010600040101010101" charset="-122"/>
                <a:ea typeface="黑体" panose="02010609060101010101" pitchFamily="49" charset="-122"/>
              </a:rPr>
              <a:t>日趋灭亡</a:t>
            </a:r>
            <a:r>
              <a:rPr lang="zh-CN" altLang="en-US" sz="3600" b="1">
                <a:latin typeface="华文中宋" panose="02010600040101010101" charset="-122"/>
                <a:ea typeface="黑体" panose="02010609060101010101" pitchFamily="49" charset="-122"/>
              </a:rPr>
              <a:t>的事物。</a:t>
            </a:r>
            <a:endParaRPr lang="zh-CN" altLang="en-US" sz="3600" b="1">
              <a:latin typeface="华文中宋" panose="02010600040101010101" charset="-122"/>
              <a:ea typeface="黑体" panose="02010609060101010101" pitchFamily="49" charset="-122"/>
            </a:endParaRPr>
          </a:p>
        </p:txBody>
      </p:sp>
      <p:sp>
        <p:nvSpPr>
          <p:cNvPr id="25608" name="Text Box 15"/>
          <p:cNvSpPr txBox="1">
            <a:spLocks noChangeArrowheads="1"/>
          </p:cNvSpPr>
          <p:nvPr/>
        </p:nvSpPr>
        <p:spPr bwMode="auto">
          <a:xfrm>
            <a:off x="876300" y="501650"/>
            <a:ext cx="771525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2</a:t>
            </a:r>
            <a:r>
              <a:rPr lang="zh-CN" altLang="en-US" sz="2800" b="1"/>
              <a:t>、发展是</a:t>
            </a:r>
            <a:r>
              <a:rPr lang="zh-CN" altLang="en-US" sz="2800" b="1">
                <a:solidFill>
                  <a:srgbClr val="FF3300"/>
                </a:solidFill>
              </a:rPr>
              <a:t>新事物</a:t>
            </a:r>
            <a:r>
              <a:rPr lang="zh-CN" altLang="en-US" sz="2800" b="1"/>
              <a:t>的产生和</a:t>
            </a:r>
            <a:r>
              <a:rPr lang="zh-CN" altLang="en-US" sz="2800" b="1">
                <a:solidFill>
                  <a:srgbClr val="FF3300"/>
                </a:solidFill>
              </a:rPr>
              <a:t>旧事物</a:t>
            </a:r>
            <a:r>
              <a:rPr lang="zh-CN" altLang="en-US" sz="2800" b="1"/>
              <a:t>的灭亡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ntr" presetSubtype="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8" presetClass="entr" presetSubtype="3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  <p:bldP spid="30726" grpId="1"/>
      <p:bldP spid="30727" grpId="2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src=http___5b0988e595225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0" y="0"/>
            <a:ext cx="8128000" cy="4699000"/>
          </a:xfrm>
          <a:prstGeom prst="rect">
            <a:avLst/>
          </a:prstGeom>
          <a:noFill/>
        </p:spPr>
      </p:pic>
      <p:pic>
        <p:nvPicPr>
          <p:cNvPr id="34821" name="Picture 5" descr="u=3563623007,2034623265&amp;fm=26&amp;gp=0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842000" y="2095500"/>
            <a:ext cx="6350000" cy="4762500"/>
          </a:xfrm>
          <a:prstGeom prst="rect">
            <a:avLst/>
          </a:prstGeom>
          <a:noFill/>
        </p:spPr>
      </p:pic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8755063" y="242888"/>
            <a:ext cx="2936875" cy="6413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r>
              <a:rPr lang="zh-CN" altLang="en-US" sz="3600" b="1" i="1">
                <a:solidFill>
                  <a:srgbClr val="FF3300"/>
                </a:solidFill>
              </a:rPr>
              <a:t>注意错误倾向</a:t>
            </a:r>
            <a:endParaRPr lang="zh-CN" altLang="en-US" sz="3600" b="1" i="1">
              <a:solidFill>
                <a:srgbClr val="FF3300"/>
              </a:solidFill>
            </a:endParaRPr>
          </a:p>
        </p:txBody>
      </p:sp>
      <p:sp>
        <p:nvSpPr>
          <p:cNvPr id="34823" name="WordArt 7"/>
          <p:cNvSpPr>
            <a:spLocks noChangeArrowheads="1" noChangeShapeType="1" noTextEdit="1"/>
          </p:cNvSpPr>
          <p:nvPr/>
        </p:nvSpPr>
        <p:spPr bwMode="auto">
          <a:xfrm>
            <a:off x="1074738" y="5122863"/>
            <a:ext cx="3348037" cy="1011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形式新旧</a:t>
            </a:r>
            <a:endParaRPr lang="zh-CN" altLang="en-US" sz="36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482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800" decel="100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decel="1000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2" grpId="0"/>
      <p:bldP spid="348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src=http___www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0" y="0"/>
            <a:ext cx="7761288" cy="4765675"/>
          </a:xfrm>
          <a:prstGeom prst="rect">
            <a:avLst/>
          </a:prstGeom>
          <a:noFill/>
        </p:spPr>
      </p:pic>
      <p:pic>
        <p:nvPicPr>
          <p:cNvPr id="35845" name="Picture 5" descr="u=16385029,1576380113&amp;fm=26&amp;gp=0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842000" y="508000"/>
            <a:ext cx="6350000" cy="6350000"/>
          </a:xfrm>
          <a:prstGeom prst="rect">
            <a:avLst/>
          </a:prstGeom>
          <a:noFill/>
        </p:spPr>
      </p:pic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>
            <a:off x="823913" y="5032375"/>
            <a:ext cx="3541712" cy="1049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出现时间先后</a:t>
            </a:r>
            <a:endParaRPr lang="zh-CN" altLang="en-US" sz="36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src=http___img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0" y="-26988"/>
            <a:ext cx="9972675" cy="6884988"/>
          </a:xfrm>
          <a:prstGeom prst="rect">
            <a:avLst/>
          </a:prstGeom>
          <a:noFill/>
        </p:spPr>
      </p:pic>
      <p:sp>
        <p:nvSpPr>
          <p:cNvPr id="36869" name="WordArt 5"/>
          <p:cNvSpPr>
            <a:spLocks noChangeArrowheads="1" noChangeShapeType="1" noTextEdit="1"/>
          </p:cNvSpPr>
          <p:nvPr/>
        </p:nvSpPr>
        <p:spPr bwMode="auto">
          <a:xfrm rot="5400000">
            <a:off x="8574087" y="2584451"/>
            <a:ext cx="5180013" cy="1319212"/>
          </a:xfrm>
          <a:prstGeom prst="rect">
            <a:avLst/>
          </a:prstGeom>
        </p:spPr>
        <p:txBody>
          <a:bodyPr vert="eaVert" wrap="none" fromWordArt="1">
            <a:prstTxWarp prst="textWave4">
              <a:avLst>
                <a:gd name="adj1" fmla="val 13005"/>
                <a:gd name="adj2" fmla="val 0"/>
              </a:avLst>
            </a:prstTxWarp>
          </a:bodyPr>
          <a:lstStyle/>
          <a:p>
            <a:pPr algn="ctr" fontAlgn="auto"/>
            <a:r>
              <a:rPr lang="zh-CN" altLang="en-US" sz="3600" kern="10">
                <a:ln w="9525">
                  <a:noFill/>
                  <a:round/>
                </a:ln>
                <a:gradFill rotWithShape="0">
                  <a:gsLst>
                    <a:gs pos="0">
                      <a:srgbClr val="00FF00"/>
                    </a:gs>
                    <a:gs pos="100000">
                      <a:srgbClr val="00CCFF"/>
                    </a:gs>
                  </a:gsLst>
                  <a:lin ang="0" scaled="1"/>
                </a:gradFill>
                <a:effectLst>
                  <a:outerShdw dist="99190" dir="7788334" algn="ctr" rotWithShape="0">
                    <a:srgbClr val="000080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力量强弱</a:t>
            </a:r>
            <a:endParaRPr lang="zh-CN" altLang="en-US" sz="3600" kern="10">
              <a:ln w="9525">
                <a:noFill/>
                <a:round/>
              </a:ln>
              <a:gradFill rotWithShape="0">
                <a:gsLst>
                  <a:gs pos="0">
                    <a:srgbClr val="00FF00"/>
                  </a:gs>
                  <a:gs pos="100000">
                    <a:srgbClr val="00CCFF"/>
                  </a:gs>
                </a:gsLst>
                <a:lin ang="0" scaled="1"/>
              </a:gradFill>
              <a:effectLst>
                <a:outerShdw dist="99190" dir="7788334" algn="ctr" rotWithShape="0">
                  <a:srgbClr val="000080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文本框 123905"/>
          <p:cNvSpPr txBox="1">
            <a:spLocks noChangeArrowheads="1"/>
          </p:cNvSpPr>
          <p:nvPr/>
        </p:nvSpPr>
        <p:spPr bwMode="auto">
          <a:xfrm>
            <a:off x="460375" y="228600"/>
            <a:ext cx="7527925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3200" b="1">
                <a:ea typeface="黑体" panose="02010609060101010101" pitchFamily="49" charset="-122"/>
              </a:rPr>
              <a:t>下列哪些属于新事物？哪些属于旧事物？</a:t>
            </a:r>
            <a:endParaRPr lang="zh-CN" altLang="en-US" sz="3200" b="1">
              <a:ea typeface="黑体" panose="02010609060101010101" pitchFamily="49" charset="-122"/>
            </a:endParaRPr>
          </a:p>
        </p:txBody>
      </p:sp>
      <p:sp>
        <p:nvSpPr>
          <p:cNvPr id="26626" name="文本框 123906"/>
          <p:cNvSpPr txBox="1">
            <a:spLocks noChangeArrowheads="1"/>
          </p:cNvSpPr>
          <p:nvPr/>
        </p:nvSpPr>
        <p:spPr bwMode="auto">
          <a:xfrm>
            <a:off x="687388" y="1052513"/>
            <a:ext cx="4745037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嫦娥五号登月带回月球土壤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文本框 123907"/>
          <p:cNvSpPr txBox="1">
            <a:spLocks noChangeArrowheads="1"/>
          </p:cNvSpPr>
          <p:nvPr/>
        </p:nvSpPr>
        <p:spPr bwMode="auto">
          <a:xfrm>
            <a:off x="700088" y="3046413"/>
            <a:ext cx="307657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抖音上哗众取宠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8" name="文本框 123908"/>
          <p:cNvSpPr txBox="1">
            <a:spLocks noChangeArrowheads="1"/>
          </p:cNvSpPr>
          <p:nvPr/>
        </p:nvSpPr>
        <p:spPr bwMode="auto">
          <a:xfrm>
            <a:off x="674688" y="2019300"/>
            <a:ext cx="5256212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新冠肺炎病例传染出现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31" name="文本框 123911"/>
          <p:cNvSpPr txBox="1">
            <a:spLocks noChangeArrowheads="1"/>
          </p:cNvSpPr>
          <p:nvPr/>
        </p:nvSpPr>
        <p:spPr bwMode="auto">
          <a:xfrm>
            <a:off x="646113" y="5700713"/>
            <a:ext cx="406717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网络诈骗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32" name="矩形 123912"/>
          <p:cNvSpPr>
            <a:spLocks noChangeArrowheads="1"/>
          </p:cNvSpPr>
          <p:nvPr/>
        </p:nvSpPr>
        <p:spPr bwMode="auto">
          <a:xfrm>
            <a:off x="700088" y="4122738"/>
            <a:ext cx="7893050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1921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年，中共一大在嘉兴南湖召开，到会代表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13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人代表全国党员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57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人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46" name="WordArt 22"/>
          <p:cNvSpPr>
            <a:spLocks noChangeArrowheads="1" noChangeShapeType="1" noTextEdit="1"/>
          </p:cNvSpPr>
          <p:nvPr/>
        </p:nvSpPr>
        <p:spPr bwMode="auto">
          <a:xfrm>
            <a:off x="5283200" y="944563"/>
            <a:ext cx="1371600" cy="7000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新事物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47" name="WordArt 23"/>
          <p:cNvSpPr>
            <a:spLocks noChangeArrowheads="1" noChangeShapeType="1" noTextEdit="1"/>
          </p:cNvSpPr>
          <p:nvPr/>
        </p:nvSpPr>
        <p:spPr bwMode="auto">
          <a:xfrm>
            <a:off x="8539163" y="4251325"/>
            <a:ext cx="13716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新事物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48" name="WordArt 24"/>
          <p:cNvSpPr>
            <a:spLocks noChangeArrowheads="1" noChangeShapeType="1" noTextEdit="1"/>
          </p:cNvSpPr>
          <p:nvPr/>
        </p:nvSpPr>
        <p:spPr bwMode="auto">
          <a:xfrm>
            <a:off x="4884738" y="1947863"/>
            <a:ext cx="1371600" cy="7000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旧事物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49" name="WordArt 25"/>
          <p:cNvSpPr>
            <a:spLocks noChangeArrowheads="1" noChangeShapeType="1" noTextEdit="1"/>
          </p:cNvSpPr>
          <p:nvPr/>
        </p:nvSpPr>
        <p:spPr bwMode="auto">
          <a:xfrm>
            <a:off x="4006850" y="3001963"/>
            <a:ext cx="1371600" cy="700087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旧事物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650" name="WordArt 26"/>
          <p:cNvSpPr>
            <a:spLocks noChangeArrowheads="1" noChangeShapeType="1" noTextEdit="1"/>
          </p:cNvSpPr>
          <p:nvPr/>
        </p:nvSpPr>
        <p:spPr bwMode="auto">
          <a:xfrm>
            <a:off x="3001963" y="5511800"/>
            <a:ext cx="1371600" cy="7000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kern="10">
                <a:ln w="9525">
                  <a:rou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旧事物</a:t>
            </a:r>
            <a:endParaRPr lang="zh-CN" altLang="en-US" sz="3600" kern="10">
              <a:ln w="9525">
                <a:rou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6" grpId="0"/>
      <p:bldP spid="26647" grpId="0"/>
      <p:bldP spid="26648" grpId="0"/>
      <p:bldP spid="26649" grpId="0"/>
      <p:bldP spid="266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reeform 2"/>
          <p:cNvSpPr/>
          <p:nvPr/>
        </p:nvSpPr>
        <p:spPr>
          <a:xfrm>
            <a:off x="7748588" y="1200150"/>
            <a:ext cx="838200" cy="2260600"/>
          </a:xfrm>
          <a:custGeom>
            <a:avLst/>
            <a:gdLst>
              <a:gd name="txL" fmla="*/ 0 w 782"/>
              <a:gd name="txT" fmla="*/ 0 h 2528"/>
              <a:gd name="txR" fmla="*/ 782 w 782"/>
              <a:gd name="txB" fmla="*/ 2528 h 2528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782" h="2528">
                <a:moveTo>
                  <a:pt x="701" y="2438"/>
                </a:moveTo>
                <a:cubicBezTo>
                  <a:pt x="634" y="2527"/>
                  <a:pt x="542" y="2512"/>
                  <a:pt x="441" y="2528"/>
                </a:cubicBezTo>
                <a:cubicBezTo>
                  <a:pt x="403" y="2523"/>
                  <a:pt x="363" y="2522"/>
                  <a:pt x="328" y="2505"/>
                </a:cubicBezTo>
                <a:cubicBezTo>
                  <a:pt x="208" y="2445"/>
                  <a:pt x="125" y="2325"/>
                  <a:pt x="34" y="2234"/>
                </a:cubicBezTo>
                <a:cubicBezTo>
                  <a:pt x="27" y="2212"/>
                  <a:pt x="19" y="2189"/>
                  <a:pt x="12" y="2167"/>
                </a:cubicBezTo>
                <a:cubicBezTo>
                  <a:pt x="0" y="2131"/>
                  <a:pt x="17" y="2091"/>
                  <a:pt x="23" y="2054"/>
                </a:cubicBezTo>
                <a:cubicBezTo>
                  <a:pt x="39" y="1950"/>
                  <a:pt x="180" y="1891"/>
                  <a:pt x="271" y="1873"/>
                </a:cubicBezTo>
                <a:cubicBezTo>
                  <a:pt x="721" y="1886"/>
                  <a:pt x="554" y="1805"/>
                  <a:pt x="712" y="1963"/>
                </a:cubicBezTo>
                <a:cubicBezTo>
                  <a:pt x="725" y="2004"/>
                  <a:pt x="731" y="2046"/>
                  <a:pt x="746" y="2087"/>
                </a:cubicBezTo>
                <a:cubicBezTo>
                  <a:pt x="732" y="2261"/>
                  <a:pt x="771" y="2265"/>
                  <a:pt x="621" y="2291"/>
                </a:cubicBezTo>
                <a:cubicBezTo>
                  <a:pt x="529" y="2352"/>
                  <a:pt x="405" y="2306"/>
                  <a:pt x="305" y="2279"/>
                </a:cubicBezTo>
                <a:cubicBezTo>
                  <a:pt x="259" y="2249"/>
                  <a:pt x="231" y="2205"/>
                  <a:pt x="192" y="2167"/>
                </a:cubicBezTo>
                <a:cubicBezTo>
                  <a:pt x="181" y="2137"/>
                  <a:pt x="173" y="2105"/>
                  <a:pt x="158" y="2076"/>
                </a:cubicBezTo>
                <a:cubicBezTo>
                  <a:pt x="151" y="2062"/>
                  <a:pt x="132" y="2056"/>
                  <a:pt x="125" y="2042"/>
                </a:cubicBezTo>
                <a:cubicBezTo>
                  <a:pt x="112" y="2014"/>
                  <a:pt x="110" y="1982"/>
                  <a:pt x="102" y="1952"/>
                </a:cubicBezTo>
                <a:cubicBezTo>
                  <a:pt x="98" y="1937"/>
                  <a:pt x="91" y="1907"/>
                  <a:pt x="91" y="1907"/>
                </a:cubicBezTo>
                <a:cubicBezTo>
                  <a:pt x="95" y="1858"/>
                  <a:pt x="87" y="1756"/>
                  <a:pt x="125" y="1703"/>
                </a:cubicBezTo>
                <a:cubicBezTo>
                  <a:pt x="133" y="1692"/>
                  <a:pt x="148" y="1690"/>
                  <a:pt x="158" y="1681"/>
                </a:cubicBezTo>
                <a:cubicBezTo>
                  <a:pt x="174" y="1667"/>
                  <a:pt x="186" y="1648"/>
                  <a:pt x="204" y="1636"/>
                </a:cubicBezTo>
                <a:cubicBezTo>
                  <a:pt x="281" y="1587"/>
                  <a:pt x="347" y="1575"/>
                  <a:pt x="429" y="1545"/>
                </a:cubicBezTo>
                <a:cubicBezTo>
                  <a:pt x="529" y="1551"/>
                  <a:pt x="639" y="1529"/>
                  <a:pt x="712" y="1602"/>
                </a:cubicBezTo>
                <a:cubicBezTo>
                  <a:pt x="741" y="1661"/>
                  <a:pt x="748" y="1721"/>
                  <a:pt x="768" y="1783"/>
                </a:cubicBezTo>
                <a:cubicBezTo>
                  <a:pt x="761" y="1820"/>
                  <a:pt x="760" y="1859"/>
                  <a:pt x="746" y="1895"/>
                </a:cubicBezTo>
                <a:cubicBezTo>
                  <a:pt x="730" y="1936"/>
                  <a:pt x="668" y="1958"/>
                  <a:pt x="633" y="1975"/>
                </a:cubicBezTo>
                <a:cubicBezTo>
                  <a:pt x="569" y="2007"/>
                  <a:pt x="499" y="2014"/>
                  <a:pt x="429" y="2031"/>
                </a:cubicBezTo>
                <a:cubicBezTo>
                  <a:pt x="388" y="2027"/>
                  <a:pt x="345" y="2031"/>
                  <a:pt x="305" y="2020"/>
                </a:cubicBezTo>
                <a:cubicBezTo>
                  <a:pt x="252" y="2005"/>
                  <a:pt x="254" y="1914"/>
                  <a:pt x="226" y="1873"/>
                </a:cubicBezTo>
                <a:cubicBezTo>
                  <a:pt x="192" y="1736"/>
                  <a:pt x="201" y="1612"/>
                  <a:pt x="215" y="1466"/>
                </a:cubicBezTo>
                <a:cubicBezTo>
                  <a:pt x="221" y="1404"/>
                  <a:pt x="263" y="1300"/>
                  <a:pt x="328" y="1274"/>
                </a:cubicBezTo>
                <a:cubicBezTo>
                  <a:pt x="379" y="1254"/>
                  <a:pt x="434" y="1246"/>
                  <a:pt x="486" y="1229"/>
                </a:cubicBezTo>
                <a:cubicBezTo>
                  <a:pt x="559" y="1236"/>
                  <a:pt x="630" y="1225"/>
                  <a:pt x="678" y="1286"/>
                </a:cubicBezTo>
                <a:cubicBezTo>
                  <a:pt x="698" y="1311"/>
                  <a:pt x="716" y="1339"/>
                  <a:pt x="734" y="1365"/>
                </a:cubicBezTo>
                <a:cubicBezTo>
                  <a:pt x="742" y="1376"/>
                  <a:pt x="757" y="1399"/>
                  <a:pt x="757" y="1399"/>
                </a:cubicBezTo>
                <a:cubicBezTo>
                  <a:pt x="770" y="1454"/>
                  <a:pt x="782" y="1479"/>
                  <a:pt x="757" y="1545"/>
                </a:cubicBezTo>
                <a:cubicBezTo>
                  <a:pt x="732" y="1611"/>
                  <a:pt x="561" y="1649"/>
                  <a:pt x="497" y="1658"/>
                </a:cubicBezTo>
                <a:cubicBezTo>
                  <a:pt x="384" y="1650"/>
                  <a:pt x="305" y="1669"/>
                  <a:pt x="237" y="1579"/>
                </a:cubicBezTo>
                <a:cubicBezTo>
                  <a:pt x="194" y="1402"/>
                  <a:pt x="100" y="1159"/>
                  <a:pt x="249" y="1015"/>
                </a:cubicBezTo>
                <a:cubicBezTo>
                  <a:pt x="279" y="953"/>
                  <a:pt x="288" y="957"/>
                  <a:pt x="350" y="935"/>
                </a:cubicBezTo>
                <a:cubicBezTo>
                  <a:pt x="481" y="943"/>
                  <a:pt x="533" y="915"/>
                  <a:pt x="610" y="992"/>
                </a:cubicBezTo>
                <a:cubicBezTo>
                  <a:pt x="624" y="1035"/>
                  <a:pt x="635" y="1075"/>
                  <a:pt x="655" y="1116"/>
                </a:cubicBezTo>
                <a:cubicBezTo>
                  <a:pt x="668" y="1187"/>
                  <a:pt x="686" y="1244"/>
                  <a:pt x="644" y="1319"/>
                </a:cubicBezTo>
                <a:cubicBezTo>
                  <a:pt x="626" y="1352"/>
                  <a:pt x="554" y="1387"/>
                  <a:pt x="554" y="1387"/>
                </a:cubicBezTo>
                <a:cubicBezTo>
                  <a:pt x="516" y="1383"/>
                  <a:pt x="472" y="1397"/>
                  <a:pt x="441" y="1376"/>
                </a:cubicBezTo>
                <a:cubicBezTo>
                  <a:pt x="404" y="1351"/>
                  <a:pt x="397" y="1198"/>
                  <a:pt x="384" y="1150"/>
                </a:cubicBezTo>
                <a:cubicBezTo>
                  <a:pt x="388" y="1041"/>
                  <a:pt x="389" y="932"/>
                  <a:pt x="396" y="823"/>
                </a:cubicBezTo>
                <a:cubicBezTo>
                  <a:pt x="398" y="788"/>
                  <a:pt x="415" y="786"/>
                  <a:pt x="429" y="755"/>
                </a:cubicBezTo>
                <a:cubicBezTo>
                  <a:pt x="442" y="725"/>
                  <a:pt x="449" y="693"/>
                  <a:pt x="463" y="664"/>
                </a:cubicBezTo>
                <a:cubicBezTo>
                  <a:pt x="500" y="584"/>
                  <a:pt x="494" y="692"/>
                  <a:pt x="531" y="540"/>
                </a:cubicBezTo>
                <a:cubicBezTo>
                  <a:pt x="545" y="482"/>
                  <a:pt x="533" y="508"/>
                  <a:pt x="565" y="461"/>
                </a:cubicBezTo>
                <a:cubicBezTo>
                  <a:pt x="613" y="320"/>
                  <a:pt x="609" y="175"/>
                  <a:pt x="644" y="32"/>
                </a:cubicBezTo>
                <a:cubicBezTo>
                  <a:pt x="636" y="29"/>
                  <a:pt x="576" y="0"/>
                  <a:pt x="576" y="43"/>
                </a:cubicBezTo>
                <a:cubicBezTo>
                  <a:pt x="576" y="57"/>
                  <a:pt x="599" y="58"/>
                  <a:pt x="610" y="66"/>
                </a:cubicBezTo>
                <a:cubicBezTo>
                  <a:pt x="618" y="51"/>
                  <a:pt x="617" y="27"/>
                  <a:pt x="633" y="21"/>
                </a:cubicBezTo>
                <a:cubicBezTo>
                  <a:pt x="646" y="16"/>
                  <a:pt x="660" y="31"/>
                  <a:pt x="667" y="43"/>
                </a:cubicBezTo>
                <a:cubicBezTo>
                  <a:pt x="680" y="67"/>
                  <a:pt x="683" y="95"/>
                  <a:pt x="689" y="122"/>
                </a:cubicBezTo>
                <a:cubicBezTo>
                  <a:pt x="692" y="134"/>
                  <a:pt x="683" y="99"/>
                  <a:pt x="678" y="88"/>
                </a:cubicBezTo>
                <a:cubicBezTo>
                  <a:pt x="658" y="49"/>
                  <a:pt x="659" y="56"/>
                  <a:pt x="621" y="43"/>
                </a:cubicBezTo>
                <a:cubicBezTo>
                  <a:pt x="606" y="47"/>
                  <a:pt x="589" y="46"/>
                  <a:pt x="576" y="55"/>
                </a:cubicBezTo>
                <a:cubicBezTo>
                  <a:pt x="565" y="62"/>
                  <a:pt x="554" y="88"/>
                  <a:pt x="554" y="88"/>
                </a:cubicBezTo>
              </a:path>
            </a:pathLst>
          </a:custGeom>
          <a:noFill/>
          <a:ln w="2540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459" name="Line 3"/>
          <p:cNvSpPr/>
          <p:nvPr/>
        </p:nvSpPr>
        <p:spPr>
          <a:xfrm flipH="1" flipV="1">
            <a:off x="2719388" y="1657350"/>
            <a:ext cx="1587" cy="1371600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9460" name="Line 4"/>
          <p:cNvSpPr/>
          <p:nvPr/>
        </p:nvSpPr>
        <p:spPr>
          <a:xfrm>
            <a:off x="2795588" y="1581150"/>
            <a:ext cx="1447800" cy="1588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9461" name="Line 5"/>
          <p:cNvSpPr/>
          <p:nvPr/>
        </p:nvSpPr>
        <p:spPr>
          <a:xfrm>
            <a:off x="4243388" y="1733550"/>
            <a:ext cx="1587" cy="1295400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9462" name="Line 6"/>
          <p:cNvSpPr/>
          <p:nvPr/>
        </p:nvSpPr>
        <p:spPr>
          <a:xfrm flipH="1">
            <a:off x="2795588" y="3105150"/>
            <a:ext cx="1295400" cy="1588"/>
          </a:xfrm>
          <a:prstGeom prst="line">
            <a:avLst/>
          </a:prstGeom>
          <a:ln w="25400" cap="flat" cmpd="sng">
            <a:solidFill>
              <a:srgbClr val="0000FF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9463" name="Text Box 7"/>
          <p:cNvSpPr txBox="1"/>
          <p:nvPr/>
        </p:nvSpPr>
        <p:spPr>
          <a:xfrm>
            <a:off x="3024188" y="3714750"/>
            <a:ext cx="17478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（</a:t>
            </a:r>
            <a:r>
              <a:rPr lang="en-US" altLang="x-none" sz="2400">
                <a:latin typeface="Times New Roman" panose="02020603050405020304" pitchFamily="18" charset="0"/>
              </a:rPr>
              <a:t>1</a:t>
            </a:r>
            <a:r>
              <a:rPr lang="zh-CN" altLang="en-US" sz="2400">
                <a:latin typeface="Times New Roman" panose="02020603050405020304" pitchFamily="18" charset="0"/>
              </a:rPr>
              <a:t>）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9464" name="Text Box 8"/>
          <p:cNvSpPr txBox="1"/>
          <p:nvPr/>
        </p:nvSpPr>
        <p:spPr>
          <a:xfrm>
            <a:off x="7672388" y="3714750"/>
            <a:ext cx="206851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（</a:t>
            </a:r>
            <a:r>
              <a:rPr lang="en-US" altLang="x-none" sz="2400">
                <a:latin typeface="Times New Roman" panose="02020603050405020304" pitchFamily="18" charset="0"/>
              </a:rPr>
              <a:t>3</a:t>
            </a:r>
            <a:r>
              <a:rPr lang="zh-CN" altLang="en-US" sz="2400">
                <a:latin typeface="Times New Roman" panose="02020603050405020304" pitchFamily="18" charset="0"/>
              </a:rPr>
              <a:t>）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9465" name="AutoShape 10"/>
          <p:cNvSpPr/>
          <p:nvPr/>
        </p:nvSpPr>
        <p:spPr>
          <a:xfrm>
            <a:off x="5919788" y="1352550"/>
            <a:ext cx="152400" cy="2057400"/>
          </a:xfrm>
          <a:prstGeom prst="downArrow">
            <a:avLst>
              <a:gd name="adj1" fmla="val 50000"/>
              <a:gd name="adj2" fmla="val 337500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>
              <a:latin typeface="Arial" panose="020B0604020202020204" pitchFamily="34" charset="0"/>
              <a:ea typeface="华文琥珀" panose="02010800040101010101" pitchFamily="2" charset="-122"/>
            </a:endParaRPr>
          </a:p>
        </p:txBody>
      </p:sp>
      <p:sp>
        <p:nvSpPr>
          <p:cNvPr id="19466" name="Text Box 11"/>
          <p:cNvSpPr txBox="1"/>
          <p:nvPr/>
        </p:nvSpPr>
        <p:spPr>
          <a:xfrm>
            <a:off x="5614988" y="3714750"/>
            <a:ext cx="26130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>
                <a:latin typeface="Times New Roman" panose="02020603050405020304" pitchFamily="18" charset="0"/>
              </a:rPr>
              <a:t>（</a:t>
            </a:r>
            <a:r>
              <a:rPr lang="en-US" altLang="x-none" sz="2400">
                <a:latin typeface="Times New Roman" panose="02020603050405020304" pitchFamily="18" charset="0"/>
              </a:rPr>
              <a:t>2</a:t>
            </a:r>
            <a:r>
              <a:rPr lang="zh-CN" altLang="en-US" sz="2400">
                <a:latin typeface="Times New Roman" panose="02020603050405020304" pitchFamily="18" charset="0"/>
              </a:rPr>
              <a:t>）</a:t>
            </a: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19467" name="WordArt 13"/>
          <p:cNvSpPr>
            <a:spLocks noTextEdit="1"/>
          </p:cNvSpPr>
          <p:nvPr/>
        </p:nvSpPr>
        <p:spPr>
          <a:xfrm>
            <a:off x="2381250" y="4572000"/>
            <a:ext cx="7858125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lstStyle/>
          <a:p>
            <a:pPr algn="ctr"/>
            <a:r>
              <a:rPr lang="zh-CN" altLang="en-US" sz="40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方正姚体" panose="02010601030101010101" charset="-122"/>
                <a:ea typeface="方正姚体" panose="02010601030101010101" charset="-122"/>
              </a:rPr>
              <a:t>哪个图示体现了“发展”？</a:t>
            </a:r>
            <a:endParaRPr lang="zh-CN" altLang="en-US" sz="40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方正姚体" panose="02010601030101010101" charset="-122"/>
              <a:ea typeface="方正姚体" panose="02010601030101010101" charset="-122"/>
            </a:endParaRPr>
          </a:p>
        </p:txBody>
      </p:sp>
    </p:spTree>
  </p:cSld>
  <p:clrMapOvr>
    <a:masterClrMapping/>
  </p:clrMapOvr>
  <p:transition spd="med">
    <p:zoom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文本框 35841"/>
          <p:cNvSpPr txBox="1">
            <a:spLocks noChangeArrowheads="1"/>
          </p:cNvSpPr>
          <p:nvPr/>
        </p:nvSpPr>
        <p:spPr bwMode="auto">
          <a:xfrm>
            <a:off x="568325" y="1308100"/>
            <a:ext cx="733425" cy="495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/>
              <a:buNone/>
            </a:pPr>
            <a:r>
              <a:rPr lang="zh-CN" altLang="en-US" sz="3600" b="1">
                <a:solidFill>
                  <a:srgbClr val="FF0000"/>
                </a:solidFill>
                <a:ea typeface="黑体" panose="02010609060101010101" pitchFamily="49" charset="-122"/>
              </a:rPr>
              <a:t>唯物辩证法的发展观</a:t>
            </a:r>
            <a:endParaRPr lang="zh-CN" altLang="en-US" sz="36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27651" name="文本框 35843"/>
          <p:cNvSpPr txBox="1">
            <a:spLocks noChangeArrowheads="1"/>
          </p:cNvSpPr>
          <p:nvPr/>
        </p:nvSpPr>
        <p:spPr bwMode="auto">
          <a:xfrm>
            <a:off x="1987550" y="3724275"/>
            <a:ext cx="3765550" cy="2041525"/>
          </a:xfrm>
          <a:prstGeom prst="rect">
            <a:avLst/>
          </a:prstGeom>
          <a:noFill/>
          <a:ln w="38100" cmpd="dbl">
            <a:noFill/>
            <a:miter lim="800000"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buFont typeface="Arial" panose="020B0604020202020204"/>
              <a:buNone/>
            </a:pPr>
            <a:r>
              <a:rPr lang="zh-CN" altLang="en-US" sz="3200" b="1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发展的实质：发展是事物的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前进</a:t>
            </a:r>
            <a:r>
              <a:rPr lang="zh-CN" altLang="en-US" sz="3200" b="1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上升</a:t>
            </a:r>
            <a:r>
              <a:rPr lang="zh-CN" altLang="en-US" sz="3200" b="1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，是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新事物</a:t>
            </a:r>
            <a:r>
              <a:rPr lang="zh-CN" altLang="en-US" sz="3200" b="1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的产生和</a:t>
            </a:r>
            <a:r>
              <a:rPr lang="zh-CN" altLang="en-US" sz="32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旧事物的灭亡</a:t>
            </a:r>
            <a:endParaRPr lang="zh-CN" altLang="en-US" sz="32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4" name="文本框 35846"/>
          <p:cNvSpPr txBox="1">
            <a:spLocks noChangeArrowheads="1"/>
          </p:cNvSpPr>
          <p:nvPr/>
        </p:nvSpPr>
        <p:spPr bwMode="auto">
          <a:xfrm>
            <a:off x="2011363" y="1489075"/>
            <a:ext cx="2628900" cy="579438"/>
          </a:xfrm>
          <a:prstGeom prst="rect">
            <a:avLst/>
          </a:prstGeom>
          <a:noFill/>
          <a:ln w="38100" cmpd="dbl">
            <a:noFill/>
            <a:miter lim="800000"/>
          </a:ln>
        </p:spPr>
        <p:txBody>
          <a:bodyPr lIns="0" rIns="0">
            <a:spAutoFit/>
          </a:bodyPr>
          <a:lstStyle/>
          <a:p>
            <a:pPr>
              <a:spcBef>
                <a:spcPct val="50000"/>
              </a:spcBef>
              <a:buFont typeface="Arial" panose="020B0604020202020204"/>
              <a:buNone/>
            </a:pPr>
            <a:r>
              <a:rPr lang="zh-CN" altLang="en-US" sz="3200" b="1">
                <a:solidFill>
                  <a:srgbClr val="00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发展的普遍性</a:t>
            </a:r>
            <a:endParaRPr lang="zh-CN" altLang="en-US" sz="3200" b="1">
              <a:solidFill>
                <a:srgbClr val="00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5" name="文本框 35847"/>
          <p:cNvSpPr txBox="1">
            <a:spLocks noChangeArrowheads="1"/>
          </p:cNvSpPr>
          <p:nvPr/>
        </p:nvSpPr>
        <p:spPr bwMode="auto">
          <a:xfrm>
            <a:off x="5348288" y="1039813"/>
            <a:ext cx="4075112" cy="15541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rIns="0"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(1)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自然界是发展的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/>
              <a:buNone/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(2)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人类社会是发展的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Arial" panose="020B0604020202020204"/>
              <a:buNone/>
            </a:pP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(3)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人的认识是发展的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7" name="文本框 35853" descr="0035"/>
          <p:cNvSpPr txBox="1">
            <a:spLocks noChangeArrowheads="1"/>
          </p:cNvSpPr>
          <p:nvPr/>
        </p:nvSpPr>
        <p:spPr bwMode="auto">
          <a:xfrm>
            <a:off x="901700" y="284163"/>
            <a:ext cx="3200400" cy="762000"/>
          </a:xfrm>
          <a:prstGeom prst="rect">
            <a:avLst/>
          </a:prstGeom>
          <a:solidFill>
            <a:srgbClr val="00FFFF"/>
          </a:solidFill>
          <a:ln w="38100" cmpd="dbl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/>
              <a:buNone/>
            </a:pPr>
            <a:r>
              <a:rPr lang="zh-CN" altLang="en-US" sz="4400" b="1">
                <a:solidFill>
                  <a:srgbClr val="FF3300"/>
                </a:solidFill>
                <a:ea typeface="隶书"/>
                <a:cs typeface="隶书"/>
              </a:rPr>
              <a:t>课堂小结</a:t>
            </a:r>
            <a:endParaRPr lang="zh-CN" altLang="en-US" sz="4400" b="1">
              <a:solidFill>
                <a:srgbClr val="FF3300"/>
              </a:solidFill>
              <a:ea typeface="隶书"/>
              <a:cs typeface="隶书"/>
            </a:endParaRPr>
          </a:p>
        </p:txBody>
      </p:sp>
      <p:sp>
        <p:nvSpPr>
          <p:cNvPr id="27661" name="文本框 35857"/>
          <p:cNvSpPr txBox="1">
            <a:spLocks noChangeArrowheads="1"/>
          </p:cNvSpPr>
          <p:nvPr/>
        </p:nvSpPr>
        <p:spPr bwMode="auto">
          <a:xfrm>
            <a:off x="6410325" y="3290888"/>
            <a:ext cx="578167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effectLst>
                  <a:outerShdw blurRad="38100" dist="38100" dir="2700000" algn="tl">
                    <a:srgbClr val="C0C0C0"/>
                  </a:outerShdw>
                </a:effectLst>
              </a:rPr>
              <a:t>运动、变化、</a:t>
            </a:r>
            <a:r>
              <a:rPr lang="zh-CN" altLang="zh-CN" sz="2800" b="1" noProof="1">
                <a:effectLst>
                  <a:outerShdw blurRad="38100" dist="38100" dir="2700000" algn="tl">
                    <a:srgbClr val="C0C0C0"/>
                  </a:outerShdw>
                </a:effectLst>
              </a:rPr>
              <a:t>发展间的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区别和</a:t>
            </a:r>
            <a:r>
              <a:rPr lang="zh-CN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联系</a:t>
            </a:r>
            <a:endParaRPr lang="zh-CN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663" name="文本框 35859"/>
          <p:cNvSpPr txBox="1">
            <a:spLocks noChangeArrowheads="1"/>
          </p:cNvSpPr>
          <p:nvPr/>
        </p:nvSpPr>
        <p:spPr bwMode="auto">
          <a:xfrm>
            <a:off x="6429375" y="5303838"/>
            <a:ext cx="5421313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noProof="1">
                <a:effectLst>
                  <a:outerShdw blurRad="38100" dist="38100" dir="2700000" algn="tl">
                    <a:srgbClr val="C0C0C0"/>
                  </a:outerShdw>
                </a:effectLst>
              </a:rPr>
              <a:t>新旧事物的含义</a:t>
            </a:r>
            <a:r>
              <a:rPr lang="en-US" altLang="zh-CN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以及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</a:rPr>
              <a:t>判断依据</a:t>
            </a:r>
            <a:endParaRPr lang="en-US" sz="2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670" name="AutoShape 22"/>
          <p:cNvSpPr/>
          <p:nvPr/>
        </p:nvSpPr>
        <p:spPr bwMode="auto">
          <a:xfrm>
            <a:off x="1339850" y="1327150"/>
            <a:ext cx="450850" cy="4867275"/>
          </a:xfrm>
          <a:prstGeom prst="leftBrace">
            <a:avLst>
              <a:gd name="adj1" fmla="val 89965"/>
              <a:gd name="adj2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71" name="AutoShape 23"/>
          <p:cNvSpPr/>
          <p:nvPr/>
        </p:nvSpPr>
        <p:spPr bwMode="auto">
          <a:xfrm>
            <a:off x="4687888" y="1095375"/>
            <a:ext cx="400050" cy="1519238"/>
          </a:xfrm>
          <a:prstGeom prst="leftBrace">
            <a:avLst>
              <a:gd name="adj1" fmla="val 31647"/>
              <a:gd name="adj2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72" name="AutoShape 24"/>
          <p:cNvSpPr/>
          <p:nvPr/>
        </p:nvSpPr>
        <p:spPr bwMode="auto">
          <a:xfrm>
            <a:off x="9632950" y="992188"/>
            <a:ext cx="412750" cy="1609725"/>
          </a:xfrm>
          <a:prstGeom prst="rightBrace">
            <a:avLst>
              <a:gd name="adj1" fmla="val 32500"/>
              <a:gd name="adj2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7673" name="文本框 35859"/>
          <p:cNvSpPr txBox="1">
            <a:spLocks noChangeArrowheads="1"/>
          </p:cNvSpPr>
          <p:nvPr/>
        </p:nvSpPr>
        <p:spPr bwMode="auto">
          <a:xfrm>
            <a:off x="9928225" y="1268413"/>
            <a:ext cx="1803400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世界是永恒发展的</a:t>
            </a:r>
            <a:endParaRPr lang="zh-CN" sz="28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7674" name="AutoShape 26"/>
          <p:cNvSpPr/>
          <p:nvPr/>
        </p:nvSpPr>
        <p:spPr bwMode="auto">
          <a:xfrm>
            <a:off x="5818188" y="3140075"/>
            <a:ext cx="476250" cy="3000375"/>
          </a:xfrm>
          <a:prstGeom prst="leftBrace">
            <a:avLst>
              <a:gd name="adj1" fmla="val 52500"/>
              <a:gd name="adj2" fmla="val 50000"/>
            </a:avLst>
          </a:prstGeom>
          <a:solidFill>
            <a:srgbClr val="0000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81" name="文本框 48129"/>
          <p:cNvSpPr txBox="1">
            <a:spLocks noChangeArrowheads="1"/>
          </p:cNvSpPr>
          <p:nvPr/>
        </p:nvSpPr>
        <p:spPr bwMode="auto">
          <a:xfrm>
            <a:off x="1022350" y="608013"/>
            <a:ext cx="10429875" cy="6678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1</a:t>
            </a:r>
            <a:r>
              <a:rPr lang="zh-CN" altLang="en-US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、唯物辩证法认为，发展的实质是</a:t>
            </a:r>
            <a:r>
              <a:rPr lang="en-US" altLang="zh-CN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(   )</a:t>
            </a:r>
            <a:endParaRPr lang="en-US" altLang="zh-CN" sz="4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buFont typeface="Arial" panose="020B0604020202020204"/>
              <a:buNone/>
            </a:pPr>
            <a:r>
              <a:rPr lang="en-US" altLang="zh-CN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A</a:t>
            </a:r>
            <a:r>
              <a:rPr lang="zh-CN" altLang="en-US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、宇宙中的一切变化和过程</a:t>
            </a:r>
            <a:endParaRPr lang="zh-CN" altLang="en-US" sz="4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buFont typeface="Arial" panose="020B0604020202020204"/>
              <a:buNone/>
            </a:pPr>
            <a:r>
              <a:rPr lang="en-US" altLang="zh-CN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B</a:t>
            </a:r>
            <a:r>
              <a:rPr lang="zh-CN" altLang="en-US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、运动中所发生的状态乃至性质的变化</a:t>
            </a:r>
            <a:endParaRPr lang="zh-CN" altLang="en-US" sz="4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buFont typeface="Arial" panose="020B0604020202020204"/>
              <a:buNone/>
            </a:pPr>
            <a:r>
              <a:rPr lang="en-US" altLang="zh-CN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C</a:t>
            </a:r>
            <a:r>
              <a:rPr lang="zh-CN" altLang="en-US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、事物的前进和上升，是新事物的产生、旧事物的灭亡</a:t>
            </a:r>
            <a:endParaRPr lang="zh-CN" altLang="en-US" sz="4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buFont typeface="Arial" panose="020B0604020202020204"/>
              <a:buNone/>
            </a:pPr>
            <a:r>
              <a:rPr lang="en-US" altLang="zh-CN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D</a:t>
            </a:r>
            <a:r>
              <a:rPr lang="zh-CN" altLang="en-US" sz="4800" b="1">
                <a:latin typeface="楷体_GB2312" panose="02010609030101010101" pitchFamily="49" charset="-122"/>
                <a:ea typeface="楷体_GB2312" panose="02010609030101010101" pitchFamily="49" charset="-122"/>
              </a:rPr>
              <a:t>、数量的减增、位置的变更</a:t>
            </a:r>
            <a:endParaRPr lang="zh-CN" altLang="en-US" sz="4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  <a:p>
            <a:pPr>
              <a:buFont typeface="Arial" panose="020B0604020202020204"/>
              <a:buNone/>
            </a:pPr>
            <a:endParaRPr lang="zh-CN" altLang="en-US" sz="4800" b="1">
              <a:latin typeface="楷体_GB2312" panose="02010609030101010101" pitchFamily="49" charset="-122"/>
              <a:ea typeface="楷体_GB2312" panose="02010609030101010101" pitchFamily="49" charset="-122"/>
            </a:endParaRPr>
          </a:p>
        </p:txBody>
      </p:sp>
      <p:sp>
        <p:nvSpPr>
          <p:cNvPr id="28682" name="文本框 48130"/>
          <p:cNvSpPr txBox="1">
            <a:spLocks noChangeArrowheads="1"/>
          </p:cNvSpPr>
          <p:nvPr/>
        </p:nvSpPr>
        <p:spPr bwMode="auto">
          <a:xfrm>
            <a:off x="1492250" y="1123950"/>
            <a:ext cx="847725" cy="11890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Arial" panose="020B0604020202020204"/>
              <a:buNone/>
            </a:pPr>
            <a:r>
              <a:rPr lang="en-US" altLang="zh-CN" sz="4000" b="1">
                <a:solidFill>
                  <a:srgbClr val="FF33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72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72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1" grpId="0"/>
      <p:bldP spid="286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New picture" hidden="1"/>
          <p:cNvPicPr/>
          <p:nvPr/>
        </p:nvPicPr>
        <p:blipFill>
          <a:blip r:embed="rId1"/>
          <a:stretch>
            <a:fillRect/>
          </a:stretch>
        </p:blipFill>
        <p:spPr>
          <a:xfrm>
            <a:off x="11442700" y="11430000"/>
            <a:ext cx="431800" cy="393700"/>
          </a:xfrm>
          <a:prstGeom prst="cube">
            <a:avLst/>
          </a:prstGeom>
        </p:spPr>
      </p:pic>
      <p:sp>
        <p:nvSpPr>
          <p:cNvPr id="29700" name="文本框 48133"/>
          <p:cNvSpPr txBox="1">
            <a:spLocks noChangeArrowheads="1"/>
          </p:cNvSpPr>
          <p:nvPr/>
        </p:nvSpPr>
        <p:spPr bwMode="auto">
          <a:xfrm>
            <a:off x="1203325" y="688975"/>
            <a:ext cx="7467600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/>
              <a:buNone/>
            </a:pPr>
            <a:r>
              <a:rPr lang="en-US" altLang="zh-CN" sz="3600" b="1"/>
              <a:t>2</a:t>
            </a:r>
            <a:r>
              <a:rPr lang="zh-CN" altLang="en-US" sz="3600" b="1"/>
              <a:t>、下列不属于发展的（       ）</a:t>
            </a:r>
            <a:endParaRPr lang="zh-CN" altLang="en-US" sz="3600" b="1"/>
          </a:p>
        </p:txBody>
      </p:sp>
      <p:sp>
        <p:nvSpPr>
          <p:cNvPr id="29701" name="文本框 48134"/>
          <p:cNvSpPr txBox="1">
            <a:spLocks noChangeArrowheads="1"/>
          </p:cNvSpPr>
          <p:nvPr/>
        </p:nvSpPr>
        <p:spPr bwMode="auto">
          <a:xfrm>
            <a:off x="1674813" y="1706563"/>
            <a:ext cx="9358312" cy="4851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/>
              <a:buNone/>
            </a:pPr>
            <a:r>
              <a:rPr lang="en-US" altLang="zh-CN" sz="4800" b="1"/>
              <a:t>A</a:t>
            </a:r>
            <a:r>
              <a:rPr lang="zh-CN" altLang="en-US" sz="4800" b="1"/>
              <a:t>、士别三日，当刮目相看</a:t>
            </a:r>
            <a:endParaRPr lang="zh-CN" altLang="en-US" sz="4800" b="1"/>
          </a:p>
          <a:p>
            <a:pPr>
              <a:spcBef>
                <a:spcPct val="50000"/>
              </a:spcBef>
              <a:buFont typeface="Arial" panose="020B0604020202020204"/>
              <a:buNone/>
            </a:pPr>
            <a:r>
              <a:rPr lang="en-US" altLang="zh-CN" sz="4800" b="1"/>
              <a:t>B</a:t>
            </a:r>
            <a:r>
              <a:rPr lang="zh-CN" altLang="en-US" sz="4800" b="1"/>
              <a:t>、用计算机算命</a:t>
            </a:r>
            <a:endParaRPr lang="zh-CN" altLang="en-US" sz="4800" b="1"/>
          </a:p>
          <a:p>
            <a:pPr>
              <a:spcBef>
                <a:spcPct val="50000"/>
              </a:spcBef>
              <a:buFont typeface="Arial" panose="020B0604020202020204"/>
              <a:buNone/>
            </a:pPr>
            <a:r>
              <a:rPr lang="en-US" altLang="zh-CN" sz="4800" b="1"/>
              <a:t>C</a:t>
            </a:r>
            <a:r>
              <a:rPr lang="zh-CN" altLang="en-US" sz="4800" b="1"/>
              <a:t>、新的社会制度代替旧的社会制度</a:t>
            </a:r>
            <a:endParaRPr lang="zh-CN" altLang="en-US" sz="4800" b="1"/>
          </a:p>
          <a:p>
            <a:pPr>
              <a:spcBef>
                <a:spcPct val="50000"/>
              </a:spcBef>
              <a:buFont typeface="Arial" panose="020B0604020202020204"/>
              <a:buNone/>
            </a:pPr>
            <a:r>
              <a:rPr lang="en-US" altLang="zh-CN" sz="4800" b="1"/>
              <a:t>D</a:t>
            </a:r>
            <a:r>
              <a:rPr lang="zh-CN" altLang="en-US" sz="4800" b="1"/>
              <a:t>、航天技术进一步完善</a:t>
            </a:r>
            <a:endParaRPr lang="zh-CN" altLang="en-US" sz="4800" b="1"/>
          </a:p>
        </p:txBody>
      </p:sp>
      <p:sp>
        <p:nvSpPr>
          <p:cNvPr id="48136" name="文本框 48135"/>
          <p:cNvSpPr txBox="1">
            <a:spLocks noChangeArrowheads="1"/>
          </p:cNvSpPr>
          <p:nvPr/>
        </p:nvSpPr>
        <p:spPr bwMode="auto">
          <a:xfrm>
            <a:off x="6207125" y="631825"/>
            <a:ext cx="7921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/>
              <a:buNone/>
            </a:pPr>
            <a:r>
              <a:rPr lang="en-US" altLang="zh-CN" sz="4000">
                <a:solidFill>
                  <a:srgbClr val="FF0066"/>
                </a:solidFill>
              </a:rPr>
              <a:t>B</a:t>
            </a:r>
            <a:endParaRPr lang="en-US" altLang="zh-CN" sz="4000">
              <a:solidFill>
                <a:srgbClr val="FF0066"/>
              </a:solidFill>
            </a:endParaRPr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文本框 49155"/>
          <p:cNvSpPr txBox="1">
            <a:spLocks noChangeArrowheads="1"/>
          </p:cNvSpPr>
          <p:nvPr/>
        </p:nvSpPr>
        <p:spPr bwMode="auto">
          <a:xfrm>
            <a:off x="933450" y="601663"/>
            <a:ext cx="8713788" cy="1190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3.“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世异则事异，事异则备变”这句话在哲学上启示我们（  ）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3" name="文本框 49156"/>
          <p:cNvSpPr txBox="1">
            <a:spLocks noChangeArrowheads="1"/>
          </p:cNvSpPr>
          <p:nvPr/>
        </p:nvSpPr>
        <p:spPr bwMode="auto">
          <a:xfrm>
            <a:off x="1123950" y="2154238"/>
            <a:ext cx="7985125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</a:rPr>
              <a:t>A.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</a:rPr>
              <a:t>认识只有回到实践中去才能成为依据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4" name="文本框 49157"/>
          <p:cNvSpPr txBox="1">
            <a:spLocks noChangeArrowheads="1"/>
          </p:cNvSpPr>
          <p:nvPr/>
        </p:nvSpPr>
        <p:spPr bwMode="auto">
          <a:xfrm>
            <a:off x="1109663" y="3252788"/>
            <a:ext cx="6300787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B.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思想要适应变化了的情况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5" name="文本框 49158"/>
          <p:cNvSpPr txBox="1">
            <a:spLocks noChangeArrowheads="1"/>
          </p:cNvSpPr>
          <p:nvPr/>
        </p:nvSpPr>
        <p:spPr bwMode="auto">
          <a:xfrm>
            <a:off x="1120775" y="4362450"/>
            <a:ext cx="78295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C.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发挥主观能动性要以事实为依据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6" name="文本框 49159"/>
          <p:cNvSpPr txBox="1">
            <a:spLocks noChangeArrowheads="1"/>
          </p:cNvSpPr>
          <p:nvPr/>
        </p:nvSpPr>
        <p:spPr bwMode="auto">
          <a:xfrm>
            <a:off x="1135063" y="5511800"/>
            <a:ext cx="6300787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D.</a:t>
            </a:r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</a:rPr>
              <a:t>对具体问题要做具体分析</a:t>
            </a:r>
            <a:endParaRPr lang="zh-CN" altLang="en-US" sz="40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61" name="文本框 49160"/>
          <p:cNvSpPr txBox="1">
            <a:spLocks noChangeArrowheads="1"/>
          </p:cNvSpPr>
          <p:nvPr/>
        </p:nvSpPr>
        <p:spPr bwMode="auto">
          <a:xfrm>
            <a:off x="4706938" y="1120775"/>
            <a:ext cx="792162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4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endParaRPr lang="en-US" altLang="zh-CN" sz="4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文本占位符 50177"/>
          <p:cNvSpPr>
            <a:spLocks noChangeArrowheads="1"/>
          </p:cNvSpPr>
          <p:nvPr/>
        </p:nvSpPr>
        <p:spPr bwMode="auto">
          <a:xfrm>
            <a:off x="539750" y="404813"/>
            <a:ext cx="10737850" cy="550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 eaLnBrk="0" hangingPunct="0"/>
            <a:r>
              <a:rPr lang="en-US" altLang="zh-CN" sz="4000" b="1">
                <a:latin typeface="宋体" panose="02010600030101010101" pitchFamily="2" charset="-122"/>
                <a:sym typeface="Arial" panose="020B0604020202020204"/>
              </a:rPr>
              <a:t>4</a:t>
            </a:r>
            <a:r>
              <a:rPr lang="zh-CN" altLang="en-US" sz="4000" b="1">
                <a:latin typeface="宋体" panose="02010600030101010101" pitchFamily="2" charset="-122"/>
                <a:sym typeface="Arial" panose="020B0604020202020204"/>
              </a:rPr>
              <a:t>、“人事有代谢，往来成古今。”唐代诗人孟浩然这句诗体现的哲理（   ）</a:t>
            </a:r>
            <a:endParaRPr lang="zh-CN" altLang="en-US" sz="4000" b="1">
              <a:latin typeface="宋体" panose="02010600030101010101" pitchFamily="2" charset="-122"/>
              <a:sym typeface="Arial" panose="020B0604020202020204"/>
            </a:endParaRPr>
          </a:p>
          <a:p>
            <a:pPr marL="342900" indent="-342900" eaLnBrk="0" hangingPunct="0"/>
            <a:r>
              <a:rPr lang="en-US" altLang="zh-CN" sz="4000" b="1">
                <a:latin typeface="宋体" panose="02010600030101010101" pitchFamily="2" charset="-122"/>
                <a:sym typeface="Arial" panose="020B0604020202020204"/>
              </a:rPr>
              <a:t>A</a:t>
            </a:r>
            <a:r>
              <a:rPr lang="zh-CN" altLang="en-US" sz="4000" b="1">
                <a:latin typeface="宋体" panose="02010600030101010101" pitchFamily="2" charset="-122"/>
                <a:sym typeface="Arial" panose="020B0604020202020204"/>
              </a:rPr>
              <a:t>、自然界是客           </a:t>
            </a:r>
            <a:endParaRPr lang="zh-CN" altLang="en-US" sz="4000" b="1">
              <a:latin typeface="宋体" panose="02010600030101010101" pitchFamily="2" charset="-122"/>
              <a:sym typeface="Arial" panose="020B0604020202020204"/>
            </a:endParaRPr>
          </a:p>
          <a:p>
            <a:pPr marL="342900" indent="-342900" eaLnBrk="0" hangingPunct="0"/>
            <a:r>
              <a:rPr lang="en-US" altLang="zh-CN" sz="4000" b="1">
                <a:latin typeface="宋体" panose="02010600030101010101" pitchFamily="2" charset="-122"/>
                <a:sym typeface="Arial" panose="020B0604020202020204"/>
              </a:rPr>
              <a:t>B</a:t>
            </a:r>
            <a:r>
              <a:rPr lang="zh-CN" altLang="en-US" sz="4000" b="1">
                <a:latin typeface="宋体" panose="02010600030101010101" pitchFamily="2" charset="-122"/>
                <a:sym typeface="Arial" panose="020B0604020202020204"/>
              </a:rPr>
              <a:t>、人类社会是客观的</a:t>
            </a:r>
            <a:endParaRPr lang="zh-CN" altLang="en-US" sz="4000" b="1">
              <a:latin typeface="宋体" panose="02010600030101010101" pitchFamily="2" charset="-122"/>
              <a:sym typeface="Arial" panose="020B0604020202020204"/>
            </a:endParaRPr>
          </a:p>
          <a:p>
            <a:pPr marL="342900" indent="-342900" eaLnBrk="0" hangingPunct="0"/>
            <a:r>
              <a:rPr lang="en-US" altLang="zh-CN" sz="4000" b="1">
                <a:latin typeface="宋体" panose="02010600030101010101" pitchFamily="2" charset="-122"/>
                <a:sym typeface="Arial" panose="020B0604020202020204"/>
              </a:rPr>
              <a:t>C</a:t>
            </a:r>
            <a:r>
              <a:rPr lang="zh-CN" altLang="en-US" sz="4000" b="1">
                <a:latin typeface="宋体" panose="02010600030101010101" pitchFamily="2" charset="-122"/>
                <a:sym typeface="Arial" panose="020B0604020202020204"/>
              </a:rPr>
              <a:t>、事物的联系是普遍的   </a:t>
            </a:r>
            <a:endParaRPr lang="zh-CN" altLang="en-US" sz="4000" b="1">
              <a:latin typeface="宋体" panose="02010600030101010101" pitchFamily="2" charset="-122"/>
              <a:sym typeface="Arial" panose="020B0604020202020204"/>
            </a:endParaRPr>
          </a:p>
          <a:p>
            <a:pPr marL="342900" indent="-342900" eaLnBrk="0" hangingPunct="0"/>
            <a:r>
              <a:rPr lang="en-US" altLang="zh-CN" sz="4000" b="1">
                <a:latin typeface="宋体" panose="02010600030101010101" pitchFamily="2" charset="-122"/>
                <a:sym typeface="Arial" panose="020B0604020202020204"/>
              </a:rPr>
              <a:t>D</a:t>
            </a:r>
            <a:r>
              <a:rPr lang="zh-CN" altLang="en-US" sz="4000" b="1">
                <a:latin typeface="宋体" panose="02010600030101010101" pitchFamily="2" charset="-122"/>
                <a:sym typeface="Arial" panose="020B0604020202020204"/>
              </a:rPr>
              <a:t>、一切事物都是变化发展的</a:t>
            </a:r>
            <a:endParaRPr lang="zh-CN" altLang="en-US" sz="4000" b="1">
              <a:latin typeface="宋体" panose="02010600030101010101" pitchFamily="2" charset="-122"/>
              <a:sym typeface="Arial" panose="020B0604020202020204"/>
            </a:endParaRPr>
          </a:p>
        </p:txBody>
      </p:sp>
      <p:sp>
        <p:nvSpPr>
          <p:cNvPr id="50179" name="矩形 50178"/>
          <p:cNvSpPr>
            <a:spLocks noChangeArrowheads="1"/>
          </p:cNvSpPr>
          <p:nvPr/>
        </p:nvSpPr>
        <p:spPr bwMode="auto">
          <a:xfrm>
            <a:off x="6564313" y="989013"/>
            <a:ext cx="1374775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/>
              <a:buNone/>
            </a:pPr>
            <a:r>
              <a:rPr lang="en-US" altLang="zh-CN" sz="4400" b="1">
                <a:solidFill>
                  <a:srgbClr val="FF0066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</a:t>
            </a:r>
            <a:endParaRPr lang="en-US" altLang="zh-CN" sz="4400" b="1">
              <a:solidFill>
                <a:srgbClr val="FF0066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tags/tag1.xml><?xml version="1.0" encoding="utf-8"?>
<p:tagLst xmlns:p="http://schemas.openxmlformats.org/presentationml/2006/main">
  <p:tag name="KSO_WM_BEAUTIFY_FLAG" val="#wm#"/>
  <p:tag name="KSO_WM_TEMPLATE_CATEGORY" val="custom"/>
  <p:tag name="KSO_WM_TEMPLATE_INDEX" val="33"/>
  <p:tag name="KSO_WM_UNIT_ID" val="328*i*4"/>
  <p:tag name="KSO_WM_UNIT_TYPE" val="i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33"/>
  <p:tag name="KSO_WM_UNIT_CLEAR" val="0"/>
  <p:tag name="KSO_WM_UNIT_COMPATIBLE" val="0"/>
  <p:tag name="KSO_WM_UNIT_HIGHLIGHT" val="0"/>
  <p:tag name="KSO_WM_UNIT_ID" val="328*d*2"/>
  <p:tag name="KSO_WM_UNIT_INDEX" val="2"/>
  <p:tag name="KSO_WM_UNIT_LAYERLEVEL" val="1"/>
  <p:tag name="KSO_WM_UNIT_TYPE" val="d"/>
  <p:tag name="KSO_WM_UNIT_VALUE" val="360*360"/>
</p:tagLst>
</file>

<file path=ppt/tags/tag3.xml><?xml version="1.0" encoding="utf-8"?>
<p:tagLst xmlns:p="http://schemas.openxmlformats.org/presentationml/2006/main">
  <p:tag name="KSO_WM_BEAUTIFY_FLAG" val="#wm#"/>
  <p:tag name="KSO_WM_TEMPLATE_CATEGORY" val="custom"/>
  <p:tag name="KSO_WM_TEMPLATE_INDEX" val="33"/>
  <p:tag name="KSO_WM_UNIT_ID" val="328*i*6"/>
  <p:tag name="KSO_WM_UNIT_TYPE" val="i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33"/>
  <p:tag name="KSO_WM_UNIT_CLEAR" val="0"/>
  <p:tag name="KSO_WM_UNIT_COMPATIBLE" val="0"/>
  <p:tag name="KSO_WM_UNIT_HIGHLIGHT" val="0"/>
  <p:tag name="KSO_WM_UNIT_ID" val="328*d*3"/>
  <p:tag name="KSO_WM_UNIT_INDEX" val="3"/>
  <p:tag name="KSO_WM_UNIT_LAYERLEVEL" val="1"/>
  <p:tag name="KSO_WM_UNIT_TYPE" val="d"/>
  <p:tag name="KSO_WM_UNIT_VALUE" val="360*360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33"/>
  <p:tag name="KSO_WM_UNIT_ID" val="328*i*8"/>
  <p:tag name="KSO_WM_UNIT_TYPE" val="i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33"/>
  <p:tag name="KSO_WM_UNIT_CLEAR" val="0"/>
  <p:tag name="KSO_WM_UNIT_COMPATIBLE" val="0"/>
  <p:tag name="KSO_WM_UNIT_HIGHLIGHT" val="0"/>
  <p:tag name="KSO_WM_UNIT_ID" val="328*d*1"/>
  <p:tag name="KSO_WM_UNIT_INDEX" val="1"/>
  <p:tag name="KSO_WM_UNIT_LAYERLEVEL" val="1"/>
  <p:tag name="KSO_WM_UNIT_TYPE" val="d"/>
  <p:tag name="KSO_WM_UNIT_VALUE" val="360*360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16003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160033"/>
</p:tagLst>
</file>

<file path=ppt/tags/tag9.xml><?xml version="1.0" encoding="utf-8"?>
<p:tagLst xmlns:p="http://schemas.openxmlformats.org/presentationml/2006/main">
  <p:tag name="KSO_WM_BEAUTIFY_FLAG" val="#wm#"/>
  <p:tag name="KSO_WM_SLIDE_ID" val="custom160033_3"/>
  <p:tag name="KSO_WM_SLIDE_INDEX" val="3"/>
  <p:tag name="KSO_WM_SLIDE_ITEM_CNT" val="2"/>
  <p:tag name="KSO_WM_SLIDE_LAYOUT" val="a_f"/>
  <p:tag name="KSO_WM_SLIDE_LAYOUT_CNT" val="1_2"/>
  <p:tag name="KSO_WM_SLIDE_POSITION" val="66*126"/>
  <p:tag name="KSO_WM_SLIDE_SIZE" val="828*356"/>
  <p:tag name="KSO_WM_SLIDE_TYPE" val="text"/>
  <p:tag name="KSO_WM_TAG_VERSION" val="1.0"/>
  <p:tag name="KSO_WM_TEMPLATE_CATEGORY" val="custom"/>
  <p:tag name="KSO_WM_TEMPLATE_INDEX" val="160033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160033"/>
  <p:tag name="KSO_WM_UNIT_CLEAR" val="1"/>
  <p:tag name="KSO_WM_UNIT_COMPATIBLE" val="0"/>
  <p:tag name="KSO_WM_UNIT_HIGHLIGHT" val="0"/>
  <p:tag name="KSO_WM_UNIT_ID" val="custom160033_4*f*1"/>
  <p:tag name="KSO_WM_UNIT_INDEX" val="1"/>
  <p:tag name="KSO_WM_UNIT_LAYERLEVEL" val="1"/>
  <p:tag name="KSO_WM_UNIT_PRESET_TEXT_INDEX" val="6"/>
  <p:tag name="KSO_WM_UNIT_PRESET_TEXT_LEN" val="50"/>
  <p:tag name="KSO_WM_UNIT_TYPE" val="f"/>
  <p:tag name="KSO_WM_UNIT_VALUE" val="180"/>
</p:tagLst>
</file>

<file path=ppt/tags/tag11.xml><?xml version="1.0" encoding="utf-8"?>
<p:tagLst xmlns:p="http://schemas.openxmlformats.org/presentationml/2006/main">
  <p:tag name="KSO_WM_BEAUTIFY_FLAG" val="#wm#"/>
  <p:tag name="KSO_WM_SLIDE_ID" val="custom160033_4"/>
  <p:tag name="KSO_WM_SLIDE_INDEX" val="4"/>
  <p:tag name="KSO_WM_SLIDE_ITEM_CNT" val="2"/>
  <p:tag name="KSO_WM_SLIDE_LAYOUT" val="a_f_d"/>
  <p:tag name="KSO_WM_SLIDE_LAYOUT_CNT" val="1_1_1"/>
  <p:tag name="KSO_WM_SLIDE_POSITION" val="66*37"/>
  <p:tag name="KSO_WM_SLIDE_SIZE" val="828*425"/>
  <p:tag name="KSO_WM_SLIDE_TYPE" val="text"/>
  <p:tag name="KSO_WM_TAG_VERSION" val="1.0"/>
  <p:tag name="KSO_WM_TEMPLATE_CATEGORY" val="custom"/>
  <p:tag name="KSO_WM_TEMPLATE_INDEX" val="160033"/>
</p:tagLst>
</file>

<file path=ppt/tags/tag12.xml><?xml version="1.0" encoding="utf-8"?>
<p:tagLst xmlns:p="http://schemas.openxmlformats.org/presentationml/2006/main">
  <p:tag name="KSO_WM_BEAUTIFY_FLAG" val="#wm#"/>
  <p:tag name="KSO_WM_SLIDE_ID" val="custom160033_33"/>
  <p:tag name="KSO_WM_SLIDE_INDEX" val="33"/>
  <p:tag name="KSO_WM_SLIDE_ITEM_CNT" val="1"/>
  <p:tag name="KSO_WM_SLIDE_LAYOUT" val="a"/>
  <p:tag name="KSO_WM_SLIDE_LAYOUT_CNT" val="1"/>
  <p:tag name="KSO_WM_SLIDE_TYPE" val="endPage"/>
  <p:tag name="KSO_WM_TAG_VERSION" val="1.0"/>
  <p:tag name="KSO_WM_TEMPLATE_CATEGORY" val="custom"/>
  <p:tag name="KSO_WM_TEMPLATE_INDEX" val="160033"/>
</p:tagLst>
</file>

<file path=ppt/tags/tag13.xml><?xml version="1.0" encoding="utf-8"?>
<p:tagLst xmlns:p="http://schemas.openxmlformats.org/presentationml/2006/main">
  <p:tag name="AS_NET" val="4.0.30319.42000"/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默认设计模板">
  <a:themeElements>
    <a:clrScheme name="自定义 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258F8D"/>
      </a:accent1>
      <a:accent2>
        <a:srgbClr val="1483B5"/>
      </a:accent2>
      <a:accent3>
        <a:srgbClr val="5A4C41"/>
      </a:accent3>
      <a:accent4>
        <a:srgbClr val="000000"/>
      </a:accent4>
      <a:accent5>
        <a:srgbClr val="E4ECF8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黑体"/>
        <a:cs typeface="Arial"/>
      </a:majorFont>
      <a:minorFont>
        <a:latin typeface="Arial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1503</Words>
  <Application>WPS 演示</Application>
  <PresentationFormat/>
  <Paragraphs>236</Paragraphs>
  <Slides>22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3" baseType="lpstr">
      <vt:lpstr>Arial</vt:lpstr>
      <vt:lpstr>宋体</vt:lpstr>
      <vt:lpstr>Wingdings</vt:lpstr>
      <vt:lpstr>Arial</vt:lpstr>
      <vt:lpstr>黑体</vt:lpstr>
      <vt:lpstr>Tahoma</vt:lpstr>
      <vt:lpstr>华文新魏</vt:lpstr>
      <vt:lpstr>Times New Roman</vt:lpstr>
      <vt:lpstr>华文新魏</vt:lpstr>
      <vt:lpstr>Segoe Print</vt:lpstr>
      <vt:lpstr>新宋体</vt:lpstr>
      <vt:lpstr>华文行楷</vt:lpstr>
      <vt:lpstr>微软雅黑</vt:lpstr>
      <vt:lpstr>Arial Unicode MS</vt:lpstr>
      <vt:lpstr>Calibri</vt:lpstr>
      <vt:lpstr>华文中宋</vt:lpstr>
      <vt:lpstr>华文琥珀</vt:lpstr>
      <vt:lpstr>方正姚体</vt:lpstr>
      <vt:lpstr>隶书</vt:lpstr>
      <vt:lpstr>楷体_GB2312</vt:lpstr>
      <vt:lpstr>默认设计模板</vt:lpstr>
      <vt:lpstr>第八课  唯物辩证法的发展观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人的认识是发展的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刘细谦</cp:lastModifiedBy>
  <cp:revision>3</cp:revision>
  <cp:lastPrinted>2021-02-06T20:48:00Z</cp:lastPrinted>
  <dcterms:created xsi:type="dcterms:W3CDTF">2021-02-06T20:48:00Z</dcterms:created>
  <dcterms:modified xsi:type="dcterms:W3CDTF">2021-07-14T08:45:52Z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ProductBuildVer">
    <vt:lpwstr>2052-11.1.0.10640</vt:lpwstr>
  </property>
  <property fmtid="{D5CDD505-2E9C-101B-9397-08002B2CF9AE}" pid="7" name="ICV">
    <vt:lpwstr>767CF57D275E4242B7E08D2EBDC5B693</vt:lpwstr>
  </property>
</Properties>
</file>