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media/image1.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6"/>
  </p:notesMasterIdLst>
  <p:sldIdLst>
    <p:sldId id="575" r:id="rId3"/>
    <p:sldId id="574" r:id="rId4"/>
    <p:sldId id="439" r:id="rId5"/>
    <p:sldId id="576" r:id="rId7"/>
    <p:sldId id="577" r:id="rId8"/>
    <p:sldId id="443" r:id="rId9"/>
    <p:sldId id="445" r:id="rId10"/>
    <p:sldId id="608" r:id="rId11"/>
    <p:sldId id="610" r:id="rId12"/>
    <p:sldId id="611" r:id="rId13"/>
    <p:sldId id="578" r:id="rId14"/>
    <p:sldId id="579" r:id="rId15"/>
    <p:sldId id="446" r:id="rId16"/>
    <p:sldId id="447" r:id="rId17"/>
    <p:sldId id="490" r:id="rId18"/>
    <p:sldId id="491" r:id="rId19"/>
    <p:sldId id="492" r:id="rId20"/>
    <p:sldId id="581" r:id="rId21"/>
    <p:sldId id="489" r:id="rId22"/>
    <p:sldId id="493" r:id="rId23"/>
    <p:sldId id="494" r:id="rId24"/>
    <p:sldId id="549" r:id="rId25"/>
    <p:sldId id="551" r:id="rId26"/>
    <p:sldId id="550" r:id="rId27"/>
    <p:sldId id="552" r:id="rId28"/>
    <p:sldId id="580" r:id="rId29"/>
    <p:sldId id="553" r:id="rId30"/>
    <p:sldId id="582" r:id="rId31"/>
    <p:sldId id="583" r:id="rId32"/>
    <p:sldId id="554" r:id="rId33"/>
    <p:sldId id="555" r:id="rId34"/>
    <p:sldId id="453" r:id="rId35"/>
  </p:sldIdLst>
  <p:sldSz cx="12192000" cy="6858000"/>
  <p:notesSz cx="12192000" cy="6858000"/>
  <p:embeddedFontLst>
    <p:embeddedFont>
      <p:font typeface="黑体" panose="02010609060101010101" charset="-122"/>
      <p:regular r:id="rId39"/>
    </p:embeddedFont>
    <p:embeddedFont>
      <p:font typeface="楷体" panose="02010609060101010101" charset="-122"/>
      <p:regular r:id="rId40"/>
    </p:embeddedFont>
    <p:embeddedFont>
      <p:font typeface="隶书" panose="02010509060101010101" pitchFamily="49" charset="-122"/>
      <p:regular r:id="rId41"/>
    </p:embeddedFont>
    <p:embeddedFont>
      <p:font typeface="微软雅黑" panose="020B0503020204020204" charset="-122"/>
      <p:regular r:id="rId42"/>
    </p:embeddedFont>
    <p:embeddedFont>
      <p:font typeface="Calibri" panose="020F0502020204030204" charset="0"/>
      <p:regular r:id="rId43"/>
      <p:bold r:id="rId44"/>
      <p:italic r:id="rId45"/>
      <p:boldItalic r:id="rId46"/>
    </p:embeddedFont>
  </p:embeddedFontLst>
  <p:custDataLst>
    <p:tags r:id="rId47"/>
  </p:custData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780" y="64"/>
      </p:cViewPr>
      <p:guideLst>
        <p:guide orient="horz" pos="2905"/>
        <p:guide pos="2154"/>
      </p:guideLst>
    </p:cSldViewPr>
  </p:slideViewPr>
  <p:notesTextViewPr>
    <p:cViewPr>
      <p:scale>
        <a:sx n="100" d="100"/>
        <a:sy n="100" d="100"/>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7" Type="http://schemas.openxmlformats.org/officeDocument/2006/relationships/tags" Target="tags/tag6.xml"/><Relationship Id="rId46" Type="http://schemas.openxmlformats.org/officeDocument/2006/relationships/font" Target="fonts/font8.fntdata"/><Relationship Id="rId45" Type="http://schemas.openxmlformats.org/officeDocument/2006/relationships/font" Target="fonts/font7.fntdata"/><Relationship Id="rId44" Type="http://schemas.openxmlformats.org/officeDocument/2006/relationships/font" Target="fonts/font6.fntdata"/><Relationship Id="rId43" Type="http://schemas.openxmlformats.org/officeDocument/2006/relationships/font" Target="fonts/font5.fntdata"/><Relationship Id="rId42" Type="http://schemas.openxmlformats.org/officeDocument/2006/relationships/font" Target="fonts/font4.fntdata"/><Relationship Id="rId41" Type="http://schemas.openxmlformats.org/officeDocument/2006/relationships/font" Target="fonts/font3.fntdata"/><Relationship Id="rId40" Type="http://schemas.openxmlformats.org/officeDocument/2006/relationships/font" Target="fonts/font2.fntdata"/><Relationship Id="rId4" Type="http://schemas.openxmlformats.org/officeDocument/2006/relationships/slide" Target="slides/slide2.xml"/><Relationship Id="rId39" Type="http://schemas.openxmlformats.org/officeDocument/2006/relationships/font" Target="fonts/font1.fntdata"/><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9392356" cy="25806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12277295" y="0"/>
            <a:ext cx="9392356" cy="25806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9294283" y="642938"/>
            <a:ext cx="3086100" cy="1735931"/>
          </a:xfrm>
          <a:prstGeom prst="rect">
            <a:avLst/>
          </a:prstGeom>
          <a:noFill/>
          <a:ln w="12700">
            <a:solidFill>
              <a:prstClr val="black"/>
            </a:solidFill>
          </a:ln>
        </p:spPr>
      </p:sp>
      <p:sp>
        <p:nvSpPr>
          <p:cNvPr id="5" name="备注占位符 4"/>
          <p:cNvSpPr>
            <a:spLocks noGrp="1"/>
          </p:cNvSpPr>
          <p:nvPr>
            <p:ph type="body" sz="quarter" idx="3"/>
          </p:nvPr>
        </p:nvSpPr>
        <p:spPr>
          <a:xfrm>
            <a:off x="2167467" y="2475309"/>
            <a:ext cx="17339732" cy="2025253"/>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4885432"/>
            <a:ext cx="9392356" cy="258068"/>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12277295" y="4885432"/>
            <a:ext cx="9392356" cy="258068"/>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9294813" y="642938"/>
            <a:ext cx="3086100" cy="1736725"/>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9294813" y="642938"/>
            <a:ext cx="3086100" cy="1736725"/>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9294813" y="642938"/>
            <a:ext cx="3086100" cy="1736725"/>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9294813" y="642938"/>
            <a:ext cx="3086100" cy="1736725"/>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9294813" y="642938"/>
            <a:ext cx="3086100" cy="1736725"/>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9294813" y="642938"/>
            <a:ext cx="3086100" cy="1736725"/>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9294813" y="642938"/>
            <a:ext cx="3086100" cy="1736725"/>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9294813" y="642938"/>
            <a:ext cx="3086100" cy="1736725"/>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9294813" y="642938"/>
            <a:ext cx="3086100" cy="1736725"/>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9294813" y="642938"/>
            <a:ext cx="3086100" cy="1736725"/>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
        <p:nvSpPr>
          <p:cNvPr id="8" name="矩形 7"/>
          <p:cNvSpPr/>
          <p:nvPr/>
        </p:nvSpPr>
        <p:spPr>
          <a:xfrm>
            <a:off x="0" y="-168275"/>
            <a:ext cx="12191365" cy="7026275"/>
          </a:xfrm>
          <a:prstGeom prst="rect">
            <a:avLst/>
          </a:prstGeom>
          <a:solidFill>
            <a:srgbClr val="2F3C2C">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1D8BD707-D9CF-40AE-B4C6-C98DA3205C09}" type="datetimeFigureOut">
              <a:rPr lang="en-US"/>
            </a:fld>
            <a:endParaRPr lang="en-US"/>
          </a:p>
        </p:txBody>
      </p:sp>
      <p:sp>
        <p:nvSpPr>
          <p:cNvPr id="5" name="页脚占位符 4"/>
          <p:cNvSpPr>
            <a:spLocks noGrp="1"/>
          </p:cNvSpPr>
          <p:nvPr>
            <p:ph type="ftr" sz="quarter" idx="11"/>
          </p:nvPr>
        </p:nvSpPr>
        <p:spPr/>
        <p:txBody>
          <a:bodyPr/>
          <a:lstStyle/>
          <a:p/>
        </p:txBody>
      </p:sp>
      <p:sp>
        <p:nvSpPr>
          <p:cNvPr id="6" name="灯片编号占位符 5"/>
          <p:cNvSpPr>
            <a:spLocks noGrp="1"/>
          </p:cNvSpPr>
          <p:nvPr>
            <p:ph type="sldNum" sz="quarter" idx="12"/>
          </p:nvPr>
        </p:nvSpPr>
        <p:spPr/>
        <p:txBody>
          <a:bodyPr/>
          <a:lstStyle/>
          <a:p>
            <a:fld id="{B6F15528-21DE-4FAA-801E-634DDDAF4B2B}" type="slidenum">
              <a:rPr/>
            </a:fld>
            <a:endParaRPr/>
          </a:p>
        </p:txBody>
      </p:sp>
      <p:sp>
        <p:nvSpPr>
          <p:cNvPr id="8" name="矩形 7"/>
          <p:cNvSpPr/>
          <p:nvPr/>
        </p:nvSpPr>
        <p:spPr>
          <a:xfrm>
            <a:off x="0" y="-168275"/>
            <a:ext cx="12191365" cy="7026275"/>
          </a:xfrm>
          <a:prstGeom prst="rect">
            <a:avLst/>
          </a:prstGeom>
          <a:solidFill>
            <a:srgbClr val="2F3C2C">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D8BD707-D9CF-40AE-B4C6-C98DA3205C09}" type="datetimeFigureOut">
              <a:rPr lang="en-US"/>
            </a:fld>
            <a:endParaRPr lang="en-US"/>
          </a:p>
        </p:txBody>
      </p:sp>
      <p:sp>
        <p:nvSpPr>
          <p:cNvPr id="3" name="页脚占位符 2"/>
          <p:cNvSpPr>
            <a:spLocks noGrp="1"/>
          </p:cNvSpPr>
          <p:nvPr>
            <p:ph type="ftr" sz="quarter" idx="11"/>
          </p:nvPr>
        </p:nvSpPr>
        <p:spPr/>
        <p:txBody>
          <a:bodyPr/>
          <a:lstStyle/>
          <a:p/>
        </p:txBody>
      </p:sp>
      <p:sp>
        <p:nvSpPr>
          <p:cNvPr id="4" name="灯片编号占位符 3"/>
          <p:cNvSpPr>
            <a:spLocks noGrp="1"/>
          </p:cNvSpPr>
          <p:nvPr>
            <p:ph type="sldNum" sz="quarter" idx="12"/>
          </p:nvPr>
        </p:nvSpPr>
        <p:spPr/>
        <p:txBody>
          <a:bodyPr/>
          <a:lstStyle/>
          <a:p>
            <a:fld id="{B6F15528-21DE-4FAA-801E-634DDDAF4B2B}" type="slidenum">
              <a:rPr/>
            </a:fld>
            <a:endParaRP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file:///D:\qq&#25991;&#20214;\712321467\Image\C2C\Image2\%7b75232B38-A165-1FB7-499C-2E1C792CACB5%7d.png" TargetMode="External"/><Relationship Id="rId13" Type="http://schemas.openxmlformats.org/officeDocument/2006/relationships/image" Target="../media/image2.pn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a:fld>
            <a:endParaRPr 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a:fld>
            <a:endParaRPr/>
          </a:p>
        </p:txBody>
      </p:sp>
      <p:pic>
        <p:nvPicPr>
          <p:cNvPr id="7" name="图片 6" descr="牧童骑黄牛"/>
          <p:cNvPicPr>
            <a:picLocks noChangeAspect="1"/>
          </p:cNvPicPr>
          <p:nvPr/>
        </p:nvPicPr>
        <p:blipFill>
          <a:blip r:embed="rId12"/>
          <a:srcRect l="8240" t="6118"/>
          <a:stretch>
            <a:fillRect/>
          </a:stretch>
        </p:blipFill>
        <p:spPr>
          <a:xfrm>
            <a:off x="0" y="-160655"/>
            <a:ext cx="12192000" cy="7018655"/>
          </a:xfrm>
          <a:prstGeom prst="rect">
            <a:avLst/>
          </a:prstGeom>
        </p:spPr>
      </p:pic>
      <p:pic>
        <p:nvPicPr>
          <p:cNvPr id="8" name="图片 1073743875" descr="学科网 zxxk.com"/>
          <p:cNvPicPr>
            <a:picLocks noChangeAspect="1"/>
          </p:cNvPicPr>
          <p:nvPr/>
        </p:nvPicPr>
        <p:blipFill>
          <a:blip r:embed="rId13" r:link="rId14"/>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1.svg"/><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xml"/><Relationship Id="rId1" Type="http://schemas.openxmlformats.org/officeDocument/2006/relationships/image" Target="../media/image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2.xml"/><Relationship Id="rId2" Type="http://schemas.openxmlformats.org/officeDocument/2006/relationships/image" Target="../media/image6.png"/><Relationship Id="rId1"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635" y="0"/>
            <a:ext cx="12192635" cy="6864985"/>
          </a:xfrm>
          <a:prstGeom prst="rect">
            <a:avLst/>
          </a:prstGeom>
        </p:spPr>
      </p:pic>
      <p:sp>
        <p:nvSpPr>
          <p:cNvPr id="155" name="矩形 154"/>
          <p:cNvSpPr/>
          <p:nvPr/>
        </p:nvSpPr>
        <p:spPr>
          <a:xfrm>
            <a:off x="145415" y="2432050"/>
            <a:ext cx="11935460" cy="187071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156" name="文本框 155"/>
          <p:cNvSpPr txBox="1"/>
          <p:nvPr/>
        </p:nvSpPr>
        <p:spPr>
          <a:xfrm>
            <a:off x="2397760" y="2644775"/>
            <a:ext cx="6588760" cy="1568450"/>
          </a:xfrm>
          <a:prstGeom prst="rect">
            <a:avLst/>
          </a:prstGeom>
          <a:noFill/>
        </p:spPr>
        <p:txBody>
          <a:bodyPr wrap="square" rtlCol="0">
            <a:spAutoFit/>
          </a:bodyPr>
          <a:lstStyle/>
          <a:p>
            <a:pPr algn="ctr" fontAlgn="auto">
              <a:lnSpc>
                <a:spcPct val="120000"/>
              </a:lnSpc>
            </a:pPr>
            <a:r>
              <a:rPr lang="en-US" sz="8000" b="1" dirty="0">
                <a:solidFill>
                  <a:schemeClr val="accent2"/>
                </a:solidFill>
                <a:latin typeface="黑体" panose="02010609060101010101" charset="-122"/>
                <a:ea typeface="黑体" panose="02010609060101010101" charset="-122"/>
                <a:cs typeface="楷体" panose="02010609060101010101" charset="-122"/>
              </a:rPr>
              <a:t>  </a:t>
            </a:r>
            <a:r>
              <a:rPr sz="8000" b="1" dirty="0" err="1">
                <a:solidFill>
                  <a:srgbClr val="C00000"/>
                </a:solidFill>
                <a:latin typeface="黑体" panose="02010609060101010101" charset="-122"/>
                <a:ea typeface="黑体" panose="02010609060101010101" charset="-122"/>
                <a:cs typeface="楷体" panose="02010609060101010101" charset="-122"/>
              </a:rPr>
              <a:t>压缩语段</a:t>
            </a:r>
            <a:endParaRPr sz="8000" b="1" dirty="0">
              <a:solidFill>
                <a:srgbClr val="C00000"/>
              </a:solidFill>
              <a:latin typeface="黑体" panose="02010609060101010101" charset="-122"/>
              <a:ea typeface="黑体" panose="02010609060101010101" charset="-122"/>
              <a:cs typeface="楷体" panose="02010609060101010101" charset="-122"/>
            </a:endParaRPr>
          </a:p>
        </p:txBody>
      </p:sp>
      <p:sp>
        <p:nvSpPr>
          <p:cNvPr id="6" name="TextBox 5"/>
          <p:cNvSpPr txBox="1"/>
          <p:nvPr/>
        </p:nvSpPr>
        <p:spPr>
          <a:xfrm>
            <a:off x="910590" y="217170"/>
            <a:ext cx="10405110" cy="2214880"/>
          </a:xfrm>
          <a:prstGeom prst="rect">
            <a:avLst/>
          </a:prstGeom>
          <a:noFill/>
        </p:spPr>
        <p:txBody>
          <a:bodyPr wrap="square" rtlCol="0">
            <a:spAutoFit/>
          </a:bodyPr>
          <a:lstStyle/>
          <a:p>
            <a:pPr algn="ctr" fontAlgn="auto">
              <a:lnSpc>
                <a:spcPct val="120000"/>
              </a:lnSpc>
            </a:pPr>
            <a:r>
              <a:rPr lang="zh-CN" altLang="en-US" sz="11500" b="1">
                <a:solidFill>
                  <a:schemeClr val="tx1"/>
                </a:solidFill>
                <a:latin typeface="隶书" panose="02010509060101010101" pitchFamily="49" charset="-122"/>
                <a:ea typeface="隶书" panose="02010509060101010101" pitchFamily="49" charset="-122"/>
                <a:cs typeface="楷体" panose="02010609060101010101" charset="-122"/>
              </a:rPr>
              <a:t>语言文字运用</a:t>
            </a:r>
            <a:endParaRPr lang="zh-CN" altLang="en-US" sz="11500" b="1">
              <a:solidFill>
                <a:schemeClr val="tx1"/>
              </a:solidFill>
              <a:latin typeface="隶书" panose="02010509060101010101" pitchFamily="49" charset="-122"/>
              <a:ea typeface="隶书" panose="02010509060101010101" pitchFamily="49" charset="-122"/>
              <a:cs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250">
        <p:wheel spokes="8"/>
      </p:transition>
    </mc:Choice>
    <mc:Fallback>
      <p:transition spd="slow">
        <p:wheel spokes="8"/>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 presetClass="entr" presetSubtype="16" fill="hold" grpId="0" nodeType="afterEffect">
                                  <p:stCondLst>
                                    <p:cond delay="0"/>
                                  </p:stCondLst>
                                  <p:childTnLst>
                                    <p:set>
                                      <p:cBhvr>
                                        <p:cTn id="11" dur="1" fill="hold">
                                          <p:stCondLst>
                                            <p:cond delay="0"/>
                                          </p:stCondLst>
                                        </p:cTn>
                                        <p:tgtEl>
                                          <p:spTgt spid="156"/>
                                        </p:tgtEl>
                                        <p:attrNameLst>
                                          <p:attrName>style.visibility</p:attrName>
                                        </p:attrNameLst>
                                      </p:cBhvr>
                                      <p:to>
                                        <p:strVal val="visible"/>
                                      </p:to>
                                    </p:set>
                                    <p:animEffect transition="in" filter="box(in)">
                                      <p:cBhvr>
                                        <p:cTn id="12"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635" y="0"/>
            <a:ext cx="12192635" cy="6864985"/>
          </a:xfrm>
          <a:prstGeom prst="rect">
            <a:avLst/>
          </a:prstGeom>
        </p:spPr>
      </p:pic>
      <p:sp>
        <p:nvSpPr>
          <p:cNvPr id="3" name="文本框 2"/>
          <p:cNvSpPr txBox="1"/>
          <p:nvPr/>
        </p:nvSpPr>
        <p:spPr>
          <a:xfrm>
            <a:off x="493395" y="436880"/>
            <a:ext cx="8819515" cy="1106805"/>
          </a:xfrm>
          <a:prstGeom prst="rect">
            <a:avLst/>
          </a:prstGeom>
          <a:noFill/>
        </p:spPr>
        <p:txBody>
          <a:bodyPr wrap="square" rtlCol="0">
            <a:spAutoFit/>
          </a:bodyPr>
          <a:lstStyle/>
          <a:p>
            <a:r>
              <a:rPr lang="zh-CN" altLang="en-US" sz="6600" b="1">
                <a:solidFill>
                  <a:srgbClr val="C00000"/>
                </a:solidFill>
              </a:rPr>
              <a:t>一、考纲说明</a:t>
            </a:r>
            <a:endParaRPr lang="zh-CN" altLang="en-US" sz="6600" b="1">
              <a:solidFill>
                <a:srgbClr val="C00000"/>
              </a:solidFill>
            </a:endParaRPr>
          </a:p>
        </p:txBody>
      </p:sp>
      <p:sp>
        <p:nvSpPr>
          <p:cNvPr id="4" name="文本框 3"/>
          <p:cNvSpPr txBox="1"/>
          <p:nvPr/>
        </p:nvSpPr>
        <p:spPr>
          <a:xfrm>
            <a:off x="493395" y="1833880"/>
            <a:ext cx="11245850" cy="3876675"/>
          </a:xfrm>
          <a:prstGeom prst="rect">
            <a:avLst/>
          </a:prstGeom>
          <a:noFill/>
        </p:spPr>
        <p:txBody>
          <a:bodyPr wrap="square" rtlCol="0">
            <a:spAutoFit/>
          </a:bodyPr>
          <a:lstStyle/>
          <a:p>
            <a:pPr fontAlgn="auto">
              <a:lnSpc>
                <a:spcPct val="150000"/>
              </a:lnSpc>
            </a:pPr>
            <a:r>
              <a:rPr lang="zh-CN" altLang="en-US" sz="4400" b="1" dirty="0"/>
              <a:t>《全国高考语文考试大纲》：</a:t>
            </a:r>
            <a:endParaRPr lang="zh-CN" altLang="en-US" sz="4400" b="1" dirty="0"/>
          </a:p>
          <a:p>
            <a:pPr indent="720090" fontAlgn="auto">
              <a:lnSpc>
                <a:spcPct val="150000"/>
              </a:lnSpc>
            </a:pPr>
            <a:r>
              <a:rPr lang="zh-CN" altLang="en-US" sz="4000" b="1" dirty="0"/>
              <a:t>语言文字应用</a:t>
            </a:r>
            <a:r>
              <a:rPr lang="en-US" altLang="zh-CN" sz="4000" b="1" dirty="0"/>
              <a:t>——</a:t>
            </a:r>
            <a:r>
              <a:rPr lang="zh-CN" altLang="en-US" sz="4000" b="1" dirty="0"/>
              <a:t>表达应用明确要求</a:t>
            </a:r>
            <a:r>
              <a:rPr lang="en-US" altLang="zh-CN" sz="4000" b="1" dirty="0"/>
              <a:t>“</a:t>
            </a:r>
            <a:r>
              <a:rPr lang="zh-CN" altLang="en-US" sz="4000" b="1" dirty="0"/>
              <a:t>选用、仿用、变换句式，扩展语句，压缩语段</a:t>
            </a:r>
            <a:r>
              <a:rPr lang="en-US" altLang="zh-CN" sz="4000" b="1" dirty="0"/>
              <a:t>”</a:t>
            </a:r>
            <a:r>
              <a:rPr lang="zh-CN" altLang="en-US" sz="4000" b="1" dirty="0"/>
              <a:t>，能力层级为</a:t>
            </a:r>
            <a:r>
              <a:rPr lang="en-US" altLang="zh-CN" sz="4000" b="1" dirty="0"/>
              <a:t>E</a:t>
            </a:r>
            <a:r>
              <a:rPr lang="zh-CN" altLang="en-US" sz="4000" b="1" dirty="0"/>
              <a:t>级。</a:t>
            </a:r>
            <a:endParaRPr lang="zh-CN" altLang="en-US" sz="4000" b="1" dirty="0"/>
          </a:p>
        </p:txBody>
      </p:sp>
    </p:spTree>
  </p:cSld>
  <p:clrMapOvr>
    <a:masterClrMapping/>
  </p:clrMapOvr>
  <mc:AlternateContent xmlns:mc="http://schemas.openxmlformats.org/markup-compatibility/2006">
    <mc:Choice xmlns:p14="http://schemas.microsoft.com/office/powerpoint/2010/main" Requires="p14">
      <p:transition spd="slow" p14:dur="1250">
        <p:wheel spokes="8"/>
      </p:transition>
    </mc:Choice>
    <mc:Fallback>
      <p:transition spd="slow">
        <p:wheel spokes="8"/>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806575" y="2706370"/>
            <a:ext cx="8578850" cy="1445260"/>
          </a:xfrm>
          <a:prstGeom prst="rect">
            <a:avLst/>
          </a:prstGeom>
          <a:noFill/>
        </p:spPr>
        <p:txBody>
          <a:bodyPr wrap="square" rtlCol="0">
            <a:spAutoFit/>
          </a:bodyPr>
          <a:lstStyle/>
          <a:p>
            <a:r>
              <a:rPr lang="zh-CN" altLang="en-US" sz="4400" b="1">
                <a:solidFill>
                  <a:schemeClr val="bg1"/>
                </a:solidFill>
                <a:latin typeface="微软雅黑" panose="020B0503020204020204" charset="-122"/>
                <a:ea typeface="微软雅黑" panose="020B0503020204020204" charset="-122"/>
              </a:rPr>
              <a:t>新闻：概括题、拟标题、一句话</a:t>
            </a:r>
            <a:endParaRPr lang="zh-CN" altLang="en-US" sz="4400" b="1">
              <a:solidFill>
                <a:schemeClr val="bg1"/>
              </a:solidFill>
              <a:latin typeface="微软雅黑" panose="020B0503020204020204" charset="-122"/>
              <a:ea typeface="微软雅黑" panose="020B0503020204020204" charset="-122"/>
            </a:endParaRPr>
          </a:p>
          <a:p>
            <a:r>
              <a:rPr lang="zh-CN" altLang="en-US" sz="4400" b="1">
                <a:solidFill>
                  <a:schemeClr val="bg1"/>
                </a:solidFill>
                <a:latin typeface="微软雅黑" panose="020B0503020204020204" charset="-122"/>
                <a:ea typeface="微软雅黑" panose="020B0503020204020204" charset="-122"/>
              </a:rPr>
              <a:t>文段：概括题、下定义</a:t>
            </a:r>
            <a:endParaRPr lang="zh-CN" altLang="en-US" sz="4400" b="1">
              <a:solidFill>
                <a:schemeClr val="bg1"/>
              </a:solidFill>
              <a:latin typeface="微软雅黑" panose="020B0503020204020204" charset="-122"/>
              <a:ea typeface="微软雅黑" panose="020B0503020204020204" charset="-122"/>
            </a:endParaRPr>
          </a:p>
        </p:txBody>
      </p:sp>
      <p:sp>
        <p:nvSpPr>
          <p:cNvPr id="4" name="文本框 3"/>
          <p:cNvSpPr txBox="1"/>
          <p:nvPr/>
        </p:nvSpPr>
        <p:spPr>
          <a:xfrm>
            <a:off x="455930" y="532130"/>
            <a:ext cx="3630295" cy="583565"/>
          </a:xfrm>
          <a:prstGeom prst="rect">
            <a:avLst/>
          </a:prstGeom>
          <a:noFill/>
        </p:spPr>
        <p:txBody>
          <a:bodyPr wrap="square" rtlCol="0">
            <a:spAutoFit/>
          </a:bodyPr>
          <a:lstStyle/>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压缩语段·</a:t>
            </a:r>
            <a:r>
              <a:rPr lang="zh-CN" altLang="en-US" sz="3200" b="1">
                <a:solidFill>
                  <a:srgbClr val="FFFF00"/>
                </a:solidFill>
                <a:latin typeface="微软雅黑" panose="020B0503020204020204" charset="-122"/>
                <a:ea typeface="微软雅黑" panose="020B0503020204020204" charset="-122"/>
                <a:cs typeface="微软雅黑" panose="020B0503020204020204" charset="-122"/>
                <a:sym typeface="+mn-ea"/>
              </a:rPr>
              <a:t>题型</a:t>
            </a:r>
            <a:endParaRPr lang="zh-CN" altLang="en-US" sz="3200" b="1">
              <a:solidFill>
                <a:srgbClr val="FFFF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0" y="0"/>
            <a:ext cx="12192635" cy="6864985"/>
          </a:xfrm>
          <a:prstGeom prst="rect">
            <a:avLst/>
          </a:prstGeom>
        </p:spPr>
      </p:pic>
      <p:sp>
        <p:nvSpPr>
          <p:cNvPr id="4" name="文本框 3"/>
          <p:cNvSpPr txBox="1"/>
          <p:nvPr/>
        </p:nvSpPr>
        <p:spPr>
          <a:xfrm>
            <a:off x="112395" y="85090"/>
            <a:ext cx="10935970" cy="1106805"/>
          </a:xfrm>
          <a:prstGeom prst="rect">
            <a:avLst/>
          </a:prstGeom>
          <a:noFill/>
        </p:spPr>
        <p:txBody>
          <a:bodyPr wrap="square" rtlCol="0">
            <a:spAutoFit/>
          </a:bodyPr>
          <a:lstStyle/>
          <a:p>
            <a:pPr>
              <a:buClrTx/>
              <a:buSzTx/>
              <a:buFontTx/>
            </a:pPr>
            <a:r>
              <a:rPr lang="zh-CN" altLang="en-US" sz="6600" b="1">
                <a:solidFill>
                  <a:srgbClr val="C00000"/>
                </a:solidFill>
              </a:rPr>
              <a:t>二、真题回顾</a:t>
            </a:r>
            <a:endParaRPr lang="zh-CN" altLang="en-US" sz="6600" b="1">
              <a:solidFill>
                <a:srgbClr val="C00000"/>
              </a:solidFill>
            </a:endParaRPr>
          </a:p>
        </p:txBody>
      </p:sp>
      <p:graphicFrame>
        <p:nvGraphicFramePr>
          <p:cNvPr id="5" name="表格 4"/>
          <p:cNvGraphicFramePr>
            <a:graphicFrameLocks noGrp="1"/>
          </p:cNvGraphicFramePr>
          <p:nvPr>
            <p:custDataLst>
              <p:tags r:id="rId2"/>
            </p:custDataLst>
          </p:nvPr>
        </p:nvGraphicFramePr>
        <p:xfrm>
          <a:off x="347980" y="1473835"/>
          <a:ext cx="11496040" cy="4875530"/>
        </p:xfrm>
        <a:graphic>
          <a:graphicData uri="http://schemas.openxmlformats.org/drawingml/2006/table">
            <a:tbl>
              <a:tblPr firstRow="1" bandRow="1">
                <a:tableStyleId>{5940675A-B579-460E-94D1-54222C63F5DA}</a:tableStyleId>
              </a:tblPr>
              <a:tblGrid>
                <a:gridCol w="1245870"/>
                <a:gridCol w="2071370"/>
                <a:gridCol w="2020570"/>
                <a:gridCol w="2814320"/>
                <a:gridCol w="3343910"/>
              </a:tblGrid>
              <a:tr h="615315">
                <a:tc>
                  <a:txBody>
                    <a:bodyPr/>
                    <a:lstStyle/>
                    <a:p>
                      <a:pPr indent="0" algn="ctr">
                        <a:buNone/>
                      </a:pPr>
                      <a:r>
                        <a:rPr lang="en-US" sz="4000" b="1">
                          <a:solidFill>
                            <a:srgbClr val="C00000"/>
                          </a:solidFill>
                          <a:latin typeface="楷体" panose="02010609060101010101" charset="-122"/>
                          <a:ea typeface="楷体" panose="02010609060101010101" charset="-122"/>
                          <a:cs typeface="楷体" panose="02010609060101010101" charset="-122"/>
                        </a:rPr>
                        <a:t>年份</a:t>
                      </a:r>
                      <a:endParaRPr lang="en-US" altLang="en-US" sz="4000" b="1">
                        <a:solidFill>
                          <a:srgbClr val="C00000"/>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4000" b="1">
                          <a:solidFill>
                            <a:srgbClr val="C00000"/>
                          </a:solidFill>
                          <a:latin typeface="楷体" panose="02010609060101010101" charset="-122"/>
                          <a:ea typeface="楷体" panose="02010609060101010101" charset="-122"/>
                          <a:cs typeface="楷体" panose="02010609060101010101" charset="-122"/>
                        </a:rPr>
                        <a:t>卷别</a:t>
                      </a:r>
                      <a:endParaRPr lang="en-US" altLang="en-US" sz="4000" b="1">
                        <a:solidFill>
                          <a:srgbClr val="C00000"/>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4000" b="1">
                          <a:solidFill>
                            <a:srgbClr val="C00000"/>
                          </a:solidFill>
                          <a:latin typeface="楷体" panose="02010609060101010101" charset="-122"/>
                          <a:ea typeface="楷体" panose="02010609060101010101" charset="-122"/>
                          <a:cs typeface="楷体" panose="02010609060101010101" charset="-122"/>
                        </a:rPr>
                        <a:t>考点</a:t>
                      </a:r>
                      <a:endParaRPr lang="en-US" altLang="en-US" sz="4000" b="1">
                        <a:solidFill>
                          <a:srgbClr val="C00000"/>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4000" b="1">
                          <a:solidFill>
                            <a:srgbClr val="C00000"/>
                          </a:solidFill>
                          <a:latin typeface="楷体" panose="02010609060101010101" charset="-122"/>
                          <a:ea typeface="楷体" panose="02010609060101010101" charset="-122"/>
                          <a:cs typeface="楷体" panose="02010609060101010101" charset="-122"/>
                        </a:rPr>
                        <a:t>考察方向</a:t>
                      </a:r>
                      <a:endParaRPr lang="en-US" altLang="en-US" sz="4000" b="1">
                        <a:solidFill>
                          <a:srgbClr val="C00000"/>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4000" b="1">
                          <a:solidFill>
                            <a:srgbClr val="C00000"/>
                          </a:solidFill>
                          <a:latin typeface="楷体" panose="02010609060101010101" charset="-122"/>
                          <a:ea typeface="楷体" panose="02010609060101010101" charset="-122"/>
                          <a:cs typeface="楷体" panose="02010609060101010101" charset="-122"/>
                        </a:rPr>
                        <a:t>材料内容</a:t>
                      </a:r>
                      <a:endParaRPr lang="en-US" altLang="en-US" sz="4000" b="1">
                        <a:solidFill>
                          <a:srgbClr val="C00000"/>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26745">
                <a:tc>
                  <a:txBody>
                    <a:bodyPr/>
                    <a:lstStyle/>
                    <a:p>
                      <a:pPr indent="0">
                        <a:buNone/>
                      </a:pPr>
                      <a:r>
                        <a:rPr lang="en-US" sz="3200" b="1">
                          <a:latin typeface="楷体" panose="02010609060101010101" charset="-122"/>
                          <a:ea typeface="楷体" panose="02010609060101010101" charset="-122"/>
                          <a:cs typeface="楷体" panose="02010609060101010101" charset="-122"/>
                        </a:rPr>
                        <a:t>2021</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全国乙卷</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压缩语段</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说明文段压缩</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水果含糖与健康</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70865">
                <a:tc>
                  <a:txBody>
                    <a:bodyPr/>
                    <a:lstStyle/>
                    <a:p>
                      <a:pPr indent="0">
                        <a:buNone/>
                      </a:pPr>
                      <a:r>
                        <a:rPr lang="en-US" sz="3200" b="1">
                          <a:latin typeface="楷体" panose="02010609060101010101" charset="-122"/>
                          <a:ea typeface="楷体" panose="02010609060101010101" charset="-122"/>
                          <a:cs typeface="楷体" panose="02010609060101010101" charset="-122"/>
                        </a:rPr>
                        <a:t>2020</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课标全国1</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压缩语段</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新闻语段压缩</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中国航天日</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12775">
                <a:tc>
                  <a:txBody>
                    <a:bodyPr/>
                    <a:lstStyle/>
                    <a:p>
                      <a:pPr indent="0">
                        <a:buNone/>
                      </a:pPr>
                      <a:r>
                        <a:rPr lang="en-US" sz="3200" b="1">
                          <a:latin typeface="楷体" panose="02010609060101010101" charset="-122"/>
                          <a:ea typeface="楷体" panose="02010609060101010101" charset="-122"/>
                          <a:cs typeface="楷体" panose="02010609060101010101" charset="-122"/>
                        </a:rPr>
                        <a:t>2020</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课标全国2</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压缩语段</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新闻语段压缩</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自贸港建设方案</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56260">
                <a:tc>
                  <a:txBody>
                    <a:bodyPr/>
                    <a:lstStyle/>
                    <a:p>
                      <a:pPr indent="0">
                        <a:buNone/>
                      </a:pPr>
                      <a:r>
                        <a:rPr lang="en-US" sz="3200" b="1">
                          <a:latin typeface="楷体" panose="02010609060101010101" charset="-122"/>
                          <a:ea typeface="楷体" panose="02010609060101010101" charset="-122"/>
                          <a:cs typeface="楷体" panose="02010609060101010101" charset="-122"/>
                        </a:rPr>
                        <a:t>2020</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课标全国3</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压缩语段</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新闻语段压缩</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疫后重振视频会</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55625">
                <a:tc>
                  <a:txBody>
                    <a:bodyPr/>
                    <a:lstStyle/>
                    <a:p>
                      <a:pPr indent="0">
                        <a:buNone/>
                      </a:pPr>
                      <a:r>
                        <a:rPr lang="en-US" sz="3200" b="1">
                          <a:latin typeface="楷体" panose="02010609060101010101" charset="-122"/>
                          <a:ea typeface="楷体" panose="02010609060101010101" charset="-122"/>
                          <a:cs typeface="楷体" panose="02010609060101010101" charset="-122"/>
                        </a:rPr>
                        <a:t>2019</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课标全国1</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压缩语段</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新闻语段压缩</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海上丝绸之路</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26745">
                <a:tc>
                  <a:txBody>
                    <a:bodyPr/>
                    <a:lstStyle/>
                    <a:p>
                      <a:pPr indent="0">
                        <a:buNone/>
                      </a:pPr>
                      <a:r>
                        <a:rPr lang="en-US" sz="3200" b="1">
                          <a:latin typeface="楷体" panose="02010609060101010101" charset="-122"/>
                          <a:ea typeface="楷体" panose="02010609060101010101" charset="-122"/>
                          <a:cs typeface="楷体" panose="02010609060101010101" charset="-122"/>
                        </a:rPr>
                        <a:t>2019</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课标全国2</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压缩语段</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新闻语段压缩</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永定河补水工程</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11200">
                <a:tc>
                  <a:txBody>
                    <a:bodyPr/>
                    <a:lstStyle/>
                    <a:p>
                      <a:pPr indent="0">
                        <a:buNone/>
                      </a:pPr>
                      <a:r>
                        <a:rPr lang="en-US" sz="3200" b="1">
                          <a:latin typeface="楷体" panose="02010609060101010101" charset="-122"/>
                          <a:ea typeface="楷体" panose="02010609060101010101" charset="-122"/>
                          <a:cs typeface="楷体" panose="02010609060101010101" charset="-122"/>
                        </a:rPr>
                        <a:t>2019</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课标全国3</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压缩语段</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新闻语段压缩</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3200" b="1">
                          <a:latin typeface="楷体" panose="02010609060101010101" charset="-122"/>
                          <a:ea typeface="楷体" panose="02010609060101010101" charset="-122"/>
                          <a:cs typeface="楷体" panose="02010609060101010101" charset="-122"/>
                        </a:rPr>
                        <a:t>中国队世乒赛</a:t>
                      </a:r>
                      <a:endParaRPr lang="en-US" altLang="en-US" sz="3200" b="1">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50">
        <p:wheel spokes="8"/>
      </p:transition>
    </mc:Choice>
    <mc:Fallback>
      <p:transition spd="slow">
        <p:wheel spokes="8"/>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635" y="0"/>
            <a:ext cx="12192635" cy="6864985"/>
          </a:xfrm>
          <a:prstGeom prst="rect">
            <a:avLst/>
          </a:prstGeom>
        </p:spPr>
      </p:pic>
      <p:sp>
        <p:nvSpPr>
          <p:cNvPr id="2" name="文本框 1"/>
          <p:cNvSpPr txBox="1"/>
          <p:nvPr/>
        </p:nvSpPr>
        <p:spPr>
          <a:xfrm>
            <a:off x="451485" y="451485"/>
            <a:ext cx="4910455" cy="5631180"/>
          </a:xfrm>
          <a:prstGeom prst="rect">
            <a:avLst/>
          </a:prstGeom>
          <a:noFill/>
        </p:spPr>
        <p:txBody>
          <a:bodyPr wrap="square" rtlCol="0">
            <a:spAutoFit/>
          </a:bodyPr>
          <a:lstStyle/>
          <a:p>
            <a:r>
              <a:rPr lang="zh-CN" altLang="en-US" sz="4000" b="1">
                <a:solidFill>
                  <a:srgbClr val="C00000"/>
                </a:solidFill>
              </a:rPr>
              <a:t>保留重要信息</a:t>
            </a:r>
            <a:endParaRPr lang="zh-CN" altLang="en-US" sz="4000" b="1">
              <a:solidFill>
                <a:srgbClr val="C00000"/>
              </a:solidFill>
            </a:endParaRPr>
          </a:p>
          <a:p>
            <a:r>
              <a:rPr lang="en-US" altLang="zh-CN" sz="4000" b="1">
                <a:solidFill>
                  <a:srgbClr val="C00000"/>
                </a:solidFill>
              </a:rPr>
              <a:t>1.</a:t>
            </a:r>
            <a:r>
              <a:rPr lang="zh-CN" altLang="en-US" sz="4000" b="1">
                <a:solidFill>
                  <a:srgbClr val="C00000"/>
                </a:solidFill>
              </a:rPr>
              <a:t>转折之后的</a:t>
            </a:r>
            <a:endParaRPr lang="zh-CN" altLang="en-US" sz="4000" b="1">
              <a:solidFill>
                <a:srgbClr val="C00000"/>
              </a:solidFill>
            </a:endParaRPr>
          </a:p>
          <a:p>
            <a:r>
              <a:rPr lang="en-US" altLang="zh-CN" sz="4000" b="1">
                <a:solidFill>
                  <a:srgbClr val="C00000"/>
                </a:solidFill>
              </a:rPr>
              <a:t>2.</a:t>
            </a:r>
            <a:r>
              <a:rPr lang="zh-CN" altLang="en-US" sz="4000" b="1">
                <a:solidFill>
                  <a:srgbClr val="C00000"/>
                </a:solidFill>
              </a:rPr>
              <a:t>具体清晰的</a:t>
            </a:r>
            <a:endParaRPr lang="zh-CN" altLang="en-US" sz="4000" b="1">
              <a:solidFill>
                <a:srgbClr val="C00000"/>
              </a:solidFill>
            </a:endParaRPr>
          </a:p>
          <a:p>
            <a:r>
              <a:rPr lang="en-US" altLang="zh-CN" sz="4000" b="1">
                <a:solidFill>
                  <a:srgbClr val="C00000"/>
                </a:solidFill>
              </a:rPr>
              <a:t>3.</a:t>
            </a:r>
            <a:r>
              <a:rPr lang="zh-CN" altLang="en-US" sz="4000" b="1">
                <a:solidFill>
                  <a:srgbClr val="C00000"/>
                </a:solidFill>
              </a:rPr>
              <a:t>概括性信息</a:t>
            </a:r>
            <a:endParaRPr lang="zh-CN" altLang="en-US" sz="4000" b="1">
              <a:solidFill>
                <a:srgbClr val="C00000"/>
              </a:solidFill>
            </a:endParaRPr>
          </a:p>
          <a:p>
            <a:r>
              <a:rPr lang="en-US" altLang="zh-CN" sz="4000" b="1">
                <a:solidFill>
                  <a:srgbClr val="C00000"/>
                </a:solidFill>
              </a:rPr>
              <a:t>4.</a:t>
            </a:r>
            <a:r>
              <a:rPr lang="zh-CN" altLang="en-US" sz="4000" b="1">
                <a:solidFill>
                  <a:srgbClr val="C00000"/>
                </a:solidFill>
              </a:rPr>
              <a:t>反复出现的</a:t>
            </a:r>
            <a:endParaRPr lang="zh-CN" altLang="en-US" sz="4000" b="1">
              <a:solidFill>
                <a:srgbClr val="C00000"/>
              </a:solidFill>
            </a:endParaRPr>
          </a:p>
          <a:p>
            <a:r>
              <a:rPr lang="en-US" altLang="zh-CN" sz="4000" b="1">
                <a:solidFill>
                  <a:srgbClr val="C00000"/>
                </a:solidFill>
              </a:rPr>
              <a:t>5.</a:t>
            </a:r>
            <a:r>
              <a:rPr lang="zh-CN" altLang="en-US" sz="4000" b="1">
                <a:solidFill>
                  <a:srgbClr val="C00000"/>
                </a:solidFill>
              </a:rPr>
              <a:t>偏正短语的中心词</a:t>
            </a:r>
            <a:endParaRPr lang="zh-CN" altLang="en-US" sz="4000" b="1">
              <a:solidFill>
                <a:srgbClr val="C00000"/>
              </a:solidFill>
            </a:endParaRPr>
          </a:p>
          <a:p>
            <a:r>
              <a:rPr lang="en-US" altLang="zh-CN" sz="4000" b="1">
                <a:solidFill>
                  <a:srgbClr val="C00000"/>
                </a:solidFill>
              </a:rPr>
              <a:t>6.</a:t>
            </a:r>
            <a:r>
              <a:rPr lang="zh-CN" altLang="en-US" sz="4000" b="1">
                <a:solidFill>
                  <a:srgbClr val="C00000"/>
                </a:solidFill>
              </a:rPr>
              <a:t>结果信息</a:t>
            </a:r>
            <a:endParaRPr lang="zh-CN" altLang="en-US" sz="4000" b="1">
              <a:solidFill>
                <a:srgbClr val="C00000"/>
              </a:solidFill>
            </a:endParaRPr>
          </a:p>
          <a:p>
            <a:r>
              <a:rPr lang="en-US" altLang="zh-CN" sz="4000" b="1">
                <a:solidFill>
                  <a:srgbClr val="C00000"/>
                </a:solidFill>
              </a:rPr>
              <a:t>7.</a:t>
            </a:r>
            <a:r>
              <a:rPr lang="zh-CN" altLang="en-US" sz="4000" b="1">
                <a:solidFill>
                  <a:srgbClr val="C00000"/>
                </a:solidFill>
              </a:rPr>
              <a:t>主体事件</a:t>
            </a:r>
            <a:endParaRPr lang="zh-CN" altLang="en-US" sz="4000" b="1">
              <a:solidFill>
                <a:srgbClr val="C00000"/>
              </a:solidFill>
            </a:endParaRPr>
          </a:p>
          <a:p>
            <a:r>
              <a:rPr lang="en-US" altLang="zh-CN" sz="4000" b="1">
                <a:solidFill>
                  <a:srgbClr val="C00000"/>
                </a:solidFill>
              </a:rPr>
              <a:t>8.</a:t>
            </a:r>
            <a:r>
              <a:rPr lang="zh-CN" altLang="en-US" sz="4000" b="1">
                <a:solidFill>
                  <a:srgbClr val="C00000"/>
                </a:solidFill>
              </a:rPr>
              <a:t>关键词语</a:t>
            </a:r>
            <a:endParaRPr lang="zh-CN" altLang="en-US" sz="4000" b="1">
              <a:solidFill>
                <a:srgbClr val="C00000"/>
              </a:solidFill>
            </a:endParaRPr>
          </a:p>
        </p:txBody>
      </p:sp>
      <p:sp>
        <p:nvSpPr>
          <p:cNvPr id="6" name="文本框 5"/>
          <p:cNvSpPr txBox="1"/>
          <p:nvPr/>
        </p:nvSpPr>
        <p:spPr>
          <a:xfrm>
            <a:off x="6219190" y="451485"/>
            <a:ext cx="4872990" cy="6185535"/>
          </a:xfrm>
          <a:prstGeom prst="rect">
            <a:avLst/>
          </a:prstGeom>
          <a:noFill/>
        </p:spPr>
        <p:txBody>
          <a:bodyPr wrap="square" rtlCol="0">
            <a:spAutoFit/>
          </a:bodyPr>
          <a:lstStyle/>
          <a:p>
            <a:pPr fontAlgn="auto">
              <a:lnSpc>
                <a:spcPts val="4800"/>
              </a:lnSpc>
            </a:pPr>
            <a:r>
              <a:rPr lang="zh-CN" altLang="en-US" sz="3600" b="1">
                <a:gradFill>
                  <a:gsLst>
                    <a:gs pos="0">
                      <a:srgbClr val="012D86"/>
                    </a:gs>
                    <a:gs pos="100000">
                      <a:srgbClr val="0E2557"/>
                    </a:gs>
                  </a:gsLst>
                  <a:lin scaled="0"/>
                </a:gradFill>
              </a:rPr>
              <a:t>剔除次要信息</a:t>
            </a:r>
            <a:endParaRPr lang="zh-CN" altLang="en-US" sz="3600" b="1">
              <a:gradFill>
                <a:gsLst>
                  <a:gs pos="0">
                    <a:srgbClr val="012D86"/>
                  </a:gs>
                  <a:gs pos="100000">
                    <a:srgbClr val="0E2557"/>
                  </a:gs>
                </a:gsLst>
                <a:lin scaled="0"/>
              </a:gradFill>
            </a:endParaRPr>
          </a:p>
          <a:p>
            <a:pPr fontAlgn="auto">
              <a:lnSpc>
                <a:spcPts val="4800"/>
              </a:lnSpc>
            </a:pPr>
            <a:r>
              <a:rPr lang="en-US" altLang="zh-CN" sz="3600" b="1">
                <a:gradFill>
                  <a:gsLst>
                    <a:gs pos="0">
                      <a:srgbClr val="012D86"/>
                    </a:gs>
                    <a:gs pos="100000">
                      <a:srgbClr val="0E2557"/>
                    </a:gs>
                  </a:gsLst>
                  <a:lin scaled="0"/>
                </a:gradFill>
              </a:rPr>
              <a:t>1.</a:t>
            </a:r>
            <a:r>
              <a:rPr lang="zh-CN" altLang="en-US" sz="3600" b="1">
                <a:gradFill>
                  <a:gsLst>
                    <a:gs pos="0">
                      <a:srgbClr val="012D86"/>
                    </a:gs>
                    <a:gs pos="100000">
                      <a:srgbClr val="0E2557"/>
                    </a:gs>
                  </a:gsLst>
                  <a:lin scaled="0"/>
                </a:gradFill>
              </a:rPr>
              <a:t>转折之前的</a:t>
            </a:r>
            <a:endParaRPr lang="zh-CN" altLang="en-US" sz="3600" b="1">
              <a:gradFill>
                <a:gsLst>
                  <a:gs pos="0">
                    <a:srgbClr val="012D86"/>
                  </a:gs>
                  <a:gs pos="100000">
                    <a:srgbClr val="0E2557"/>
                  </a:gs>
                </a:gsLst>
                <a:lin scaled="0"/>
              </a:gradFill>
            </a:endParaRPr>
          </a:p>
          <a:p>
            <a:pPr fontAlgn="auto">
              <a:lnSpc>
                <a:spcPts val="4800"/>
              </a:lnSpc>
            </a:pPr>
            <a:r>
              <a:rPr lang="en-US" altLang="zh-CN" sz="3600" b="1">
                <a:gradFill>
                  <a:gsLst>
                    <a:gs pos="0">
                      <a:srgbClr val="012D86"/>
                    </a:gs>
                    <a:gs pos="100000">
                      <a:srgbClr val="0E2557"/>
                    </a:gs>
                  </a:gsLst>
                  <a:lin scaled="0"/>
                </a:gradFill>
              </a:rPr>
              <a:t>2.</a:t>
            </a:r>
            <a:r>
              <a:rPr lang="zh-CN" altLang="en-US" sz="3600" b="1">
                <a:gradFill>
                  <a:gsLst>
                    <a:gs pos="0">
                      <a:srgbClr val="012D86"/>
                    </a:gs>
                    <a:gs pos="100000">
                      <a:srgbClr val="0E2557"/>
                    </a:gs>
                  </a:gsLst>
                  <a:lin scaled="0"/>
                </a:gradFill>
              </a:rPr>
              <a:t>模糊笼统的</a:t>
            </a:r>
            <a:endParaRPr lang="zh-CN" altLang="en-US" sz="3600" b="1">
              <a:gradFill>
                <a:gsLst>
                  <a:gs pos="0">
                    <a:srgbClr val="012D86"/>
                  </a:gs>
                  <a:gs pos="100000">
                    <a:srgbClr val="0E2557"/>
                  </a:gs>
                </a:gsLst>
                <a:lin scaled="0"/>
              </a:gradFill>
            </a:endParaRPr>
          </a:p>
          <a:p>
            <a:pPr fontAlgn="auto">
              <a:lnSpc>
                <a:spcPts val="4800"/>
              </a:lnSpc>
            </a:pPr>
            <a:r>
              <a:rPr lang="en-US" altLang="zh-CN" sz="3600" b="1">
                <a:gradFill>
                  <a:gsLst>
                    <a:gs pos="0">
                      <a:srgbClr val="012D86"/>
                    </a:gs>
                    <a:gs pos="100000">
                      <a:srgbClr val="0E2557"/>
                    </a:gs>
                  </a:gsLst>
                  <a:lin scaled="0"/>
                </a:gradFill>
              </a:rPr>
              <a:t>3.</a:t>
            </a:r>
            <a:r>
              <a:rPr lang="zh-CN" altLang="en-US" sz="3600" b="1">
                <a:gradFill>
                  <a:gsLst>
                    <a:gs pos="0">
                      <a:srgbClr val="012D86"/>
                    </a:gs>
                    <a:gs pos="100000">
                      <a:srgbClr val="0E2557"/>
                    </a:gs>
                  </a:gsLst>
                  <a:lin scaled="0"/>
                </a:gradFill>
              </a:rPr>
              <a:t>详细阐释的</a:t>
            </a:r>
            <a:endParaRPr lang="zh-CN" altLang="en-US" sz="3600" b="1">
              <a:gradFill>
                <a:gsLst>
                  <a:gs pos="0">
                    <a:srgbClr val="012D86"/>
                  </a:gs>
                  <a:gs pos="100000">
                    <a:srgbClr val="0E2557"/>
                  </a:gs>
                </a:gsLst>
                <a:lin scaled="0"/>
              </a:gradFill>
            </a:endParaRPr>
          </a:p>
          <a:p>
            <a:pPr fontAlgn="auto">
              <a:lnSpc>
                <a:spcPts val="4800"/>
              </a:lnSpc>
            </a:pPr>
            <a:r>
              <a:rPr lang="en-US" altLang="zh-CN" sz="3600" b="1">
                <a:gradFill>
                  <a:gsLst>
                    <a:gs pos="0">
                      <a:srgbClr val="012D86"/>
                    </a:gs>
                    <a:gs pos="100000">
                      <a:srgbClr val="0E2557"/>
                    </a:gs>
                  </a:gsLst>
                  <a:lin scaled="0"/>
                </a:gradFill>
              </a:rPr>
              <a:t>4.</a:t>
            </a:r>
            <a:r>
              <a:rPr lang="zh-CN" altLang="en-US" sz="3600" b="1">
                <a:gradFill>
                  <a:gsLst>
                    <a:gs pos="0">
                      <a:srgbClr val="012D86"/>
                    </a:gs>
                    <a:gs pos="100000">
                      <a:srgbClr val="0E2557"/>
                    </a:gs>
                  </a:gsLst>
                  <a:lin scaled="0"/>
                </a:gradFill>
              </a:rPr>
              <a:t>一带而过的</a:t>
            </a:r>
            <a:endParaRPr lang="zh-CN" altLang="en-US" sz="3600" b="1">
              <a:gradFill>
                <a:gsLst>
                  <a:gs pos="0">
                    <a:srgbClr val="012D86"/>
                  </a:gs>
                  <a:gs pos="100000">
                    <a:srgbClr val="0E2557"/>
                  </a:gs>
                </a:gsLst>
                <a:lin scaled="0"/>
              </a:gradFill>
            </a:endParaRPr>
          </a:p>
          <a:p>
            <a:pPr fontAlgn="auto">
              <a:lnSpc>
                <a:spcPts val="4800"/>
              </a:lnSpc>
            </a:pPr>
            <a:r>
              <a:rPr lang="en-US" altLang="zh-CN" sz="3600" b="1">
                <a:gradFill>
                  <a:gsLst>
                    <a:gs pos="0">
                      <a:srgbClr val="012D86"/>
                    </a:gs>
                    <a:gs pos="100000">
                      <a:srgbClr val="0E2557"/>
                    </a:gs>
                  </a:gsLst>
                  <a:lin scaled="0"/>
                </a:gradFill>
              </a:rPr>
              <a:t>5.</a:t>
            </a:r>
            <a:r>
              <a:rPr lang="zh-CN" altLang="en-US" sz="3600" b="1">
                <a:gradFill>
                  <a:gsLst>
                    <a:gs pos="0">
                      <a:srgbClr val="012D86"/>
                    </a:gs>
                    <a:gs pos="100000">
                      <a:srgbClr val="0E2557"/>
                    </a:gs>
                  </a:gsLst>
                  <a:lin scaled="0"/>
                </a:gradFill>
              </a:rPr>
              <a:t>修饰限定成分</a:t>
            </a:r>
            <a:endParaRPr lang="zh-CN" altLang="en-US" sz="3600" b="1">
              <a:gradFill>
                <a:gsLst>
                  <a:gs pos="0">
                    <a:srgbClr val="012D86"/>
                  </a:gs>
                  <a:gs pos="100000">
                    <a:srgbClr val="0E2557"/>
                  </a:gs>
                </a:gsLst>
                <a:lin scaled="0"/>
              </a:gradFill>
            </a:endParaRPr>
          </a:p>
          <a:p>
            <a:pPr fontAlgn="auto">
              <a:lnSpc>
                <a:spcPts val="4800"/>
              </a:lnSpc>
            </a:pPr>
            <a:r>
              <a:rPr lang="en-US" altLang="zh-CN" sz="3600" b="1">
                <a:gradFill>
                  <a:gsLst>
                    <a:gs pos="0">
                      <a:srgbClr val="012D86"/>
                    </a:gs>
                    <a:gs pos="100000">
                      <a:srgbClr val="0E2557"/>
                    </a:gs>
                  </a:gsLst>
                  <a:lin scaled="0"/>
                </a:gradFill>
              </a:rPr>
              <a:t>6.</a:t>
            </a:r>
            <a:r>
              <a:rPr lang="zh-CN" altLang="en-US" sz="3600" b="1">
                <a:gradFill>
                  <a:gsLst>
                    <a:gs pos="0">
                      <a:srgbClr val="012D86"/>
                    </a:gs>
                    <a:gs pos="100000">
                      <a:srgbClr val="0E2557"/>
                    </a:gs>
                  </a:gsLst>
                  <a:lin scaled="0"/>
                </a:gradFill>
              </a:rPr>
              <a:t>过程信息</a:t>
            </a:r>
            <a:endParaRPr lang="zh-CN" altLang="en-US" sz="3600" b="1">
              <a:gradFill>
                <a:gsLst>
                  <a:gs pos="0">
                    <a:srgbClr val="012D86"/>
                  </a:gs>
                  <a:gs pos="100000">
                    <a:srgbClr val="0E2557"/>
                  </a:gs>
                </a:gsLst>
                <a:lin scaled="0"/>
              </a:gradFill>
            </a:endParaRPr>
          </a:p>
          <a:p>
            <a:pPr fontAlgn="auto">
              <a:lnSpc>
                <a:spcPts val="4800"/>
              </a:lnSpc>
            </a:pPr>
            <a:r>
              <a:rPr lang="en-US" altLang="zh-CN" sz="3600" b="1">
                <a:gradFill>
                  <a:gsLst>
                    <a:gs pos="0">
                      <a:srgbClr val="012D86"/>
                    </a:gs>
                    <a:gs pos="100000">
                      <a:srgbClr val="0E2557"/>
                    </a:gs>
                  </a:gsLst>
                  <a:lin scaled="0"/>
                </a:gradFill>
              </a:rPr>
              <a:t>7.</a:t>
            </a:r>
            <a:r>
              <a:rPr lang="zh-CN" altLang="en-US" sz="3600" b="1">
                <a:gradFill>
                  <a:gsLst>
                    <a:gs pos="0">
                      <a:srgbClr val="012D86"/>
                    </a:gs>
                    <a:gs pos="100000">
                      <a:srgbClr val="0E2557"/>
                    </a:gs>
                  </a:gsLst>
                  <a:lin scaled="0"/>
                </a:gradFill>
              </a:rPr>
              <a:t>背景信息、比较信息</a:t>
            </a:r>
            <a:endParaRPr lang="zh-CN" altLang="en-US" sz="3600" b="1">
              <a:gradFill>
                <a:gsLst>
                  <a:gs pos="0">
                    <a:srgbClr val="012D86"/>
                  </a:gs>
                  <a:gs pos="100000">
                    <a:srgbClr val="0E2557"/>
                  </a:gs>
                </a:gsLst>
                <a:lin scaled="0"/>
              </a:gradFill>
            </a:endParaRPr>
          </a:p>
          <a:p>
            <a:pPr fontAlgn="auto">
              <a:lnSpc>
                <a:spcPts val="4800"/>
              </a:lnSpc>
            </a:pPr>
            <a:r>
              <a:rPr lang="en-US" altLang="zh-CN" sz="3600" b="1">
                <a:gradFill>
                  <a:gsLst>
                    <a:gs pos="0">
                      <a:srgbClr val="012D86"/>
                    </a:gs>
                    <a:gs pos="100000">
                      <a:srgbClr val="0E2557"/>
                    </a:gs>
                  </a:gsLst>
                  <a:lin scaled="0"/>
                </a:gradFill>
              </a:rPr>
              <a:t>8.</a:t>
            </a:r>
            <a:r>
              <a:rPr lang="zh-CN" altLang="en-US" sz="3600" b="1">
                <a:gradFill>
                  <a:gsLst>
                    <a:gs pos="0">
                      <a:srgbClr val="012D86"/>
                    </a:gs>
                    <a:gs pos="100000">
                      <a:srgbClr val="0E2557"/>
                    </a:gs>
                  </a:gsLst>
                  <a:lin scaled="0"/>
                </a:gradFill>
              </a:rPr>
              <a:t>复指、替代成分</a:t>
            </a:r>
            <a:endParaRPr lang="zh-CN" altLang="en-US" sz="3600" b="1">
              <a:gradFill>
                <a:gsLst>
                  <a:gs pos="0">
                    <a:srgbClr val="012D86"/>
                  </a:gs>
                  <a:gs pos="100000">
                    <a:srgbClr val="0E2557"/>
                  </a:gs>
                </a:gsLst>
                <a:lin scaled="0"/>
              </a:gradFill>
            </a:endParaRPr>
          </a:p>
          <a:p>
            <a:endParaRPr lang="zh-CN" altLang="en-US"/>
          </a:p>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p:wheel spokes="8"/>
      </p:transition>
    </mc:Choice>
    <mc:Fallback>
      <p:transition spd="slow">
        <p:wheel spokes="8"/>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447800" y="1752600"/>
            <a:ext cx="8987790" cy="3784600"/>
          </a:xfrm>
          <a:prstGeom prst="rect">
            <a:avLst/>
          </a:prstGeom>
          <a:noFill/>
        </p:spPr>
        <p:txBody>
          <a:bodyPr wrap="square" rtlCol="0">
            <a:spAutoFit/>
          </a:bodyPr>
          <a:lstStyle/>
          <a:p>
            <a:r>
              <a:rPr lang="zh-CN" altLang="en-US" sz="4000" b="1">
                <a:solidFill>
                  <a:srgbClr val="FFFF00"/>
                </a:solidFill>
                <a:latin typeface="微软雅黑" panose="020B0503020204020204" charset="-122"/>
                <a:ea typeface="微软雅黑" panose="020B0503020204020204" charset="-122"/>
              </a:rPr>
              <a:t>新闻</a:t>
            </a:r>
            <a:r>
              <a:rPr lang="zh-CN" altLang="en-US" sz="4000" b="1">
                <a:solidFill>
                  <a:schemeClr val="bg1"/>
                </a:solidFill>
                <a:latin typeface="微软雅黑" panose="020B0503020204020204" charset="-122"/>
                <a:ea typeface="微软雅黑" panose="020B0503020204020204" charset="-122"/>
              </a:rPr>
              <a:t>六要素：</a:t>
            </a:r>
            <a:endParaRPr lang="zh-CN" altLang="en-US" sz="4000" b="1">
              <a:solidFill>
                <a:schemeClr val="bg1"/>
              </a:solidFill>
              <a:latin typeface="微软雅黑" panose="020B0503020204020204" charset="-122"/>
              <a:ea typeface="微软雅黑" panose="020B0503020204020204" charset="-122"/>
            </a:endParaRPr>
          </a:p>
          <a:p>
            <a:r>
              <a:rPr lang="zh-CN" altLang="en-US" sz="4000" b="1">
                <a:solidFill>
                  <a:schemeClr val="bg1"/>
                </a:solidFill>
                <a:latin typeface="微软雅黑" panose="020B0503020204020204" charset="-122"/>
                <a:ea typeface="微软雅黑" panose="020B0503020204020204" charset="-122"/>
              </a:rPr>
              <a:t>指新闻报道的“5W+1H”要素，</a:t>
            </a:r>
            <a:endParaRPr lang="zh-CN" altLang="en-US" sz="4000" b="1">
              <a:solidFill>
                <a:schemeClr val="bg1"/>
              </a:solidFill>
              <a:latin typeface="微软雅黑" panose="020B0503020204020204" charset="-122"/>
              <a:ea typeface="微软雅黑" panose="020B0503020204020204" charset="-122"/>
            </a:endParaRPr>
          </a:p>
          <a:p>
            <a:endParaRPr lang="zh-CN" altLang="en-US" sz="4000" b="1">
              <a:solidFill>
                <a:schemeClr val="bg1"/>
              </a:solidFill>
              <a:latin typeface="微软雅黑" panose="020B0503020204020204" charset="-122"/>
              <a:ea typeface="微软雅黑" panose="020B0503020204020204" charset="-122"/>
            </a:endParaRPr>
          </a:p>
          <a:p>
            <a:pPr algn="l">
              <a:buClrTx/>
              <a:buSzTx/>
              <a:buFontTx/>
            </a:pPr>
            <a:endParaRPr lang="zh-CN" altLang="en-US" sz="4000" b="1">
              <a:solidFill>
                <a:srgbClr val="FFFF00"/>
              </a:solidFill>
              <a:latin typeface="微软雅黑" panose="020B0503020204020204" charset="-122"/>
              <a:ea typeface="微软雅黑" panose="020B0503020204020204" charset="-122"/>
            </a:endParaRPr>
          </a:p>
          <a:p>
            <a:r>
              <a:rPr lang="zh-CN" altLang="en-US" sz="4000" b="1">
                <a:solidFill>
                  <a:schemeClr val="bg1"/>
                </a:solidFill>
                <a:latin typeface="微软雅黑" panose="020B0503020204020204" charset="-122"/>
                <a:ea typeface="微软雅黑" panose="020B0503020204020204" charset="-122"/>
              </a:rPr>
              <a:t>一篇新闻报道，无论是消息，还是通讯、特写，一般都包含这些因素。</a:t>
            </a:r>
            <a:endParaRPr lang="zh-CN" altLang="en-US" sz="4000" b="1">
              <a:solidFill>
                <a:schemeClr val="bg1"/>
              </a:solidFill>
              <a:latin typeface="微软雅黑" panose="020B0503020204020204" charset="-122"/>
              <a:ea typeface="微软雅黑" panose="020B0503020204020204" charset="-122"/>
            </a:endParaRPr>
          </a:p>
        </p:txBody>
      </p:sp>
      <p:sp>
        <p:nvSpPr>
          <p:cNvPr id="4" name="文本框 3"/>
          <p:cNvSpPr txBox="1"/>
          <p:nvPr/>
        </p:nvSpPr>
        <p:spPr>
          <a:xfrm>
            <a:off x="455930" y="532130"/>
            <a:ext cx="3630295" cy="583565"/>
          </a:xfrm>
          <a:prstGeom prst="rect">
            <a:avLst/>
          </a:prstGeom>
          <a:noFill/>
        </p:spPr>
        <p:txBody>
          <a:bodyPr wrap="square" rtlCol="0">
            <a:spAutoFit/>
          </a:bodyPr>
          <a:lstStyle/>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压缩语段·新闻</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
        <p:nvSpPr>
          <p:cNvPr id="9" name="文本框 8"/>
          <p:cNvSpPr txBox="1"/>
          <p:nvPr/>
        </p:nvSpPr>
        <p:spPr>
          <a:xfrm>
            <a:off x="455930" y="3200400"/>
            <a:ext cx="11520170" cy="768350"/>
          </a:xfrm>
          <a:prstGeom prst="rect">
            <a:avLst/>
          </a:prstGeom>
          <a:noFill/>
        </p:spPr>
        <p:txBody>
          <a:bodyPr wrap="square" rtlCol="0">
            <a:spAutoFit/>
          </a:bodyPr>
          <a:lstStyle/>
          <a:p>
            <a:r>
              <a:rPr lang="zh-CN" altLang="en-US" sz="4400" b="1">
                <a:solidFill>
                  <a:srgbClr val="FFC000"/>
                </a:solidFill>
                <a:latin typeface="微软雅黑" panose="020B0503020204020204" charset="-122"/>
                <a:ea typeface="微软雅黑" panose="020B0503020204020204" charset="-122"/>
                <a:sym typeface="+mn-ea"/>
              </a:rPr>
              <a:t>人物、时间、地点、事件、原因、过程、结果</a:t>
            </a:r>
            <a:endParaRPr lang="zh-CN" altLang="en-US" sz="4400" b="1">
              <a:solidFill>
                <a:srgbClr val="FFC000"/>
              </a:solidFill>
              <a:latin typeface="微软雅黑" panose="020B0503020204020204" charset="-122"/>
              <a:ea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59790" y="1546225"/>
            <a:ext cx="10472420" cy="4399915"/>
          </a:xfrm>
          <a:prstGeom prst="rect">
            <a:avLst/>
          </a:prstGeom>
          <a:noFill/>
        </p:spPr>
        <p:txBody>
          <a:bodyPr wrap="square" rtlCol="0">
            <a:spAutoFit/>
          </a:bodyPr>
          <a:lstStyle/>
          <a:p>
            <a:r>
              <a:rPr lang="en-US" altLang="zh-CN" sz="4000" b="1">
                <a:solidFill>
                  <a:srgbClr val="FFC000"/>
                </a:solidFill>
                <a:latin typeface="微软雅黑" panose="020B0503020204020204" charset="-122"/>
                <a:ea typeface="微软雅黑" panose="020B0503020204020204" charset="-122"/>
                <a:sym typeface="+mn-ea"/>
              </a:rPr>
              <a:t>   </a:t>
            </a:r>
            <a:r>
              <a:rPr lang="zh-CN" altLang="en-US" sz="4000" b="1">
                <a:solidFill>
                  <a:srgbClr val="FFC000"/>
                </a:solidFill>
                <a:latin typeface="微软雅黑" panose="020B0503020204020204" charset="-122"/>
                <a:ea typeface="微软雅黑" panose="020B0503020204020204" charset="-122"/>
                <a:sym typeface="+mn-ea"/>
              </a:rPr>
              <a:t>标点</a:t>
            </a:r>
            <a:r>
              <a:rPr lang="zh-CN" altLang="en-US" sz="4000" b="1">
                <a:solidFill>
                  <a:schemeClr val="bg1"/>
                </a:solidFill>
                <a:latin typeface="微软雅黑" panose="020B0503020204020204" charset="-122"/>
                <a:ea typeface="微软雅黑" panose="020B0503020204020204" charset="-122"/>
                <a:sym typeface="+mn-ea"/>
              </a:rPr>
              <a:t>也算在字数里，不能与文字同占一个格子（破折号占2格）（2020占2格）</a:t>
            </a:r>
            <a:endParaRPr lang="zh-CN" altLang="en-US" sz="4000" b="1">
              <a:solidFill>
                <a:schemeClr val="bg1"/>
              </a:solidFill>
              <a:latin typeface="微软雅黑" panose="020B0503020204020204" charset="-122"/>
              <a:ea typeface="微软雅黑" panose="020B0503020204020204" charset="-122"/>
              <a:sym typeface="+mn-ea"/>
            </a:endParaRPr>
          </a:p>
          <a:p>
            <a:endParaRPr lang="zh-CN" altLang="en-US" sz="4000" b="1">
              <a:solidFill>
                <a:schemeClr val="bg1"/>
              </a:solidFill>
              <a:latin typeface="微软雅黑" panose="020B0503020204020204" charset="-122"/>
              <a:ea typeface="微软雅黑" panose="020B0503020204020204" charset="-122"/>
              <a:sym typeface="+mn-ea"/>
            </a:endParaRPr>
          </a:p>
          <a:p>
            <a:r>
              <a:rPr lang="en-US" altLang="zh-CN" sz="4000" b="1">
                <a:solidFill>
                  <a:schemeClr val="bg1"/>
                </a:solidFill>
                <a:latin typeface="微软雅黑" panose="020B0503020204020204" charset="-122"/>
                <a:ea typeface="微软雅黑" panose="020B0503020204020204" charset="-122"/>
                <a:sym typeface="+mn-ea"/>
              </a:rPr>
              <a:t>   </a:t>
            </a:r>
            <a:r>
              <a:rPr lang="zh-CN" altLang="en-US" sz="4000" b="1">
                <a:solidFill>
                  <a:srgbClr val="FFC000"/>
                </a:solidFill>
                <a:latin typeface="微软雅黑" panose="020B0503020204020204" charset="-122"/>
                <a:ea typeface="微软雅黑" panose="020B0503020204020204" charset="-122"/>
                <a:sym typeface="+mn-ea"/>
              </a:rPr>
              <a:t>修饰性</a:t>
            </a:r>
            <a:r>
              <a:rPr lang="zh-CN" altLang="en-US" sz="4000" b="1">
                <a:solidFill>
                  <a:schemeClr val="bg1"/>
                </a:solidFill>
                <a:latin typeface="微软雅黑" panose="020B0503020204020204" charset="-122"/>
                <a:ea typeface="微软雅黑" panose="020B0503020204020204" charset="-122"/>
                <a:sym typeface="+mn-ea"/>
              </a:rPr>
              <a:t>的东西可以不写，还没做到的可以不写（例：将助力明年我校高考升一本率xx%）</a:t>
            </a:r>
            <a:endParaRPr lang="zh-CN" altLang="en-US" sz="4000" b="1">
              <a:solidFill>
                <a:schemeClr val="bg1"/>
              </a:solidFill>
              <a:latin typeface="微软雅黑" panose="020B0503020204020204" charset="-122"/>
              <a:ea typeface="微软雅黑" panose="020B0503020204020204" charset="-122"/>
              <a:sym typeface="+mn-ea"/>
            </a:endParaRPr>
          </a:p>
          <a:p>
            <a:endParaRPr lang="zh-CN" altLang="en-US" sz="4000" b="1">
              <a:solidFill>
                <a:schemeClr val="bg1"/>
              </a:solidFill>
              <a:latin typeface="微软雅黑" panose="020B0503020204020204" charset="-122"/>
              <a:ea typeface="微软雅黑" panose="020B0503020204020204" charset="-122"/>
            </a:endParaRPr>
          </a:p>
          <a:p>
            <a:endParaRPr lang="zh-CN" altLang="en-US" sz="4000" b="1">
              <a:solidFill>
                <a:schemeClr val="bg1"/>
              </a:solidFill>
              <a:latin typeface="微软雅黑" panose="020B0503020204020204" charset="-122"/>
              <a:ea typeface="微软雅黑" panose="020B0503020204020204" charset="-122"/>
              <a:sym typeface="+mn-ea"/>
            </a:endParaRPr>
          </a:p>
        </p:txBody>
      </p:sp>
      <p:sp>
        <p:nvSpPr>
          <p:cNvPr id="4" name="文本框 3"/>
          <p:cNvSpPr txBox="1"/>
          <p:nvPr/>
        </p:nvSpPr>
        <p:spPr>
          <a:xfrm>
            <a:off x="455930" y="532130"/>
            <a:ext cx="3630295" cy="583565"/>
          </a:xfrm>
          <a:prstGeom prst="rect">
            <a:avLst/>
          </a:prstGeom>
          <a:noFill/>
        </p:spPr>
        <p:txBody>
          <a:bodyPr wrap="square" rtlCol="0">
            <a:spAutoFit/>
          </a:bodyPr>
          <a:lstStyle/>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压缩语段·</a:t>
            </a:r>
            <a:r>
              <a:rPr lang="zh-CN" altLang="en-US" sz="3200" b="1">
                <a:solidFill>
                  <a:srgbClr val="FFFF00"/>
                </a:solidFill>
                <a:latin typeface="微软雅黑" panose="020B0503020204020204" charset="-122"/>
                <a:ea typeface="微软雅黑" panose="020B0503020204020204" charset="-122"/>
                <a:cs typeface="微软雅黑" panose="020B0503020204020204" charset="-122"/>
                <a:sym typeface="+mn-ea"/>
              </a:rPr>
              <a:t>潜规则</a:t>
            </a:r>
            <a:endParaRPr lang="zh-CN" altLang="en-US" sz="3200" b="1">
              <a:solidFill>
                <a:srgbClr val="FFFF00"/>
              </a:solidFill>
              <a:latin typeface="微软雅黑" panose="020B0503020204020204" charset="-122"/>
              <a:ea typeface="微软雅黑" panose="020B0503020204020204" charset="-122"/>
              <a:cs typeface="微软雅黑" panose="020B0503020204020204" charset="-122"/>
              <a:sym typeface="+mn-ea"/>
            </a:endParaRPr>
          </a:p>
        </p:txBody>
      </p:sp>
      <p:pic>
        <p:nvPicPr>
          <p:cNvPr id="2" name="图片 1" descr="32313534303433353b32313534303431393bc7a6b1ca"/>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62000" y="1546225"/>
            <a:ext cx="652145" cy="652145"/>
          </a:xfrm>
          <a:prstGeom prst="rect">
            <a:avLst/>
          </a:prstGeom>
        </p:spPr>
      </p:pic>
      <p:pic>
        <p:nvPicPr>
          <p:cNvPr id="7" name="图片 6" descr="32313534303433353b32313534303431393bc7a6b1ca"/>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62000" y="3352800"/>
            <a:ext cx="652145" cy="652145"/>
          </a:xfrm>
          <a:prstGeom prst="rect">
            <a:avLst/>
          </a:prstGeom>
        </p:spPr>
      </p:pic>
      <p:sp>
        <p:nvSpPr>
          <p:cNvPr id="10" name="矩形 9"/>
          <p:cNvSpPr/>
          <p:nvPr/>
        </p:nvSpPr>
        <p:spPr>
          <a:xfrm>
            <a:off x="5181600" y="533400"/>
            <a:ext cx="687705" cy="685800"/>
          </a:xfrm>
          <a:prstGeom prst="rect">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869305" y="532130"/>
            <a:ext cx="687705" cy="685800"/>
          </a:xfrm>
          <a:prstGeom prst="rect">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557010" y="533400"/>
            <a:ext cx="687705" cy="685800"/>
          </a:xfrm>
          <a:prstGeom prst="rect">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7244715" y="532130"/>
            <a:ext cx="687705" cy="685800"/>
          </a:xfrm>
          <a:prstGeom prst="rect">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932420" y="533400"/>
            <a:ext cx="687705" cy="685800"/>
          </a:xfrm>
          <a:prstGeom prst="rect">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620125" y="533400"/>
            <a:ext cx="687705" cy="685800"/>
          </a:xfrm>
          <a:prstGeom prst="rect">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307830" y="532130"/>
            <a:ext cx="687705" cy="685800"/>
          </a:xfrm>
          <a:prstGeom prst="rect">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04800" y="990600"/>
            <a:ext cx="11516995" cy="5702300"/>
          </a:xfrm>
          <a:prstGeom prst="rect">
            <a:avLst/>
          </a:prstGeom>
          <a:noFill/>
        </p:spPr>
        <p:txBody>
          <a:bodyPr wrap="square" rtlCol="0">
            <a:spAutoFit/>
          </a:bodyPr>
          <a:lstStyle/>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【2020·新高考Ⅰ卷】请对下面这段新闻报道的文字进行压缩。</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要求保留关键信息，句子简洁流畅，不超过60个字(5分)</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总部位于日内瓦的世界经济论坛2020年6月3日发布新闻公报宣布，第51届世界经济论坛年会将于2021年1月举行，年会主题为“世界的复兴”。新闻公报介绍，“世界的复兴”这一目标将致力于共同迅速地建立起世界范围内经济和社会体系的基础，以塑造一个更加公平、更可持续和更具韧性的未来。届时，年会将以线下和线上两种方式进行。世界经济论坛将和瑞士政府一道，确保会议安全。  </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
        <p:nvSpPr>
          <p:cNvPr id="2" name="文本框 1"/>
          <p:cNvSpPr txBox="1"/>
          <p:nvPr/>
        </p:nvSpPr>
        <p:spPr>
          <a:xfrm>
            <a:off x="112395" y="22860"/>
            <a:ext cx="10935970" cy="1014730"/>
          </a:xfrm>
          <a:prstGeom prst="rect">
            <a:avLst/>
          </a:prstGeom>
          <a:noFill/>
        </p:spPr>
        <p:txBody>
          <a:bodyPr wrap="square" rtlCol="0">
            <a:spAutoFit/>
          </a:bodyPr>
          <a:p>
            <a:pPr>
              <a:buClrTx/>
              <a:buSzTx/>
              <a:buFontTx/>
            </a:pPr>
            <a:r>
              <a:rPr lang="zh-CN" altLang="en-US" sz="6000" b="1">
                <a:solidFill>
                  <a:srgbClr val="FFFF00"/>
                </a:solidFill>
              </a:rPr>
              <a:t>三、典例剖析（一）</a:t>
            </a:r>
            <a:endParaRPr lang="zh-CN" altLang="en-US" sz="6000" b="1">
              <a:solidFill>
                <a:srgbClr val="FFFF00"/>
              </a:solidFill>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04800" y="457200"/>
            <a:ext cx="11516995" cy="5827395"/>
          </a:xfrm>
          <a:prstGeom prst="rect">
            <a:avLst/>
          </a:prstGeom>
          <a:noFill/>
        </p:spPr>
        <p:txBody>
          <a:bodyPr wrap="square" rtlCol="0">
            <a:spAutoFit/>
          </a:bodyPr>
          <a:lstStyle/>
          <a:p>
            <a:pPr>
              <a:lnSpc>
                <a:spcPct val="110000"/>
              </a:lnSpc>
            </a:pP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总部位于日内瓦的世界经济论坛</a:t>
            </a: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2020年6月3日</a:t>
            </a: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发布新闻公报</a:t>
            </a: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宣布</a:t>
            </a: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a:t>
            </a: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第51届世界经济论坛年会将于2021年1月举行</a:t>
            </a: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年会</a:t>
            </a: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主题为“世界的复兴”</a:t>
            </a: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。新闻公报介绍，“世界的复兴”这一目标将致力于共同迅速地建立起世界范围内经济和社会体系的基础，以塑造一个更加公平、更可持续和更具韧性的未来。届时，年会将</a:t>
            </a: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以线下和线上两种方式</a:t>
            </a: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进行。世界经济论坛将和瑞士政府一道，确保会议安全。</a:t>
            </a:r>
            <a:endPar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endParaRPr>
          </a:p>
          <a:p>
            <a:endPar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①2020年6月3日，</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②世界经济论坛宣布，</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③第51届论坛年会将于2021年1月，</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④以线下和线上两种方式举行，</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⑤主题为“世界的复兴。</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3900" y="579120"/>
            <a:ext cx="10932160" cy="4154170"/>
          </a:xfrm>
          <a:prstGeom prst="rect">
            <a:avLst/>
          </a:prstGeom>
          <a:noFill/>
        </p:spPr>
        <p:txBody>
          <a:bodyPr wrap="square" rtlCol="0">
            <a:spAutoFit/>
          </a:bodyPr>
          <a:p>
            <a:pPr algn="ctr"/>
            <a:r>
              <a:rPr lang="zh-CN" altLang="en-US" sz="6600">
                <a:solidFill>
                  <a:schemeClr val="bg1"/>
                </a:solidFill>
                <a:latin typeface="黑体" panose="02010609060101010101" charset="-122"/>
                <a:ea typeface="黑体" panose="02010609060101010101" charset="-122"/>
                <a:cs typeface="黑体" panose="02010609060101010101" charset="-122"/>
              </a:rPr>
              <a:t>解答步骤：</a:t>
            </a:r>
            <a:endParaRPr lang="zh-CN" altLang="en-US" sz="6600">
              <a:solidFill>
                <a:schemeClr val="bg1"/>
              </a:solidFill>
              <a:latin typeface="黑体" panose="02010609060101010101" charset="-122"/>
              <a:ea typeface="黑体" panose="02010609060101010101" charset="-122"/>
              <a:cs typeface="黑体" panose="02010609060101010101" charset="-122"/>
            </a:endParaRPr>
          </a:p>
          <a:p>
            <a:r>
              <a:rPr lang="en-US" altLang="zh-CN" sz="6600">
                <a:solidFill>
                  <a:srgbClr val="FFFF00"/>
                </a:solidFill>
                <a:latin typeface="黑体" panose="02010609060101010101" charset="-122"/>
                <a:ea typeface="黑体" panose="02010609060101010101" charset="-122"/>
                <a:cs typeface="黑体" panose="02010609060101010101" charset="-122"/>
              </a:rPr>
              <a:t>1</a:t>
            </a:r>
            <a:r>
              <a:rPr lang="zh-CN" altLang="en-US" sz="6600">
                <a:solidFill>
                  <a:srgbClr val="FFFF00"/>
                </a:solidFill>
                <a:latin typeface="黑体" panose="02010609060101010101" charset="-122"/>
                <a:ea typeface="黑体" panose="02010609060101010101" charset="-122"/>
                <a:cs typeface="黑体" panose="02010609060101010101" charset="-122"/>
              </a:rPr>
              <a:t>、通读划层次</a:t>
            </a:r>
            <a:endParaRPr lang="zh-CN" altLang="en-US" sz="6600">
              <a:solidFill>
                <a:srgbClr val="FFFF00"/>
              </a:solidFill>
              <a:latin typeface="黑体" panose="02010609060101010101" charset="-122"/>
              <a:ea typeface="黑体" panose="02010609060101010101" charset="-122"/>
              <a:cs typeface="黑体" panose="02010609060101010101" charset="-122"/>
            </a:endParaRPr>
          </a:p>
          <a:p>
            <a:r>
              <a:rPr lang="en-US" altLang="zh-CN" sz="6600">
                <a:solidFill>
                  <a:srgbClr val="FFFF00"/>
                </a:solidFill>
                <a:latin typeface="黑体" panose="02010609060101010101" charset="-122"/>
                <a:ea typeface="黑体" panose="02010609060101010101" charset="-122"/>
                <a:cs typeface="黑体" panose="02010609060101010101" charset="-122"/>
              </a:rPr>
              <a:t>2</a:t>
            </a:r>
            <a:r>
              <a:rPr lang="zh-CN" altLang="en-US" sz="6600">
                <a:solidFill>
                  <a:srgbClr val="FFFF00"/>
                </a:solidFill>
                <a:latin typeface="黑体" panose="02010609060101010101" charset="-122"/>
                <a:ea typeface="黑体" panose="02010609060101010101" charset="-122"/>
                <a:cs typeface="黑体" panose="02010609060101010101" charset="-122"/>
              </a:rPr>
              <a:t>、关键信息</a:t>
            </a:r>
            <a:endParaRPr lang="zh-CN" altLang="en-US" sz="6600">
              <a:solidFill>
                <a:srgbClr val="FFFF00"/>
              </a:solidFill>
              <a:latin typeface="黑体" panose="02010609060101010101" charset="-122"/>
              <a:ea typeface="黑体" panose="02010609060101010101" charset="-122"/>
              <a:cs typeface="黑体" panose="02010609060101010101" charset="-122"/>
            </a:endParaRPr>
          </a:p>
          <a:p>
            <a:r>
              <a:rPr lang="en-US" altLang="zh-CN" sz="6600">
                <a:solidFill>
                  <a:srgbClr val="FFFF00"/>
                </a:solidFill>
                <a:latin typeface="黑体" panose="02010609060101010101" charset="-122"/>
                <a:ea typeface="黑体" panose="02010609060101010101" charset="-122"/>
                <a:cs typeface="黑体" panose="02010609060101010101" charset="-122"/>
              </a:rPr>
              <a:t>3</a:t>
            </a:r>
            <a:r>
              <a:rPr lang="zh-CN" altLang="en-US" sz="6600">
                <a:solidFill>
                  <a:srgbClr val="FFFF00"/>
                </a:solidFill>
                <a:latin typeface="黑体" panose="02010609060101010101" charset="-122"/>
                <a:ea typeface="黑体" panose="02010609060101010101" charset="-122"/>
                <a:cs typeface="黑体" panose="02010609060101010101" charset="-122"/>
              </a:rPr>
              <a:t>、整合成句，通顺连贯</a:t>
            </a:r>
            <a:endParaRPr lang="zh-CN" altLang="en-US" sz="6600">
              <a:solidFill>
                <a:srgbClr val="FFFF00"/>
              </a:solidFill>
              <a:latin typeface="黑体" panose="02010609060101010101" charset="-122"/>
              <a:ea typeface="黑体" panose="02010609060101010101" charset="-122"/>
              <a:cs typeface="黑体" panose="02010609060101010101" charset="-122"/>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0" y="0"/>
            <a:ext cx="12192635" cy="6864985"/>
          </a:xfrm>
          <a:prstGeom prst="rect">
            <a:avLst/>
          </a:prstGeom>
        </p:spPr>
      </p:pic>
      <p:sp>
        <p:nvSpPr>
          <p:cNvPr id="4" name="文本框 3"/>
          <p:cNvSpPr txBox="1"/>
          <p:nvPr/>
        </p:nvSpPr>
        <p:spPr>
          <a:xfrm>
            <a:off x="112395" y="99060"/>
            <a:ext cx="10935970" cy="1014730"/>
          </a:xfrm>
          <a:prstGeom prst="rect">
            <a:avLst/>
          </a:prstGeom>
          <a:noFill/>
        </p:spPr>
        <p:txBody>
          <a:bodyPr wrap="square" rtlCol="0">
            <a:spAutoFit/>
          </a:bodyPr>
          <a:lstStyle/>
          <a:p>
            <a:pPr>
              <a:buClrTx/>
              <a:buSzTx/>
              <a:buFontTx/>
            </a:pPr>
            <a:r>
              <a:rPr lang="zh-CN" altLang="en-US" sz="6000" b="1">
                <a:solidFill>
                  <a:srgbClr val="FFFF00"/>
                </a:solidFill>
              </a:rPr>
              <a:t>三、典例剖析（二）</a:t>
            </a:r>
            <a:endParaRPr lang="zh-CN" altLang="en-US" sz="6000" b="1">
              <a:solidFill>
                <a:srgbClr val="FFFF00"/>
              </a:solidFill>
            </a:endParaRPr>
          </a:p>
        </p:txBody>
      </p:sp>
      <p:sp>
        <p:nvSpPr>
          <p:cNvPr id="100" name="文本框 99"/>
          <p:cNvSpPr txBox="1"/>
          <p:nvPr/>
        </p:nvSpPr>
        <p:spPr>
          <a:xfrm>
            <a:off x="184785" y="1113790"/>
            <a:ext cx="11823700" cy="5507990"/>
          </a:xfrm>
          <a:prstGeom prst="rect">
            <a:avLst/>
          </a:prstGeom>
          <a:noFill/>
          <a:ln w="9525">
            <a:noFill/>
          </a:ln>
        </p:spPr>
        <p:txBody>
          <a:bodyPr wrap="square">
            <a:spAutoFit/>
          </a:bodyPr>
          <a:lstStyle/>
          <a:p>
            <a:pPr indent="720090" fontAlgn="auto"/>
            <a:r>
              <a:rPr lang="zh-CN" sz="3200" b="1" dirty="0">
                <a:latin typeface="+mn-ea"/>
              </a:rPr>
              <a:t>下面是</a:t>
            </a:r>
            <a:r>
              <a:rPr lang="en-US" sz="3200" b="1" dirty="0">
                <a:latin typeface="+mn-ea"/>
                <a:cs typeface="Times New Roman" panose="02020603050405020304" charset="0"/>
              </a:rPr>
              <a:t>5</a:t>
            </a:r>
            <a:r>
              <a:rPr lang="zh-CN" sz="3200" b="1" dirty="0">
                <a:latin typeface="+mn-ea"/>
              </a:rPr>
              <a:t>月</a:t>
            </a:r>
            <a:r>
              <a:rPr lang="en-US" sz="3200" b="1" dirty="0">
                <a:latin typeface="+mn-ea"/>
              </a:rPr>
              <a:t>21</a:t>
            </a:r>
            <a:r>
              <a:rPr lang="zh-CN" sz="3200" b="1" dirty="0">
                <a:latin typeface="+mn-ea"/>
              </a:rPr>
              <a:t>日某报刊发的一则消息，请概括其主要信息。</a:t>
            </a:r>
            <a:r>
              <a:rPr lang="en-US" sz="3200" b="1" dirty="0">
                <a:latin typeface="+mn-ea"/>
              </a:rPr>
              <a:t>(</a:t>
            </a:r>
            <a:r>
              <a:rPr lang="zh-CN" sz="3200" b="1" dirty="0">
                <a:latin typeface="+mn-ea"/>
              </a:rPr>
              <a:t>不超过</a:t>
            </a:r>
            <a:r>
              <a:rPr lang="en-US" sz="3200" b="1" dirty="0">
                <a:latin typeface="+mn-ea"/>
              </a:rPr>
              <a:t>60</a:t>
            </a:r>
            <a:r>
              <a:rPr lang="zh-CN" sz="3200" b="1" dirty="0">
                <a:latin typeface="+mn-ea"/>
              </a:rPr>
              <a:t>字</a:t>
            </a:r>
            <a:r>
              <a:rPr lang="en-US" sz="3200" b="1" dirty="0">
                <a:latin typeface="+mn-ea"/>
              </a:rPr>
              <a:t>)</a:t>
            </a:r>
            <a:endParaRPr lang="zh-CN" sz="3200" b="1" dirty="0">
              <a:latin typeface="+mn-ea"/>
            </a:endParaRPr>
          </a:p>
          <a:p>
            <a:pPr indent="720090" fontAlgn="auto"/>
            <a:r>
              <a:rPr lang="en-US" altLang="zh-CN" sz="3200" b="1" dirty="0">
                <a:ea typeface="宋体" panose="02010600030101010101" pitchFamily="2" charset="-122"/>
              </a:rPr>
              <a:t>  </a:t>
            </a:r>
            <a:r>
              <a:rPr lang="zh-CN" sz="3200" b="1" dirty="0">
                <a:latin typeface="楷体" panose="02010609060101010101" charset="-122"/>
                <a:ea typeface="楷体" panose="02010609060101010101" charset="-122"/>
              </a:rPr>
              <a:t>5月27日至28日，“志愿服务国际会议”将在北京召开。届时，来自世界五大洲和近30个国家及联合国有关方面的160多名代表将出席会议。这次会议是由团中央和联合国开发计划署联合主办的。</a:t>
            </a:r>
            <a:endParaRPr lang="zh-CN" sz="3200" b="1" dirty="0">
              <a:latin typeface="楷体" panose="02010609060101010101" charset="-122"/>
              <a:ea typeface="楷体" panose="02010609060101010101" charset="-122"/>
            </a:endParaRPr>
          </a:p>
          <a:p>
            <a:pPr indent="720090" fontAlgn="auto"/>
            <a:r>
              <a:rPr lang="en-US" altLang="zh-CN" sz="3200" b="1" dirty="0">
                <a:latin typeface="楷体" panose="02010609060101010101" charset="-122"/>
                <a:ea typeface="楷体" panose="02010609060101010101" charset="-122"/>
              </a:rPr>
              <a:t> </a:t>
            </a:r>
            <a:r>
              <a:rPr lang="zh-CN" sz="3200" b="1" dirty="0">
                <a:latin typeface="楷体" panose="02010609060101010101" charset="-122"/>
                <a:ea typeface="楷体" panose="02010609060101010101" charset="-122"/>
              </a:rPr>
              <a:t>据了解，会议以“新世纪的志愿服务：认知、支持、发展”为主题，旨在借助国际志愿者年形成的社会舆论氛围，提高社会各界对志愿服务理念的认识，促进各国政府和公众进一步认可志愿者对社会所做出的贡献，积极支持和参与志愿服务，推动全球志愿服务事业的向前发展。</a:t>
            </a:r>
            <a:endParaRPr lang="zh-CN" altLang="en-US" sz="3200" b="1" dirty="0">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250">
        <p:wheel spokes="8"/>
      </p:transition>
    </mc:Choice>
    <mc:Fallback>
      <p:transition spd="slow">
        <p:wheel spokes="8"/>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0" y="0"/>
            <a:ext cx="12192635" cy="6864985"/>
          </a:xfrm>
          <a:prstGeom prst="rect">
            <a:avLst/>
          </a:prstGeom>
        </p:spPr>
      </p:pic>
      <p:graphicFrame>
        <p:nvGraphicFramePr>
          <p:cNvPr id="5" name="表格 4"/>
          <p:cNvGraphicFramePr>
            <a:graphicFrameLocks noGrp="1"/>
          </p:cNvGraphicFramePr>
          <p:nvPr>
            <p:custDataLst>
              <p:tags r:id="rId2"/>
            </p:custDataLst>
          </p:nvPr>
        </p:nvGraphicFramePr>
        <p:xfrm>
          <a:off x="455930" y="93980"/>
          <a:ext cx="10673715" cy="6771005"/>
        </p:xfrm>
        <a:graphic>
          <a:graphicData uri="http://schemas.openxmlformats.org/drawingml/2006/table">
            <a:tbl>
              <a:tblPr firstRow="1" bandRow="1">
                <a:tableStyleId>{5940675A-B579-460E-94D1-54222C63F5DA}</a:tableStyleId>
              </a:tblPr>
              <a:tblGrid>
                <a:gridCol w="1068070"/>
                <a:gridCol w="1066800"/>
                <a:gridCol w="1068070"/>
                <a:gridCol w="1066165"/>
                <a:gridCol w="1069340"/>
                <a:gridCol w="1066165"/>
                <a:gridCol w="1066800"/>
                <a:gridCol w="1068070"/>
                <a:gridCol w="1066165"/>
                <a:gridCol w="1068070"/>
              </a:tblGrid>
              <a:tr h="1005840">
                <a:tc>
                  <a:txBody>
                    <a:bodyPr/>
                    <a:lstStyle/>
                    <a:p>
                      <a:pPr indent="0" algn="ctr">
                        <a:buNone/>
                      </a:pPr>
                      <a:r>
                        <a:rPr lang="zh-CN" altLang="en-US" sz="6600" b="1">
                          <a:sym typeface="+mn-ea"/>
                        </a:rPr>
                        <a:t>由</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zh-CN" altLang="en-US" sz="6600" b="1">
                          <a:sym typeface="+mn-ea"/>
                        </a:rPr>
                        <a:t>团</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中</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央	</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和</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联</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合	</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国</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开</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发</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05840">
                <a:tc>
                  <a:txBody>
                    <a:bodyPr/>
                    <a:lstStyle/>
                    <a:p>
                      <a:pPr algn="ctr">
                        <a:buClrTx/>
                        <a:buSzTx/>
                        <a:buFontTx/>
                        <a:buNone/>
                      </a:pPr>
                      <a:r>
                        <a:rPr lang="zh-CN" altLang="en-US" sz="6600" b="1">
                          <a:sym typeface="+mn-ea"/>
                        </a:rPr>
                        <a:t>计</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划</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署</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联	</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合</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主	</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办</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的	</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 </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志</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05840">
                <a:tc>
                  <a:txBody>
                    <a:bodyPr/>
                    <a:lstStyle/>
                    <a:p>
                      <a:pPr algn="ctr">
                        <a:buClrTx/>
                        <a:buSzTx/>
                        <a:buFontTx/>
                        <a:buNone/>
                      </a:pPr>
                      <a:r>
                        <a:rPr lang="zh-CN" altLang="en-US" sz="6600" b="1">
                          <a:sym typeface="+mn-ea"/>
                        </a:rPr>
                        <a:t>愿</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服	</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务	</a:t>
                      </a:r>
                      <a:r>
                        <a:rPr lang="zh-CN" altLang="en-US" sz="6600" b="1"/>
                        <a:t>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国</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际</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会</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议</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将	</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sym typeface="+mn-ea"/>
                        </a:rPr>
                        <a:t>于</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 5</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05840">
                <a:tc>
                  <a:txBody>
                    <a:bodyPr/>
                    <a:lstStyle/>
                    <a:p>
                      <a:pPr algn="ctr">
                        <a:buClrTx/>
                        <a:buSzTx/>
                        <a:buFontTx/>
                        <a:buNone/>
                      </a:pPr>
                      <a:r>
                        <a:rPr lang="zh-CN" altLang="en-US" sz="6600" b="1">
                          <a:sym typeface="+mn-ea"/>
                        </a:rPr>
                        <a:t>月</a:t>
                      </a:r>
                      <a:endParaRPr lang="zh-CN" altLang="en-US" sz="6600" b="1">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27</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至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28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日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在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北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京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召</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开</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05840">
                <a:tc>
                  <a:txBody>
                    <a:bodyPr/>
                    <a:lstStyle/>
                    <a:p>
                      <a:pPr algn="ctr">
                        <a:buClrTx/>
                        <a:buSzTx/>
                        <a:buFontTx/>
                        <a:buNone/>
                      </a:pPr>
                      <a:r>
                        <a:rPr lang="zh-CN" altLang="en-US" sz="6600" b="1"/>
                        <a:t>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会</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议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主</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题</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是</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认</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知</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05840">
                <a:tc>
                  <a:txBody>
                    <a:bodyPr/>
                    <a:lstStyle/>
                    <a:p>
                      <a:pPr algn="ctr">
                        <a:buClrTx/>
                        <a:buSzTx/>
                        <a:buFontTx/>
                        <a:buNone/>
                      </a:pPr>
                      <a:r>
                        <a:rPr lang="zh-CN" altLang="en-US" sz="6600" b="1"/>
                        <a:t>支</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持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发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展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 </a:t>
                      </a:r>
                      <a:r>
                        <a:rPr lang="en-US" altLang="zh-CN" sz="6600" b="1"/>
                        <a:t>”</a:t>
                      </a:r>
                      <a:r>
                        <a:rPr lang="zh-CN" altLang="en-US" sz="6600" b="1"/>
                        <a:t>。</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zh-CN" altLang="en-US" sz="6600" b="1"/>
                        <a:t>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ClrTx/>
                        <a:buSzTx/>
                        <a:buFontTx/>
                        <a:buNone/>
                      </a:pPr>
                      <a:r>
                        <a:rPr lang="en-US" altLang="zh-CN" sz="4000" b="0"/>
                        <a:t>60</a:t>
                      </a:r>
                      <a:r>
                        <a:rPr lang="zh-CN" altLang="en-US" sz="6600" b="1"/>
                        <a:t> </a:t>
                      </a:r>
                      <a:endParaRPr lang="zh-CN" altLang="en-US" sz="6600" b="1"/>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35965">
                <a:tc>
                  <a:txBody>
                    <a:bodyPr/>
                    <a:lstStyle/>
                    <a:p>
                      <a:pPr indent="0">
                        <a:buNone/>
                      </a:pPr>
                      <a:r>
                        <a:rPr lang="en-US" sz="1800" b="0">
                          <a:latin typeface="宋体" panose="02010600030101010101" pitchFamily="2" charset="-122"/>
                          <a:ea typeface="宋体" panose="02010600030101010101" pitchFamily="2" charset="-122"/>
                          <a:cs typeface="宋体" panose="02010600030101010101" pitchFamily="2" charset="-122"/>
                        </a:rPr>
                        <a:t> </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800" b="0">
                          <a:latin typeface="宋体" panose="02010600030101010101" pitchFamily="2" charset="-122"/>
                          <a:ea typeface="宋体" panose="02010600030101010101" pitchFamily="2" charset="-122"/>
                          <a:cs typeface="宋体" panose="02010600030101010101" pitchFamily="2" charset="-122"/>
                        </a:rPr>
                        <a:t> </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800" b="0">
                          <a:latin typeface="宋体" panose="02010600030101010101" pitchFamily="2" charset="-122"/>
                          <a:ea typeface="宋体" panose="02010600030101010101" pitchFamily="2" charset="-122"/>
                          <a:cs typeface="宋体" panose="02010600030101010101" pitchFamily="2" charset="-122"/>
                        </a:rPr>
                        <a:t> </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800" b="0">
                          <a:latin typeface="宋体" panose="02010600030101010101" pitchFamily="2" charset="-122"/>
                          <a:ea typeface="宋体" panose="02010600030101010101" pitchFamily="2" charset="-122"/>
                          <a:cs typeface="宋体" panose="02010600030101010101" pitchFamily="2" charset="-122"/>
                        </a:rPr>
                        <a:t> </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800" b="0">
                          <a:latin typeface="宋体" panose="02010600030101010101" pitchFamily="2" charset="-122"/>
                          <a:ea typeface="宋体" panose="02010600030101010101" pitchFamily="2" charset="-122"/>
                          <a:cs typeface="宋体" panose="02010600030101010101" pitchFamily="2" charset="-122"/>
                        </a:rPr>
                        <a:t> </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800" b="0">
                          <a:latin typeface="宋体" panose="02010600030101010101" pitchFamily="2" charset="-122"/>
                          <a:ea typeface="宋体" panose="02010600030101010101" pitchFamily="2" charset="-122"/>
                          <a:cs typeface="宋体" panose="02010600030101010101" pitchFamily="2" charset="-122"/>
                        </a:rPr>
                        <a:t> </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800" b="0">
                          <a:latin typeface="宋体" panose="02010600030101010101" pitchFamily="2" charset="-122"/>
                          <a:ea typeface="宋体" panose="02010600030101010101" pitchFamily="2" charset="-122"/>
                          <a:cs typeface="宋体" panose="02010600030101010101" pitchFamily="2" charset="-122"/>
                        </a:rPr>
                        <a:t> </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800" b="0">
                          <a:latin typeface="宋体" panose="02010600030101010101" pitchFamily="2" charset="-122"/>
                          <a:ea typeface="宋体" panose="02010600030101010101" pitchFamily="2" charset="-122"/>
                          <a:cs typeface="宋体" panose="02010600030101010101" pitchFamily="2" charset="-122"/>
                        </a:rPr>
                        <a:t> </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800" b="0">
                          <a:latin typeface="宋体" panose="02010600030101010101" pitchFamily="2" charset="-122"/>
                          <a:ea typeface="宋体" panose="02010600030101010101" pitchFamily="2" charset="-122"/>
                          <a:cs typeface="宋体" panose="02010600030101010101" pitchFamily="2" charset="-122"/>
                        </a:rPr>
                        <a:t> </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50">
        <p:wheel spokes="8"/>
      </p:transition>
    </mc:Choice>
    <mc:Fallback>
      <p:transition spd="slow">
        <p:wheel spokes="8"/>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37185" y="381000"/>
            <a:ext cx="11516995" cy="5702300"/>
          </a:xfrm>
          <a:prstGeom prst="rect">
            <a:avLst/>
          </a:prstGeom>
          <a:noFill/>
        </p:spPr>
        <p:txBody>
          <a:bodyPr wrap="square" rtlCol="0">
            <a:spAutoFit/>
          </a:bodyPr>
          <a:lstStyle/>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【2020·全国Ⅲ卷】请对下面这段新闻报道的文字进行压缩。要求保留关键信息，句子简洁流畅，不超过80个字。(5分)</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2020年6月3日，国资委召开中央企业助力湖北疫后重振发展视频会议。在视频会议上，国资委表示，支持将武汉纳入区域性国资国企综合改革试验区，打造改革高地，要继续加大力度，推动各项政策措施在湖北早落地、早见效、早受益，把政策优势转化为发展优势，更好地助力湖北疫后重振。在视频会议现场，央企和湖北省签署72个项目，在原定今年对湖北计划总投资3900亿元基础上，将新增投资超过3200亿元。</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1828926" y="5562396"/>
            <a:ext cx="254000" cy="299720"/>
          </a:xfrm>
          <a:prstGeom prst="rect">
            <a:avLst/>
          </a:prstGeom>
        </p:spPr>
        <p:txBody>
          <a:bodyPr vert="horz" wrap="square" lIns="0" tIns="12700" rIns="0" bIns="0" rtlCol="0">
            <a:spAutoFit/>
          </a:bodyPr>
          <a:lstStyle/>
          <a:p>
            <a:pPr marL="12700">
              <a:lnSpc>
                <a:spcPct val="100000"/>
              </a:lnSpc>
              <a:spcBef>
                <a:spcPts val="100"/>
              </a:spcBef>
            </a:pPr>
            <a:r>
              <a:rPr sz="1800">
                <a:solidFill>
                  <a:srgbClr val="F7F7F7"/>
                </a:solidFill>
                <a:latin typeface="微软雅黑" panose="020B0503020204020204" charset="-122"/>
                <a:cs typeface="微软雅黑" panose="020B0503020204020204" charset="-122"/>
              </a:rPr>
              <a:t>天</a:t>
            </a:r>
            <a:endParaRPr sz="1800">
              <a:latin typeface="微软雅黑" panose="020B0503020204020204" charset="-122"/>
              <a:cs typeface="微软雅黑" panose="020B0503020204020204" charset="-122"/>
            </a:endParaRPr>
          </a:p>
        </p:txBody>
      </p:sp>
      <p:sp>
        <p:nvSpPr>
          <p:cNvPr id="4" name="文本框 3"/>
          <p:cNvSpPr txBox="1"/>
          <p:nvPr/>
        </p:nvSpPr>
        <p:spPr>
          <a:xfrm>
            <a:off x="350520" y="457200"/>
            <a:ext cx="11516995" cy="5827395"/>
          </a:xfrm>
          <a:prstGeom prst="rect">
            <a:avLst/>
          </a:prstGeom>
          <a:noFill/>
        </p:spPr>
        <p:txBody>
          <a:bodyPr wrap="square" rtlCol="0">
            <a:spAutoFit/>
          </a:bodyPr>
          <a:lstStyle/>
          <a:p>
            <a:pPr>
              <a:lnSpc>
                <a:spcPct val="110000"/>
              </a:lnSpc>
            </a:pPr>
            <a:r>
              <a:rPr lang="zh-CN" altLang="en-US" sz="2800" b="1" dirty="0">
                <a:solidFill>
                  <a:srgbClr val="FFC000"/>
                </a:solidFill>
                <a:latin typeface="微软雅黑" panose="020B0503020204020204" charset="-122"/>
                <a:ea typeface="微软雅黑" panose="020B0503020204020204" charset="-122"/>
                <a:cs typeface="微软雅黑" panose="020B0503020204020204" charset="-122"/>
                <a:sym typeface="+mn-ea"/>
              </a:rPr>
              <a:t>2020年6月3日，国资委召开中央企业助力湖北疫后重振发展视频会议</a:t>
            </a:r>
            <a:r>
              <a:rPr lang="zh-CN" altLang="en-US" sz="2800" b="1" dirty="0">
                <a:solidFill>
                  <a:schemeClr val="bg1"/>
                </a:solidFill>
                <a:latin typeface="微软雅黑" panose="020B0503020204020204" charset="-122"/>
                <a:ea typeface="微软雅黑" panose="020B0503020204020204" charset="-122"/>
                <a:cs typeface="微软雅黑" panose="020B0503020204020204" charset="-122"/>
                <a:sym typeface="+mn-ea"/>
              </a:rPr>
              <a:t>。在视频会议上，国资委表示，</a:t>
            </a:r>
            <a:r>
              <a:rPr lang="zh-CN" altLang="en-US" sz="2800" b="1" dirty="0">
                <a:solidFill>
                  <a:srgbClr val="FFC000"/>
                </a:solidFill>
                <a:latin typeface="微软雅黑" panose="020B0503020204020204" charset="-122"/>
                <a:ea typeface="微软雅黑" panose="020B0503020204020204" charset="-122"/>
                <a:cs typeface="微软雅黑" panose="020B0503020204020204" charset="-122"/>
                <a:sym typeface="+mn-ea"/>
              </a:rPr>
              <a:t>支持将武汉纳入区域性国资国企综合改革试验区</a:t>
            </a:r>
            <a:r>
              <a:rPr lang="zh-CN" altLang="en-US" sz="2800" b="1" dirty="0">
                <a:solidFill>
                  <a:schemeClr val="bg1"/>
                </a:solidFill>
                <a:latin typeface="微软雅黑" panose="020B0503020204020204" charset="-122"/>
                <a:ea typeface="微软雅黑" panose="020B0503020204020204" charset="-122"/>
                <a:cs typeface="微软雅黑" panose="020B0503020204020204" charset="-122"/>
                <a:sym typeface="+mn-ea"/>
              </a:rPr>
              <a:t>，打造改革高地，要继续加大力度，推动各项政策措施在湖北早落地、早见效、早受益，把政策优势转化为发展优势，更好地助力湖北疫后重振。在视频会议现场，</a:t>
            </a:r>
            <a:r>
              <a:rPr lang="zh-CN" altLang="en-US" sz="2800" b="1" dirty="0">
                <a:solidFill>
                  <a:srgbClr val="FFC000"/>
                </a:solidFill>
                <a:latin typeface="微软雅黑" panose="020B0503020204020204" charset="-122"/>
                <a:ea typeface="微软雅黑" panose="020B0503020204020204" charset="-122"/>
                <a:sym typeface="+mn-ea"/>
              </a:rPr>
              <a:t>央</a:t>
            </a:r>
            <a:r>
              <a:rPr lang="zh-CN" altLang="en-US" sz="2800" b="1" dirty="0">
                <a:solidFill>
                  <a:srgbClr val="FFC000"/>
                </a:solidFill>
                <a:latin typeface="微软雅黑" panose="020B0503020204020204" charset="-122"/>
                <a:ea typeface="微软雅黑" panose="020B0503020204020204" charset="-122"/>
                <a:cs typeface="微软雅黑" panose="020B0503020204020204" charset="-122"/>
                <a:sym typeface="+mn-ea"/>
              </a:rPr>
              <a:t>企和湖北省签署72个项目</a:t>
            </a:r>
            <a:r>
              <a:rPr lang="zh-CN" altLang="en-US" sz="2800" b="1" dirty="0">
                <a:solidFill>
                  <a:schemeClr val="bg1"/>
                </a:solidFill>
                <a:latin typeface="微软雅黑" panose="020B0503020204020204" charset="-122"/>
                <a:ea typeface="微软雅黑" panose="020B0503020204020204" charset="-122"/>
                <a:cs typeface="微软雅黑" panose="020B0503020204020204" charset="-122"/>
                <a:sym typeface="+mn-ea"/>
              </a:rPr>
              <a:t>，在原定今年对湖北计划总投资3900亿元基础上，将</a:t>
            </a:r>
            <a:r>
              <a:rPr lang="zh-CN" altLang="en-US" sz="2800" b="1" dirty="0">
                <a:solidFill>
                  <a:srgbClr val="FFC000"/>
                </a:solidFill>
                <a:latin typeface="微软雅黑" panose="020B0503020204020204" charset="-122"/>
                <a:ea typeface="微软雅黑" panose="020B0503020204020204" charset="-122"/>
                <a:cs typeface="微软雅黑" panose="020B0503020204020204" charset="-122"/>
                <a:sym typeface="+mn-ea"/>
              </a:rPr>
              <a:t>新增投资超过3200亿元</a:t>
            </a:r>
            <a:r>
              <a:rPr lang="zh-CN" altLang="en-US" sz="2800" b="1" dirty="0">
                <a:solidFill>
                  <a:schemeClr val="bg1"/>
                </a:solidFill>
                <a:latin typeface="微软雅黑" panose="020B0503020204020204" charset="-122"/>
                <a:ea typeface="微软雅黑" panose="020B0503020204020204" charset="-122"/>
                <a:cs typeface="微软雅黑" panose="020B0503020204020204" charset="-122"/>
                <a:sym typeface="+mn-ea"/>
              </a:rPr>
              <a:t>。</a:t>
            </a:r>
            <a:endParaRPr lang="zh-CN" altLang="en-US" sz="2800" b="1" dirty="0">
              <a:solidFill>
                <a:schemeClr val="bg1"/>
              </a:solidFill>
              <a:latin typeface="微软雅黑" panose="020B0503020204020204" charset="-122"/>
              <a:ea typeface="微软雅黑" panose="020B0503020204020204" charset="-122"/>
              <a:cs typeface="微软雅黑" panose="020B0503020204020204" charset="-122"/>
              <a:sym typeface="+mn-ea"/>
            </a:endParaRPr>
          </a:p>
          <a:p>
            <a:endParaRPr lang="zh-CN" altLang="en-US" sz="2800" b="1" dirty="0">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altLang="en-US" sz="3200" b="1" dirty="0">
                <a:solidFill>
                  <a:schemeClr val="bg1"/>
                </a:solidFill>
                <a:latin typeface="微软雅黑" panose="020B0503020204020204" charset="-122"/>
                <a:ea typeface="微软雅黑" panose="020B0503020204020204" charset="-122"/>
                <a:cs typeface="微软雅黑" panose="020B0503020204020204" charset="-122"/>
                <a:sym typeface="+mn-ea"/>
              </a:rPr>
              <a:t>①2020年6月3日（1分）</a:t>
            </a:r>
            <a:endParaRPr lang="zh-CN" altLang="en-US" sz="3200" b="1" dirty="0">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altLang="en-US" sz="3200" b="1" dirty="0">
                <a:solidFill>
                  <a:schemeClr val="bg1"/>
                </a:solidFill>
                <a:latin typeface="微软雅黑" panose="020B0503020204020204" charset="-122"/>
                <a:ea typeface="微软雅黑" panose="020B0503020204020204" charset="-122"/>
                <a:cs typeface="微软雅黑" panose="020B0503020204020204" charset="-122"/>
                <a:sym typeface="+mn-ea"/>
              </a:rPr>
              <a:t>②国资委召开中央企业助力湖北疫后重振发展视频会议。（1分）</a:t>
            </a:r>
            <a:endParaRPr lang="zh-CN" altLang="en-US" sz="3200" b="1" dirty="0">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altLang="en-US" sz="3200" b="1" dirty="0">
                <a:solidFill>
                  <a:schemeClr val="bg1"/>
                </a:solidFill>
                <a:latin typeface="微软雅黑" panose="020B0503020204020204" charset="-122"/>
                <a:ea typeface="微软雅黑" panose="020B0503020204020204" charset="-122"/>
                <a:cs typeface="微软雅黑" panose="020B0503020204020204" charset="-122"/>
                <a:sym typeface="+mn-ea"/>
              </a:rPr>
              <a:t>③支持将武汉纳入区域性国资国企综合改革试验区。（1分）</a:t>
            </a:r>
            <a:endParaRPr lang="zh-CN" altLang="en-US" sz="3200" b="1" dirty="0">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altLang="en-US" sz="3200" b="1" dirty="0">
                <a:solidFill>
                  <a:schemeClr val="bg1"/>
                </a:solidFill>
                <a:latin typeface="微软雅黑" panose="020B0503020204020204" charset="-122"/>
                <a:ea typeface="微软雅黑" panose="020B0503020204020204" charset="-122"/>
                <a:cs typeface="微软雅黑" panose="020B0503020204020204" charset="-122"/>
                <a:sym typeface="+mn-ea"/>
              </a:rPr>
              <a:t>④央企和湖北省签署72个项目。（1分）</a:t>
            </a:r>
            <a:endParaRPr lang="zh-CN" altLang="en-US" sz="3200" b="1" dirty="0">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altLang="en-US" sz="3200" b="1" dirty="0">
                <a:solidFill>
                  <a:schemeClr val="bg1"/>
                </a:solidFill>
                <a:latin typeface="微软雅黑" panose="020B0503020204020204" charset="-122"/>
                <a:ea typeface="微软雅黑" panose="020B0503020204020204" charset="-122"/>
                <a:cs typeface="微软雅黑" panose="020B0503020204020204" charset="-122"/>
                <a:sym typeface="+mn-ea"/>
              </a:rPr>
              <a:t>⑤将新增投资超过3200亿元。（1分）</a:t>
            </a:r>
            <a:endParaRPr lang="zh-CN" altLang="en-US" sz="3200" b="1" dirty="0">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46455" y="2209800"/>
            <a:ext cx="10919460" cy="2306955"/>
          </a:xfrm>
          <a:prstGeom prst="rect">
            <a:avLst/>
          </a:prstGeom>
          <a:noFill/>
        </p:spPr>
        <p:txBody>
          <a:bodyPr wrap="square" rtlCol="0">
            <a:spAutoFit/>
          </a:bodyPr>
          <a:lstStyle/>
          <a:p>
            <a:r>
              <a:rPr lang="zh-CN" altLang="en-US" sz="4800" b="1">
                <a:solidFill>
                  <a:schemeClr val="bg1"/>
                </a:solidFill>
                <a:latin typeface="微软雅黑" panose="020B0503020204020204" charset="-122"/>
                <a:ea typeface="微软雅黑" panose="020B0503020204020204" charset="-122"/>
              </a:rPr>
              <a:t>“</a:t>
            </a:r>
            <a:r>
              <a:rPr lang="zh-CN" altLang="en-US" sz="4800" b="1">
                <a:solidFill>
                  <a:srgbClr val="FFC000"/>
                </a:solidFill>
                <a:latin typeface="微软雅黑" panose="020B0503020204020204" charset="-122"/>
                <a:ea typeface="微软雅黑" panose="020B0503020204020204" charset="-122"/>
              </a:rPr>
              <a:t>舍偏取正法</a:t>
            </a:r>
            <a:r>
              <a:rPr lang="zh-CN" altLang="en-US" sz="4800" b="1">
                <a:solidFill>
                  <a:schemeClr val="bg1"/>
                </a:solidFill>
                <a:latin typeface="微软雅黑" panose="020B0503020204020204" charset="-122"/>
                <a:ea typeface="微软雅黑" panose="020B0503020204020204" charset="-122"/>
              </a:rPr>
              <a:t>”，从语法角度对语段进行分析，保留一些关键性的词句,舍弃一些修饰、限制或补充性的句子或词语。</a:t>
            </a:r>
            <a:endParaRPr lang="zh-CN" altLang="en-US" sz="4800" b="1">
              <a:solidFill>
                <a:schemeClr val="bg1"/>
              </a:solidFill>
              <a:latin typeface="微软雅黑" panose="020B0503020204020204" charset="-122"/>
              <a:ea typeface="微软雅黑" panose="020B0503020204020204" charset="-122"/>
            </a:endParaRPr>
          </a:p>
        </p:txBody>
      </p:sp>
      <p:sp>
        <p:nvSpPr>
          <p:cNvPr id="4" name="文本框 3"/>
          <p:cNvSpPr txBox="1"/>
          <p:nvPr/>
        </p:nvSpPr>
        <p:spPr>
          <a:xfrm>
            <a:off x="455930" y="532130"/>
            <a:ext cx="3630295" cy="583565"/>
          </a:xfrm>
          <a:prstGeom prst="rect">
            <a:avLst/>
          </a:prstGeom>
          <a:noFill/>
        </p:spPr>
        <p:txBody>
          <a:bodyPr wrap="square" rtlCol="0">
            <a:spAutoFit/>
          </a:bodyPr>
          <a:lstStyle/>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压缩语段·</a:t>
            </a:r>
            <a:r>
              <a:rPr lang="zh-CN" altLang="en-US" sz="3200" b="1">
                <a:solidFill>
                  <a:srgbClr val="FFFF00"/>
                </a:solidFill>
                <a:latin typeface="微软雅黑" panose="020B0503020204020204" charset="-122"/>
                <a:ea typeface="微软雅黑" panose="020B0503020204020204" charset="-122"/>
                <a:cs typeface="微软雅黑" panose="020B0503020204020204" charset="-122"/>
                <a:sym typeface="+mn-ea"/>
              </a:rPr>
              <a:t>删除</a:t>
            </a:r>
            <a:endParaRPr lang="zh-CN" altLang="en-US" sz="3200" b="1">
              <a:solidFill>
                <a:srgbClr val="FFFF00"/>
              </a:solidFill>
              <a:latin typeface="微软雅黑" panose="020B0503020204020204" charset="-122"/>
              <a:ea typeface="微软雅黑" panose="020B0503020204020204" charset="-122"/>
              <a:cs typeface="微软雅黑" panose="020B0503020204020204" charset="-122"/>
              <a:sym typeface="+mn-ea"/>
            </a:endParaRPr>
          </a:p>
        </p:txBody>
      </p:sp>
      <p:sp>
        <p:nvSpPr>
          <p:cNvPr id="9" name="文本框 8"/>
          <p:cNvSpPr txBox="1"/>
          <p:nvPr/>
        </p:nvSpPr>
        <p:spPr>
          <a:xfrm>
            <a:off x="846455" y="5638800"/>
            <a:ext cx="7075805" cy="645160"/>
          </a:xfrm>
          <a:prstGeom prst="rect">
            <a:avLst/>
          </a:prstGeom>
          <a:noFill/>
        </p:spPr>
        <p:txBody>
          <a:bodyPr wrap="square" rtlCol="0">
            <a:spAutoFit/>
          </a:bodyPr>
          <a:lstStyle/>
          <a:p>
            <a:r>
              <a:rPr lang="zh-CN" altLang="en-US" sz="3600" b="1">
                <a:solidFill>
                  <a:srgbClr val="FFFF00"/>
                </a:solidFill>
                <a:latin typeface="微软雅黑" panose="020B0503020204020204" charset="-122"/>
                <a:ea typeface="微软雅黑" panose="020B0503020204020204" charset="-122"/>
                <a:cs typeface="微软雅黑" panose="020B0503020204020204" charset="-122"/>
              </a:rPr>
              <a:t>注意：</a:t>
            </a:r>
            <a:r>
              <a:rPr lang="en-US" altLang="zh-CN" sz="3600" b="1">
                <a:solidFill>
                  <a:srgbClr val="FFFF00"/>
                </a:solidFill>
                <a:latin typeface="微软雅黑" panose="020B0503020204020204" charset="-122"/>
                <a:ea typeface="微软雅黑" panose="020B0503020204020204" charset="-122"/>
                <a:cs typeface="微软雅黑" panose="020B0503020204020204" charset="-122"/>
              </a:rPr>
              <a:t>除了赏析题定语都不太重要</a:t>
            </a:r>
            <a:endParaRPr lang="en-US" altLang="zh-CN" sz="3600" b="1">
              <a:solidFill>
                <a:srgbClr val="FFFF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381000"/>
            <a:ext cx="11516995" cy="6015990"/>
          </a:xfrm>
          <a:prstGeom prst="rect">
            <a:avLst/>
          </a:prstGeom>
          <a:noFill/>
        </p:spPr>
        <p:txBody>
          <a:bodyPr wrap="square" rtlCol="0">
            <a:spAutoFit/>
          </a:bodyPr>
          <a:lstStyle/>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【2020·全国I卷】请对下面这段新闻报道的文字进行压缩。要求保留关键信息，句子简洁流畅，不超过70个字。(5分)</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endParaRPr lang="zh-CN" altLang="en-US" sz="1400" b="1">
              <a:solidFill>
                <a:schemeClr val="bg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2020年“中国航天日”启动仪式于4月24日在国家航天局网站举行。备受关注的中国首次火星探测任务名称、任务标识在启动仪式上公布。中国行星探测任务被命名为“天问系列”，首次火星探测任务被命名为“天问一号”，后续行星任务将依次编号。据介绍，该名称源于屈原长诗《天问》，体现了探索自然和宇宙空间的文化传承，寓意追求科技创新永无止境。而象征“揽星九天”的任务标识，展现出中国航天开放合作的理念与态度。</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914400" y="1524000"/>
            <a:ext cx="10472420" cy="1938020"/>
          </a:xfrm>
          <a:prstGeom prst="rect">
            <a:avLst/>
          </a:prstGeom>
          <a:noFill/>
        </p:spPr>
        <p:txBody>
          <a:bodyPr wrap="square" rtlCol="0">
            <a:spAutoFit/>
          </a:bodyPr>
          <a:lstStyle/>
          <a:p>
            <a:r>
              <a:rPr lang="en-US" altLang="zh-CN" sz="4000" b="1">
                <a:solidFill>
                  <a:srgbClr val="FFC000"/>
                </a:solidFill>
                <a:latin typeface="微软雅黑" panose="020B0503020204020204" charset="-122"/>
                <a:ea typeface="微软雅黑" panose="020B0503020204020204" charset="-122"/>
                <a:sym typeface="+mn-ea"/>
              </a:rPr>
              <a:t>   </a:t>
            </a:r>
            <a:r>
              <a:rPr lang="zh-CN" altLang="en-US" sz="4000" b="1">
                <a:solidFill>
                  <a:schemeClr val="bg1"/>
                </a:solidFill>
                <a:latin typeface="微软雅黑" panose="020B0503020204020204" charset="-122"/>
                <a:ea typeface="微软雅黑" panose="020B0503020204020204" charset="-122"/>
                <a:sym typeface="+mn-ea"/>
              </a:rPr>
              <a:t>当我们在原文中找到什么事最重要的就留下什么概括为核心点。</a:t>
            </a:r>
            <a:endParaRPr lang="zh-CN" altLang="en-US" sz="4000" b="1">
              <a:solidFill>
                <a:schemeClr val="bg1"/>
              </a:solidFill>
              <a:latin typeface="微软雅黑" panose="020B0503020204020204" charset="-122"/>
              <a:ea typeface="微软雅黑" panose="020B0503020204020204" charset="-122"/>
            </a:endParaRPr>
          </a:p>
          <a:p>
            <a:endParaRPr lang="zh-CN" altLang="en-US" sz="4000" b="1">
              <a:solidFill>
                <a:schemeClr val="bg1"/>
              </a:solidFill>
              <a:latin typeface="微软雅黑" panose="020B0503020204020204" charset="-122"/>
              <a:ea typeface="微软雅黑" panose="020B0503020204020204" charset="-122"/>
              <a:sym typeface="+mn-ea"/>
            </a:endParaRPr>
          </a:p>
        </p:txBody>
      </p:sp>
      <p:sp>
        <p:nvSpPr>
          <p:cNvPr id="4" name="文本框 3"/>
          <p:cNvSpPr txBox="1"/>
          <p:nvPr/>
        </p:nvSpPr>
        <p:spPr>
          <a:xfrm>
            <a:off x="455930" y="532130"/>
            <a:ext cx="3630295" cy="583565"/>
          </a:xfrm>
          <a:prstGeom prst="rect">
            <a:avLst/>
          </a:prstGeom>
          <a:noFill/>
        </p:spPr>
        <p:txBody>
          <a:bodyPr wrap="square" rtlCol="0">
            <a:spAutoFit/>
          </a:bodyPr>
          <a:lstStyle/>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压缩语段·</a:t>
            </a:r>
            <a:r>
              <a:rPr lang="zh-CN" altLang="en-US" sz="3200" b="1">
                <a:solidFill>
                  <a:srgbClr val="FFFF00"/>
                </a:solidFill>
                <a:latin typeface="微软雅黑" panose="020B0503020204020204" charset="-122"/>
                <a:ea typeface="微软雅黑" panose="020B0503020204020204" charset="-122"/>
                <a:cs typeface="微软雅黑" panose="020B0503020204020204" charset="-122"/>
                <a:sym typeface="+mn-ea"/>
              </a:rPr>
              <a:t>潜规则</a:t>
            </a:r>
            <a:endParaRPr lang="zh-CN" altLang="en-US" sz="3200" b="1">
              <a:solidFill>
                <a:srgbClr val="FFFF00"/>
              </a:solidFill>
              <a:latin typeface="微软雅黑" panose="020B0503020204020204" charset="-122"/>
              <a:ea typeface="微软雅黑" panose="020B0503020204020204" charset="-122"/>
              <a:cs typeface="微软雅黑" panose="020B0503020204020204" charset="-122"/>
              <a:sym typeface="+mn-ea"/>
            </a:endParaRPr>
          </a:p>
        </p:txBody>
      </p:sp>
      <p:pic>
        <p:nvPicPr>
          <p:cNvPr id="2" name="图片 1" descr="32313534303433353b32313534303431393bc7a6b1ca"/>
          <p:cNvPicPr>
            <a:picLocks noChangeAspect="1"/>
          </p:cNvPicPr>
          <p:nvPr/>
        </p:nvPicPr>
        <p:blipFill>
          <a:blip r:embed="rId1"/>
          <a:stretch>
            <a:fillRect/>
          </a:stretch>
        </p:blipFill>
        <p:spPr>
          <a:xfrm>
            <a:off x="762000" y="1546225"/>
            <a:ext cx="652145" cy="652145"/>
          </a:xfrm>
          <a:prstGeom prst="rect">
            <a:avLst/>
          </a:prstGeom>
        </p:spPr>
      </p:pic>
      <p:sp>
        <p:nvSpPr>
          <p:cNvPr id="17" name="文本框 16"/>
          <p:cNvSpPr txBox="1"/>
          <p:nvPr/>
        </p:nvSpPr>
        <p:spPr>
          <a:xfrm>
            <a:off x="1087120" y="3048000"/>
            <a:ext cx="10126980" cy="1383665"/>
          </a:xfrm>
          <a:prstGeom prst="rect">
            <a:avLst/>
          </a:prstGeom>
          <a:noFill/>
        </p:spPr>
        <p:txBody>
          <a:bodyPr wrap="square" rtlCol="0">
            <a:spAutoFit/>
          </a:bodyPr>
          <a:lstStyle/>
          <a:p>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2020年“中国航天日”启动仪式于4月24日在国家航天局网站举行。备受关注的中国首次火星探测任务名称、任务标识在启动仪式上公布</a:t>
            </a:r>
            <a:r>
              <a:rPr lang="en-US" altLang="zh-CN" sz="2800" b="1">
                <a:solidFill>
                  <a:schemeClr val="bg1"/>
                </a:solidFill>
                <a:latin typeface="微软雅黑" panose="020B0503020204020204" charset="-122"/>
                <a:ea typeface="微软雅黑" panose="020B0503020204020204" charset="-122"/>
                <a:cs typeface="微软雅黑" panose="020B0503020204020204" charset="-122"/>
                <a:sym typeface="+mn-ea"/>
              </a:rPr>
              <a:t>...</a:t>
            </a:r>
            <a:endParaRPr lang="en-US" altLang="zh-CN" sz="28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
        <p:nvSpPr>
          <p:cNvPr id="19" name="文本框 18"/>
          <p:cNvSpPr txBox="1"/>
          <p:nvPr/>
        </p:nvSpPr>
        <p:spPr>
          <a:xfrm>
            <a:off x="2133600" y="3478530"/>
            <a:ext cx="1680210" cy="521970"/>
          </a:xfrm>
          <a:prstGeom prst="rect">
            <a:avLst/>
          </a:prstGeom>
          <a:noFill/>
        </p:spPr>
        <p:txBody>
          <a:bodyPr wrap="square" rtlCol="0">
            <a:spAutoFit/>
          </a:bodyPr>
          <a:lstStyle/>
          <a:p>
            <a:pPr algn="ctr">
              <a:buClrTx/>
              <a:buSzTx/>
              <a:buFontTx/>
            </a:pP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备受关注</a:t>
            </a:r>
            <a:endPar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blinds(horizontal)">
                                      <p:cBhvr>
                                        <p:cTn id="1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0" y="-6985"/>
            <a:ext cx="12192635" cy="6864985"/>
          </a:xfrm>
          <a:prstGeom prst="rect">
            <a:avLst/>
          </a:prstGeom>
        </p:spPr>
      </p:pic>
      <p:graphicFrame>
        <p:nvGraphicFramePr>
          <p:cNvPr id="5" name="表格 4"/>
          <p:cNvGraphicFramePr>
            <a:graphicFrameLocks noGrp="1"/>
          </p:cNvGraphicFramePr>
          <p:nvPr>
            <p:custDataLst>
              <p:tags r:id="rId2"/>
            </p:custDataLst>
          </p:nvPr>
        </p:nvGraphicFramePr>
        <p:xfrm>
          <a:off x="426085" y="226060"/>
          <a:ext cx="11339830" cy="6217539"/>
        </p:xfrm>
        <a:graphic>
          <a:graphicData uri="http://schemas.openxmlformats.org/drawingml/2006/table">
            <a:tbl>
              <a:tblPr firstRow="1" bandRow="1"/>
              <a:tblGrid>
                <a:gridCol w="1245870"/>
                <a:gridCol w="1172210"/>
                <a:gridCol w="905510"/>
                <a:gridCol w="1131570"/>
                <a:gridCol w="1131570"/>
                <a:gridCol w="1158240"/>
                <a:gridCol w="1202055"/>
                <a:gridCol w="1229360"/>
                <a:gridCol w="1116965"/>
                <a:gridCol w="1046480"/>
              </a:tblGrid>
              <a:tr h="904875">
                <a:tc>
                  <a:txBody>
                    <a:bodyPr/>
                    <a:lstStyle/>
                    <a:p>
                      <a:pPr indent="0" algn="ctr" fontAlgn="auto">
                        <a:lnSpc>
                          <a:spcPct val="120000"/>
                        </a:lnSpc>
                        <a:spcBef>
                          <a:spcPct val="0"/>
                        </a:spcBef>
                        <a:spcAft>
                          <a:spcPct val="0"/>
                        </a:spcAft>
                        <a:buNone/>
                      </a:pPr>
                      <a:r>
                        <a:rPr lang="en-US" altLang="en-US" sz="4000" b="1" spc="130">
                          <a:solidFill>
                            <a:schemeClr val="tx1"/>
                          </a:solidFill>
                          <a:latin typeface="微软雅黑" panose="020B0503020204020204" charset="-122"/>
                          <a:ea typeface="微软雅黑" panose="020B0503020204020204" charset="-122"/>
                        </a:rPr>
                        <a:t>20</a:t>
                      </a:r>
                      <a:endParaRPr lang="en-US" alt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indent="0" algn="ctr" fontAlgn="auto">
                        <a:lnSpc>
                          <a:spcPct val="120000"/>
                        </a:lnSpc>
                        <a:spcBef>
                          <a:spcPct val="0"/>
                        </a:spcBef>
                        <a:spcAft>
                          <a:spcPct val="0"/>
                        </a:spcAft>
                        <a:buNone/>
                      </a:pPr>
                      <a:r>
                        <a:rPr lang="en-US" sz="4000" b="1" spc="130">
                          <a:solidFill>
                            <a:schemeClr val="tx1"/>
                          </a:solidFill>
                          <a:latin typeface="微软雅黑" panose="020B0503020204020204" charset="-122"/>
                          <a:ea typeface="微软雅黑" panose="020B0503020204020204" charset="-122"/>
                        </a:rPr>
                        <a:t>20</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indent="0" algn="ctr" fontAlgn="auto">
                        <a:lnSpc>
                          <a:spcPct val="120000"/>
                        </a:lnSpc>
                        <a:spcBef>
                          <a:spcPct val="0"/>
                        </a:spcBef>
                        <a:spcAft>
                          <a:spcPct val="0"/>
                        </a:spcAft>
                        <a:buNone/>
                      </a:pPr>
                      <a:r>
                        <a:rPr lang="zh-CN" altLang="en-US" sz="4000" b="1" spc="130">
                          <a:solidFill>
                            <a:schemeClr val="tx1"/>
                          </a:solidFill>
                          <a:latin typeface="微软雅黑" panose="020B0503020204020204" charset="-122"/>
                          <a:ea typeface="微软雅黑" panose="020B0503020204020204" charset="-122"/>
                        </a:rPr>
                        <a:t>年</a:t>
                      </a:r>
                      <a:endParaRPr lang="zh-CN" alt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indent="0" algn="ctr" fontAlgn="auto">
                        <a:lnSpc>
                          <a:spcPct val="120000"/>
                        </a:lnSpc>
                        <a:spcBef>
                          <a:spcPct val="0"/>
                        </a:spcBef>
                        <a:spcAft>
                          <a:spcPct val="0"/>
                        </a:spcAft>
                        <a:buNone/>
                      </a:pPr>
                      <a:r>
                        <a:rPr lang="en-US" sz="4000" b="1" spc="130">
                          <a:solidFill>
                            <a:schemeClr val="tx1"/>
                          </a:solidFill>
                          <a:latin typeface="微软雅黑" panose="020B0503020204020204" charset="-122"/>
                          <a:ea typeface="微软雅黑" panose="020B0503020204020204" charset="-122"/>
                        </a:rPr>
                        <a:t>“</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indent="0" algn="ctr" fontAlgn="auto">
                        <a:lnSpc>
                          <a:spcPct val="120000"/>
                        </a:lnSpc>
                        <a:spcBef>
                          <a:spcPct val="0"/>
                        </a:spcBef>
                        <a:spcAft>
                          <a:spcPct val="0"/>
                        </a:spcAft>
                        <a:buNone/>
                      </a:pPr>
                      <a:r>
                        <a:rPr lang="zh-CN" altLang="en-US" sz="4000" b="1" spc="130">
                          <a:solidFill>
                            <a:schemeClr val="tx1"/>
                          </a:solidFill>
                          <a:latin typeface="微软雅黑" panose="020B0503020204020204" charset="-122"/>
                          <a:ea typeface="微软雅黑" panose="020B0503020204020204" charset="-122"/>
                        </a:rPr>
                        <a:t>中</a:t>
                      </a:r>
                      <a:endParaRPr lang="zh-CN" alt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indent="0" algn="ctr" fontAlgn="auto">
                        <a:lnSpc>
                          <a:spcPct val="120000"/>
                        </a:lnSpc>
                        <a:spcBef>
                          <a:spcPct val="0"/>
                        </a:spcBef>
                        <a:spcAft>
                          <a:spcPct val="0"/>
                        </a:spcAft>
                        <a:buNone/>
                      </a:pPr>
                      <a:r>
                        <a:rPr lang="zh-CN" altLang="en-US" sz="4000" b="1" spc="130">
                          <a:solidFill>
                            <a:schemeClr val="tx1"/>
                          </a:solidFill>
                          <a:latin typeface="微软雅黑" panose="020B0503020204020204" charset="-122"/>
                          <a:ea typeface="微软雅黑" panose="020B0503020204020204" charset="-122"/>
                        </a:rPr>
                        <a:t>国</a:t>
                      </a:r>
                      <a:endParaRPr lang="zh-CN" alt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indent="0" algn="ctr" fontAlgn="auto">
                        <a:lnSpc>
                          <a:spcPct val="120000"/>
                        </a:lnSpc>
                        <a:spcBef>
                          <a:spcPct val="0"/>
                        </a:spcBef>
                        <a:spcAft>
                          <a:spcPct val="0"/>
                        </a:spcAft>
                        <a:buNone/>
                      </a:pPr>
                      <a:r>
                        <a:rPr lang="zh-CN" altLang="en-US" sz="4000" b="1" spc="130">
                          <a:solidFill>
                            <a:schemeClr val="tx1"/>
                          </a:solidFill>
                          <a:latin typeface="微软雅黑" panose="020B0503020204020204" charset="-122"/>
                          <a:ea typeface="微软雅黑" panose="020B0503020204020204" charset="-122"/>
                        </a:rPr>
                        <a:t>航</a:t>
                      </a:r>
                      <a:endParaRPr lang="zh-CN" alt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indent="0" algn="ctr" fontAlgn="auto">
                        <a:lnSpc>
                          <a:spcPct val="120000"/>
                        </a:lnSpc>
                        <a:spcBef>
                          <a:spcPct val="0"/>
                        </a:spcBef>
                        <a:spcAft>
                          <a:spcPct val="0"/>
                        </a:spcAft>
                        <a:buNone/>
                      </a:pPr>
                      <a:r>
                        <a:rPr lang="zh-CN" altLang="en-US" sz="4000" b="1" spc="130">
                          <a:solidFill>
                            <a:schemeClr val="tx1"/>
                          </a:solidFill>
                          <a:latin typeface="微软雅黑" panose="020B0503020204020204" charset="-122"/>
                          <a:ea typeface="微软雅黑" panose="020B0503020204020204" charset="-122"/>
                        </a:rPr>
                        <a:t>天</a:t>
                      </a:r>
                      <a:endParaRPr lang="zh-CN" alt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indent="0" algn="ctr" fontAlgn="auto">
                        <a:lnSpc>
                          <a:spcPct val="120000"/>
                        </a:lnSpc>
                        <a:spcBef>
                          <a:spcPct val="0"/>
                        </a:spcBef>
                        <a:spcAft>
                          <a:spcPct val="0"/>
                        </a:spcAft>
                        <a:buNone/>
                      </a:pPr>
                      <a:r>
                        <a:rPr lang="zh-CN" altLang="en-US" sz="4000" b="1" spc="130">
                          <a:solidFill>
                            <a:schemeClr val="tx1"/>
                          </a:solidFill>
                          <a:latin typeface="微软雅黑" panose="020B0503020204020204" charset="-122"/>
                          <a:ea typeface="微软雅黑" panose="020B0503020204020204" charset="-122"/>
                        </a:rPr>
                        <a:t>日</a:t>
                      </a:r>
                      <a:endParaRPr lang="zh-CN" alt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indent="0" algn="ctr" fontAlgn="auto">
                        <a:lnSpc>
                          <a:spcPct val="120000"/>
                        </a:lnSpc>
                        <a:spcBef>
                          <a:spcPct val="0"/>
                        </a:spcBef>
                        <a:spcAft>
                          <a:spcPct val="0"/>
                        </a:spcAft>
                        <a:buNone/>
                      </a:pPr>
                      <a:r>
                        <a:rPr lang="en-US" sz="4000" b="1" spc="130">
                          <a:solidFill>
                            <a:schemeClr val="tx1"/>
                          </a:solidFill>
                          <a:latin typeface="微软雅黑" panose="020B0503020204020204" charset="-122"/>
                          <a:ea typeface="微软雅黑" panose="020B0503020204020204" charset="-122"/>
                        </a:rPr>
                        <a:t>”</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r>
              <a:tr h="843280">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启</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动</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仪</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式</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4</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月</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24</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日</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在</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国</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r>
              <a:tr h="843915">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家</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航</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天</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局</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网</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站</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举</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行</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首</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r>
              <a:tr h="844550">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次</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火</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星</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探</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测</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名</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称</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天</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问</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r>
              <a:tr h="843280">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号</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和</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象</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征</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揽</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星</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九</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天</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r>
              <a:tr h="843280">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的</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任</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务</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标</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识</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在</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仪</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式</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上</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r>
              <a:tr h="873760">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公</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布</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4000" b="1" spc="130">
                          <a:solidFill>
                            <a:schemeClr val="tx1"/>
                          </a:solidFill>
                          <a:latin typeface="微软雅黑" panose="020B0503020204020204" charset="-122"/>
                          <a:ea typeface="微软雅黑" panose="020B0503020204020204" charset="-122"/>
                        </a:rPr>
                        <a:t>。</a:t>
                      </a: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endParaRPr lang="en-US" sz="4000" b="1"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sz="2800" b="0" spc="130">
                          <a:solidFill>
                            <a:schemeClr val="tx1"/>
                          </a:solidFill>
                          <a:latin typeface="微软雅黑" panose="020B0503020204020204" charset="-122"/>
                          <a:ea typeface="微软雅黑" panose="020B0503020204020204" charset="-122"/>
                        </a:rPr>
                        <a:t>70</a:t>
                      </a:r>
                      <a:endParaRPr lang="en-US" sz="2800" b="0" spc="130">
                        <a:solidFill>
                          <a:schemeClr val="tx1"/>
                        </a:solidFill>
                        <a:latin typeface="微软雅黑" panose="020B0503020204020204" charset="-122"/>
                        <a:ea typeface="微软雅黑" panose="020B0503020204020204" charset="-122"/>
                      </a:endParaRPr>
                    </a:p>
                  </a:txBody>
                  <a:tcPr marL="177800" marR="177800" marT="107950" marB="10795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lnTlToBr>
                      <a:noFill/>
                    </a:lnTlToBr>
                    <a:lnBlToTr>
                      <a:noFill/>
                    </a:lnBlToTr>
                    <a:solidFill>
                      <a:srgbClr val="FFFFFF"/>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50">
        <p:wheel spokes="8"/>
      </p:transition>
    </mc:Choice>
    <mc:Fallback>
      <p:transition spd="slow">
        <p:wheel spokes="8"/>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57200" y="2955290"/>
            <a:ext cx="11365865" cy="768350"/>
          </a:xfrm>
          <a:prstGeom prst="rect">
            <a:avLst/>
          </a:prstGeom>
          <a:noFill/>
        </p:spPr>
        <p:txBody>
          <a:bodyPr wrap="square" rtlCol="0">
            <a:spAutoFit/>
          </a:bodyPr>
          <a:lstStyle/>
          <a:p>
            <a:r>
              <a:rPr lang="zh-CN" altLang="en-US" sz="4400" b="1">
                <a:solidFill>
                  <a:schemeClr val="bg1"/>
                </a:solidFill>
                <a:latin typeface="微软雅黑" panose="020B0503020204020204" charset="-122"/>
                <a:ea typeface="微软雅黑" panose="020B0503020204020204" charset="-122"/>
              </a:rPr>
              <a:t>一般</a:t>
            </a:r>
            <a:r>
              <a:rPr lang="zh-CN" altLang="en-US" sz="4400" b="1">
                <a:solidFill>
                  <a:srgbClr val="FFC000"/>
                </a:solidFill>
                <a:latin typeface="微软雅黑" panose="020B0503020204020204" charset="-122"/>
                <a:ea typeface="微软雅黑" panose="020B0503020204020204" charset="-122"/>
              </a:rPr>
              <a:t>只概括事件</a:t>
            </a:r>
            <a:r>
              <a:rPr lang="zh-CN" altLang="en-US" sz="4400" b="1">
                <a:solidFill>
                  <a:schemeClr val="bg1"/>
                </a:solidFill>
                <a:latin typeface="微软雅黑" panose="020B0503020204020204" charset="-122"/>
                <a:ea typeface="微软雅黑" panose="020B0503020204020204" charset="-122"/>
              </a:rPr>
              <a:t>就行</a:t>
            </a:r>
            <a:r>
              <a:rPr lang="en-US" altLang="zh-CN" sz="4400" b="1">
                <a:solidFill>
                  <a:schemeClr val="bg1"/>
                </a:solidFill>
                <a:latin typeface="微软雅黑" panose="020B0503020204020204" charset="-122"/>
                <a:ea typeface="微软雅黑" panose="020B0503020204020204" charset="-122"/>
              </a:rPr>
              <a:t>=</a:t>
            </a:r>
            <a:r>
              <a:rPr lang="zh-CN" altLang="en-US" sz="4400" b="1">
                <a:solidFill>
                  <a:schemeClr val="bg1"/>
                </a:solidFill>
                <a:latin typeface="微软雅黑" panose="020B0503020204020204" charset="-122"/>
                <a:ea typeface="微软雅黑" panose="020B0503020204020204" charset="-122"/>
              </a:rPr>
              <a:t>拟写新闻标题同样适用</a:t>
            </a:r>
            <a:endParaRPr lang="zh-CN" altLang="en-US" sz="4400" b="1">
              <a:solidFill>
                <a:schemeClr val="bg1"/>
              </a:solidFill>
              <a:latin typeface="微软雅黑" panose="020B0503020204020204" charset="-122"/>
              <a:ea typeface="微软雅黑" panose="020B0503020204020204" charset="-122"/>
            </a:endParaRPr>
          </a:p>
        </p:txBody>
      </p:sp>
      <p:sp>
        <p:nvSpPr>
          <p:cNvPr id="4" name="文本框 3"/>
          <p:cNvSpPr txBox="1"/>
          <p:nvPr/>
        </p:nvSpPr>
        <p:spPr>
          <a:xfrm>
            <a:off x="455930" y="532130"/>
            <a:ext cx="5220335" cy="583565"/>
          </a:xfrm>
          <a:prstGeom prst="rect">
            <a:avLst/>
          </a:prstGeom>
          <a:noFill/>
        </p:spPr>
        <p:txBody>
          <a:bodyPr wrap="square" rtlCol="0">
            <a:spAutoFit/>
          </a:bodyPr>
          <a:lstStyle/>
          <a:p>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压缩语段·</a:t>
            </a:r>
            <a:r>
              <a:rPr lang="zh-CN" altLang="en-US" sz="3200" b="1">
                <a:solidFill>
                  <a:schemeClr val="bg1"/>
                </a:solidFill>
                <a:latin typeface="微软雅黑" panose="020B0503020204020204" charset="-122"/>
                <a:ea typeface="微软雅黑" panose="020B0503020204020204" charset="-122"/>
                <a:sym typeface="+mn-ea"/>
              </a:rPr>
              <a:t>新闻·</a:t>
            </a:r>
            <a:r>
              <a:rPr lang="zh-CN" altLang="en-US" sz="3200" b="1">
                <a:solidFill>
                  <a:srgbClr val="FFFF00"/>
                </a:solidFill>
                <a:latin typeface="微软雅黑" panose="020B0503020204020204" charset="-122"/>
                <a:ea typeface="微软雅黑" panose="020B0503020204020204" charset="-122"/>
                <a:sym typeface="+mn-ea"/>
              </a:rPr>
              <a:t>一句话概括</a:t>
            </a:r>
            <a:endParaRPr lang="zh-CN" altLang="en-US" sz="3200" b="1">
              <a:solidFill>
                <a:srgbClr val="FFFF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37820" y="381000"/>
            <a:ext cx="11516995" cy="5577205"/>
          </a:xfrm>
          <a:prstGeom prst="rect">
            <a:avLst/>
          </a:prstGeom>
          <a:no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(2021·湖北武汉模拟)用一句话概括下面新闻的主要内容。(不超过20个字)</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endParaRPr>
          </a:p>
          <a:p>
            <a:endParaRPr lang="zh-CN" altLang="en-US" sz="1600" b="1">
              <a:solidFill>
                <a:schemeClr val="bg1"/>
              </a:solidFill>
              <a:latin typeface="微软雅黑" panose="020B0503020204020204" charset="-122"/>
              <a:ea typeface="微软雅黑" panose="020B0503020204020204" charset="-122"/>
              <a:cs typeface="微软雅黑" panose="020B0503020204020204" charset="-122"/>
              <a:sym typeface="+mn-ea"/>
            </a:endParaRPr>
          </a:p>
          <a:p>
            <a:pPr>
              <a:lnSpc>
                <a:spcPct val="110000"/>
              </a:lnSpc>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中国教育报北京3月23日讯，记者从文化部今天举行的新闻发布会上获悉，从5月1日起，全国文化、文物系统各级博物馆、纪念馆、美术馆等公共文化设施要对未成年人集体参观实行免票;家长携带未成年子女参观的，对未成年子女免票。由文化部、国家文物局发出的通知强调，公共文化设施在向未成年人等社会群体免费开放的同时，要坚持把社会效益放在首位，积极开展未成年人喜闻乐见的文化艺术活动，将思想道德建设内容融入其中。根据未成年人的心理特点和教育需求，举办多种陈列和展览，为广大未成年人提供更多更好的文化服务。</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72135" y="1066800"/>
            <a:ext cx="11069955" cy="2430145"/>
          </a:xfrm>
          <a:prstGeom prst="rect">
            <a:avLst/>
          </a:prstGeom>
          <a:noFill/>
        </p:spPr>
        <p:txBody>
          <a:bodyPr wrap="square" rtlCol="0">
            <a:spAutoFit/>
          </a:bodyPr>
          <a:lstStyle/>
          <a:p>
            <a:r>
              <a:rPr sz="4400" b="1">
                <a:solidFill>
                  <a:schemeClr val="bg1"/>
                </a:solidFill>
                <a:latin typeface="微软雅黑" panose="020B0503020204020204" charset="-122"/>
                <a:ea typeface="微软雅黑" panose="020B0503020204020204" charset="-122"/>
              </a:rPr>
              <a:t>答案:</a:t>
            </a:r>
            <a:r>
              <a:rPr sz="4400" b="1">
                <a:solidFill>
                  <a:srgbClr val="FFC000"/>
                </a:solidFill>
                <a:latin typeface="微软雅黑" panose="020B0503020204020204" charset="-122"/>
                <a:ea typeface="微软雅黑" panose="020B0503020204020204" charset="-122"/>
              </a:rPr>
              <a:t>公共文化设施要对未成年人</a:t>
            </a:r>
            <a:r>
              <a:rPr lang="zh-CN" sz="4400" b="1">
                <a:solidFill>
                  <a:srgbClr val="FFC000"/>
                </a:solidFill>
                <a:latin typeface="微软雅黑" panose="020B0503020204020204" charset="-122"/>
                <a:ea typeface="微软雅黑" panose="020B0503020204020204" charset="-122"/>
              </a:rPr>
              <a:t>集体</a:t>
            </a:r>
            <a:r>
              <a:rPr sz="4400" b="1">
                <a:solidFill>
                  <a:srgbClr val="FFC000"/>
                </a:solidFill>
                <a:latin typeface="微软雅黑" panose="020B0503020204020204" charset="-122"/>
                <a:ea typeface="微软雅黑" panose="020B0503020204020204" charset="-122"/>
              </a:rPr>
              <a:t>参观实行免票开放。</a:t>
            </a:r>
            <a:endParaRPr sz="4400" b="1">
              <a:solidFill>
                <a:schemeClr val="bg1"/>
              </a:solidFill>
              <a:latin typeface="微软雅黑" panose="020B0503020204020204" charset="-122"/>
              <a:ea typeface="微软雅黑" panose="020B0503020204020204" charset="-122"/>
            </a:endParaRPr>
          </a:p>
          <a:p>
            <a:r>
              <a:rPr sz="3200" b="1">
                <a:solidFill>
                  <a:schemeClr val="bg1"/>
                </a:solidFill>
                <a:latin typeface="微软雅黑" panose="020B0503020204020204" charset="-122"/>
                <a:ea typeface="微软雅黑" panose="020B0503020204020204" charset="-122"/>
              </a:rPr>
              <a:t>(公共文化设施、未成年人、集体参观、实行、免票开放。五个要素要齐全)</a:t>
            </a:r>
            <a:endParaRPr sz="3200" b="1">
              <a:solidFill>
                <a:schemeClr val="bg1"/>
              </a:solidFill>
              <a:latin typeface="微软雅黑" panose="020B0503020204020204" charset="-122"/>
              <a:ea typeface="微软雅黑" panose="020B0503020204020204" charset="-122"/>
            </a:endParaRPr>
          </a:p>
        </p:txBody>
      </p:sp>
      <p:sp>
        <p:nvSpPr>
          <p:cNvPr id="2" name="文本框 1"/>
          <p:cNvSpPr txBox="1"/>
          <p:nvPr/>
        </p:nvSpPr>
        <p:spPr>
          <a:xfrm>
            <a:off x="1143000" y="4191000"/>
            <a:ext cx="9638030" cy="1691640"/>
          </a:xfrm>
          <a:prstGeom prst="rect">
            <a:avLst/>
          </a:prstGeom>
          <a:noFill/>
        </p:spPr>
        <p:txBody>
          <a:bodyPr wrap="square" rtlCol="0">
            <a:spAutoFit/>
          </a:bodyPr>
          <a:lstStyle/>
          <a:p>
            <a:r>
              <a:rPr lang="zh-CN" altLang="en-US" sz="2800" b="1">
                <a:solidFill>
                  <a:schemeClr val="bg1"/>
                </a:solidFill>
                <a:latin typeface="微软雅黑" panose="020B0503020204020204" charset="-122"/>
                <a:ea typeface="微软雅黑" panose="020B0503020204020204" charset="-122"/>
                <a:cs typeface="微软雅黑" panose="020B0503020204020204" charset="-122"/>
              </a:rPr>
              <a:t>Q：为什么不写“家长携带未成年子女参观的，对未成年子女免票。”？？？</a:t>
            </a:r>
            <a:endParaRPr lang="zh-CN" altLang="en-US" sz="2800" b="1">
              <a:solidFill>
                <a:schemeClr val="bg1"/>
              </a:solidFill>
              <a:latin typeface="微软雅黑" panose="020B0503020204020204" charset="-122"/>
              <a:ea typeface="微软雅黑" panose="020B0503020204020204" charset="-122"/>
              <a:cs typeface="微软雅黑" panose="020B0503020204020204" charset="-122"/>
            </a:endParaRPr>
          </a:p>
          <a:p>
            <a:endParaRPr lang="zh-CN" altLang="en-US" sz="2800" b="1">
              <a:solidFill>
                <a:schemeClr val="bg1"/>
              </a:solidFill>
              <a:latin typeface="微软雅黑" panose="020B0503020204020204" charset="-122"/>
              <a:ea typeface="微软雅黑" panose="020B0503020204020204" charset="-122"/>
              <a:cs typeface="微软雅黑" panose="020B0503020204020204" charset="-122"/>
            </a:endParaRPr>
          </a:p>
          <a:p>
            <a:r>
              <a:rPr lang="zh-CN" altLang="en-US" sz="2000" b="1">
                <a:solidFill>
                  <a:schemeClr val="bg1"/>
                </a:solidFill>
                <a:latin typeface="微软雅黑" panose="020B0503020204020204" charset="-122"/>
                <a:ea typeface="微软雅黑" panose="020B0503020204020204" charset="-122"/>
                <a:cs typeface="微软雅黑" panose="020B0503020204020204" charset="-122"/>
              </a:rPr>
              <a:t>整个文段基本上强调的都是未成年人，毕竟只能有20个字</a:t>
            </a:r>
            <a:endParaRPr lang="zh-CN" altLang="en-US" sz="2000" b="1">
              <a:solidFill>
                <a:schemeClr val="bg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68020" y="685800"/>
            <a:ext cx="11099800" cy="4729480"/>
          </a:xfrm>
          <a:prstGeom prst="rect">
            <a:avLst/>
          </a:prstGeom>
          <a:noFill/>
        </p:spPr>
        <p:txBody>
          <a:bodyPr wrap="square" rtlCol="0">
            <a:spAutoFit/>
          </a:bodyPr>
          <a:lstStyle/>
          <a:p>
            <a:pPr lvl="0" algn="l">
              <a:lnSpc>
                <a:spcPct val="130000"/>
              </a:lnSpc>
              <a:buClrTx/>
              <a:buSzTx/>
              <a:buFontTx/>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阅读下面一则消息，将其概括成一句话新闻，不超过25个字。</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光明日报》南宁11月15日电记者周仕兴从广西民族博物馆获悉，由该馆和丹麦哥本哈根大学组成的研究团队，在距今190万年的巨猿化石中成功提取遗传信息，并确认这个已绝灭的物种与亚洲猩猩存在密切演化关系。这是首次在亚热带地区化石中，提取到年代如此古老的蛋白质证据。这项研究成果于14日在英国《自然》杂志上发表。
</a:t>
            </a:r>
            <a:endPar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
        <p:nvSpPr>
          <p:cNvPr id="2" name="文本框 1"/>
          <p:cNvSpPr txBox="1"/>
          <p:nvPr/>
        </p:nvSpPr>
        <p:spPr>
          <a:xfrm>
            <a:off x="990600" y="5334000"/>
            <a:ext cx="10659110" cy="730885"/>
          </a:xfrm>
          <a:prstGeom prst="rect">
            <a:avLst/>
          </a:prstGeom>
          <a:noFill/>
        </p:spPr>
        <p:txBody>
          <a:bodyPr wrap="square" rtlCol="0">
            <a:spAutoFit/>
          </a:bodyPr>
          <a:lstStyle/>
          <a:p>
            <a:pPr lvl="0" algn="l">
              <a:lnSpc>
                <a:spcPct val="130000"/>
              </a:lnSpc>
              <a:buClrTx/>
              <a:buSzTx/>
              <a:buFontTx/>
            </a:pPr>
            <a:r>
              <a:rPr lang="zh-CN" altLang="en-US" sz="3200" b="1">
                <a:solidFill>
                  <a:srgbClr val="FFC000"/>
                </a:solidFill>
                <a:latin typeface="微软雅黑" panose="020B0503020204020204" charset="-122"/>
                <a:ea typeface="微软雅黑" panose="020B0503020204020204" charset="-122"/>
                <a:cs typeface="微软雅黑" panose="020B0503020204020204" charset="-122"/>
                <a:sym typeface="+mn-ea"/>
              </a:rPr>
              <a:t>答案：中外考古团队发现巨猿与亚洲猩猩存在演化关系。</a:t>
            </a:r>
            <a:endParaRPr lang="zh-CN" altLang="en-US" sz="3200" b="1">
              <a:solidFill>
                <a:srgbClr val="FFC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590800" y="1752600"/>
            <a:ext cx="6958330" cy="922020"/>
          </a:xfrm>
          <a:prstGeom prst="rect">
            <a:avLst/>
          </a:prstGeom>
          <a:noFill/>
        </p:spPr>
        <p:txBody>
          <a:bodyPr wrap="none" rtlCol="0" anchor="t">
            <a:spAutoFit/>
          </a:bodyPr>
          <a:lstStyle/>
          <a:p>
            <a:r>
              <a:rPr lang="zh-CN" altLang="en-US" sz="5400" b="1">
                <a:solidFill>
                  <a:schemeClr val="bg1"/>
                </a:solidFill>
                <a:latin typeface="微软雅黑" panose="020B0503020204020204" charset="-122"/>
                <a:ea typeface="微软雅黑" panose="020B0503020204020204" charset="-122"/>
                <a:cs typeface="微软雅黑" panose="020B0503020204020204" charset="-122"/>
                <a:sym typeface="+mn-ea"/>
              </a:rPr>
              <a:t>压缩语段·新闻·拟标题</a:t>
            </a:r>
            <a:endParaRPr lang="zh-CN" altLang="en-US" sz="54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
        <p:nvSpPr>
          <p:cNvPr id="3" name="文本框 2"/>
          <p:cNvSpPr txBox="1"/>
          <p:nvPr/>
        </p:nvSpPr>
        <p:spPr>
          <a:xfrm>
            <a:off x="2819400" y="3886200"/>
            <a:ext cx="6355080" cy="922020"/>
          </a:xfrm>
          <a:prstGeom prst="rect">
            <a:avLst/>
          </a:prstGeom>
          <a:noFill/>
        </p:spPr>
        <p:txBody>
          <a:bodyPr wrap="none" rtlCol="0" anchor="t">
            <a:spAutoFit/>
          </a:bodyPr>
          <a:lstStyle/>
          <a:p>
            <a:r>
              <a:rPr lang="zh-CN" altLang="en-US" sz="5400" b="1">
                <a:solidFill>
                  <a:schemeClr val="bg1"/>
                </a:solidFill>
                <a:latin typeface="微软雅黑" panose="020B0503020204020204" charset="-122"/>
                <a:ea typeface="微软雅黑" panose="020B0503020204020204" charset="-122"/>
                <a:cs typeface="微软雅黑" panose="020B0503020204020204" charset="-122"/>
                <a:sym typeface="+mn-ea"/>
              </a:rPr>
              <a:t>一般只</a:t>
            </a:r>
            <a:r>
              <a:rPr lang="zh-CN" altLang="en-US" sz="5400" b="1">
                <a:solidFill>
                  <a:srgbClr val="FFC000"/>
                </a:solidFill>
                <a:latin typeface="微软雅黑" panose="020B0503020204020204" charset="-122"/>
                <a:ea typeface="微软雅黑" panose="020B0503020204020204" charset="-122"/>
                <a:cs typeface="微软雅黑" panose="020B0503020204020204" charset="-122"/>
                <a:sym typeface="+mn-ea"/>
              </a:rPr>
              <a:t>概括事件</a:t>
            </a:r>
            <a:r>
              <a:rPr lang="zh-CN" altLang="en-US" sz="5400" b="1">
                <a:solidFill>
                  <a:schemeClr val="bg1"/>
                </a:solidFill>
                <a:latin typeface="微软雅黑" panose="020B0503020204020204" charset="-122"/>
                <a:ea typeface="微软雅黑" panose="020B0503020204020204" charset="-122"/>
                <a:cs typeface="微软雅黑" panose="020B0503020204020204" charset="-122"/>
                <a:sym typeface="+mn-ea"/>
              </a:rPr>
              <a:t>就行</a:t>
            </a:r>
            <a:endParaRPr lang="zh-CN" altLang="en-US" sz="54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cxnSp>
        <p:nvCxnSpPr>
          <p:cNvPr id="5" name="直接连接符 4"/>
          <p:cNvCxnSpPr/>
          <p:nvPr/>
        </p:nvCxnSpPr>
        <p:spPr>
          <a:xfrm flipV="1">
            <a:off x="-76200" y="28956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20320" y="15240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28600" y="304800"/>
            <a:ext cx="11961495" cy="6909435"/>
          </a:xfrm>
          <a:prstGeom prst="rect">
            <a:avLst/>
          </a:prstGeom>
          <a:noFill/>
        </p:spPr>
        <p:txBody>
          <a:bodyPr wrap="square" rtlCol="0">
            <a:spAutoFit/>
          </a:bodyPr>
          <a:lstStyle/>
          <a:p>
            <a:pPr lvl="0" algn="l">
              <a:lnSpc>
                <a:spcPct val="130000"/>
              </a:lnSpc>
              <a:buClrTx/>
              <a:buSzTx/>
              <a:buFontTx/>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1．下面短讯的标题，最恰当的一项是（</a:t>
            </a:r>
            <a:r>
              <a:rPr lang="en-US" altLang="zh-CN" sz="3200" b="1">
                <a:solidFill>
                  <a:schemeClr val="bg1"/>
                </a:solidFill>
                <a:latin typeface="微软雅黑" panose="020B0503020204020204" charset="-122"/>
                <a:ea typeface="微软雅黑" panose="020B0503020204020204" charset="-122"/>
                <a:cs typeface="微软雅黑" panose="020B0503020204020204" charset="-122"/>
                <a:sym typeface="+mn-ea"/>
              </a:rPr>
              <a:t>   </a:t>
            </a: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  )</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endParaRPr lang="zh-CN" altLang="en-US" sz="9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北京时间2021年6月17日9时22分，搭载神舟十二号载人飞船的长征二号F遥十二运载火箭，在酒泉卫星发射中心点火发射。此后，神舟十二号载人飞船与火箭成功分离，进入预定轨道，顺利将聂海胜、刘伯明、汤洪波3名航天员送入太空，飞行乘组状态良好，发射取得圆满成功。
</a:t>
            </a:r>
            <a:endPar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A．神舟十二号载人飞船发射取得圆满成功</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B．长征二号F遥十二运载火箭在酒泉点火</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C．载人飞船在酒泉卫星发射中心发射升空</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D．神舟十二号载人飞船飞行状态平稳良好
</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
        <p:nvSpPr>
          <p:cNvPr id="2" name="文本框 1"/>
          <p:cNvSpPr txBox="1"/>
          <p:nvPr/>
        </p:nvSpPr>
        <p:spPr>
          <a:xfrm>
            <a:off x="7543800" y="381000"/>
            <a:ext cx="594360" cy="645160"/>
          </a:xfrm>
          <a:prstGeom prst="rect">
            <a:avLst/>
          </a:prstGeom>
          <a:noFill/>
        </p:spPr>
        <p:txBody>
          <a:bodyPr wrap="square" rtlCol="0">
            <a:spAutoFit/>
          </a:bodyPr>
          <a:lstStyle/>
          <a:p>
            <a:pPr algn="l"/>
            <a:r>
              <a:rPr lang="zh-CN" altLang="en-US" sz="3600" b="1">
                <a:solidFill>
                  <a:srgbClr val="FFC000"/>
                </a:solidFill>
                <a:latin typeface="微软雅黑" panose="020B0503020204020204" charset="-122"/>
                <a:ea typeface="微软雅黑" panose="020B0503020204020204" charset="-122"/>
                <a:cs typeface="微软雅黑" panose="020B0503020204020204" charset="-122"/>
                <a:sym typeface="+mn-ea"/>
              </a:rPr>
              <a:t>A</a:t>
            </a:r>
            <a:r>
              <a:rPr lang="en-US" altLang="zh-CN" sz="3600" b="1">
                <a:solidFill>
                  <a:srgbClr val="FFC000"/>
                </a:solidFill>
                <a:latin typeface="微软雅黑" panose="020B0503020204020204" charset="-122"/>
                <a:ea typeface="微软雅黑" panose="020B0503020204020204" charset="-122"/>
                <a:cs typeface="微软雅黑" panose="020B0503020204020204" charset="-122"/>
                <a:sym typeface="+mn-ea"/>
              </a:rPr>
              <a:t> </a:t>
            </a:r>
            <a:endParaRPr lang="en-US" altLang="zh-CN" sz="3600" b="1">
              <a:solidFill>
                <a:srgbClr val="FFC000"/>
              </a:solidFill>
              <a:latin typeface="微软雅黑" panose="020B0503020204020204" charset="-122"/>
              <a:ea typeface="微软雅黑" panose="020B0503020204020204" charset="-122"/>
              <a:cs typeface="微软雅黑" panose="020B0503020204020204" charset="-122"/>
              <a:sym typeface="+mn-ea"/>
            </a:endParaRPr>
          </a:p>
        </p:txBody>
      </p:sp>
      <p:cxnSp>
        <p:nvCxnSpPr>
          <p:cNvPr id="5" name="直接连接符 4"/>
          <p:cNvCxnSpPr/>
          <p:nvPr/>
        </p:nvCxnSpPr>
        <p:spPr>
          <a:xfrm flipV="1">
            <a:off x="-76200" y="35052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10795" y="11430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52400" y="152400"/>
            <a:ext cx="11766550" cy="4887595"/>
          </a:xfrm>
          <a:prstGeom prst="rect">
            <a:avLst/>
          </a:prstGeom>
          <a:noFill/>
        </p:spPr>
        <p:txBody>
          <a:bodyPr wrap="square" rtlCol="0">
            <a:spAutoFit/>
          </a:bodyPr>
          <a:lstStyle/>
          <a:p>
            <a:pPr lvl="0" algn="l">
              <a:lnSpc>
                <a:spcPct val="130000"/>
              </a:lnSpc>
              <a:buClrTx/>
              <a:buSzTx/>
              <a:buFontTx/>
            </a:pP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【2019·全国I卷】请对下面这段新闻报道的文字进行压缩。要求保留关键信息，句子简洁流畅，不超过50个字。(5分)</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传统观点认为，中国和欧洲的陶瓷贸易始于明代。近日英国杜伦大学证实，该校考古系与中国故宫博物院考古所，联合整理研究了在西班牙萨拉戈萨等地出土的十余件中国唐代至宋代早期的陶瓷器残片，表明这些陶瓷是当时随阿拉伯商人经印度洋与红海贸易到达地中海地区的。这就将中欧陶瓷贸易的起始时间大大向前推进了,证明了“海上丝绸之路”早在唐代就已延伸至西欧。
</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 
</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cxnSp>
        <p:nvCxnSpPr>
          <p:cNvPr id="4" name="直接连接符 3"/>
          <p:cNvCxnSpPr/>
          <p:nvPr/>
        </p:nvCxnSpPr>
        <p:spPr>
          <a:xfrm flipV="1">
            <a:off x="0" y="12192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flipV="1">
            <a:off x="-152400" y="36576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76200" y="51816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3400" y="4038600"/>
            <a:ext cx="10845165" cy="1383665"/>
          </a:xfrm>
          <a:prstGeom prst="rect">
            <a:avLst/>
          </a:prstGeom>
          <a:noFill/>
        </p:spPr>
        <p:txBody>
          <a:bodyPr wrap="none" rtlCol="0">
            <a:spAutoFit/>
          </a:bodyPr>
          <a:lstStyle/>
          <a:p>
            <a:pPr algn="l"/>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★答案：</a:t>
            </a: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①中英联合考古研究;</a:t>
            </a:r>
            <a:r>
              <a:rPr lang="en-US" altLang="zh-CN" sz="2800" b="1">
                <a:solidFill>
                  <a:srgbClr val="FFC000"/>
                </a:solidFill>
                <a:latin typeface="微软雅黑" panose="020B0503020204020204" charset="-122"/>
                <a:ea typeface="微软雅黑" panose="020B0503020204020204" charset="-122"/>
                <a:cs typeface="微软雅黑" panose="020B0503020204020204" charset="-122"/>
                <a:sym typeface="+mn-ea"/>
              </a:rPr>
              <a:t>  </a:t>
            </a: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②中欧陶瓷贸易起始时间不晚于唐代;</a:t>
            </a:r>
            <a:endPar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endParaRPr>
          </a:p>
          <a:p>
            <a:pPr algn="l"/>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③“海上丝绸之路”在唐代已延伸至西欧。
</a:t>
            </a:r>
            <a:endPar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endParaRPr>
          </a:p>
        </p:txBody>
      </p:sp>
      <p:sp>
        <p:nvSpPr>
          <p:cNvPr id="8" name="文本框 7"/>
          <p:cNvSpPr txBox="1"/>
          <p:nvPr/>
        </p:nvSpPr>
        <p:spPr>
          <a:xfrm>
            <a:off x="685800" y="5381625"/>
            <a:ext cx="10826750" cy="1198880"/>
          </a:xfrm>
          <a:prstGeom prst="rect">
            <a:avLst/>
          </a:prstGeom>
          <a:noFill/>
        </p:spPr>
        <p:txBody>
          <a:bodyPr wrap="square" rtlCol="0">
            <a:spAutoFit/>
          </a:bodyPr>
          <a:lstStyle/>
          <a:p>
            <a:pPr lvl="0" algn="l">
              <a:buClrTx/>
              <a:buSzTx/>
              <a:buFontTx/>
            </a:pPr>
            <a:r>
              <a:rPr lang="zh-CN" altLang="en-US" sz="2400" b="1">
                <a:solidFill>
                  <a:srgbClr val="5DF030"/>
                </a:solidFill>
                <a:latin typeface="微软雅黑" panose="020B0503020204020204" charset="-122"/>
                <a:ea typeface="微软雅黑" panose="020B0503020204020204" charset="-122"/>
                <a:cs typeface="微软雅黑" panose="020B0503020204020204" charset="-122"/>
                <a:sym typeface="+mn-ea"/>
              </a:rPr>
              <a:t>注意：例如开头的“传统观点认为，中国和欧洲的陶瓷贸易始于明代。”要删。为什么？</a:t>
            </a:r>
            <a:endParaRPr lang="zh-CN" altLang="en-US" sz="2400" b="1">
              <a:solidFill>
                <a:srgbClr val="5DF030"/>
              </a:solidFill>
              <a:latin typeface="微软雅黑" panose="020B0503020204020204" charset="-122"/>
              <a:ea typeface="微软雅黑" panose="020B0503020204020204" charset="-122"/>
              <a:cs typeface="微软雅黑" panose="020B0503020204020204" charset="-122"/>
              <a:sym typeface="+mn-ea"/>
            </a:endParaRPr>
          </a:p>
          <a:p>
            <a:pPr lvl="0" algn="l">
              <a:buClrTx/>
              <a:buSzTx/>
              <a:buFontTx/>
            </a:pPr>
            <a:r>
              <a:rPr lang="zh-CN" altLang="en-US" sz="2400" b="1">
                <a:solidFill>
                  <a:srgbClr val="5DF030"/>
                </a:solidFill>
                <a:latin typeface="微软雅黑" panose="020B0503020204020204" charset="-122"/>
                <a:ea typeface="微软雅黑" panose="020B0503020204020204" charset="-122"/>
                <a:cs typeface="微软雅黑" panose="020B0503020204020204" charset="-122"/>
                <a:sym typeface="+mn-ea"/>
              </a:rPr>
              <a:t>因为既然是“传统观点认为”那就应该是人们普遍知道的常识，不是新内容。</a:t>
            </a:r>
            <a:endParaRPr lang="zh-CN" altLang="en-US" sz="2400" b="1">
              <a:solidFill>
                <a:srgbClr val="5DF03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0" y="-6985"/>
            <a:ext cx="12192635" cy="6864985"/>
          </a:xfrm>
          <a:prstGeom prst="rect">
            <a:avLst/>
          </a:prstGeom>
        </p:spPr>
      </p:pic>
      <p:graphicFrame>
        <p:nvGraphicFramePr>
          <p:cNvPr id="5" name="表格 4"/>
          <p:cNvGraphicFramePr>
            <a:graphicFrameLocks noGrp="1"/>
          </p:cNvGraphicFramePr>
          <p:nvPr>
            <p:custDataLst>
              <p:tags r:id="rId2"/>
            </p:custDataLst>
          </p:nvPr>
        </p:nvGraphicFramePr>
        <p:xfrm>
          <a:off x="374650" y="191135"/>
          <a:ext cx="11296650" cy="6487795"/>
        </p:xfrm>
        <a:graphic>
          <a:graphicData uri="http://schemas.openxmlformats.org/drawingml/2006/table">
            <a:tbl>
              <a:tblPr firstRow="1" bandRow="1">
                <a:tableStyleId>{5940675A-B579-460E-94D1-54222C63F5DA}</a:tableStyleId>
              </a:tblPr>
              <a:tblGrid>
                <a:gridCol w="1129665"/>
                <a:gridCol w="1129665"/>
                <a:gridCol w="1129665"/>
                <a:gridCol w="1129665"/>
                <a:gridCol w="1129665"/>
                <a:gridCol w="1129665"/>
                <a:gridCol w="1129665"/>
                <a:gridCol w="1129665"/>
                <a:gridCol w="1129665"/>
                <a:gridCol w="1129665"/>
              </a:tblGrid>
              <a:tr h="1093470">
                <a:tc>
                  <a:txBody>
                    <a:bodyPr/>
                    <a:lstStyle/>
                    <a:p>
                      <a:pPr indent="0" algn="ctr">
                        <a:lnSpc>
                          <a:spcPct val="120000"/>
                        </a:lnSpc>
                        <a:spcBef>
                          <a:spcPct val="0"/>
                        </a:spcBef>
                        <a:spcAft>
                          <a:spcPct val="0"/>
                        </a:spcAft>
                        <a:buNone/>
                      </a:pPr>
                      <a:r>
                        <a:rPr lang="zh-CN" altLang="en-US" sz="4800" b="1" spc="120">
                          <a:solidFill>
                            <a:srgbClr val="646464"/>
                          </a:solidFill>
                          <a:latin typeface="黑体" panose="02010609060101010101" charset="-122"/>
                          <a:ea typeface="黑体" panose="02010609060101010101" charset="-122"/>
                        </a:rPr>
                        <a:t>中</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800" b="1" spc="120">
                          <a:solidFill>
                            <a:srgbClr val="646464"/>
                          </a:solidFill>
                          <a:latin typeface="黑体" panose="02010609060101010101" charset="-122"/>
                          <a:ea typeface="黑体" panose="02010609060101010101" charset="-122"/>
                        </a:rPr>
                        <a:t>英</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800" b="1" spc="120">
                          <a:solidFill>
                            <a:srgbClr val="646464"/>
                          </a:solidFill>
                          <a:latin typeface="黑体" panose="02010609060101010101" charset="-122"/>
                          <a:ea typeface="黑体" panose="02010609060101010101" charset="-122"/>
                        </a:rPr>
                        <a:t>联</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800" b="1" spc="120">
                          <a:solidFill>
                            <a:srgbClr val="646464"/>
                          </a:solidFill>
                          <a:latin typeface="黑体" panose="02010609060101010101" charset="-122"/>
                          <a:ea typeface="黑体" panose="02010609060101010101" charset="-122"/>
                        </a:rPr>
                        <a:t>合</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800" b="1" spc="120">
                          <a:solidFill>
                            <a:srgbClr val="646464"/>
                          </a:solidFill>
                          <a:latin typeface="黑体" panose="02010609060101010101" charset="-122"/>
                          <a:ea typeface="黑体" panose="02010609060101010101" charset="-122"/>
                        </a:rPr>
                        <a:t>考</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800" b="1" spc="120">
                          <a:solidFill>
                            <a:srgbClr val="646464"/>
                          </a:solidFill>
                          <a:latin typeface="黑体" panose="02010609060101010101" charset="-122"/>
                          <a:ea typeface="黑体" panose="02010609060101010101" charset="-122"/>
                        </a:rPr>
                        <a:t>古</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800" b="1" spc="120">
                          <a:solidFill>
                            <a:srgbClr val="646464"/>
                          </a:solidFill>
                          <a:latin typeface="黑体" panose="02010609060101010101" charset="-122"/>
                          <a:ea typeface="黑体" panose="02010609060101010101" charset="-122"/>
                        </a:rPr>
                        <a:t>研</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800" b="1" spc="120">
                          <a:solidFill>
                            <a:srgbClr val="646464"/>
                          </a:solidFill>
                          <a:latin typeface="黑体" panose="02010609060101010101" charset="-122"/>
                          <a:ea typeface="黑体" panose="02010609060101010101" charset="-122"/>
                        </a:rPr>
                        <a:t>究</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800" b="1" spc="120">
                          <a:solidFill>
                            <a:srgbClr val="646464"/>
                          </a:solidFill>
                          <a:latin typeface="黑体" panose="02010609060101010101" charset="-122"/>
                          <a:ea typeface="黑体" panose="02010609060101010101" charset="-122"/>
                        </a:rPr>
                        <a:t>表</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800" b="1" spc="120">
                          <a:solidFill>
                            <a:srgbClr val="646464"/>
                          </a:solidFill>
                          <a:latin typeface="黑体" panose="02010609060101010101" charset="-122"/>
                          <a:ea typeface="黑体" panose="02010609060101010101" charset="-122"/>
                        </a:rPr>
                        <a:t>明</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r>
              <a:tr h="1093470">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中</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欧</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陶</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瓷</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贸</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易</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的</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起</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始</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r>
              <a:tr h="1093470">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时</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间</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不</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晚</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于</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唐</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代</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海</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r>
              <a:tr h="1093470">
                <a:tc>
                  <a:txBody>
                    <a:bodyPr/>
                    <a:lstStyle/>
                    <a:p>
                      <a:pPr algn="ctr" fontAlgn="auto">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上</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丝</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绸</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之</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路</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en-US" altLang="zh-CN" sz="4800" b="1" spc="120">
                          <a:solidFill>
                            <a:srgbClr val="646464"/>
                          </a:solidFill>
                          <a:latin typeface="黑体" panose="02010609060101010101" charset="-122"/>
                          <a:ea typeface="黑体" panose="02010609060101010101" charset="-122"/>
                        </a:rPr>
                        <a:t>”</a:t>
                      </a:r>
                      <a:endParaRPr lang="en-US" altLang="zh-CN"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在</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唐</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代</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fontAlgn="auto">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已</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r>
              <a:tr h="1093470">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延</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伸</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至</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西</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欧</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800" b="1" spc="120">
                          <a:solidFill>
                            <a:srgbClr val="646464"/>
                          </a:solidFill>
                          <a:latin typeface="黑体" panose="02010609060101010101" charset="-122"/>
                          <a:ea typeface="黑体" panose="02010609060101010101" charset="-122"/>
                        </a:rPr>
                        <a:t>。</a:t>
                      </a:r>
                      <a:endParaRPr lang="zh-CN" altLang="en-US" sz="48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indent="0" algn="ctr">
                        <a:lnSpc>
                          <a:spcPct val="120000"/>
                        </a:lnSpc>
                        <a:spcBef>
                          <a:spcPct val="0"/>
                        </a:spcBef>
                        <a:spcAft>
                          <a:spcPct val="0"/>
                        </a:spcAft>
                        <a:buNone/>
                      </a:pPr>
                      <a:r>
                        <a:rPr lang="en-US" altLang="en-US" sz="3600" b="0" spc="120">
                          <a:solidFill>
                            <a:srgbClr val="404040"/>
                          </a:solidFill>
                          <a:latin typeface="黑体" panose="02010609060101010101" charset="-122"/>
                          <a:ea typeface="黑体" panose="02010609060101010101" charset="-122"/>
                        </a:rPr>
                        <a:t>50</a:t>
                      </a:r>
                      <a:endParaRPr lang="en-US" altLang="en-US" sz="3600" b="0"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r>
              <a:tr h="1020445">
                <a:tc>
                  <a:txBody>
                    <a:bodyPr/>
                    <a:lstStyle/>
                    <a:p>
                      <a:pPr indent="0" algn="ctr">
                        <a:lnSpc>
                          <a:spcPct val="120000"/>
                        </a:lnSpc>
                        <a:spcBef>
                          <a:spcPct val="0"/>
                        </a:spcBef>
                        <a:spcAft>
                          <a:spcPct val="0"/>
                        </a:spcAft>
                        <a:buNone/>
                      </a:pPr>
                      <a:endParaRPr lang="en-US" altLang="en-US" sz="4400" b="1" spc="120">
                        <a:solidFill>
                          <a:srgbClr val="646464"/>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endParaRPr lang="en-US" altLang="en-US" sz="4400" b="1" spc="120">
                        <a:solidFill>
                          <a:srgbClr val="404040"/>
                        </a:solidFill>
                        <a:latin typeface="黑体" panose="02010609060101010101" charset="-122"/>
                        <a:ea typeface="黑体" panose="02010609060101010101"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50">
        <p:wheel spokes="8"/>
      </p:transition>
    </mc:Choice>
    <mc:Fallback>
      <p:transition spd="slow">
        <p:wheel spokes="8"/>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04800" y="381000"/>
            <a:ext cx="11677015" cy="3448685"/>
          </a:xfrm>
          <a:prstGeom prst="rect">
            <a:avLst/>
          </a:prstGeom>
          <a:noFill/>
        </p:spPr>
        <p:txBody>
          <a:bodyPr wrap="square" rtlCol="0">
            <a:spAutoFit/>
          </a:bodyPr>
          <a:lstStyle/>
          <a:p>
            <a:pPr lvl="0" algn="l">
              <a:lnSpc>
                <a:spcPct val="130000"/>
              </a:lnSpc>
              <a:buClrTx/>
              <a:buSzTx/>
              <a:buFontTx/>
            </a:pP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【2019·全国Ⅱ卷】请对下面这段新闻报道的文字进行压缩。要求保留关键信息，句子简洁流畅，不超过60个字。(5分)</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endPar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2019 年的永定河补水工程于3月13日启动。本次补水工程生加大了补水力度，到4月2日，已累计输水3100万立方米。另外，拦截在河道上的官厅水库发电站、珠窝水库下马岭发电站、落坡岭水库的下苇甸发电站全都停用，以保证补水全部灌入河道。目前，门头沟区域内102公里的永定河山峡段，近40年来首次实现全线通水。</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
        <p:nvSpPr>
          <p:cNvPr id="3" name="文本框 2"/>
          <p:cNvSpPr txBox="1"/>
          <p:nvPr/>
        </p:nvSpPr>
        <p:spPr>
          <a:xfrm>
            <a:off x="228600" y="4410075"/>
            <a:ext cx="11722735" cy="1770380"/>
          </a:xfrm>
          <a:prstGeom prst="rect">
            <a:avLst/>
          </a:prstGeom>
          <a:noFill/>
        </p:spPr>
        <p:txBody>
          <a:bodyPr wrap="square" rtlCol="0">
            <a:spAutoFit/>
          </a:bodyPr>
          <a:lstStyle/>
          <a:p>
            <a:pPr lvl="0" algn="l">
              <a:lnSpc>
                <a:spcPct val="130000"/>
              </a:lnSpc>
              <a:buClrTx/>
              <a:buSzTx/>
              <a:buFontTx/>
            </a:pPr>
            <a:r>
              <a:rPr lang="zh-CN" altLang="en-US" sz="2800" b="1">
                <a:solidFill>
                  <a:srgbClr val="5DF030"/>
                </a:solidFill>
                <a:latin typeface="微软雅黑" panose="020B0503020204020204" charset="-122"/>
                <a:ea typeface="微软雅黑" panose="020B0503020204020204" charset="-122"/>
                <a:cs typeface="微软雅黑" panose="020B0503020204020204" charset="-122"/>
                <a:sym typeface="+mn-ea"/>
              </a:rPr>
              <a:t>【答案】关键信息</a:t>
            </a: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:①2019年3月13日;②永定河补水工程启动;</a:t>
            </a:r>
            <a:endPar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③加大补水力度,停用发电站;</a:t>
            </a:r>
            <a:r>
              <a:rPr lang="zh-CN" altLang="en-US" sz="2800" b="1">
                <a:solidFill>
                  <a:srgbClr val="FFC000"/>
                </a:solidFill>
                <a:latin typeface="楷体" panose="02010609060101010101" charset="-122"/>
                <a:ea typeface="楷体" panose="02010609060101010101" charset="-122"/>
                <a:cs typeface="微软雅黑" panose="020B0503020204020204" charset="-122"/>
                <a:sym typeface="+mn-ea"/>
              </a:rPr>
              <a:t>④</a:t>
            </a: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永定河山峡段近40年来首次全线通水。</a:t>
            </a:r>
            <a:endPar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rPr>
              <a:t>评分参考每个关键信息占1分,语句通顺占1分;字数不符合要求，酌情扣分。</a:t>
            </a:r>
            <a:endParaRPr lang="zh-CN" altLang="en-US" sz="2800" b="1">
              <a:solidFill>
                <a:srgbClr val="FFC000"/>
              </a:solidFill>
              <a:latin typeface="微软雅黑" panose="020B0503020204020204" charset="-122"/>
              <a:ea typeface="微软雅黑" panose="020B0503020204020204" charset="-122"/>
              <a:cs typeface="微软雅黑" panose="020B0503020204020204" charset="-122"/>
              <a:sym typeface="+mn-ea"/>
            </a:endParaRPr>
          </a:p>
        </p:txBody>
      </p:sp>
      <p:cxnSp>
        <p:nvCxnSpPr>
          <p:cNvPr id="4" name="直接连接符 3"/>
          <p:cNvCxnSpPr/>
          <p:nvPr/>
        </p:nvCxnSpPr>
        <p:spPr>
          <a:xfrm flipV="1">
            <a:off x="-152400" y="41148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76835" y="16002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0" y="-6985"/>
            <a:ext cx="12192635" cy="6864985"/>
          </a:xfrm>
          <a:prstGeom prst="rect">
            <a:avLst/>
          </a:prstGeom>
        </p:spPr>
      </p:pic>
      <p:sp>
        <p:nvSpPr>
          <p:cNvPr id="100" name="文本框 99"/>
          <p:cNvSpPr txBox="1"/>
          <p:nvPr/>
        </p:nvSpPr>
        <p:spPr>
          <a:xfrm>
            <a:off x="154940" y="271145"/>
            <a:ext cx="11457305" cy="768350"/>
          </a:xfrm>
          <a:prstGeom prst="rect">
            <a:avLst/>
          </a:prstGeom>
          <a:noFill/>
          <a:ln w="9525">
            <a:noFill/>
          </a:ln>
        </p:spPr>
        <p:txBody>
          <a:bodyPr wrap="square">
            <a:spAutoFit/>
          </a:bodyPr>
          <a:lstStyle/>
          <a:p>
            <a:pPr indent="152400"/>
            <a:r>
              <a:rPr lang="en-US" sz="4400" b="1">
                <a:latin typeface="Calibri" panose="020F0502020204030204" charset="0"/>
                <a:ea typeface="宋体" panose="02010600030101010101" pitchFamily="2" charset="-122"/>
              </a:rPr>
              <a:t>2</a:t>
            </a:r>
            <a:r>
              <a:rPr lang="zh-CN" sz="4400" b="1">
                <a:latin typeface="Calibri" panose="020F0502020204030204" charset="0"/>
                <a:ea typeface="宋体" panose="02010600030101010101" pitchFamily="2" charset="-122"/>
              </a:rPr>
              <a:t>、阅读下面的文字，</a:t>
            </a:r>
            <a:r>
              <a:rPr lang="zh-CN" sz="4400" b="1">
                <a:solidFill>
                  <a:srgbClr val="C00000"/>
                </a:solidFill>
                <a:latin typeface="Calibri" panose="020F0502020204030204" charset="0"/>
                <a:ea typeface="宋体" panose="02010600030101010101" pitchFamily="2" charset="-122"/>
              </a:rPr>
              <a:t>（</a:t>
            </a:r>
            <a:r>
              <a:rPr lang="en-US" sz="4400" b="1">
                <a:solidFill>
                  <a:srgbClr val="C00000"/>
                </a:solidFill>
                <a:latin typeface="Calibri" panose="020F0502020204030204" charset="0"/>
                <a:ea typeface="宋体" panose="02010600030101010101" pitchFamily="2" charset="-122"/>
              </a:rPr>
              <a:t>2</a:t>
            </a:r>
            <a:r>
              <a:rPr lang="zh-CN" sz="4400" b="1">
                <a:solidFill>
                  <a:srgbClr val="C00000"/>
                </a:solidFill>
                <a:latin typeface="Calibri" panose="020F0502020204030204" charset="0"/>
                <a:ea typeface="宋体" panose="02010600030101010101" pitchFamily="2" charset="-122"/>
              </a:rPr>
              <a:t>）</a:t>
            </a:r>
            <a:r>
              <a:rPr lang="zh-CN" sz="4400" b="1">
                <a:latin typeface="Calibri" panose="020F0502020204030204" charset="0"/>
                <a:ea typeface="宋体" panose="02010600030101010101" pitchFamily="2" charset="-122"/>
              </a:rPr>
              <a:t>题。</a:t>
            </a:r>
            <a:endParaRPr lang="zh-CN" altLang="en-US" sz="4400" b="1">
              <a:latin typeface="Calibri" panose="020F0502020204030204" charset="0"/>
              <a:ea typeface="宋体" panose="02010600030101010101" pitchFamily="2" charset="-122"/>
            </a:endParaRPr>
          </a:p>
        </p:txBody>
      </p:sp>
      <p:sp>
        <p:nvSpPr>
          <p:cNvPr id="2" name="文本框 1"/>
          <p:cNvSpPr txBox="1"/>
          <p:nvPr/>
        </p:nvSpPr>
        <p:spPr>
          <a:xfrm>
            <a:off x="422275" y="1039495"/>
            <a:ext cx="11528425" cy="4399915"/>
          </a:xfrm>
          <a:prstGeom prst="rect">
            <a:avLst/>
          </a:prstGeom>
          <a:noFill/>
          <a:ln w="9525">
            <a:noFill/>
          </a:ln>
        </p:spPr>
        <p:txBody>
          <a:bodyPr wrap="square">
            <a:spAutoFit/>
          </a:bodyPr>
          <a:lstStyle/>
          <a:p>
            <a:pPr indent="720090" fontAlgn="auto"/>
            <a:r>
              <a:rPr lang="zh-CN" sz="4000" b="1">
                <a:ea typeface="宋体" panose="02010600030101010101" pitchFamily="2" charset="-122"/>
              </a:rPr>
              <a:t>对超重人群和糖尿病人群来说，水果是不是必须“拉黑”呢？实际上，这类人群往往需要控制摄入食物的总热量，对含糖量较高的鲜枣等水果，尽量少吃或不吃，尤其要注意那些不太甜但含糖量较高的水果，如百香果。最好选择糖少的水果，如草莓等。但必须要说明的是，即使是含糖量较少的水果，也要有所限制，建议平均一天不超过200克。</a:t>
            </a:r>
            <a:endParaRPr lang="zh-CN" altLang="en-US" sz="4000" b="1">
              <a:ea typeface="宋体" panose="02010600030101010101" pitchFamily="2" charset="-122"/>
            </a:endParaRPr>
          </a:p>
        </p:txBody>
      </p:sp>
      <p:sp>
        <p:nvSpPr>
          <p:cNvPr id="4" name="文本框 3"/>
          <p:cNvSpPr txBox="1"/>
          <p:nvPr/>
        </p:nvSpPr>
        <p:spPr>
          <a:xfrm>
            <a:off x="77470" y="5541010"/>
            <a:ext cx="12037695" cy="1076325"/>
          </a:xfrm>
          <a:prstGeom prst="rect">
            <a:avLst/>
          </a:prstGeom>
          <a:noFill/>
          <a:ln w="9525">
            <a:noFill/>
          </a:ln>
        </p:spPr>
        <p:txBody>
          <a:bodyPr wrap="square">
            <a:spAutoFit/>
          </a:bodyPr>
          <a:lstStyle/>
          <a:p>
            <a:pPr indent="152400"/>
            <a:r>
              <a:rPr lang="zh-CN" sz="3200" b="1">
                <a:ea typeface="宋体" panose="02010600030101010101" pitchFamily="2" charset="-122"/>
              </a:rPr>
              <a:t>（</a:t>
            </a:r>
            <a:r>
              <a:rPr lang="en-US" altLang="zh-CN" sz="3200" b="1">
                <a:ea typeface="宋体" panose="02010600030101010101" pitchFamily="2" charset="-122"/>
              </a:rPr>
              <a:t>2</a:t>
            </a:r>
            <a:r>
              <a:rPr lang="zh-CN" sz="3200" b="1">
                <a:ea typeface="宋体" panose="02010600030101010101" pitchFamily="2" charset="-122"/>
              </a:rPr>
              <a:t>）简述第二自然段的主要内容。要求使用包含因果关系的句子，表达简洁流畅，不超过65个字。</a:t>
            </a:r>
            <a:endParaRPr lang="zh-CN" altLang="en-US" sz="3200" b="1">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50">
        <p:wheel spokes="8"/>
      </p:transition>
    </mc:Choice>
    <mc:Fallback>
      <p:transition spd="slow">
        <p:wheel spokes="8"/>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0" y="-6985"/>
            <a:ext cx="12192635" cy="6864985"/>
          </a:xfrm>
          <a:prstGeom prst="rect">
            <a:avLst/>
          </a:prstGeom>
        </p:spPr>
      </p:pic>
      <p:graphicFrame>
        <p:nvGraphicFramePr>
          <p:cNvPr id="5" name="表格 4"/>
          <p:cNvGraphicFramePr>
            <a:graphicFrameLocks noGrp="1"/>
          </p:cNvGraphicFramePr>
          <p:nvPr>
            <p:custDataLst>
              <p:tags r:id="rId2"/>
            </p:custDataLst>
          </p:nvPr>
        </p:nvGraphicFramePr>
        <p:xfrm>
          <a:off x="372110" y="113030"/>
          <a:ext cx="11201400" cy="6230874"/>
        </p:xfrm>
        <a:graphic>
          <a:graphicData uri="http://schemas.openxmlformats.org/drawingml/2006/table">
            <a:tbl>
              <a:tblPr firstRow="1" bandRow="1">
                <a:tableStyleId>{5940675A-B579-460E-94D1-54222C63F5DA}</a:tableStyleId>
              </a:tblPr>
              <a:tblGrid>
                <a:gridCol w="1120140"/>
                <a:gridCol w="1120140"/>
                <a:gridCol w="1120140"/>
                <a:gridCol w="1120140"/>
                <a:gridCol w="1120140"/>
                <a:gridCol w="1120140"/>
                <a:gridCol w="1120140"/>
                <a:gridCol w="1120140"/>
                <a:gridCol w="1120140"/>
                <a:gridCol w="1120140"/>
              </a:tblGrid>
              <a:tr h="918210">
                <a:tc>
                  <a:txBody>
                    <a:bodyPr/>
                    <a:lstStyle/>
                    <a:p>
                      <a:pPr indent="0" algn="ctr">
                        <a:lnSpc>
                          <a:spcPct val="120000"/>
                        </a:lnSpc>
                        <a:spcBef>
                          <a:spcPct val="0"/>
                        </a:spcBef>
                        <a:spcAft>
                          <a:spcPct val="0"/>
                        </a:spcAft>
                        <a:buNone/>
                      </a:pPr>
                      <a:r>
                        <a:rPr lang="zh-CN" altLang="en-US" sz="4000" b="1" spc="120">
                          <a:solidFill>
                            <a:srgbClr val="646464"/>
                          </a:solidFill>
                          <a:latin typeface="微软雅黑" panose="020B0503020204020204" charset="-122"/>
                          <a:ea typeface="微软雅黑" panose="020B0503020204020204" charset="-122"/>
                        </a:rPr>
                        <a:t>超</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000" b="1" spc="120">
                          <a:solidFill>
                            <a:srgbClr val="646464"/>
                          </a:solidFill>
                          <a:latin typeface="微软雅黑" panose="020B0503020204020204" charset="-122"/>
                          <a:ea typeface="微软雅黑" panose="020B0503020204020204" charset="-122"/>
                        </a:rPr>
                        <a:t>重</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000" b="1" spc="120">
                          <a:solidFill>
                            <a:srgbClr val="646464"/>
                          </a:solidFill>
                          <a:latin typeface="微软雅黑" panose="020B0503020204020204" charset="-122"/>
                          <a:ea typeface="微软雅黑" panose="020B0503020204020204" charset="-122"/>
                        </a:rPr>
                        <a:t>人</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000" b="1" spc="120">
                          <a:solidFill>
                            <a:srgbClr val="646464"/>
                          </a:solidFill>
                          <a:latin typeface="微软雅黑" panose="020B0503020204020204" charset="-122"/>
                          <a:ea typeface="微软雅黑" panose="020B0503020204020204" charset="-122"/>
                        </a:rPr>
                        <a:t>群</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000" b="1" spc="120">
                          <a:solidFill>
                            <a:srgbClr val="646464"/>
                          </a:solidFill>
                          <a:latin typeface="微软雅黑" panose="020B0503020204020204" charset="-122"/>
                          <a:ea typeface="微软雅黑" panose="020B0503020204020204" charset="-122"/>
                        </a:rPr>
                        <a:t>和</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000" b="1" spc="120">
                          <a:solidFill>
                            <a:srgbClr val="646464"/>
                          </a:solidFill>
                          <a:latin typeface="微软雅黑" panose="020B0503020204020204" charset="-122"/>
                          <a:ea typeface="微软雅黑" panose="020B0503020204020204" charset="-122"/>
                        </a:rPr>
                        <a:t>糖</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000" b="1" spc="120">
                          <a:solidFill>
                            <a:srgbClr val="646464"/>
                          </a:solidFill>
                          <a:latin typeface="微软雅黑" panose="020B0503020204020204" charset="-122"/>
                          <a:ea typeface="微软雅黑" panose="020B0503020204020204" charset="-122"/>
                        </a:rPr>
                        <a:t>尿</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000" b="1" spc="120">
                          <a:solidFill>
                            <a:srgbClr val="646464"/>
                          </a:solidFill>
                          <a:latin typeface="微软雅黑" panose="020B0503020204020204" charset="-122"/>
                          <a:ea typeface="微软雅黑" panose="020B0503020204020204" charset="-122"/>
                        </a:rPr>
                        <a:t>病</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000" b="1" spc="120">
                          <a:solidFill>
                            <a:srgbClr val="646464"/>
                          </a:solidFill>
                          <a:latin typeface="微软雅黑" panose="020B0503020204020204" charset="-122"/>
                          <a:ea typeface="微软雅黑" panose="020B0503020204020204" charset="-122"/>
                        </a:rPr>
                        <a:t>人</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a:lstStyle/>
                    <a:p>
                      <a:pPr indent="0" algn="ctr">
                        <a:lnSpc>
                          <a:spcPct val="120000"/>
                        </a:lnSpc>
                        <a:spcBef>
                          <a:spcPct val="0"/>
                        </a:spcBef>
                        <a:spcAft>
                          <a:spcPct val="0"/>
                        </a:spcAft>
                        <a:buNone/>
                      </a:pPr>
                      <a:r>
                        <a:rPr lang="zh-CN" altLang="en-US" sz="4000" b="1" spc="120">
                          <a:solidFill>
                            <a:srgbClr val="646464"/>
                          </a:solidFill>
                          <a:latin typeface="微软雅黑" panose="020B0503020204020204" charset="-122"/>
                          <a:ea typeface="微软雅黑" panose="020B0503020204020204" charset="-122"/>
                        </a:rPr>
                        <a:t>因</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r>
              <a:tr h="854075">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为</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要</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控</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制</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摄</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入</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食</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物</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的</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总</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r>
              <a:tr h="853440">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热</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量</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因</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此</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要</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少</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吃</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或</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不</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r>
              <a:tr h="852805">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吃</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含</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糖</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量</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高</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的</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水</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果</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含</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r>
              <a:tr h="852805">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糖</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量</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少</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的</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水</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果</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平</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均</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一</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天</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2F2F2"/>
                    </a:solidFill>
                  </a:tcPr>
                </a:tc>
              </a:tr>
              <a:tr h="852805">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摄</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入</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量</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也</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不</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能</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超</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过</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2</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00</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r>
              <a:tr h="853440">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克</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zh-CN" altLang="en-US" sz="4000" b="1" spc="120">
                          <a:solidFill>
                            <a:srgbClr val="646464"/>
                          </a:solidFill>
                          <a:latin typeface="微软雅黑" panose="020B0503020204020204" charset="-122"/>
                          <a:ea typeface="微软雅黑" panose="020B0503020204020204" charset="-122"/>
                        </a:rPr>
                        <a:t>。</a:t>
                      </a: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r>
                        <a:rPr lang="en-US" altLang="zh-CN" sz="3200" b="0" spc="120">
                          <a:solidFill>
                            <a:srgbClr val="646464"/>
                          </a:solidFill>
                          <a:latin typeface="微软雅黑" panose="020B0503020204020204" charset="-122"/>
                          <a:ea typeface="微软雅黑" panose="020B0503020204020204" charset="-122"/>
                        </a:rPr>
                        <a:t>65</a:t>
                      </a:r>
                      <a:endParaRPr lang="en-US" altLang="zh-CN" sz="3200" b="0"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2F2F2"/>
                    </a:solidFill>
                  </a:tcPr>
                </a:tc>
                <a:tc>
                  <a:txBody>
                    <a:bodyPr/>
                    <a:lstStyle/>
                    <a:p>
                      <a:pPr algn="ctr">
                        <a:lnSpc>
                          <a:spcPct val="120000"/>
                        </a:lnSpc>
                        <a:spcBef>
                          <a:spcPct val="0"/>
                        </a:spcBef>
                        <a:spcAft>
                          <a:spcPct val="0"/>
                        </a:spcAft>
                        <a:buClrTx/>
                        <a:buSzTx/>
                        <a:buFontTx/>
                        <a:buNone/>
                      </a:pPr>
                      <a:endParaRPr lang="zh-CN" altLang="en-US" sz="4000" b="1" spc="120">
                        <a:solidFill>
                          <a:srgbClr val="646464"/>
                        </a:solidFill>
                        <a:latin typeface="微软雅黑" panose="020B0503020204020204" charset="-122"/>
                        <a:ea typeface="微软雅黑" panose="020B0503020204020204" charset="-122"/>
                      </a:endParaRPr>
                    </a:p>
                  </a:txBody>
                  <a:tcPr marL="127000" marR="1270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2F2F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50">
        <p:wheel spokes="8"/>
      </p:transition>
    </mc:Choice>
    <mc:Fallback>
      <p:transition spd="slow">
        <p:wheel spokes="8"/>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28600" y="381000"/>
            <a:ext cx="11887200" cy="6489065"/>
          </a:xfrm>
          <a:prstGeom prst="rect">
            <a:avLst/>
          </a:prstGeom>
          <a:noFill/>
        </p:spPr>
        <p:txBody>
          <a:bodyPr wrap="square" rtlCol="0">
            <a:spAutoFit/>
          </a:bodyPr>
          <a:lstStyle/>
          <a:p>
            <a:pPr lvl="0" algn="l">
              <a:lnSpc>
                <a:spcPct val="130000"/>
              </a:lnSpc>
              <a:buClrTx/>
              <a:buSzTx/>
              <a:buFontTx/>
            </a:pP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【2018·江苏卷】对下面一段文字主要意思的提炼，最准确的一项是( </a:t>
            </a:r>
            <a:r>
              <a:rPr lang="en-US" altLang="zh-CN" sz="2800" b="1">
                <a:solidFill>
                  <a:schemeClr val="bg1"/>
                </a:solidFill>
                <a:latin typeface="微软雅黑" panose="020B0503020204020204" charset="-122"/>
                <a:ea typeface="微软雅黑" panose="020B0503020204020204" charset="-122"/>
                <a:cs typeface="微软雅黑" panose="020B0503020204020204" charset="-122"/>
                <a:sym typeface="+mn-ea"/>
              </a:rPr>
              <a:t>   </a:t>
            </a: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 ) </a:t>
            </a:r>
            <a:endPar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偏见可以说是思想的放假。它是没有思想的人的家常日用，是有思想的人的星期天娱乐。假如我们不能怀挟偏见，随时随地必须得客观公正、正经严肃，那就像造屋只有客厅，没有卧室，又好比在浴室里照镜子还得做出摄影机前的姿态。
</a:t>
            </a:r>
            <a:endPar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A.没有思想的人往往更容易产生偏见。</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B.即使有思想的人也常常会怀挟偏见。</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C.人无法做到随时随地保持客观公正。</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D.对思想而言偏见自有其存在的价值</a:t>
            </a: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
</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cxnSp>
        <p:nvCxnSpPr>
          <p:cNvPr id="4" name="直接连接符 3"/>
          <p:cNvCxnSpPr/>
          <p:nvPr/>
        </p:nvCxnSpPr>
        <p:spPr>
          <a:xfrm flipV="1">
            <a:off x="-65405" y="342392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flipV="1">
            <a:off x="-65405" y="10668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11125200" y="457200"/>
            <a:ext cx="504825" cy="583565"/>
          </a:xfrm>
          <a:prstGeom prst="rect">
            <a:avLst/>
          </a:prstGeom>
          <a:noFill/>
        </p:spPr>
        <p:txBody>
          <a:bodyPr wrap="none" rtlCol="0">
            <a:spAutoFit/>
          </a:bodyPr>
          <a:lstStyle/>
          <a:p>
            <a:pPr algn="l"/>
            <a:r>
              <a:rPr lang="zh-CN" altLang="en-US" sz="3200" b="1">
                <a:solidFill>
                  <a:srgbClr val="FFC000"/>
                </a:solidFill>
                <a:latin typeface="微软雅黑" panose="020B0503020204020204" charset="-122"/>
                <a:ea typeface="微软雅黑" panose="020B0503020204020204" charset="-122"/>
                <a:cs typeface="微软雅黑" panose="020B0503020204020204" charset="-122"/>
                <a:sym typeface="+mn-ea"/>
              </a:rPr>
              <a:t>D</a:t>
            </a:r>
            <a:endParaRPr lang="zh-CN" altLang="en-US" sz="3200" b="1">
              <a:solidFill>
                <a:srgbClr val="FFC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33705" y="-113030"/>
            <a:ext cx="11323955" cy="6971030"/>
          </a:xfrm>
          <a:prstGeom prst="rect">
            <a:avLst/>
          </a:prstGeom>
          <a:noFill/>
        </p:spPr>
        <p:txBody>
          <a:bodyPr wrap="square" rtlCol="0">
            <a:spAutoFit/>
          </a:bodyPr>
          <a:lstStyle/>
          <a:p>
            <a:pPr lvl="0" algn="l">
              <a:lnSpc>
                <a:spcPct val="130000"/>
              </a:lnSpc>
              <a:buClrTx/>
              <a:buSzTx/>
              <a:buFontTx/>
            </a:pPr>
            <a:r>
              <a:rPr lang="zh-CN" altLang="en-US" sz="2800" b="1">
                <a:solidFill>
                  <a:schemeClr val="bg1"/>
                </a:solidFill>
                <a:latin typeface="微软雅黑" panose="020B0503020204020204" charset="-122"/>
                <a:ea typeface="微软雅黑" panose="020B0503020204020204" charset="-122"/>
                <a:cs typeface="微软雅黑" panose="020B0503020204020204" charset="-122"/>
                <a:sym typeface="+mn-ea"/>
              </a:rPr>
              <a:t>阅读下面材料，完成后面问题。</a:t>
            </a:r>
            <a:endParaRPr lang="zh-CN" altLang="en-US" sz="40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endParaRPr lang="zh-CN" altLang="en-US" sz="1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en-US" altLang="zh-CN" sz="2000" b="1">
                <a:solidFill>
                  <a:schemeClr val="bg1"/>
                </a:solidFill>
                <a:latin typeface="微软雅黑" panose="020B0503020204020204" charset="-122"/>
                <a:ea typeface="微软雅黑" panose="020B0503020204020204" charset="-122"/>
                <a:cs typeface="微软雅黑" panose="020B0503020204020204" charset="-122"/>
                <a:sym typeface="+mn-ea"/>
              </a:rPr>
              <a:t>       </a:t>
            </a:r>
            <a:r>
              <a:rPr lang="zh-CN" altLang="en-US" sz="2000" b="1">
                <a:solidFill>
                  <a:schemeClr val="bg1"/>
                </a:solidFill>
                <a:latin typeface="微软雅黑" panose="020B0503020204020204" charset="-122"/>
                <a:ea typeface="微软雅黑" panose="020B0503020204020204" charset="-122"/>
                <a:cs typeface="微软雅黑" panose="020B0503020204020204" charset="-122"/>
                <a:sym typeface="+mn-ea"/>
              </a:rPr>
              <a:t>2022年2月4日，北京冬奥会将和我们见面。精彩纷呈的冬奥会上的项目离不开高质量的冰面。为了保证比赛场地的质量，北京冬奥会使用的冰都是非天然，而是用二氧化碳人为制造出来的。北京赛区的15块冰面皆是优先采用的环保型制冰剂，其中7块冰面采用了清洁、低碳的二氧化碳跨临界直冷制冰技术。</a:t>
            </a:r>
            <a:endParaRPr lang="zh-CN" altLang="en-US" sz="20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en-US" altLang="zh-CN" sz="2000" b="1">
                <a:solidFill>
                  <a:schemeClr val="bg1"/>
                </a:solidFill>
                <a:latin typeface="微软雅黑" panose="020B0503020204020204" charset="-122"/>
                <a:ea typeface="微软雅黑" panose="020B0503020204020204" charset="-122"/>
                <a:cs typeface="微软雅黑" panose="020B0503020204020204" charset="-122"/>
                <a:sym typeface="+mn-ea"/>
              </a:rPr>
              <a:t>      </a:t>
            </a:r>
            <a:r>
              <a:rPr lang="zh-CN" altLang="en-US" sz="2000" b="1">
                <a:solidFill>
                  <a:schemeClr val="bg1"/>
                </a:solidFill>
                <a:latin typeface="微软雅黑" panose="020B0503020204020204" charset="-122"/>
                <a:ea typeface="微软雅黑" panose="020B0503020204020204" charset="-122"/>
                <a:cs typeface="微软雅黑" panose="020B0503020204020204" charset="-122"/>
                <a:sym typeface="+mn-ea"/>
              </a:rPr>
              <a:t>在制冰过程中，二氧化碳可以像氟利昂或氨一样作为制冷剂，它的制冷循环原理与普通制冷剂基本相同，都是蒸气压缩制冷（或热泵）循环。但是又有所不同。二氧化碳液体罐中的液体二氧化碳通过二氧化碳泵，以制冷需求量的1.5—2.5倍供液，这种方法可以解决传统制冰中冰场温度不均衡的问题，打造更完美的场地。</a:t>
            </a:r>
            <a:endParaRPr lang="zh-CN" altLang="en-US" sz="20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000" b="1">
                <a:solidFill>
                  <a:schemeClr val="bg1"/>
                </a:solidFill>
                <a:latin typeface="微软雅黑" panose="020B0503020204020204" charset="-122"/>
                <a:ea typeface="微软雅黑" panose="020B0503020204020204" charset="-122"/>
                <a:cs typeface="微软雅黑" panose="020B0503020204020204" charset="-122"/>
                <a:sym typeface="+mn-ea"/>
              </a:rPr>
              <a:t> </a:t>
            </a:r>
            <a:r>
              <a:rPr lang="en-US" altLang="zh-CN" sz="2000" b="1">
                <a:solidFill>
                  <a:schemeClr val="bg1"/>
                </a:solidFill>
                <a:latin typeface="微软雅黑" panose="020B0503020204020204" charset="-122"/>
                <a:ea typeface="微软雅黑" panose="020B0503020204020204" charset="-122"/>
                <a:cs typeface="微软雅黑" panose="020B0503020204020204" charset="-122"/>
                <a:sym typeface="+mn-ea"/>
              </a:rPr>
              <a:t>     </a:t>
            </a:r>
            <a:r>
              <a:rPr lang="zh-CN" altLang="en-US" sz="2000" b="1">
                <a:solidFill>
                  <a:schemeClr val="bg1"/>
                </a:solidFill>
                <a:latin typeface="微软雅黑" panose="020B0503020204020204" charset="-122"/>
                <a:ea typeface="微软雅黑" panose="020B0503020204020204" charset="-122"/>
                <a:cs typeface="微软雅黑" panose="020B0503020204020204" charset="-122"/>
                <a:sym typeface="+mn-ea"/>
              </a:rPr>
              <a:t>运动员们能在冰面上旋转、跳跃、冲刺，展现优美的身姿，时速可达几十公里。这得益于冰的表面有薄薄的一层类似液态的水，即使在冰点以下，也没有完全结成冰。当物体与冰面接触时，在一定的压强条件下，这些水不断地润滑物体与冰层的接触面，使冰面很滑。</a:t>
            </a:r>
            <a:endParaRPr lang="zh-CN" altLang="en-US" sz="20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endParaRPr lang="zh-CN" altLang="en-US" sz="12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分别用一个问句概括上面各段文字的主要意思，以下概括不准确的一项是( </a:t>
            </a:r>
            <a:r>
              <a:rPr lang="en-US" altLang="zh-CN" sz="2400" b="1">
                <a:solidFill>
                  <a:schemeClr val="bg1"/>
                </a:solidFill>
                <a:latin typeface="微软雅黑" panose="020B0503020204020204" charset="-122"/>
                <a:ea typeface="微软雅黑" panose="020B0503020204020204" charset="-122"/>
                <a:cs typeface="微软雅黑" panose="020B0503020204020204" charset="-122"/>
                <a:sym typeface="+mn-ea"/>
              </a:rPr>
              <a:t>   </a:t>
            </a: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  )</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A冬奥会场地的冰从哪里来?</a:t>
            </a:r>
            <a:r>
              <a:rPr lang="en-US" altLang="zh-CN" sz="2400" b="1">
                <a:solidFill>
                  <a:schemeClr val="bg1"/>
                </a:solidFill>
                <a:latin typeface="微软雅黑" panose="020B0503020204020204" charset="-122"/>
                <a:ea typeface="微软雅黑" panose="020B0503020204020204" charset="-122"/>
                <a:cs typeface="微软雅黑" panose="020B0503020204020204" charset="-122"/>
                <a:sym typeface="+mn-ea"/>
              </a:rPr>
              <a:t>                </a:t>
            </a: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B与传统制冰有何不同?</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endParaRPr>
          </a:p>
          <a:p>
            <a:pPr lvl="0" algn="l">
              <a:lnSpc>
                <a:spcPct val="130000"/>
              </a:lnSpc>
              <a:buClrTx/>
              <a:buSzTx/>
              <a:buFontTx/>
            </a:pP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C冰面为什么那么滑?</a:t>
            </a:r>
            <a:r>
              <a:rPr lang="en-US" altLang="zh-CN" sz="2400" b="1">
                <a:solidFill>
                  <a:schemeClr val="bg1"/>
                </a:solidFill>
                <a:latin typeface="微软雅黑" panose="020B0503020204020204" charset="-122"/>
                <a:ea typeface="微软雅黑" panose="020B0503020204020204" charset="-122"/>
                <a:cs typeface="微软雅黑" panose="020B0503020204020204" charset="-122"/>
                <a:sym typeface="+mn-ea"/>
              </a:rPr>
              <a:t>                          </a:t>
            </a: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D二氧化碳的作用是什么?</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cxnSp>
        <p:nvCxnSpPr>
          <p:cNvPr id="3" name="直接连接符 2"/>
          <p:cNvCxnSpPr/>
          <p:nvPr/>
        </p:nvCxnSpPr>
        <p:spPr>
          <a:xfrm flipV="1">
            <a:off x="-76200" y="6096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52400" y="517144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0439400" y="5410200"/>
            <a:ext cx="424180" cy="460375"/>
          </a:xfrm>
          <a:prstGeom prst="rect">
            <a:avLst/>
          </a:prstGeom>
          <a:noFill/>
        </p:spPr>
        <p:txBody>
          <a:bodyPr wrap="none" rtlCol="0">
            <a:spAutoFit/>
          </a:bodyPr>
          <a:lstStyle/>
          <a:p>
            <a:pPr algn="l"/>
            <a:r>
              <a:rPr lang="zh-CN" altLang="en-US" sz="2400" b="1">
                <a:solidFill>
                  <a:srgbClr val="FFC000"/>
                </a:solidFill>
                <a:latin typeface="微软雅黑" panose="020B0503020204020204" charset="-122"/>
                <a:ea typeface="微软雅黑" panose="020B0503020204020204" charset="-122"/>
                <a:cs typeface="微软雅黑" panose="020B0503020204020204" charset="-122"/>
                <a:sym typeface="+mn-ea"/>
              </a:rPr>
              <a:t>D</a:t>
            </a:r>
            <a:endParaRPr lang="zh-CN" altLang="en-US" sz="2400" b="1">
              <a:solidFill>
                <a:srgbClr val="FFC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80340" y="3276600"/>
            <a:ext cx="11574145" cy="1106805"/>
          </a:xfrm>
          <a:prstGeom prst="rect">
            <a:avLst/>
          </a:prstGeom>
          <a:noFill/>
        </p:spPr>
        <p:txBody>
          <a:bodyPr wrap="square" rtlCol="0">
            <a:spAutoFit/>
          </a:bodyPr>
          <a:lstStyle/>
          <a:p>
            <a:pPr algn="ctr"/>
            <a:r>
              <a:rPr lang="zh-CN" altLang="en-US" sz="6600" b="1">
                <a:solidFill>
                  <a:schemeClr val="bg1"/>
                </a:solidFill>
              </a:rPr>
              <a:t>清华中学</a:t>
            </a:r>
            <a:r>
              <a:rPr lang="en-US" altLang="zh-CN" sz="6600" b="1">
                <a:solidFill>
                  <a:schemeClr val="bg1"/>
                </a:solidFill>
              </a:rPr>
              <a:t> </a:t>
            </a:r>
            <a:r>
              <a:rPr lang="zh-CN" altLang="en-US" sz="6600" b="1">
                <a:solidFill>
                  <a:schemeClr val="bg1"/>
                </a:solidFill>
              </a:rPr>
              <a:t>赖无数原创</a:t>
            </a:r>
            <a:endParaRPr lang="zh-CN" altLang="en-US" sz="6600" b="1">
              <a:solidFill>
                <a:schemeClr val="bg1"/>
              </a:solidFill>
            </a:endParaRPr>
          </a:p>
        </p:txBody>
      </p:sp>
      <p:sp>
        <p:nvSpPr>
          <p:cNvPr id="2" name="文本框 1"/>
          <p:cNvSpPr txBox="1"/>
          <p:nvPr/>
        </p:nvSpPr>
        <p:spPr>
          <a:xfrm>
            <a:off x="1676400" y="533400"/>
            <a:ext cx="10078085" cy="1322070"/>
          </a:xfrm>
          <a:prstGeom prst="rect">
            <a:avLst/>
          </a:prstGeom>
          <a:noFill/>
        </p:spPr>
        <p:txBody>
          <a:bodyPr wrap="square" rtlCol="0">
            <a:spAutoFit/>
          </a:bodyPr>
          <a:lstStyle/>
          <a:p>
            <a:pPr algn="ctr"/>
            <a:r>
              <a:rPr lang="en-US" altLang="zh-CN" sz="8000" b="1">
                <a:solidFill>
                  <a:srgbClr val="FFC000"/>
                </a:solidFill>
              </a:rPr>
              <a:t>考的是仔细！！！</a:t>
            </a:r>
            <a:endParaRPr lang="en-US" altLang="zh-CN" sz="8000" b="1">
              <a:solidFill>
                <a:srgbClr val="FFC000"/>
              </a:solidFill>
            </a:endParaRPr>
          </a:p>
        </p:txBody>
      </p:sp>
      <p:pic>
        <p:nvPicPr>
          <p:cNvPr id="3" name="图片 2" descr="QQ截图20220430115925"/>
          <p:cNvPicPr>
            <a:picLocks noChangeAspect="1"/>
          </p:cNvPicPr>
          <p:nvPr/>
        </p:nvPicPr>
        <p:blipFill>
          <a:blip r:embed="rId1"/>
          <a:stretch>
            <a:fillRect/>
          </a:stretch>
        </p:blipFill>
        <p:spPr>
          <a:xfrm>
            <a:off x="5080" y="2438400"/>
            <a:ext cx="12192000" cy="3204210"/>
          </a:xfrm>
          <a:prstGeom prst="rect">
            <a:avLst/>
          </a:prstGeom>
        </p:spPr>
      </p:pic>
      <p:cxnSp>
        <p:nvCxnSpPr>
          <p:cNvPr id="5" name="直接连接符 4"/>
          <p:cNvCxnSpPr/>
          <p:nvPr/>
        </p:nvCxnSpPr>
        <p:spPr>
          <a:xfrm flipV="1">
            <a:off x="10795" y="213360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23190" y="5904230"/>
            <a:ext cx="12181205" cy="10160"/>
          </a:xfrm>
          <a:prstGeom prst="line">
            <a:avLst/>
          </a:prstGeom>
          <a:ln w="31750" cmpd="sng">
            <a:solidFill>
              <a:schemeClr val="bg1"/>
            </a:solidFill>
            <a:prstDash val="sysDash"/>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7" name="New picture"/>
          <p:cNvPicPr/>
          <p:nvPr/>
        </p:nvPicPr>
        <p:blipFill>
          <a:blip r:embed="rId2"/>
          <a:stretch>
            <a:fillRect/>
          </a:stretch>
        </p:blipFill>
        <p:spPr>
          <a:xfrm>
            <a:off x="10414000" y="11544300"/>
            <a:ext cx="355600" cy="266700"/>
          </a:xfrm>
          <a:prstGeom prst="cube">
            <a:avLst/>
          </a:prstGeom>
        </p:spPr>
      </p:pic>
    </p:spTree>
  </p:cSld>
  <p:clrMapOvr>
    <a:masterClrMapping/>
  </p:clrMapOvr>
  <p:transition/>
</p:sld>
</file>

<file path=ppt/tags/tag1.xml><?xml version="1.0" encoding="utf-8"?>
<p:tagLst xmlns:p="http://schemas.openxmlformats.org/presentationml/2006/main">
  <p:tag name="KSO_WM_UNIT_TABLE_BEAUTIFY" val="smartTable{f63d416e-28fb-418c-a17a-ece2c7c0e20f}"/>
  <p:tag name="TABLE_ENDDRAG_ORIGIN_RECT" val="879*611"/>
  <p:tag name="TABLE_ENDDRAG_RECT" val="25*106*879*611"/>
</p:tagLst>
</file>

<file path=ppt/tags/tag2.xml><?xml version="1.0" encoding="utf-8"?>
<p:tagLst xmlns:p="http://schemas.openxmlformats.org/presentationml/2006/main">
  <p:tag name="KSO_WM_UNIT_TABLE_BEAUTIFY" val="smartTable{0a81c7b3-5230-44d0-9725-de08617075d2}"/>
  <p:tag name="TABLE_ENDDRAG_ORIGIN_RECT" val="840*498"/>
  <p:tag name="TABLE_ENDDRAG_RECT" val="30*8*840*498"/>
</p:tagLst>
</file>

<file path=ppt/tags/tag3.xml><?xml version="1.0" encoding="utf-8"?>
<p:tagLst xmlns:p="http://schemas.openxmlformats.org/presentationml/2006/main">
  <p:tag name="KSO_WM_UNIT_TABLE_BEAUTIFY" val="smartTable{0a81c7b3-5230-44d0-9725-de08617075d2}"/>
  <p:tag name="TABLE_COLOR_RGB" val="0x000000*0xFFFFFF*0x212121*0xFFFFFF*0xFF6238*0xFFD147*0xFFB57D*0xFF7A51*0xFFD791*0xFF8C6D"/>
  <p:tag name="TABLE_COLORIDX" val="3"/>
  <p:tag name="TABLE_EMPHASIZE_COLOR" val="16736824"/>
  <p:tag name="TABLE_ENDDRAG_ORIGIN_RECT" val="892*469"/>
  <p:tag name="TABLE_ENDDRAG_RECT" val="24*36*892*469"/>
  <p:tag name="TABLE_ONEKEY_SKIN_IDX" val="2"/>
  <p:tag name="TABLE_RECT" val="42.4*82.275*875.2*375.45"/>
  <p:tag name="TABLE_SKINIDX" val="2"/>
</p:tagLst>
</file>

<file path=ppt/tags/tag4.xml><?xml version="1.0" encoding="utf-8"?>
<p:tagLst xmlns:p="http://schemas.openxmlformats.org/presentationml/2006/main">
  <p:tag name="KSO_WM_UNIT_TABLE_BEAUTIFY" val="smartTable{0a81c7b3-5230-44d0-9725-de08617075d2}"/>
  <p:tag name="TABLE_COLORIDX" val="l"/>
  <p:tag name="TABLE_EMPHASIZE_COLOR" val="6579300"/>
  <p:tag name="TABLE_ENDDRAG_ORIGIN_RECT" val="889*508"/>
  <p:tag name="TABLE_ENDDRAG_RECT" val="29*17*889*508"/>
  <p:tag name="TABLE_ONEKEY_SKIN_IDX" val="0"/>
  <p:tag name="TABLE_RECT" val="108*157.125*744*225.75"/>
  <p:tag name="TABLE_SKINIDX" val="-1"/>
</p:tagLst>
</file>

<file path=ppt/tags/tag5.xml><?xml version="1.0" encoding="utf-8"?>
<p:tagLst xmlns:p="http://schemas.openxmlformats.org/presentationml/2006/main">
  <p:tag name="KSO_WM_UNIT_TABLE_BEAUTIFY" val="smartTable{0a81c7b3-5230-44d0-9725-de08617075d2}"/>
  <p:tag name="TABLE_COLORIDX" val="l"/>
  <p:tag name="TABLE_EMPHASIZE_COLOR" val="6579300"/>
  <p:tag name="TABLE_ENDDRAG_ORIGIN_RECT" val="882*475"/>
  <p:tag name="TABLE_ENDDRAG_RECT" val="26*30*882*475"/>
  <p:tag name="TABLE_ONEKEY_SKIN_IDX" val="0"/>
  <p:tag name="TABLE_RECT" val="72*87.275*816*365.45"/>
  <p:tag name="TABLE_SKINIDX" val="-1"/>
</p:tagLst>
</file>

<file path=ppt/tags/tag6.xml><?xml version="1.0" encoding="utf-8"?>
<p:tagLst xmlns:p="http://schemas.openxmlformats.org/presentationml/2006/main">
  <p:tag name="AS_OS" val="Unix 3.10 unknown"/>
  <p:tag name="AS_RELEASE_DATE" val="2020.11.30"/>
  <p:tag name="AS_TITLE" val="Aspose.Slides for Java"/>
  <p:tag name="AS_VERSION" val="20.11"/>
  <p:tag name="COMMONDATA" val="eyJoZGlkIjoiNDJiMmIxNWI2MTQ1YzYxZGQ0ODJlOGU0N2UyY2M4ZDI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5215</Words>
  <Application>WPS 演示</Application>
  <PresentationFormat>宽屏</PresentationFormat>
  <Paragraphs>765</Paragraphs>
  <Slides>32</Slides>
  <Notes>16</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32</vt:i4>
      </vt:variant>
    </vt:vector>
  </HeadingPairs>
  <TitlesOfParts>
    <vt:vector size="44" baseType="lpstr">
      <vt:lpstr>Arial</vt:lpstr>
      <vt:lpstr>宋体</vt:lpstr>
      <vt:lpstr>Wingdings</vt:lpstr>
      <vt:lpstr>inpin heiti</vt:lpstr>
      <vt:lpstr>黑体</vt:lpstr>
      <vt:lpstr>楷体</vt:lpstr>
      <vt:lpstr>隶书</vt:lpstr>
      <vt:lpstr>微软雅黑</vt:lpstr>
      <vt:lpstr>Calibri</vt:lpstr>
      <vt:lpstr>Arial Unicode MS</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rbm.xkw.com</dc:creator>
  <cp:lastModifiedBy>梁浩蕾</cp:lastModifiedBy>
  <cp:revision>44</cp:revision>
  <cp:lastPrinted>2022-04-30T12:17:00Z</cp:lastPrinted>
  <dcterms:created xsi:type="dcterms:W3CDTF">2022-04-30T12:17:00Z</dcterms:created>
  <dcterms:modified xsi:type="dcterms:W3CDTF">2022-05-07T02:50:45Z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6B8A41A579524AA698C7E00FDD76F304</vt:lpwstr>
  </property>
  <property fmtid="{D5CDD505-2E9C-101B-9397-08002B2CF9AE}" pid="7" name="KSOProductBuildVer">
    <vt:lpwstr>2052-11.1.0.11691</vt:lpwstr>
  </property>
</Properties>
</file>