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298" r:id="rId3"/>
    <p:sldId id="300" r:id="rId4"/>
    <p:sldId id="302" r:id="rId5"/>
    <p:sldId id="263" r:id="rId6"/>
    <p:sldId id="310" r:id="rId7"/>
    <p:sldId id="304" r:id="rId8"/>
    <p:sldId id="262" r:id="rId9"/>
    <p:sldId id="260" r:id="rId10"/>
    <p:sldId id="261" r:id="rId11"/>
    <p:sldId id="276" r:id="rId12"/>
    <p:sldId id="307" r:id="rId13"/>
    <p:sldId id="264" r:id="rId14"/>
    <p:sldId id="266" r:id="rId15"/>
    <p:sldId id="269" r:id="rId16"/>
    <p:sldId id="311" r:id="rId17"/>
    <p:sldId id="309" r:id="rId18"/>
    <p:sldId id="313" r:id="rId19"/>
    <p:sldId id="314" r:id="rId20"/>
    <p:sldId id="315" r:id="rId21"/>
    <p:sldId id="316" r:id="rId22"/>
    <p:sldId id="317" r:id="rId23"/>
    <p:sldId id="318" r:id="rId24"/>
    <p:sldId id="320" r:id="rId25"/>
    <p:sldId id="319" r:id="rId26"/>
    <p:sldId id="321" r:id="rId27"/>
    <p:sldId id="322" r:id="rId28"/>
    <p:sldId id="323" r:id="rId29"/>
    <p:sldId id="324" r:id="rId30"/>
    <p:sldId id="325" r:id="rId31"/>
    <p:sldId id="327" r:id="rId32"/>
    <p:sldId id="329" r:id="rId33"/>
    <p:sldId id="330" r:id="rId34"/>
    <p:sldId id="328" r:id="rId35"/>
    <p:sldId id="331" r:id="rId36"/>
    <p:sldId id="332" r:id="rId37"/>
    <p:sldId id="333" r:id="rId38"/>
    <p:sldId id="334" r:id="rId39"/>
    <p:sldId id="339" r:id="rId40"/>
    <p:sldId id="335" r:id="rId41"/>
    <p:sldId id="336" r:id="rId42"/>
    <p:sldId id="337" r:id="rId43"/>
    <p:sldId id="340" r:id="rId44"/>
    <p:sldId id="341" r:id="rId4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66"/>
    <a:srgbClr val="FF66FF"/>
    <a:srgbClr val="23C5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CAF9ED-07DC-4A11-8D7F-57B35C25682E}" styleName="中度样式 1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414" autoAdjust="0"/>
  </p:normalViewPr>
  <p:slideViewPr>
    <p:cSldViewPr>
      <p:cViewPr varScale="1">
        <p:scale>
          <a:sx n="74" d="100"/>
          <a:sy n="74" d="100"/>
        </p:scale>
        <p:origin x="126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image" Target="../media/image2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image" Target="../media/image44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Relationship Id="rId4" Type="http://schemas.openxmlformats.org/officeDocument/2006/relationships/image" Target="../media/image76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81.wmf"/><Relationship Id="rId3" Type="http://schemas.openxmlformats.org/officeDocument/2006/relationships/image" Target="../media/image74.wmf"/><Relationship Id="rId7" Type="http://schemas.openxmlformats.org/officeDocument/2006/relationships/image" Target="../media/image80.wmf"/><Relationship Id="rId2" Type="http://schemas.openxmlformats.org/officeDocument/2006/relationships/image" Target="../media/image73.wmf"/><Relationship Id="rId1" Type="http://schemas.openxmlformats.org/officeDocument/2006/relationships/image" Target="../media/image77.wmf"/><Relationship Id="rId6" Type="http://schemas.openxmlformats.org/officeDocument/2006/relationships/image" Target="../media/image79.wmf"/><Relationship Id="rId5" Type="http://schemas.openxmlformats.org/officeDocument/2006/relationships/image" Target="../media/image78.wmf"/><Relationship Id="rId4" Type="http://schemas.openxmlformats.org/officeDocument/2006/relationships/image" Target="../media/image75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2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2F5BB-16E3-45BE-BC53-1F714D0356B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98346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F37407-9A5D-4705-BCC4-013EC2368FE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57519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25E9EB-E50C-4DF7-99F0-B266B0AEA0F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94459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68E66A-C476-471B-B378-BCD00EE77FE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93134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758E0F-C2D5-4AA7-BB48-6EA4376A255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53278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F59F9E-F890-4949-99E8-C429CE4760C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57205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58C59-D3B0-4B4A-AA12-675B0BB1221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18424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57A6EC-2954-48FF-8F08-78052B224E8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85090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EDC7D6-2EB3-46AD-A73D-4BDEBC48C11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11596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D63D85-66A3-4543-8DD5-F6CAB194F9C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28431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028BDA-E22D-4A71-A759-54A20A0DA2A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740563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126135C-6ACD-4399-BFFE-E86C0E56E2C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60882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354F5B8-F95C-47E2-BA21-BC45C469F4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3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0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2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43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45.e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44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46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61.jpe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17" Type="http://schemas.openxmlformats.org/officeDocument/2006/relationships/image" Target="../media/image65.png"/><Relationship Id="rId2" Type="http://schemas.openxmlformats.org/officeDocument/2006/relationships/hyperlink" Target="27%204-9%20&#27695;&#27700;&#19982;&#28340;&#21270;&#29289;%20&#30872;&#21270;&#29289;&#28342;&#28082;&#30340;&#32622;&#25442;.flv" TargetMode="External"/><Relationship Id="rId16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5" Type="http://schemas.openxmlformats.org/officeDocument/2006/relationships/image" Target="../media/image63.png"/><Relationship Id="rId10" Type="http://schemas.openxmlformats.org/officeDocument/2006/relationships/image" Target="../media/image58.jpeg"/><Relationship Id="rId4" Type="http://schemas.openxmlformats.org/officeDocument/2006/relationships/image" Target="../media/image52.png"/><Relationship Id="rId9" Type="http://schemas.openxmlformats.org/officeDocument/2006/relationships/image" Target="../media/image57.jpeg"/><Relationship Id="rId14" Type="http://schemas.openxmlformats.org/officeDocument/2006/relationships/image" Target="../media/image62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70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72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wmf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74.wmf"/><Relationship Id="rId11" Type="http://schemas.openxmlformats.org/officeDocument/2006/relationships/oleObject" Target="../embeddings/oleObject14.bin"/><Relationship Id="rId5" Type="http://schemas.openxmlformats.org/officeDocument/2006/relationships/oleObject" Target="../embeddings/oleObject11.bin"/><Relationship Id="rId10" Type="http://schemas.openxmlformats.org/officeDocument/2006/relationships/image" Target="../media/image76.wmf"/><Relationship Id="rId4" Type="http://schemas.openxmlformats.org/officeDocument/2006/relationships/image" Target="../media/image73.wmf"/><Relationship Id="rId9" Type="http://schemas.openxmlformats.org/officeDocument/2006/relationships/oleObject" Target="../embeddings/oleObject13.bin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wmf"/><Relationship Id="rId13" Type="http://schemas.openxmlformats.org/officeDocument/2006/relationships/oleObject" Target="../embeddings/oleObject20.bin"/><Relationship Id="rId18" Type="http://schemas.openxmlformats.org/officeDocument/2006/relationships/image" Target="../media/image81.wmf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7.bin"/><Relationship Id="rId12" Type="http://schemas.openxmlformats.org/officeDocument/2006/relationships/image" Target="../media/image78.wmf"/><Relationship Id="rId17" Type="http://schemas.openxmlformats.org/officeDocument/2006/relationships/oleObject" Target="../embeddings/oleObject2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80.wmf"/><Relationship Id="rId1" Type="http://schemas.openxmlformats.org/officeDocument/2006/relationships/vmlDrawing" Target="../drawings/vmlDrawing9.vml"/><Relationship Id="rId6" Type="http://schemas.openxmlformats.org/officeDocument/2006/relationships/image" Target="../media/image73.wmf"/><Relationship Id="rId11" Type="http://schemas.openxmlformats.org/officeDocument/2006/relationships/oleObject" Target="../embeddings/oleObject19.bin"/><Relationship Id="rId5" Type="http://schemas.openxmlformats.org/officeDocument/2006/relationships/oleObject" Target="../embeddings/oleObject16.bin"/><Relationship Id="rId15" Type="http://schemas.openxmlformats.org/officeDocument/2006/relationships/oleObject" Target="../embeddings/oleObject21.bin"/><Relationship Id="rId10" Type="http://schemas.openxmlformats.org/officeDocument/2006/relationships/image" Target="../media/image75.wmf"/><Relationship Id="rId4" Type="http://schemas.openxmlformats.org/officeDocument/2006/relationships/image" Target="../media/image77.wmf"/><Relationship Id="rId9" Type="http://schemas.openxmlformats.org/officeDocument/2006/relationships/oleObject" Target="../embeddings/oleObject18.bin"/><Relationship Id="rId14" Type="http://schemas.openxmlformats.org/officeDocument/2006/relationships/image" Target="../media/image79.w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82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8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85.wmf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20" t="28812" r="8102" b="13315"/>
          <a:stretch/>
        </p:blipFill>
        <p:spPr>
          <a:xfrm>
            <a:off x="0" y="93566"/>
            <a:ext cx="4680520" cy="1224136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364088" y="427402"/>
            <a:ext cx="19736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门捷列夫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150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周年</a:t>
            </a: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0727"/>
            <a:ext cx="3634308" cy="5497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1693" y="1355172"/>
            <a:ext cx="4645555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125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7" y="908720"/>
            <a:ext cx="9182605" cy="5328592"/>
          </a:xfrm>
          <a:prstGeom prst="rect">
            <a:avLst/>
          </a:prstGeom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699792" y="0"/>
            <a:ext cx="3960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zh-CN" sz="2400" dirty="0"/>
              <a:t>Periodic Table of Elements</a:t>
            </a:r>
            <a:r>
              <a:rPr lang="en-US" altLang="zh-CN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46147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699792" y="0"/>
            <a:ext cx="3960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zh-CN" sz="2400" dirty="0"/>
              <a:t>Periodic Table of Elements</a:t>
            </a:r>
            <a:r>
              <a:rPr lang="en-US" altLang="zh-CN" dirty="0"/>
              <a:t> 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4744"/>
            <a:ext cx="9144000" cy="5032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378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187624" y="836712"/>
            <a:ext cx="6048672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/>
              <a:t>第一章 </a:t>
            </a:r>
            <a:endParaRPr lang="en-US" altLang="zh-CN" sz="3600" dirty="0" smtClean="0"/>
          </a:p>
          <a:p>
            <a:pPr algn="ctr"/>
            <a:r>
              <a:rPr lang="zh-CN" altLang="en-US" sz="3600" dirty="0" smtClean="0"/>
              <a:t>物质结构 </a:t>
            </a:r>
            <a:r>
              <a:rPr lang="en-US" altLang="zh-CN" sz="3600" dirty="0"/>
              <a:t> </a:t>
            </a:r>
            <a:r>
              <a:rPr lang="en-US" altLang="zh-CN" sz="3600" dirty="0" smtClean="0"/>
              <a:t> </a:t>
            </a:r>
            <a:r>
              <a:rPr lang="zh-CN" altLang="en-US" sz="3600" dirty="0" smtClean="0"/>
              <a:t>元素周期律</a:t>
            </a:r>
            <a:endParaRPr lang="zh-CN" altLang="en-US" sz="36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573"/>
          <a:stretch/>
        </p:blipFill>
        <p:spPr>
          <a:xfrm>
            <a:off x="0" y="2795975"/>
            <a:ext cx="3419872" cy="3600520"/>
          </a:xfrm>
          <a:prstGeom prst="rect">
            <a:avLst/>
          </a:prstGeom>
        </p:spPr>
      </p:pic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8098815"/>
              </p:ext>
            </p:extLst>
          </p:nvPr>
        </p:nvGraphicFramePr>
        <p:xfrm>
          <a:off x="-1" y="6420182"/>
          <a:ext cx="3419874" cy="331470"/>
        </p:xfrm>
        <a:graphic>
          <a:graphicData uri="http://schemas.openxmlformats.org/drawingml/2006/table">
            <a:tbl>
              <a:tblPr/>
              <a:tblGrid>
                <a:gridCol w="539552"/>
                <a:gridCol w="1152128"/>
                <a:gridCol w="1728194"/>
              </a:tblGrid>
              <a:tr h="0">
                <a:tc>
                  <a:txBody>
                    <a:bodyPr/>
                    <a:lstStyle/>
                    <a:p>
                      <a:r>
                        <a:rPr lang="en-US" altLang="zh-CN" dirty="0">
                          <a:effectLst/>
                        </a:rPr>
                        <a:t>46</a:t>
                      </a:r>
                    </a:p>
                  </a:txBody>
                  <a:tcPr marL="28575" marR="28575" marT="28575" marB="2857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</a:rPr>
                        <a:t>palladium</a:t>
                      </a:r>
                    </a:p>
                  </a:txBody>
                  <a:tcPr marL="28575" marR="28575" marT="28575" marB="2857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effectLst/>
                        </a:rPr>
                        <a:t>2, 8, 18, 18</a:t>
                      </a:r>
                    </a:p>
                  </a:txBody>
                  <a:tcPr marL="28575" marR="28575" marT="28575" marB="2857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</a:tr>
            </a:tbl>
          </a:graphicData>
        </a:graphic>
      </p:graphicFrame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352"/>
          <a:stretch/>
        </p:blipFill>
        <p:spPr>
          <a:xfrm>
            <a:off x="3419872" y="2812301"/>
            <a:ext cx="2971637" cy="3549699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3436378" y="6401251"/>
            <a:ext cx="22749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222222"/>
                </a:solidFill>
              </a:rPr>
              <a:t>Lithium floating in oil</a:t>
            </a:r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0" t="5900" r="9460" b="6951"/>
          <a:stretch/>
        </p:blipFill>
        <p:spPr>
          <a:xfrm>
            <a:off x="6085550" y="2836808"/>
            <a:ext cx="3059091" cy="3666062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7425666" y="6502870"/>
            <a:ext cx="4411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222222"/>
                </a:solidFill>
              </a:rPr>
              <a:t>Br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2195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3094" y="965405"/>
            <a:ext cx="755650" cy="314007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FF00"/>
                </a:solidFill>
                <a:latin typeface="Times New Roman" panose="02020603050405020304" pitchFamily="18" charset="0"/>
              </a:rPr>
              <a:t>元素周期表</a:t>
            </a:r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5298707" y="2045993"/>
            <a:ext cx="3845292" cy="7078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 smtClean="0">
                <a:solidFill>
                  <a:srgbClr val="CCFF66"/>
                </a:solidFill>
                <a:latin typeface="Times New Roman" panose="02020603050405020304" pitchFamily="18" charset="0"/>
              </a:rPr>
              <a:t>长周期：</a:t>
            </a:r>
            <a:r>
              <a:rPr lang="en-US" altLang="zh-CN" sz="4000" b="1" dirty="0" smtClean="0">
                <a:solidFill>
                  <a:srgbClr val="CCFF66"/>
                </a:solidFill>
                <a:latin typeface="Times New Roman" panose="02020603050405020304" pitchFamily="18" charset="0"/>
              </a:rPr>
              <a:t>4-5-6-7</a:t>
            </a:r>
            <a:r>
              <a:rPr lang="zh-CN" altLang="en-US" sz="4000" b="1" dirty="0">
                <a:solidFill>
                  <a:srgbClr val="CCFF66"/>
                </a:solidFill>
                <a:latin typeface="Times New Roman" panose="02020603050405020304" pitchFamily="18" charset="0"/>
              </a:rPr>
              <a:t>　</a:t>
            </a:r>
          </a:p>
        </p:txBody>
      </p:sp>
      <p:sp>
        <p:nvSpPr>
          <p:cNvPr id="10256" name="Text Box 16"/>
          <p:cNvSpPr txBox="1">
            <a:spLocks noChangeArrowheads="1"/>
          </p:cNvSpPr>
          <p:nvPr/>
        </p:nvSpPr>
        <p:spPr bwMode="auto">
          <a:xfrm>
            <a:off x="5307012" y="995068"/>
            <a:ext cx="3836987" cy="701675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CCFF66"/>
                </a:solidFill>
                <a:latin typeface="Times New Roman" panose="02020603050405020304" pitchFamily="18" charset="0"/>
              </a:rPr>
              <a:t>短</a:t>
            </a:r>
            <a:r>
              <a:rPr lang="zh-CN" altLang="en-US" sz="4000" b="1" dirty="0" smtClean="0">
                <a:solidFill>
                  <a:srgbClr val="CCFF66"/>
                </a:solidFill>
                <a:latin typeface="Times New Roman" panose="02020603050405020304" pitchFamily="18" charset="0"/>
              </a:rPr>
              <a:t>周期：</a:t>
            </a:r>
            <a:r>
              <a:rPr lang="en-US" altLang="zh-CN" sz="4000" b="1" dirty="0" smtClean="0">
                <a:solidFill>
                  <a:srgbClr val="CCFF66"/>
                </a:solidFill>
                <a:latin typeface="Times New Roman" panose="02020603050405020304" pitchFamily="18" charset="0"/>
              </a:rPr>
              <a:t>1-2-3</a:t>
            </a:r>
            <a:r>
              <a:rPr lang="zh-CN" altLang="en-US" sz="4000" b="1" dirty="0">
                <a:solidFill>
                  <a:srgbClr val="CCFF66"/>
                </a:solidFill>
                <a:latin typeface="Times New Roman" panose="02020603050405020304" pitchFamily="18" charset="0"/>
              </a:rPr>
              <a:t>　</a:t>
            </a:r>
          </a:p>
        </p:txBody>
      </p:sp>
      <p:grpSp>
        <p:nvGrpSpPr>
          <p:cNvPr id="10258" name="Group 18"/>
          <p:cNvGrpSpPr>
            <a:grpSpLocks/>
          </p:cNvGrpSpPr>
          <p:nvPr/>
        </p:nvGrpSpPr>
        <p:grpSpPr bwMode="auto">
          <a:xfrm>
            <a:off x="4854262" y="2981604"/>
            <a:ext cx="803275" cy="2374900"/>
            <a:chOff x="0" y="0"/>
            <a:chExt cx="506" cy="1496"/>
          </a:xfrm>
        </p:grpSpPr>
        <p:sp>
          <p:nvSpPr>
            <p:cNvPr id="10259" name="Line 19"/>
            <p:cNvSpPr>
              <a:spLocks noChangeShapeType="1"/>
            </p:cNvSpPr>
            <p:nvPr/>
          </p:nvSpPr>
          <p:spPr bwMode="auto">
            <a:xfrm>
              <a:off x="0" y="816"/>
              <a:ext cx="136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0" name="Line 20"/>
            <p:cNvSpPr>
              <a:spLocks noChangeShapeType="1"/>
            </p:cNvSpPr>
            <p:nvPr/>
          </p:nvSpPr>
          <p:spPr bwMode="auto">
            <a:xfrm>
              <a:off x="137" y="0"/>
              <a:ext cx="0" cy="1496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1" name="Line 21"/>
            <p:cNvSpPr>
              <a:spLocks noChangeShapeType="1"/>
            </p:cNvSpPr>
            <p:nvPr/>
          </p:nvSpPr>
          <p:spPr bwMode="auto">
            <a:xfrm>
              <a:off x="130" y="13"/>
              <a:ext cx="363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2" name="Line 22"/>
            <p:cNvSpPr>
              <a:spLocks noChangeShapeType="1"/>
            </p:cNvSpPr>
            <p:nvPr/>
          </p:nvSpPr>
          <p:spPr bwMode="auto">
            <a:xfrm>
              <a:off x="124" y="453"/>
              <a:ext cx="363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3" name="Line 23"/>
            <p:cNvSpPr>
              <a:spLocks noChangeShapeType="1"/>
            </p:cNvSpPr>
            <p:nvPr/>
          </p:nvSpPr>
          <p:spPr bwMode="auto">
            <a:xfrm>
              <a:off x="143" y="952"/>
              <a:ext cx="363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4" name="Line 24"/>
            <p:cNvSpPr>
              <a:spLocks noChangeShapeType="1"/>
            </p:cNvSpPr>
            <p:nvPr/>
          </p:nvSpPr>
          <p:spPr bwMode="auto">
            <a:xfrm>
              <a:off x="124" y="1483"/>
              <a:ext cx="363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65" name="Text Box 25"/>
          <p:cNvSpPr txBox="1">
            <a:spLocks noChangeArrowheads="1"/>
          </p:cNvSpPr>
          <p:nvPr/>
        </p:nvSpPr>
        <p:spPr bwMode="auto">
          <a:xfrm>
            <a:off x="5672138" y="5078585"/>
            <a:ext cx="3492500" cy="64135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族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　</a:t>
            </a:r>
          </a:p>
        </p:txBody>
      </p:sp>
      <p:sp>
        <p:nvSpPr>
          <p:cNvPr id="10266" name="Text Box 26"/>
          <p:cNvSpPr txBox="1">
            <a:spLocks noChangeArrowheads="1"/>
          </p:cNvSpPr>
          <p:nvPr/>
        </p:nvSpPr>
        <p:spPr bwMode="auto">
          <a:xfrm>
            <a:off x="5672138" y="2764411"/>
            <a:ext cx="3492500" cy="70167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chemeClr val="bg1"/>
                </a:solidFill>
                <a:latin typeface="Times New Roman" panose="02020603050405020304" pitchFamily="18" charset="0"/>
              </a:rPr>
              <a:t>主族</a:t>
            </a:r>
            <a:r>
              <a:rPr lang="en-US" altLang="zh-CN" sz="4000" b="1">
                <a:solidFill>
                  <a:schemeClr val="bg1"/>
                </a:solidFill>
                <a:latin typeface="宋体" panose="02010600030101010101" pitchFamily="2" charset="-122"/>
              </a:rPr>
              <a:t>ⅠA</a:t>
            </a:r>
            <a:r>
              <a:rPr lang="zh-CN" altLang="en-US" sz="4000" b="1">
                <a:solidFill>
                  <a:schemeClr val="bg1"/>
                </a:solidFill>
                <a:latin typeface="宋体" panose="02010600030101010101" pitchFamily="2" charset="-122"/>
              </a:rPr>
              <a:t>－</a:t>
            </a:r>
            <a:r>
              <a:rPr lang="en-US" altLang="zh-CN" sz="4000" b="1">
                <a:solidFill>
                  <a:schemeClr val="bg1"/>
                </a:solidFill>
                <a:latin typeface="宋体" panose="02010600030101010101" pitchFamily="2" charset="-122"/>
              </a:rPr>
              <a:t>ⅦA</a:t>
            </a:r>
            <a:r>
              <a:rPr lang="zh-CN" altLang="en-US" sz="4000" b="1">
                <a:solidFill>
                  <a:schemeClr val="bg1"/>
                </a:solidFill>
                <a:latin typeface="Times New Roman" panose="02020603050405020304" pitchFamily="18" charset="0"/>
              </a:rPr>
              <a:t>　</a:t>
            </a:r>
          </a:p>
        </p:txBody>
      </p:sp>
      <p:sp>
        <p:nvSpPr>
          <p:cNvPr id="10267" name="Text Box 27"/>
          <p:cNvSpPr txBox="1">
            <a:spLocks noChangeArrowheads="1"/>
          </p:cNvSpPr>
          <p:nvPr/>
        </p:nvSpPr>
        <p:spPr bwMode="auto">
          <a:xfrm>
            <a:off x="5672138" y="3556574"/>
            <a:ext cx="3492500" cy="64135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bg1"/>
                </a:solidFill>
                <a:latin typeface="Times New Roman" panose="02020603050405020304" pitchFamily="18" charset="0"/>
              </a:rPr>
              <a:t>副族</a:t>
            </a:r>
            <a:r>
              <a:rPr lang="en-US" altLang="zh-CN" sz="3600" b="1">
                <a:solidFill>
                  <a:schemeClr val="bg1"/>
                </a:solidFill>
                <a:latin typeface="Times New Roman" panose="02020603050405020304" pitchFamily="18" charset="0"/>
              </a:rPr>
              <a:t>ⅠB</a:t>
            </a:r>
            <a:r>
              <a:rPr lang="zh-CN" altLang="en-US" sz="3600" b="1">
                <a:solidFill>
                  <a:schemeClr val="bg1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3600" b="1">
                <a:solidFill>
                  <a:schemeClr val="bg1"/>
                </a:solidFill>
                <a:latin typeface="Times New Roman" panose="02020603050405020304" pitchFamily="18" charset="0"/>
              </a:rPr>
              <a:t>ⅦB</a:t>
            </a:r>
            <a:r>
              <a:rPr lang="en-US" altLang="zh-CN" sz="240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latin typeface="Times New Roman" panose="02020603050405020304" pitchFamily="18" charset="0"/>
              </a:rPr>
              <a:t>　</a:t>
            </a:r>
          </a:p>
        </p:txBody>
      </p:sp>
      <p:sp>
        <p:nvSpPr>
          <p:cNvPr id="10268" name="Text Box 28"/>
          <p:cNvSpPr txBox="1">
            <a:spLocks noChangeArrowheads="1"/>
          </p:cNvSpPr>
          <p:nvPr/>
        </p:nvSpPr>
        <p:spPr bwMode="auto">
          <a:xfrm>
            <a:off x="5691031" y="4326210"/>
            <a:ext cx="3419475" cy="64135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第</a:t>
            </a:r>
            <a:r>
              <a:rPr lang="en-US" altLang="zh-CN" sz="3600" b="1" dirty="0">
                <a:solidFill>
                  <a:schemeClr val="bg1"/>
                </a:solidFill>
                <a:latin typeface="宋体" panose="02010600030101010101" pitchFamily="2" charset="-122"/>
              </a:rPr>
              <a:t>Ⅷ</a:t>
            </a:r>
            <a:r>
              <a:rPr lang="zh-CN" altLang="en-US" sz="3600" b="1" dirty="0">
                <a:solidFill>
                  <a:schemeClr val="bg1"/>
                </a:solidFill>
                <a:latin typeface="宋体" panose="02010600030101010101" pitchFamily="2" charset="-122"/>
              </a:rPr>
              <a:t>族</a:t>
            </a: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　</a:t>
            </a:r>
          </a:p>
        </p:txBody>
      </p:sp>
      <p:sp>
        <p:nvSpPr>
          <p:cNvPr id="10269" name="Text Box 29"/>
          <p:cNvSpPr txBox="1">
            <a:spLocks noChangeArrowheads="1"/>
          </p:cNvSpPr>
          <p:nvPr/>
        </p:nvSpPr>
        <p:spPr bwMode="auto">
          <a:xfrm>
            <a:off x="1547812" y="1152633"/>
            <a:ext cx="3024187" cy="701675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CCFF66"/>
                </a:solidFill>
                <a:latin typeface="Times New Roman" panose="02020603050405020304" pitchFamily="18" charset="0"/>
              </a:rPr>
              <a:t>7</a:t>
            </a:r>
            <a:r>
              <a:rPr lang="zh-CN" altLang="en-US" sz="4000" b="1" dirty="0">
                <a:solidFill>
                  <a:srgbClr val="CCFF66"/>
                </a:solidFill>
                <a:latin typeface="Times New Roman" panose="02020603050405020304" pitchFamily="18" charset="0"/>
              </a:rPr>
              <a:t>个</a:t>
            </a:r>
            <a:r>
              <a:rPr lang="zh-CN" altLang="en-US" sz="4000" b="1" dirty="0" smtClean="0">
                <a:solidFill>
                  <a:srgbClr val="CCFF66"/>
                </a:solidFill>
                <a:latin typeface="Times New Roman" panose="02020603050405020304" pitchFamily="18" charset="0"/>
              </a:rPr>
              <a:t>周期</a:t>
            </a:r>
            <a:r>
              <a:rPr lang="zh-CN" altLang="en-US" sz="4000" b="1" dirty="0">
                <a:solidFill>
                  <a:srgbClr val="CCFF66"/>
                </a:solidFill>
                <a:latin typeface="Times New Roman" panose="02020603050405020304" pitchFamily="18" charset="0"/>
              </a:rPr>
              <a:t>　</a:t>
            </a:r>
          </a:p>
        </p:txBody>
      </p:sp>
      <p:sp>
        <p:nvSpPr>
          <p:cNvPr id="10270" name="Text Box 30"/>
          <p:cNvSpPr txBox="1">
            <a:spLocks noChangeArrowheads="1"/>
          </p:cNvSpPr>
          <p:nvPr/>
        </p:nvSpPr>
        <p:spPr bwMode="auto">
          <a:xfrm>
            <a:off x="1616232" y="3359970"/>
            <a:ext cx="3240088" cy="70167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16</a:t>
            </a:r>
            <a:r>
              <a:rPr lang="zh-CN" altLang="en-US" sz="4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个</a:t>
            </a:r>
            <a:r>
              <a:rPr lang="zh-CN" alt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族</a:t>
            </a:r>
            <a:r>
              <a:rPr lang="zh-CN" altLang="en-US" sz="4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　</a:t>
            </a:r>
          </a:p>
        </p:txBody>
      </p:sp>
      <p:sp>
        <p:nvSpPr>
          <p:cNvPr id="10271" name="Text Box 31"/>
          <p:cNvSpPr txBox="1">
            <a:spLocks noChangeArrowheads="1"/>
          </p:cNvSpPr>
          <p:nvPr/>
        </p:nvSpPr>
        <p:spPr bwMode="auto">
          <a:xfrm>
            <a:off x="1518385" y="1944795"/>
            <a:ext cx="3024188" cy="701675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CCFF66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4000" b="1" dirty="0">
                <a:solidFill>
                  <a:srgbClr val="CCFF66"/>
                </a:solidFill>
                <a:latin typeface="Times New Roman" panose="02020603050405020304" pitchFamily="18" charset="0"/>
              </a:rPr>
              <a:t>7</a:t>
            </a:r>
            <a:r>
              <a:rPr lang="zh-CN" altLang="en-US" sz="4000" b="1" dirty="0">
                <a:solidFill>
                  <a:srgbClr val="CCFF66"/>
                </a:solidFill>
                <a:latin typeface="Times New Roman" panose="02020603050405020304" pitchFamily="18" charset="0"/>
              </a:rPr>
              <a:t>个横行）　</a:t>
            </a:r>
          </a:p>
        </p:txBody>
      </p:sp>
      <p:sp>
        <p:nvSpPr>
          <p:cNvPr id="10272" name="Text Box 32"/>
          <p:cNvSpPr txBox="1">
            <a:spLocks noChangeArrowheads="1"/>
          </p:cNvSpPr>
          <p:nvPr/>
        </p:nvSpPr>
        <p:spPr bwMode="auto">
          <a:xfrm>
            <a:off x="1616232" y="4152132"/>
            <a:ext cx="3240088" cy="70167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chemeClr val="bg1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</a:rPr>
              <a:t>18</a:t>
            </a:r>
            <a:r>
              <a:rPr lang="zh-CN" altLang="en-US" sz="4000" b="1">
                <a:solidFill>
                  <a:schemeClr val="bg1"/>
                </a:solidFill>
                <a:latin typeface="Times New Roman" panose="02020603050405020304" pitchFamily="18" charset="0"/>
              </a:rPr>
              <a:t>个纵行）　</a:t>
            </a:r>
          </a:p>
        </p:txBody>
      </p:sp>
      <p:sp>
        <p:nvSpPr>
          <p:cNvPr id="10273" name="Text Box 33"/>
          <p:cNvSpPr txBox="1">
            <a:spLocks noChangeArrowheads="1"/>
          </p:cNvSpPr>
          <p:nvPr/>
        </p:nvSpPr>
        <p:spPr bwMode="auto">
          <a:xfrm>
            <a:off x="4584303" y="-10532"/>
            <a:ext cx="4547393" cy="6413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1.1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元素周期表</a:t>
            </a:r>
            <a:r>
              <a:rPr lang="zh-CN" altLang="en-US" sz="3600" b="1" dirty="0">
                <a:solidFill>
                  <a:schemeClr val="bg1"/>
                </a:solidFill>
              </a:rPr>
              <a:t>的结构</a:t>
            </a:r>
          </a:p>
        </p:txBody>
      </p:sp>
      <p:sp>
        <p:nvSpPr>
          <p:cNvPr id="28" name="Text Box 33"/>
          <p:cNvSpPr txBox="1">
            <a:spLocks noChangeArrowheads="1"/>
          </p:cNvSpPr>
          <p:nvPr/>
        </p:nvSpPr>
        <p:spPr bwMode="auto">
          <a:xfrm>
            <a:off x="13094" y="-12263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grpSp>
        <p:nvGrpSpPr>
          <p:cNvPr id="6" name="组合 5"/>
          <p:cNvGrpSpPr/>
          <p:nvPr/>
        </p:nvGrpSpPr>
        <p:grpSpPr>
          <a:xfrm>
            <a:off x="766534" y="1696743"/>
            <a:ext cx="722991" cy="2455389"/>
            <a:chOff x="210343" y="5243094"/>
            <a:chExt cx="722991" cy="830079"/>
          </a:xfrm>
        </p:grpSpPr>
        <p:sp>
          <p:nvSpPr>
            <p:cNvPr id="31" name="Line 19"/>
            <p:cNvSpPr>
              <a:spLocks noChangeShapeType="1"/>
            </p:cNvSpPr>
            <p:nvPr/>
          </p:nvSpPr>
          <p:spPr bwMode="auto">
            <a:xfrm>
              <a:off x="210343" y="5669167"/>
              <a:ext cx="215900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Line 20"/>
            <p:cNvSpPr>
              <a:spLocks noChangeShapeType="1"/>
            </p:cNvSpPr>
            <p:nvPr/>
          </p:nvSpPr>
          <p:spPr bwMode="auto">
            <a:xfrm flipH="1">
              <a:off x="363077" y="5243094"/>
              <a:ext cx="19050" cy="830079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Line 21"/>
            <p:cNvSpPr>
              <a:spLocks noChangeShapeType="1"/>
            </p:cNvSpPr>
            <p:nvPr/>
          </p:nvSpPr>
          <p:spPr bwMode="auto">
            <a:xfrm>
              <a:off x="347180" y="5245026"/>
              <a:ext cx="576263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Line 24"/>
            <p:cNvSpPr>
              <a:spLocks noChangeShapeType="1"/>
            </p:cNvSpPr>
            <p:nvPr/>
          </p:nvSpPr>
          <p:spPr bwMode="auto">
            <a:xfrm>
              <a:off x="357071" y="6059278"/>
              <a:ext cx="576263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548783" y="1231303"/>
            <a:ext cx="722991" cy="1285705"/>
            <a:chOff x="210343" y="5243094"/>
            <a:chExt cx="722991" cy="830079"/>
          </a:xfrm>
        </p:grpSpPr>
        <p:sp>
          <p:nvSpPr>
            <p:cNvPr id="41" name="Line 19"/>
            <p:cNvSpPr>
              <a:spLocks noChangeShapeType="1"/>
            </p:cNvSpPr>
            <p:nvPr/>
          </p:nvSpPr>
          <p:spPr bwMode="auto">
            <a:xfrm>
              <a:off x="210343" y="5669167"/>
              <a:ext cx="215900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Line 20"/>
            <p:cNvSpPr>
              <a:spLocks noChangeShapeType="1"/>
            </p:cNvSpPr>
            <p:nvPr/>
          </p:nvSpPr>
          <p:spPr bwMode="auto">
            <a:xfrm flipH="1">
              <a:off x="363077" y="5243094"/>
              <a:ext cx="19050" cy="830079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Line 21"/>
            <p:cNvSpPr>
              <a:spLocks noChangeShapeType="1"/>
            </p:cNvSpPr>
            <p:nvPr/>
          </p:nvSpPr>
          <p:spPr bwMode="auto">
            <a:xfrm>
              <a:off x="347180" y="5245026"/>
              <a:ext cx="576263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Line 24"/>
            <p:cNvSpPr>
              <a:spLocks noChangeShapeType="1"/>
            </p:cNvSpPr>
            <p:nvPr/>
          </p:nvSpPr>
          <p:spPr bwMode="auto">
            <a:xfrm>
              <a:off x="357071" y="6059278"/>
              <a:ext cx="576263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4584303" y="-10532"/>
            <a:ext cx="4547393" cy="6413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1.1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元素周期表</a:t>
            </a:r>
            <a:r>
              <a:rPr lang="zh-CN" altLang="en-US" sz="3600" b="1" dirty="0">
                <a:solidFill>
                  <a:schemeClr val="bg1"/>
                </a:solidFill>
              </a:rPr>
              <a:t>的结构</a:t>
            </a:r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13094" y="-12263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graphicFrame>
        <p:nvGraphicFramePr>
          <p:cNvPr id="6" name="Group 334"/>
          <p:cNvGraphicFramePr>
            <a:graphicFrameLocks noGrp="1"/>
          </p:cNvGraphicFramePr>
          <p:nvPr>
            <p:extLst/>
          </p:nvPr>
        </p:nvGraphicFramePr>
        <p:xfrm>
          <a:off x="13094" y="1196752"/>
          <a:ext cx="9118601" cy="2926080"/>
        </p:xfrm>
        <a:graphic>
          <a:graphicData uri="http://schemas.openxmlformats.org/drawingml/2006/table">
            <a:tbl>
              <a:tblPr/>
              <a:tblGrid>
                <a:gridCol w="683253"/>
                <a:gridCol w="1024023"/>
                <a:gridCol w="1705564"/>
                <a:gridCol w="1364793"/>
                <a:gridCol w="1024023"/>
                <a:gridCol w="1405892"/>
                <a:gridCol w="1911053"/>
              </a:tblGrid>
              <a:tr h="942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类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别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周期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序数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起止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元素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包括元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素种数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核外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电子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层数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稀有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气体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原子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序数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位置与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结构的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关系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短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周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期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～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He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周期序数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=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电子层数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Li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～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Ne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8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048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Na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～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Ar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8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18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13094" y="629087"/>
            <a:ext cx="1750594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1.1.1</a:t>
            </a:r>
            <a:r>
              <a:rPr lang="zh-CN" altLang="en-US" sz="2800" dirty="0" smtClean="0"/>
              <a:t>周期</a:t>
            </a:r>
            <a:endParaRPr lang="zh-CN" altLang="en-US" sz="2800" dirty="0"/>
          </a:p>
        </p:txBody>
      </p:sp>
      <p:graphicFrame>
        <p:nvGraphicFramePr>
          <p:cNvPr id="8" name="Group 68"/>
          <p:cNvGraphicFramePr>
            <a:graphicFrameLocks noGrp="1"/>
          </p:cNvGraphicFramePr>
          <p:nvPr>
            <p:extLst/>
          </p:nvPr>
        </p:nvGraphicFramePr>
        <p:xfrm>
          <a:off x="13094" y="4116883"/>
          <a:ext cx="9118602" cy="2072640"/>
        </p:xfrm>
        <a:graphic>
          <a:graphicData uri="http://schemas.openxmlformats.org/drawingml/2006/table">
            <a:tbl>
              <a:tblPr/>
              <a:tblGrid>
                <a:gridCol w="670474"/>
                <a:gridCol w="1008112"/>
                <a:gridCol w="1728192"/>
                <a:gridCol w="1368152"/>
                <a:gridCol w="1008112"/>
                <a:gridCol w="1440160"/>
                <a:gridCol w="1895400"/>
              </a:tblGrid>
              <a:tr h="304800">
                <a:tc row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长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周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期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～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Kr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18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36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周期序数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=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电子层数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Rb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～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Xe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18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54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048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Cs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～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Rn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32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86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048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Fr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～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Uuo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32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118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0255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4584303" y="-10532"/>
            <a:ext cx="4547393" cy="6413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1.1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元素周期表</a:t>
            </a:r>
            <a:r>
              <a:rPr lang="zh-CN" altLang="en-US" sz="3600" b="1" dirty="0">
                <a:solidFill>
                  <a:schemeClr val="bg1"/>
                </a:solidFill>
              </a:rPr>
              <a:t>的结构</a:t>
            </a:r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13094" y="-12263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7" name="文本框 6"/>
          <p:cNvSpPr txBox="1"/>
          <p:nvPr/>
        </p:nvSpPr>
        <p:spPr>
          <a:xfrm>
            <a:off x="13094" y="629087"/>
            <a:ext cx="1750594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1.1.2</a:t>
            </a:r>
            <a:r>
              <a:rPr lang="zh-CN" altLang="en-US" sz="2800" dirty="0" smtClean="0"/>
              <a:t>族</a:t>
            </a:r>
            <a:endParaRPr lang="zh-CN" altLang="en-US" sz="2800" dirty="0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0895611"/>
              </p:ext>
            </p:extLst>
          </p:nvPr>
        </p:nvGraphicFramePr>
        <p:xfrm>
          <a:off x="2647302" y="634373"/>
          <a:ext cx="6441763" cy="296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2023"/>
                <a:gridCol w="811957"/>
                <a:gridCol w="959586"/>
                <a:gridCol w="2066800"/>
                <a:gridCol w="1831397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族别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列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族名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类名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最外层电子数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 rowSpan="7">
                  <a:txBody>
                    <a:bodyPr/>
                    <a:lstStyle/>
                    <a:p>
                      <a:r>
                        <a:rPr lang="zh-CN" altLang="en-US" dirty="0" smtClean="0"/>
                        <a:t>主族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I A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碱金属（</a:t>
                      </a:r>
                      <a:r>
                        <a:rPr lang="en-US" altLang="zh-CN" dirty="0" smtClean="0"/>
                        <a:t>H</a:t>
                      </a:r>
                      <a:r>
                        <a:rPr lang="zh-CN" altLang="en-US" dirty="0" smtClean="0"/>
                        <a:t>除外）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2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II A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碱土金属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13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III A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硼族元素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14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IV A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碳族元素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15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V A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氮族元素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16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VI A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氧族元素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17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VII A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卤族元素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 rot="16200000">
            <a:off x="6685588" y="2173197"/>
            <a:ext cx="2769989" cy="43307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2400" dirty="0" smtClean="0"/>
              <a:t>1</a:t>
            </a:r>
          </a:p>
          <a:p>
            <a:r>
              <a:rPr lang="en-US" altLang="zh-CN" sz="2400" dirty="0" smtClean="0"/>
              <a:t>2</a:t>
            </a:r>
          </a:p>
          <a:p>
            <a:r>
              <a:rPr lang="en-US" altLang="zh-CN" sz="2400" dirty="0" smtClean="0"/>
              <a:t>3</a:t>
            </a:r>
          </a:p>
          <a:p>
            <a:r>
              <a:rPr lang="en-US" altLang="zh-CN" sz="2400" dirty="0" smtClean="0"/>
              <a:t>4</a:t>
            </a:r>
          </a:p>
          <a:p>
            <a:r>
              <a:rPr lang="en-US" altLang="zh-CN" sz="2400" dirty="0" smtClean="0"/>
              <a:t>5</a:t>
            </a:r>
          </a:p>
          <a:p>
            <a:r>
              <a:rPr lang="en-US" altLang="zh-CN" sz="2400" dirty="0" smtClean="0"/>
              <a:t>6</a:t>
            </a:r>
          </a:p>
          <a:p>
            <a:r>
              <a:rPr lang="en-US" altLang="zh-CN" sz="2400" dirty="0"/>
              <a:t>7</a:t>
            </a:r>
            <a:endParaRPr lang="zh-CN" altLang="en-US" sz="2400" dirty="0"/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3633676"/>
              </p:ext>
            </p:extLst>
          </p:nvPr>
        </p:nvGraphicFramePr>
        <p:xfrm>
          <a:off x="2717" y="3974371"/>
          <a:ext cx="4542252" cy="29667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785534"/>
                <a:gridCol w="648072"/>
                <a:gridCol w="1080120"/>
                <a:gridCol w="2028526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族别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列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族名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最外层电子数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 rowSpan="7">
                  <a:txBody>
                    <a:bodyPr/>
                    <a:lstStyle/>
                    <a:p>
                      <a:r>
                        <a:rPr lang="zh-CN" altLang="en-US" dirty="0" smtClean="0"/>
                        <a:t>副族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3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III B</a:t>
                      </a:r>
                      <a:endParaRPr lang="zh-CN" altLang="en-US" dirty="0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r>
                        <a:rPr lang="en-US" altLang="zh-CN" dirty="0" smtClean="0"/>
                        <a:t>1-2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4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IV</a:t>
                      </a:r>
                      <a:r>
                        <a:rPr lang="en-US" altLang="zh-CN" baseline="0" dirty="0" smtClean="0"/>
                        <a:t> B</a:t>
                      </a:r>
                      <a:endParaRPr lang="zh-CN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5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V B</a:t>
                      </a:r>
                      <a:endParaRPr lang="zh-CN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6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VI  B</a:t>
                      </a:r>
                      <a:endParaRPr lang="zh-CN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7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VII</a:t>
                      </a:r>
                      <a:r>
                        <a:rPr lang="en-US" altLang="zh-CN" baseline="0" dirty="0" smtClean="0"/>
                        <a:t>  B</a:t>
                      </a:r>
                      <a:endParaRPr lang="zh-CN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11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I</a:t>
                      </a:r>
                      <a:r>
                        <a:rPr lang="en-US" altLang="zh-CN" baseline="0" dirty="0" smtClean="0"/>
                        <a:t>  B</a:t>
                      </a:r>
                      <a:endParaRPr lang="zh-CN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12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II B</a:t>
                      </a:r>
                      <a:endParaRPr lang="zh-CN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表格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647271"/>
              </p:ext>
            </p:extLst>
          </p:nvPr>
        </p:nvGraphicFramePr>
        <p:xfrm>
          <a:off x="4840872" y="4836937"/>
          <a:ext cx="4248471" cy="14833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780596"/>
                <a:gridCol w="1577921"/>
                <a:gridCol w="1889954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列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族名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最外层电子数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8</a:t>
                      </a:r>
                      <a:endParaRPr lang="zh-CN" altLang="en-US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en-US" altLang="zh-CN" dirty="0" smtClean="0"/>
                        <a:t>VIII</a:t>
                      </a:r>
                      <a:endParaRPr lang="zh-CN" altLang="en-US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en-US" altLang="zh-CN" dirty="0" smtClean="0"/>
                        <a:t>1-2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9</a:t>
                      </a:r>
                      <a:endParaRPr lang="zh-CN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10</a:t>
                      </a:r>
                      <a:endParaRPr lang="zh-CN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WordArt 5"/>
          <p:cNvSpPr>
            <a:spLocks noChangeArrowheads="1" noChangeShapeType="1" noTextEdit="1"/>
          </p:cNvSpPr>
          <p:nvPr/>
        </p:nvSpPr>
        <p:spPr bwMode="auto">
          <a:xfrm>
            <a:off x="139685" y="1181247"/>
            <a:ext cx="1512168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 panose="02010600030101010101" pitchFamily="2" charset="-122"/>
              </a:rPr>
              <a:t>主族序数</a:t>
            </a:r>
            <a:r>
              <a:rPr lang="en-US" altLang="zh-CN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 panose="02010600030101010101" pitchFamily="2" charset="-122"/>
              </a:rPr>
              <a:t>=</a:t>
            </a:r>
          </a:p>
          <a:p>
            <a:pPr algn="ctr"/>
            <a:r>
              <a:rPr lang="zh-CN" alt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 panose="02010600030101010101" pitchFamily="2" charset="-122"/>
              </a:rPr>
              <a:t>最外层电子数</a:t>
            </a:r>
            <a:endParaRPr lang="zh-CN" alt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823230"/>
              </p:ext>
            </p:extLst>
          </p:nvPr>
        </p:nvGraphicFramePr>
        <p:xfrm>
          <a:off x="4885152" y="3694456"/>
          <a:ext cx="4248471" cy="741680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780596"/>
                <a:gridCol w="1577921"/>
                <a:gridCol w="1889954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列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族名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最外层电子数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18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稀有气体元素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2</a:t>
                      </a:r>
                      <a:r>
                        <a:rPr lang="zh-CN" altLang="en-US" dirty="0" smtClean="0"/>
                        <a:t>、</a:t>
                      </a:r>
                      <a:r>
                        <a:rPr lang="en-US" altLang="zh-CN" dirty="0" smtClean="0"/>
                        <a:t>8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15" name="组合 14"/>
          <p:cNvGrpSpPr/>
          <p:nvPr/>
        </p:nvGrpSpPr>
        <p:grpSpPr>
          <a:xfrm>
            <a:off x="467544" y="5393968"/>
            <a:ext cx="6810711" cy="1464032"/>
            <a:chOff x="-132221" y="4537266"/>
            <a:chExt cx="9433048" cy="2443500"/>
          </a:xfrm>
        </p:grpSpPr>
        <p:sp>
          <p:nvSpPr>
            <p:cNvPr id="6" name="椭圆 5"/>
            <p:cNvSpPr/>
            <p:nvPr/>
          </p:nvSpPr>
          <p:spPr>
            <a:xfrm>
              <a:off x="-132221" y="4537266"/>
              <a:ext cx="9433048" cy="2443500"/>
            </a:xfrm>
            <a:prstGeom prst="ellipse">
              <a:avLst/>
            </a:prstGeom>
            <a:solidFill>
              <a:srgbClr val="CCFF66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662980" y="5278946"/>
              <a:ext cx="5168491" cy="12842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 dirty="0" smtClean="0">
                  <a:solidFill>
                    <a:srgbClr val="FF0000"/>
                  </a:solidFill>
                </a:rPr>
                <a:t>过渡元素</a:t>
              </a:r>
              <a:r>
                <a:rPr lang="en-US" altLang="zh-CN" sz="4400" dirty="0" smtClean="0">
                  <a:solidFill>
                    <a:srgbClr val="FF0000"/>
                  </a:solidFill>
                </a:rPr>
                <a:t>68</a:t>
              </a:r>
              <a:r>
                <a:rPr lang="zh-CN" altLang="en-US" sz="4400" dirty="0" smtClean="0">
                  <a:solidFill>
                    <a:srgbClr val="FF0000"/>
                  </a:solidFill>
                </a:rPr>
                <a:t>种</a:t>
              </a:r>
              <a:endParaRPr lang="zh-CN" altLang="en-US" sz="4400" dirty="0">
                <a:solidFill>
                  <a:srgbClr val="FF0000"/>
                </a:solidFill>
              </a:endParaRPr>
            </a:p>
          </p:txBody>
        </p:sp>
      </p:grp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0" y="1697236"/>
            <a:ext cx="2604671" cy="1015663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(1)</a:t>
            </a:r>
            <a:r>
              <a:rPr lang="zh-CN" altLang="en-US" sz="2000" dirty="0" smtClean="0">
                <a:solidFill>
                  <a:schemeClr val="bg1"/>
                </a:solidFill>
              </a:rPr>
              <a:t> 元素</a:t>
            </a:r>
            <a:r>
              <a:rPr lang="zh-CN" altLang="en-US" sz="2000" dirty="0">
                <a:solidFill>
                  <a:schemeClr val="bg1"/>
                </a:solidFill>
              </a:rPr>
              <a:t>种类最多的族是第</a:t>
            </a:r>
            <a:r>
              <a:rPr lang="en-US" altLang="zh-CN" sz="2000" dirty="0" err="1">
                <a:solidFill>
                  <a:schemeClr val="bg1"/>
                </a:solidFill>
              </a:rPr>
              <a:t>ⅢB</a:t>
            </a:r>
            <a:r>
              <a:rPr lang="zh-CN" altLang="en-US" sz="2000" dirty="0">
                <a:solidFill>
                  <a:schemeClr val="bg1"/>
                </a:solidFill>
              </a:rPr>
              <a:t>族（镧系和锕系元素</a:t>
            </a:r>
            <a:r>
              <a:rPr lang="zh-CN" altLang="en-US" sz="2000" dirty="0" smtClean="0">
                <a:solidFill>
                  <a:schemeClr val="bg1"/>
                </a:solidFill>
              </a:rPr>
              <a:t>）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-6358" y="2732963"/>
            <a:ext cx="2611029" cy="1041766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000" dirty="0" smtClean="0">
                <a:solidFill>
                  <a:srgbClr val="000000"/>
                </a:solidFill>
              </a:rPr>
              <a:t>（</a:t>
            </a:r>
            <a:r>
              <a:rPr lang="en-US" altLang="zh-CN" sz="2000" dirty="0" smtClean="0">
                <a:solidFill>
                  <a:srgbClr val="000000"/>
                </a:solidFill>
              </a:rPr>
              <a:t>2</a:t>
            </a:r>
            <a:r>
              <a:rPr lang="zh-CN" altLang="en-US" sz="2000" dirty="0" smtClean="0">
                <a:solidFill>
                  <a:srgbClr val="000000"/>
                </a:solidFill>
              </a:rPr>
              <a:t>）化合物种类</a:t>
            </a:r>
            <a:r>
              <a:rPr lang="zh-CN" altLang="en-US" sz="2000" dirty="0">
                <a:solidFill>
                  <a:srgbClr val="000000"/>
                </a:solidFill>
              </a:rPr>
              <a:t>最多的族是</a:t>
            </a:r>
            <a:r>
              <a:rPr lang="zh-CN" altLang="en-US" sz="2000" dirty="0" smtClean="0">
                <a:solidFill>
                  <a:srgbClr val="000000"/>
                </a:solidFill>
              </a:rPr>
              <a:t>第</a:t>
            </a:r>
            <a:r>
              <a:rPr lang="en-US" altLang="zh-CN" sz="2000" dirty="0" smtClean="0">
                <a:solidFill>
                  <a:srgbClr val="000000"/>
                </a:solidFill>
              </a:rPr>
              <a:t>IVA</a:t>
            </a:r>
            <a:r>
              <a:rPr lang="zh-CN" altLang="en-US" sz="2000" dirty="0">
                <a:solidFill>
                  <a:srgbClr val="000000"/>
                </a:solidFill>
              </a:rPr>
              <a:t>族（有机化合物</a:t>
            </a:r>
            <a:r>
              <a:rPr lang="zh-CN" altLang="en-US" sz="2000" dirty="0" smtClean="0">
                <a:solidFill>
                  <a:srgbClr val="000000"/>
                </a:solidFill>
              </a:rPr>
              <a:t>）</a:t>
            </a:r>
            <a:endParaRPr lang="zh-CN" altLang="en-US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589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94" y="1452944"/>
            <a:ext cx="8459788" cy="417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14916" y="629087"/>
            <a:ext cx="3377309" cy="468456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/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1.1.3 </a:t>
            </a:r>
            <a:r>
              <a:rPr lang="zh-CN" altLang="en-US" sz="2800" dirty="0" smtClean="0"/>
              <a:t>相对原子质量</a:t>
            </a:r>
            <a:endParaRPr lang="zh-CN" altLang="en-US" sz="2800" dirty="0"/>
          </a:p>
        </p:txBody>
      </p:sp>
      <p:sp>
        <p:nvSpPr>
          <p:cNvPr id="9223" name="WordArt 7"/>
          <p:cNvSpPr>
            <a:spLocks noChangeArrowheads="1" noChangeShapeType="1" noTextEdit="1"/>
          </p:cNvSpPr>
          <p:nvPr/>
        </p:nvSpPr>
        <p:spPr bwMode="auto">
          <a:xfrm>
            <a:off x="2045888" y="6099700"/>
            <a:ext cx="50292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相对原子质量 是否递增</a:t>
            </a:r>
            <a:r>
              <a:rPr lang="en-US" altLang="zh-CN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?</a:t>
            </a:r>
            <a:endParaRPr lang="zh-CN" alt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4596607" y="14938"/>
            <a:ext cx="4547393" cy="6413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1.1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元素周期表</a:t>
            </a:r>
            <a:r>
              <a:rPr lang="zh-CN" altLang="en-US" sz="3600" b="1" dirty="0">
                <a:solidFill>
                  <a:schemeClr val="bg1"/>
                </a:solidFill>
              </a:rPr>
              <a:t>的结构</a:t>
            </a:r>
          </a:p>
        </p:txBody>
      </p:sp>
      <p:sp>
        <p:nvSpPr>
          <p:cNvPr id="6" name="Text Box 33"/>
          <p:cNvSpPr txBox="1">
            <a:spLocks noChangeArrowheads="1"/>
          </p:cNvSpPr>
          <p:nvPr/>
        </p:nvSpPr>
        <p:spPr bwMode="auto">
          <a:xfrm>
            <a:off x="13094" y="-12263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00" name="Picture 7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1" y="1320200"/>
            <a:ext cx="9144000" cy="374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901" name="Rectangle 757"/>
          <p:cNvSpPr>
            <a:spLocks noGrp="1" noChangeArrowheads="1"/>
          </p:cNvSpPr>
          <p:nvPr>
            <p:ph type="title"/>
          </p:nvPr>
        </p:nvSpPr>
        <p:spPr>
          <a:xfrm>
            <a:off x="611560" y="5095944"/>
            <a:ext cx="8229600" cy="1143000"/>
          </a:xfrm>
        </p:spPr>
        <p:txBody>
          <a:bodyPr/>
          <a:lstStyle/>
          <a:p>
            <a:r>
              <a:rPr lang="zh-CN" altLang="en-US" dirty="0"/>
              <a:t>原子序数是否递增？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3094" y="619179"/>
            <a:ext cx="2614689" cy="433558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1.1.4</a:t>
            </a:r>
            <a:r>
              <a:rPr lang="zh-CN" altLang="en-US" sz="2800" dirty="0" smtClean="0"/>
              <a:t>原子序数</a:t>
            </a:r>
            <a:endParaRPr lang="zh-CN" altLang="en-US" sz="2800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4609701" y="0"/>
            <a:ext cx="4547393" cy="6413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1.1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元素周期表</a:t>
            </a:r>
            <a:r>
              <a:rPr lang="zh-CN" altLang="en-US" sz="3600" b="1" dirty="0">
                <a:solidFill>
                  <a:schemeClr val="bg1"/>
                </a:solidFill>
              </a:rPr>
              <a:t>的结构</a:t>
            </a:r>
          </a:p>
        </p:txBody>
      </p:sp>
      <p:sp>
        <p:nvSpPr>
          <p:cNvPr id="6" name="Text Box 33"/>
          <p:cNvSpPr txBox="1">
            <a:spLocks noChangeArrowheads="1"/>
          </p:cNvSpPr>
          <p:nvPr/>
        </p:nvSpPr>
        <p:spPr bwMode="auto">
          <a:xfrm>
            <a:off x="13094" y="-12263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3095" y="610039"/>
            <a:ext cx="3406778" cy="370689"/>
          </a:xfrm>
          <a:solidFill>
            <a:srgbClr val="CCFF66"/>
          </a:solidFill>
        </p:spPr>
        <p:txBody>
          <a:bodyPr/>
          <a:lstStyle/>
          <a:p>
            <a:r>
              <a:rPr lang="en-US" altLang="zh-CN" sz="2800" dirty="0" smtClean="0"/>
              <a:t>1.1.5</a:t>
            </a:r>
            <a:r>
              <a:rPr lang="zh-CN" altLang="en-US" sz="2800" dirty="0" smtClean="0"/>
              <a:t>最</a:t>
            </a:r>
            <a:r>
              <a:rPr lang="zh-CN" altLang="en-US" sz="2800" dirty="0"/>
              <a:t>外层电子</a:t>
            </a:r>
            <a:r>
              <a:rPr lang="zh-CN" altLang="en-US" sz="2800" dirty="0" smtClean="0"/>
              <a:t>数</a:t>
            </a:r>
            <a:endParaRPr lang="zh-CN" altLang="en-US" sz="2800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701" y="980728"/>
            <a:ext cx="9144000" cy="338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4585693" y="1290"/>
            <a:ext cx="4547393" cy="6413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1.1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元素周期表</a:t>
            </a:r>
            <a:r>
              <a:rPr lang="zh-CN" altLang="en-US" sz="3600" b="1" dirty="0">
                <a:solidFill>
                  <a:schemeClr val="bg1"/>
                </a:solidFill>
              </a:rPr>
              <a:t>的结构</a:t>
            </a:r>
          </a:p>
        </p:txBody>
      </p:sp>
      <p:sp>
        <p:nvSpPr>
          <p:cNvPr id="6" name="Text Box 33"/>
          <p:cNvSpPr txBox="1">
            <a:spLocks noChangeArrowheads="1"/>
          </p:cNvSpPr>
          <p:nvPr/>
        </p:nvSpPr>
        <p:spPr bwMode="auto">
          <a:xfrm>
            <a:off x="13094" y="-12263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7" name="WordArt 5"/>
          <p:cNvSpPr>
            <a:spLocks noChangeArrowheads="1" noChangeShapeType="1" noTextEdit="1"/>
          </p:cNvSpPr>
          <p:nvPr/>
        </p:nvSpPr>
        <p:spPr bwMode="auto">
          <a:xfrm>
            <a:off x="3448598" y="715280"/>
            <a:ext cx="3283642" cy="26544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 panose="02010600030101010101" pitchFamily="2" charset="-122"/>
              </a:rPr>
              <a:t>主族序数</a:t>
            </a:r>
            <a:r>
              <a:rPr lang="en-US" altLang="zh-CN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 panose="02010600030101010101" pitchFamily="2" charset="-122"/>
              </a:rPr>
              <a:t>=</a:t>
            </a:r>
            <a:r>
              <a:rPr lang="zh-CN" alt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 panose="02010600030101010101" pitchFamily="2" charset="-122"/>
              </a:rPr>
              <a:t>最外层电子数</a:t>
            </a:r>
            <a:endParaRPr lang="zh-CN" alt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-27002" y="4310191"/>
            <a:ext cx="9160088" cy="954107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</a:rPr>
              <a:t>(1</a:t>
            </a:r>
            <a:r>
              <a:rPr lang="en-US" altLang="zh-CN" sz="2800" dirty="0" smtClean="0">
                <a:solidFill>
                  <a:srgbClr val="000000"/>
                </a:solidFill>
              </a:rPr>
              <a:t>)</a:t>
            </a:r>
            <a:r>
              <a:rPr lang="zh-CN" altLang="en-US" sz="2800" dirty="0" smtClean="0">
                <a:solidFill>
                  <a:srgbClr val="000000"/>
                </a:solidFill>
              </a:rPr>
              <a:t>过渡元素</a:t>
            </a:r>
            <a:r>
              <a:rPr lang="zh-CN" altLang="en-US" sz="2800" dirty="0">
                <a:solidFill>
                  <a:srgbClr val="000000"/>
                </a:solidFill>
              </a:rPr>
              <a:t>最外层电子数一般不等于族</a:t>
            </a:r>
            <a:r>
              <a:rPr lang="zh-CN" altLang="en-US" sz="2800" dirty="0" smtClean="0">
                <a:solidFill>
                  <a:srgbClr val="000000"/>
                </a:solidFill>
              </a:rPr>
              <a:t>序数，最</a:t>
            </a:r>
            <a:r>
              <a:rPr lang="zh-CN" altLang="en-US" sz="2800" dirty="0">
                <a:solidFill>
                  <a:srgbClr val="000000"/>
                </a:solidFill>
              </a:rPr>
              <a:t>外层电子数只有</a:t>
            </a:r>
            <a:r>
              <a:rPr lang="en-US" altLang="zh-CN" sz="2800" dirty="0">
                <a:solidFill>
                  <a:srgbClr val="000000"/>
                </a:solidFill>
              </a:rPr>
              <a:t>1</a:t>
            </a:r>
            <a:r>
              <a:rPr lang="zh-CN" altLang="en-US" sz="2800" dirty="0">
                <a:solidFill>
                  <a:srgbClr val="000000"/>
                </a:solidFill>
              </a:rPr>
              <a:t>～</a:t>
            </a:r>
            <a:r>
              <a:rPr lang="en-US" altLang="zh-CN" sz="2800" dirty="0">
                <a:solidFill>
                  <a:srgbClr val="000000"/>
                </a:solidFill>
              </a:rPr>
              <a:t>2</a:t>
            </a:r>
            <a:r>
              <a:rPr lang="zh-CN" altLang="en-US" sz="2800" dirty="0" smtClean="0">
                <a:solidFill>
                  <a:srgbClr val="000000"/>
                </a:solidFill>
              </a:rPr>
              <a:t>个（</a:t>
            </a:r>
            <a:r>
              <a:rPr lang="en-US" altLang="zh-CN" sz="2800" dirty="0" smtClean="0">
                <a:solidFill>
                  <a:srgbClr val="000000"/>
                </a:solidFill>
              </a:rPr>
              <a:t>46</a:t>
            </a:r>
            <a:r>
              <a:rPr lang="zh-CN" altLang="en-US" sz="2800" dirty="0" smtClean="0">
                <a:solidFill>
                  <a:srgbClr val="000000"/>
                </a:solidFill>
              </a:rPr>
              <a:t>号</a:t>
            </a:r>
            <a:r>
              <a:rPr lang="en-US" altLang="zh-CN" sz="2800" dirty="0" err="1" smtClean="0">
                <a:solidFill>
                  <a:srgbClr val="000000"/>
                </a:solidFill>
              </a:rPr>
              <a:t>Pd</a:t>
            </a:r>
            <a:r>
              <a:rPr lang="zh-CN" altLang="en-US" sz="2800" dirty="0" smtClean="0">
                <a:solidFill>
                  <a:srgbClr val="000000"/>
                </a:solidFill>
              </a:rPr>
              <a:t>是</a:t>
            </a:r>
            <a:r>
              <a:rPr lang="en-US" altLang="zh-CN" sz="2800" dirty="0" smtClean="0">
                <a:solidFill>
                  <a:srgbClr val="000000"/>
                </a:solidFill>
              </a:rPr>
              <a:t>18</a:t>
            </a:r>
            <a:r>
              <a:rPr lang="zh-CN" altLang="en-US" sz="2800" dirty="0" smtClean="0">
                <a:solidFill>
                  <a:srgbClr val="000000"/>
                </a:solidFill>
              </a:rPr>
              <a:t>个）。</a:t>
            </a:r>
            <a:endParaRPr lang="zh-CN" altLang="en-US" sz="2800" dirty="0">
              <a:solidFill>
                <a:srgbClr val="00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-1835" y="5264298"/>
            <a:ext cx="9106134" cy="138499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</a:rPr>
              <a:t>(2)</a:t>
            </a:r>
            <a:r>
              <a:rPr lang="zh-CN" altLang="en-US" sz="2800" dirty="0">
                <a:solidFill>
                  <a:srgbClr val="000000"/>
                </a:solidFill>
              </a:rPr>
              <a:t>最外层电子</a:t>
            </a:r>
            <a:r>
              <a:rPr lang="zh-CN" altLang="en-US" sz="2800" dirty="0" smtClean="0">
                <a:solidFill>
                  <a:srgbClr val="000000"/>
                </a:solidFill>
              </a:rPr>
              <a:t>数为</a:t>
            </a:r>
            <a:r>
              <a:rPr lang="en-US" altLang="zh-CN" sz="2800" dirty="0" smtClean="0">
                <a:solidFill>
                  <a:srgbClr val="000000"/>
                </a:solidFill>
              </a:rPr>
              <a:t>3</a:t>
            </a:r>
            <a:r>
              <a:rPr lang="zh-CN" altLang="en-US" sz="2800" dirty="0" smtClean="0">
                <a:solidFill>
                  <a:srgbClr val="000000"/>
                </a:solidFill>
              </a:rPr>
              <a:t>、</a:t>
            </a:r>
            <a:r>
              <a:rPr lang="en-US" altLang="zh-CN" sz="2800" dirty="0" smtClean="0">
                <a:solidFill>
                  <a:srgbClr val="000000"/>
                </a:solidFill>
              </a:rPr>
              <a:t>4</a:t>
            </a:r>
            <a:r>
              <a:rPr lang="zh-CN" altLang="en-US" sz="2800" dirty="0" smtClean="0">
                <a:solidFill>
                  <a:srgbClr val="000000"/>
                </a:solidFill>
              </a:rPr>
              <a:t>、</a:t>
            </a:r>
            <a:r>
              <a:rPr lang="en-US" altLang="zh-CN" sz="2800" dirty="0" smtClean="0">
                <a:solidFill>
                  <a:srgbClr val="000000"/>
                </a:solidFill>
              </a:rPr>
              <a:t>5</a:t>
            </a:r>
            <a:r>
              <a:rPr lang="zh-CN" altLang="en-US" sz="2800" dirty="0" smtClean="0">
                <a:solidFill>
                  <a:srgbClr val="000000"/>
                </a:solidFill>
              </a:rPr>
              <a:t>、</a:t>
            </a:r>
            <a:r>
              <a:rPr lang="en-US" altLang="zh-CN" sz="2800" dirty="0" smtClean="0">
                <a:solidFill>
                  <a:srgbClr val="000000"/>
                </a:solidFill>
              </a:rPr>
              <a:t>6</a:t>
            </a:r>
            <a:r>
              <a:rPr lang="zh-CN" altLang="en-US" sz="2800" dirty="0" smtClean="0">
                <a:solidFill>
                  <a:srgbClr val="000000"/>
                </a:solidFill>
              </a:rPr>
              <a:t>、</a:t>
            </a:r>
            <a:r>
              <a:rPr lang="en-US" altLang="zh-CN" sz="2800" dirty="0" smtClean="0">
                <a:solidFill>
                  <a:srgbClr val="000000"/>
                </a:solidFill>
              </a:rPr>
              <a:t>7</a:t>
            </a:r>
            <a:r>
              <a:rPr lang="zh-CN" altLang="en-US" sz="2800" dirty="0" smtClean="0">
                <a:solidFill>
                  <a:srgbClr val="000000"/>
                </a:solidFill>
              </a:rPr>
              <a:t>的</a:t>
            </a:r>
            <a:r>
              <a:rPr lang="zh-CN" altLang="en-US" sz="2800" dirty="0">
                <a:solidFill>
                  <a:srgbClr val="000000"/>
                </a:solidFill>
              </a:rPr>
              <a:t>元素一定是主族元素</a:t>
            </a:r>
            <a:r>
              <a:rPr lang="en-US" altLang="zh-CN" sz="2800" dirty="0" smtClean="0">
                <a:solidFill>
                  <a:srgbClr val="000000"/>
                </a:solidFill>
              </a:rPr>
              <a:t>;</a:t>
            </a:r>
          </a:p>
          <a:p>
            <a:r>
              <a:rPr lang="zh-CN" altLang="en-US" sz="2800" dirty="0" smtClean="0">
                <a:solidFill>
                  <a:srgbClr val="000000"/>
                </a:solidFill>
              </a:rPr>
              <a:t>最</a:t>
            </a:r>
            <a:r>
              <a:rPr lang="zh-CN" altLang="en-US" sz="2800" dirty="0">
                <a:solidFill>
                  <a:srgbClr val="000000"/>
                </a:solidFill>
              </a:rPr>
              <a:t>外层电子数为</a:t>
            </a:r>
            <a:r>
              <a:rPr lang="en-US" altLang="zh-CN" sz="2800" dirty="0">
                <a:solidFill>
                  <a:srgbClr val="000000"/>
                </a:solidFill>
              </a:rPr>
              <a:t>1</a:t>
            </a:r>
            <a:r>
              <a:rPr lang="zh-CN" altLang="en-US" sz="2800" dirty="0">
                <a:solidFill>
                  <a:srgbClr val="000000"/>
                </a:solidFill>
              </a:rPr>
              <a:t>或</a:t>
            </a:r>
            <a:r>
              <a:rPr lang="en-US" altLang="zh-CN" sz="2800" dirty="0">
                <a:solidFill>
                  <a:srgbClr val="000000"/>
                </a:solidFill>
              </a:rPr>
              <a:t>2</a:t>
            </a:r>
            <a:r>
              <a:rPr lang="zh-CN" altLang="en-US" sz="2800" dirty="0">
                <a:solidFill>
                  <a:srgbClr val="000000"/>
                </a:solidFill>
              </a:rPr>
              <a:t>的元素可能是主族、副族或</a:t>
            </a:r>
            <a:r>
              <a:rPr lang="en-US" altLang="zh-CN" sz="2800" dirty="0">
                <a:solidFill>
                  <a:srgbClr val="000000"/>
                </a:solidFill>
              </a:rPr>
              <a:t>0</a:t>
            </a:r>
            <a:r>
              <a:rPr lang="zh-CN" altLang="en-US" sz="2800" dirty="0">
                <a:solidFill>
                  <a:srgbClr val="000000"/>
                </a:solidFill>
              </a:rPr>
              <a:t>族</a:t>
            </a:r>
            <a:r>
              <a:rPr lang="en-US" altLang="zh-CN" sz="2800" dirty="0">
                <a:solidFill>
                  <a:srgbClr val="000000"/>
                </a:solidFill>
              </a:rPr>
              <a:t>(He)</a:t>
            </a:r>
            <a:r>
              <a:rPr lang="zh-CN" altLang="en-US" sz="2800" dirty="0">
                <a:solidFill>
                  <a:srgbClr val="000000"/>
                </a:solidFill>
              </a:rPr>
              <a:t>元素。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7" y="1142476"/>
            <a:ext cx="5627513" cy="2508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4606" y="629087"/>
            <a:ext cx="5987554" cy="639673"/>
          </a:xfrm>
          <a:solidFill>
            <a:srgbClr val="CCFF66"/>
          </a:solidFill>
        </p:spPr>
        <p:txBody>
          <a:bodyPr/>
          <a:lstStyle/>
          <a:p>
            <a:r>
              <a:rPr lang="en-US" altLang="zh-CN" sz="2800" dirty="0" smtClean="0"/>
              <a:t>1.1.6. </a:t>
            </a:r>
            <a:r>
              <a:rPr lang="zh-CN" altLang="en-US" sz="2800" dirty="0" smtClean="0"/>
              <a:t>原子结构示意图（</a:t>
            </a:r>
            <a:r>
              <a:rPr lang="en-US" altLang="zh-CN" sz="2800" dirty="0"/>
              <a:t>1-20</a:t>
            </a:r>
            <a:r>
              <a:rPr lang="zh-CN" altLang="en-US" sz="2800" dirty="0"/>
              <a:t>号</a:t>
            </a:r>
            <a:r>
              <a:rPr lang="zh-CN" altLang="en-US" sz="2800" dirty="0" smtClean="0"/>
              <a:t>元素）</a:t>
            </a:r>
            <a:endParaRPr lang="zh-CN" altLang="en-US" sz="2800" dirty="0"/>
          </a:p>
        </p:txBody>
      </p:sp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6" y="3729366"/>
            <a:ext cx="684038" cy="423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676008"/>
            <a:ext cx="664188" cy="41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 Box 33"/>
          <p:cNvSpPr txBox="1">
            <a:spLocks noChangeArrowheads="1"/>
          </p:cNvSpPr>
          <p:nvPr/>
        </p:nvSpPr>
        <p:spPr bwMode="auto">
          <a:xfrm>
            <a:off x="4596607" y="0"/>
            <a:ext cx="4547393" cy="6413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1.1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元素周期表</a:t>
            </a:r>
            <a:r>
              <a:rPr lang="zh-CN" altLang="en-US" sz="3600" b="1" dirty="0">
                <a:solidFill>
                  <a:schemeClr val="bg1"/>
                </a:solidFill>
              </a:rPr>
              <a:t>的结构</a:t>
            </a:r>
          </a:p>
        </p:txBody>
      </p:sp>
      <p:sp>
        <p:nvSpPr>
          <p:cNvPr id="9" name="Text Box 33"/>
          <p:cNvSpPr txBox="1">
            <a:spLocks noChangeArrowheads="1"/>
          </p:cNvSpPr>
          <p:nvPr/>
        </p:nvSpPr>
        <p:spPr bwMode="auto">
          <a:xfrm>
            <a:off x="13094" y="-12263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2" name="文本框 1"/>
          <p:cNvSpPr txBox="1"/>
          <p:nvPr/>
        </p:nvSpPr>
        <p:spPr>
          <a:xfrm>
            <a:off x="5867364" y="611464"/>
            <a:ext cx="3319650" cy="52322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周期序数</a:t>
            </a:r>
            <a:r>
              <a:rPr lang="en-US" altLang="zh-CN" sz="2800" dirty="0" smtClean="0"/>
              <a:t>=</a:t>
            </a:r>
            <a:r>
              <a:rPr lang="zh-CN" altLang="en-US" sz="2800" dirty="0" smtClean="0"/>
              <a:t>电子层数</a:t>
            </a:r>
            <a:endParaRPr lang="zh-CN" altLang="en-US" sz="2800" dirty="0"/>
          </a:p>
        </p:txBody>
      </p:sp>
      <p:sp>
        <p:nvSpPr>
          <p:cNvPr id="10" name="WordArt 5"/>
          <p:cNvSpPr>
            <a:spLocks noChangeArrowheads="1" noChangeShapeType="1" noTextEdit="1"/>
          </p:cNvSpPr>
          <p:nvPr/>
        </p:nvSpPr>
        <p:spPr bwMode="auto">
          <a:xfrm>
            <a:off x="5867364" y="1109376"/>
            <a:ext cx="3306002" cy="346648"/>
          </a:xfrm>
          <a:prstGeom prst="rect">
            <a:avLst/>
          </a:prstGeom>
          <a:solidFill>
            <a:srgbClr val="00B0F0"/>
          </a:solidFill>
          <a:extLst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 panose="02010600030101010101" pitchFamily="2" charset="-122"/>
              </a:rPr>
              <a:t>主族序数</a:t>
            </a:r>
            <a:r>
              <a:rPr lang="en-US" altLang="zh-CN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 panose="02010600030101010101" pitchFamily="2" charset="-122"/>
              </a:rPr>
              <a:t>=</a:t>
            </a:r>
            <a:r>
              <a:rPr lang="zh-CN" alt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 panose="02010600030101010101" pitchFamily="2" charset="-122"/>
              </a:rPr>
              <a:t>最外层电子数</a:t>
            </a:r>
            <a:endParaRPr lang="zh-CN" alt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83629" y="6254646"/>
            <a:ext cx="5309467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zh-CN" altLang="en-US" sz="2800" dirty="0" smtClean="0"/>
              <a:t>推导</a:t>
            </a:r>
            <a:r>
              <a:rPr lang="en-US" altLang="zh-CN" sz="2800" dirty="0" smtClean="0"/>
              <a:t>IA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VIIA</a:t>
            </a:r>
            <a:r>
              <a:rPr lang="zh-CN" altLang="en-US" sz="2800" dirty="0"/>
              <a:t>所有元素原子序数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-27813" y="4346096"/>
            <a:ext cx="56799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000000"/>
                </a:solidFill>
              </a:rPr>
              <a:t>①若为第</a:t>
            </a:r>
            <a:r>
              <a:rPr lang="en-US" altLang="zh-CN" sz="2400" dirty="0" err="1">
                <a:solidFill>
                  <a:srgbClr val="FF0000"/>
                </a:solidFill>
              </a:rPr>
              <a:t>ⅠA</a:t>
            </a:r>
            <a:r>
              <a:rPr lang="zh-CN" altLang="en-US" sz="2400" dirty="0">
                <a:solidFill>
                  <a:srgbClr val="FF0000"/>
                </a:solidFill>
              </a:rPr>
              <a:t>、</a:t>
            </a:r>
            <a:r>
              <a:rPr lang="en-US" altLang="zh-CN" sz="2400" dirty="0">
                <a:solidFill>
                  <a:srgbClr val="FF0000"/>
                </a:solidFill>
              </a:rPr>
              <a:t>ⅡA</a:t>
            </a:r>
            <a:r>
              <a:rPr lang="zh-CN" altLang="en-US" sz="2400" dirty="0">
                <a:solidFill>
                  <a:srgbClr val="000000"/>
                </a:solidFill>
              </a:rPr>
              <a:t>族元素</a:t>
            </a:r>
            <a:r>
              <a:rPr lang="en-US" altLang="zh-CN" sz="2400" dirty="0">
                <a:solidFill>
                  <a:srgbClr val="000000"/>
                </a:solidFill>
              </a:rPr>
              <a:t>,</a:t>
            </a:r>
            <a:r>
              <a:rPr lang="zh-CN" altLang="en-US" sz="2400" dirty="0">
                <a:solidFill>
                  <a:srgbClr val="000000"/>
                </a:solidFill>
              </a:rPr>
              <a:t>则原子序数的差等于</a:t>
            </a:r>
            <a:r>
              <a:rPr lang="zh-CN" altLang="en-US" sz="2400" dirty="0">
                <a:solidFill>
                  <a:srgbClr val="FF0000"/>
                </a:solidFill>
              </a:rPr>
              <a:t>上周期</a:t>
            </a:r>
            <a:r>
              <a:rPr lang="zh-CN" altLang="en-US" sz="2400" dirty="0">
                <a:solidFill>
                  <a:srgbClr val="000000"/>
                </a:solidFill>
              </a:rPr>
              <a:t>元素所在周期的元素种类数。</a:t>
            </a:r>
          </a:p>
        </p:txBody>
      </p:sp>
      <p:sp>
        <p:nvSpPr>
          <p:cNvPr id="5" name="矩形 4"/>
          <p:cNvSpPr/>
          <p:nvPr/>
        </p:nvSpPr>
        <p:spPr>
          <a:xfrm>
            <a:off x="38254" y="5387544"/>
            <a:ext cx="5799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000000"/>
                </a:solidFill>
              </a:rPr>
              <a:t>②若为第</a:t>
            </a:r>
            <a:r>
              <a:rPr lang="en-US" altLang="zh-CN" sz="2400" dirty="0">
                <a:solidFill>
                  <a:srgbClr val="FF0000"/>
                </a:solidFill>
              </a:rPr>
              <a:t>ⅢA</a:t>
            </a:r>
            <a:r>
              <a:rPr lang="zh-CN" altLang="en-US" sz="2400" dirty="0">
                <a:solidFill>
                  <a:srgbClr val="FF0000"/>
                </a:solidFill>
              </a:rPr>
              <a:t>族至</a:t>
            </a:r>
            <a:r>
              <a:rPr lang="en-US" altLang="zh-CN" sz="2400" dirty="0">
                <a:solidFill>
                  <a:srgbClr val="FF0000"/>
                </a:solidFill>
              </a:rPr>
              <a:t>0</a:t>
            </a:r>
            <a:r>
              <a:rPr lang="zh-CN" altLang="en-US" sz="2400" dirty="0">
                <a:solidFill>
                  <a:srgbClr val="000000"/>
                </a:solidFill>
              </a:rPr>
              <a:t>族元素</a:t>
            </a:r>
            <a:r>
              <a:rPr lang="en-US" altLang="zh-CN" sz="2400" dirty="0">
                <a:solidFill>
                  <a:srgbClr val="000000"/>
                </a:solidFill>
              </a:rPr>
              <a:t>,</a:t>
            </a:r>
            <a:r>
              <a:rPr lang="zh-CN" altLang="en-US" sz="2400" dirty="0">
                <a:solidFill>
                  <a:srgbClr val="000000"/>
                </a:solidFill>
              </a:rPr>
              <a:t>则原子序数的差等于</a:t>
            </a:r>
            <a:r>
              <a:rPr lang="zh-CN" altLang="en-US" sz="2400" dirty="0">
                <a:solidFill>
                  <a:srgbClr val="FF0000"/>
                </a:solidFill>
              </a:rPr>
              <a:t>下周期</a:t>
            </a:r>
            <a:r>
              <a:rPr lang="zh-CN" altLang="en-US" sz="2400" dirty="0">
                <a:solidFill>
                  <a:srgbClr val="000000"/>
                </a:solidFill>
              </a:rPr>
              <a:t>元素所在周期的元素种类数。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5769880" y="2046636"/>
            <a:ext cx="3374119" cy="473123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8698493"/>
              </p:ext>
            </p:extLst>
          </p:nvPr>
        </p:nvGraphicFramePr>
        <p:xfrm>
          <a:off x="6548267" y="2245355"/>
          <a:ext cx="2065520" cy="16380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2760"/>
                <a:gridCol w="1032760"/>
              </a:tblGrid>
              <a:tr h="819042">
                <a:tc>
                  <a:txBody>
                    <a:bodyPr/>
                    <a:lstStyle/>
                    <a:p>
                      <a:r>
                        <a:rPr lang="en-US" altLang="zh-CN" sz="40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A</a:t>
                      </a:r>
                      <a:endParaRPr lang="zh-CN" altLang="en-US" sz="40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0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C</a:t>
                      </a:r>
                      <a:endParaRPr lang="zh-CN" altLang="en-US" sz="40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819042">
                <a:tc>
                  <a:txBody>
                    <a:bodyPr/>
                    <a:lstStyle/>
                    <a:p>
                      <a:r>
                        <a:rPr lang="en-US" altLang="zh-CN" sz="4000" dirty="0" smtClean="0">
                          <a:latin typeface="+mn-ea"/>
                          <a:ea typeface="+mn-ea"/>
                        </a:rPr>
                        <a:t>B</a:t>
                      </a:r>
                      <a:endParaRPr lang="zh-CN" altLang="en-US" sz="4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000" dirty="0" smtClean="0">
                          <a:latin typeface="+mn-ea"/>
                          <a:ea typeface="+mn-ea"/>
                        </a:rPr>
                        <a:t>D</a:t>
                      </a:r>
                      <a:endParaRPr lang="zh-CN" altLang="en-US" sz="4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文本框 14"/>
          <p:cNvSpPr txBox="1"/>
          <p:nvPr/>
        </p:nvSpPr>
        <p:spPr>
          <a:xfrm>
            <a:off x="5769880" y="3948425"/>
            <a:ext cx="3374119" cy="267765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已知</a:t>
            </a:r>
            <a:r>
              <a:rPr lang="en-US" altLang="zh-CN" sz="2400" dirty="0" smtClean="0"/>
              <a:t>A</a:t>
            </a:r>
            <a:r>
              <a:rPr lang="zh-CN" altLang="en-US" sz="2400" dirty="0" smtClean="0"/>
              <a:t>元素原子序数为</a:t>
            </a:r>
            <a:r>
              <a:rPr lang="en-US" altLang="zh-CN" sz="2400" dirty="0" smtClean="0"/>
              <a:t>x</a:t>
            </a:r>
            <a:r>
              <a:rPr lang="zh-CN" altLang="en-US" sz="2400" dirty="0" smtClean="0"/>
              <a:t>，</a:t>
            </a:r>
            <a:endParaRPr lang="en-US" altLang="zh-CN" sz="2400" dirty="0" smtClean="0"/>
          </a:p>
          <a:p>
            <a:endParaRPr lang="en-US" altLang="zh-CN" sz="2400" dirty="0"/>
          </a:p>
          <a:p>
            <a:r>
              <a:rPr lang="zh-CN" altLang="en-US" sz="2400" dirty="0" smtClean="0"/>
              <a:t>当</a:t>
            </a:r>
            <a:r>
              <a:rPr lang="en-US" altLang="zh-CN" sz="2400" dirty="0" smtClean="0"/>
              <a:t>A</a:t>
            </a:r>
            <a:r>
              <a:rPr lang="zh-CN" altLang="en-US" sz="2400" dirty="0" smtClean="0"/>
              <a:t>为第</a:t>
            </a:r>
            <a:r>
              <a:rPr lang="en-US" altLang="zh-CN" sz="2400" dirty="0" smtClean="0"/>
              <a:t>3</a:t>
            </a:r>
            <a:r>
              <a:rPr lang="zh-CN" altLang="en-US" sz="2400" dirty="0" smtClean="0"/>
              <a:t>周期第</a:t>
            </a:r>
            <a:r>
              <a:rPr lang="en-US" altLang="zh-CN" sz="2400" dirty="0" smtClean="0"/>
              <a:t>IA</a:t>
            </a:r>
            <a:r>
              <a:rPr lang="zh-CN" altLang="en-US" sz="2400" dirty="0" smtClean="0"/>
              <a:t>族元素，则</a:t>
            </a:r>
            <a:r>
              <a:rPr lang="en-US" altLang="zh-CN" sz="2400" dirty="0" smtClean="0"/>
              <a:t>D</a:t>
            </a:r>
            <a:r>
              <a:rPr lang="zh-CN" altLang="en-US" sz="2400" dirty="0" smtClean="0"/>
              <a:t>原子序数为：</a:t>
            </a:r>
            <a:endParaRPr lang="en-US" altLang="zh-CN" sz="2400" dirty="0" smtClean="0"/>
          </a:p>
          <a:p>
            <a:endParaRPr lang="en-US" altLang="zh-CN" sz="2400" dirty="0" smtClean="0"/>
          </a:p>
          <a:p>
            <a:r>
              <a:rPr lang="zh-CN" altLang="en-US" sz="2400" dirty="0" smtClean="0"/>
              <a:t>当</a:t>
            </a:r>
            <a:r>
              <a:rPr lang="en-US" altLang="zh-CN" sz="2400" dirty="0"/>
              <a:t>A</a:t>
            </a:r>
            <a:r>
              <a:rPr lang="zh-CN" altLang="en-US" sz="2400" dirty="0"/>
              <a:t>为第</a:t>
            </a:r>
            <a:r>
              <a:rPr lang="en-US" altLang="zh-CN" sz="2400" dirty="0"/>
              <a:t>3</a:t>
            </a:r>
            <a:r>
              <a:rPr lang="zh-CN" altLang="en-US" sz="2400" dirty="0"/>
              <a:t>周期</a:t>
            </a:r>
            <a:r>
              <a:rPr lang="zh-CN" altLang="en-US" sz="2400" dirty="0" smtClean="0"/>
              <a:t>第</a:t>
            </a:r>
            <a:r>
              <a:rPr lang="en-US" altLang="zh-CN" sz="2400" dirty="0" smtClean="0"/>
              <a:t>VIIA</a:t>
            </a:r>
            <a:r>
              <a:rPr lang="zh-CN" altLang="en-US" sz="2400" dirty="0"/>
              <a:t>族元素，则</a:t>
            </a:r>
            <a:r>
              <a:rPr lang="en-US" altLang="zh-CN" sz="2400" dirty="0"/>
              <a:t>D</a:t>
            </a:r>
            <a:r>
              <a:rPr lang="zh-CN" altLang="en-US" sz="2400" dirty="0"/>
              <a:t>原子序数为</a:t>
            </a:r>
            <a:r>
              <a:rPr lang="zh-CN" altLang="en-US" sz="2400" dirty="0" smtClean="0"/>
              <a:t>：</a:t>
            </a:r>
            <a:endParaRPr lang="en-US" altLang="zh-CN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4607" y="629087"/>
            <a:ext cx="5699522" cy="639673"/>
          </a:xfrm>
          <a:solidFill>
            <a:srgbClr val="CCFF66"/>
          </a:solidFill>
        </p:spPr>
        <p:txBody>
          <a:bodyPr/>
          <a:lstStyle/>
          <a:p>
            <a:r>
              <a:rPr lang="en-US" altLang="zh-CN" sz="2800" dirty="0" smtClean="0"/>
              <a:t>1.1.7.</a:t>
            </a:r>
            <a:r>
              <a:rPr lang="zh-CN" altLang="en-US" sz="2800" dirty="0">
                <a:solidFill>
                  <a:srgbClr val="000000"/>
                </a:solidFill>
              </a:rPr>
              <a:t>元素周期表中原子序数的特点</a:t>
            </a:r>
            <a:endParaRPr lang="zh-CN" altLang="en-US" sz="2800" dirty="0"/>
          </a:p>
        </p:txBody>
      </p:sp>
      <p:sp>
        <p:nvSpPr>
          <p:cNvPr id="8" name="Text Box 33"/>
          <p:cNvSpPr txBox="1">
            <a:spLocks noChangeArrowheads="1"/>
          </p:cNvSpPr>
          <p:nvPr/>
        </p:nvSpPr>
        <p:spPr bwMode="auto">
          <a:xfrm>
            <a:off x="4596607" y="0"/>
            <a:ext cx="4547393" cy="6413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1.1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元素周期表</a:t>
            </a:r>
            <a:r>
              <a:rPr lang="zh-CN" altLang="en-US" sz="3600" b="1" dirty="0">
                <a:solidFill>
                  <a:schemeClr val="bg1"/>
                </a:solidFill>
              </a:rPr>
              <a:t>的结构</a:t>
            </a:r>
          </a:p>
        </p:txBody>
      </p:sp>
      <p:sp>
        <p:nvSpPr>
          <p:cNvPr id="9" name="Text Box 33"/>
          <p:cNvSpPr txBox="1">
            <a:spLocks noChangeArrowheads="1"/>
          </p:cNvSpPr>
          <p:nvPr/>
        </p:nvSpPr>
        <p:spPr bwMode="auto">
          <a:xfrm>
            <a:off x="13094" y="-12263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3" name="矩形 2"/>
          <p:cNvSpPr/>
          <p:nvPr/>
        </p:nvSpPr>
        <p:spPr>
          <a:xfrm>
            <a:off x="13094" y="1384068"/>
            <a:ext cx="73448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</a:rPr>
              <a:t>(1)</a:t>
            </a:r>
            <a:r>
              <a:rPr lang="zh-CN" altLang="en-US" sz="2800" dirty="0">
                <a:solidFill>
                  <a:srgbClr val="000000"/>
                </a:solidFill>
              </a:rPr>
              <a:t>同周期第</a:t>
            </a:r>
            <a:r>
              <a:rPr lang="en-US" altLang="zh-CN" sz="2800" dirty="0" err="1">
                <a:solidFill>
                  <a:srgbClr val="000000"/>
                </a:solidFill>
              </a:rPr>
              <a:t>ⅡA</a:t>
            </a:r>
            <a:r>
              <a:rPr lang="zh-CN" altLang="en-US" sz="2800" dirty="0">
                <a:solidFill>
                  <a:srgbClr val="000000"/>
                </a:solidFill>
              </a:rPr>
              <a:t>族和第</a:t>
            </a:r>
            <a:r>
              <a:rPr lang="en-US" altLang="zh-CN" sz="2800" dirty="0" err="1">
                <a:solidFill>
                  <a:srgbClr val="000000"/>
                </a:solidFill>
              </a:rPr>
              <a:t>ⅢA</a:t>
            </a:r>
            <a:r>
              <a:rPr lang="zh-CN" altLang="en-US" sz="2800" dirty="0">
                <a:solidFill>
                  <a:srgbClr val="000000"/>
                </a:solidFill>
              </a:rPr>
              <a:t>族元素原子序数差</a:t>
            </a:r>
            <a:endParaRPr lang="zh-CN" altLang="en-US" sz="2800" dirty="0"/>
          </a:p>
        </p:txBody>
      </p:sp>
      <p:pic>
        <p:nvPicPr>
          <p:cNvPr id="11" name="13hxr23.jpg" descr="说明: id:2147504381;Founde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52910"/>
            <a:ext cx="9209510" cy="4328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424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9610" y="1317279"/>
            <a:ext cx="5485333" cy="646015"/>
          </a:xfrm>
          <a:solidFill>
            <a:schemeClr val="accent3">
              <a:lumMod val="95000"/>
            </a:schemeClr>
          </a:solidFill>
        </p:spPr>
        <p:txBody>
          <a:bodyPr/>
          <a:lstStyle/>
          <a:p>
            <a:r>
              <a:rPr lang="zh-CN" altLang="en-US" sz="2800" dirty="0" smtClean="0"/>
              <a:t>推导</a:t>
            </a:r>
            <a:r>
              <a:rPr lang="en-US" altLang="zh-CN" sz="2800" dirty="0" smtClean="0">
                <a:solidFill>
                  <a:srgbClr val="FF0000"/>
                </a:solidFill>
              </a:rPr>
              <a:t>98</a:t>
            </a:r>
            <a:r>
              <a:rPr lang="zh-CN" altLang="en-US" sz="2800" dirty="0" smtClean="0">
                <a:solidFill>
                  <a:srgbClr val="FF0000"/>
                </a:solidFill>
              </a:rPr>
              <a:t>号</a:t>
            </a:r>
            <a:r>
              <a:rPr lang="zh-CN" altLang="en-US" sz="2800" dirty="0" smtClean="0"/>
              <a:t>元素在周期表中的位置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699522" y="672910"/>
            <a:ext cx="3444478" cy="1064810"/>
          </a:xfrm>
          <a:solidFill>
            <a:srgbClr val="FFFF00"/>
          </a:solidFill>
        </p:spPr>
        <p:txBody>
          <a:bodyPr/>
          <a:lstStyle/>
          <a:p>
            <a:pPr marL="0" indent="0">
              <a:buNone/>
            </a:pPr>
            <a:r>
              <a:rPr lang="zh-CN" altLang="en-US" sz="2800" dirty="0" smtClean="0"/>
              <a:t>如：</a:t>
            </a:r>
            <a:r>
              <a:rPr lang="en-US" altLang="zh-CN" sz="2800" dirty="0">
                <a:solidFill>
                  <a:srgbClr val="FF0000"/>
                </a:solidFill>
              </a:rPr>
              <a:t> </a:t>
            </a:r>
            <a:r>
              <a:rPr lang="en-US" altLang="zh-CN" sz="2800" dirty="0" smtClean="0"/>
              <a:t>O </a:t>
            </a:r>
            <a:r>
              <a:rPr lang="zh-CN" altLang="en-US" sz="2800" dirty="0" smtClean="0"/>
              <a:t>氧元素位置</a:t>
            </a:r>
            <a:r>
              <a:rPr lang="en-US" altLang="zh-CN" sz="2800" dirty="0"/>
              <a:t> </a:t>
            </a:r>
            <a:r>
              <a:rPr lang="en-US" altLang="zh-CN" sz="2800" dirty="0" smtClean="0"/>
              <a:t>  </a:t>
            </a:r>
          </a:p>
          <a:p>
            <a:pPr marL="0" indent="0">
              <a:buNone/>
            </a:pPr>
            <a:r>
              <a:rPr lang="zh-CN" altLang="en-US" sz="2800" dirty="0" smtClean="0"/>
              <a:t>第二</a:t>
            </a:r>
            <a:r>
              <a:rPr lang="zh-CN" altLang="en-US" sz="2800" dirty="0"/>
              <a:t>周期 第</a:t>
            </a:r>
            <a:r>
              <a:rPr lang="en-US" altLang="zh-CN" sz="2800" dirty="0"/>
              <a:t>VIA</a:t>
            </a:r>
            <a:r>
              <a:rPr lang="zh-CN" altLang="en-US" sz="2800" dirty="0"/>
              <a:t>族</a:t>
            </a:r>
          </a:p>
        </p:txBody>
      </p:sp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4554057" y="6175"/>
            <a:ext cx="4547393" cy="64135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1.1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元素周期表</a:t>
            </a:r>
            <a:r>
              <a:rPr lang="zh-CN" altLang="en-US" sz="3600" b="1" dirty="0">
                <a:solidFill>
                  <a:schemeClr val="bg1"/>
                </a:solidFill>
              </a:rPr>
              <a:t>的结构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672910"/>
            <a:ext cx="5699522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1.1.7.</a:t>
            </a:r>
            <a:r>
              <a:rPr lang="zh-CN" altLang="en-US" sz="2800" dirty="0" smtClean="0">
                <a:solidFill>
                  <a:srgbClr val="000000"/>
                </a:solidFill>
              </a:rPr>
              <a:t>元素周期表中原子序数的特点</a:t>
            </a:r>
            <a:endParaRPr lang="zh-CN" altLang="en-US" sz="2800" dirty="0"/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0" y="1943200"/>
            <a:ext cx="357349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00"/>
                </a:solidFill>
              </a:rPr>
              <a:t>(</a:t>
            </a:r>
            <a:r>
              <a:rPr lang="en-US" altLang="zh-CN" sz="2800" dirty="0">
                <a:solidFill>
                  <a:srgbClr val="000000"/>
                </a:solidFill>
              </a:rPr>
              <a:t>1)</a:t>
            </a:r>
            <a:r>
              <a:rPr lang="zh-CN" altLang="en-US" sz="2800" dirty="0">
                <a:solidFill>
                  <a:srgbClr val="000000"/>
                </a:solidFill>
              </a:rPr>
              <a:t>明确</a:t>
            </a:r>
            <a:r>
              <a:rPr lang="en-US" altLang="zh-CN" sz="2800" dirty="0">
                <a:solidFill>
                  <a:srgbClr val="000000"/>
                </a:solidFill>
              </a:rPr>
              <a:t>0</a:t>
            </a:r>
            <a:r>
              <a:rPr lang="zh-CN" altLang="en-US" sz="2800" dirty="0">
                <a:solidFill>
                  <a:srgbClr val="000000"/>
                </a:solidFill>
              </a:rPr>
              <a:t>族元素信息。</a:t>
            </a:r>
          </a:p>
        </p:txBody>
      </p:sp>
      <p:graphicFrame>
        <p:nvGraphicFramePr>
          <p:cNvPr id="8" name="Group 1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8407239"/>
              </p:ext>
            </p:extLst>
          </p:nvPr>
        </p:nvGraphicFramePr>
        <p:xfrm>
          <a:off x="9611" y="2459444"/>
          <a:ext cx="9143999" cy="1554480"/>
        </p:xfrm>
        <a:graphic>
          <a:graphicData uri="http://schemas.openxmlformats.org/drawingml/2006/table">
            <a:tbl>
              <a:tblPr/>
              <a:tblGrid>
                <a:gridCol w="2559527"/>
                <a:gridCol w="915662"/>
                <a:gridCol w="913859"/>
                <a:gridCol w="913859"/>
                <a:gridCol w="915662"/>
                <a:gridCol w="913859"/>
                <a:gridCol w="913859"/>
                <a:gridCol w="1097712"/>
              </a:tblGrid>
              <a:tr h="45706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族元素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He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Ne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Ar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Kr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Xe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Rn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Uuo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06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所在周期序数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06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原子序数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18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36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54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86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118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矩形 1"/>
          <p:cNvSpPr/>
          <p:nvPr/>
        </p:nvSpPr>
        <p:spPr>
          <a:xfrm>
            <a:off x="0" y="3971372"/>
            <a:ext cx="33590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</a:rPr>
              <a:t>(2)</a:t>
            </a:r>
            <a:r>
              <a:rPr lang="zh-CN" altLang="en-US" sz="2800" dirty="0">
                <a:solidFill>
                  <a:srgbClr val="000000"/>
                </a:solidFill>
              </a:rPr>
              <a:t>比大小定周期</a:t>
            </a:r>
            <a:endParaRPr lang="zh-CN" altLang="en-US" sz="2800" dirty="0"/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9610" y="4494592"/>
            <a:ext cx="910145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</a:rPr>
              <a:t>(3)</a:t>
            </a:r>
            <a:r>
              <a:rPr lang="zh-CN" altLang="en-US" sz="2800" dirty="0">
                <a:solidFill>
                  <a:srgbClr val="000000"/>
                </a:solidFill>
              </a:rPr>
              <a:t>求差值定族数。</a:t>
            </a:r>
          </a:p>
          <a:p>
            <a:r>
              <a:rPr lang="zh-CN" altLang="en-US" sz="2800" dirty="0" smtClean="0">
                <a:solidFill>
                  <a:srgbClr val="000000"/>
                </a:solidFill>
              </a:rPr>
              <a:t>①比</a:t>
            </a:r>
            <a:r>
              <a:rPr lang="zh-CN" altLang="en-US" sz="2800" dirty="0">
                <a:solidFill>
                  <a:srgbClr val="000000"/>
                </a:solidFill>
              </a:rPr>
              <a:t>相应的</a:t>
            </a:r>
            <a:r>
              <a:rPr lang="en-US" altLang="zh-CN" sz="2800" dirty="0">
                <a:solidFill>
                  <a:srgbClr val="000000"/>
                </a:solidFill>
              </a:rPr>
              <a:t>0</a:t>
            </a:r>
            <a:r>
              <a:rPr lang="zh-CN" altLang="en-US" sz="2800" dirty="0">
                <a:solidFill>
                  <a:srgbClr val="000000"/>
                </a:solidFill>
              </a:rPr>
              <a:t>族元素</a:t>
            </a:r>
            <a:r>
              <a:rPr lang="zh-CN" altLang="en-US" sz="2800" dirty="0" smtClean="0">
                <a:solidFill>
                  <a:srgbClr val="FF0000"/>
                </a:solidFill>
              </a:rPr>
              <a:t>多</a:t>
            </a:r>
            <a:r>
              <a:rPr lang="en-US" altLang="zh-CN" sz="2800" dirty="0" smtClean="0">
                <a:solidFill>
                  <a:srgbClr val="000000"/>
                </a:solidFill>
              </a:rPr>
              <a:t>,</a:t>
            </a:r>
            <a:r>
              <a:rPr lang="zh-CN" altLang="en-US" sz="2800" dirty="0" smtClean="0">
                <a:solidFill>
                  <a:srgbClr val="000000"/>
                </a:solidFill>
              </a:rPr>
              <a:t> 在</a:t>
            </a:r>
            <a:r>
              <a:rPr lang="en-US" altLang="zh-CN" sz="2800" dirty="0">
                <a:solidFill>
                  <a:srgbClr val="000000"/>
                </a:solidFill>
              </a:rPr>
              <a:t>0</a:t>
            </a:r>
            <a:r>
              <a:rPr lang="zh-CN" altLang="en-US" sz="2800" dirty="0">
                <a:solidFill>
                  <a:srgbClr val="000000"/>
                </a:solidFill>
              </a:rPr>
              <a:t>族元素所在周期的</a:t>
            </a:r>
            <a:r>
              <a:rPr lang="zh-CN" altLang="en-US" sz="2800" dirty="0">
                <a:solidFill>
                  <a:srgbClr val="FF0000"/>
                </a:solidFill>
              </a:rPr>
              <a:t>下一</a:t>
            </a:r>
            <a:r>
              <a:rPr lang="zh-CN" altLang="en-US" sz="2800" dirty="0" smtClean="0">
                <a:solidFill>
                  <a:srgbClr val="FF0000"/>
                </a:solidFill>
              </a:rPr>
              <a:t>周期</a:t>
            </a:r>
            <a:r>
              <a:rPr lang="zh-CN" altLang="en-US" sz="2800" dirty="0" smtClean="0">
                <a:solidFill>
                  <a:srgbClr val="000000"/>
                </a:solidFill>
              </a:rPr>
              <a:t>。</a:t>
            </a:r>
            <a:endParaRPr lang="zh-CN" altLang="en-US" sz="2800" dirty="0">
              <a:solidFill>
                <a:srgbClr val="000000"/>
              </a:solidFill>
            </a:endParaRPr>
          </a:p>
          <a:p>
            <a:r>
              <a:rPr lang="zh-CN" altLang="en-US" sz="2800" dirty="0" smtClean="0">
                <a:solidFill>
                  <a:srgbClr val="000000"/>
                </a:solidFill>
              </a:rPr>
              <a:t>②比</a:t>
            </a:r>
            <a:r>
              <a:rPr lang="zh-CN" altLang="en-US" sz="2800" dirty="0">
                <a:solidFill>
                  <a:srgbClr val="000000"/>
                </a:solidFill>
              </a:rPr>
              <a:t>相应的</a:t>
            </a:r>
            <a:r>
              <a:rPr lang="en-US" altLang="zh-CN" sz="2800" dirty="0">
                <a:solidFill>
                  <a:srgbClr val="000000"/>
                </a:solidFill>
              </a:rPr>
              <a:t>0</a:t>
            </a:r>
            <a:r>
              <a:rPr lang="zh-CN" altLang="en-US" sz="2800" dirty="0">
                <a:solidFill>
                  <a:srgbClr val="000000"/>
                </a:solidFill>
              </a:rPr>
              <a:t>族元素</a:t>
            </a:r>
            <a:r>
              <a:rPr lang="zh-CN" altLang="en-US" sz="2800" dirty="0" smtClean="0">
                <a:solidFill>
                  <a:srgbClr val="FF0000"/>
                </a:solidFill>
              </a:rPr>
              <a:t>少</a:t>
            </a:r>
            <a:r>
              <a:rPr lang="en-US" altLang="zh-CN" sz="2800" dirty="0" smtClean="0">
                <a:solidFill>
                  <a:srgbClr val="000000"/>
                </a:solidFill>
              </a:rPr>
              <a:t>,</a:t>
            </a:r>
            <a:r>
              <a:rPr lang="zh-CN" altLang="en-US" sz="2800" dirty="0" smtClean="0">
                <a:solidFill>
                  <a:srgbClr val="000000"/>
                </a:solidFill>
              </a:rPr>
              <a:t> 与</a:t>
            </a:r>
            <a:r>
              <a:rPr lang="en-US" altLang="zh-CN" sz="2800" dirty="0">
                <a:solidFill>
                  <a:srgbClr val="000000"/>
                </a:solidFill>
              </a:rPr>
              <a:t>0</a:t>
            </a:r>
            <a:r>
              <a:rPr lang="zh-CN" altLang="en-US" sz="2800" dirty="0">
                <a:solidFill>
                  <a:srgbClr val="000000"/>
                </a:solidFill>
              </a:rPr>
              <a:t>族元素</a:t>
            </a:r>
            <a:r>
              <a:rPr lang="zh-CN" altLang="en-US" sz="2800" dirty="0">
                <a:solidFill>
                  <a:srgbClr val="FF0000"/>
                </a:solidFill>
              </a:rPr>
              <a:t>同一</a:t>
            </a:r>
            <a:r>
              <a:rPr lang="zh-CN" altLang="en-US" sz="2800" dirty="0" smtClean="0">
                <a:solidFill>
                  <a:srgbClr val="FF0000"/>
                </a:solidFill>
              </a:rPr>
              <a:t>周期</a:t>
            </a:r>
            <a:r>
              <a:rPr lang="zh-CN" altLang="en-US" sz="2800" dirty="0" smtClean="0">
                <a:solidFill>
                  <a:srgbClr val="000000"/>
                </a:solidFill>
              </a:rPr>
              <a:t>。</a:t>
            </a:r>
            <a:endParaRPr lang="zh-CN" altLang="en-US" sz="2800" dirty="0">
              <a:solidFill>
                <a:srgbClr val="000000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3012042" y="4072400"/>
            <a:ext cx="6111146" cy="64807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en-US" altLang="zh-CN" dirty="0" smtClean="0">
                <a:solidFill>
                  <a:srgbClr val="FF0000"/>
                </a:solidFill>
              </a:rPr>
              <a:t>98</a:t>
            </a:r>
            <a:r>
              <a:rPr lang="zh-CN" altLang="en-US" dirty="0" smtClean="0">
                <a:solidFill>
                  <a:srgbClr val="FF0000"/>
                </a:solidFill>
              </a:rPr>
              <a:t>号</a:t>
            </a:r>
            <a:r>
              <a:rPr lang="zh-CN" altLang="en-US" dirty="0" smtClean="0"/>
              <a:t>元素位置</a:t>
            </a:r>
            <a:r>
              <a:rPr lang="en-US" altLang="zh-CN" dirty="0" smtClean="0"/>
              <a:t>   </a:t>
            </a:r>
            <a:r>
              <a:rPr lang="zh-CN" altLang="en-US" dirty="0" smtClean="0"/>
              <a:t>第</a:t>
            </a:r>
            <a:r>
              <a:rPr lang="en-US" altLang="zh-CN" dirty="0" smtClean="0"/>
              <a:t>7</a:t>
            </a:r>
            <a:r>
              <a:rPr lang="zh-CN" altLang="en-US" dirty="0" smtClean="0"/>
              <a:t>周期 第</a:t>
            </a:r>
            <a:r>
              <a:rPr lang="en-US" altLang="zh-CN" dirty="0" smtClean="0"/>
              <a:t>IIIB</a:t>
            </a:r>
            <a:r>
              <a:rPr lang="zh-CN" altLang="en-US" dirty="0" smtClean="0"/>
              <a:t>族</a:t>
            </a:r>
            <a:endParaRPr lang="zh-CN" altLang="en-US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3063911" y="5879587"/>
            <a:ext cx="5271222" cy="889236"/>
          </a:xfrm>
          <a:prstGeom prst="rect">
            <a:avLst/>
          </a:prstGeom>
          <a:solidFill>
            <a:schemeClr val="accent3">
              <a:lumMod val="9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2800" dirty="0" smtClean="0"/>
              <a:t>推导</a:t>
            </a:r>
            <a:r>
              <a:rPr lang="en-US" altLang="zh-CN" sz="2800" dirty="0" smtClean="0">
                <a:solidFill>
                  <a:srgbClr val="FF0000"/>
                </a:solidFill>
              </a:rPr>
              <a:t>53</a:t>
            </a:r>
            <a:r>
              <a:rPr lang="zh-CN" altLang="en-US" sz="2800" dirty="0" smtClean="0">
                <a:solidFill>
                  <a:srgbClr val="FF0000"/>
                </a:solidFill>
              </a:rPr>
              <a:t>号</a:t>
            </a:r>
            <a:r>
              <a:rPr lang="zh-CN" altLang="en-US" sz="2800" dirty="0" smtClean="0"/>
              <a:t>元素在周期表中的位置</a:t>
            </a:r>
            <a:endParaRPr lang="en-US" altLang="zh-CN" sz="2800" dirty="0" smtClean="0"/>
          </a:p>
        </p:txBody>
      </p:sp>
      <p:sp>
        <p:nvSpPr>
          <p:cNvPr id="3" name="矩形 2"/>
          <p:cNvSpPr/>
          <p:nvPr/>
        </p:nvSpPr>
        <p:spPr>
          <a:xfrm>
            <a:off x="5699522" y="1794269"/>
            <a:ext cx="29883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FF0000"/>
                </a:solidFill>
              </a:rPr>
              <a:t>0</a:t>
            </a:r>
            <a:r>
              <a:rPr lang="zh-CN" altLang="en-US" sz="3200" dirty="0">
                <a:solidFill>
                  <a:srgbClr val="FF0000"/>
                </a:solidFill>
              </a:rPr>
              <a:t>族元素定位法</a:t>
            </a:r>
            <a:r>
              <a:rPr lang="en-US" altLang="zh-CN" sz="3200" dirty="0">
                <a:solidFill>
                  <a:srgbClr val="FF0000"/>
                </a:solidFill>
              </a:rPr>
              <a:t>: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3216025"/>
              </p:ext>
            </p:extLst>
          </p:nvPr>
        </p:nvGraphicFramePr>
        <p:xfrm>
          <a:off x="755576" y="2564904"/>
          <a:ext cx="7391400" cy="304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38" r:id="rId3" imgW="3115110" imgH="733333" progId="PBrush">
                  <p:embed/>
                </p:oleObj>
              </mc:Choice>
              <mc:Fallback>
                <p:oleObj r:id="rId3" imgW="3115110" imgH="733333" progId="PBrush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2564904"/>
                        <a:ext cx="7391400" cy="304800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008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14055" y="980728"/>
            <a:ext cx="914241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 smtClean="0">
                <a:latin typeface="+mn-ea"/>
                <a:ea typeface="+mn-ea"/>
              </a:rPr>
              <a:t>1</a:t>
            </a:r>
            <a:r>
              <a:rPr lang="zh-CN" altLang="en-US" sz="3200" b="1" dirty="0">
                <a:latin typeface="+mn-ea"/>
                <a:ea typeface="+mn-ea"/>
              </a:rPr>
              <a:t>、已知某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ea typeface="+mn-ea"/>
              </a:rPr>
              <a:t>主族</a:t>
            </a:r>
            <a:r>
              <a:rPr lang="zh-CN" altLang="en-US" sz="3200" b="1" dirty="0">
                <a:latin typeface="+mn-ea"/>
                <a:ea typeface="+mn-ea"/>
              </a:rPr>
              <a:t>元素的原子结构示意图如下，判断其位于第几周期，第几族？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-74613" y="0"/>
            <a:ext cx="3397251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66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练习与思考：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94788" y="857091"/>
            <a:ext cx="8481667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600" b="1" dirty="0" smtClean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zh-CN" altLang="en-US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下列各表为周期表的一部分（表中为原子序数），其中正确的是（       ）</a:t>
            </a: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）           （</a:t>
            </a:r>
            <a:r>
              <a:rPr lang="en-US" altLang="zh-CN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</a:p>
          <a:p>
            <a:pPr>
              <a:spcBef>
                <a:spcPct val="50000"/>
              </a:spcBef>
            </a:pPr>
            <a:endParaRPr lang="zh-CN" altLang="en-US" sz="36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36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）           （</a:t>
            </a:r>
            <a:r>
              <a:rPr lang="en-US" altLang="zh-CN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D</a:t>
            </a:r>
            <a:r>
              <a:rPr lang="zh-CN" altLang="en-US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</a:p>
        </p:txBody>
      </p:sp>
      <p:graphicFrame>
        <p:nvGraphicFramePr>
          <p:cNvPr id="16387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9271965"/>
              </p:ext>
            </p:extLst>
          </p:nvPr>
        </p:nvGraphicFramePr>
        <p:xfrm>
          <a:off x="1547664" y="2341531"/>
          <a:ext cx="1981200" cy="1555433"/>
        </p:xfrm>
        <a:graphic>
          <a:graphicData uri="http://schemas.openxmlformats.org/drawingml/2006/table">
            <a:tbl>
              <a:tblPr/>
              <a:tblGrid>
                <a:gridCol w="660400"/>
                <a:gridCol w="660400"/>
                <a:gridCol w="660400"/>
              </a:tblGrid>
              <a:tr h="517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6405" name="Group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6820802"/>
              </p:ext>
            </p:extLst>
          </p:nvPr>
        </p:nvGraphicFramePr>
        <p:xfrm>
          <a:off x="5003652" y="2381219"/>
          <a:ext cx="1981200" cy="1586548"/>
        </p:xfrm>
        <a:graphic>
          <a:graphicData uri="http://schemas.openxmlformats.org/drawingml/2006/table">
            <a:tbl>
              <a:tblPr/>
              <a:tblGrid>
                <a:gridCol w="660400"/>
                <a:gridCol w="660400"/>
                <a:gridCol w="660400"/>
              </a:tblGrid>
              <a:tr h="517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6423" name="Group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0415909"/>
              </p:ext>
            </p:extLst>
          </p:nvPr>
        </p:nvGraphicFramePr>
        <p:xfrm>
          <a:off x="1547664" y="4213194"/>
          <a:ext cx="1981200" cy="1555433"/>
        </p:xfrm>
        <a:graphic>
          <a:graphicData uri="http://schemas.openxmlformats.org/drawingml/2006/table">
            <a:tbl>
              <a:tblPr/>
              <a:tblGrid>
                <a:gridCol w="660400"/>
                <a:gridCol w="660400"/>
                <a:gridCol w="660400"/>
              </a:tblGrid>
              <a:tr h="517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6441" name="Group 5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551578"/>
              </p:ext>
            </p:extLst>
          </p:nvPr>
        </p:nvGraphicFramePr>
        <p:xfrm>
          <a:off x="5076677" y="4181444"/>
          <a:ext cx="1981200" cy="1555433"/>
        </p:xfrm>
        <a:graphic>
          <a:graphicData uri="http://schemas.openxmlformats.org/drawingml/2006/table">
            <a:tbl>
              <a:tblPr/>
              <a:tblGrid>
                <a:gridCol w="660400"/>
                <a:gridCol w="660400"/>
                <a:gridCol w="660400"/>
              </a:tblGrid>
              <a:tr h="517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59" name="Text Box 75"/>
          <p:cNvSpPr txBox="1">
            <a:spLocks noChangeArrowheads="1"/>
          </p:cNvSpPr>
          <p:nvPr/>
        </p:nvSpPr>
        <p:spPr bwMode="auto">
          <a:xfrm>
            <a:off x="6821881" y="1478818"/>
            <a:ext cx="762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59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83568" y="1412776"/>
            <a:ext cx="705678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 smtClean="0"/>
              <a:t>作业</a:t>
            </a:r>
            <a:endParaRPr lang="en-US" altLang="zh-CN" sz="4400" dirty="0" smtClean="0"/>
          </a:p>
          <a:p>
            <a:pPr algn="ctr"/>
            <a:r>
              <a:rPr lang="en-US" altLang="zh-CN" sz="4400" dirty="0" smtClean="0"/>
              <a:t>1《</a:t>
            </a:r>
            <a:r>
              <a:rPr lang="zh-CN" altLang="en-US" sz="4400" dirty="0" smtClean="0"/>
              <a:t>世纪金榜</a:t>
            </a:r>
            <a:r>
              <a:rPr lang="en-US" altLang="zh-CN" sz="4400" dirty="0" smtClean="0"/>
              <a:t>》</a:t>
            </a:r>
            <a:r>
              <a:rPr lang="zh-CN" altLang="en-US" sz="4400" dirty="0" smtClean="0"/>
              <a:t>课时自测 </a:t>
            </a:r>
            <a:r>
              <a:rPr lang="en-US" altLang="zh-CN" sz="4400" dirty="0" smtClean="0"/>
              <a:t>3</a:t>
            </a:r>
          </a:p>
          <a:p>
            <a:pPr algn="ctr"/>
            <a:r>
              <a:rPr lang="en-US" altLang="zh-CN" sz="4400" dirty="0" smtClean="0"/>
              <a:t>2《</a:t>
            </a:r>
            <a:r>
              <a:rPr lang="zh-CN" altLang="en-US" sz="4400" dirty="0" smtClean="0"/>
              <a:t>课时作业本</a:t>
            </a:r>
            <a:r>
              <a:rPr lang="en-US" altLang="zh-CN" sz="4400" dirty="0" smtClean="0"/>
              <a:t>》85</a:t>
            </a:r>
            <a:r>
              <a:rPr lang="zh-CN" altLang="en-US" sz="4400" dirty="0" smtClean="0"/>
              <a:t>页</a:t>
            </a:r>
            <a:endParaRPr lang="zh-CN" altLang="en-US" sz="4400" dirty="0"/>
          </a:p>
        </p:txBody>
      </p:sp>
    </p:spTree>
    <p:extLst>
      <p:ext uri="{BB962C8B-B14F-4D97-AF65-F5344CB8AC3E}">
        <p14:creationId xmlns:p14="http://schemas.microsoft.com/office/powerpoint/2010/main" val="255049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3563889" y="6175"/>
            <a:ext cx="5537562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1.2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元素的性质与原子结构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642" y="618482"/>
            <a:ext cx="4192318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1.2.1</a:t>
            </a:r>
            <a:r>
              <a:rPr lang="zh-CN" altLang="en-US" sz="2800" dirty="0" smtClean="0"/>
              <a:t>碱金属元素原子</a:t>
            </a:r>
            <a:r>
              <a:rPr lang="zh-CN" altLang="en-US" sz="2800" dirty="0" smtClean="0">
                <a:solidFill>
                  <a:srgbClr val="FF0000"/>
                </a:solidFill>
              </a:rPr>
              <a:t>结构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11" name="Group 9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4219614"/>
              </p:ext>
            </p:extLst>
          </p:nvPr>
        </p:nvGraphicFramePr>
        <p:xfrm>
          <a:off x="19642" y="1628800"/>
          <a:ext cx="7200900" cy="4802237"/>
        </p:xfrm>
        <a:graphic>
          <a:graphicData uri="http://schemas.openxmlformats.org/drawingml/2006/table">
            <a:tbl>
              <a:tblPr/>
              <a:tblGrid>
                <a:gridCol w="1028700"/>
                <a:gridCol w="1028700"/>
                <a:gridCol w="1028700"/>
                <a:gridCol w="981075"/>
                <a:gridCol w="1076325"/>
                <a:gridCol w="1028700"/>
                <a:gridCol w="1028700"/>
              </a:tblGrid>
              <a:tr h="10081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元素名称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元素符号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核电荷数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原子结构示意图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最外层电子数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电子层数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原子半径</a:t>
                      </a: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nm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2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Li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0.152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5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钠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0.186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78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0.227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2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铷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Rb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0.248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5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铯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0.265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2" name="Picture 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0542" y="2578946"/>
            <a:ext cx="1038225" cy="381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9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491" y="2634700"/>
            <a:ext cx="865188" cy="642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9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491" y="3417699"/>
            <a:ext cx="936625" cy="65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9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492" y="4143972"/>
            <a:ext cx="9366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9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4624" y="4980784"/>
            <a:ext cx="1152525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9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904" y="5674571"/>
            <a:ext cx="1223963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圆角矩形 2"/>
          <p:cNvSpPr/>
          <p:nvPr/>
        </p:nvSpPr>
        <p:spPr>
          <a:xfrm>
            <a:off x="4112867" y="1272451"/>
            <a:ext cx="1107205" cy="5396909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梯形 17"/>
          <p:cNvSpPr/>
          <p:nvPr/>
        </p:nvSpPr>
        <p:spPr>
          <a:xfrm>
            <a:off x="1726031" y="2536114"/>
            <a:ext cx="909192" cy="4007877"/>
          </a:xfrm>
          <a:prstGeom prst="trapezoid">
            <a:avLst/>
          </a:prstGeom>
          <a:noFill/>
          <a:ln w="76200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梯形 18"/>
          <p:cNvSpPr/>
          <p:nvPr/>
        </p:nvSpPr>
        <p:spPr>
          <a:xfrm>
            <a:off x="4900480" y="2536114"/>
            <a:ext cx="909192" cy="4007877"/>
          </a:xfrm>
          <a:prstGeom prst="trapezoid">
            <a:avLst/>
          </a:prstGeom>
          <a:noFill/>
          <a:ln w="76200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梯形 19"/>
          <p:cNvSpPr/>
          <p:nvPr/>
        </p:nvSpPr>
        <p:spPr>
          <a:xfrm>
            <a:off x="5878886" y="1390476"/>
            <a:ext cx="2341891" cy="5278883"/>
          </a:xfrm>
          <a:prstGeom prst="trapezoid">
            <a:avLst/>
          </a:prstGeom>
          <a:noFill/>
          <a:ln w="76200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 bwMode="auto">
          <a:xfrm>
            <a:off x="4247678" y="592334"/>
            <a:ext cx="4565453" cy="858292"/>
          </a:xfrm>
          <a:prstGeom prst="rect">
            <a:avLst/>
          </a:prstGeom>
          <a:solidFill>
            <a:schemeClr val="accent3">
              <a:lumMod val="9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2800" dirty="0" smtClean="0">
                <a:solidFill>
                  <a:srgbClr val="FF0000"/>
                </a:solidFill>
              </a:rPr>
              <a:t>相似性：最外层电子数相同</a:t>
            </a:r>
            <a:endParaRPr lang="en-US" altLang="zh-CN" sz="2800" dirty="0" smtClean="0"/>
          </a:p>
          <a:p>
            <a:pPr algn="l"/>
            <a:r>
              <a:rPr lang="zh-CN" altLang="en-US" sz="2800" dirty="0" smtClean="0">
                <a:solidFill>
                  <a:srgbClr val="FF0000"/>
                </a:solidFill>
              </a:rPr>
              <a:t>递变性：</a:t>
            </a:r>
            <a:r>
              <a:rPr lang="en-US" altLang="zh-CN" sz="2800" dirty="0" smtClean="0">
                <a:solidFill>
                  <a:srgbClr val="FF0000"/>
                </a:solidFill>
              </a:rPr>
              <a:t>LI-Cs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18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3563889" y="6175"/>
            <a:ext cx="5537562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1.2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元素的性质与原子结构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642" y="618482"/>
            <a:ext cx="8080750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1.2.2</a:t>
            </a:r>
            <a:r>
              <a:rPr lang="zh-CN" altLang="en-US" sz="2800" dirty="0" smtClean="0"/>
              <a:t>碱金属元素单质</a:t>
            </a:r>
            <a:r>
              <a:rPr lang="zh-CN" altLang="en-US" sz="2800" dirty="0" smtClean="0">
                <a:solidFill>
                  <a:srgbClr val="FF0000"/>
                </a:solidFill>
              </a:rPr>
              <a:t>物理性质</a:t>
            </a:r>
            <a:r>
              <a:rPr lang="zh-CN" altLang="en-US" sz="2800" dirty="0" smtClean="0"/>
              <a:t>的</a:t>
            </a:r>
            <a:r>
              <a:rPr lang="zh-CN" altLang="en-US" sz="2800" dirty="0" smtClean="0">
                <a:solidFill>
                  <a:srgbClr val="FF0000"/>
                </a:solidFill>
              </a:rPr>
              <a:t>相似性</a:t>
            </a:r>
            <a:r>
              <a:rPr lang="zh-CN" altLang="en-US" sz="2800" dirty="0" smtClean="0"/>
              <a:t>和</a:t>
            </a:r>
            <a:r>
              <a:rPr lang="zh-CN" altLang="en-US" sz="2800" dirty="0" smtClean="0">
                <a:solidFill>
                  <a:srgbClr val="FF0000"/>
                </a:solidFill>
              </a:rPr>
              <a:t>递变性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1" name="Rectangle 5"/>
          <p:cNvSpPr>
            <a:spLocks noGrp="1" noChangeArrowheads="1"/>
          </p:cNvSpPr>
          <p:nvPr>
            <p:ph type="title"/>
          </p:nvPr>
        </p:nvSpPr>
        <p:spPr>
          <a:xfrm>
            <a:off x="19642" y="1332824"/>
            <a:ext cx="3074579" cy="1143000"/>
          </a:xfrm>
        </p:spPr>
        <p:txBody>
          <a:bodyPr/>
          <a:lstStyle/>
          <a:p>
            <a:r>
              <a:rPr lang="zh-CN" altLang="en-US" dirty="0"/>
              <a:t>碱金属</a:t>
            </a:r>
            <a:r>
              <a:rPr lang="zh-CN" altLang="en-US" dirty="0" smtClean="0"/>
              <a:t>密度</a:t>
            </a:r>
            <a:endParaRPr lang="zh-CN" altLang="en-US" dirty="0"/>
          </a:p>
        </p:txBody>
      </p:sp>
      <p:graphicFrame>
        <p:nvGraphicFramePr>
          <p:cNvPr id="22" name="Object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3302706"/>
              </p:ext>
            </p:extLst>
          </p:nvPr>
        </p:nvGraphicFramePr>
        <p:xfrm>
          <a:off x="-4527" y="2370204"/>
          <a:ext cx="8640762" cy="450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62" name="图表" r:id="rId3" imgW="6258039" imgH="2752783" progId="ET.Chart.6">
                  <p:embed/>
                </p:oleObj>
              </mc:Choice>
              <mc:Fallback>
                <p:oleObj name="图表" r:id="rId3" imgW="6258039" imgH="2752783" progId="ET.Chart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4527" y="2370204"/>
                        <a:ext cx="8640762" cy="4508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7" name="直接箭头连接符 6"/>
          <p:cNvCxnSpPr/>
          <p:nvPr/>
        </p:nvCxnSpPr>
        <p:spPr>
          <a:xfrm>
            <a:off x="971600" y="4365104"/>
            <a:ext cx="7531285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7848364" y="397943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水</a:t>
            </a:r>
            <a:endParaRPr lang="zh-CN" altLang="en-US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3118390" y="1382211"/>
            <a:ext cx="4982002" cy="858292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2800" dirty="0" smtClean="0">
                <a:solidFill>
                  <a:srgbClr val="FF0000"/>
                </a:solidFill>
              </a:rPr>
              <a:t>相似性：小</a:t>
            </a:r>
            <a:endParaRPr lang="en-US" altLang="zh-CN" sz="2800" dirty="0" smtClean="0"/>
          </a:p>
          <a:p>
            <a:pPr algn="l"/>
            <a:r>
              <a:rPr lang="zh-CN" altLang="en-US" sz="2800" dirty="0" smtClean="0">
                <a:solidFill>
                  <a:srgbClr val="FF0000"/>
                </a:solidFill>
              </a:rPr>
              <a:t>递变性：</a:t>
            </a:r>
            <a:r>
              <a:rPr lang="en-US" altLang="zh-CN" sz="2800" dirty="0" smtClean="0">
                <a:solidFill>
                  <a:srgbClr val="FF0000"/>
                </a:solidFill>
              </a:rPr>
              <a:t>LI-Cs </a:t>
            </a:r>
            <a:r>
              <a:rPr lang="zh-CN" altLang="en-US" sz="2800" dirty="0" smtClean="0">
                <a:solidFill>
                  <a:srgbClr val="FF0000"/>
                </a:solidFill>
              </a:rPr>
              <a:t>增大（</a:t>
            </a:r>
            <a:r>
              <a:rPr lang="en-US" altLang="zh-CN" sz="2800" dirty="0" smtClean="0">
                <a:solidFill>
                  <a:srgbClr val="FF0000"/>
                </a:solidFill>
              </a:rPr>
              <a:t>K</a:t>
            </a:r>
            <a:r>
              <a:rPr lang="zh-CN" altLang="en-US" sz="2800" dirty="0" smtClean="0">
                <a:solidFill>
                  <a:srgbClr val="FF0000"/>
                </a:solidFill>
              </a:rPr>
              <a:t>偏小）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3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3563889" y="6175"/>
            <a:ext cx="5537562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1.2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元素的性质与原子结构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642" y="618482"/>
            <a:ext cx="8080750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1.2.2</a:t>
            </a:r>
            <a:r>
              <a:rPr lang="zh-CN" altLang="en-US" sz="2800" dirty="0" smtClean="0"/>
              <a:t>碱金属元素单质</a:t>
            </a:r>
            <a:r>
              <a:rPr lang="zh-CN" altLang="en-US" sz="2800" dirty="0" smtClean="0">
                <a:solidFill>
                  <a:srgbClr val="FF0000"/>
                </a:solidFill>
              </a:rPr>
              <a:t>物理性质</a:t>
            </a:r>
            <a:r>
              <a:rPr lang="zh-CN" altLang="en-US" sz="2800" dirty="0" smtClean="0"/>
              <a:t>的</a:t>
            </a:r>
            <a:r>
              <a:rPr lang="zh-CN" altLang="en-US" sz="2800" dirty="0" smtClean="0">
                <a:solidFill>
                  <a:srgbClr val="FF0000"/>
                </a:solidFill>
              </a:rPr>
              <a:t>相似性</a:t>
            </a:r>
            <a:r>
              <a:rPr lang="zh-CN" altLang="en-US" sz="2800" dirty="0" smtClean="0"/>
              <a:t>和</a:t>
            </a:r>
            <a:r>
              <a:rPr lang="zh-CN" altLang="en-US" sz="2800" dirty="0" smtClean="0">
                <a:solidFill>
                  <a:srgbClr val="FF0000"/>
                </a:solidFill>
              </a:rPr>
              <a:t>递变性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1" name="Rectangle 5"/>
          <p:cNvSpPr>
            <a:spLocks noGrp="1" noChangeArrowheads="1"/>
          </p:cNvSpPr>
          <p:nvPr>
            <p:ph type="title"/>
          </p:nvPr>
        </p:nvSpPr>
        <p:spPr>
          <a:xfrm>
            <a:off x="19642" y="1332824"/>
            <a:ext cx="3074579" cy="1143000"/>
          </a:xfrm>
        </p:spPr>
        <p:txBody>
          <a:bodyPr/>
          <a:lstStyle/>
          <a:p>
            <a:r>
              <a:rPr lang="zh-CN" altLang="en-US" dirty="0" smtClean="0"/>
              <a:t>碱金属颜色</a:t>
            </a:r>
            <a:endParaRPr lang="zh-CN" altLang="en-US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3118390" y="1382211"/>
            <a:ext cx="5774090" cy="858292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2800" dirty="0" smtClean="0">
                <a:solidFill>
                  <a:srgbClr val="FF0000"/>
                </a:solidFill>
              </a:rPr>
              <a:t>相似性：银白色（</a:t>
            </a:r>
            <a:r>
              <a:rPr lang="en-US" altLang="zh-CN" sz="2800" dirty="0" smtClean="0">
                <a:solidFill>
                  <a:srgbClr val="FF0000"/>
                </a:solidFill>
              </a:rPr>
              <a:t>Cs</a:t>
            </a:r>
            <a:r>
              <a:rPr lang="zh-CN" altLang="en-US" sz="2800" dirty="0" smtClean="0">
                <a:solidFill>
                  <a:srgbClr val="FF0000"/>
                </a:solidFill>
              </a:rPr>
              <a:t>略带金色）</a:t>
            </a:r>
            <a:endParaRPr lang="en-US" altLang="zh-CN" sz="2800" dirty="0" smtClean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22" t="6179" r="11365" b="19161"/>
          <a:stretch/>
        </p:blipFill>
        <p:spPr>
          <a:xfrm>
            <a:off x="89210" y="2810758"/>
            <a:ext cx="1656184" cy="237626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135698" y="5521095"/>
            <a:ext cx="1454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</a:rPr>
              <a:t>silvery-white</a:t>
            </a:r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89210" y="5179969"/>
            <a:ext cx="1500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000000"/>
                </a:solidFill>
              </a:rPr>
              <a:t>Lithium,  </a:t>
            </a:r>
            <a:r>
              <a:rPr lang="en-US" altLang="zh-CN" b="1" baseline="-25000" dirty="0">
                <a:solidFill>
                  <a:srgbClr val="000000"/>
                </a:solidFill>
              </a:rPr>
              <a:t>3</a:t>
            </a:r>
            <a:r>
              <a:rPr lang="en-US" altLang="zh-CN" b="1" dirty="0">
                <a:solidFill>
                  <a:srgbClr val="000000"/>
                </a:solidFill>
              </a:rPr>
              <a:t>Li</a:t>
            </a:r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204" y="2275769"/>
            <a:ext cx="2251699" cy="1688774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909937" y="3931873"/>
            <a:ext cx="16798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000000"/>
                </a:solidFill>
              </a:rPr>
              <a:t>Sodium,  </a:t>
            </a:r>
            <a:r>
              <a:rPr lang="en-US" altLang="zh-CN" b="1" baseline="-25000" dirty="0">
                <a:solidFill>
                  <a:srgbClr val="000000"/>
                </a:solidFill>
              </a:rPr>
              <a:t>11</a:t>
            </a:r>
            <a:r>
              <a:rPr lang="en-US" altLang="zh-CN" b="1" dirty="0">
                <a:solidFill>
                  <a:srgbClr val="000000"/>
                </a:solidFill>
              </a:rPr>
              <a:t>Na</a:t>
            </a:r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1697032" y="4131795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</a:rPr>
              <a:t>silvery white metallic</a:t>
            </a:r>
            <a:endParaRPr lang="zh-CN" altLang="en-US" dirty="0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204" y="4509673"/>
            <a:ext cx="2251699" cy="1688774"/>
          </a:xfrm>
          <a:prstGeom prst="rect">
            <a:avLst/>
          </a:prstGeom>
        </p:spPr>
      </p:pic>
      <p:sp>
        <p:nvSpPr>
          <p:cNvPr id="15" name="矩形 14"/>
          <p:cNvSpPr/>
          <p:nvPr/>
        </p:nvSpPr>
        <p:spPr>
          <a:xfrm>
            <a:off x="2074020" y="6488668"/>
            <a:ext cx="13516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</a:rPr>
              <a:t>silvery gray</a:t>
            </a:r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1809524" y="6207753"/>
            <a:ext cx="1880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000000"/>
                </a:solidFill>
              </a:rPr>
              <a:t>Potassium,  </a:t>
            </a:r>
            <a:r>
              <a:rPr lang="en-US" altLang="zh-CN" b="1" baseline="-25000" dirty="0">
                <a:solidFill>
                  <a:srgbClr val="000000"/>
                </a:solidFill>
              </a:rPr>
              <a:t>19</a:t>
            </a:r>
            <a:r>
              <a:rPr lang="en-US" altLang="zh-CN" b="1" dirty="0">
                <a:solidFill>
                  <a:srgbClr val="000000"/>
                </a:solidFill>
              </a:rPr>
              <a:t>K</a:t>
            </a:r>
            <a:endParaRPr lang="zh-CN" altLang="en-US" dirty="0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903" y="2241421"/>
            <a:ext cx="3024336" cy="2268252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7179803" y="2627939"/>
            <a:ext cx="12362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</a:rPr>
              <a:t>grey white</a:t>
            </a:r>
            <a:endParaRPr lang="zh-CN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6958239" y="2937676"/>
            <a:ext cx="19191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000000"/>
                </a:solidFill>
              </a:rPr>
              <a:t>Rubidium,  </a:t>
            </a:r>
            <a:r>
              <a:rPr lang="en-US" altLang="zh-CN" b="1" baseline="-25000" dirty="0">
                <a:solidFill>
                  <a:srgbClr val="000000"/>
                </a:solidFill>
              </a:rPr>
              <a:t>37</a:t>
            </a:r>
            <a:r>
              <a:rPr lang="en-US" altLang="zh-CN" b="1" dirty="0">
                <a:solidFill>
                  <a:srgbClr val="000000"/>
                </a:solidFill>
              </a:rPr>
              <a:t>Rb</a:t>
            </a:r>
            <a:endParaRPr lang="zh-CN" altLang="en-US" dirty="0"/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9075" y="4488387"/>
            <a:ext cx="3039164" cy="2279373"/>
          </a:xfrm>
          <a:prstGeom prst="rect">
            <a:avLst/>
          </a:prstGeom>
        </p:spPr>
      </p:pic>
      <p:sp>
        <p:nvSpPr>
          <p:cNvPr id="23" name="矩形 22"/>
          <p:cNvSpPr/>
          <p:nvPr/>
        </p:nvSpPr>
        <p:spPr>
          <a:xfrm>
            <a:off x="6991282" y="6023087"/>
            <a:ext cx="11208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</a:rPr>
              <a:t>pale gold</a:t>
            </a:r>
            <a:endParaRPr lang="zh-CN" altLang="en-US" dirty="0"/>
          </a:p>
        </p:txBody>
      </p:sp>
      <p:sp>
        <p:nvSpPr>
          <p:cNvPr id="24" name="矩形 23"/>
          <p:cNvSpPr/>
          <p:nvPr/>
        </p:nvSpPr>
        <p:spPr>
          <a:xfrm>
            <a:off x="6958239" y="5624375"/>
            <a:ext cx="18036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err="1">
                <a:solidFill>
                  <a:srgbClr val="000000"/>
                </a:solidFill>
              </a:rPr>
              <a:t>Caesium</a:t>
            </a:r>
            <a:r>
              <a:rPr lang="en-US" altLang="zh-CN" b="1" dirty="0">
                <a:solidFill>
                  <a:srgbClr val="000000"/>
                </a:solidFill>
              </a:rPr>
              <a:t>,  </a:t>
            </a:r>
            <a:r>
              <a:rPr lang="en-US" altLang="zh-CN" b="1" baseline="-25000" dirty="0">
                <a:solidFill>
                  <a:srgbClr val="000000"/>
                </a:solidFill>
              </a:rPr>
              <a:t>55</a:t>
            </a:r>
            <a:r>
              <a:rPr lang="en-US" altLang="zh-CN" b="1" dirty="0">
                <a:solidFill>
                  <a:srgbClr val="000000"/>
                </a:solidFill>
              </a:rPr>
              <a:t>Cs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10689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3563889" y="6175"/>
            <a:ext cx="5537562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1.2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元素的性质与原子结构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642" y="618482"/>
            <a:ext cx="8080750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1.2.2</a:t>
            </a:r>
            <a:r>
              <a:rPr lang="zh-CN" altLang="en-US" sz="2800" dirty="0" smtClean="0"/>
              <a:t>碱金属元素单质</a:t>
            </a:r>
            <a:r>
              <a:rPr lang="zh-CN" altLang="en-US" sz="2800" dirty="0" smtClean="0">
                <a:solidFill>
                  <a:srgbClr val="FF0000"/>
                </a:solidFill>
              </a:rPr>
              <a:t>物理性质</a:t>
            </a:r>
            <a:r>
              <a:rPr lang="zh-CN" altLang="en-US" sz="2800" dirty="0" smtClean="0"/>
              <a:t>的</a:t>
            </a:r>
            <a:r>
              <a:rPr lang="zh-CN" altLang="en-US" sz="2800" dirty="0" smtClean="0">
                <a:solidFill>
                  <a:srgbClr val="FF0000"/>
                </a:solidFill>
              </a:rPr>
              <a:t>相似性</a:t>
            </a:r>
            <a:r>
              <a:rPr lang="zh-CN" altLang="en-US" sz="2800" dirty="0" smtClean="0"/>
              <a:t>和</a:t>
            </a:r>
            <a:r>
              <a:rPr lang="zh-CN" altLang="en-US" sz="2800" dirty="0" smtClean="0">
                <a:solidFill>
                  <a:srgbClr val="FF0000"/>
                </a:solidFill>
              </a:rPr>
              <a:t>递变性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1" name="Rectangle 5"/>
          <p:cNvSpPr>
            <a:spLocks noGrp="1" noChangeArrowheads="1"/>
          </p:cNvSpPr>
          <p:nvPr>
            <p:ph type="title"/>
          </p:nvPr>
        </p:nvSpPr>
        <p:spPr>
          <a:xfrm>
            <a:off x="19642" y="1332824"/>
            <a:ext cx="3544247" cy="800032"/>
          </a:xfrm>
        </p:spPr>
        <p:txBody>
          <a:bodyPr/>
          <a:lstStyle/>
          <a:p>
            <a:r>
              <a:rPr lang="zh-CN" altLang="en-US" dirty="0" smtClean="0"/>
              <a:t>碱金属熔沸点</a:t>
            </a:r>
            <a:endParaRPr lang="zh-CN" altLang="en-US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3563889" y="1258155"/>
            <a:ext cx="4536503" cy="8582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2800" dirty="0" smtClean="0">
                <a:solidFill>
                  <a:srgbClr val="FF0000"/>
                </a:solidFill>
              </a:rPr>
              <a:t>相似性：低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pPr algn="l"/>
            <a:r>
              <a:rPr lang="zh-CN" altLang="en-US" sz="2800" dirty="0" smtClean="0"/>
              <a:t>递变性：</a:t>
            </a:r>
            <a:r>
              <a:rPr lang="en-US" altLang="zh-CN" sz="2800" dirty="0" smtClean="0"/>
              <a:t>Li-Cs </a:t>
            </a:r>
            <a:r>
              <a:rPr lang="zh-CN" altLang="en-US" sz="2800" dirty="0" smtClean="0"/>
              <a:t>降低</a:t>
            </a:r>
            <a:endParaRPr lang="en-US" altLang="zh-CN" sz="2800" dirty="0" smtClean="0"/>
          </a:p>
        </p:txBody>
      </p:sp>
      <p:graphicFrame>
        <p:nvGraphicFramePr>
          <p:cNvPr id="22" name="Object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888220"/>
              </p:ext>
            </p:extLst>
          </p:nvPr>
        </p:nvGraphicFramePr>
        <p:xfrm>
          <a:off x="0" y="2113529"/>
          <a:ext cx="4860032" cy="48296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64" name="图表" r:id="rId3" imgW="6258039" imgH="2752783" progId="ET.Chart.6">
                  <p:embed/>
                </p:oleObj>
              </mc:Choice>
              <mc:Fallback>
                <p:oleObj name="图表" r:id="rId3" imgW="6258039" imgH="2752783" progId="ET.Chart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113529"/>
                        <a:ext cx="4860032" cy="48296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0151368"/>
              </p:ext>
            </p:extLst>
          </p:nvPr>
        </p:nvGraphicFramePr>
        <p:xfrm>
          <a:off x="4860032" y="2113529"/>
          <a:ext cx="4283968" cy="47074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65" name="图表" r:id="rId5" imgW="6258039" imgH="2752783" progId="ET.Chart.6">
                  <p:embed/>
                </p:oleObj>
              </mc:Choice>
              <mc:Fallback>
                <p:oleObj name="图表" r:id="rId5" imgW="6258039" imgH="2752783" progId="ET.Chart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0032" y="2113529"/>
                        <a:ext cx="4283968" cy="470746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66543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6285372" y="4201924"/>
            <a:ext cx="2858628" cy="88325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285372" y="2962583"/>
            <a:ext cx="2858628" cy="114300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285372" y="2061850"/>
            <a:ext cx="2858628" cy="79108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3563889" y="6175"/>
            <a:ext cx="5537562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1.2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元素的性质与原子结构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642" y="618482"/>
            <a:ext cx="7792718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1.2.3</a:t>
            </a:r>
            <a:r>
              <a:rPr lang="zh-CN" altLang="en-US" sz="2800" dirty="0" smtClean="0"/>
              <a:t>碱金属元素单质化学性质的</a:t>
            </a:r>
            <a:r>
              <a:rPr lang="zh-CN" altLang="en-US" sz="2800" dirty="0" smtClean="0">
                <a:solidFill>
                  <a:srgbClr val="FF0000"/>
                </a:solidFill>
              </a:rPr>
              <a:t>相似性</a:t>
            </a:r>
            <a:r>
              <a:rPr lang="zh-CN" altLang="en-US" sz="2800" dirty="0" smtClean="0"/>
              <a:t>和</a:t>
            </a:r>
            <a:r>
              <a:rPr lang="zh-CN" altLang="en-US" sz="2800" dirty="0" smtClean="0">
                <a:solidFill>
                  <a:srgbClr val="FF0000"/>
                </a:solidFill>
              </a:rPr>
              <a:t>递变性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1" name="Rectangle 5"/>
          <p:cNvSpPr>
            <a:spLocks noGrp="1" noChangeArrowheads="1"/>
          </p:cNvSpPr>
          <p:nvPr>
            <p:ph type="title"/>
          </p:nvPr>
        </p:nvSpPr>
        <p:spPr>
          <a:xfrm>
            <a:off x="0" y="1261818"/>
            <a:ext cx="2483768" cy="800032"/>
          </a:xfrm>
        </p:spPr>
        <p:txBody>
          <a:bodyPr/>
          <a:lstStyle/>
          <a:p>
            <a:r>
              <a:rPr lang="en-US" altLang="zh-CN" sz="2800" dirty="0" smtClean="0">
                <a:latin typeface="+mn-ea"/>
                <a:ea typeface="+mn-ea"/>
              </a:rPr>
              <a:t>①</a:t>
            </a:r>
            <a:r>
              <a:rPr lang="zh-CN" altLang="en-US" sz="2800" dirty="0" smtClean="0">
                <a:latin typeface="+mn-ea"/>
                <a:ea typeface="+mn-ea"/>
              </a:rPr>
              <a:t>与氧气反应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2503132" y="1264813"/>
            <a:ext cx="6461356" cy="8582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2800" dirty="0" smtClean="0">
                <a:solidFill>
                  <a:srgbClr val="FF0000"/>
                </a:solidFill>
              </a:rPr>
              <a:t>相似性：强还原性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pPr algn="l"/>
            <a:r>
              <a:rPr lang="zh-CN" altLang="en-US" sz="2800" dirty="0" smtClean="0"/>
              <a:t>递变性：</a:t>
            </a:r>
            <a:r>
              <a:rPr lang="en-US" altLang="zh-CN" sz="2400" dirty="0" smtClean="0"/>
              <a:t>Li-Cs </a:t>
            </a:r>
            <a:r>
              <a:rPr lang="zh-CN" altLang="en-US" sz="2400" dirty="0" smtClean="0"/>
              <a:t>越来越剧烈，产物越来越复杂</a:t>
            </a:r>
            <a:endParaRPr lang="en-US" altLang="zh-CN" sz="2400" dirty="0" smtClean="0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5372" y="2204864"/>
            <a:ext cx="2830513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5959" y="3522886"/>
            <a:ext cx="2484438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897" y="4361288"/>
            <a:ext cx="2431149" cy="564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文本框 7"/>
          <p:cNvSpPr txBox="1"/>
          <p:nvPr/>
        </p:nvSpPr>
        <p:spPr>
          <a:xfrm>
            <a:off x="6285372" y="2999666"/>
            <a:ext cx="3010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4</a:t>
            </a:r>
            <a:r>
              <a:rPr lang="en-US" altLang="zh-CN" sz="2800" dirty="0" smtClean="0"/>
              <a:t>Na+O</a:t>
            </a:r>
            <a:r>
              <a:rPr lang="en-US" altLang="zh-CN" sz="2800" baseline="-25000" dirty="0" smtClean="0"/>
              <a:t>2</a:t>
            </a:r>
            <a:r>
              <a:rPr lang="en-US" altLang="zh-CN" sz="2800" dirty="0" smtClean="0"/>
              <a:t>=2Na</a:t>
            </a:r>
            <a:r>
              <a:rPr lang="en-US" altLang="zh-CN" sz="2800" baseline="-25000" dirty="0" smtClean="0"/>
              <a:t>2</a:t>
            </a:r>
            <a:r>
              <a:rPr lang="en-US" altLang="zh-CN" sz="2800" dirty="0" smtClean="0"/>
              <a:t>O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246948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7" grpId="0" animBg="1"/>
      <p:bldP spid="9" grpId="0" animBg="1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5448706" y="1810552"/>
            <a:ext cx="3632134" cy="4572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436095" y="1219381"/>
            <a:ext cx="3644745" cy="54396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3563889" y="6175"/>
            <a:ext cx="5537562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1.2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元素的性质与原子结构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642" y="618482"/>
            <a:ext cx="7792718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1.2.3</a:t>
            </a:r>
            <a:r>
              <a:rPr lang="zh-CN" altLang="en-US" sz="2800" dirty="0" smtClean="0"/>
              <a:t>碱金属元素单质化学性质的</a:t>
            </a:r>
            <a:r>
              <a:rPr lang="zh-CN" altLang="en-US" sz="2800" dirty="0" smtClean="0">
                <a:solidFill>
                  <a:srgbClr val="FF0000"/>
                </a:solidFill>
              </a:rPr>
              <a:t>相似性</a:t>
            </a:r>
            <a:r>
              <a:rPr lang="zh-CN" altLang="en-US" sz="2800" dirty="0" smtClean="0"/>
              <a:t>和</a:t>
            </a:r>
            <a:r>
              <a:rPr lang="zh-CN" altLang="en-US" sz="2800" dirty="0" smtClean="0">
                <a:solidFill>
                  <a:srgbClr val="FF0000"/>
                </a:solidFill>
              </a:rPr>
              <a:t>递变性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1" name="Rectangle 5"/>
          <p:cNvSpPr>
            <a:spLocks noGrp="1" noChangeArrowheads="1"/>
          </p:cNvSpPr>
          <p:nvPr>
            <p:ph type="title"/>
          </p:nvPr>
        </p:nvSpPr>
        <p:spPr>
          <a:xfrm>
            <a:off x="0" y="1261818"/>
            <a:ext cx="2081362" cy="800032"/>
          </a:xfrm>
        </p:spPr>
        <p:txBody>
          <a:bodyPr/>
          <a:lstStyle/>
          <a:p>
            <a:r>
              <a:rPr lang="en-US" altLang="zh-CN" sz="2800" dirty="0" smtClean="0">
                <a:latin typeface="+mn-ea"/>
                <a:ea typeface="+mn-ea"/>
              </a:rPr>
              <a:t>②</a:t>
            </a:r>
            <a:r>
              <a:rPr lang="zh-CN" altLang="en-US" sz="2800" dirty="0" smtClean="0">
                <a:latin typeface="+mn-ea"/>
                <a:ea typeface="+mn-ea"/>
              </a:rPr>
              <a:t>与水反应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2123728" y="1264813"/>
            <a:ext cx="3312367" cy="8582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2800" dirty="0" smtClean="0">
                <a:solidFill>
                  <a:srgbClr val="FF0000"/>
                </a:solidFill>
              </a:rPr>
              <a:t>相似性：强还原性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pPr algn="l"/>
            <a:r>
              <a:rPr lang="zh-CN" altLang="en-US" sz="2800" dirty="0" smtClean="0"/>
              <a:t>递变性：</a:t>
            </a:r>
            <a:r>
              <a:rPr lang="en-US" altLang="zh-CN" sz="2800" dirty="0" smtClean="0"/>
              <a:t>Li-Cs </a:t>
            </a:r>
            <a:r>
              <a:rPr lang="zh-CN" altLang="en-US" sz="2800" dirty="0" smtClean="0"/>
              <a:t>剧烈</a:t>
            </a:r>
            <a:endParaRPr lang="en-US" altLang="zh-CN" sz="2800" dirty="0" smtClean="0"/>
          </a:p>
        </p:txBody>
      </p:sp>
      <p:pic>
        <p:nvPicPr>
          <p:cNvPr id="15" name="Picture 4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1" y="1305361"/>
            <a:ext cx="3665538" cy="30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193" y="1870462"/>
            <a:ext cx="3311525" cy="296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8923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3563889" y="6175"/>
            <a:ext cx="5537562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1.2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元素的性质与原子结构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642" y="618482"/>
            <a:ext cx="7792718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1.2.3</a:t>
            </a:r>
            <a:r>
              <a:rPr lang="zh-CN" altLang="en-US" sz="2800" dirty="0" smtClean="0"/>
              <a:t>碱金属元素单质化学性质的</a:t>
            </a:r>
            <a:r>
              <a:rPr lang="zh-CN" altLang="en-US" sz="2800" dirty="0" smtClean="0">
                <a:solidFill>
                  <a:srgbClr val="FF0000"/>
                </a:solidFill>
              </a:rPr>
              <a:t>相似性</a:t>
            </a:r>
            <a:r>
              <a:rPr lang="zh-CN" altLang="en-US" sz="2800" dirty="0" smtClean="0"/>
              <a:t>和</a:t>
            </a:r>
            <a:r>
              <a:rPr lang="zh-CN" altLang="en-US" sz="2800" dirty="0" smtClean="0">
                <a:solidFill>
                  <a:srgbClr val="FF0000"/>
                </a:solidFill>
              </a:rPr>
              <a:t>递变性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12" y="1479803"/>
            <a:ext cx="8651199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7236296" y="3356992"/>
            <a:ext cx="166052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 sz="2000" dirty="0">
                <a:solidFill>
                  <a:srgbClr val="FF0000"/>
                </a:solidFill>
              </a:rPr>
              <a:t>增强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3710" y="4509120"/>
            <a:ext cx="8429277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类比：</a:t>
            </a:r>
            <a:endParaRPr lang="en-US" altLang="zh-CN" sz="3200" dirty="0" smtClean="0"/>
          </a:p>
          <a:p>
            <a:r>
              <a:rPr lang="zh-CN" altLang="en-US" sz="3200" dirty="0" smtClean="0"/>
              <a:t>同一主族金属元素，从上往下：</a:t>
            </a:r>
            <a:endParaRPr lang="en-US" altLang="zh-CN" sz="3200" dirty="0" smtClean="0"/>
          </a:p>
          <a:p>
            <a:r>
              <a:rPr lang="zh-CN" altLang="en-US" sz="3200" dirty="0"/>
              <a:t>失电子能力</a:t>
            </a:r>
            <a:r>
              <a:rPr lang="zh-CN" altLang="en-US" sz="3200" dirty="0" smtClean="0"/>
              <a:t>增强</a:t>
            </a:r>
            <a:r>
              <a:rPr lang="zh-CN" altLang="en-US" sz="3200" dirty="0"/>
              <a:t>、</a:t>
            </a:r>
            <a:r>
              <a:rPr lang="zh-CN" altLang="en-US" sz="3200" dirty="0" smtClean="0"/>
              <a:t>还原性增强、金属性增强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865227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3563889" y="6175"/>
            <a:ext cx="5537562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1.2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元素的性质与原子结构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642" y="618482"/>
            <a:ext cx="3832278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1.2.4</a:t>
            </a:r>
            <a:r>
              <a:rPr lang="zh-CN" altLang="en-US" sz="2800" dirty="0" smtClean="0"/>
              <a:t>卤族元素</a:t>
            </a:r>
            <a:r>
              <a:rPr lang="zh-CN" altLang="en-US" sz="2800" dirty="0" smtClean="0">
                <a:solidFill>
                  <a:srgbClr val="FF0000"/>
                </a:solidFill>
              </a:rPr>
              <a:t>原子结构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851920" y="656528"/>
            <a:ext cx="4565453" cy="858292"/>
          </a:xfrm>
          <a:prstGeom prst="rect">
            <a:avLst/>
          </a:prstGeom>
          <a:solidFill>
            <a:schemeClr val="accent3">
              <a:lumMod val="9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2800" dirty="0" smtClean="0">
                <a:solidFill>
                  <a:srgbClr val="FF0000"/>
                </a:solidFill>
              </a:rPr>
              <a:t>相似性：最外层电子数相同</a:t>
            </a:r>
            <a:endParaRPr lang="en-US" altLang="zh-CN" sz="2800" dirty="0" smtClean="0"/>
          </a:p>
          <a:p>
            <a:pPr algn="l"/>
            <a:r>
              <a:rPr lang="zh-CN" altLang="en-US" sz="2800" dirty="0" smtClean="0">
                <a:solidFill>
                  <a:srgbClr val="FF0000"/>
                </a:solidFill>
              </a:rPr>
              <a:t>递变性：</a:t>
            </a:r>
            <a:r>
              <a:rPr lang="en-US" altLang="zh-CN" sz="2800" dirty="0" smtClean="0">
                <a:solidFill>
                  <a:srgbClr val="FF0000"/>
                </a:solidFill>
              </a:rPr>
              <a:t>F-At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8" name="Group 90"/>
          <p:cNvGraphicFramePr>
            <a:graphicFrameLocks/>
          </p:cNvGraphicFramePr>
          <p:nvPr/>
        </p:nvGraphicFramePr>
        <p:xfrm>
          <a:off x="19642" y="1628800"/>
          <a:ext cx="8944845" cy="4925493"/>
        </p:xfrm>
        <a:graphic>
          <a:graphicData uri="http://schemas.openxmlformats.org/drawingml/2006/table">
            <a:tbl>
              <a:tblPr/>
              <a:tblGrid>
                <a:gridCol w="951958"/>
                <a:gridCol w="936104"/>
                <a:gridCol w="1008112"/>
                <a:gridCol w="2156007"/>
                <a:gridCol w="1336994"/>
                <a:gridCol w="611455"/>
                <a:gridCol w="1944215"/>
              </a:tblGrid>
              <a:tr h="103398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元素名称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元素符号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核电荷数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原子结构示意图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最外层电子数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电子层数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原子半径</a:t>
                      </a: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pm</a:t>
                      </a:r>
                      <a:endParaRPr kumimoji="0" lang="nl-NL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Van der Waals radius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17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氟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504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氯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784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溴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Br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17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碘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198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504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202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9" name="Picture 9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65" r="15322"/>
          <a:stretch/>
        </p:blipFill>
        <p:spPr bwMode="auto">
          <a:xfrm>
            <a:off x="8334649" y="2726367"/>
            <a:ext cx="432048" cy="381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梯形 14"/>
          <p:cNvSpPr/>
          <p:nvPr/>
        </p:nvSpPr>
        <p:spPr>
          <a:xfrm>
            <a:off x="1838407" y="2506981"/>
            <a:ext cx="1129384" cy="4110745"/>
          </a:xfrm>
          <a:prstGeom prst="trapezoid">
            <a:avLst/>
          </a:prstGeom>
          <a:noFill/>
          <a:ln w="76200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梯形 16"/>
          <p:cNvSpPr/>
          <p:nvPr/>
        </p:nvSpPr>
        <p:spPr>
          <a:xfrm>
            <a:off x="7362574" y="2443548"/>
            <a:ext cx="1609762" cy="4237612"/>
          </a:xfrm>
          <a:prstGeom prst="trapezoid">
            <a:avLst/>
          </a:prstGeom>
          <a:noFill/>
          <a:ln w="76200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1" r="26200" b="8000"/>
          <a:stretch/>
        </p:blipFill>
        <p:spPr>
          <a:xfrm>
            <a:off x="2937572" y="2713988"/>
            <a:ext cx="2103804" cy="3840305"/>
          </a:xfrm>
          <a:prstGeom prst="rect">
            <a:avLst/>
          </a:prstGeom>
        </p:spPr>
      </p:pic>
      <p:sp>
        <p:nvSpPr>
          <p:cNvPr id="21" name="梯形 20"/>
          <p:cNvSpPr/>
          <p:nvPr/>
        </p:nvSpPr>
        <p:spPr>
          <a:xfrm>
            <a:off x="6338875" y="2623091"/>
            <a:ext cx="864597" cy="3830246"/>
          </a:xfrm>
          <a:prstGeom prst="trapezoid">
            <a:avLst/>
          </a:prstGeom>
          <a:noFill/>
          <a:ln w="76200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圆角矩形 21"/>
          <p:cNvSpPr/>
          <p:nvPr/>
        </p:nvSpPr>
        <p:spPr>
          <a:xfrm>
            <a:off x="5128591" y="1628800"/>
            <a:ext cx="1202435" cy="4988926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2083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animBg="1"/>
      <p:bldP spid="17" grpId="0" animBg="1"/>
      <p:bldP spid="21" grpId="0" animBg="1"/>
      <p:bldP spid="2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3563889" y="6175"/>
            <a:ext cx="5537562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1.2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元素的性质与原子结构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641" y="618482"/>
            <a:ext cx="4558905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1.2.5</a:t>
            </a:r>
            <a:r>
              <a:rPr lang="zh-CN" altLang="en-US" sz="2800" dirty="0" smtClean="0"/>
              <a:t>卤族元素单质</a:t>
            </a:r>
            <a:r>
              <a:rPr lang="zh-CN" altLang="en-US" sz="2800" dirty="0" smtClean="0">
                <a:solidFill>
                  <a:srgbClr val="FF0000"/>
                </a:solidFill>
              </a:rPr>
              <a:t>物理性质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467912" y="1250930"/>
            <a:ext cx="6352560" cy="619532"/>
          </a:xfrm>
          <a:prstGeom prst="rect">
            <a:avLst/>
          </a:prstGeom>
          <a:solidFill>
            <a:schemeClr val="accent3">
              <a:lumMod val="9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2800" dirty="0" smtClean="0">
                <a:solidFill>
                  <a:schemeClr val="tx1"/>
                </a:solidFill>
              </a:rPr>
              <a:t>递变性：</a:t>
            </a:r>
            <a:r>
              <a:rPr lang="en-US" altLang="zh-CN" sz="2800" dirty="0" smtClean="0">
                <a:solidFill>
                  <a:schemeClr val="tx1"/>
                </a:solidFill>
              </a:rPr>
              <a:t>F-At</a:t>
            </a:r>
            <a:r>
              <a:rPr lang="zh-CN" altLang="en-US" sz="2800" dirty="0" smtClean="0">
                <a:solidFill>
                  <a:srgbClr val="FF0000"/>
                </a:solidFill>
              </a:rPr>
              <a:t>气</a:t>
            </a:r>
            <a:r>
              <a:rPr lang="en-US" altLang="zh-CN" sz="2800" dirty="0" smtClean="0">
                <a:solidFill>
                  <a:srgbClr val="FF0000"/>
                </a:solidFill>
              </a:rPr>
              <a:t>-</a:t>
            </a:r>
            <a:r>
              <a:rPr lang="zh-CN" altLang="en-US" sz="2800" dirty="0" smtClean="0">
                <a:solidFill>
                  <a:srgbClr val="FF0000"/>
                </a:solidFill>
              </a:rPr>
              <a:t>气</a:t>
            </a:r>
            <a:r>
              <a:rPr lang="en-US" altLang="zh-CN" sz="2800" dirty="0" smtClean="0">
                <a:solidFill>
                  <a:srgbClr val="FF0000"/>
                </a:solidFill>
              </a:rPr>
              <a:t>-</a:t>
            </a:r>
            <a:r>
              <a:rPr lang="zh-CN" altLang="en-US" sz="2800" dirty="0" smtClean="0">
                <a:solidFill>
                  <a:srgbClr val="FF0000"/>
                </a:solidFill>
              </a:rPr>
              <a:t>液</a:t>
            </a:r>
            <a:r>
              <a:rPr lang="en-US" altLang="zh-CN" sz="2800" dirty="0" smtClean="0">
                <a:solidFill>
                  <a:srgbClr val="FF0000"/>
                </a:solidFill>
              </a:rPr>
              <a:t>-</a:t>
            </a:r>
            <a:r>
              <a:rPr lang="zh-CN" altLang="en-US" sz="2800" dirty="0" smtClean="0">
                <a:solidFill>
                  <a:srgbClr val="FF0000"/>
                </a:solidFill>
              </a:rPr>
              <a:t>固</a:t>
            </a:r>
            <a:r>
              <a:rPr lang="en-US" altLang="zh-CN" sz="2800" dirty="0" smtClean="0">
                <a:solidFill>
                  <a:srgbClr val="FF0000"/>
                </a:solidFill>
              </a:rPr>
              <a:t>-</a:t>
            </a:r>
            <a:r>
              <a:rPr lang="zh-CN" altLang="en-US" sz="2800" dirty="0" smtClean="0">
                <a:solidFill>
                  <a:srgbClr val="FF0000"/>
                </a:solidFill>
              </a:rPr>
              <a:t>固</a:t>
            </a:r>
            <a:r>
              <a:rPr lang="zh-CN" altLang="en-US" sz="2800" dirty="0" smtClean="0">
                <a:solidFill>
                  <a:schemeClr val="tx1"/>
                </a:solidFill>
              </a:rPr>
              <a:t> </a:t>
            </a:r>
            <a:r>
              <a:rPr lang="zh-CN" altLang="en-US" sz="2800" dirty="0" smtClean="0">
                <a:solidFill>
                  <a:srgbClr val="0070C0"/>
                </a:solidFill>
              </a:rPr>
              <a:t>颜色加深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640" y="1258155"/>
            <a:ext cx="2448272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宋体" panose="02010600030101010101" pitchFamily="2" charset="-122"/>
              </a:rPr>
              <a:t>①颜色、状态</a:t>
            </a:r>
            <a:endParaRPr lang="zh-CN" altLang="en-US" sz="2800" dirty="0"/>
          </a:p>
        </p:txBody>
      </p:sp>
      <p:pic>
        <p:nvPicPr>
          <p:cNvPr id="23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35" r="38703" b="52097"/>
          <a:stretch/>
        </p:blipFill>
        <p:spPr bwMode="auto">
          <a:xfrm>
            <a:off x="19640" y="1803320"/>
            <a:ext cx="1202972" cy="2187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矩形 17"/>
          <p:cNvSpPr/>
          <p:nvPr/>
        </p:nvSpPr>
        <p:spPr>
          <a:xfrm>
            <a:off x="-74766" y="3936779"/>
            <a:ext cx="1933294" cy="923330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en-US" altLang="zh-CN" dirty="0"/>
              <a:t>Liquid fluorine (at extremely low temperatures)</a:t>
            </a:r>
            <a:endParaRPr lang="zh-CN" altLang="en-US" dirty="0"/>
          </a:p>
        </p:txBody>
      </p:sp>
      <p:sp>
        <p:nvSpPr>
          <p:cNvPr id="24" name="矩形 23"/>
          <p:cNvSpPr/>
          <p:nvPr/>
        </p:nvSpPr>
        <p:spPr>
          <a:xfrm>
            <a:off x="19640" y="1803320"/>
            <a:ext cx="147989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altLang="zh-CN" dirty="0"/>
              <a:t>Fluorine,  </a:t>
            </a:r>
            <a:r>
              <a:rPr lang="en-US" altLang="zh-CN" baseline="-25000" dirty="0"/>
              <a:t>9</a:t>
            </a:r>
            <a:r>
              <a:rPr lang="en-US" altLang="zh-CN" dirty="0"/>
              <a:t>F</a:t>
            </a:r>
            <a:endParaRPr lang="zh-CN" altLang="en-US" dirty="0"/>
          </a:p>
        </p:txBody>
      </p:sp>
      <p:pic>
        <p:nvPicPr>
          <p:cNvPr id="25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3" t="15054" r="7040" b="17675"/>
          <a:stretch/>
        </p:blipFill>
        <p:spPr bwMode="auto">
          <a:xfrm rot="5400000">
            <a:off x="93203" y="3498642"/>
            <a:ext cx="4981425" cy="1561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矩形 25"/>
          <p:cNvSpPr/>
          <p:nvPr/>
        </p:nvSpPr>
        <p:spPr>
          <a:xfrm>
            <a:off x="1726949" y="1788600"/>
            <a:ext cx="171393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000000"/>
                </a:solidFill>
              </a:rPr>
              <a:t>Chlorine,  </a:t>
            </a:r>
            <a:r>
              <a:rPr lang="en-US" altLang="zh-CN" b="1" baseline="-25000" dirty="0">
                <a:solidFill>
                  <a:srgbClr val="000000"/>
                </a:solidFill>
              </a:rPr>
              <a:t>17</a:t>
            </a:r>
            <a:r>
              <a:rPr lang="en-US" altLang="zh-CN" b="1" dirty="0">
                <a:solidFill>
                  <a:srgbClr val="000000"/>
                </a:solidFill>
              </a:rPr>
              <a:t>Cl</a:t>
            </a:r>
            <a:endParaRPr lang="zh-CN" altLang="en-US" dirty="0"/>
          </a:p>
        </p:txBody>
      </p:sp>
      <p:sp>
        <p:nvSpPr>
          <p:cNvPr id="27" name="矩形 26"/>
          <p:cNvSpPr/>
          <p:nvPr/>
        </p:nvSpPr>
        <p:spPr>
          <a:xfrm>
            <a:off x="-74766" y="4826675"/>
            <a:ext cx="1933294" cy="203132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</a:rPr>
              <a:t>gas: </a:t>
            </a:r>
            <a:endParaRPr lang="en-US" altLang="zh-CN" dirty="0" smtClean="0">
              <a:solidFill>
                <a:srgbClr val="000000"/>
              </a:solidFill>
            </a:endParaRPr>
          </a:p>
          <a:p>
            <a:r>
              <a:rPr lang="en-US" altLang="zh-CN" dirty="0" smtClean="0">
                <a:solidFill>
                  <a:srgbClr val="000000"/>
                </a:solidFill>
              </a:rPr>
              <a:t>very </a:t>
            </a:r>
            <a:r>
              <a:rPr lang="en-US" altLang="zh-CN" dirty="0">
                <a:solidFill>
                  <a:srgbClr val="000000"/>
                </a:solidFill>
              </a:rPr>
              <a:t>pale yellow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>
                <a:solidFill>
                  <a:srgbClr val="000000"/>
                </a:solidFill>
              </a:rPr>
              <a:t>liquid: </a:t>
            </a:r>
            <a:endParaRPr lang="en-US" altLang="zh-CN" dirty="0" smtClean="0">
              <a:solidFill>
                <a:srgbClr val="000000"/>
              </a:solidFill>
            </a:endParaRPr>
          </a:p>
          <a:p>
            <a:r>
              <a:rPr lang="en-US" altLang="zh-CN" dirty="0" smtClean="0">
                <a:solidFill>
                  <a:srgbClr val="000000"/>
                </a:solidFill>
              </a:rPr>
              <a:t>bright </a:t>
            </a:r>
            <a:r>
              <a:rPr lang="en-US" altLang="zh-CN" dirty="0">
                <a:solidFill>
                  <a:srgbClr val="000000"/>
                </a:solidFill>
              </a:rPr>
              <a:t>yellow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>
                <a:solidFill>
                  <a:srgbClr val="000000"/>
                </a:solidFill>
              </a:rPr>
              <a:t>solid: alpha is opaque, beta is transparent</a:t>
            </a:r>
            <a:endParaRPr lang="zh-CN" altLang="en-US" dirty="0"/>
          </a:p>
        </p:txBody>
      </p:sp>
      <p:sp>
        <p:nvSpPr>
          <p:cNvPr id="28" name="矩形 27"/>
          <p:cNvSpPr/>
          <p:nvPr/>
        </p:nvSpPr>
        <p:spPr>
          <a:xfrm>
            <a:off x="2002096" y="5275784"/>
            <a:ext cx="1415598" cy="64633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en-US" altLang="zh-CN" dirty="0"/>
              <a:t>pale yellow-green gas</a:t>
            </a:r>
            <a:endParaRPr lang="zh-CN" altLang="en-US" dirty="0"/>
          </a:p>
        </p:txBody>
      </p:sp>
      <p:pic>
        <p:nvPicPr>
          <p:cNvPr id="29" name="Picture 8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79" r="20847"/>
          <a:stretch/>
        </p:blipFill>
        <p:spPr bwMode="auto">
          <a:xfrm>
            <a:off x="3329410" y="2137498"/>
            <a:ext cx="2160241" cy="4652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矩形 29"/>
          <p:cNvSpPr/>
          <p:nvPr/>
        </p:nvSpPr>
        <p:spPr>
          <a:xfrm>
            <a:off x="3668297" y="1754582"/>
            <a:ext cx="173957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000000"/>
                </a:solidFill>
              </a:rPr>
              <a:t>Bromine,  </a:t>
            </a:r>
            <a:r>
              <a:rPr lang="en-US" altLang="zh-CN" b="1" baseline="-25000" dirty="0">
                <a:solidFill>
                  <a:srgbClr val="000000"/>
                </a:solidFill>
              </a:rPr>
              <a:t>35</a:t>
            </a:r>
            <a:r>
              <a:rPr lang="en-US" altLang="zh-CN" b="1" dirty="0">
                <a:solidFill>
                  <a:srgbClr val="000000"/>
                </a:solidFill>
              </a:rPr>
              <a:t>Br</a:t>
            </a:r>
            <a:endParaRPr lang="zh-CN" altLang="en-US" dirty="0"/>
          </a:p>
        </p:txBody>
      </p:sp>
      <p:sp>
        <p:nvSpPr>
          <p:cNvPr id="31" name="矩形 30"/>
          <p:cNvSpPr/>
          <p:nvPr/>
        </p:nvSpPr>
        <p:spPr>
          <a:xfrm>
            <a:off x="3659506" y="5414284"/>
            <a:ext cx="1646605" cy="369332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</a:rPr>
              <a:t>reddish-brown</a:t>
            </a:r>
            <a:endParaRPr lang="zh-CN" altLang="en-US" dirty="0"/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199" y="2219757"/>
            <a:ext cx="3126376" cy="1651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矩形 32"/>
          <p:cNvSpPr/>
          <p:nvPr/>
        </p:nvSpPr>
        <p:spPr>
          <a:xfrm>
            <a:off x="6550580" y="1879983"/>
            <a:ext cx="129073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000000"/>
                </a:solidFill>
              </a:rPr>
              <a:t>Iodine,  </a:t>
            </a:r>
            <a:r>
              <a:rPr lang="en-US" altLang="zh-CN" b="1" baseline="-25000" dirty="0">
                <a:solidFill>
                  <a:srgbClr val="000000"/>
                </a:solidFill>
              </a:rPr>
              <a:t>53</a:t>
            </a:r>
            <a:r>
              <a:rPr lang="en-US" altLang="zh-CN" b="1" dirty="0">
                <a:solidFill>
                  <a:srgbClr val="000000"/>
                </a:solidFill>
              </a:rPr>
              <a:t>I</a:t>
            </a:r>
            <a:endParaRPr lang="zh-CN" altLang="en-US" dirty="0"/>
          </a:p>
        </p:txBody>
      </p:sp>
      <p:sp>
        <p:nvSpPr>
          <p:cNvPr id="34" name="矩形 33"/>
          <p:cNvSpPr/>
          <p:nvPr/>
        </p:nvSpPr>
        <p:spPr>
          <a:xfrm>
            <a:off x="5964425" y="3840278"/>
            <a:ext cx="2463047" cy="646331"/>
          </a:xfrm>
          <a:prstGeom prst="rect">
            <a:avLst/>
          </a:prstGeom>
          <a:solidFill>
            <a:srgbClr val="FF66FF"/>
          </a:solidFill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</a:rPr>
              <a:t>lustrous metallic gray, </a:t>
            </a:r>
            <a:endParaRPr lang="en-US" altLang="zh-CN" dirty="0" smtClean="0">
              <a:solidFill>
                <a:srgbClr val="000000"/>
              </a:solidFill>
            </a:endParaRPr>
          </a:p>
          <a:p>
            <a:r>
              <a:rPr lang="en-US" altLang="zh-CN" dirty="0" smtClean="0">
                <a:solidFill>
                  <a:srgbClr val="000000"/>
                </a:solidFill>
              </a:rPr>
              <a:t>violet </a:t>
            </a:r>
            <a:r>
              <a:rPr lang="en-US" altLang="zh-CN" dirty="0">
                <a:solidFill>
                  <a:srgbClr val="000000"/>
                </a:solidFill>
              </a:rPr>
              <a:t>as a gas</a:t>
            </a:r>
            <a:endParaRPr lang="zh-CN" altLang="en-US" dirty="0"/>
          </a:p>
        </p:txBody>
      </p:sp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2" t="6956" r="10539" b="11893"/>
          <a:stretch/>
        </p:blipFill>
        <p:spPr>
          <a:xfrm>
            <a:off x="6081064" y="4517630"/>
            <a:ext cx="1869505" cy="2089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729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3563889" y="6175"/>
            <a:ext cx="5537562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1.2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元素的性质与原子结构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641" y="618482"/>
            <a:ext cx="4558905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1.2.5</a:t>
            </a:r>
            <a:r>
              <a:rPr lang="zh-CN" altLang="en-US" sz="2800" dirty="0" smtClean="0"/>
              <a:t>卤族元素单质</a:t>
            </a:r>
            <a:r>
              <a:rPr lang="zh-CN" altLang="en-US" sz="2800" dirty="0" smtClean="0">
                <a:solidFill>
                  <a:srgbClr val="FF0000"/>
                </a:solidFill>
              </a:rPr>
              <a:t>物理性质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434114" y="1291148"/>
            <a:ext cx="3145998" cy="485246"/>
          </a:xfrm>
          <a:prstGeom prst="rect">
            <a:avLst/>
          </a:prstGeom>
          <a:solidFill>
            <a:schemeClr val="accent3">
              <a:lumMod val="9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2800" dirty="0" smtClean="0">
                <a:solidFill>
                  <a:schemeClr val="tx1"/>
                </a:solidFill>
              </a:rPr>
              <a:t>递变性：</a:t>
            </a:r>
            <a:r>
              <a:rPr lang="en-US" altLang="zh-CN" sz="2800" dirty="0" smtClean="0">
                <a:solidFill>
                  <a:schemeClr val="tx1"/>
                </a:solidFill>
              </a:rPr>
              <a:t>F-At</a:t>
            </a:r>
            <a:r>
              <a:rPr lang="zh-CN" altLang="en-US" sz="2800" dirty="0" smtClean="0">
                <a:solidFill>
                  <a:schemeClr val="tx1"/>
                </a:solidFill>
              </a:rPr>
              <a:t>增大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640" y="1258155"/>
            <a:ext cx="2448272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宋体" panose="02010600030101010101" pitchFamily="2" charset="-122"/>
              </a:rPr>
              <a:t>②密度</a:t>
            </a:r>
            <a:endParaRPr lang="zh-CN" altLang="en-US" sz="2800" dirty="0"/>
          </a:p>
        </p:txBody>
      </p:sp>
      <p:graphicFrame>
        <p:nvGraphicFramePr>
          <p:cNvPr id="21" name="Object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1952015"/>
              </p:ext>
            </p:extLst>
          </p:nvPr>
        </p:nvGraphicFramePr>
        <p:xfrm>
          <a:off x="467544" y="1776394"/>
          <a:ext cx="7416824" cy="50012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30" name="图表" r:id="rId3" imgW="6258039" imgH="2752783" progId="ET.Chart.6">
                  <p:embed/>
                </p:oleObj>
              </mc:Choice>
              <mc:Fallback>
                <p:oleObj name="图表" r:id="rId3" imgW="6258039" imgH="2752783" progId="ET.Chart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776394"/>
                        <a:ext cx="7416824" cy="500120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95311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3563889" y="6175"/>
            <a:ext cx="5537562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1.2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元素的性质与原子结构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641" y="618482"/>
            <a:ext cx="4558905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1.2.5</a:t>
            </a:r>
            <a:r>
              <a:rPr lang="zh-CN" altLang="en-US" sz="2800" dirty="0" smtClean="0"/>
              <a:t>卤族元素单质</a:t>
            </a:r>
            <a:r>
              <a:rPr lang="zh-CN" altLang="en-US" sz="2800" dirty="0" smtClean="0">
                <a:solidFill>
                  <a:srgbClr val="FF0000"/>
                </a:solidFill>
              </a:rPr>
              <a:t>物理性质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434114" y="1291148"/>
            <a:ext cx="3145998" cy="485246"/>
          </a:xfrm>
          <a:prstGeom prst="rect">
            <a:avLst/>
          </a:prstGeom>
          <a:solidFill>
            <a:schemeClr val="accent3">
              <a:lumMod val="9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2800" dirty="0" smtClean="0">
                <a:solidFill>
                  <a:schemeClr val="tx1"/>
                </a:solidFill>
              </a:rPr>
              <a:t>递变性：</a:t>
            </a:r>
            <a:r>
              <a:rPr lang="en-US" altLang="zh-CN" sz="2800" dirty="0" smtClean="0">
                <a:solidFill>
                  <a:schemeClr val="tx1"/>
                </a:solidFill>
              </a:rPr>
              <a:t>F-At</a:t>
            </a:r>
            <a:r>
              <a:rPr lang="zh-CN" altLang="en-US" sz="2800" dirty="0" smtClean="0">
                <a:solidFill>
                  <a:schemeClr val="tx1"/>
                </a:solidFill>
              </a:rPr>
              <a:t>升高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640" y="1258155"/>
            <a:ext cx="2448272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宋体" panose="02010600030101010101" pitchFamily="2" charset="-122"/>
              </a:rPr>
              <a:t>③熔沸点</a:t>
            </a:r>
            <a:endParaRPr lang="zh-CN" altLang="en-US" sz="2800" dirty="0"/>
          </a:p>
        </p:txBody>
      </p:sp>
      <p:graphicFrame>
        <p:nvGraphicFramePr>
          <p:cNvPr id="9" name="Object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4355829"/>
              </p:ext>
            </p:extLst>
          </p:nvPr>
        </p:nvGraphicFramePr>
        <p:xfrm>
          <a:off x="0" y="1809387"/>
          <a:ext cx="4355976" cy="5048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6" name="图表" r:id="rId3" imgW="6410286" imgH="2733617" progId="ET.Chart.6">
                  <p:embed/>
                </p:oleObj>
              </mc:Choice>
              <mc:Fallback>
                <p:oleObj name="图表" r:id="rId3" imgW="6410286" imgH="2733617" progId="ET.Chart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809387"/>
                        <a:ext cx="4355976" cy="5048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090077"/>
              </p:ext>
            </p:extLst>
          </p:nvPr>
        </p:nvGraphicFramePr>
        <p:xfrm>
          <a:off x="4271757" y="1776393"/>
          <a:ext cx="4829694" cy="511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7" name="图表" r:id="rId5" imgW="6258039" imgH="2752783" progId="ET.Chart.6">
                  <p:embed/>
                </p:oleObj>
              </mc:Choice>
              <mc:Fallback>
                <p:oleObj name="图表" r:id="rId5" imgW="6258039" imgH="2752783" progId="ET.Chart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1757" y="1776393"/>
                        <a:ext cx="4829694" cy="5111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10482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3563889" y="6175"/>
            <a:ext cx="5537562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1.2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元素的性质与原子结构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641" y="618482"/>
            <a:ext cx="4558905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1.2.5</a:t>
            </a:r>
            <a:r>
              <a:rPr lang="zh-CN" altLang="en-US" sz="2800" dirty="0" smtClean="0"/>
              <a:t>卤族元素单质</a:t>
            </a:r>
            <a:r>
              <a:rPr lang="zh-CN" altLang="en-US" sz="2800" dirty="0" smtClean="0">
                <a:solidFill>
                  <a:srgbClr val="FF0000"/>
                </a:solidFill>
              </a:rPr>
              <a:t>物理性质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434114" y="1291148"/>
            <a:ext cx="3145998" cy="485246"/>
          </a:xfrm>
          <a:prstGeom prst="rect">
            <a:avLst/>
          </a:prstGeom>
          <a:solidFill>
            <a:schemeClr val="accent3">
              <a:lumMod val="9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2800" dirty="0" smtClean="0">
                <a:solidFill>
                  <a:schemeClr val="tx1"/>
                </a:solidFill>
              </a:rPr>
              <a:t>递变性：</a:t>
            </a:r>
            <a:r>
              <a:rPr lang="en-US" altLang="zh-CN" sz="2800" dirty="0" smtClean="0">
                <a:solidFill>
                  <a:schemeClr val="tx1"/>
                </a:solidFill>
              </a:rPr>
              <a:t>F-At</a:t>
            </a:r>
            <a:r>
              <a:rPr lang="zh-CN" altLang="en-US" sz="2800" dirty="0" smtClean="0">
                <a:solidFill>
                  <a:schemeClr val="tx1"/>
                </a:solidFill>
              </a:rPr>
              <a:t>降低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640" y="1258155"/>
            <a:ext cx="2448272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宋体" panose="02010600030101010101" pitchFamily="2" charset="-122"/>
              </a:rPr>
              <a:t>④溶解度</a:t>
            </a:r>
            <a:endParaRPr lang="zh-CN" altLang="en-US" sz="2800" dirty="0"/>
          </a:p>
        </p:txBody>
      </p:sp>
      <p:graphicFrame>
        <p:nvGraphicFramePr>
          <p:cNvPr id="11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0" y="1773238"/>
          <a:ext cx="9144000" cy="4895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79" name="图表" r:id="rId3" imgW="6258039" imgH="2752783" progId="ET.Chart.6">
                  <p:embed/>
                </p:oleObj>
              </mc:Choice>
              <mc:Fallback>
                <p:oleObj name="图表" r:id="rId3" imgW="6258039" imgH="2752783" progId="ET.Chart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773238"/>
                        <a:ext cx="9144000" cy="4895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1751084" y="2495854"/>
            <a:ext cx="77623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反应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2551091" y="2378887"/>
            <a:ext cx="3923928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2F</a:t>
            </a:r>
            <a:r>
              <a:rPr lang="en-US" altLang="zh-CN" sz="3200" baseline="-25000" dirty="0" smtClean="0"/>
              <a:t>2</a:t>
            </a:r>
            <a:r>
              <a:rPr lang="en-US" altLang="zh-CN" sz="3200" dirty="0" smtClean="0"/>
              <a:t>+2H</a:t>
            </a:r>
            <a:r>
              <a:rPr lang="en-US" altLang="zh-CN" sz="3200" baseline="-25000" dirty="0" smtClean="0"/>
              <a:t>2</a:t>
            </a:r>
            <a:r>
              <a:rPr lang="en-US" altLang="zh-CN" sz="3200" dirty="0" smtClean="0"/>
              <a:t>O=4HF+O</a:t>
            </a:r>
            <a:r>
              <a:rPr lang="en-US" altLang="zh-CN" sz="3200" baseline="-25000" dirty="0" smtClean="0"/>
              <a:t>2</a:t>
            </a:r>
            <a:endParaRPr lang="zh-CN" altLang="en-US" sz="3200" baseline="-25000" dirty="0"/>
          </a:p>
        </p:txBody>
      </p:sp>
    </p:spTree>
    <p:extLst>
      <p:ext uri="{BB962C8B-B14F-4D97-AF65-F5344CB8AC3E}">
        <p14:creationId xmlns:p14="http://schemas.microsoft.com/office/powerpoint/2010/main" val="1488381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3563889" y="6175"/>
            <a:ext cx="5537562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1.2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元素的性质与原子结构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641" y="618482"/>
            <a:ext cx="4558905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1.2.6</a:t>
            </a:r>
            <a:r>
              <a:rPr lang="zh-CN" altLang="en-US" sz="2800" dirty="0" smtClean="0"/>
              <a:t>卤族元素单质化学</a:t>
            </a:r>
            <a:r>
              <a:rPr lang="zh-CN" altLang="en-US" sz="2800" dirty="0" smtClean="0">
                <a:solidFill>
                  <a:srgbClr val="FF0000"/>
                </a:solidFill>
              </a:rPr>
              <a:t>性质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467912" y="1257606"/>
            <a:ext cx="6856616" cy="817272"/>
          </a:xfrm>
          <a:prstGeom prst="rect">
            <a:avLst/>
          </a:prstGeom>
          <a:solidFill>
            <a:schemeClr val="accent3">
              <a:lumMod val="9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2800" dirty="0" smtClean="0">
                <a:solidFill>
                  <a:schemeClr val="tx1"/>
                </a:solidFill>
              </a:rPr>
              <a:t>递变性：</a:t>
            </a:r>
            <a:r>
              <a:rPr lang="en-US" altLang="zh-CN" sz="2800" dirty="0" smtClean="0">
                <a:solidFill>
                  <a:schemeClr val="tx1"/>
                </a:solidFill>
              </a:rPr>
              <a:t>I</a:t>
            </a:r>
            <a:r>
              <a:rPr lang="en-US" altLang="zh-CN" sz="2800" baseline="-25000" dirty="0" smtClean="0">
                <a:solidFill>
                  <a:schemeClr val="tx1"/>
                </a:solidFill>
              </a:rPr>
              <a:t>2</a:t>
            </a:r>
            <a:r>
              <a:rPr lang="en-US" altLang="zh-CN" sz="2800" dirty="0" smtClean="0">
                <a:solidFill>
                  <a:schemeClr val="tx1"/>
                </a:solidFill>
              </a:rPr>
              <a:t>-F</a:t>
            </a:r>
            <a:r>
              <a:rPr lang="en-US" altLang="zh-CN" sz="2800" baseline="-25000" dirty="0" smtClean="0">
                <a:solidFill>
                  <a:schemeClr val="tx1"/>
                </a:solidFill>
              </a:rPr>
              <a:t>2</a:t>
            </a:r>
            <a:r>
              <a:rPr lang="en-US" altLang="zh-CN" sz="2800" dirty="0" smtClean="0">
                <a:solidFill>
                  <a:schemeClr val="tx1"/>
                </a:solidFill>
              </a:rPr>
              <a:t> </a:t>
            </a:r>
            <a:r>
              <a:rPr lang="zh-CN" altLang="en-US" sz="2800" dirty="0" smtClean="0">
                <a:solidFill>
                  <a:schemeClr val="tx1"/>
                </a:solidFill>
              </a:rPr>
              <a:t>更剧烈、与氢气化合更容易、氢化物更稳定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640" y="1258155"/>
            <a:ext cx="2448272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宋体" panose="02010600030101010101" pitchFamily="2" charset="-122"/>
              </a:rPr>
              <a:t>①</a:t>
            </a:r>
            <a:r>
              <a:rPr lang="zh-CN" altLang="en-US" sz="2800" dirty="0"/>
              <a:t>与</a:t>
            </a:r>
            <a:r>
              <a:rPr lang="en-US" altLang="zh-CN" sz="2800" dirty="0"/>
              <a:t>H</a:t>
            </a:r>
            <a:r>
              <a:rPr lang="en-US" altLang="zh-CN" sz="2800" baseline="-30000" dirty="0"/>
              <a:t>2</a:t>
            </a:r>
            <a:r>
              <a:rPr lang="zh-CN" altLang="en-US" sz="2800" dirty="0"/>
              <a:t>的反应</a:t>
            </a:r>
          </a:p>
        </p:txBody>
      </p:sp>
      <p:graphicFrame>
        <p:nvGraphicFramePr>
          <p:cNvPr id="13" name="Group 16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952448"/>
              </p:ext>
            </p:extLst>
          </p:nvPr>
        </p:nvGraphicFramePr>
        <p:xfrm>
          <a:off x="19640" y="2276872"/>
          <a:ext cx="8683625" cy="4236720"/>
        </p:xfrm>
        <a:graphic>
          <a:graphicData uri="http://schemas.openxmlformats.org/drawingml/2006/table">
            <a:tbl>
              <a:tblPr/>
              <a:tblGrid>
                <a:gridCol w="715760"/>
                <a:gridCol w="1088761"/>
                <a:gridCol w="1790659"/>
                <a:gridCol w="1389228"/>
                <a:gridCol w="3699217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条件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产物稳定性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化学方程式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kumimoji="0" lang="en-US" altLang="zh-CN" sz="24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暗处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爆炸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很稳定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Cl</a:t>
                      </a:r>
                      <a:r>
                        <a:rPr kumimoji="0" lang="en-US" altLang="zh-CN" sz="24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光照或点燃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安静的燃烧、苍白色火焰；爆炸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较稳定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Br</a:t>
                      </a:r>
                      <a:r>
                        <a:rPr kumimoji="0" lang="en-US" altLang="zh-CN" sz="28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加热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稳定性差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kumimoji="0" lang="en-US" altLang="zh-CN" sz="28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不断加热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不稳定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5" name="Picture 16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5725" y="3127137"/>
            <a:ext cx="284162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6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968" y="3829727"/>
            <a:ext cx="3556000" cy="52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4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80" y="4827086"/>
            <a:ext cx="2796636" cy="623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80" y="5771556"/>
            <a:ext cx="2682875" cy="611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3922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3563889" y="6175"/>
            <a:ext cx="5537562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1.2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元素的性质与原子结构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641" y="618482"/>
            <a:ext cx="4558905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1.2.6</a:t>
            </a:r>
            <a:r>
              <a:rPr lang="zh-CN" altLang="en-US" sz="2800" dirty="0" smtClean="0"/>
              <a:t>卤族元素单质化学</a:t>
            </a:r>
            <a:r>
              <a:rPr lang="zh-CN" altLang="en-US" sz="2800" dirty="0" smtClean="0">
                <a:solidFill>
                  <a:srgbClr val="FF0000"/>
                </a:solidFill>
              </a:rPr>
              <a:t>性质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639" y="1258155"/>
            <a:ext cx="3544249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宋体" panose="02010600030101010101" pitchFamily="2" charset="-122"/>
              </a:rPr>
              <a:t>②单质间的置换</a:t>
            </a:r>
            <a:r>
              <a:rPr lang="zh-CN" altLang="en-US" sz="2800" dirty="0" smtClean="0"/>
              <a:t>反应</a:t>
            </a:r>
            <a:endParaRPr lang="zh-CN" altLang="en-US" sz="2800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3573891" y="1288011"/>
            <a:ext cx="5527560" cy="817272"/>
          </a:xfrm>
          <a:prstGeom prst="rect">
            <a:avLst/>
          </a:prstGeom>
          <a:solidFill>
            <a:schemeClr val="accent3">
              <a:lumMod val="9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2800" dirty="0" smtClean="0">
                <a:solidFill>
                  <a:schemeClr val="tx1"/>
                </a:solidFill>
              </a:rPr>
              <a:t>递变性：</a:t>
            </a:r>
            <a:r>
              <a:rPr lang="en-US" altLang="zh-CN" sz="2800" dirty="0">
                <a:solidFill>
                  <a:schemeClr val="tx1"/>
                </a:solidFill>
              </a:rPr>
              <a:t> I</a:t>
            </a:r>
            <a:r>
              <a:rPr lang="en-US" altLang="zh-CN" sz="2800" baseline="-25000" dirty="0">
                <a:solidFill>
                  <a:schemeClr val="tx1"/>
                </a:solidFill>
              </a:rPr>
              <a:t>2</a:t>
            </a:r>
            <a:r>
              <a:rPr lang="en-US" altLang="zh-CN" sz="2800" dirty="0">
                <a:solidFill>
                  <a:schemeClr val="tx1"/>
                </a:solidFill>
              </a:rPr>
              <a:t>-F</a:t>
            </a:r>
            <a:r>
              <a:rPr lang="en-US" altLang="zh-CN" sz="2800" baseline="-25000" dirty="0">
                <a:solidFill>
                  <a:schemeClr val="tx1"/>
                </a:solidFill>
              </a:rPr>
              <a:t>2</a:t>
            </a:r>
            <a:r>
              <a:rPr lang="en-US" altLang="zh-CN" sz="2800" dirty="0" smtClean="0">
                <a:solidFill>
                  <a:schemeClr val="tx1"/>
                </a:solidFill>
              </a:rPr>
              <a:t>  </a:t>
            </a:r>
            <a:r>
              <a:rPr lang="zh-CN" altLang="en-US" sz="2800" dirty="0" smtClean="0">
                <a:solidFill>
                  <a:schemeClr val="tx1"/>
                </a:solidFill>
              </a:rPr>
              <a:t>得电子能力增强、氧化性增强、非金属性增强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graphicFrame>
        <p:nvGraphicFramePr>
          <p:cNvPr id="14" name="Group 1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99753"/>
              </p:ext>
            </p:extLst>
          </p:nvPr>
        </p:nvGraphicFramePr>
        <p:xfrm>
          <a:off x="19639" y="2135139"/>
          <a:ext cx="8747125" cy="3388989"/>
        </p:xfrm>
        <a:graphic>
          <a:graphicData uri="http://schemas.openxmlformats.org/drawingml/2006/table">
            <a:tbl>
              <a:tblPr/>
              <a:tblGrid>
                <a:gridCol w="1668463"/>
                <a:gridCol w="3149600"/>
                <a:gridCol w="3929062"/>
              </a:tblGrid>
              <a:tr h="64578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  <a:hlinkClick r:id="rId2" action="ppaction://hlinkfile"/>
                        </a:rPr>
                        <a:t>实验操作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实验现象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化学方程式和离子方程式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静置后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液体分层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上层近</a:t>
                      </a:r>
                      <a:r>
                        <a:rPr kumimoji="0" lang="en-US" altLang="zh-CN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色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下层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色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da-DK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静置后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液体分层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上层近</a:t>
                      </a:r>
                      <a:r>
                        <a:rPr kumimoji="0" lang="en-US" altLang="zh-CN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色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下层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色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" name="Text Box 136"/>
          <p:cNvSpPr txBox="1">
            <a:spLocks noChangeArrowheads="1"/>
          </p:cNvSpPr>
          <p:nvPr/>
        </p:nvSpPr>
        <p:spPr bwMode="auto">
          <a:xfrm>
            <a:off x="2282382" y="2866684"/>
            <a:ext cx="15906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无</a:t>
            </a:r>
          </a:p>
        </p:txBody>
      </p:sp>
      <p:sp>
        <p:nvSpPr>
          <p:cNvPr id="20" name="Text Box 137"/>
          <p:cNvSpPr txBox="1">
            <a:spLocks noChangeArrowheads="1"/>
          </p:cNvSpPr>
          <p:nvPr/>
        </p:nvSpPr>
        <p:spPr bwMode="auto">
          <a:xfrm>
            <a:off x="887205" y="3319152"/>
            <a:ext cx="26384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橙红</a:t>
            </a:r>
          </a:p>
        </p:txBody>
      </p:sp>
      <p:sp>
        <p:nvSpPr>
          <p:cNvPr id="21" name="Text Box 138"/>
          <p:cNvSpPr txBox="1">
            <a:spLocks noChangeArrowheads="1"/>
          </p:cNvSpPr>
          <p:nvPr/>
        </p:nvSpPr>
        <p:spPr bwMode="auto">
          <a:xfrm>
            <a:off x="2282382" y="4238284"/>
            <a:ext cx="15906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无</a:t>
            </a:r>
          </a:p>
        </p:txBody>
      </p:sp>
      <p:sp>
        <p:nvSpPr>
          <p:cNvPr id="22" name="Text Box 139"/>
          <p:cNvSpPr txBox="1">
            <a:spLocks noChangeArrowheads="1"/>
          </p:cNvSpPr>
          <p:nvPr/>
        </p:nvSpPr>
        <p:spPr bwMode="auto">
          <a:xfrm>
            <a:off x="1242809" y="4735806"/>
            <a:ext cx="15906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紫</a:t>
            </a:r>
          </a:p>
        </p:txBody>
      </p:sp>
      <p:pic>
        <p:nvPicPr>
          <p:cNvPr id="23" name="Picture 14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344" y="3042897"/>
            <a:ext cx="2027238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14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232" y="3012734"/>
            <a:ext cx="1163637" cy="25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14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4794" y="3400084"/>
            <a:ext cx="2217738" cy="271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4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7932" y="3412784"/>
            <a:ext cx="600075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14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57" y="4371634"/>
            <a:ext cx="2187575" cy="239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14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757" y="4328772"/>
            <a:ext cx="541337" cy="300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Image0051.jpe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96" y="2879260"/>
            <a:ext cx="1179512" cy="117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Image0052.jpe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58" y="4218597"/>
            <a:ext cx="1220788" cy="1220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59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619" y="4797084"/>
            <a:ext cx="2468563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16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1757" y="4776447"/>
            <a:ext cx="541337" cy="300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020131"/>
              </p:ext>
            </p:extLst>
          </p:nvPr>
        </p:nvGraphicFramePr>
        <p:xfrm>
          <a:off x="0" y="5489201"/>
          <a:ext cx="8747125" cy="1466850"/>
        </p:xfrm>
        <a:graphic>
          <a:graphicData uri="http://schemas.openxmlformats.org/drawingml/2006/table">
            <a:tbl>
              <a:tblPr/>
              <a:tblGrid>
                <a:gridCol w="1691680"/>
                <a:gridCol w="3096344"/>
                <a:gridCol w="3959101"/>
              </a:tblGrid>
              <a:tr h="14668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静置后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液体分层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上层近</a:t>
                      </a:r>
                      <a:r>
                        <a:rPr kumimoji="0" lang="en-US" altLang="zh-CN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色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下层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色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_________________;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_________________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3" name="Image0053.jpe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70" y="5599208"/>
            <a:ext cx="1350963" cy="1350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8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0994" y="5844030"/>
            <a:ext cx="2578100" cy="315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39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6869" y="5851968"/>
            <a:ext cx="633412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4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6706" y="6291705"/>
            <a:ext cx="2613025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43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7031" y="6269480"/>
            <a:ext cx="633413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Text Box 36"/>
          <p:cNvSpPr txBox="1">
            <a:spLocks noChangeArrowheads="1"/>
          </p:cNvSpPr>
          <p:nvPr/>
        </p:nvSpPr>
        <p:spPr bwMode="auto">
          <a:xfrm>
            <a:off x="2282382" y="5683952"/>
            <a:ext cx="16097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无</a:t>
            </a:r>
          </a:p>
        </p:txBody>
      </p:sp>
      <p:sp>
        <p:nvSpPr>
          <p:cNvPr id="39" name="Text Box 37"/>
          <p:cNvSpPr txBox="1">
            <a:spLocks noChangeArrowheads="1"/>
          </p:cNvSpPr>
          <p:nvPr/>
        </p:nvSpPr>
        <p:spPr bwMode="auto">
          <a:xfrm>
            <a:off x="1215582" y="6115752"/>
            <a:ext cx="16097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紫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788024" y="836712"/>
            <a:ext cx="397874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F</a:t>
            </a:r>
            <a:r>
              <a:rPr lang="en-US" altLang="zh-CN" baseline="-25000" dirty="0" smtClean="0"/>
              <a:t>2</a:t>
            </a:r>
            <a:r>
              <a:rPr lang="zh-CN" altLang="en-US" dirty="0" smtClean="0"/>
              <a:t>通入</a:t>
            </a:r>
            <a:r>
              <a:rPr lang="en-US" altLang="zh-CN" dirty="0" err="1" smtClean="0"/>
              <a:t>NaCl</a:t>
            </a:r>
            <a:r>
              <a:rPr lang="zh-CN" altLang="en-US" dirty="0" smtClean="0"/>
              <a:t>溶液中，可以置换</a:t>
            </a:r>
            <a:r>
              <a:rPr lang="en-US" altLang="zh-CN" dirty="0" smtClean="0"/>
              <a:t>Cl</a:t>
            </a:r>
            <a:r>
              <a:rPr lang="en-US" altLang="zh-CN" baseline="-25000" dirty="0" smtClean="0"/>
              <a:t>2</a:t>
            </a:r>
            <a:r>
              <a:rPr lang="zh-CN" altLang="en-US" dirty="0" smtClean="0"/>
              <a:t>吗？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04184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9" grpId="0" autoUpdateAnimBg="0"/>
      <p:bldP spid="20" grpId="0" autoUpdateAnimBg="0"/>
      <p:bldP spid="21" grpId="0" autoUpdateAnimBg="0"/>
      <p:bldP spid="22" grpId="0" autoUpdateAnimBg="0"/>
      <p:bldP spid="38" grpId="0" autoUpdateAnimBg="0"/>
      <p:bldP spid="39" grpId="0" autoUpdateAnimBg="0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3563889" y="6175"/>
            <a:ext cx="5537562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1.2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元素的性质与原子结构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641" y="618482"/>
            <a:ext cx="6568583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1.2.7</a:t>
            </a:r>
            <a:r>
              <a:rPr lang="zh-CN" altLang="en-US" sz="2800" dirty="0" smtClean="0"/>
              <a:t>同一主族非金属元素单质化学</a:t>
            </a:r>
            <a:r>
              <a:rPr lang="zh-CN" altLang="en-US" sz="2800" dirty="0" smtClean="0">
                <a:solidFill>
                  <a:srgbClr val="FF0000"/>
                </a:solidFill>
              </a:rPr>
              <a:t>性质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79512" y="2780928"/>
            <a:ext cx="8429277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类比：</a:t>
            </a:r>
            <a:endParaRPr lang="en-US" altLang="zh-CN" sz="3200" dirty="0" smtClean="0"/>
          </a:p>
          <a:p>
            <a:r>
              <a:rPr lang="zh-CN" altLang="en-US" sz="3200" dirty="0" smtClean="0"/>
              <a:t>同一主族非金属元素，从下往上：</a:t>
            </a:r>
            <a:endParaRPr lang="en-US" altLang="zh-CN" sz="3200" dirty="0" smtClean="0"/>
          </a:p>
          <a:p>
            <a:r>
              <a:rPr lang="zh-CN" altLang="en-US" sz="3200" dirty="0" smtClean="0"/>
              <a:t>得电子</a:t>
            </a:r>
            <a:r>
              <a:rPr lang="zh-CN" altLang="en-US" sz="3200" dirty="0"/>
              <a:t>能力</a:t>
            </a:r>
            <a:r>
              <a:rPr lang="zh-CN" altLang="en-US" sz="3200" dirty="0" smtClean="0"/>
              <a:t>增强、氧化性增强、非金属性增强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64928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3563889" y="6175"/>
            <a:ext cx="5537562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1.2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元素的性质与原子结构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641" y="618482"/>
            <a:ext cx="4912399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1.2.8</a:t>
            </a:r>
            <a:r>
              <a:rPr lang="zh-CN" altLang="en-US" sz="2800" dirty="0" smtClean="0"/>
              <a:t>单质与简单离子性质递变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pic>
        <p:nvPicPr>
          <p:cNvPr id="14" name="14hxr34.jpg" descr="说明: id:2147504761;Founde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776" y="1412776"/>
            <a:ext cx="7379592" cy="132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4hxr33.jpg" descr="说明: id:2147504811;FounderC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24" y="3649638"/>
            <a:ext cx="7634287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504776" y="4865422"/>
            <a:ext cx="45961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3600" b="1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还原性</a:t>
            </a:r>
            <a:r>
              <a:rPr lang="en-US" altLang="zh-CN" sz="3600" b="1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HF&lt;</a:t>
            </a:r>
            <a:r>
              <a:rPr lang="en-US" altLang="zh-CN" sz="3600" b="1" dirty="0" err="1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HCl</a:t>
            </a:r>
            <a:r>
              <a:rPr lang="en-US" altLang="zh-CN" sz="3600" b="1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&lt;</a:t>
            </a:r>
            <a:r>
              <a:rPr lang="en-US" altLang="zh-CN" sz="3600" b="1" dirty="0" err="1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HBr</a:t>
            </a:r>
            <a:r>
              <a:rPr lang="en-US" altLang="zh-CN" sz="3600" b="1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&lt;HI</a:t>
            </a:r>
            <a:endParaRPr lang="en-US" altLang="zh-CN" sz="3600" b="1" dirty="0"/>
          </a:p>
        </p:txBody>
      </p:sp>
      <p:sp>
        <p:nvSpPr>
          <p:cNvPr id="16" name="文本框 15"/>
          <p:cNvSpPr txBox="1"/>
          <p:nvPr/>
        </p:nvSpPr>
        <p:spPr>
          <a:xfrm>
            <a:off x="31430" y="2672755"/>
            <a:ext cx="8933058" cy="954107"/>
          </a:xfrm>
          <a:prstGeom prst="rect">
            <a:avLst/>
          </a:prstGeom>
          <a:solidFill>
            <a:srgbClr val="23C5CD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请写出第</a:t>
            </a:r>
            <a:r>
              <a:rPr lang="en-US" altLang="zh-CN" sz="2800" dirty="0" smtClean="0"/>
              <a:t>IIA</a:t>
            </a:r>
            <a:r>
              <a:rPr lang="zh-CN" altLang="en-US" sz="2800" dirty="0" smtClean="0"/>
              <a:t>族单质还原性强弱顺序、简单阳离子氧化性强弱顺序？</a:t>
            </a:r>
            <a:endParaRPr lang="zh-CN" altLang="en-US" sz="2800" dirty="0"/>
          </a:p>
        </p:txBody>
      </p:sp>
      <p:sp>
        <p:nvSpPr>
          <p:cNvPr id="17" name="文本框 16"/>
          <p:cNvSpPr txBox="1"/>
          <p:nvPr/>
        </p:nvSpPr>
        <p:spPr>
          <a:xfrm>
            <a:off x="31430" y="5511753"/>
            <a:ext cx="8933058" cy="95410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请写出第</a:t>
            </a:r>
            <a:r>
              <a:rPr lang="en-US" altLang="zh-CN" sz="2800" dirty="0" smtClean="0"/>
              <a:t>VIA</a:t>
            </a:r>
            <a:r>
              <a:rPr lang="zh-CN" altLang="en-US" sz="2800" dirty="0" smtClean="0"/>
              <a:t>族非金属单质氧化性强弱顺序、简单阴离子还原性强弱顺序？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796517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6" grpId="0" animBg="1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3563889" y="6175"/>
            <a:ext cx="5537562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1.2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元素的性质与原子结构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641" y="618482"/>
            <a:ext cx="8119422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1.2.9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最高价氧化物</a:t>
            </a:r>
            <a:r>
              <a:rPr lang="zh-CN" altLang="en-US" sz="2800" dirty="0" smtClean="0"/>
              <a:t>对应的</a:t>
            </a:r>
            <a:r>
              <a:rPr lang="zh-CN" altLang="en-US" sz="2800" dirty="0" smtClean="0">
                <a:solidFill>
                  <a:srgbClr val="FF0000"/>
                </a:solidFill>
              </a:rPr>
              <a:t>水化物</a:t>
            </a:r>
            <a:r>
              <a:rPr lang="zh-CN" altLang="en-US" sz="2800" b="1" dirty="0" smtClean="0">
                <a:solidFill>
                  <a:srgbClr val="FF66FF"/>
                </a:solidFill>
              </a:rPr>
              <a:t>酸性、碱性</a:t>
            </a:r>
            <a:r>
              <a:rPr lang="zh-CN" altLang="en-US" sz="2800" dirty="0" smtClean="0"/>
              <a:t>递变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pic>
        <p:nvPicPr>
          <p:cNvPr id="14" name="14hxr34.jpg" descr="说明: id:2147504761;Founder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069"/>
          <a:stretch/>
        </p:blipFill>
        <p:spPr bwMode="auto">
          <a:xfrm>
            <a:off x="-10790" y="1496293"/>
            <a:ext cx="8723575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4hxr33.jpg" descr="说明: id:2147504811;FounderCE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089"/>
          <a:stretch/>
        </p:blipFill>
        <p:spPr bwMode="auto">
          <a:xfrm>
            <a:off x="107504" y="3516857"/>
            <a:ext cx="7634287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19641" y="2056672"/>
            <a:ext cx="7383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3600" b="1" dirty="0" err="1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LiOH</a:t>
            </a:r>
            <a:r>
              <a:rPr lang="en-US" altLang="zh-CN" sz="3600" b="1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&lt;NaOH&lt;KOH&lt;</a:t>
            </a:r>
            <a:r>
              <a:rPr lang="en-US" altLang="zh-CN" sz="3600" b="1" dirty="0" err="1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RbOH</a:t>
            </a:r>
            <a:r>
              <a:rPr lang="en-US" altLang="zh-CN" sz="3600" b="1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&lt;</a:t>
            </a:r>
            <a:r>
              <a:rPr lang="en-US" altLang="zh-CN" sz="3600" b="1" dirty="0" err="1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CsOH</a:t>
            </a:r>
            <a:r>
              <a:rPr lang="zh-CN" altLang="en-US" sz="3600" b="1" dirty="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碱性增强</a:t>
            </a:r>
            <a:endParaRPr lang="en-US" altLang="zh-CN" sz="3600" b="1" dirty="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642" y="2727421"/>
            <a:ext cx="8693144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分别比较第</a:t>
            </a:r>
            <a:r>
              <a:rPr lang="en-US" altLang="zh-CN" sz="2800" dirty="0" smtClean="0"/>
              <a:t>IIA</a:t>
            </a:r>
            <a:r>
              <a:rPr lang="zh-CN" altLang="en-US" sz="2800" dirty="0" smtClean="0"/>
              <a:t>族、第</a:t>
            </a:r>
            <a:r>
              <a:rPr lang="en-US" altLang="zh-CN" sz="2800" dirty="0" smtClean="0"/>
              <a:t>IIIA</a:t>
            </a:r>
            <a:r>
              <a:rPr lang="zh-CN" altLang="en-US" sz="2800" dirty="0" smtClean="0"/>
              <a:t>族</a:t>
            </a:r>
            <a:r>
              <a:rPr lang="zh-CN" altLang="en-US" sz="2800" dirty="0" smtClean="0">
                <a:solidFill>
                  <a:srgbClr val="FF0000"/>
                </a:solidFill>
              </a:rPr>
              <a:t>金属</a:t>
            </a:r>
            <a:r>
              <a:rPr lang="zh-CN" altLang="en-US" sz="2800" dirty="0" smtClean="0"/>
              <a:t>元素最高价氧化物对应水化物的碱性强弱？</a:t>
            </a:r>
            <a:endParaRPr lang="zh-CN" altLang="en-US" sz="2800" dirty="0"/>
          </a:p>
        </p:txBody>
      </p:sp>
      <p:sp>
        <p:nvSpPr>
          <p:cNvPr id="8" name="矩形 7"/>
          <p:cNvSpPr/>
          <p:nvPr/>
        </p:nvSpPr>
        <p:spPr>
          <a:xfrm>
            <a:off x="-10789" y="4220995"/>
            <a:ext cx="4366766" cy="954107"/>
          </a:xfrm>
          <a:prstGeom prst="rect">
            <a:avLst/>
          </a:prstGeom>
          <a:solidFill>
            <a:srgbClr val="CCFF66"/>
          </a:solidFill>
        </p:spPr>
        <p:txBody>
          <a:bodyPr wrap="square">
            <a:spAutoFit/>
          </a:bodyPr>
          <a:lstStyle/>
          <a:p>
            <a:pPr lvl="0"/>
            <a:r>
              <a:rPr lang="en-US" altLang="zh-CN" sz="2800" b="1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HClO</a:t>
            </a:r>
            <a:r>
              <a:rPr lang="en-US" altLang="zh-CN" sz="2800" b="1" baseline="-3000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&gt;HBrO</a:t>
            </a:r>
            <a:r>
              <a:rPr lang="en-US" altLang="zh-CN" sz="2800" b="1" baseline="-3000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&gt;HIO</a:t>
            </a:r>
            <a:r>
              <a:rPr lang="en-US" altLang="zh-CN" sz="2800" b="1" baseline="-3000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en-US" sz="2800" b="1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酸性减弱</a:t>
            </a:r>
            <a:endParaRPr lang="en-US" altLang="zh-CN" sz="2800" b="1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lvl="0" eaLnBrk="0" hangingPunct="0"/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氟</a:t>
            </a:r>
            <a:r>
              <a:rPr lang="zh-CN" altLang="en-US" sz="2800" b="1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没有最高价含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氧酸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en-US" altLang="zh-CN" sz="2800" b="1" dirty="0"/>
          </a:p>
        </p:txBody>
      </p:sp>
      <p:sp>
        <p:nvSpPr>
          <p:cNvPr id="11" name="文本框 10"/>
          <p:cNvSpPr txBox="1"/>
          <p:nvPr/>
        </p:nvSpPr>
        <p:spPr>
          <a:xfrm>
            <a:off x="0" y="5445224"/>
            <a:ext cx="8801664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分别比较第</a:t>
            </a:r>
            <a:r>
              <a:rPr lang="en-US" altLang="zh-CN" sz="2800" dirty="0" smtClean="0"/>
              <a:t>IVA </a:t>
            </a:r>
            <a:r>
              <a:rPr lang="zh-CN" altLang="en-US" sz="2800" dirty="0" smtClean="0"/>
              <a:t>族、</a:t>
            </a:r>
            <a:r>
              <a:rPr lang="en-US" altLang="zh-CN" sz="2800" dirty="0" smtClean="0"/>
              <a:t>VA</a:t>
            </a:r>
            <a:r>
              <a:rPr lang="zh-CN" altLang="en-US" sz="2800" dirty="0" smtClean="0"/>
              <a:t>族、</a:t>
            </a:r>
            <a:r>
              <a:rPr lang="en-US" altLang="zh-CN" sz="2800" dirty="0" smtClean="0"/>
              <a:t>VI</a:t>
            </a:r>
            <a:r>
              <a:rPr lang="zh-CN" altLang="en-US" sz="2800" dirty="0" smtClean="0"/>
              <a:t>族、</a:t>
            </a:r>
            <a:r>
              <a:rPr lang="en-US" altLang="zh-CN" sz="2800" dirty="0" smtClean="0"/>
              <a:t>VIIA</a:t>
            </a:r>
            <a:r>
              <a:rPr lang="zh-CN" altLang="en-US" sz="2800" dirty="0" smtClean="0"/>
              <a:t>族非金属元素</a:t>
            </a:r>
            <a:endParaRPr lang="en-US" altLang="zh-CN" sz="2800" dirty="0" smtClean="0"/>
          </a:p>
          <a:p>
            <a:r>
              <a:rPr lang="zh-CN" altLang="en-US" sz="2800" b="1" dirty="0" smtClean="0">
                <a:solidFill>
                  <a:srgbClr val="FF66FF"/>
                </a:solidFill>
              </a:rPr>
              <a:t>最高价氧化物</a:t>
            </a:r>
            <a:r>
              <a:rPr lang="zh-CN" altLang="en-US" sz="2800" dirty="0" smtClean="0"/>
              <a:t>对应</a:t>
            </a:r>
            <a:r>
              <a:rPr lang="zh-CN" altLang="en-US" sz="2800" b="1" dirty="0" smtClean="0">
                <a:solidFill>
                  <a:srgbClr val="00B0F0"/>
                </a:solidFill>
              </a:rPr>
              <a:t>水化物</a:t>
            </a:r>
            <a:r>
              <a:rPr lang="zh-CN" altLang="en-US" sz="2800" dirty="0" smtClean="0"/>
              <a:t>的酸性强弱？</a:t>
            </a:r>
            <a:endParaRPr lang="zh-CN" altLang="en-US" sz="2800" dirty="0"/>
          </a:p>
        </p:txBody>
      </p:sp>
      <p:sp>
        <p:nvSpPr>
          <p:cNvPr id="12" name="矩形 11"/>
          <p:cNvSpPr/>
          <p:nvPr/>
        </p:nvSpPr>
        <p:spPr>
          <a:xfrm>
            <a:off x="4355978" y="4225976"/>
            <a:ext cx="4896542" cy="954107"/>
          </a:xfrm>
          <a:prstGeom prst="rect">
            <a:avLst/>
          </a:prstGeom>
          <a:solidFill>
            <a:srgbClr val="FF66FF"/>
          </a:solidFill>
        </p:spPr>
        <p:txBody>
          <a:bodyPr wrap="square">
            <a:spAutoFit/>
          </a:bodyPr>
          <a:lstStyle/>
          <a:p>
            <a:pPr lvl="0"/>
            <a:r>
              <a:rPr lang="en-US" altLang="zh-CN" sz="2800" b="1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HF&lt;</a:t>
            </a:r>
            <a:r>
              <a:rPr lang="en-US" altLang="zh-CN" sz="2800" b="1" dirty="0" err="1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HCl</a:t>
            </a:r>
            <a:r>
              <a:rPr lang="en-US" altLang="zh-CN" sz="2800" b="1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&lt;</a:t>
            </a:r>
            <a:r>
              <a:rPr lang="en-US" altLang="zh-CN" sz="2800" b="1" dirty="0" err="1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HBr</a:t>
            </a:r>
            <a:r>
              <a:rPr lang="en-US" altLang="zh-CN" sz="2800" b="1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&lt;HI </a:t>
            </a:r>
            <a:r>
              <a:rPr lang="zh-CN" altLang="en-US" sz="2800" b="1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酸性增强</a:t>
            </a:r>
            <a:endParaRPr lang="en-US" altLang="zh-CN" sz="2800" b="1" dirty="0" smtClean="0">
              <a:solidFill>
                <a:srgbClr val="00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lvl="0"/>
            <a:r>
              <a:rPr lang="zh-CN" altLang="en-US" sz="2800" b="1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无氧酸酸性与非金属性不一致</a:t>
            </a:r>
            <a:endParaRPr lang="en-US" altLang="zh-CN" sz="2800" b="1" dirty="0">
              <a:latin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325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467544" y="4031995"/>
            <a:ext cx="520527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原子核外电子层数</a:t>
            </a:r>
            <a:endParaRPr lang="en-US" altLang="zh-CN" sz="2400" dirty="0" smtClean="0"/>
          </a:p>
          <a:p>
            <a:r>
              <a:rPr lang="zh-CN" altLang="en-US" sz="2400" dirty="0" smtClean="0"/>
              <a:t>原子半径</a:t>
            </a:r>
            <a:endParaRPr lang="en-US" altLang="zh-CN" sz="2400" dirty="0" smtClean="0"/>
          </a:p>
          <a:p>
            <a:r>
              <a:rPr lang="zh-CN" altLang="en-US" sz="2400" dirty="0" smtClean="0"/>
              <a:t>原子失电子能力</a:t>
            </a:r>
            <a:endParaRPr lang="en-US" altLang="zh-CN" sz="2400" dirty="0" smtClean="0"/>
          </a:p>
          <a:p>
            <a:r>
              <a:rPr lang="zh-CN" altLang="en-US" sz="2400" dirty="0" smtClean="0"/>
              <a:t>单质还原性</a:t>
            </a:r>
            <a:endParaRPr lang="en-US" altLang="zh-CN" sz="2400" dirty="0" smtClean="0"/>
          </a:p>
          <a:p>
            <a:r>
              <a:rPr lang="zh-CN" altLang="en-US" sz="2400" dirty="0" smtClean="0"/>
              <a:t>元素金属性</a:t>
            </a:r>
            <a:endParaRPr lang="en-US" altLang="zh-CN" sz="2400" dirty="0" smtClean="0"/>
          </a:p>
          <a:p>
            <a:r>
              <a:rPr lang="zh-CN" altLang="en-US" sz="2400" dirty="0" smtClean="0"/>
              <a:t>单质与水或酸反应置换</a:t>
            </a:r>
            <a:r>
              <a:rPr lang="en-US" altLang="zh-CN" sz="2400" dirty="0" smtClean="0"/>
              <a:t>H</a:t>
            </a:r>
            <a:r>
              <a:rPr lang="en-US" altLang="zh-CN" sz="2400" baseline="-25000" dirty="0" smtClean="0"/>
              <a:t>2</a:t>
            </a:r>
            <a:r>
              <a:rPr lang="zh-CN" altLang="en-US" sz="2400" dirty="0" smtClean="0"/>
              <a:t>的难易</a:t>
            </a:r>
            <a:endParaRPr lang="en-US" altLang="zh-CN" sz="2400" dirty="0" smtClean="0"/>
          </a:p>
          <a:p>
            <a:r>
              <a:rPr lang="zh-CN" altLang="en-US" sz="2400" dirty="0" smtClean="0"/>
              <a:t>最高价氧化物对应水化物的碱性</a:t>
            </a:r>
            <a:endParaRPr lang="zh-CN" altLang="en-US" sz="2400" dirty="0"/>
          </a:p>
        </p:txBody>
      </p:sp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3563889" y="6175"/>
            <a:ext cx="5537562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1.2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元素的性质与原子结构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641" y="618482"/>
            <a:ext cx="6280551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1.2.10</a:t>
            </a:r>
            <a:r>
              <a:rPr lang="zh-CN" altLang="en-US" sz="2800" dirty="0" smtClean="0"/>
              <a:t>同一主族元素化学</a:t>
            </a:r>
            <a:r>
              <a:rPr lang="zh-CN" altLang="en-US" sz="2800" dirty="0" smtClean="0">
                <a:solidFill>
                  <a:srgbClr val="FF0000"/>
                </a:solidFill>
              </a:rPr>
              <a:t>性质递变规律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870617" y="4047608"/>
            <a:ext cx="864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</a:rPr>
              <a:t>增多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2846822" y="4470177"/>
            <a:ext cx="845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</a:rPr>
              <a:t>增大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2804486" y="4844674"/>
            <a:ext cx="86957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</a:rPr>
              <a:t>增强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cxnSp>
        <p:nvCxnSpPr>
          <p:cNvPr id="3" name="直接箭头连接符 2"/>
          <p:cNvCxnSpPr/>
          <p:nvPr/>
        </p:nvCxnSpPr>
        <p:spPr>
          <a:xfrm>
            <a:off x="323528" y="1628800"/>
            <a:ext cx="0" cy="4320480"/>
          </a:xfrm>
          <a:prstGeom prst="straightConnector1">
            <a:avLst/>
          </a:prstGeom>
          <a:ln w="76200">
            <a:tailEnd type="triangle"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2834813" y="5186518"/>
            <a:ext cx="86957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</a:rPr>
              <a:t>增强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2822805" y="5514306"/>
            <a:ext cx="86957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</a:rPr>
              <a:t>增强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4803251" y="5891491"/>
            <a:ext cx="86957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</a:rPr>
              <a:t>容易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4803251" y="6254421"/>
            <a:ext cx="49442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</a:rPr>
              <a:t>强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cxnSp>
        <p:nvCxnSpPr>
          <p:cNvPr id="19" name="直接箭头连接符 18"/>
          <p:cNvCxnSpPr/>
          <p:nvPr/>
        </p:nvCxnSpPr>
        <p:spPr>
          <a:xfrm flipH="1" flipV="1">
            <a:off x="3946028" y="1377117"/>
            <a:ext cx="10333" cy="3162889"/>
          </a:xfrm>
          <a:prstGeom prst="straightConnector1">
            <a:avLst/>
          </a:prstGeom>
          <a:ln w="76200">
            <a:tailEnd type="triangle"/>
          </a:ln>
          <a:effectLst>
            <a:glow rad="228600">
              <a:schemeClr val="accent1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100376" y="1706354"/>
            <a:ext cx="520527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原子半径</a:t>
            </a:r>
            <a:endParaRPr lang="en-US" altLang="zh-CN" sz="2400" dirty="0" smtClean="0"/>
          </a:p>
          <a:p>
            <a:r>
              <a:rPr lang="zh-CN" altLang="en-US" sz="2400" dirty="0" smtClean="0"/>
              <a:t>原子得电子能力</a:t>
            </a:r>
            <a:endParaRPr lang="en-US" altLang="zh-CN" sz="2400" dirty="0" smtClean="0"/>
          </a:p>
          <a:p>
            <a:r>
              <a:rPr lang="zh-CN" altLang="en-US" sz="2400" dirty="0" smtClean="0"/>
              <a:t>单质氧化性</a:t>
            </a:r>
            <a:endParaRPr lang="en-US" altLang="zh-CN" sz="2400" dirty="0" smtClean="0"/>
          </a:p>
          <a:p>
            <a:r>
              <a:rPr lang="zh-CN" altLang="en-US" sz="2400" dirty="0" smtClean="0"/>
              <a:t>元素非金属性</a:t>
            </a:r>
            <a:endParaRPr lang="en-US" altLang="zh-CN" sz="2400" dirty="0" smtClean="0"/>
          </a:p>
          <a:p>
            <a:r>
              <a:rPr lang="zh-CN" altLang="en-US" sz="2400" dirty="0" smtClean="0"/>
              <a:t>单质与</a:t>
            </a:r>
            <a:r>
              <a:rPr lang="en-US" altLang="zh-CN" sz="2400" dirty="0" smtClean="0"/>
              <a:t>H</a:t>
            </a:r>
            <a:r>
              <a:rPr lang="en-US" altLang="zh-CN" sz="2400" baseline="-25000" dirty="0" smtClean="0"/>
              <a:t>2</a:t>
            </a:r>
            <a:r>
              <a:rPr lang="zh-CN" altLang="en-US" sz="2400" dirty="0" smtClean="0"/>
              <a:t>化合难易</a:t>
            </a:r>
            <a:endParaRPr lang="en-US" altLang="zh-CN" sz="2400" dirty="0" smtClean="0"/>
          </a:p>
          <a:p>
            <a:r>
              <a:rPr lang="zh-CN" altLang="en-US" sz="2400" dirty="0" smtClean="0"/>
              <a:t>生成的气态氢化物稳定性</a:t>
            </a:r>
            <a:endParaRPr lang="en-US" altLang="zh-CN" sz="2400" dirty="0" smtClean="0"/>
          </a:p>
          <a:p>
            <a:r>
              <a:rPr lang="zh-CN" altLang="en-US" sz="2400" dirty="0" smtClean="0"/>
              <a:t>最高价氧化物对应水化物的酸性</a:t>
            </a:r>
            <a:endParaRPr lang="zh-CN" altLang="en-US" sz="2400" dirty="0"/>
          </a:p>
        </p:txBody>
      </p: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6461450" y="1689037"/>
            <a:ext cx="845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</a:rPr>
              <a:t>减小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34" name="Text Box 8"/>
          <p:cNvSpPr txBox="1">
            <a:spLocks noChangeArrowheads="1"/>
          </p:cNvSpPr>
          <p:nvPr/>
        </p:nvSpPr>
        <p:spPr bwMode="auto">
          <a:xfrm>
            <a:off x="6419114" y="2063534"/>
            <a:ext cx="86957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</a:rPr>
              <a:t>增强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35" name="Text Box 8"/>
          <p:cNvSpPr txBox="1">
            <a:spLocks noChangeArrowheads="1"/>
          </p:cNvSpPr>
          <p:nvPr/>
        </p:nvSpPr>
        <p:spPr bwMode="auto">
          <a:xfrm>
            <a:off x="6449441" y="2405378"/>
            <a:ext cx="86957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</a:rPr>
              <a:t>增强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36" name="Text Box 8"/>
          <p:cNvSpPr txBox="1">
            <a:spLocks noChangeArrowheads="1"/>
          </p:cNvSpPr>
          <p:nvPr/>
        </p:nvSpPr>
        <p:spPr bwMode="auto">
          <a:xfrm>
            <a:off x="6437433" y="2733166"/>
            <a:ext cx="86957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</a:rPr>
              <a:t>增强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37" name="Text Box 8"/>
          <p:cNvSpPr txBox="1">
            <a:spLocks noChangeArrowheads="1"/>
          </p:cNvSpPr>
          <p:nvPr/>
        </p:nvSpPr>
        <p:spPr bwMode="auto">
          <a:xfrm>
            <a:off x="7451019" y="3094757"/>
            <a:ext cx="86957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</a:rPr>
              <a:t>容易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38" name="Text Box 8"/>
          <p:cNvSpPr txBox="1">
            <a:spLocks noChangeArrowheads="1"/>
          </p:cNvSpPr>
          <p:nvPr/>
        </p:nvSpPr>
        <p:spPr bwMode="auto">
          <a:xfrm>
            <a:off x="8495305" y="3879112"/>
            <a:ext cx="49442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</a:rPr>
              <a:t>强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41" name="Text Box 8"/>
          <p:cNvSpPr txBox="1">
            <a:spLocks noChangeArrowheads="1"/>
          </p:cNvSpPr>
          <p:nvPr/>
        </p:nvSpPr>
        <p:spPr bwMode="auto">
          <a:xfrm>
            <a:off x="7508765" y="3542956"/>
            <a:ext cx="86957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FF0000"/>
                </a:solidFill>
              </a:rPr>
              <a:t>稳定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234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  <p:bldP spid="15" grpId="0"/>
      <p:bldP spid="16" grpId="0"/>
      <p:bldP spid="17" grpId="0"/>
      <p:bldP spid="18" grpId="0"/>
      <p:bldP spid="33" grpId="0"/>
      <p:bldP spid="34" grpId="0"/>
      <p:bldP spid="35" grpId="0"/>
      <p:bldP spid="36" grpId="0"/>
      <p:bldP spid="37" grpId="0"/>
      <p:bldP spid="38" grpId="0"/>
      <p:bldP spid="4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10914" y="44254"/>
            <a:ext cx="7319218" cy="792458"/>
          </a:xfrm>
        </p:spPr>
        <p:txBody>
          <a:bodyPr/>
          <a:lstStyle/>
          <a:p>
            <a:r>
              <a:rPr lang="zh-CN" altLang="en-US" dirty="0">
                <a:solidFill>
                  <a:srgbClr val="FF0000"/>
                </a:solidFill>
              </a:rPr>
              <a:t>世纪</a:t>
            </a:r>
            <a:r>
              <a:rPr lang="zh-CN" altLang="en-US" dirty="0" smtClean="0">
                <a:solidFill>
                  <a:srgbClr val="FF0000"/>
                </a:solidFill>
              </a:rPr>
              <a:t>金榜</a:t>
            </a:r>
            <a:r>
              <a:rPr lang="en-US" altLang="zh-CN" dirty="0" smtClean="0">
                <a:solidFill>
                  <a:srgbClr val="FF0000"/>
                </a:solidFill>
              </a:rPr>
              <a:t>P3</a:t>
            </a:r>
            <a:r>
              <a:rPr lang="en-US" altLang="zh-CN" dirty="0">
                <a:solidFill>
                  <a:srgbClr val="FF0000"/>
                </a:solidFill>
              </a:rPr>
              <a:t>【</a:t>
            </a:r>
            <a:r>
              <a:rPr lang="zh-CN" altLang="en-US" dirty="0">
                <a:solidFill>
                  <a:srgbClr val="FF0000"/>
                </a:solidFill>
              </a:rPr>
              <a:t>典题通关</a:t>
            </a:r>
            <a:r>
              <a:rPr lang="en-US" altLang="zh-CN" dirty="0" smtClean="0">
                <a:solidFill>
                  <a:srgbClr val="FF0000"/>
                </a:solidFill>
              </a:rPr>
              <a:t>】</a:t>
            </a:r>
            <a:endParaRPr lang="zh-CN" altLang="en-US" dirty="0"/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0" y="836712"/>
            <a:ext cx="9252520" cy="1714508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dirty="0" smtClean="0">
                <a:solidFill>
                  <a:srgbClr val="FF0000"/>
                </a:solidFill>
              </a:rPr>
              <a:t>【</a:t>
            </a:r>
            <a:r>
              <a:rPr lang="zh-CN" altLang="en-US" sz="2800" dirty="0" smtClean="0">
                <a:solidFill>
                  <a:srgbClr val="FF0000"/>
                </a:solidFill>
              </a:rPr>
              <a:t>典例</a:t>
            </a:r>
            <a:r>
              <a:rPr lang="en-US" altLang="zh-CN" sz="2800" dirty="0" smtClean="0">
                <a:solidFill>
                  <a:srgbClr val="FF0000"/>
                </a:solidFill>
              </a:rPr>
              <a:t>】</a:t>
            </a:r>
            <a:r>
              <a:rPr lang="zh-CN" altLang="en-US" sz="2800" dirty="0">
                <a:solidFill>
                  <a:srgbClr val="000000"/>
                </a:solidFill>
              </a:rPr>
              <a:t>短周期元素</a:t>
            </a:r>
            <a:r>
              <a:rPr lang="en-US" altLang="zh-CN" sz="2800" dirty="0">
                <a:solidFill>
                  <a:srgbClr val="000000"/>
                </a:solidFill>
              </a:rPr>
              <a:t>A</a:t>
            </a:r>
            <a:r>
              <a:rPr lang="zh-CN" altLang="en-US" sz="2800" dirty="0">
                <a:solidFill>
                  <a:srgbClr val="000000"/>
                </a:solidFill>
              </a:rPr>
              <a:t>、</a:t>
            </a:r>
            <a:r>
              <a:rPr lang="en-US" altLang="zh-CN" sz="2800" dirty="0">
                <a:solidFill>
                  <a:srgbClr val="000000"/>
                </a:solidFill>
              </a:rPr>
              <a:t>B</a:t>
            </a:r>
            <a:r>
              <a:rPr lang="zh-CN" altLang="en-US" sz="2800" dirty="0">
                <a:solidFill>
                  <a:srgbClr val="000000"/>
                </a:solidFill>
              </a:rPr>
              <a:t>、</a:t>
            </a:r>
            <a:r>
              <a:rPr lang="en-US" altLang="zh-CN" sz="2800" dirty="0">
                <a:solidFill>
                  <a:srgbClr val="000000"/>
                </a:solidFill>
              </a:rPr>
              <a:t>C</a:t>
            </a:r>
            <a:r>
              <a:rPr lang="zh-CN" altLang="en-US" sz="2800" dirty="0">
                <a:solidFill>
                  <a:srgbClr val="000000"/>
                </a:solidFill>
              </a:rPr>
              <a:t>的位置如图所示</a:t>
            </a:r>
            <a:r>
              <a:rPr lang="en-US" altLang="zh-CN" sz="2800" dirty="0">
                <a:solidFill>
                  <a:srgbClr val="000000"/>
                </a:solidFill>
              </a:rPr>
              <a:t>,</a:t>
            </a:r>
            <a:r>
              <a:rPr lang="zh-CN" altLang="en-US" sz="2800" dirty="0">
                <a:solidFill>
                  <a:srgbClr val="000000"/>
                </a:solidFill>
              </a:rPr>
              <a:t>已知</a:t>
            </a:r>
            <a:r>
              <a:rPr lang="en-US" altLang="zh-CN" sz="2800" dirty="0">
                <a:solidFill>
                  <a:srgbClr val="000000"/>
                </a:solidFill>
              </a:rPr>
              <a:t>B</a:t>
            </a:r>
            <a:r>
              <a:rPr lang="zh-CN" altLang="en-US" sz="2800" dirty="0">
                <a:solidFill>
                  <a:srgbClr val="000000"/>
                </a:solidFill>
              </a:rPr>
              <a:t>、</a:t>
            </a:r>
            <a:r>
              <a:rPr lang="en-US" altLang="zh-CN" sz="2800" dirty="0">
                <a:solidFill>
                  <a:srgbClr val="000000"/>
                </a:solidFill>
              </a:rPr>
              <a:t>C</a:t>
            </a:r>
            <a:r>
              <a:rPr lang="zh-CN" altLang="en-US" sz="2800" dirty="0">
                <a:solidFill>
                  <a:srgbClr val="000000"/>
                </a:solidFill>
              </a:rPr>
              <a:t>两元素的原子序数之和是</a:t>
            </a:r>
            <a:r>
              <a:rPr lang="en-US" altLang="zh-CN" sz="2800" dirty="0">
                <a:solidFill>
                  <a:srgbClr val="000000"/>
                </a:solidFill>
              </a:rPr>
              <a:t>A</a:t>
            </a:r>
            <a:r>
              <a:rPr lang="zh-CN" altLang="en-US" sz="2800" dirty="0">
                <a:solidFill>
                  <a:srgbClr val="000000"/>
                </a:solidFill>
              </a:rPr>
              <a:t>元素的</a:t>
            </a:r>
            <a:r>
              <a:rPr lang="en-US" altLang="zh-CN" sz="2800" dirty="0">
                <a:solidFill>
                  <a:srgbClr val="000000"/>
                </a:solidFill>
              </a:rPr>
              <a:t>4</a:t>
            </a:r>
            <a:r>
              <a:rPr lang="zh-CN" altLang="en-US" sz="2800" dirty="0">
                <a:solidFill>
                  <a:srgbClr val="000000"/>
                </a:solidFill>
              </a:rPr>
              <a:t>倍</a:t>
            </a:r>
            <a:r>
              <a:rPr lang="en-US" altLang="zh-CN" sz="2800" dirty="0">
                <a:solidFill>
                  <a:srgbClr val="000000"/>
                </a:solidFill>
              </a:rPr>
              <a:t>,</a:t>
            </a:r>
            <a:r>
              <a:rPr lang="zh-CN" altLang="en-US" sz="2800" dirty="0">
                <a:solidFill>
                  <a:srgbClr val="000000"/>
                </a:solidFill>
              </a:rPr>
              <a:t>则</a:t>
            </a:r>
            <a:r>
              <a:rPr lang="en-US" altLang="zh-CN" sz="2800" dirty="0">
                <a:solidFill>
                  <a:srgbClr val="000000"/>
                </a:solidFill>
              </a:rPr>
              <a:t>A</a:t>
            </a:r>
            <a:r>
              <a:rPr lang="zh-CN" altLang="en-US" sz="2800" dirty="0">
                <a:solidFill>
                  <a:srgbClr val="000000"/>
                </a:solidFill>
              </a:rPr>
              <a:t>、</a:t>
            </a:r>
            <a:r>
              <a:rPr lang="en-US" altLang="zh-CN" sz="2800" dirty="0">
                <a:solidFill>
                  <a:srgbClr val="000000"/>
                </a:solidFill>
              </a:rPr>
              <a:t>B</a:t>
            </a:r>
            <a:r>
              <a:rPr lang="zh-CN" altLang="en-US" sz="2800" dirty="0">
                <a:solidFill>
                  <a:srgbClr val="000000"/>
                </a:solidFill>
              </a:rPr>
              <a:t>、</a:t>
            </a:r>
            <a:r>
              <a:rPr lang="en-US" altLang="zh-CN" sz="2800" dirty="0">
                <a:solidFill>
                  <a:srgbClr val="000000"/>
                </a:solidFill>
              </a:rPr>
              <a:t>C</a:t>
            </a:r>
            <a:r>
              <a:rPr lang="zh-CN" altLang="en-US" sz="2800" dirty="0" smtClean="0">
                <a:solidFill>
                  <a:srgbClr val="000000"/>
                </a:solidFill>
              </a:rPr>
              <a:t>依次是</a:t>
            </a:r>
            <a:endParaRPr lang="en-US" altLang="zh-CN" sz="2800" dirty="0" smtClean="0">
              <a:solidFill>
                <a:srgbClr val="000000"/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zh-CN" sz="2800" dirty="0" smtClean="0">
                <a:solidFill>
                  <a:srgbClr val="000000"/>
                </a:solidFill>
              </a:rPr>
              <a:t>______________________________</a:t>
            </a:r>
            <a:endParaRPr lang="en-US" altLang="zh-CN" sz="2800" dirty="0">
              <a:solidFill>
                <a:srgbClr val="00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4148" y="2587126"/>
            <a:ext cx="2469094" cy="1737511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6570" y="4368635"/>
            <a:ext cx="85778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</a:rPr>
              <a:t>【</a:t>
            </a:r>
            <a:r>
              <a:rPr lang="zh-CN" altLang="en-US" sz="2400" dirty="0">
                <a:solidFill>
                  <a:srgbClr val="FF0000"/>
                </a:solidFill>
              </a:rPr>
              <a:t>延伸探究</a:t>
            </a:r>
            <a:r>
              <a:rPr lang="en-US" altLang="zh-CN" sz="2400" dirty="0">
                <a:solidFill>
                  <a:srgbClr val="FF0000"/>
                </a:solidFill>
              </a:rPr>
              <a:t>】</a:t>
            </a:r>
            <a:endParaRPr lang="en-US" altLang="zh-CN" sz="2400" dirty="0">
              <a:solidFill>
                <a:srgbClr val="000000"/>
              </a:solidFill>
            </a:endParaRPr>
          </a:p>
          <a:p>
            <a:r>
              <a:rPr lang="en-US" altLang="zh-CN" sz="2400" dirty="0">
                <a:solidFill>
                  <a:srgbClr val="000000"/>
                </a:solidFill>
              </a:rPr>
              <a:t>(1)B</a:t>
            </a:r>
            <a:r>
              <a:rPr lang="zh-CN" altLang="en-US" sz="2400" dirty="0">
                <a:solidFill>
                  <a:srgbClr val="000000"/>
                </a:solidFill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</a:rPr>
              <a:t>C</a:t>
            </a:r>
            <a:r>
              <a:rPr lang="zh-CN" altLang="en-US" sz="2400" dirty="0">
                <a:solidFill>
                  <a:srgbClr val="000000"/>
                </a:solidFill>
              </a:rPr>
              <a:t>两元素所在族数之和是</a:t>
            </a:r>
            <a:r>
              <a:rPr lang="en-US" altLang="zh-CN" sz="2400" dirty="0">
                <a:solidFill>
                  <a:srgbClr val="000000"/>
                </a:solidFill>
              </a:rPr>
              <a:t>A</a:t>
            </a:r>
            <a:r>
              <a:rPr lang="zh-CN" altLang="en-US" sz="2400" dirty="0">
                <a:solidFill>
                  <a:srgbClr val="000000"/>
                </a:solidFill>
              </a:rPr>
              <a:t>元素族数的</a:t>
            </a:r>
            <a:r>
              <a:rPr lang="en-US" altLang="zh-CN" sz="2400" dirty="0">
                <a:solidFill>
                  <a:srgbClr val="000000"/>
                </a:solidFill>
              </a:rPr>
              <a:t>________</a:t>
            </a:r>
            <a:r>
              <a:rPr lang="zh-CN" altLang="en-US" sz="2400" dirty="0">
                <a:solidFill>
                  <a:srgbClr val="000000"/>
                </a:solidFill>
              </a:rPr>
              <a:t>倍。 </a:t>
            </a:r>
            <a:endParaRPr lang="zh-CN" altLang="en-US" sz="2400" dirty="0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4259" y="5495721"/>
            <a:ext cx="857787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rgbClr val="000000"/>
                </a:solidFill>
              </a:rPr>
              <a:t>(2)</a:t>
            </a:r>
            <a:r>
              <a:rPr lang="zh-CN" altLang="en-US" sz="2400" dirty="0">
                <a:solidFill>
                  <a:srgbClr val="000000"/>
                </a:solidFill>
              </a:rPr>
              <a:t>与</a:t>
            </a:r>
            <a:r>
              <a:rPr lang="en-US" altLang="zh-CN" sz="2400" dirty="0">
                <a:solidFill>
                  <a:srgbClr val="000000"/>
                </a:solidFill>
              </a:rPr>
              <a:t>B</a:t>
            </a:r>
            <a:r>
              <a:rPr lang="zh-CN" altLang="en-US" sz="2400" dirty="0">
                <a:solidFill>
                  <a:srgbClr val="000000"/>
                </a:solidFill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</a:rPr>
              <a:t>C</a:t>
            </a:r>
            <a:r>
              <a:rPr lang="zh-CN" altLang="en-US" sz="2400" dirty="0">
                <a:solidFill>
                  <a:srgbClr val="000000"/>
                </a:solidFill>
              </a:rPr>
              <a:t>同周期的非金属元素还有</a:t>
            </a:r>
            <a:r>
              <a:rPr lang="en-US" altLang="zh-CN" sz="2400" dirty="0">
                <a:solidFill>
                  <a:srgbClr val="000000"/>
                </a:solidFill>
              </a:rPr>
              <a:t>________(</a:t>
            </a:r>
            <a:r>
              <a:rPr lang="zh-CN" altLang="en-US" sz="2400" dirty="0">
                <a:solidFill>
                  <a:srgbClr val="000000"/>
                </a:solidFill>
              </a:rPr>
              <a:t>填元素符号</a:t>
            </a:r>
            <a:r>
              <a:rPr lang="en-US" altLang="zh-CN" sz="2400" dirty="0">
                <a:solidFill>
                  <a:srgbClr val="000000"/>
                </a:solidFill>
              </a:rPr>
              <a:t>)</a:t>
            </a:r>
            <a:r>
              <a:rPr lang="zh-CN" altLang="en-US" sz="2400" dirty="0">
                <a:solidFill>
                  <a:srgbClr val="000000"/>
                </a:solidFill>
              </a:rPr>
              <a:t>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258119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1520" y="1124744"/>
            <a:ext cx="8568952" cy="5078313"/>
          </a:xfrm>
          <a:prstGeom prst="rect">
            <a:avLst/>
          </a:prstGeom>
          <a:solidFill>
            <a:srgbClr val="23C5CD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3600" dirty="0">
                <a:solidFill>
                  <a:srgbClr val="000000"/>
                </a:solidFill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1.(2018</a:t>
            </a:r>
            <a:r>
              <a:rPr lang="zh-CN" altLang="zh-CN" sz="36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·成都高一检测</a:t>
            </a:r>
            <a:r>
              <a:rPr lang="en-US" altLang="zh-CN" sz="36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r>
              <a:rPr lang="zh-CN" altLang="zh-CN" sz="36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卤族元素的下列性质与它们原子的</a:t>
            </a:r>
            <a:r>
              <a:rPr lang="zh-CN" altLang="zh-CN" sz="3600" b="1" dirty="0">
                <a:solidFill>
                  <a:srgbClr val="FF0000"/>
                </a:solidFill>
                <a:latin typeface="NEU-BZ-S92"/>
                <a:cs typeface="Times New Roman" panose="02020603050405020304" pitchFamily="18" charset="0"/>
              </a:rPr>
              <a:t>最外层电子数</a:t>
            </a:r>
            <a:r>
              <a:rPr lang="zh-CN" altLang="zh-CN" sz="36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无关的</a:t>
            </a:r>
            <a:r>
              <a:rPr lang="zh-CN" altLang="zh-CN" sz="36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是</a:t>
            </a:r>
            <a:endParaRPr lang="en-US" altLang="zh-CN" sz="3600" dirty="0" smtClean="0">
              <a:solidFill>
                <a:srgbClr val="000000"/>
              </a:solidFill>
              <a:latin typeface="NEU-BZ-S9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3600" dirty="0" smtClean="0">
                <a:solidFill>
                  <a:srgbClr val="000000"/>
                </a:solidFill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A</a:t>
            </a:r>
            <a:r>
              <a:rPr lang="en-US" altLang="zh-CN" sz="3600" dirty="0">
                <a:solidFill>
                  <a:srgbClr val="000000"/>
                </a:solidFill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.</a:t>
            </a:r>
            <a:r>
              <a:rPr lang="zh-CN" altLang="zh-CN" sz="36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都能与钠反应</a:t>
            </a:r>
            <a:endParaRPr lang="zh-CN" altLang="zh-CN" sz="3600" dirty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3600" dirty="0">
                <a:solidFill>
                  <a:srgbClr val="000000"/>
                </a:solidFill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B.</a:t>
            </a:r>
            <a:r>
              <a:rPr lang="zh-CN" altLang="zh-CN" sz="36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都可以形成无氧酸</a:t>
            </a:r>
            <a:endParaRPr lang="zh-CN" altLang="zh-CN" sz="3600" dirty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3600" dirty="0">
                <a:solidFill>
                  <a:srgbClr val="000000"/>
                </a:solidFill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C.</a:t>
            </a:r>
            <a:r>
              <a:rPr lang="zh-CN" altLang="zh-CN" sz="36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氟没有正价</a:t>
            </a:r>
            <a:endParaRPr lang="zh-CN" altLang="zh-CN" sz="3600" dirty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3600" dirty="0">
                <a:solidFill>
                  <a:srgbClr val="000000"/>
                </a:solidFill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D.</a:t>
            </a:r>
            <a:r>
              <a:rPr lang="zh-CN" altLang="zh-CN" sz="36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均可形成氢化物</a:t>
            </a:r>
            <a:endParaRPr lang="zh-CN" altLang="zh-CN" sz="3600" dirty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-10914" y="44254"/>
            <a:ext cx="7319218" cy="792458"/>
          </a:xfrm>
        </p:spPr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课时作业</a:t>
            </a:r>
            <a:r>
              <a:rPr lang="en-US" altLang="zh-CN" dirty="0" smtClean="0">
                <a:solidFill>
                  <a:srgbClr val="FF0000"/>
                </a:solidFill>
              </a:rPr>
              <a:t>P86【</a:t>
            </a:r>
            <a:r>
              <a:rPr lang="zh-CN" altLang="en-US" dirty="0" smtClean="0">
                <a:solidFill>
                  <a:srgbClr val="FF0000"/>
                </a:solidFill>
              </a:rPr>
              <a:t>合格性考试</a:t>
            </a:r>
            <a:r>
              <a:rPr lang="en-US" altLang="zh-CN" dirty="0" smtClean="0">
                <a:solidFill>
                  <a:srgbClr val="FF0000"/>
                </a:solidFill>
              </a:rPr>
              <a:t>】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1091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 bwMode="auto">
          <a:xfrm>
            <a:off x="-10914" y="44254"/>
            <a:ext cx="7319218" cy="792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solidFill>
                  <a:srgbClr val="FF0000"/>
                </a:solidFill>
              </a:rPr>
              <a:t>课时作业</a:t>
            </a:r>
            <a:r>
              <a:rPr lang="en-US" altLang="zh-CN" dirty="0" smtClean="0">
                <a:solidFill>
                  <a:srgbClr val="FF0000"/>
                </a:solidFill>
              </a:rPr>
              <a:t>P86【</a:t>
            </a:r>
            <a:r>
              <a:rPr lang="zh-CN" altLang="en-US" dirty="0" smtClean="0">
                <a:solidFill>
                  <a:srgbClr val="FF0000"/>
                </a:solidFill>
              </a:rPr>
              <a:t>等级性考试</a:t>
            </a:r>
            <a:r>
              <a:rPr lang="en-US" altLang="zh-CN" dirty="0" smtClean="0">
                <a:solidFill>
                  <a:srgbClr val="FF0000"/>
                </a:solidFill>
              </a:rPr>
              <a:t>】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0" y="836712"/>
            <a:ext cx="9144000" cy="138499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en-US" altLang="zh-CN" sz="2800" kern="100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4(2</a:t>
            </a:r>
            <a:r>
              <a:rPr lang="en-US" altLang="zh-CN" sz="2800" kern="100" dirty="0">
                <a:latin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sz="2800" kern="100" dirty="0">
                <a:cs typeface="Times New Roman" panose="02020603050405020304" pitchFamily="18" charset="0"/>
              </a:rPr>
              <a:t>将</a:t>
            </a:r>
            <a:r>
              <a:rPr lang="en-US" altLang="zh-CN" sz="2800" kern="100" dirty="0">
                <a:cs typeface="Times New Roman" panose="02020603050405020304" pitchFamily="18" charset="0"/>
              </a:rPr>
              <a:t>NaOH</a:t>
            </a:r>
            <a:r>
              <a:rPr lang="zh-CN" altLang="zh-CN" sz="2800" kern="100" dirty="0">
                <a:cs typeface="Times New Roman" panose="02020603050405020304" pitchFamily="18" charset="0"/>
              </a:rPr>
              <a:t>溶液与</a:t>
            </a:r>
            <a:r>
              <a:rPr lang="en-US" altLang="zh-CN" sz="2800" kern="100" dirty="0">
                <a:cs typeface="Times New Roman" panose="02020603050405020304" pitchFamily="18" charset="0"/>
              </a:rPr>
              <a:t>NH</a:t>
            </a:r>
            <a:r>
              <a:rPr lang="en-US" altLang="zh-CN" sz="2800" kern="100" baseline="-25000" dirty="0">
                <a:cs typeface="Times New Roman" panose="02020603050405020304" pitchFamily="18" charset="0"/>
              </a:rPr>
              <a:t>4</a:t>
            </a:r>
            <a:r>
              <a:rPr lang="en-US" altLang="zh-CN" sz="2800" kern="100" dirty="0">
                <a:cs typeface="Times New Roman" panose="02020603050405020304" pitchFamily="18" charset="0"/>
              </a:rPr>
              <a:t>Cl</a:t>
            </a:r>
            <a:r>
              <a:rPr lang="zh-CN" altLang="zh-CN" sz="2800" kern="100" dirty="0">
                <a:cs typeface="Times New Roman" panose="02020603050405020304" pitchFamily="18" charset="0"/>
              </a:rPr>
              <a:t>溶液混合反应后生成</a:t>
            </a:r>
            <a:r>
              <a:rPr lang="en-US" altLang="zh-CN" sz="2800" kern="100" dirty="0">
                <a:cs typeface="Times New Roman" panose="02020603050405020304" pitchFamily="18" charset="0"/>
              </a:rPr>
              <a:t>NH</a:t>
            </a:r>
            <a:r>
              <a:rPr lang="en-US" altLang="zh-CN" sz="2800" kern="100" baseline="-25000" dirty="0">
                <a:cs typeface="Times New Roman" panose="02020603050405020304" pitchFamily="18" charset="0"/>
              </a:rPr>
              <a:t>3</a:t>
            </a:r>
            <a:r>
              <a:rPr lang="zh-CN" altLang="zh-CN" sz="2800" kern="100" dirty="0">
                <a:cs typeface="Times New Roman" panose="02020603050405020304" pitchFamily="18" charset="0"/>
              </a:rPr>
              <a:t>·</a:t>
            </a:r>
            <a:r>
              <a:rPr lang="en-US" altLang="zh-CN" sz="2800" kern="100" dirty="0">
                <a:cs typeface="Times New Roman" panose="02020603050405020304" pitchFamily="18" charset="0"/>
              </a:rPr>
              <a:t>H</a:t>
            </a:r>
            <a:r>
              <a:rPr lang="en-US" altLang="zh-CN" sz="2800" kern="100" baseline="-25000" dirty="0">
                <a:cs typeface="Times New Roman" panose="02020603050405020304" pitchFamily="18" charset="0"/>
              </a:rPr>
              <a:t>2</a:t>
            </a:r>
            <a:r>
              <a:rPr lang="en-US" altLang="zh-CN" sz="2800" kern="100" dirty="0">
                <a:cs typeface="Times New Roman" panose="02020603050405020304" pitchFamily="18" charset="0"/>
              </a:rPr>
              <a:t>O,</a:t>
            </a:r>
            <a:r>
              <a:rPr lang="zh-CN" altLang="zh-CN" sz="2800" kern="100" dirty="0">
                <a:cs typeface="Times New Roman" panose="02020603050405020304" pitchFamily="18" charset="0"/>
              </a:rPr>
              <a:t>从而验证</a:t>
            </a:r>
            <a:r>
              <a:rPr lang="en-US" altLang="zh-CN" sz="2800" kern="100" dirty="0">
                <a:cs typeface="Times New Roman" panose="02020603050405020304" pitchFamily="18" charset="0"/>
              </a:rPr>
              <a:t>NaOH</a:t>
            </a:r>
            <a:r>
              <a:rPr lang="zh-CN" altLang="zh-CN" sz="2800" kern="100" dirty="0">
                <a:cs typeface="Times New Roman" panose="02020603050405020304" pitchFamily="18" charset="0"/>
              </a:rPr>
              <a:t>的碱性大于</a:t>
            </a:r>
            <a:r>
              <a:rPr lang="en-US" altLang="zh-CN" sz="2800" kern="100" dirty="0">
                <a:cs typeface="Times New Roman" panose="02020603050405020304" pitchFamily="18" charset="0"/>
              </a:rPr>
              <a:t>NH</a:t>
            </a:r>
            <a:r>
              <a:rPr lang="en-US" altLang="zh-CN" sz="2800" kern="100" baseline="-25000" dirty="0">
                <a:cs typeface="Times New Roman" panose="02020603050405020304" pitchFamily="18" charset="0"/>
              </a:rPr>
              <a:t>3</a:t>
            </a:r>
            <a:r>
              <a:rPr lang="zh-CN" altLang="zh-CN" sz="2800" kern="100" dirty="0">
                <a:cs typeface="Times New Roman" panose="02020603050405020304" pitchFamily="18" charset="0"/>
              </a:rPr>
              <a:t>·</a:t>
            </a:r>
            <a:r>
              <a:rPr lang="en-US" altLang="zh-CN" sz="2800" kern="100" dirty="0">
                <a:cs typeface="Times New Roman" panose="02020603050405020304" pitchFamily="18" charset="0"/>
              </a:rPr>
              <a:t>H</a:t>
            </a:r>
            <a:r>
              <a:rPr lang="en-US" altLang="zh-CN" sz="2800" kern="100" baseline="-25000" dirty="0">
                <a:cs typeface="Times New Roman" panose="02020603050405020304" pitchFamily="18" charset="0"/>
              </a:rPr>
              <a:t>2</a:t>
            </a:r>
            <a:r>
              <a:rPr lang="en-US" altLang="zh-CN" sz="2800" kern="100" dirty="0">
                <a:cs typeface="Times New Roman" panose="02020603050405020304" pitchFamily="18" charset="0"/>
              </a:rPr>
              <a:t>O</a:t>
            </a:r>
            <a:r>
              <a:rPr lang="en-US" altLang="zh-CN" sz="2800" kern="100" dirty="0" smtClean="0">
                <a:cs typeface="Times New Roman" panose="02020603050405020304" pitchFamily="18" charset="0"/>
              </a:rPr>
              <a:t>,</a:t>
            </a:r>
            <a:r>
              <a:rPr lang="zh-CN" altLang="zh-CN" sz="2800" kern="100" dirty="0" smtClean="0">
                <a:cs typeface="Times New Roman" panose="02020603050405020304" pitchFamily="18" charset="0"/>
              </a:rPr>
              <a:t> </a:t>
            </a:r>
            <a:r>
              <a:rPr lang="zh-CN" altLang="en-US" sz="2800" kern="100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不能</a:t>
            </a:r>
            <a:r>
              <a:rPr lang="zh-CN" altLang="zh-CN" sz="2800" kern="100" dirty="0" smtClean="0">
                <a:cs typeface="Times New Roman" panose="02020603050405020304" pitchFamily="18" charset="0"/>
              </a:rPr>
              <a:t>验证</a:t>
            </a:r>
            <a:r>
              <a:rPr lang="en-US" altLang="zh-CN" sz="2800" kern="100" dirty="0">
                <a:cs typeface="Times New Roman" panose="02020603050405020304" pitchFamily="18" charset="0"/>
              </a:rPr>
              <a:t>Na</a:t>
            </a:r>
            <a:r>
              <a:rPr lang="zh-CN" altLang="zh-CN" sz="2800" kern="100" dirty="0">
                <a:cs typeface="Times New Roman" panose="02020603050405020304" pitchFamily="18" charset="0"/>
              </a:rPr>
              <a:t>的金属性大于</a:t>
            </a:r>
            <a:r>
              <a:rPr lang="en-US" altLang="zh-CN" sz="2800" kern="100" dirty="0" smtClean="0">
                <a:cs typeface="Times New Roman" panose="02020603050405020304" pitchFamily="18" charset="0"/>
              </a:rPr>
              <a:t>N?</a:t>
            </a:r>
            <a:endParaRPr lang="zh-CN" altLang="en-US" sz="2800" dirty="0"/>
          </a:p>
        </p:txBody>
      </p:sp>
      <p:pic>
        <p:nvPicPr>
          <p:cNvPr id="53250" name="182hxr34.jpg" descr="说明: id:2147489310;Founde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14" y="2708920"/>
            <a:ext cx="2749396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2915816" y="2243492"/>
            <a:ext cx="6228184" cy="452431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(4)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实验室中现有药品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Na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S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溶液、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KMnO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4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、浓盐酸、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MnO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选择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合适药品设计实验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验证</a:t>
            </a:r>
            <a:r>
              <a:rPr lang="zh-CN" altLang="zh-CN" sz="2400" dirty="0">
                <a:solidFill>
                  <a:srgbClr val="FF0000"/>
                </a:solidFill>
                <a:latin typeface="NEU-BZ-S92"/>
                <a:cs typeface="Times New Roman" panose="02020603050405020304" pitchFamily="18" charset="0"/>
              </a:rPr>
              <a:t>氯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的非金属性大于</a:t>
            </a:r>
            <a:r>
              <a:rPr lang="zh-CN" altLang="zh-CN" sz="2400" dirty="0">
                <a:solidFill>
                  <a:srgbClr val="FF0000"/>
                </a:solidFill>
                <a:latin typeface="NEU-BZ-S92"/>
                <a:cs typeface="Times New Roman" panose="02020603050405020304" pitchFamily="18" charset="0"/>
              </a:rPr>
              <a:t>硫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: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装置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A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B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中所装药品分别</a:t>
            </a:r>
            <a:r>
              <a:rPr lang="zh-CN" altLang="zh-CN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为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__________?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装置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中的实验现象为有淡黄色沉淀生成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离子方程式</a:t>
            </a:r>
            <a:r>
              <a:rPr lang="zh-CN" altLang="zh-CN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为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_____?</a:t>
            </a:r>
            <a:endParaRPr lang="zh-CN" altLang="zh-CN" sz="2400" dirty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r>
              <a:rPr lang="en-US" altLang="zh-CN" sz="2400" kern="100" dirty="0">
                <a:latin typeface="宋体" panose="02010600030101010101" pitchFamily="2" charset="-122"/>
                <a:cs typeface="Times New Roman" panose="02020603050405020304" pitchFamily="18" charset="0"/>
              </a:rPr>
              <a:t>(5</a:t>
            </a:r>
            <a:r>
              <a:rPr lang="en-US" altLang="zh-CN" sz="2400" kern="100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sz="2400" kern="100" dirty="0" smtClean="0">
                <a:cs typeface="Times New Roman" panose="02020603050405020304" pitchFamily="18" charset="0"/>
              </a:rPr>
              <a:t>要</a:t>
            </a:r>
            <a:r>
              <a:rPr lang="zh-CN" altLang="zh-CN" sz="2400" kern="100" dirty="0">
                <a:cs typeface="Times New Roman" panose="02020603050405020304" pitchFamily="18" charset="0"/>
              </a:rPr>
              <a:t>证明非金属性</a:t>
            </a:r>
            <a:r>
              <a:rPr lang="en-US" altLang="zh-CN" sz="2400" kern="100" dirty="0">
                <a:cs typeface="Times New Roman" panose="02020603050405020304" pitchFamily="18" charset="0"/>
              </a:rPr>
              <a:t>:C&gt;Si,</a:t>
            </a:r>
            <a:r>
              <a:rPr lang="zh-CN" altLang="zh-CN" sz="2400" kern="100" dirty="0">
                <a:cs typeface="Times New Roman" panose="02020603050405020304" pitchFamily="18" charset="0"/>
              </a:rPr>
              <a:t>则</a:t>
            </a:r>
            <a:r>
              <a:rPr lang="en-US" altLang="zh-CN" sz="2400" kern="100" dirty="0">
                <a:cs typeface="Times New Roman" panose="02020603050405020304" pitchFamily="18" charset="0"/>
              </a:rPr>
              <a:t>A</a:t>
            </a:r>
            <a:r>
              <a:rPr lang="zh-CN" altLang="zh-CN" sz="2400" kern="100" dirty="0">
                <a:cs typeface="Times New Roman" panose="02020603050405020304" pitchFamily="18" charset="0"/>
              </a:rPr>
              <a:t>中加</a:t>
            </a:r>
            <a:r>
              <a:rPr lang="en-US" altLang="zh-CN" sz="2400" kern="100" dirty="0" smtClean="0">
                <a:cs typeface="Times New Roman" panose="02020603050405020304" pitchFamily="18" charset="0"/>
              </a:rPr>
              <a:t>______</a:t>
            </a:r>
            <a:r>
              <a:rPr lang="zh-CN" altLang="zh-CN" sz="2400" kern="100" dirty="0" smtClean="0">
                <a:cs typeface="Times New Roman" panose="02020603050405020304" pitchFamily="18" charset="0"/>
              </a:rPr>
              <a:t>、</a:t>
            </a:r>
            <a:r>
              <a:rPr lang="en-US" altLang="zh-CN" sz="2400" kern="100" dirty="0">
                <a:cs typeface="Times New Roman" panose="02020603050405020304" pitchFamily="18" charset="0"/>
              </a:rPr>
              <a:t>B</a:t>
            </a:r>
            <a:r>
              <a:rPr lang="zh-CN" altLang="zh-CN" sz="2400" kern="100" dirty="0">
                <a:cs typeface="Times New Roman" panose="02020603050405020304" pitchFamily="18" charset="0"/>
              </a:rPr>
              <a:t>中加</a:t>
            </a:r>
            <a:r>
              <a:rPr lang="en-US" altLang="zh-CN" sz="2400" kern="100" dirty="0">
                <a:cs typeface="Times New Roman" panose="02020603050405020304" pitchFamily="18" charset="0"/>
              </a:rPr>
              <a:t>Na</a:t>
            </a:r>
            <a:r>
              <a:rPr lang="en-US" altLang="zh-CN" sz="2400" kern="100" baseline="-25000" dirty="0">
                <a:cs typeface="Times New Roman" panose="02020603050405020304" pitchFamily="18" charset="0"/>
              </a:rPr>
              <a:t>2</a:t>
            </a:r>
            <a:r>
              <a:rPr lang="en-US" altLang="zh-CN" sz="2400" kern="100" dirty="0">
                <a:cs typeface="Times New Roman" panose="02020603050405020304" pitchFamily="18" charset="0"/>
              </a:rPr>
              <a:t>CO</a:t>
            </a:r>
            <a:r>
              <a:rPr lang="en-US" altLang="zh-CN" sz="2400" kern="100" baseline="-25000" dirty="0">
                <a:cs typeface="Times New Roman" panose="02020603050405020304" pitchFamily="18" charset="0"/>
              </a:rPr>
              <a:t>3</a:t>
            </a:r>
            <a:r>
              <a:rPr lang="zh-CN" altLang="zh-CN" sz="2400" kern="100" dirty="0">
                <a:cs typeface="Times New Roman" panose="02020603050405020304" pitchFamily="18" charset="0"/>
              </a:rPr>
              <a:t>、</a:t>
            </a:r>
            <a:r>
              <a:rPr lang="en-US" altLang="zh-CN" sz="2400" kern="100" dirty="0">
                <a:cs typeface="Times New Roman" panose="02020603050405020304" pitchFamily="18" charset="0"/>
              </a:rPr>
              <a:t>C</a:t>
            </a:r>
            <a:r>
              <a:rPr lang="zh-CN" altLang="zh-CN" sz="2400" kern="100" dirty="0">
                <a:cs typeface="Times New Roman" panose="02020603050405020304" pitchFamily="18" charset="0"/>
              </a:rPr>
              <a:t>中加</a:t>
            </a:r>
            <a:r>
              <a:rPr lang="en-US" altLang="zh-CN" sz="2400" kern="100" dirty="0" smtClean="0">
                <a:cs typeface="Times New Roman" panose="02020603050405020304" pitchFamily="18" charset="0"/>
              </a:rPr>
              <a:t>_______,</a:t>
            </a:r>
            <a:r>
              <a:rPr lang="zh-CN" altLang="zh-CN" sz="2400" kern="100" dirty="0">
                <a:cs typeface="Times New Roman" panose="02020603050405020304" pitchFamily="18" charset="0"/>
              </a:rPr>
              <a:t>观察到</a:t>
            </a:r>
            <a:r>
              <a:rPr lang="en-US" altLang="zh-CN" sz="2400" kern="100" dirty="0">
                <a:cs typeface="Times New Roman" panose="02020603050405020304" pitchFamily="18" charset="0"/>
              </a:rPr>
              <a:t>C</a:t>
            </a:r>
            <a:r>
              <a:rPr lang="zh-CN" altLang="zh-CN" sz="2400" kern="100" dirty="0">
                <a:cs typeface="Times New Roman" panose="02020603050405020304" pitchFamily="18" charset="0"/>
              </a:rPr>
              <a:t>中溶液的现象为</a:t>
            </a:r>
            <a:r>
              <a:rPr lang="en-US" altLang="zh-CN" sz="2400" kern="100" dirty="0" smtClean="0">
                <a:cs typeface="Times New Roman" panose="02020603050405020304" pitchFamily="18" charset="0"/>
              </a:rPr>
              <a:t>____________</a:t>
            </a:r>
            <a:r>
              <a:rPr lang="zh-CN" altLang="zh-CN" sz="2400" kern="100" dirty="0">
                <a:cs typeface="Times New Roman" panose="02020603050405020304" pitchFamily="18" charset="0"/>
              </a:rPr>
              <a:t>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86219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320"/>
          <a:stretch/>
        </p:blipFill>
        <p:spPr>
          <a:xfrm>
            <a:off x="187980" y="4048276"/>
            <a:ext cx="6681629" cy="2474549"/>
          </a:xfrm>
          <a:prstGeom prst="rect">
            <a:avLst/>
          </a:prstGeom>
        </p:spPr>
      </p:pic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2741173" y="19091"/>
            <a:ext cx="1872208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1.3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核素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4613381" y="19091"/>
            <a:ext cx="4530619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1.3.1</a:t>
            </a:r>
            <a:r>
              <a:rPr lang="zh-CN" altLang="en-US" sz="2800" dirty="0" smtClean="0"/>
              <a:t>原子的构成、质量数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3" name="Text Box 11"/>
          <p:cNvSpPr txBox="1">
            <a:spLocks noChangeArrowheads="1"/>
          </p:cNvSpPr>
          <p:nvPr/>
        </p:nvSpPr>
        <p:spPr bwMode="auto">
          <a:xfrm>
            <a:off x="0" y="678338"/>
            <a:ext cx="2320111" cy="523220"/>
          </a:xfrm>
          <a:prstGeom prst="rect">
            <a:avLst/>
          </a:prstGeom>
          <a:solidFill>
            <a:srgbClr val="FF66FF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/>
              <a:t>①</a:t>
            </a:r>
            <a:r>
              <a:rPr lang="zh-CN" altLang="en-US" sz="2800" dirty="0" smtClean="0"/>
              <a:t>原子</a:t>
            </a:r>
            <a:r>
              <a:rPr lang="zh-CN" altLang="en-US" sz="2800" dirty="0"/>
              <a:t>的构成</a:t>
            </a:r>
            <a:r>
              <a:rPr lang="en-US" altLang="zh-CN" sz="2800" dirty="0"/>
              <a:t>:</a:t>
            </a:r>
          </a:p>
        </p:txBody>
      </p:sp>
      <p:pic>
        <p:nvPicPr>
          <p:cNvPr id="24" name="Picture 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111" y="778221"/>
            <a:ext cx="6500361" cy="155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 Box 18"/>
          <p:cNvSpPr txBox="1">
            <a:spLocks noChangeArrowheads="1"/>
          </p:cNvSpPr>
          <p:nvPr/>
        </p:nvSpPr>
        <p:spPr bwMode="auto">
          <a:xfrm>
            <a:off x="3301051" y="567898"/>
            <a:ext cx="1875579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b" anchorCtr="1">
            <a:spAutoFit/>
          </a:bodyPr>
          <a:lstStyle/>
          <a:p>
            <a:pPr>
              <a:lnSpc>
                <a:spcPct val="180000"/>
              </a:lnSpc>
            </a:pPr>
            <a:r>
              <a:rPr lang="zh-CN" altLang="en-US" sz="2200" dirty="0">
                <a:solidFill>
                  <a:srgbClr val="FF0000"/>
                </a:solidFill>
              </a:rPr>
              <a:t>质子</a:t>
            </a:r>
          </a:p>
        </p:txBody>
      </p:sp>
      <p:sp>
        <p:nvSpPr>
          <p:cNvPr id="26" name="Text Box 19"/>
          <p:cNvSpPr txBox="1">
            <a:spLocks noChangeArrowheads="1"/>
          </p:cNvSpPr>
          <p:nvPr/>
        </p:nvSpPr>
        <p:spPr bwMode="auto">
          <a:xfrm>
            <a:off x="3301052" y="1065601"/>
            <a:ext cx="1875579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b" anchorCtr="1">
            <a:spAutoFit/>
          </a:bodyPr>
          <a:lstStyle/>
          <a:p>
            <a:pPr>
              <a:lnSpc>
                <a:spcPct val="180000"/>
              </a:lnSpc>
            </a:pPr>
            <a:r>
              <a:rPr lang="zh-CN" altLang="en-US" sz="2200" dirty="0">
                <a:solidFill>
                  <a:srgbClr val="FF0000"/>
                </a:solidFill>
              </a:rPr>
              <a:t>中子</a:t>
            </a:r>
          </a:p>
        </p:txBody>
      </p:sp>
      <p:sp>
        <p:nvSpPr>
          <p:cNvPr id="27" name="Text Box 20"/>
          <p:cNvSpPr txBox="1">
            <a:spLocks noChangeArrowheads="1"/>
          </p:cNvSpPr>
          <p:nvPr/>
        </p:nvSpPr>
        <p:spPr bwMode="auto">
          <a:xfrm>
            <a:off x="2682061" y="1460846"/>
            <a:ext cx="1875579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b" anchorCtr="1">
            <a:spAutoFit/>
          </a:bodyPr>
          <a:lstStyle/>
          <a:p>
            <a:pPr>
              <a:lnSpc>
                <a:spcPct val="180000"/>
              </a:lnSpc>
            </a:pPr>
            <a:r>
              <a:rPr lang="zh-CN" altLang="en-US" sz="2200">
                <a:solidFill>
                  <a:srgbClr val="FF0000"/>
                </a:solidFill>
              </a:rPr>
              <a:t>核外电子</a:t>
            </a:r>
          </a:p>
        </p:txBody>
      </p:sp>
      <p:sp>
        <p:nvSpPr>
          <p:cNvPr id="28" name="Text Box 21"/>
          <p:cNvSpPr txBox="1">
            <a:spLocks noChangeArrowheads="1"/>
          </p:cNvSpPr>
          <p:nvPr/>
        </p:nvSpPr>
        <p:spPr bwMode="auto">
          <a:xfrm>
            <a:off x="4857832" y="1481363"/>
            <a:ext cx="1875579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b" anchorCtr="1">
            <a:spAutoFit/>
          </a:bodyPr>
          <a:lstStyle/>
          <a:p>
            <a:pPr>
              <a:lnSpc>
                <a:spcPct val="180000"/>
              </a:lnSpc>
            </a:pPr>
            <a:r>
              <a:rPr lang="zh-CN" altLang="en-US" sz="2200" dirty="0">
                <a:solidFill>
                  <a:srgbClr val="FF0000"/>
                </a:solidFill>
              </a:rPr>
              <a:t>负电荷</a:t>
            </a:r>
          </a:p>
        </p:txBody>
      </p: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187980" y="2785539"/>
            <a:ext cx="8820418" cy="830997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000000"/>
                </a:solidFill>
              </a:rPr>
              <a:t>质子</a:t>
            </a:r>
            <a:r>
              <a:rPr lang="zh-CN" altLang="en-US" sz="2400" dirty="0">
                <a:solidFill>
                  <a:srgbClr val="000000"/>
                </a:solidFill>
              </a:rPr>
              <a:t>和</a:t>
            </a:r>
            <a:r>
              <a:rPr lang="zh-CN" altLang="en-US" sz="2400" dirty="0" smtClean="0">
                <a:solidFill>
                  <a:srgbClr val="000000"/>
                </a:solidFill>
              </a:rPr>
              <a:t>中子相对质量近似</a:t>
            </a:r>
            <a:r>
              <a:rPr lang="zh-CN" altLang="en-US" sz="2400" dirty="0">
                <a:solidFill>
                  <a:srgbClr val="000000"/>
                </a:solidFill>
              </a:rPr>
              <a:t>为</a:t>
            </a:r>
            <a:r>
              <a:rPr lang="en-US" altLang="zh-CN" sz="2400" dirty="0">
                <a:solidFill>
                  <a:srgbClr val="000000"/>
                </a:solidFill>
              </a:rPr>
              <a:t>1</a:t>
            </a:r>
            <a:r>
              <a:rPr lang="en-US" altLang="zh-CN" sz="2400" dirty="0" smtClean="0">
                <a:solidFill>
                  <a:srgbClr val="000000"/>
                </a:solidFill>
              </a:rPr>
              <a:t>,</a:t>
            </a:r>
            <a:r>
              <a:rPr lang="zh-CN" altLang="en-US" sz="2400" dirty="0" smtClean="0">
                <a:solidFill>
                  <a:srgbClr val="FF0000"/>
                </a:solidFill>
              </a:rPr>
              <a:t>忽略电子</a:t>
            </a:r>
            <a:r>
              <a:rPr lang="zh-CN" altLang="en-US" sz="2400" dirty="0" smtClean="0">
                <a:solidFill>
                  <a:srgbClr val="000000"/>
                </a:solidFill>
              </a:rPr>
              <a:t>质量</a:t>
            </a:r>
            <a:r>
              <a:rPr lang="en-US" altLang="zh-CN" sz="2400" dirty="0">
                <a:solidFill>
                  <a:srgbClr val="000000"/>
                </a:solidFill>
              </a:rPr>
              <a:t>,</a:t>
            </a:r>
            <a:r>
              <a:rPr lang="zh-CN" altLang="en-US" sz="2400" dirty="0" smtClean="0">
                <a:solidFill>
                  <a:srgbClr val="000000"/>
                </a:solidFill>
              </a:rPr>
              <a:t>将</a:t>
            </a:r>
            <a:r>
              <a:rPr lang="zh-CN" altLang="en-US" sz="2400" dirty="0" smtClean="0">
                <a:solidFill>
                  <a:srgbClr val="FF0000"/>
                </a:solidFill>
              </a:rPr>
              <a:t>质子</a:t>
            </a:r>
            <a:r>
              <a:rPr lang="zh-CN" altLang="en-US" sz="2400" dirty="0" smtClean="0">
                <a:solidFill>
                  <a:srgbClr val="000000"/>
                </a:solidFill>
              </a:rPr>
              <a:t>和</a:t>
            </a:r>
            <a:r>
              <a:rPr lang="zh-CN" altLang="en-US" sz="2400" dirty="0" smtClean="0">
                <a:solidFill>
                  <a:srgbClr val="FF0000"/>
                </a:solidFill>
              </a:rPr>
              <a:t>中子</a:t>
            </a:r>
            <a:r>
              <a:rPr lang="zh-CN" altLang="en-US" sz="2400" dirty="0" smtClean="0">
                <a:solidFill>
                  <a:srgbClr val="000000"/>
                </a:solidFill>
              </a:rPr>
              <a:t>的</a:t>
            </a:r>
            <a:r>
              <a:rPr lang="zh-CN" altLang="en-US" sz="2400" dirty="0">
                <a:solidFill>
                  <a:srgbClr val="000000"/>
                </a:solidFill>
              </a:rPr>
              <a:t>相对质量取近似</a:t>
            </a:r>
            <a:r>
              <a:rPr lang="zh-CN" altLang="en-US" sz="2400" dirty="0" smtClean="0">
                <a:solidFill>
                  <a:srgbClr val="000000"/>
                </a:solidFill>
              </a:rPr>
              <a:t>整</a:t>
            </a:r>
            <a:r>
              <a:rPr lang="zh-CN" altLang="en-US" sz="2400" dirty="0" smtClean="0">
                <a:solidFill>
                  <a:srgbClr val="FF0000"/>
                </a:solidFill>
              </a:rPr>
              <a:t>数</a:t>
            </a:r>
            <a:r>
              <a:rPr lang="zh-CN" altLang="en-US" sz="2400" dirty="0" smtClean="0">
                <a:solidFill>
                  <a:srgbClr val="000000"/>
                </a:solidFill>
              </a:rPr>
              <a:t>值</a:t>
            </a:r>
            <a:r>
              <a:rPr lang="zh-CN" altLang="en-US" sz="2400" dirty="0">
                <a:solidFill>
                  <a:srgbClr val="FF0000"/>
                </a:solidFill>
              </a:rPr>
              <a:t>相加</a:t>
            </a:r>
            <a:r>
              <a:rPr lang="en-US" altLang="zh-CN" sz="2400" dirty="0">
                <a:solidFill>
                  <a:srgbClr val="000000"/>
                </a:solidFill>
              </a:rPr>
              <a:t>,</a:t>
            </a:r>
            <a:r>
              <a:rPr lang="zh-CN" altLang="en-US" sz="2400" dirty="0">
                <a:solidFill>
                  <a:srgbClr val="000000"/>
                </a:solidFill>
              </a:rPr>
              <a:t>所得的数值即为质量数</a:t>
            </a:r>
            <a:r>
              <a:rPr lang="en-US" altLang="zh-CN" sz="2400" dirty="0">
                <a:solidFill>
                  <a:srgbClr val="000000"/>
                </a:solidFill>
              </a:rPr>
              <a:t>,</a:t>
            </a:r>
            <a:r>
              <a:rPr lang="zh-CN" altLang="en-US" sz="2400" dirty="0">
                <a:solidFill>
                  <a:srgbClr val="000000"/>
                </a:solidFill>
              </a:rPr>
              <a:t>用</a:t>
            </a:r>
            <a:r>
              <a:rPr lang="zh-CN" altLang="en-US" sz="2400" dirty="0" smtClean="0">
                <a:solidFill>
                  <a:srgbClr val="000000"/>
                </a:solidFill>
              </a:rPr>
              <a:t>符号</a:t>
            </a:r>
            <a:r>
              <a:rPr lang="en-US" altLang="zh-CN" sz="2400" dirty="0" smtClean="0">
                <a:solidFill>
                  <a:srgbClr val="000000"/>
                </a:solidFill>
              </a:rPr>
              <a:t>A</a:t>
            </a:r>
            <a:r>
              <a:rPr lang="zh-CN" altLang="en-US" sz="2400" dirty="0" smtClean="0">
                <a:solidFill>
                  <a:srgbClr val="000000"/>
                </a:solidFill>
              </a:rPr>
              <a:t>表示</a:t>
            </a:r>
            <a:r>
              <a:rPr lang="zh-CN" altLang="en-US" sz="2400" dirty="0">
                <a:solidFill>
                  <a:srgbClr val="000000"/>
                </a:solidFill>
              </a:rPr>
              <a:t>。</a:t>
            </a:r>
          </a:p>
        </p:txBody>
      </p:sp>
      <p:sp>
        <p:nvSpPr>
          <p:cNvPr id="2" name="矩形 1"/>
          <p:cNvSpPr/>
          <p:nvPr/>
        </p:nvSpPr>
        <p:spPr>
          <a:xfrm>
            <a:off x="19642" y="2188335"/>
            <a:ext cx="5570756" cy="523220"/>
          </a:xfrm>
          <a:prstGeom prst="rect">
            <a:avLst/>
          </a:prstGeom>
          <a:solidFill>
            <a:srgbClr val="FF66FF"/>
          </a:solidFill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000000"/>
                </a:solidFill>
              </a:rPr>
              <a:t>②</a:t>
            </a:r>
            <a:r>
              <a:rPr lang="zh-CN" altLang="en-US" sz="2800" dirty="0" smtClean="0">
                <a:solidFill>
                  <a:srgbClr val="000000"/>
                </a:solidFill>
              </a:rPr>
              <a:t>质量数、相对原子质量（区分）</a:t>
            </a:r>
            <a:endParaRPr lang="zh-CN" altLang="en-US" sz="2800" dirty="0"/>
          </a:p>
        </p:txBody>
      </p:sp>
      <p:sp>
        <p:nvSpPr>
          <p:cNvPr id="7" name="矩形 6"/>
          <p:cNvSpPr/>
          <p:nvPr/>
        </p:nvSpPr>
        <p:spPr>
          <a:xfrm>
            <a:off x="215496" y="3607169"/>
            <a:ext cx="8805116" cy="461665"/>
          </a:xfrm>
          <a:prstGeom prst="rect">
            <a:avLst/>
          </a:prstGeom>
          <a:solidFill>
            <a:srgbClr val="23C5CD"/>
          </a:solidFill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solidFill>
                  <a:srgbClr val="000000"/>
                </a:solidFill>
              </a:rPr>
              <a:t>(1)A= Z+N  (2)</a:t>
            </a:r>
            <a:r>
              <a:rPr lang="zh-CN" altLang="en-US" sz="2400" dirty="0" smtClean="0">
                <a:solidFill>
                  <a:srgbClr val="000000"/>
                </a:solidFill>
              </a:rPr>
              <a:t>原子中：原子序数</a:t>
            </a:r>
            <a:r>
              <a:rPr lang="en-US" altLang="zh-CN" sz="2400" dirty="0">
                <a:solidFill>
                  <a:srgbClr val="000000"/>
                </a:solidFill>
              </a:rPr>
              <a:t>=</a:t>
            </a:r>
            <a:r>
              <a:rPr lang="zh-CN" altLang="en-US" sz="2400" dirty="0">
                <a:solidFill>
                  <a:srgbClr val="000000"/>
                </a:solidFill>
              </a:rPr>
              <a:t>核电荷数</a:t>
            </a:r>
            <a:r>
              <a:rPr lang="en-US" altLang="zh-CN" sz="2400" dirty="0" smtClean="0">
                <a:solidFill>
                  <a:srgbClr val="000000"/>
                </a:solidFill>
              </a:rPr>
              <a:t>=</a:t>
            </a:r>
            <a:r>
              <a:rPr lang="zh-CN" altLang="en-US" sz="2400" dirty="0" smtClean="0">
                <a:solidFill>
                  <a:srgbClr val="000000"/>
                </a:solidFill>
              </a:rPr>
              <a:t>质子数</a:t>
            </a:r>
            <a:r>
              <a:rPr lang="en-US" altLang="zh-CN" sz="2400" dirty="0" smtClean="0">
                <a:solidFill>
                  <a:srgbClr val="000000"/>
                </a:solidFill>
              </a:rPr>
              <a:t>=</a:t>
            </a:r>
            <a:r>
              <a:rPr lang="zh-CN" altLang="en-US" sz="2400" dirty="0">
                <a:solidFill>
                  <a:srgbClr val="000000"/>
                </a:solidFill>
              </a:rPr>
              <a:t>核外电子</a:t>
            </a:r>
            <a:r>
              <a:rPr lang="zh-CN" altLang="en-US" sz="2400" dirty="0" smtClean="0">
                <a:solidFill>
                  <a:srgbClr val="000000"/>
                </a:solidFill>
              </a:rPr>
              <a:t>数</a:t>
            </a:r>
            <a:endParaRPr lang="en-US" altLang="zh-CN" sz="2400" dirty="0">
              <a:solidFill>
                <a:srgbClr val="00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565811" y="2233135"/>
            <a:ext cx="3152355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</a:rPr>
              <a:t>相对原子质量</a:t>
            </a:r>
            <a:r>
              <a:rPr lang="en-US" altLang="zh-CN" sz="2400" b="1" dirty="0" smtClean="0">
                <a:solidFill>
                  <a:schemeClr val="bg1"/>
                </a:solidFill>
              </a:rPr>
              <a:t>&gt;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质量数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15496" y="4753925"/>
            <a:ext cx="1836224" cy="8835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4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8701538"/>
              </p:ext>
            </p:extLst>
          </p:nvPr>
        </p:nvGraphicFramePr>
        <p:xfrm>
          <a:off x="700489" y="4858696"/>
          <a:ext cx="919132" cy="6740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91" name="Equation" r:id="rId5" imgW="571320" imgH="419040" progId="Equation.DSMT4">
                  <p:embed/>
                </p:oleObj>
              </mc:Choice>
              <mc:Fallback>
                <p:oleObj name="Equation" r:id="rId5" imgW="571320" imgH="419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0489" y="4858696"/>
                        <a:ext cx="919132" cy="67403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矩形 19"/>
          <p:cNvSpPr/>
          <p:nvPr/>
        </p:nvSpPr>
        <p:spPr>
          <a:xfrm>
            <a:off x="215496" y="5653477"/>
            <a:ext cx="1836224" cy="8835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26777" y="5709156"/>
            <a:ext cx="14136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aseline="30000" dirty="0" smtClean="0">
                <a:latin typeface="+mn-ea"/>
                <a:ea typeface="+mn-ea"/>
              </a:rPr>
              <a:t>1</a:t>
            </a:r>
            <a:r>
              <a:rPr lang="en-US" altLang="zh-CN" sz="3600" dirty="0" smtClean="0">
                <a:latin typeface="+mn-ea"/>
                <a:ea typeface="+mn-ea"/>
              </a:rPr>
              <a:t>H</a:t>
            </a:r>
            <a:r>
              <a:rPr lang="en-US" altLang="zh-CN" sz="3600" baseline="-25000" dirty="0" smtClean="0">
                <a:latin typeface="+mn-ea"/>
                <a:ea typeface="+mn-ea"/>
              </a:rPr>
              <a:t>2</a:t>
            </a:r>
            <a:r>
              <a:rPr lang="en-US" altLang="zh-CN" sz="3600" baseline="30000" dirty="0" smtClean="0">
                <a:latin typeface="+mn-ea"/>
                <a:ea typeface="+mn-ea"/>
              </a:rPr>
              <a:t>17</a:t>
            </a:r>
            <a:r>
              <a:rPr lang="en-US" altLang="zh-CN" sz="3600" dirty="0" smtClean="0">
                <a:latin typeface="+mn-ea"/>
                <a:ea typeface="+mn-ea"/>
              </a:rPr>
              <a:t>O</a:t>
            </a:r>
            <a:r>
              <a:rPr lang="en-US" altLang="zh-CN" sz="3600" baseline="-25000" dirty="0" smtClean="0">
                <a:latin typeface="+mn-ea"/>
                <a:ea typeface="+mn-ea"/>
              </a:rPr>
              <a:t>2</a:t>
            </a:r>
            <a:endParaRPr lang="zh-CN" altLang="en-US" sz="3600" baseline="-250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49485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utoUpdateAnimBg="0"/>
      <p:bldP spid="26" grpId="0" autoUpdateAnimBg="0"/>
      <p:bldP spid="27" grpId="0" autoUpdateAnimBg="0"/>
      <p:bldP spid="28" grpId="0" autoUpdateAnimBg="0"/>
      <p:bldP spid="29" grpId="0" animBg="1"/>
      <p:bldP spid="2" grpId="0" animBg="1"/>
      <p:bldP spid="7" grpId="0" animBg="1"/>
      <p:bldP spid="10" grpId="0" animBg="1"/>
      <p:bldP spid="1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0786" name="Text Box 2"/>
          <p:cNvSpPr txBox="1">
            <a:spLocks noChangeArrowheads="1"/>
          </p:cNvSpPr>
          <p:nvPr/>
        </p:nvSpPr>
        <p:spPr bwMode="auto">
          <a:xfrm>
            <a:off x="185075" y="3498785"/>
            <a:ext cx="862012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世纪金榜</a:t>
            </a:r>
            <a:r>
              <a:rPr lang="en-US" altLang="zh-CN" sz="2400" dirty="0" smtClean="0">
                <a:solidFill>
                  <a:srgbClr val="FF0000"/>
                </a:solidFill>
              </a:rPr>
              <a:t>9</a:t>
            </a:r>
            <a:r>
              <a:rPr lang="zh-CN" altLang="en-US" sz="2400" dirty="0" smtClean="0">
                <a:solidFill>
                  <a:srgbClr val="FF0000"/>
                </a:solidFill>
              </a:rPr>
              <a:t>页</a:t>
            </a:r>
            <a:r>
              <a:rPr lang="en-US" altLang="zh-CN" sz="2400" dirty="0" smtClean="0">
                <a:solidFill>
                  <a:srgbClr val="FF0000"/>
                </a:solidFill>
              </a:rPr>
              <a:t>【</a:t>
            </a:r>
            <a:r>
              <a:rPr lang="zh-CN" altLang="en-US" sz="2400" dirty="0">
                <a:solidFill>
                  <a:srgbClr val="FF0000"/>
                </a:solidFill>
              </a:rPr>
              <a:t>典题通关</a:t>
            </a:r>
            <a:r>
              <a:rPr lang="en-US" altLang="zh-CN" sz="2400" dirty="0">
                <a:solidFill>
                  <a:srgbClr val="FF0000"/>
                </a:solidFill>
              </a:rPr>
              <a:t>】</a:t>
            </a:r>
          </a:p>
          <a:p>
            <a:r>
              <a:rPr lang="en-US" altLang="zh-CN" sz="2400" dirty="0">
                <a:solidFill>
                  <a:srgbClr val="FF0000"/>
                </a:solidFill>
              </a:rPr>
              <a:t>【</a:t>
            </a:r>
            <a:r>
              <a:rPr lang="zh-CN" altLang="en-US" sz="2400" dirty="0">
                <a:solidFill>
                  <a:srgbClr val="FF0000"/>
                </a:solidFill>
              </a:rPr>
              <a:t>典例</a:t>
            </a:r>
            <a:r>
              <a:rPr lang="en-US" altLang="zh-CN" sz="2400" dirty="0">
                <a:solidFill>
                  <a:srgbClr val="FF0000"/>
                </a:solidFill>
              </a:rPr>
              <a:t>】</a:t>
            </a:r>
            <a:r>
              <a:rPr lang="zh-CN" altLang="en-US" sz="2400" dirty="0">
                <a:solidFill>
                  <a:srgbClr val="000000"/>
                </a:solidFill>
              </a:rPr>
              <a:t>已知</a:t>
            </a:r>
            <a:r>
              <a:rPr lang="en-US" altLang="zh-CN" sz="2400" dirty="0">
                <a:solidFill>
                  <a:srgbClr val="000000"/>
                </a:solidFill>
              </a:rPr>
              <a:t>R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2-</a:t>
            </a:r>
            <a:r>
              <a:rPr lang="zh-CN" altLang="en-US" sz="2400" dirty="0">
                <a:solidFill>
                  <a:srgbClr val="000000"/>
                </a:solidFill>
              </a:rPr>
              <a:t>的核内有</a:t>
            </a:r>
            <a:r>
              <a:rPr lang="en-US" altLang="zh-CN" sz="2400" dirty="0">
                <a:solidFill>
                  <a:srgbClr val="000000"/>
                </a:solidFill>
              </a:rPr>
              <a:t>n</a:t>
            </a:r>
            <a:r>
              <a:rPr lang="zh-CN" altLang="en-US" sz="2400" dirty="0">
                <a:solidFill>
                  <a:srgbClr val="000000"/>
                </a:solidFill>
              </a:rPr>
              <a:t>个中子</a:t>
            </a:r>
            <a:r>
              <a:rPr lang="en-US" altLang="zh-CN" sz="2400" dirty="0">
                <a:solidFill>
                  <a:srgbClr val="000000"/>
                </a:solidFill>
              </a:rPr>
              <a:t>,R</a:t>
            </a:r>
            <a:r>
              <a:rPr lang="zh-CN" altLang="en-US" sz="2400" dirty="0">
                <a:solidFill>
                  <a:srgbClr val="000000"/>
                </a:solidFill>
              </a:rPr>
              <a:t>原子的质量数为</a:t>
            </a:r>
            <a:r>
              <a:rPr lang="en-US" altLang="zh-CN" sz="2400" dirty="0">
                <a:solidFill>
                  <a:srgbClr val="000000"/>
                </a:solidFill>
              </a:rPr>
              <a:t>M,</a:t>
            </a:r>
            <a:r>
              <a:rPr lang="zh-CN" altLang="en-US" sz="2400" dirty="0">
                <a:solidFill>
                  <a:srgbClr val="000000"/>
                </a:solidFill>
              </a:rPr>
              <a:t>则</a:t>
            </a:r>
            <a:r>
              <a:rPr lang="en-US" altLang="zh-CN" sz="2400" dirty="0">
                <a:solidFill>
                  <a:srgbClr val="000000"/>
                </a:solidFill>
              </a:rPr>
              <a:t>m g R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2-</a:t>
            </a:r>
            <a:r>
              <a:rPr lang="zh-CN" altLang="en-US" sz="2400" dirty="0">
                <a:solidFill>
                  <a:srgbClr val="000000"/>
                </a:solidFill>
              </a:rPr>
              <a:t>中含有</a:t>
            </a:r>
            <a:r>
              <a:rPr lang="zh-CN" altLang="en-US" sz="2400" dirty="0">
                <a:solidFill>
                  <a:srgbClr val="FF0000"/>
                </a:solidFill>
              </a:rPr>
              <a:t>电子</a:t>
            </a:r>
            <a:r>
              <a:rPr lang="zh-CN" altLang="en-US" sz="2400" dirty="0">
                <a:solidFill>
                  <a:srgbClr val="000000"/>
                </a:solidFill>
              </a:rPr>
              <a:t>的物质的量</a:t>
            </a:r>
            <a:r>
              <a:rPr lang="zh-CN" altLang="en-US" sz="2400" dirty="0" smtClean="0">
                <a:solidFill>
                  <a:srgbClr val="000000"/>
                </a:solidFill>
              </a:rPr>
              <a:t>为？</a:t>
            </a:r>
            <a:endParaRPr lang="en-US" altLang="zh-CN" sz="2400" dirty="0">
              <a:solidFill>
                <a:srgbClr val="000000"/>
              </a:solidFill>
            </a:endParaRPr>
          </a:p>
        </p:txBody>
      </p:sp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2741173" y="19091"/>
            <a:ext cx="1872208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1.3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核素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4613381" y="19091"/>
            <a:ext cx="4530619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1.3.1</a:t>
            </a:r>
            <a:r>
              <a:rPr lang="zh-CN" altLang="en-US" sz="2800" dirty="0" smtClean="0"/>
              <a:t>原子的构成、质量数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185075" y="4699114"/>
            <a:ext cx="917102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</a:rPr>
              <a:t>【</a:t>
            </a:r>
            <a:r>
              <a:rPr lang="zh-CN" altLang="en-US" sz="2400" dirty="0">
                <a:solidFill>
                  <a:srgbClr val="FF0000"/>
                </a:solidFill>
              </a:rPr>
              <a:t>延伸探究</a:t>
            </a:r>
            <a:r>
              <a:rPr lang="en-US" altLang="zh-CN" sz="2400" dirty="0">
                <a:solidFill>
                  <a:srgbClr val="FF0000"/>
                </a:solidFill>
              </a:rPr>
              <a:t>】</a:t>
            </a:r>
            <a:endParaRPr lang="en-US" altLang="zh-CN" sz="2400" dirty="0">
              <a:solidFill>
                <a:srgbClr val="000000"/>
              </a:solidFill>
            </a:endParaRPr>
          </a:p>
          <a:p>
            <a:r>
              <a:rPr lang="en-US" altLang="zh-CN" sz="2400" dirty="0">
                <a:solidFill>
                  <a:srgbClr val="000000"/>
                </a:solidFill>
              </a:rPr>
              <a:t>(1)</a:t>
            </a:r>
            <a:r>
              <a:rPr lang="zh-CN" altLang="en-US" sz="2400" dirty="0">
                <a:solidFill>
                  <a:srgbClr val="000000"/>
                </a:solidFill>
              </a:rPr>
              <a:t>若</a:t>
            </a:r>
            <a:r>
              <a:rPr lang="en-US" altLang="zh-CN" sz="2400" dirty="0">
                <a:solidFill>
                  <a:srgbClr val="000000"/>
                </a:solidFill>
              </a:rPr>
              <a:t>R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2-</a:t>
            </a:r>
            <a:r>
              <a:rPr lang="zh-CN" altLang="en-US" sz="2400" dirty="0">
                <a:solidFill>
                  <a:srgbClr val="000000"/>
                </a:solidFill>
              </a:rPr>
              <a:t>有</a:t>
            </a:r>
            <a:r>
              <a:rPr lang="en-US" altLang="zh-CN" sz="2400" dirty="0">
                <a:solidFill>
                  <a:srgbClr val="000000"/>
                </a:solidFill>
              </a:rPr>
              <a:t>18</a:t>
            </a:r>
            <a:r>
              <a:rPr lang="zh-CN" altLang="en-US" sz="2400" dirty="0">
                <a:solidFill>
                  <a:srgbClr val="000000"/>
                </a:solidFill>
              </a:rPr>
              <a:t>个电子</a:t>
            </a:r>
            <a:r>
              <a:rPr lang="en-US" altLang="zh-CN" sz="2400" dirty="0">
                <a:solidFill>
                  <a:srgbClr val="000000"/>
                </a:solidFill>
              </a:rPr>
              <a:t>,</a:t>
            </a:r>
            <a:r>
              <a:rPr lang="zh-CN" altLang="en-US" sz="2400" dirty="0">
                <a:solidFill>
                  <a:srgbClr val="000000"/>
                </a:solidFill>
              </a:rPr>
              <a:t>则元素</a:t>
            </a:r>
            <a:r>
              <a:rPr lang="en-US" altLang="zh-CN" sz="2400" dirty="0">
                <a:solidFill>
                  <a:srgbClr val="000000"/>
                </a:solidFill>
              </a:rPr>
              <a:t>R</a:t>
            </a:r>
            <a:r>
              <a:rPr lang="zh-CN" altLang="en-US" sz="2400" dirty="0" smtClean="0">
                <a:solidFill>
                  <a:srgbClr val="000000"/>
                </a:solidFill>
              </a:rPr>
              <a:t>是</a:t>
            </a:r>
            <a:r>
              <a:rPr lang="en-US" altLang="zh-CN" sz="2400" dirty="0" smtClean="0">
                <a:solidFill>
                  <a:srgbClr val="000000"/>
                </a:solidFill>
              </a:rPr>
              <a:t>___(</a:t>
            </a:r>
            <a:r>
              <a:rPr lang="zh-CN" altLang="en-US" sz="2400" dirty="0">
                <a:solidFill>
                  <a:srgbClr val="000000"/>
                </a:solidFill>
              </a:rPr>
              <a:t>填名称</a:t>
            </a:r>
            <a:r>
              <a:rPr lang="en-US" altLang="zh-CN" sz="2400" dirty="0">
                <a:solidFill>
                  <a:srgbClr val="000000"/>
                </a:solidFill>
              </a:rPr>
              <a:t>)</a:t>
            </a:r>
            <a:r>
              <a:rPr lang="zh-CN" altLang="en-US" sz="2400" dirty="0">
                <a:solidFill>
                  <a:srgbClr val="000000"/>
                </a:solidFill>
              </a:rPr>
              <a:t>元素。 </a:t>
            </a:r>
            <a:endParaRPr lang="zh-CN" altLang="en-US" sz="2400" dirty="0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85075" y="5668610"/>
            <a:ext cx="8624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rgbClr val="000000"/>
                </a:solidFill>
              </a:rPr>
              <a:t>(2)m g R</a:t>
            </a:r>
            <a:r>
              <a:rPr lang="zh-CN" altLang="en-US" sz="2400" dirty="0">
                <a:solidFill>
                  <a:srgbClr val="000000"/>
                </a:solidFill>
              </a:rPr>
              <a:t>的氢化物</a:t>
            </a:r>
            <a:r>
              <a:rPr lang="en-US" altLang="zh-CN" sz="2400" dirty="0">
                <a:solidFill>
                  <a:srgbClr val="000000"/>
                </a:solidFill>
              </a:rPr>
              <a:t>(H</a:t>
            </a:r>
            <a:r>
              <a:rPr lang="en-US" altLang="zh-CN" sz="2400" baseline="-30000" dirty="0">
                <a:solidFill>
                  <a:srgbClr val="000000"/>
                </a:solidFill>
              </a:rPr>
              <a:t>2</a:t>
            </a:r>
            <a:r>
              <a:rPr lang="en-US" altLang="zh-CN" sz="2400" dirty="0">
                <a:solidFill>
                  <a:srgbClr val="000000"/>
                </a:solidFill>
              </a:rPr>
              <a:t>R)</a:t>
            </a:r>
            <a:r>
              <a:rPr lang="zh-CN" altLang="en-US" sz="2400" dirty="0">
                <a:solidFill>
                  <a:srgbClr val="000000"/>
                </a:solidFill>
              </a:rPr>
              <a:t>分子中含有质子的物质的量</a:t>
            </a:r>
            <a:r>
              <a:rPr lang="zh-CN" altLang="en-US" sz="2400" dirty="0" smtClean="0">
                <a:solidFill>
                  <a:srgbClr val="000000"/>
                </a:solidFill>
              </a:rPr>
              <a:t>为</a:t>
            </a:r>
            <a:r>
              <a:rPr lang="en-US" altLang="zh-CN" sz="2400" dirty="0" smtClean="0">
                <a:solidFill>
                  <a:srgbClr val="000000"/>
                </a:solidFill>
              </a:rPr>
              <a:t>__</a:t>
            </a:r>
            <a:r>
              <a:rPr lang="en-US" altLang="zh-CN" sz="2400" dirty="0" err="1">
                <a:solidFill>
                  <a:srgbClr val="000000"/>
                </a:solidFill>
              </a:rPr>
              <a:t>mol</a:t>
            </a:r>
            <a:r>
              <a:rPr lang="zh-CN" altLang="en-US" sz="2400" dirty="0">
                <a:solidFill>
                  <a:srgbClr val="000000"/>
                </a:solidFill>
              </a:rPr>
              <a:t>。</a:t>
            </a:r>
            <a:endParaRPr lang="zh-CN" altLang="en-US" sz="2400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694639"/>
            <a:ext cx="5476875" cy="279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989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70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70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0786" grpId="0"/>
      <p:bldP spid="2" grpId="0"/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6" name="Text Box 33"/>
          <p:cNvSpPr txBox="1">
            <a:spLocks noChangeArrowheads="1"/>
          </p:cNvSpPr>
          <p:nvPr/>
        </p:nvSpPr>
        <p:spPr bwMode="auto">
          <a:xfrm>
            <a:off x="2741173" y="19091"/>
            <a:ext cx="1872208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1.3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核素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4613381" y="19091"/>
            <a:ext cx="4530619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1.3.2</a:t>
            </a:r>
            <a:r>
              <a:rPr lang="zh-CN" altLang="en-US" sz="2800" dirty="0" smtClean="0"/>
              <a:t>元素、核素、同位素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0177496"/>
              </p:ext>
            </p:extLst>
          </p:nvPr>
        </p:nvGraphicFramePr>
        <p:xfrm>
          <a:off x="179512" y="980728"/>
          <a:ext cx="8784976" cy="431462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08112"/>
                <a:gridCol w="2016224"/>
                <a:gridCol w="2160240"/>
                <a:gridCol w="3600400"/>
              </a:tblGrid>
              <a:tr h="684977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元素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核素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同位素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同素异形体</a:t>
                      </a:r>
                      <a:endParaRPr lang="zh-CN" altLang="en-US" sz="2400" dirty="0"/>
                    </a:p>
                  </a:txBody>
                  <a:tcPr/>
                </a:tc>
              </a:tr>
              <a:tr h="1027465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118</a:t>
                      </a:r>
                      <a:r>
                        <a:rPr lang="zh-CN" altLang="en-US" sz="2400" dirty="0" smtClean="0"/>
                        <a:t>个班级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每一个独立的学生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同一个班级的同学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同一个班级的若干个同学形成的学习小组</a:t>
                      </a:r>
                      <a:endParaRPr lang="zh-CN" altLang="en-US" sz="2400" dirty="0"/>
                    </a:p>
                  </a:txBody>
                  <a:tcPr/>
                </a:tc>
              </a:tr>
              <a:tr h="1413463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各大门派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每一个修炼的人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同一个门派的师兄弟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类似于迦南学院炎帮、药帮一类的组合</a:t>
                      </a:r>
                      <a:endParaRPr lang="zh-CN" altLang="en-US" sz="2400" dirty="0"/>
                    </a:p>
                  </a:txBody>
                  <a:tcPr/>
                </a:tc>
              </a:tr>
              <a:tr h="978551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</a:t>
                      </a:r>
                      <a:r>
                        <a:rPr lang="zh-CN" altLang="en-US" sz="2400" dirty="0" smtClean="0"/>
                        <a:t>、</a:t>
                      </a:r>
                      <a:r>
                        <a:rPr lang="en-US" altLang="zh-CN" sz="2400" dirty="0" smtClean="0"/>
                        <a:t>C</a:t>
                      </a:r>
                      <a:r>
                        <a:rPr lang="zh-CN" altLang="en-US" sz="2400" dirty="0" smtClean="0"/>
                        <a:t>、</a:t>
                      </a:r>
                      <a:r>
                        <a:rPr lang="en-US" altLang="zh-CN" sz="2400" dirty="0" smtClean="0"/>
                        <a:t>O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r>
                        <a:rPr lang="zh-CN" altLang="en-US" sz="2400" dirty="0" smtClean="0"/>
                        <a:t>彼此之间互称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金刚石、石墨、活性炭、</a:t>
                      </a:r>
                      <a:r>
                        <a:rPr lang="en-US" altLang="zh-CN" sz="2400" dirty="0" smtClean="0"/>
                        <a:t>C</a:t>
                      </a:r>
                      <a:r>
                        <a:rPr lang="en-US" altLang="zh-CN" sz="2400" baseline="-25000" dirty="0" smtClean="0"/>
                        <a:t>60</a:t>
                      </a:r>
                      <a:r>
                        <a:rPr lang="zh-CN" altLang="en-US" sz="2400" dirty="0" smtClean="0"/>
                        <a:t>、碳纳米管等单质之间</a:t>
                      </a:r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Object 1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5769641"/>
              </p:ext>
            </p:extLst>
          </p:nvPr>
        </p:nvGraphicFramePr>
        <p:xfrm>
          <a:off x="1430301" y="4665894"/>
          <a:ext cx="361950" cy="4192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98" name="Equation" r:id="rId3" imgW="304560" imgH="355320" progId="Equation.DSMT4">
                  <p:embed/>
                </p:oleObj>
              </mc:Choice>
              <mc:Fallback>
                <p:oleObj name="Equation" r:id="rId3" imgW="304560" imgH="3553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0301" y="4665894"/>
                        <a:ext cx="361950" cy="4192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9265401"/>
              </p:ext>
            </p:extLst>
          </p:nvPr>
        </p:nvGraphicFramePr>
        <p:xfrm>
          <a:off x="1850880" y="4662909"/>
          <a:ext cx="40640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99" name="Equation" r:id="rId5" imgW="342720" imgH="355320" progId="Equation.DSMT4">
                  <p:embed/>
                </p:oleObj>
              </mc:Choice>
              <mc:Fallback>
                <p:oleObj name="Equation" r:id="rId5" imgW="342720" imgH="3553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0880" y="4662909"/>
                        <a:ext cx="406400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9871078"/>
              </p:ext>
            </p:extLst>
          </p:nvPr>
        </p:nvGraphicFramePr>
        <p:xfrm>
          <a:off x="2315909" y="4672037"/>
          <a:ext cx="393700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00" name="Equation" r:id="rId7" imgW="330120" imgH="355320" progId="Equation.DSMT4">
                  <p:embed/>
                </p:oleObj>
              </mc:Choice>
              <mc:Fallback>
                <p:oleObj name="Equation" r:id="rId7" imgW="330120" imgH="3553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15909" y="4672037"/>
                        <a:ext cx="393700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0145307"/>
              </p:ext>
            </p:extLst>
          </p:nvPr>
        </p:nvGraphicFramePr>
        <p:xfrm>
          <a:off x="1393680" y="4147181"/>
          <a:ext cx="1727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01" name="Equation" r:id="rId9" imgW="1726920" imgH="419040" progId="Equation.DSMT4">
                  <p:embed/>
                </p:oleObj>
              </mc:Choice>
              <mc:Fallback>
                <p:oleObj name="Equation" r:id="rId9" imgW="1726920" imgH="419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93680" y="4147181"/>
                        <a:ext cx="17272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5069731"/>
              </p:ext>
            </p:extLst>
          </p:nvPr>
        </p:nvGraphicFramePr>
        <p:xfrm>
          <a:off x="3461074" y="4243809"/>
          <a:ext cx="1727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02" name="Equation" r:id="rId11" imgW="1726920" imgH="419040" progId="Equation.DSMT4">
                  <p:embed/>
                </p:oleObj>
              </mc:Choice>
              <mc:Fallback>
                <p:oleObj name="Equation" r:id="rId11" imgW="1726920" imgH="419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1074" y="4243809"/>
                        <a:ext cx="17272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88546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6" name="Text Box 33"/>
          <p:cNvSpPr txBox="1">
            <a:spLocks noChangeArrowheads="1"/>
          </p:cNvSpPr>
          <p:nvPr/>
        </p:nvSpPr>
        <p:spPr bwMode="auto">
          <a:xfrm>
            <a:off x="2741173" y="19091"/>
            <a:ext cx="1872208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1.3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核素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4613381" y="19091"/>
            <a:ext cx="4530619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1.3.2</a:t>
            </a:r>
            <a:r>
              <a:rPr lang="zh-CN" altLang="en-US" sz="2800" dirty="0" smtClean="0"/>
              <a:t>元素、核素、同位素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14" name="Group 1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0233532"/>
              </p:ext>
            </p:extLst>
          </p:nvPr>
        </p:nvGraphicFramePr>
        <p:xfrm>
          <a:off x="544190" y="762937"/>
          <a:ext cx="7669213" cy="3230880"/>
        </p:xfrm>
        <a:graphic>
          <a:graphicData uri="http://schemas.openxmlformats.org/drawingml/2006/table">
            <a:tbl>
              <a:tblPr/>
              <a:tblGrid>
                <a:gridCol w="1846263"/>
                <a:gridCol w="1846262"/>
                <a:gridCol w="1989138"/>
                <a:gridCol w="1987550"/>
              </a:tblGrid>
              <a:tr h="304800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原子符号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原子名称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氢元素的原子核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048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质子数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(Z)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中子数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(N)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 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氕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或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氘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或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氚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5" name="Object 1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3333727"/>
              </p:ext>
            </p:extLst>
          </p:nvPr>
        </p:nvGraphicFramePr>
        <p:xfrm>
          <a:off x="1080765" y="1504299"/>
          <a:ext cx="660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74" name="Equation" r:id="rId3" imgW="660240" imgH="419040" progId="Equation.DSMT4">
                  <p:embed/>
                </p:oleObj>
              </mc:Choice>
              <mc:Fallback>
                <p:oleObj name="Equation" r:id="rId3" imgW="660240" imgH="419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0765" y="1504299"/>
                        <a:ext cx="6604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4105483"/>
              </p:ext>
            </p:extLst>
          </p:nvPr>
        </p:nvGraphicFramePr>
        <p:xfrm>
          <a:off x="1190303" y="2190099"/>
          <a:ext cx="3619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75" name="Equation" r:id="rId5" imgW="304560" imgH="355320" progId="Equation.DSMT4">
                  <p:embed/>
                </p:oleObj>
              </mc:Choice>
              <mc:Fallback>
                <p:oleObj name="Equation" r:id="rId5" imgW="304560" imgH="3553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0303" y="2190099"/>
                        <a:ext cx="361950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6022198"/>
              </p:ext>
            </p:extLst>
          </p:nvPr>
        </p:nvGraphicFramePr>
        <p:xfrm>
          <a:off x="939478" y="2845737"/>
          <a:ext cx="40640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76" name="Equation" r:id="rId7" imgW="342720" imgH="355320" progId="Equation.DSMT4">
                  <p:embed/>
                </p:oleObj>
              </mc:Choice>
              <mc:Fallback>
                <p:oleObj name="Equation" r:id="rId7" imgW="342720" imgH="3553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9478" y="2845737"/>
                        <a:ext cx="406400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430306"/>
              </p:ext>
            </p:extLst>
          </p:nvPr>
        </p:nvGraphicFramePr>
        <p:xfrm>
          <a:off x="912490" y="3471212"/>
          <a:ext cx="393700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77" name="Equation" r:id="rId9" imgW="330120" imgH="355320" progId="Equation.DSMT4">
                  <p:embed/>
                </p:oleObj>
              </mc:Choice>
              <mc:Fallback>
                <p:oleObj name="Equation" r:id="rId9" imgW="330120" imgH="3553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2490" y="3471212"/>
                        <a:ext cx="393700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 Box 129"/>
          <p:cNvSpPr txBox="1">
            <a:spLocks noChangeArrowheads="1"/>
          </p:cNvSpPr>
          <p:nvPr/>
        </p:nvSpPr>
        <p:spPr bwMode="auto">
          <a:xfrm>
            <a:off x="4652640" y="1929749"/>
            <a:ext cx="114935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20" name="Text Box 130"/>
          <p:cNvSpPr txBox="1">
            <a:spLocks noChangeArrowheads="1"/>
          </p:cNvSpPr>
          <p:nvPr/>
        </p:nvSpPr>
        <p:spPr bwMode="auto">
          <a:xfrm>
            <a:off x="6646540" y="1929749"/>
            <a:ext cx="114935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21" name="Text Box 131"/>
          <p:cNvSpPr txBox="1">
            <a:spLocks noChangeArrowheads="1"/>
          </p:cNvSpPr>
          <p:nvPr/>
        </p:nvSpPr>
        <p:spPr bwMode="auto">
          <a:xfrm>
            <a:off x="4652640" y="2577449"/>
            <a:ext cx="114935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22" name="Text Box 132"/>
          <p:cNvSpPr txBox="1">
            <a:spLocks noChangeArrowheads="1"/>
          </p:cNvSpPr>
          <p:nvPr/>
        </p:nvSpPr>
        <p:spPr bwMode="auto">
          <a:xfrm>
            <a:off x="6646540" y="2577449"/>
            <a:ext cx="114935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23" name="Text Box 133"/>
          <p:cNvSpPr txBox="1">
            <a:spLocks noChangeArrowheads="1"/>
          </p:cNvSpPr>
          <p:nvPr/>
        </p:nvSpPr>
        <p:spPr bwMode="auto">
          <a:xfrm>
            <a:off x="4652640" y="3225149"/>
            <a:ext cx="114935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24" name="Text Box 134"/>
          <p:cNvSpPr txBox="1">
            <a:spLocks noChangeArrowheads="1"/>
          </p:cNvSpPr>
          <p:nvPr/>
        </p:nvSpPr>
        <p:spPr bwMode="auto">
          <a:xfrm>
            <a:off x="6646540" y="3225149"/>
            <a:ext cx="114935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25" name="Text Box 2"/>
          <p:cNvSpPr txBox="1">
            <a:spLocks noChangeArrowheads="1"/>
          </p:cNvSpPr>
          <p:nvPr/>
        </p:nvSpPr>
        <p:spPr bwMode="auto">
          <a:xfrm>
            <a:off x="13782" y="4055377"/>
            <a:ext cx="8964488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</a:rPr>
              <a:t>2.</a:t>
            </a:r>
            <a:r>
              <a:rPr lang="zh-CN" altLang="en-US" dirty="0">
                <a:solidFill>
                  <a:srgbClr val="000000"/>
                </a:solidFill>
              </a:rPr>
              <a:t>同位素</a:t>
            </a:r>
            <a:r>
              <a:rPr lang="en-US" altLang="zh-CN" dirty="0">
                <a:solidFill>
                  <a:srgbClr val="000000"/>
                </a:solidFill>
              </a:rPr>
              <a:t>:</a:t>
            </a:r>
          </a:p>
          <a:p>
            <a:r>
              <a:rPr lang="en-US" altLang="zh-CN" dirty="0">
                <a:solidFill>
                  <a:srgbClr val="000000"/>
                </a:solidFill>
              </a:rPr>
              <a:t>(1)</a:t>
            </a:r>
            <a:r>
              <a:rPr lang="zh-CN" altLang="en-US" dirty="0">
                <a:solidFill>
                  <a:srgbClr val="000000"/>
                </a:solidFill>
              </a:rPr>
              <a:t>定义</a:t>
            </a:r>
            <a:r>
              <a:rPr lang="en-US" altLang="zh-CN" dirty="0" smtClean="0">
                <a:solidFill>
                  <a:srgbClr val="000000"/>
                </a:solidFill>
              </a:rPr>
              <a:t>:</a:t>
            </a:r>
            <a:r>
              <a:rPr lang="zh-CN" altLang="en-US" dirty="0" smtClean="0">
                <a:solidFill>
                  <a:srgbClr val="FF0000"/>
                </a:solidFill>
              </a:rPr>
              <a:t>质子数</a:t>
            </a:r>
            <a:r>
              <a:rPr lang="zh-CN" altLang="en-US" dirty="0" smtClean="0">
                <a:solidFill>
                  <a:srgbClr val="000000"/>
                </a:solidFill>
              </a:rPr>
              <a:t>相同而</a:t>
            </a:r>
            <a:r>
              <a:rPr lang="zh-CN" altLang="en-US" dirty="0" smtClean="0">
                <a:solidFill>
                  <a:srgbClr val="FF0000"/>
                </a:solidFill>
              </a:rPr>
              <a:t>中子数</a:t>
            </a:r>
            <a:r>
              <a:rPr lang="zh-CN" altLang="en-US" dirty="0" smtClean="0">
                <a:solidFill>
                  <a:srgbClr val="000000"/>
                </a:solidFill>
              </a:rPr>
              <a:t>不同</a:t>
            </a:r>
            <a:r>
              <a:rPr lang="zh-CN" altLang="en-US" dirty="0">
                <a:solidFill>
                  <a:srgbClr val="000000"/>
                </a:solidFill>
              </a:rPr>
              <a:t>的</a:t>
            </a:r>
            <a:r>
              <a:rPr lang="zh-CN" altLang="en-US" dirty="0">
                <a:solidFill>
                  <a:srgbClr val="FF0000"/>
                </a:solidFill>
              </a:rPr>
              <a:t>同一元素</a:t>
            </a:r>
            <a:r>
              <a:rPr lang="zh-CN" altLang="en-US" dirty="0">
                <a:solidFill>
                  <a:srgbClr val="000000"/>
                </a:solidFill>
              </a:rPr>
              <a:t>的</a:t>
            </a:r>
            <a:r>
              <a:rPr lang="zh-CN" altLang="en-US" dirty="0" smtClean="0">
                <a:solidFill>
                  <a:srgbClr val="FF0000"/>
                </a:solidFill>
              </a:rPr>
              <a:t>不同</a:t>
            </a:r>
            <a:r>
              <a:rPr lang="zh-CN" altLang="en-US" dirty="0">
                <a:solidFill>
                  <a:srgbClr val="FF0000"/>
                </a:solidFill>
              </a:rPr>
              <a:t>原子</a:t>
            </a:r>
            <a:r>
              <a:rPr lang="zh-CN" altLang="en-US" dirty="0">
                <a:solidFill>
                  <a:srgbClr val="000000"/>
                </a:solidFill>
              </a:rPr>
              <a:t>互称为</a:t>
            </a:r>
            <a:r>
              <a:rPr lang="zh-CN" altLang="en-US" dirty="0">
                <a:solidFill>
                  <a:srgbClr val="FF0000"/>
                </a:solidFill>
              </a:rPr>
              <a:t>同位素</a:t>
            </a:r>
            <a:r>
              <a:rPr lang="en-US" altLang="zh-CN" dirty="0">
                <a:solidFill>
                  <a:srgbClr val="000000"/>
                </a:solidFill>
              </a:rPr>
              <a:t>,</a:t>
            </a:r>
            <a:r>
              <a:rPr lang="zh-CN" altLang="en-US" dirty="0">
                <a:solidFill>
                  <a:srgbClr val="000000"/>
                </a:solidFill>
              </a:rPr>
              <a:t>即同一元素的</a:t>
            </a:r>
            <a:r>
              <a:rPr lang="zh-CN" altLang="en-US" dirty="0" smtClean="0">
                <a:solidFill>
                  <a:srgbClr val="000000"/>
                </a:solidFill>
              </a:rPr>
              <a:t>不同核素互称为同位素。 以上氢元素的三种核素互</a:t>
            </a:r>
            <a:r>
              <a:rPr lang="zh-CN" altLang="en-US" dirty="0">
                <a:solidFill>
                  <a:srgbClr val="000000"/>
                </a:solidFill>
              </a:rPr>
              <a:t>称为同位素</a:t>
            </a:r>
            <a:r>
              <a:rPr lang="zh-CN" altLang="en-US" dirty="0" smtClean="0">
                <a:solidFill>
                  <a:srgbClr val="000000"/>
                </a:solidFill>
              </a:rPr>
              <a:t>。</a:t>
            </a:r>
            <a:endParaRPr lang="en-US" altLang="zh-CN" dirty="0" smtClean="0">
              <a:solidFill>
                <a:srgbClr val="000000"/>
              </a:solidFill>
            </a:endParaRPr>
          </a:p>
          <a:p>
            <a:r>
              <a:rPr lang="en-US" altLang="zh-CN" dirty="0" smtClean="0">
                <a:solidFill>
                  <a:srgbClr val="000000"/>
                </a:solidFill>
              </a:rPr>
              <a:t>(2)</a:t>
            </a:r>
            <a:r>
              <a:rPr lang="zh-CN" altLang="en-US" dirty="0" smtClean="0">
                <a:solidFill>
                  <a:srgbClr val="000000"/>
                </a:solidFill>
              </a:rPr>
              <a:t>特点：位置相同；结构部分相同（质子相同、中子不同）；化学性质几乎相同而物理性质有少量差异；天然同位素</a:t>
            </a:r>
            <a:r>
              <a:rPr lang="zh-CN" altLang="en-US" dirty="0" smtClean="0">
                <a:solidFill>
                  <a:srgbClr val="FF0000"/>
                </a:solidFill>
              </a:rPr>
              <a:t>丰度（数量百分含量）</a:t>
            </a:r>
            <a:r>
              <a:rPr lang="zh-CN" altLang="en-US" dirty="0" smtClean="0">
                <a:solidFill>
                  <a:srgbClr val="000000"/>
                </a:solidFill>
              </a:rPr>
              <a:t>稳定。</a:t>
            </a:r>
            <a:endParaRPr lang="en-US" altLang="zh-CN" dirty="0" smtClean="0">
              <a:solidFill>
                <a:srgbClr val="00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5467249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</a:rPr>
              <a:t>(3)</a:t>
            </a:r>
            <a:r>
              <a:rPr lang="zh-CN" altLang="en-US" dirty="0">
                <a:solidFill>
                  <a:srgbClr val="000000"/>
                </a:solidFill>
              </a:rPr>
              <a:t>用途。</a:t>
            </a:r>
          </a:p>
          <a:p>
            <a:r>
              <a:rPr lang="zh-CN" altLang="en-US" dirty="0">
                <a:solidFill>
                  <a:srgbClr val="000000"/>
                </a:solidFill>
              </a:rPr>
              <a:t>①在考古工作中测定文物年代的是</a:t>
            </a:r>
            <a:r>
              <a:rPr lang="en-US" altLang="zh-CN" dirty="0">
                <a:solidFill>
                  <a:srgbClr val="000000"/>
                </a:solidFill>
              </a:rPr>
              <a:t>_____</a:t>
            </a:r>
            <a:r>
              <a:rPr lang="zh-CN" altLang="en-US" dirty="0">
                <a:solidFill>
                  <a:srgbClr val="000000"/>
                </a:solidFill>
              </a:rPr>
              <a:t>。</a:t>
            </a:r>
          </a:p>
          <a:p>
            <a:r>
              <a:rPr lang="zh-CN" altLang="en-US" dirty="0">
                <a:solidFill>
                  <a:srgbClr val="000000"/>
                </a:solidFill>
              </a:rPr>
              <a:t>②用于制造原子弹、核发电的是</a:t>
            </a:r>
            <a:r>
              <a:rPr lang="en-US" altLang="zh-CN" dirty="0">
                <a:solidFill>
                  <a:srgbClr val="000000"/>
                </a:solidFill>
              </a:rPr>
              <a:t>____</a:t>
            </a:r>
            <a:r>
              <a:rPr lang="zh-CN" altLang="en-US" dirty="0">
                <a:solidFill>
                  <a:srgbClr val="000000"/>
                </a:solidFill>
              </a:rPr>
              <a:t>。</a:t>
            </a:r>
          </a:p>
          <a:p>
            <a:r>
              <a:rPr lang="zh-CN" altLang="en-US" dirty="0">
                <a:solidFill>
                  <a:srgbClr val="000000"/>
                </a:solidFill>
              </a:rPr>
              <a:t>③用于制造氢弹的是</a:t>
            </a:r>
            <a:r>
              <a:rPr lang="en-US" altLang="zh-CN" dirty="0">
                <a:solidFill>
                  <a:srgbClr val="000000"/>
                </a:solidFill>
              </a:rPr>
              <a:t>____</a:t>
            </a:r>
            <a:r>
              <a:rPr lang="en-US" altLang="zh-CN" dirty="0"/>
              <a:t> </a:t>
            </a:r>
            <a:r>
              <a:rPr lang="zh-CN" altLang="en-US" dirty="0">
                <a:solidFill>
                  <a:srgbClr val="000000"/>
                </a:solidFill>
              </a:rPr>
              <a:t>、 </a:t>
            </a:r>
            <a:r>
              <a:rPr lang="en-US" altLang="zh-CN" dirty="0">
                <a:solidFill>
                  <a:srgbClr val="000000"/>
                </a:solidFill>
              </a:rPr>
              <a:t>____</a:t>
            </a:r>
            <a:r>
              <a:rPr lang="en-US" altLang="zh-CN" dirty="0"/>
              <a:t> </a:t>
            </a:r>
            <a:r>
              <a:rPr lang="zh-CN" altLang="en-US" dirty="0">
                <a:solidFill>
                  <a:srgbClr val="000000"/>
                </a:solidFill>
              </a:rPr>
              <a:t>。</a:t>
            </a:r>
          </a:p>
        </p:txBody>
      </p:sp>
      <p:graphicFrame>
        <p:nvGraphicFramePr>
          <p:cNvPr id="3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0134689"/>
              </p:ext>
            </p:extLst>
          </p:nvPr>
        </p:nvGraphicFramePr>
        <p:xfrm>
          <a:off x="3728792" y="5583856"/>
          <a:ext cx="425450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78" name="Equation" r:id="rId11" imgW="368280" imgH="355320" progId="Equation.DSMT4">
                  <p:embed/>
                </p:oleObj>
              </mc:Choice>
              <mc:Fallback>
                <p:oleObj name="Equation" r:id="rId11" imgW="368280" imgH="3553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28792" y="5583856"/>
                        <a:ext cx="425450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6511067"/>
              </p:ext>
            </p:extLst>
          </p:nvPr>
        </p:nvGraphicFramePr>
        <p:xfrm>
          <a:off x="3353235" y="6044582"/>
          <a:ext cx="55880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79" name="Equation" r:id="rId13" imgW="482400" imgH="355320" progId="Equation.DSMT4">
                  <p:embed/>
                </p:oleObj>
              </mc:Choice>
              <mc:Fallback>
                <p:oleObj name="Equation" r:id="rId13" imgW="482400" imgH="3553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3235" y="6044582"/>
                        <a:ext cx="558800" cy="412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3563642"/>
              </p:ext>
            </p:extLst>
          </p:nvPr>
        </p:nvGraphicFramePr>
        <p:xfrm>
          <a:off x="2179153" y="6293323"/>
          <a:ext cx="3429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80" name="Equation" r:id="rId15" imgW="342720" imgH="355320" progId="Equation.DSMT4">
                  <p:embed/>
                </p:oleObj>
              </mc:Choice>
              <mc:Fallback>
                <p:oleObj name="Equation" r:id="rId15" imgW="342720" imgH="3553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79153" y="6293323"/>
                        <a:ext cx="3429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9055675"/>
              </p:ext>
            </p:extLst>
          </p:nvPr>
        </p:nvGraphicFramePr>
        <p:xfrm>
          <a:off x="3051944" y="626760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81" name="Equation" r:id="rId17" imgW="330120" imgH="355320" progId="Equation.DSMT4">
                  <p:embed/>
                </p:oleObj>
              </mc:Choice>
              <mc:Fallback>
                <p:oleObj name="Equation" r:id="rId17" imgW="330120" imgH="3553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1944" y="626760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9482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utoUpdateAnimBg="0"/>
      <p:bldP spid="20" grpId="0" autoUpdateAnimBg="0"/>
      <p:bldP spid="21" grpId="0" autoUpdateAnimBg="0"/>
      <p:bldP spid="22" grpId="0" autoUpdateAnimBg="0"/>
      <p:bldP spid="23" grpId="0" autoUpdateAnimBg="0"/>
      <p:bldP spid="24" grpId="0" autoUpdateAnimBg="0"/>
      <p:bldP spid="25" grpId="0"/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6" name="Text Box 33"/>
          <p:cNvSpPr txBox="1">
            <a:spLocks noChangeArrowheads="1"/>
          </p:cNvSpPr>
          <p:nvPr/>
        </p:nvSpPr>
        <p:spPr bwMode="auto">
          <a:xfrm>
            <a:off x="2741173" y="19091"/>
            <a:ext cx="1872208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1.3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核素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4613381" y="19091"/>
            <a:ext cx="4530619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1.3.2</a:t>
            </a:r>
            <a:r>
              <a:rPr lang="zh-CN" altLang="en-US" sz="2800" dirty="0" smtClean="0"/>
              <a:t>元素、核素、同位素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286832" y="968806"/>
            <a:ext cx="3857168" cy="39703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、思考：世界上有多少种氢分子？氢气是纯净物吗？世界上有多少种水，水是纯净物吗？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H</a:t>
            </a:r>
            <a:r>
              <a:rPr lang="en-US" altLang="zh-CN" sz="2800" baseline="-25000" dirty="0" smtClean="0"/>
              <a:t>2</a:t>
            </a:r>
            <a:r>
              <a:rPr lang="en-US" altLang="zh-CN" sz="2800" dirty="0" smtClean="0"/>
              <a:t>O</a:t>
            </a:r>
            <a:r>
              <a:rPr lang="zh-CN" altLang="en-US" sz="2800" dirty="0" smtClean="0"/>
              <a:t>和</a:t>
            </a:r>
            <a:r>
              <a:rPr lang="en-US" altLang="zh-CN" sz="2800" dirty="0" smtClean="0"/>
              <a:t>H</a:t>
            </a:r>
            <a:r>
              <a:rPr lang="en-US" altLang="zh-CN" sz="2800" baseline="-25000" dirty="0" smtClean="0"/>
              <a:t>2</a:t>
            </a:r>
            <a:r>
              <a:rPr lang="en-US" altLang="zh-CN" sz="2800" dirty="0" smtClean="0"/>
              <a:t>O</a:t>
            </a:r>
            <a:r>
              <a:rPr lang="en-US" altLang="zh-CN" sz="2800" baseline="-25000" dirty="0" smtClean="0"/>
              <a:t>2</a:t>
            </a:r>
            <a:r>
              <a:rPr lang="zh-CN" altLang="en-US" sz="2800" dirty="0" smtClean="0"/>
              <a:t>都是有</a:t>
            </a:r>
            <a:r>
              <a:rPr lang="en-US" altLang="zh-CN" sz="2800" dirty="0" smtClean="0"/>
              <a:t>H</a:t>
            </a:r>
            <a:r>
              <a:rPr lang="zh-CN" altLang="en-US" sz="2800" dirty="0" smtClean="0"/>
              <a:t>和</a:t>
            </a:r>
            <a:r>
              <a:rPr lang="en-US" altLang="zh-CN" sz="2800" dirty="0" smtClean="0"/>
              <a:t>O</a:t>
            </a:r>
            <a:r>
              <a:rPr lang="zh-CN" altLang="en-US" sz="2800" dirty="0" smtClean="0"/>
              <a:t>两种元素组成的化合物，它们互溶，是纯净物吗？</a:t>
            </a:r>
            <a:endParaRPr lang="zh-CN" altLang="en-US" sz="2800" dirty="0"/>
          </a:p>
        </p:txBody>
      </p:sp>
      <p:sp>
        <p:nvSpPr>
          <p:cNvPr id="4" name="矩形 3"/>
          <p:cNvSpPr/>
          <p:nvPr/>
        </p:nvSpPr>
        <p:spPr>
          <a:xfrm>
            <a:off x="740299" y="528513"/>
            <a:ext cx="21467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latin typeface="Linux Libertine"/>
              </a:rPr>
              <a:t>Table of nuclides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2" y="857896"/>
            <a:ext cx="3890944" cy="587658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823" y="1227228"/>
            <a:ext cx="3962651" cy="521734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1715406" y="844689"/>
            <a:ext cx="2808312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黑色底色为稳定的同位素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aphicFrame>
        <p:nvGraphicFramePr>
          <p:cNvPr id="2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5854966"/>
              </p:ext>
            </p:extLst>
          </p:nvPr>
        </p:nvGraphicFramePr>
        <p:xfrm>
          <a:off x="5925769" y="2731715"/>
          <a:ext cx="22098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63" name="Equation" r:id="rId5" imgW="2209680" imgH="444240" progId="Equation.DSMT4">
                  <p:embed/>
                </p:oleObj>
              </mc:Choice>
              <mc:Fallback>
                <p:oleObj name="Equation" r:id="rId5" imgW="2209680" imgH="4442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5769" y="2731715"/>
                        <a:ext cx="22098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20601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8194" name="Text Box 2"/>
          <p:cNvSpPr txBox="1">
            <a:spLocks noChangeArrowheads="1"/>
          </p:cNvSpPr>
          <p:nvPr/>
        </p:nvSpPr>
        <p:spPr bwMode="auto">
          <a:xfrm>
            <a:off x="0" y="859289"/>
            <a:ext cx="9144000" cy="156966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世纪金榜</a:t>
            </a:r>
            <a:r>
              <a:rPr lang="en-US" altLang="zh-CN" sz="2400" dirty="0" smtClean="0">
                <a:solidFill>
                  <a:srgbClr val="FF0000"/>
                </a:solidFill>
              </a:rPr>
              <a:t>10</a:t>
            </a:r>
            <a:r>
              <a:rPr lang="zh-CN" altLang="en-US" sz="2400" dirty="0" smtClean="0">
                <a:solidFill>
                  <a:srgbClr val="FF0000"/>
                </a:solidFill>
              </a:rPr>
              <a:t>页</a:t>
            </a:r>
            <a:r>
              <a:rPr lang="en-US" altLang="zh-CN" sz="2400" dirty="0" smtClean="0">
                <a:solidFill>
                  <a:srgbClr val="FF0000"/>
                </a:solidFill>
              </a:rPr>
              <a:t>【</a:t>
            </a:r>
            <a:r>
              <a:rPr lang="zh-CN" altLang="en-US" sz="2400" dirty="0">
                <a:solidFill>
                  <a:srgbClr val="FF0000"/>
                </a:solidFill>
              </a:rPr>
              <a:t>典题通关</a:t>
            </a:r>
            <a:r>
              <a:rPr lang="en-US" altLang="zh-CN" sz="2400" dirty="0">
                <a:solidFill>
                  <a:srgbClr val="FF0000"/>
                </a:solidFill>
              </a:rPr>
              <a:t>】</a:t>
            </a:r>
          </a:p>
          <a:p>
            <a:r>
              <a:rPr lang="en-US" altLang="zh-CN" sz="2400" dirty="0">
                <a:solidFill>
                  <a:srgbClr val="FF0000"/>
                </a:solidFill>
              </a:rPr>
              <a:t>【</a:t>
            </a:r>
            <a:r>
              <a:rPr lang="zh-CN" altLang="en-US" sz="2400" dirty="0">
                <a:solidFill>
                  <a:srgbClr val="FF0000"/>
                </a:solidFill>
              </a:rPr>
              <a:t>典例</a:t>
            </a:r>
            <a:r>
              <a:rPr lang="en-US" altLang="zh-CN" sz="2400" dirty="0">
                <a:solidFill>
                  <a:srgbClr val="FF0000"/>
                </a:solidFill>
              </a:rPr>
              <a:t>】</a:t>
            </a:r>
            <a:r>
              <a:rPr lang="en-US" altLang="zh-CN" sz="2400" dirty="0">
                <a:solidFill>
                  <a:srgbClr val="000000"/>
                </a:solidFill>
              </a:rPr>
              <a:t>(2018·</a:t>
            </a:r>
            <a:r>
              <a:rPr lang="zh-CN" altLang="en-US" sz="2400" dirty="0">
                <a:solidFill>
                  <a:srgbClr val="000000"/>
                </a:solidFill>
              </a:rPr>
              <a:t>昆明高一检测</a:t>
            </a:r>
            <a:r>
              <a:rPr lang="en-US" altLang="zh-CN" sz="2400" dirty="0">
                <a:solidFill>
                  <a:srgbClr val="000000"/>
                </a:solidFill>
              </a:rPr>
              <a:t>)</a:t>
            </a:r>
            <a:r>
              <a:rPr lang="en-US" altLang="zh-CN" sz="2400" baseline="30000" dirty="0">
                <a:solidFill>
                  <a:srgbClr val="000000"/>
                </a:solidFill>
              </a:rPr>
              <a:t>14</a:t>
            </a:r>
            <a:r>
              <a:rPr lang="en-US" altLang="zh-CN" sz="2400" dirty="0">
                <a:solidFill>
                  <a:srgbClr val="000000"/>
                </a:solidFill>
              </a:rPr>
              <a:t>C</a:t>
            </a:r>
            <a:r>
              <a:rPr lang="zh-CN" altLang="en-US" sz="2400" dirty="0">
                <a:solidFill>
                  <a:srgbClr val="000000"/>
                </a:solidFill>
              </a:rPr>
              <a:t>是一种放射性同位素</a:t>
            </a:r>
            <a:r>
              <a:rPr lang="en-US" altLang="zh-CN" sz="2400" dirty="0">
                <a:solidFill>
                  <a:srgbClr val="000000"/>
                </a:solidFill>
              </a:rPr>
              <a:t>,</a:t>
            </a:r>
            <a:r>
              <a:rPr lang="zh-CN" altLang="en-US" sz="2400" dirty="0">
                <a:solidFill>
                  <a:srgbClr val="000000"/>
                </a:solidFill>
              </a:rPr>
              <a:t>在高层大气中由宇宙射线产生的中子或核爆炸产生的中子轰击</a:t>
            </a:r>
            <a:r>
              <a:rPr lang="en-US" altLang="zh-CN" sz="2400" baseline="30000" dirty="0">
                <a:solidFill>
                  <a:srgbClr val="000000"/>
                </a:solidFill>
              </a:rPr>
              <a:t>14</a:t>
            </a:r>
            <a:r>
              <a:rPr lang="en-US" altLang="zh-CN" sz="2400" dirty="0">
                <a:solidFill>
                  <a:srgbClr val="000000"/>
                </a:solidFill>
              </a:rPr>
              <a:t>N</a:t>
            </a:r>
            <a:r>
              <a:rPr lang="zh-CN" altLang="en-US" sz="2400" dirty="0">
                <a:solidFill>
                  <a:srgbClr val="000000"/>
                </a:solidFill>
              </a:rPr>
              <a:t>可使它转变为</a:t>
            </a:r>
            <a:r>
              <a:rPr lang="en-US" altLang="zh-CN" sz="2400" baseline="30000" dirty="0">
                <a:solidFill>
                  <a:srgbClr val="000000"/>
                </a:solidFill>
              </a:rPr>
              <a:t>14</a:t>
            </a:r>
            <a:r>
              <a:rPr lang="en-US" altLang="zh-CN" sz="2400" dirty="0">
                <a:solidFill>
                  <a:srgbClr val="000000"/>
                </a:solidFill>
              </a:rPr>
              <a:t>C</a:t>
            </a:r>
            <a:r>
              <a:rPr lang="zh-CN" altLang="en-US" sz="2400" dirty="0">
                <a:solidFill>
                  <a:srgbClr val="000000"/>
                </a:solidFill>
              </a:rPr>
              <a:t>。下列说法正确的</a:t>
            </a:r>
            <a:r>
              <a:rPr lang="zh-CN" altLang="en-US" sz="2400" dirty="0" smtClean="0">
                <a:solidFill>
                  <a:srgbClr val="000000"/>
                </a:solidFill>
              </a:rPr>
              <a:t>是</a:t>
            </a:r>
            <a:endParaRPr lang="en-US" altLang="zh-CN" sz="2400" dirty="0">
              <a:solidFill>
                <a:srgbClr val="000000"/>
              </a:solidFill>
            </a:endParaRP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91345" y="2852936"/>
            <a:ext cx="4872744" cy="2246769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</a:rPr>
              <a:t>A.</a:t>
            </a:r>
            <a:r>
              <a:rPr lang="en-US" altLang="zh-CN" sz="2800" baseline="30000" dirty="0">
                <a:solidFill>
                  <a:srgbClr val="000000"/>
                </a:solidFill>
              </a:rPr>
              <a:t>14</a:t>
            </a:r>
            <a:r>
              <a:rPr lang="en-US" altLang="zh-CN" sz="2800" dirty="0">
                <a:solidFill>
                  <a:srgbClr val="000000"/>
                </a:solidFill>
              </a:rPr>
              <a:t>C</a:t>
            </a:r>
            <a:r>
              <a:rPr lang="zh-CN" altLang="en-US" sz="2800" dirty="0">
                <a:solidFill>
                  <a:srgbClr val="000000"/>
                </a:solidFill>
              </a:rPr>
              <a:t>和</a:t>
            </a:r>
            <a:r>
              <a:rPr lang="en-US" altLang="zh-CN" sz="2800" baseline="30000" dirty="0">
                <a:solidFill>
                  <a:srgbClr val="000000"/>
                </a:solidFill>
              </a:rPr>
              <a:t>14</a:t>
            </a:r>
            <a:r>
              <a:rPr lang="en-US" altLang="zh-CN" sz="2800" dirty="0">
                <a:solidFill>
                  <a:srgbClr val="000000"/>
                </a:solidFill>
              </a:rPr>
              <a:t>N</a:t>
            </a:r>
            <a:r>
              <a:rPr lang="zh-CN" altLang="en-US" sz="2800" dirty="0">
                <a:solidFill>
                  <a:srgbClr val="000000"/>
                </a:solidFill>
              </a:rPr>
              <a:t>互为同位素</a:t>
            </a:r>
          </a:p>
          <a:p>
            <a:r>
              <a:rPr lang="en-US" altLang="zh-CN" sz="2800" dirty="0">
                <a:solidFill>
                  <a:srgbClr val="000000"/>
                </a:solidFill>
              </a:rPr>
              <a:t>B.</a:t>
            </a:r>
            <a:r>
              <a:rPr lang="en-US" altLang="zh-CN" sz="2800" baseline="30000" dirty="0">
                <a:solidFill>
                  <a:srgbClr val="000000"/>
                </a:solidFill>
              </a:rPr>
              <a:t>14</a:t>
            </a:r>
            <a:r>
              <a:rPr lang="en-US" altLang="zh-CN" sz="2800" dirty="0">
                <a:solidFill>
                  <a:srgbClr val="000000"/>
                </a:solidFill>
              </a:rPr>
              <a:t>N</a:t>
            </a:r>
            <a:r>
              <a:rPr lang="zh-CN" altLang="en-US" sz="2800" dirty="0">
                <a:solidFill>
                  <a:srgbClr val="000000"/>
                </a:solidFill>
              </a:rPr>
              <a:t>和</a:t>
            </a:r>
            <a:r>
              <a:rPr lang="en-US" altLang="zh-CN" sz="2800" dirty="0">
                <a:solidFill>
                  <a:srgbClr val="000000"/>
                </a:solidFill>
              </a:rPr>
              <a:t>C</a:t>
            </a:r>
            <a:r>
              <a:rPr lang="en-US" altLang="zh-CN" sz="2800" baseline="-30000" dirty="0">
                <a:solidFill>
                  <a:srgbClr val="000000"/>
                </a:solidFill>
              </a:rPr>
              <a:t>60</a:t>
            </a:r>
            <a:r>
              <a:rPr lang="zh-CN" altLang="en-US" sz="2800" dirty="0">
                <a:solidFill>
                  <a:srgbClr val="000000"/>
                </a:solidFill>
              </a:rPr>
              <a:t>是同素异形体</a:t>
            </a:r>
          </a:p>
          <a:p>
            <a:r>
              <a:rPr lang="en-US" altLang="zh-CN" sz="2800" dirty="0">
                <a:solidFill>
                  <a:srgbClr val="000000"/>
                </a:solidFill>
              </a:rPr>
              <a:t>C.    </a:t>
            </a:r>
            <a:r>
              <a:rPr lang="zh-CN" altLang="en-US" sz="2800" dirty="0">
                <a:solidFill>
                  <a:srgbClr val="000000"/>
                </a:solidFill>
              </a:rPr>
              <a:t>核素中的中子数为</a:t>
            </a:r>
            <a:r>
              <a:rPr lang="en-US" altLang="zh-CN" sz="2800" dirty="0">
                <a:solidFill>
                  <a:srgbClr val="000000"/>
                </a:solidFill>
              </a:rPr>
              <a:t>8</a:t>
            </a:r>
          </a:p>
          <a:p>
            <a:r>
              <a:rPr lang="en-US" altLang="zh-CN" sz="2800" dirty="0">
                <a:solidFill>
                  <a:srgbClr val="000000"/>
                </a:solidFill>
              </a:rPr>
              <a:t>D.</a:t>
            </a:r>
            <a:r>
              <a:rPr lang="en-US" altLang="zh-CN" sz="2800" baseline="30000" dirty="0">
                <a:solidFill>
                  <a:srgbClr val="000000"/>
                </a:solidFill>
              </a:rPr>
              <a:t>14</a:t>
            </a:r>
            <a:r>
              <a:rPr lang="en-US" altLang="zh-CN" sz="2800" dirty="0">
                <a:solidFill>
                  <a:srgbClr val="000000"/>
                </a:solidFill>
              </a:rPr>
              <a:t>CO</a:t>
            </a:r>
            <a:r>
              <a:rPr lang="en-US" altLang="zh-CN" sz="2800" baseline="-30000" dirty="0">
                <a:solidFill>
                  <a:srgbClr val="000000"/>
                </a:solidFill>
              </a:rPr>
              <a:t>2</a:t>
            </a:r>
            <a:r>
              <a:rPr lang="zh-CN" altLang="en-US" sz="2800" dirty="0">
                <a:solidFill>
                  <a:srgbClr val="000000"/>
                </a:solidFill>
              </a:rPr>
              <a:t>含有的电子数为</a:t>
            </a:r>
            <a:r>
              <a:rPr lang="en-US" altLang="zh-CN" sz="2800" dirty="0">
                <a:solidFill>
                  <a:srgbClr val="000000"/>
                </a:solidFill>
              </a:rPr>
              <a:t>30</a:t>
            </a:r>
          </a:p>
          <a:p>
            <a:endParaRPr lang="en-US" altLang="zh-CN" sz="2800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5497876"/>
              </p:ext>
            </p:extLst>
          </p:nvPr>
        </p:nvGraphicFramePr>
        <p:xfrm>
          <a:off x="971600" y="3769941"/>
          <a:ext cx="431800" cy="4127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86" name="Equation" r:id="rId3" imgW="431640" imgH="419040" progId="Equation.DSMT4">
                  <p:embed/>
                </p:oleObj>
              </mc:Choice>
              <mc:Fallback>
                <p:oleObj name="Equation" r:id="rId3" imgW="431640" imgH="419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600" y="3769941"/>
                        <a:ext cx="431800" cy="41275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6" name="Text Box 33"/>
          <p:cNvSpPr txBox="1">
            <a:spLocks noChangeArrowheads="1"/>
          </p:cNvSpPr>
          <p:nvPr/>
        </p:nvSpPr>
        <p:spPr bwMode="auto">
          <a:xfrm>
            <a:off x="2741173" y="19091"/>
            <a:ext cx="1872208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1.3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核素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4613381" y="19091"/>
            <a:ext cx="4530619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1.3.2</a:t>
            </a:r>
            <a:r>
              <a:rPr lang="zh-CN" altLang="en-US" sz="2800" dirty="0" smtClean="0"/>
              <a:t>元素、核素、同位素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12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19642" y="6175"/>
            <a:ext cx="455890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元素周期表</a:t>
            </a:r>
            <a:endParaRPr lang="zh-CN" altLang="en-US" sz="3600" b="1" dirty="0"/>
          </a:p>
        </p:txBody>
      </p:sp>
      <p:sp>
        <p:nvSpPr>
          <p:cNvPr id="6" name="Text Box 33"/>
          <p:cNvSpPr txBox="1">
            <a:spLocks noChangeArrowheads="1"/>
          </p:cNvSpPr>
          <p:nvPr/>
        </p:nvSpPr>
        <p:spPr bwMode="auto">
          <a:xfrm>
            <a:off x="2741173" y="19091"/>
            <a:ext cx="1872208" cy="64633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chemeClr val="bg1"/>
                </a:solidFill>
              </a:rPr>
              <a:t>1.3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核素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4613381" y="19091"/>
            <a:ext cx="4530619" cy="639673"/>
          </a:xfrm>
          <a:prstGeom prst="rect">
            <a:avLst/>
          </a:prstGeom>
          <a:solidFill>
            <a:srgbClr val="CC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 smtClean="0"/>
              <a:t>1.3.2</a:t>
            </a:r>
            <a:r>
              <a:rPr lang="zh-CN" altLang="en-US" sz="2800" dirty="0" smtClean="0"/>
              <a:t>元素、核素、同位素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19642" y="805210"/>
            <a:ext cx="3457399" cy="1384995"/>
          </a:xfrm>
          <a:prstGeom prst="rect">
            <a:avLst/>
          </a:prstGeom>
          <a:solidFill>
            <a:srgbClr val="CCFF66"/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kern="100" dirty="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世纪金榜</a:t>
            </a:r>
            <a:r>
              <a:rPr lang="en-US" altLang="zh-CN" sz="2800" b="1" kern="100" dirty="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10</a:t>
            </a:r>
            <a:r>
              <a:rPr lang="zh-CN" altLang="en-US" sz="2800" b="1" kern="100" dirty="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页</a:t>
            </a:r>
            <a:endParaRPr lang="en-US" altLang="zh-CN" sz="2800" b="1" kern="100" dirty="0" smtClean="0">
              <a:solidFill>
                <a:srgbClr val="FF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课时</a:t>
            </a:r>
            <a:r>
              <a:rPr lang="zh-CN" altLang="zh-CN" sz="2800" b="1" kern="100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自测·基础达标</a:t>
            </a:r>
            <a:endParaRPr lang="zh-CN" altLang="zh-CN" sz="2800" kern="100" dirty="0">
              <a:latin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2347890"/>
            <a:ext cx="8640960" cy="3636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19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5496</TotalTime>
  <Words>2702</Words>
  <Application>Microsoft Office PowerPoint</Application>
  <PresentationFormat>全屏显示(4:3)</PresentationFormat>
  <Paragraphs>653</Paragraphs>
  <Slides>44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44</vt:i4>
      </vt:variant>
    </vt:vector>
  </HeadingPairs>
  <TitlesOfParts>
    <vt:vector size="57" baseType="lpstr">
      <vt:lpstr>Linux Libertine</vt:lpstr>
      <vt:lpstr>NEU-BZ-S92</vt:lpstr>
      <vt:lpstr>方正书宋_GBK</vt:lpstr>
      <vt:lpstr>华文新魏</vt:lpstr>
      <vt:lpstr>楷体_GB2312</vt:lpstr>
      <vt:lpstr>宋体</vt:lpstr>
      <vt:lpstr>微软雅黑</vt:lpstr>
      <vt:lpstr>Arial</vt:lpstr>
      <vt:lpstr>Courier New</vt:lpstr>
      <vt:lpstr>Times New Roman</vt:lpstr>
      <vt:lpstr>默认设计模板</vt:lpstr>
      <vt:lpstr>Equation</vt:lpstr>
      <vt:lpstr>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原子序数是否递增？</vt:lpstr>
      <vt:lpstr>1.1.5最外层电子数</vt:lpstr>
      <vt:lpstr>1.1.6. 原子结构示意图（1-20号元素）</vt:lpstr>
      <vt:lpstr>1.1.7.元素周期表中原子序数的特点</vt:lpstr>
      <vt:lpstr>推导98号元素在周期表中的位置</vt:lpstr>
      <vt:lpstr>PowerPoint 演示文稿</vt:lpstr>
      <vt:lpstr>PowerPoint 演示文稿</vt:lpstr>
      <vt:lpstr>PowerPoint 演示文稿</vt:lpstr>
      <vt:lpstr>PowerPoint 演示文稿</vt:lpstr>
      <vt:lpstr>碱金属密度</vt:lpstr>
      <vt:lpstr>碱金属颜色</vt:lpstr>
      <vt:lpstr>碱金属熔沸点</vt:lpstr>
      <vt:lpstr>①与氧气反应</vt:lpstr>
      <vt:lpstr>②与水反应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世纪金榜P3【典题通关】</vt:lpstr>
      <vt:lpstr>课时作业P86【合格性考试】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WWW.YlmF.CoM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zhangwei</dc:creator>
  <cp:lastModifiedBy>XiaZaiMa.COM</cp:lastModifiedBy>
  <cp:revision>152</cp:revision>
  <dcterms:created xsi:type="dcterms:W3CDTF">2013-03-26T02:47:04Z</dcterms:created>
  <dcterms:modified xsi:type="dcterms:W3CDTF">2019-02-26T03:26:53Z</dcterms:modified>
</cp:coreProperties>
</file>