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2"/>
  </p:notesMasterIdLst>
  <p:sldIdLst>
    <p:sldId id="318" r:id="rId3"/>
    <p:sldId id="319" r:id="rId4"/>
    <p:sldId id="320" r:id="rId5"/>
    <p:sldId id="325" r:id="rId6"/>
    <p:sldId id="326" r:id="rId7"/>
    <p:sldId id="327" r:id="rId8"/>
    <p:sldId id="303" r:id="rId9"/>
    <p:sldId id="304" r:id="rId10"/>
    <p:sldId id="305" r:id="rId11"/>
    <p:sldId id="328" r:id="rId12"/>
    <p:sldId id="329" r:id="rId13"/>
    <p:sldId id="330" r:id="rId14"/>
    <p:sldId id="331" r:id="rId15"/>
    <p:sldId id="312" r:id="rId16"/>
    <p:sldId id="313" r:id="rId17"/>
    <p:sldId id="314" r:id="rId18"/>
    <p:sldId id="334" r:id="rId19"/>
    <p:sldId id="315" r:id="rId20"/>
    <p:sldId id="316" r:id="rId21"/>
    <p:sldId id="332" r:id="rId22"/>
    <p:sldId id="333" r:id="rId23"/>
    <p:sldId id="335" r:id="rId24"/>
    <p:sldId id="337" r:id="rId25"/>
    <p:sldId id="291" r:id="rId26"/>
    <p:sldId id="292" r:id="rId27"/>
    <p:sldId id="293" r:id="rId28"/>
    <p:sldId id="294" r:id="rId29"/>
    <p:sldId id="295" r:id="rId30"/>
    <p:sldId id="297" r:id="rId31"/>
    <p:sldId id="296" r:id="rId32"/>
    <p:sldId id="298" r:id="rId33"/>
    <p:sldId id="299" r:id="rId34"/>
    <p:sldId id="300" r:id="rId35"/>
    <p:sldId id="341" r:id="rId36"/>
    <p:sldId id="336" r:id="rId37"/>
    <p:sldId id="342" r:id="rId38"/>
    <p:sldId id="261" r:id="rId39"/>
    <p:sldId id="268" r:id="rId40"/>
    <p:sldId id="262" r:id="rId41"/>
    <p:sldId id="269" r:id="rId42"/>
    <p:sldId id="270" r:id="rId43"/>
    <p:sldId id="271" r:id="rId44"/>
    <p:sldId id="273" r:id="rId45"/>
    <p:sldId id="272" r:id="rId46"/>
    <p:sldId id="275" r:id="rId47"/>
    <p:sldId id="277" r:id="rId48"/>
    <p:sldId id="274" r:id="rId49"/>
    <p:sldId id="263" r:id="rId50"/>
    <p:sldId id="321" r:id="rId51"/>
    <p:sldId id="322" r:id="rId53"/>
    <p:sldId id="323" r:id="rId54"/>
    <p:sldId id="324" r:id="rId55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kb1.com" initials="x" lastIdx="4" clrIdx="0"/>
  <p:cmAuthor id="2" name="Pueschner, Franziska {FA~Shanghai}" initials="P" lastIdx="5" clrIdx="0"/>
  <p:cmAuthor id="3" name="新课标第一网" initials="新" lastIdx="2" clrIdx="0"/>
  <p:cmAuthor id="4" name="www.xkb1.com" initials="w" lastIdx="3" clrIdx="1"/>
  <p:cmAuthor id="5" name="lenovo" initials="l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46"/>
    <p:restoredTop sz="94660"/>
  </p:normalViewPr>
  <p:slideViewPr>
    <p:cSldViewPr showGuides="1">
      <p:cViewPr>
        <p:scale>
          <a:sx n="75" d="100"/>
          <a:sy n="75" d="100"/>
        </p:scale>
        <p:origin x="-690" y="-84"/>
      </p:cViewPr>
      <p:guideLst>
        <p:guide orient="horz" pos="2211"/>
        <p:guide pos="291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9" Type="http://schemas.openxmlformats.org/officeDocument/2006/relationships/commentAuthors" Target="commentAuthors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notesMaster" Target="notesMasters/notesMaster1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17.wmf"/><Relationship Id="rId8" Type="http://schemas.openxmlformats.org/officeDocument/2006/relationships/image" Target="../media/image16.wmf"/><Relationship Id="rId7" Type="http://schemas.openxmlformats.org/officeDocument/2006/relationships/image" Target="../media/image15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4034" name="Rectangle 1"/>
          <p:cNvSpPr>
            <a:spLocks noGrp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>
            <a:solidFill>
              <a:srgbClr val="000000"/>
            </a:solidFill>
            <a:miter/>
          </a:ln>
        </p:spPr>
      </p:sp>
      <p:sp>
        <p:nvSpPr>
          <p:cNvPr id="44035" name="Rectangle 2"/>
          <p:cNvSpPr/>
          <p:nvPr>
            <p:ph type="body"/>
          </p:nvPr>
        </p:nvSpPr>
        <p:spPr>
          <a:xfrm>
            <a:off x="685800" y="4343400"/>
            <a:ext cx="5484813" cy="4167188"/>
          </a:xfrm>
        </p:spPr>
        <p:txBody>
          <a:bodyPr wrap="none" lIns="51120" tIns="26640" rIns="51120" bIns="26640" anchor="ctr"/>
          <a:p>
            <a:pPr lvl="0" defTabSz="0" fontAlgn="ctr">
              <a:spcBef>
                <a:spcPts val="450"/>
              </a:spcBef>
              <a:tabLst>
                <a:tab pos="0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>
              <a:buFont typeface="Arial" panose="020B0604020202020204" pitchFamily="34" charset="0"/>
              <a:buNone/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>
              <a:buFont typeface="Arial" panose="020B0604020202020204" pitchFamily="34" charset="0"/>
              <a:buNone/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>
            <a:lvl1pPr>
              <a:buFont typeface="Arial" panose="020B0604020202020204" pitchFamily="34" charset="0"/>
              <a:buNone/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D152A86-AB29-4EFF-A484-716F17141EE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Relationship Id="rId3" Type="http://schemas.openxmlformats.org/officeDocument/2006/relationships/image" Target="../media/image7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9.bin"/><Relationship Id="rId8" Type="http://schemas.openxmlformats.org/officeDocument/2006/relationships/image" Target="../media/image12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6.bin"/><Relationship Id="rId20" Type="http://schemas.openxmlformats.org/officeDocument/2006/relationships/vmlDrawing" Target="../drawings/vmlDrawing3.vml"/><Relationship Id="rId2" Type="http://schemas.openxmlformats.org/officeDocument/2006/relationships/image" Target="../media/image9.wmf"/><Relationship Id="rId19" Type="http://schemas.openxmlformats.org/officeDocument/2006/relationships/slideLayout" Target="../slideLayouts/slideLayout7.xml"/><Relationship Id="rId18" Type="http://schemas.openxmlformats.org/officeDocument/2006/relationships/image" Target="../media/image17.wmf"/><Relationship Id="rId17" Type="http://schemas.openxmlformats.org/officeDocument/2006/relationships/oleObject" Target="../embeddings/oleObject13.bin"/><Relationship Id="rId16" Type="http://schemas.openxmlformats.org/officeDocument/2006/relationships/image" Target="../media/image16.wmf"/><Relationship Id="rId15" Type="http://schemas.openxmlformats.org/officeDocument/2006/relationships/oleObject" Target="../embeddings/oleObject12.bin"/><Relationship Id="rId14" Type="http://schemas.openxmlformats.org/officeDocument/2006/relationships/image" Target="../media/image15.wmf"/><Relationship Id="rId13" Type="http://schemas.openxmlformats.org/officeDocument/2006/relationships/oleObject" Target="../embeddings/oleObject11.bin"/><Relationship Id="rId12" Type="http://schemas.openxmlformats.org/officeDocument/2006/relationships/image" Target="../media/image14.wmf"/><Relationship Id="rId11" Type="http://schemas.openxmlformats.org/officeDocument/2006/relationships/oleObject" Target="../embeddings/oleObject10.bin"/><Relationship Id="rId10" Type="http://schemas.openxmlformats.org/officeDocument/2006/relationships/image" Target="../media/image13.wmf"/><Relationship Id="rId1" Type="http://schemas.openxmlformats.org/officeDocument/2006/relationships/oleObject" Target="../embeddings/oleObject5.bin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4.bin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wmf"/><Relationship Id="rId2" Type="http://schemas.openxmlformats.org/officeDocument/2006/relationships/oleObject" Target="../embeddings/oleObject15.bin"/><Relationship Id="rId1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3.wmf"/><Relationship Id="rId2" Type="http://schemas.openxmlformats.org/officeDocument/2006/relationships/oleObject" Target="../embeddings/oleObject16.bin"/><Relationship Id="rId1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18.bin"/><Relationship Id="rId3" Type="http://schemas.openxmlformats.org/officeDocument/2006/relationships/image" Target="../media/image24.wmf"/><Relationship Id="rId2" Type="http://schemas.openxmlformats.org/officeDocument/2006/relationships/oleObject" Target="../embeddings/oleObject17.bin"/><Relationship Id="rId1" Type="http://schemas.openxmlformats.org/officeDocument/2006/relationships/image" Target="../media/image21.png"/></Relationships>
</file>

<file path=ppt/slides/_rels/slide4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21.bin"/><Relationship Id="rId3" Type="http://schemas.openxmlformats.org/officeDocument/2006/relationships/oleObject" Target="../embeddings/oleObject20.bin"/><Relationship Id="rId2" Type="http://schemas.openxmlformats.org/officeDocument/2006/relationships/image" Target="../media/image25.wmf"/><Relationship Id="rId1" Type="http://schemas.openxmlformats.org/officeDocument/2006/relationships/oleObject" Target="../embeddings/oleObject19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em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4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23.bin"/><Relationship Id="rId3" Type="http://schemas.openxmlformats.org/officeDocument/2006/relationships/image" Target="../media/image28.wmf"/><Relationship Id="rId2" Type="http://schemas.openxmlformats.org/officeDocument/2006/relationships/oleObject" Target="../embeddings/oleObject22.bin"/><Relationship Id="rId1" Type="http://schemas.openxmlformats.org/officeDocument/2006/relationships/image" Target="../media/image27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51" name="Text Box 7"/>
          <p:cNvSpPr txBox="1"/>
          <p:nvPr/>
        </p:nvSpPr>
        <p:spPr>
          <a:xfrm>
            <a:off x="149225" y="2967990"/>
            <a:ext cx="884618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en-US" sz="5400" b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5400" b="0">
                <a:solidFill>
                  <a:srgbClr val="FF0000"/>
                </a:solidFill>
                <a:latin typeface="Times New Roman" panose="02020603050405020304" pitchFamily="18" charset="0"/>
              </a:rPr>
              <a:t>8</a:t>
            </a:r>
            <a:r>
              <a:rPr lang="en-US" altLang="en-US" sz="5400" b="0">
                <a:solidFill>
                  <a:srgbClr val="FF0000"/>
                </a:solidFill>
                <a:latin typeface="Times New Roman" panose="02020603050405020304" pitchFamily="18" charset="0"/>
              </a:rPr>
              <a:t>.1.2</a:t>
            </a:r>
            <a:r>
              <a:rPr lang="zh-CN" altLang="en-US" sz="5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　</a:t>
            </a:r>
            <a:r>
              <a:rPr lang="zh-CN" altLang="en-US" sz="5400" dirty="0">
                <a:solidFill>
                  <a:srgbClr val="FF0000"/>
                </a:solidFill>
                <a:latin typeface="宋体" panose="02010600030101010101" pitchFamily="2" charset="-122"/>
              </a:rPr>
              <a:t>平等四边形的判定</a:t>
            </a:r>
            <a:endParaRPr lang="zh-CN" sz="5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149225" y="789940"/>
            <a:ext cx="43713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>
                <a:solidFill>
                  <a:srgbClr val="00B0F0"/>
                </a:solidFill>
                <a:latin typeface="Times New Roman" panose="02020603050405020304" pitchFamily="18" charset="0"/>
              </a:rPr>
              <a:t>人教版八年级数学 下册</a:t>
            </a:r>
            <a:endParaRPr lang="zh-CN" dirty="0">
              <a:solidFill>
                <a:srgbClr val="00B0F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1" name="内容占位符 20"/>
          <p:cNvSpPr>
            <a:spLocks noGrp="1" noRot="1"/>
          </p:cNvSpPr>
          <p:nvPr>
            <p:ph idx="1"/>
          </p:nvPr>
        </p:nvSpPr>
        <p:spPr>
          <a:xfrm>
            <a:off x="1487488" y="1660525"/>
            <a:ext cx="3835400" cy="3787775"/>
          </a:xfrm>
        </p:spPr>
        <p:txBody>
          <a:bodyPr vert="horz" wrap="square" lIns="68580" tIns="34290" rIns="68580" bIns="34290" anchor="t"/>
          <a:p>
            <a:pPr indent="-227330" defTabSz="914400">
              <a:buSzPct val="50000"/>
            </a:pPr>
            <a:endParaRPr lang="zh-CN" altLang="en-US" kern="1200" baseline="0" dirty="0">
              <a:latin typeface="+mn-lt"/>
              <a:ea typeface="+mn-ea"/>
              <a:cs typeface="+mn-cs"/>
            </a:endParaRPr>
          </a:p>
        </p:txBody>
      </p:sp>
      <p:sp>
        <p:nvSpPr>
          <p:cNvPr id="30722" name="文本占位符 21"/>
          <p:cNvSpPr>
            <a:spLocks noGrp="1" noRot="1"/>
          </p:cNvSpPr>
          <p:nvPr>
            <p:ph type="body" sz="half" idx="2"/>
          </p:nvPr>
        </p:nvSpPr>
        <p:spPr>
          <a:xfrm>
            <a:off x="5402263" y="1660525"/>
            <a:ext cx="2255837" cy="2571750"/>
          </a:xfrm>
        </p:spPr>
        <p:txBody>
          <a:bodyPr vert="horz" wrap="square" lIns="68580" tIns="34290" rIns="68580" bIns="34290" anchor="t"/>
          <a:p>
            <a:pPr defTabSz="914400">
              <a:buSzPct val="100000"/>
            </a:pPr>
            <a:endParaRPr lang="zh-CN" altLang="en-US" kern="1200" baseline="0" dirty="0">
              <a:latin typeface="+mn-lt"/>
              <a:ea typeface="+mn-ea"/>
              <a:cs typeface="+mn-cs"/>
            </a:endParaRPr>
          </a:p>
        </p:txBody>
      </p:sp>
      <p:sp>
        <p:nvSpPr>
          <p:cNvPr id="30723" name="标题 19"/>
          <p:cNvSpPr>
            <a:spLocks noGrp="1" noRot="1"/>
          </p:cNvSpPr>
          <p:nvPr>
            <p:ph type="title"/>
          </p:nvPr>
        </p:nvSpPr>
        <p:spPr>
          <a:xfrm>
            <a:off x="1485900" y="1071563"/>
            <a:ext cx="6173788" cy="522287"/>
          </a:xfrm>
        </p:spPr>
        <p:txBody>
          <a:bodyPr vert="horz" wrap="square" lIns="68580" tIns="34290" rIns="68580" bIns="34290" anchor="ctr"/>
          <a:p>
            <a:pPr defTabSz="914400"/>
            <a:endParaRPr lang="zh-CN" altLang="en-US" kern="1200" baseline="0" dirty="0">
              <a:latin typeface="Times New Roman" panose="02020603050405020304" pitchFamily="18" charset="0"/>
              <a:ea typeface="楷体" panose="02010609060101010101" charset="-122"/>
              <a:cs typeface="+mj-cs"/>
            </a:endParaRPr>
          </a:p>
        </p:txBody>
      </p:sp>
      <p:sp>
        <p:nvSpPr>
          <p:cNvPr id="17412" name="矩形 210945"/>
          <p:cNvSpPr>
            <a:spLocks noChangeArrowheads="1"/>
          </p:cNvSpPr>
          <p:nvPr/>
        </p:nvSpPr>
        <p:spPr bwMode="auto">
          <a:xfrm>
            <a:off x="723900" y="927100"/>
            <a:ext cx="7696200" cy="5254625"/>
          </a:xfrm>
          <a:prstGeom prst="rect">
            <a:avLst/>
          </a:prstGeom>
          <a:gradFill rotWithShape="1">
            <a:gsLst>
              <a:gs pos="0">
                <a:srgbClr val="CCFFFF">
                  <a:alpha val="78998"/>
                </a:srgbClr>
              </a:gs>
              <a:gs pos="50000">
                <a:srgbClr val="F9FFFF"/>
              </a:gs>
              <a:gs pos="100000">
                <a:srgbClr val="CCFFFF">
                  <a:alpha val="78998"/>
                </a:srgbClr>
              </a:gs>
            </a:gsLst>
            <a:lin ang="5400000" scaled="1"/>
          </a:gradFill>
          <a:ln w="76200">
            <a:solidFill>
              <a:srgbClr val="CCFFCC"/>
            </a:solidFill>
            <a:prstDash val="sysDot"/>
            <a:miter lim="800000"/>
          </a:ln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65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0725" name="矩形 210946"/>
          <p:cNvSpPr>
            <a:spLocks noTextEdit="1"/>
          </p:cNvSpPr>
          <p:nvPr/>
        </p:nvSpPr>
        <p:spPr>
          <a:xfrm>
            <a:off x="2846388" y="1670050"/>
            <a:ext cx="3190875" cy="1152525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0"/>
              </a:avLst>
            </a:prstTxWarp>
            <a:normAutofit/>
          </a:bodyPr>
          <a:p>
            <a:pPr algn="ctr"/>
            <a:r>
              <a:rPr lang="zh-CN" altLang="en-US" sz="27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0008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目标导航</a:t>
            </a:r>
            <a:endParaRPr lang="zh-CN" altLang="en-US" sz="27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80008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0948" name="文本框 210947"/>
          <p:cNvSpPr txBox="1"/>
          <p:nvPr/>
        </p:nvSpPr>
        <p:spPr>
          <a:xfrm>
            <a:off x="859790" y="2822575"/>
            <a:ext cx="742442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78510"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．探究平行四边形的判定方法及三角形中位线的概念、定理。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indent="778510">
              <a:buNone/>
            </a:pP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2.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能利用平行四边形的判定方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indent="0"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法及三角形中位线概念和定理解决一些实际问题。</a:t>
            </a:r>
            <a:endParaRPr lang="zh-CN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" name="Picture 25" descr="铅笔小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3068638"/>
            <a:ext cx="2627312" cy="3619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294448" y="1068705"/>
            <a:ext cx="2478405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目标导航一</a:t>
            </a:r>
            <a:endParaRPr lang="en-US" alt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39620" y="2823845"/>
            <a:ext cx="51657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平形四边形的判定</a:t>
            </a:r>
            <a:endParaRPr lang="zh-CN" altLang="en-US" sz="48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14"/>
          <p:cNvSpPr txBox="1"/>
          <p:nvPr/>
        </p:nvSpPr>
        <p:spPr>
          <a:xfrm>
            <a:off x="155575" y="4014788"/>
            <a:ext cx="8874125" cy="197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　　平行四边形的定义：</a:t>
            </a:r>
            <a:r>
              <a:rPr lang="zh-CN" altLang="en-US" sz="2800">
                <a:latin typeface="宋体" panose="02010600030101010101" pitchFamily="2" charset="-122"/>
              </a:rPr>
              <a:t>两组对边分别平行的四边形叫</a:t>
            </a:r>
            <a:endParaRPr lang="zh-CN" altLang="en-US" sz="280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>
                <a:latin typeface="宋体" panose="02010600030101010101" pitchFamily="2" charset="-122"/>
              </a:rPr>
              <a:t>做平行四边形．</a:t>
            </a:r>
            <a:endParaRPr lang="zh-CN" altLang="en-US" sz="280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　　平行四边形的性质：</a:t>
            </a:r>
            <a:r>
              <a:rPr lang="zh-CN" altLang="en-US" sz="2800">
                <a:latin typeface="宋体" panose="02010600030101010101" pitchFamily="2" charset="-122"/>
              </a:rPr>
              <a:t>对边相等，对角相等</a:t>
            </a:r>
            <a:r>
              <a:rPr lang="zh-CN" altLang="en-US" sz="2800" dirty="0">
                <a:latin typeface="宋体" panose="02010600030101010101" pitchFamily="2" charset="-122"/>
              </a:rPr>
              <a:t>，邻角互补，对</a:t>
            </a:r>
            <a:r>
              <a:rPr lang="zh-CN" altLang="en-US" sz="2800">
                <a:latin typeface="宋体" panose="02010600030101010101" pitchFamily="2" charset="-122"/>
              </a:rPr>
              <a:t>角</a:t>
            </a:r>
            <a:r>
              <a:rPr lang="zh-CN" altLang="en-US" sz="2800" dirty="0">
                <a:latin typeface="宋体" panose="02010600030101010101" pitchFamily="2" charset="-122"/>
              </a:rPr>
              <a:t>线互</a:t>
            </a:r>
            <a:r>
              <a:rPr lang="zh-CN" altLang="en-US" sz="2800">
                <a:latin typeface="宋体" panose="02010600030101010101" pitchFamily="2" charset="-122"/>
              </a:rPr>
              <a:t>相平分．</a:t>
            </a:r>
            <a:endParaRPr lang="zh-CN" altLang="en-US" sz="2800">
              <a:latin typeface="宋体" panose="02010600030101010101" pitchFamily="2" charset="-122"/>
            </a:endParaRPr>
          </a:p>
        </p:txBody>
      </p:sp>
      <p:sp>
        <p:nvSpPr>
          <p:cNvPr id="5123" name="Text Box 15"/>
          <p:cNvSpPr txBox="1"/>
          <p:nvPr/>
        </p:nvSpPr>
        <p:spPr>
          <a:xfrm>
            <a:off x="7802563" y="2657475"/>
            <a:ext cx="644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>
                <a:solidFill>
                  <a:srgbClr val="FF0000"/>
                </a:solidFill>
                <a:latin typeface="宋体" panose="02010600030101010101" pitchFamily="2" charset="-122"/>
              </a:rPr>
              <a:t>？</a:t>
            </a:r>
            <a:endParaRPr lang="zh-CN" altLang="en-US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24" name="Text Box 17"/>
          <p:cNvSpPr txBox="1"/>
          <p:nvPr/>
        </p:nvSpPr>
        <p:spPr>
          <a:xfrm>
            <a:off x="7551738" y="2662238"/>
            <a:ext cx="1079500" cy="584200"/>
          </a:xfrm>
          <a:prstGeom prst="rect">
            <a:avLst/>
          </a:prstGeom>
          <a:solidFill>
            <a:srgbClr val="99CC00">
              <a:alpha val="23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判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</a:rPr>
              <a:t>定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</a:endParaRPr>
          </a:p>
        </p:txBody>
      </p:sp>
      <p:sp>
        <p:nvSpPr>
          <p:cNvPr id="5125" name="Text Box 18"/>
          <p:cNvSpPr txBox="1"/>
          <p:nvPr/>
        </p:nvSpPr>
        <p:spPr>
          <a:xfrm>
            <a:off x="5118100" y="2706688"/>
            <a:ext cx="990600" cy="539750"/>
          </a:xfrm>
          <a:prstGeom prst="rect">
            <a:avLst/>
          </a:prstGeom>
          <a:solidFill>
            <a:srgbClr val="FF9900">
              <a:alpha val="50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性</a:t>
            </a:r>
            <a:r>
              <a:rPr lang="zh-CN" altLang="en-US" sz="2800">
                <a:latin typeface="黑体" panose="02010609060101010101" pitchFamily="2" charset="-122"/>
              </a:rPr>
              <a:t>质</a:t>
            </a:r>
            <a:endParaRPr lang="zh-CN" altLang="en-US" sz="2800">
              <a:latin typeface="黑体" panose="02010609060101010101" pitchFamily="2" charset="-122"/>
            </a:endParaRPr>
          </a:p>
        </p:txBody>
      </p:sp>
      <p:sp>
        <p:nvSpPr>
          <p:cNvPr id="5126" name="Text Box 19"/>
          <p:cNvSpPr txBox="1"/>
          <p:nvPr/>
        </p:nvSpPr>
        <p:spPr>
          <a:xfrm>
            <a:off x="6311900" y="1749425"/>
            <a:ext cx="987425" cy="539750"/>
          </a:xfrm>
          <a:prstGeom prst="rect">
            <a:avLst/>
          </a:prstGeom>
          <a:solidFill>
            <a:srgbClr val="FF9900">
              <a:alpha val="50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定</a:t>
            </a:r>
            <a:r>
              <a:rPr lang="zh-CN" altLang="en-US" sz="2800">
                <a:latin typeface="黑体" panose="02010609060101010101" pitchFamily="2" charset="-122"/>
              </a:rPr>
              <a:t>义</a:t>
            </a:r>
            <a:endParaRPr lang="zh-CN" altLang="en-US" sz="2800">
              <a:latin typeface="黑体" panose="02010609060101010101" pitchFamily="2" charset="-122"/>
            </a:endParaRPr>
          </a:p>
        </p:txBody>
      </p:sp>
      <p:grpSp>
        <p:nvGrpSpPr>
          <p:cNvPr id="5129" name="Group 20"/>
          <p:cNvGrpSpPr/>
          <p:nvPr/>
        </p:nvGrpSpPr>
        <p:grpSpPr>
          <a:xfrm>
            <a:off x="546100" y="1550988"/>
            <a:ext cx="4602163" cy="1978025"/>
            <a:chOff x="0" y="0"/>
            <a:chExt cx="2899" cy="1246"/>
          </a:xfrm>
        </p:grpSpPr>
        <p:sp>
          <p:nvSpPr>
            <p:cNvPr id="5130" name="AutoShape 21"/>
            <p:cNvSpPr/>
            <p:nvPr/>
          </p:nvSpPr>
          <p:spPr>
            <a:xfrm>
              <a:off x="249" y="182"/>
              <a:ext cx="2327" cy="900"/>
            </a:xfrm>
            <a:prstGeom prst="parallelogram">
              <a:avLst>
                <a:gd name="adj" fmla="val 64638"/>
              </a:avLst>
            </a:prstGeom>
            <a:solidFill>
              <a:srgbClr val="BBE0E3">
                <a:alpha val="40999"/>
              </a:srgbClr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endParaRPr lang="zh-CN" altLang="en-US" sz="2800" b="0" dirty="0"/>
            </a:p>
          </p:txBody>
        </p:sp>
        <p:sp>
          <p:nvSpPr>
            <p:cNvPr id="5131" name="Rectangle 22"/>
            <p:cNvSpPr/>
            <p:nvPr/>
          </p:nvSpPr>
          <p:spPr>
            <a:xfrm>
              <a:off x="526" y="0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D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32" name="Rectangle 23"/>
            <p:cNvSpPr/>
            <p:nvPr/>
          </p:nvSpPr>
          <p:spPr>
            <a:xfrm>
              <a:off x="0" y="901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A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33" name="Rectangle 24"/>
            <p:cNvSpPr/>
            <p:nvPr/>
          </p:nvSpPr>
          <p:spPr>
            <a:xfrm>
              <a:off x="2015" y="919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B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34" name="Rectangle 25"/>
            <p:cNvSpPr/>
            <p:nvPr/>
          </p:nvSpPr>
          <p:spPr>
            <a:xfrm>
              <a:off x="2578" y="2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C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843915" y="3968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复习回顾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25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33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3" grpId="1"/>
      <p:bldP spid="5124" grpId="0" bldLvl="0" animBg="1"/>
      <p:bldP spid="5125" grpId="0" bldLvl="0" animBg="1"/>
      <p:bldP spid="512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 Box 17"/>
          <p:cNvSpPr txBox="1"/>
          <p:nvPr/>
        </p:nvSpPr>
        <p:spPr>
          <a:xfrm>
            <a:off x="7551738" y="2662238"/>
            <a:ext cx="1079500" cy="584200"/>
          </a:xfrm>
          <a:prstGeom prst="rect">
            <a:avLst/>
          </a:prstGeom>
          <a:solidFill>
            <a:srgbClr val="99CC00">
              <a:alpha val="23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判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</a:rPr>
              <a:t>定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</a:endParaRPr>
          </a:p>
        </p:txBody>
      </p:sp>
      <p:sp>
        <p:nvSpPr>
          <p:cNvPr id="6147" name="Text Box 18"/>
          <p:cNvSpPr txBox="1"/>
          <p:nvPr/>
        </p:nvSpPr>
        <p:spPr>
          <a:xfrm>
            <a:off x="5118100" y="2706688"/>
            <a:ext cx="990600" cy="539750"/>
          </a:xfrm>
          <a:prstGeom prst="rect">
            <a:avLst/>
          </a:prstGeom>
          <a:solidFill>
            <a:srgbClr val="FF9900">
              <a:alpha val="50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性</a:t>
            </a:r>
            <a:r>
              <a:rPr lang="zh-CN" altLang="en-US" sz="2800">
                <a:latin typeface="黑体" panose="02010609060101010101" pitchFamily="2" charset="-122"/>
              </a:rPr>
              <a:t>质</a:t>
            </a:r>
            <a:endParaRPr lang="zh-CN" altLang="en-US" sz="2800">
              <a:latin typeface="黑体" panose="02010609060101010101" pitchFamily="2" charset="-122"/>
            </a:endParaRPr>
          </a:p>
        </p:txBody>
      </p:sp>
      <p:sp>
        <p:nvSpPr>
          <p:cNvPr id="6148" name="Text Box 19"/>
          <p:cNvSpPr txBox="1"/>
          <p:nvPr/>
        </p:nvSpPr>
        <p:spPr>
          <a:xfrm>
            <a:off x="6311900" y="1749425"/>
            <a:ext cx="987425" cy="539750"/>
          </a:xfrm>
          <a:prstGeom prst="rect">
            <a:avLst/>
          </a:prstGeom>
          <a:solidFill>
            <a:srgbClr val="FF9900">
              <a:alpha val="50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定</a:t>
            </a:r>
            <a:r>
              <a:rPr lang="zh-CN" altLang="en-US" sz="2800">
                <a:latin typeface="黑体" panose="02010609060101010101" pitchFamily="2" charset="-122"/>
              </a:rPr>
              <a:t>义</a:t>
            </a:r>
            <a:endParaRPr lang="zh-CN" altLang="en-US" sz="2800">
              <a:latin typeface="黑体" panose="02010609060101010101" pitchFamily="2" charset="-122"/>
            </a:endParaRPr>
          </a:p>
        </p:txBody>
      </p:sp>
      <p:grpSp>
        <p:nvGrpSpPr>
          <p:cNvPr id="6151" name="Group 9"/>
          <p:cNvGrpSpPr/>
          <p:nvPr/>
        </p:nvGrpSpPr>
        <p:grpSpPr>
          <a:xfrm>
            <a:off x="546100" y="1550988"/>
            <a:ext cx="4602163" cy="1978025"/>
            <a:chOff x="0" y="0"/>
            <a:chExt cx="2899" cy="1246"/>
          </a:xfrm>
        </p:grpSpPr>
        <p:sp>
          <p:nvSpPr>
            <p:cNvPr id="6152" name="AutoShape 10"/>
            <p:cNvSpPr/>
            <p:nvPr/>
          </p:nvSpPr>
          <p:spPr>
            <a:xfrm>
              <a:off x="249" y="182"/>
              <a:ext cx="2327" cy="900"/>
            </a:xfrm>
            <a:prstGeom prst="parallelogram">
              <a:avLst>
                <a:gd name="adj" fmla="val 64638"/>
              </a:avLst>
            </a:prstGeom>
            <a:solidFill>
              <a:srgbClr val="BBE0E3">
                <a:alpha val="40999"/>
              </a:srgbClr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endParaRPr lang="zh-CN" altLang="en-US" sz="2800" b="0" dirty="0"/>
            </a:p>
          </p:txBody>
        </p:sp>
        <p:sp>
          <p:nvSpPr>
            <p:cNvPr id="6153" name="Rectangle 11"/>
            <p:cNvSpPr/>
            <p:nvPr/>
          </p:nvSpPr>
          <p:spPr>
            <a:xfrm>
              <a:off x="526" y="0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D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4" name="Rectangle 12"/>
            <p:cNvSpPr/>
            <p:nvPr/>
          </p:nvSpPr>
          <p:spPr>
            <a:xfrm>
              <a:off x="0" y="901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A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5" name="Rectangle 13"/>
            <p:cNvSpPr/>
            <p:nvPr/>
          </p:nvSpPr>
          <p:spPr>
            <a:xfrm>
              <a:off x="2015" y="919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B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56" name="Rectangle 14"/>
            <p:cNvSpPr/>
            <p:nvPr/>
          </p:nvSpPr>
          <p:spPr>
            <a:xfrm>
              <a:off x="2578" y="2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C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157" name="Text Box 20"/>
          <p:cNvSpPr txBox="1"/>
          <p:nvPr/>
        </p:nvSpPr>
        <p:spPr>
          <a:xfrm>
            <a:off x="163513" y="4024313"/>
            <a:ext cx="88169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　　问题　如何寻找平行四边形的判定方法？</a:t>
            </a:r>
            <a:r>
              <a:rPr lang="zh-CN" altLang="en-US" sz="2800" b="0">
                <a:latin typeface="宋体" panose="02010600030101010101" pitchFamily="2" charset="-122"/>
              </a:rPr>
              <a:t> 　　</a:t>
            </a:r>
            <a:endParaRPr lang="zh-CN" altLang="en-US" sz="2800">
              <a:latin typeface="宋体" panose="02010600030101010101" pitchFamily="2" charset="-122"/>
            </a:endParaRPr>
          </a:p>
        </p:txBody>
      </p:sp>
      <p:sp>
        <p:nvSpPr>
          <p:cNvPr id="6158" name="Text Box 21"/>
          <p:cNvSpPr txBox="1"/>
          <p:nvPr/>
        </p:nvSpPr>
        <p:spPr>
          <a:xfrm>
            <a:off x="163513" y="4743450"/>
            <a:ext cx="93154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>
                <a:latin typeface="宋体" panose="02010600030101010101" pitchFamily="2" charset="-122"/>
              </a:rPr>
              <a:t>　　</a:t>
            </a:r>
            <a:endParaRPr lang="zh-CN" altLang="en-US" sz="280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3915" y="3968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复习回顾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62"/>
          <p:cNvSpPr/>
          <p:nvPr/>
        </p:nvSpPr>
        <p:spPr>
          <a:xfrm>
            <a:off x="1231900" y="1473200"/>
            <a:ext cx="3086100" cy="660400"/>
          </a:xfrm>
          <a:prstGeom prst="rect">
            <a:avLst/>
          </a:prstGeom>
          <a:solidFill>
            <a:srgbClr val="FF9900">
              <a:alpha val="26999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endParaRPr lang="zh-CN" altLang="en-US" sz="2800" b="0" dirty="0"/>
          </a:p>
        </p:txBody>
      </p:sp>
      <p:sp>
        <p:nvSpPr>
          <p:cNvPr id="7171" name="Rectangle 63"/>
          <p:cNvSpPr/>
          <p:nvPr/>
        </p:nvSpPr>
        <p:spPr>
          <a:xfrm>
            <a:off x="4318000" y="1498600"/>
            <a:ext cx="3517900" cy="635000"/>
          </a:xfrm>
          <a:prstGeom prst="rect">
            <a:avLst/>
          </a:prstGeom>
          <a:solidFill>
            <a:srgbClr val="BBE0E3">
              <a:alpha val="48999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endParaRPr lang="zh-CN" altLang="en-US" sz="2800" b="0" dirty="0"/>
          </a:p>
        </p:txBody>
      </p:sp>
      <p:sp>
        <p:nvSpPr>
          <p:cNvPr id="7174" name="Rectangle 55"/>
          <p:cNvSpPr/>
          <p:nvPr/>
        </p:nvSpPr>
        <p:spPr>
          <a:xfrm>
            <a:off x="4376738" y="2174875"/>
            <a:ext cx="3756025" cy="1031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两组对边分别相等的</a:t>
            </a:r>
            <a:endParaRPr lang="zh-CN" altLang="en-US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四边形是平行四边形　</a:t>
            </a:r>
            <a:endParaRPr lang="zh-CN" altLang="en-US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7175" name="Group 61"/>
          <p:cNvGrpSpPr/>
          <p:nvPr/>
        </p:nvGrpSpPr>
        <p:grpSpPr>
          <a:xfrm>
            <a:off x="1219200" y="1485900"/>
            <a:ext cx="7404100" cy="4089400"/>
            <a:chOff x="0" y="0"/>
            <a:chExt cx="4664" cy="2576"/>
          </a:xfrm>
        </p:grpSpPr>
        <p:sp>
          <p:nvSpPr>
            <p:cNvPr id="7176" name="Rectangle 42"/>
            <p:cNvSpPr/>
            <p:nvPr/>
          </p:nvSpPr>
          <p:spPr>
            <a:xfrm>
              <a:off x="2336" y="1936"/>
              <a:ext cx="2328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77" name="Rectangle 41"/>
            <p:cNvSpPr/>
            <p:nvPr/>
          </p:nvSpPr>
          <p:spPr>
            <a:xfrm>
              <a:off x="8" y="1936"/>
              <a:ext cx="2328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78" name="Rectangle 40"/>
            <p:cNvSpPr/>
            <p:nvPr/>
          </p:nvSpPr>
          <p:spPr>
            <a:xfrm>
              <a:off x="2336" y="1296"/>
              <a:ext cx="2328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79" name="Rectangle 39"/>
            <p:cNvSpPr/>
            <p:nvPr/>
          </p:nvSpPr>
          <p:spPr>
            <a:xfrm>
              <a:off x="8" y="1296"/>
              <a:ext cx="2328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80" name="Rectangle 38"/>
            <p:cNvSpPr/>
            <p:nvPr/>
          </p:nvSpPr>
          <p:spPr>
            <a:xfrm>
              <a:off x="2336" y="656"/>
              <a:ext cx="2328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81" name="Rectangle 37"/>
            <p:cNvSpPr/>
            <p:nvPr/>
          </p:nvSpPr>
          <p:spPr>
            <a:xfrm>
              <a:off x="8" y="656"/>
              <a:ext cx="2328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82" name="Rectangle 36"/>
            <p:cNvSpPr/>
            <p:nvPr/>
          </p:nvSpPr>
          <p:spPr>
            <a:xfrm>
              <a:off x="2336" y="0"/>
              <a:ext cx="2328" cy="65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83" name="Rectangle 35"/>
            <p:cNvSpPr/>
            <p:nvPr/>
          </p:nvSpPr>
          <p:spPr>
            <a:xfrm>
              <a:off x="8" y="0"/>
              <a:ext cx="2328" cy="65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buNone/>
              </a:pPr>
              <a:endParaRPr lang="zh-CN" altLang="en-US" sz="2800" dirty="0"/>
            </a:p>
          </p:txBody>
        </p:sp>
        <p:sp>
          <p:nvSpPr>
            <p:cNvPr id="7184" name="Line 43"/>
            <p:cNvSpPr/>
            <p:nvPr/>
          </p:nvSpPr>
          <p:spPr>
            <a:xfrm>
              <a:off x="8" y="0"/>
              <a:ext cx="4168" cy="0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5" name="Line 44"/>
            <p:cNvSpPr/>
            <p:nvPr/>
          </p:nvSpPr>
          <p:spPr>
            <a:xfrm>
              <a:off x="8" y="408"/>
              <a:ext cx="4160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6" name="Line 45"/>
            <p:cNvSpPr/>
            <p:nvPr/>
          </p:nvSpPr>
          <p:spPr>
            <a:xfrm>
              <a:off x="0" y="1160"/>
              <a:ext cx="417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7" name="Line 46"/>
            <p:cNvSpPr/>
            <p:nvPr/>
          </p:nvSpPr>
          <p:spPr>
            <a:xfrm>
              <a:off x="8" y="1872"/>
              <a:ext cx="4152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8" name="Line 47"/>
            <p:cNvSpPr/>
            <p:nvPr/>
          </p:nvSpPr>
          <p:spPr>
            <a:xfrm>
              <a:off x="8" y="2576"/>
              <a:ext cx="4168" cy="0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9" name="Line 48"/>
            <p:cNvSpPr/>
            <p:nvPr/>
          </p:nvSpPr>
          <p:spPr>
            <a:xfrm>
              <a:off x="8" y="0"/>
              <a:ext cx="0" cy="2576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0" name="Line 49"/>
            <p:cNvSpPr/>
            <p:nvPr/>
          </p:nvSpPr>
          <p:spPr>
            <a:xfrm>
              <a:off x="1952" y="0"/>
              <a:ext cx="0" cy="2576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1" name="Line 50"/>
            <p:cNvSpPr/>
            <p:nvPr/>
          </p:nvSpPr>
          <p:spPr>
            <a:xfrm>
              <a:off x="4176" y="0"/>
              <a:ext cx="0" cy="2576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2" name="Rectangle 52"/>
            <p:cNvSpPr/>
            <p:nvPr/>
          </p:nvSpPr>
          <p:spPr>
            <a:xfrm>
              <a:off x="14" y="35"/>
              <a:ext cx="21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/>
                <a:t>平行四边形的性质　</a:t>
              </a:r>
              <a:endParaRPr lang="zh-CN" altLang="en-US" sz="2800"/>
            </a:p>
          </p:txBody>
        </p:sp>
        <p:sp>
          <p:nvSpPr>
            <p:cNvPr id="7193" name="Rectangle 53"/>
            <p:cNvSpPr/>
            <p:nvPr/>
          </p:nvSpPr>
          <p:spPr>
            <a:xfrm>
              <a:off x="2678" y="40"/>
              <a:ext cx="8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/>
                <a:t> 猜想　</a:t>
              </a:r>
              <a:endParaRPr lang="zh-CN" altLang="en-US" sz="2800"/>
            </a:p>
          </p:txBody>
        </p:sp>
        <p:sp>
          <p:nvSpPr>
            <p:cNvPr id="7194" name="Rectangle 56"/>
            <p:cNvSpPr/>
            <p:nvPr/>
          </p:nvSpPr>
          <p:spPr>
            <a:xfrm>
              <a:off x="476" y="603"/>
              <a:ext cx="12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/>
                <a:t>对边相等　</a:t>
              </a:r>
              <a:endParaRPr lang="zh-CN" altLang="en-US" sz="2800"/>
            </a:p>
          </p:txBody>
        </p:sp>
        <p:sp>
          <p:nvSpPr>
            <p:cNvPr id="7195" name="Rectangle 57"/>
            <p:cNvSpPr/>
            <p:nvPr/>
          </p:nvSpPr>
          <p:spPr>
            <a:xfrm>
              <a:off x="492" y="1363"/>
              <a:ext cx="12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/>
                <a:t>对角相等　</a:t>
              </a:r>
              <a:endParaRPr lang="zh-CN" altLang="en-US" sz="2800"/>
            </a:p>
          </p:txBody>
        </p:sp>
        <p:sp>
          <p:nvSpPr>
            <p:cNvPr id="7196" name="Rectangle 58"/>
            <p:cNvSpPr/>
            <p:nvPr/>
          </p:nvSpPr>
          <p:spPr>
            <a:xfrm>
              <a:off x="147" y="2051"/>
              <a:ext cx="19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/>
                <a:t>对角线互相平分　</a:t>
              </a:r>
              <a:endParaRPr lang="zh-CN" altLang="en-US" sz="2800"/>
            </a:p>
          </p:txBody>
        </p:sp>
      </p:grpSp>
      <p:sp>
        <p:nvSpPr>
          <p:cNvPr id="7197" name="Rectangle 59"/>
          <p:cNvSpPr/>
          <p:nvPr/>
        </p:nvSpPr>
        <p:spPr>
          <a:xfrm>
            <a:off x="4376738" y="3392488"/>
            <a:ext cx="4113212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solidFill>
                  <a:srgbClr val="0000FF"/>
                </a:solidFill>
              </a:rPr>
              <a:t>两组对角分别相等的</a:t>
            </a:r>
            <a:endParaRPr lang="zh-CN" altLang="en-US" sz="2800">
              <a:solidFill>
                <a:srgbClr val="0000FF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solidFill>
                  <a:srgbClr val="0000FF"/>
                </a:solidFill>
              </a:rPr>
              <a:t>四边形是平行四边形　　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7198" name="Rectangle 60"/>
          <p:cNvSpPr/>
          <p:nvPr/>
        </p:nvSpPr>
        <p:spPr>
          <a:xfrm>
            <a:off x="4376738" y="4525963"/>
            <a:ext cx="375602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solidFill>
                  <a:srgbClr val="0000FF"/>
                </a:solidFill>
              </a:rPr>
              <a:t>对角线互相平分的四</a:t>
            </a:r>
            <a:endParaRPr lang="zh-CN" altLang="en-US" sz="2800">
              <a:solidFill>
                <a:srgbClr val="0000FF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solidFill>
                  <a:srgbClr val="0000FF"/>
                </a:solidFill>
              </a:rPr>
              <a:t>边形是平行四边形　　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7199" name="Text Box 31"/>
          <p:cNvSpPr txBox="1"/>
          <p:nvPr/>
        </p:nvSpPr>
        <p:spPr>
          <a:xfrm>
            <a:off x="2228850" y="5886450"/>
            <a:ext cx="50419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1500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思考：这些猜想正确吗？ </a:t>
            </a:r>
            <a:r>
              <a:rPr lang="zh-CN" altLang="en-US" sz="2800" b="0">
                <a:latin typeface="宋体" panose="02010600030101010101" pitchFamily="2" charset="-122"/>
              </a:rPr>
              <a:t> </a:t>
            </a:r>
            <a:endParaRPr lang="zh-CN" altLang="en-US" sz="2800" b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3915" y="3968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提出猜想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97" grpId="0"/>
      <p:bldP spid="7198" grpId="0"/>
      <p:bldP spid="71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73" name="文本框 7172"/>
          <p:cNvSpPr txBox="1"/>
          <p:nvPr/>
        </p:nvSpPr>
        <p:spPr>
          <a:xfrm>
            <a:off x="1069340" y="2124710"/>
            <a:ext cx="7487285" cy="17532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 marL="0" lvl="0" indent="875030" algn="l" eaLnBrk="1" latinLnBrk="0" hangingPunct="1"/>
            <a:r>
              <a:rPr lang="zh-CN" altLang="en-US" sz="3600" b="1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认真阅读课本第</a:t>
            </a:r>
            <a:r>
              <a:rPr lang="en-US" altLang="zh-CN" sz="3600" b="1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45</a:t>
            </a:r>
            <a:r>
              <a:rPr lang="zh-CN" altLang="en-US" sz="3600" b="1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至</a:t>
            </a:r>
            <a:r>
              <a:rPr lang="en-US" altLang="zh-CN" sz="3600" b="1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46</a:t>
            </a:r>
            <a:r>
              <a:rPr lang="zh-CN" altLang="en-US" sz="3600" b="1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页的内容，完成下面的练习并体验知识点的形成过程</a:t>
            </a:r>
            <a:r>
              <a:rPr lang="en-US" altLang="zh-CN" sz="3600" b="1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3600" b="1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5" name="文本框 7174"/>
          <p:cNvSpPr txBox="1"/>
          <p:nvPr/>
        </p:nvSpPr>
        <p:spPr>
          <a:xfrm>
            <a:off x="1001713" y="4761548"/>
            <a:ext cx="7488237" cy="762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 marL="0" lvl="0" indent="0" algn="l" eaLnBrk="1" latinLnBrk="0" hangingPunct="1"/>
            <a:r>
              <a:rPr lang="zh-CN" altLang="en-US" sz="4400" b="1" u="none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平行四边形的判定定理</a:t>
            </a:r>
            <a:endParaRPr lang="zh-CN" altLang="en-US" sz="4400" b="1" u="none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3915" y="3968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自主研学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8" name="文本框 8197"/>
          <p:cNvSpPr txBox="1"/>
          <p:nvPr/>
        </p:nvSpPr>
        <p:spPr>
          <a:xfrm>
            <a:off x="1260475" y="1917700"/>
            <a:ext cx="6659563" cy="3382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1、平行四边形的性质：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(1)从边看：两组对边_______；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两组对边_______；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(2)从角看：两组对角_______；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四组邻角_______；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(3)从对角线看：对角线_______</a:t>
            </a:r>
            <a:endParaRPr lang="zh-CN" altLang="en-US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8199" name="矩形 8198"/>
          <p:cNvSpPr/>
          <p:nvPr/>
        </p:nvSpPr>
        <p:spPr>
          <a:xfrm>
            <a:off x="6084888" y="4654550"/>
            <a:ext cx="1654175" cy="6477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相互平分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0" name="矩形 8199"/>
          <p:cNvSpPr/>
          <p:nvPr/>
        </p:nvSpPr>
        <p:spPr>
          <a:xfrm>
            <a:off x="6156325" y="4078288"/>
            <a:ext cx="935038" cy="6477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互补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1" name="矩形 8200"/>
          <p:cNvSpPr/>
          <p:nvPr/>
        </p:nvSpPr>
        <p:spPr>
          <a:xfrm>
            <a:off x="5940425" y="3502025"/>
            <a:ext cx="935038" cy="6477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矩形 8201"/>
          <p:cNvSpPr/>
          <p:nvPr/>
        </p:nvSpPr>
        <p:spPr>
          <a:xfrm>
            <a:off x="6011863" y="2997200"/>
            <a:ext cx="935037" cy="6477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3" name="矩形 8202"/>
          <p:cNvSpPr/>
          <p:nvPr/>
        </p:nvSpPr>
        <p:spPr>
          <a:xfrm>
            <a:off x="6084888" y="2351088"/>
            <a:ext cx="935037" cy="6477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3915" y="3968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bldLvl="0"/>
      <p:bldP spid="8203" grpId="0" bldLvl="0" animBg="1"/>
      <p:bldP spid="8202" grpId="0" bldLvl="0" animBg="1"/>
      <p:bldP spid="8201" grpId="0" bldLvl="0" animBg="1"/>
      <p:bldP spid="8200" grpId="0" bldLvl="0" animBg="1"/>
      <p:bldP spid="819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22" name="文本框 9221"/>
          <p:cNvSpPr txBox="1"/>
          <p:nvPr/>
        </p:nvSpPr>
        <p:spPr>
          <a:xfrm>
            <a:off x="36513" y="1128078"/>
            <a:ext cx="9107487" cy="2835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2、平行四边形性质的逆命题：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(1)两组对边分别平行的四边形是平行四边形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(2)两组对边分别相等的四边形是_______；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(3)两组对角_______的四边形是_______；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(4)对角线________的四边形是_________。</a:t>
            </a:r>
            <a:endParaRPr lang="zh-CN" altLang="en-US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223" name="矩形 9222"/>
          <p:cNvSpPr/>
          <p:nvPr/>
        </p:nvSpPr>
        <p:spPr>
          <a:xfrm>
            <a:off x="6588125" y="2209165"/>
            <a:ext cx="2160588" cy="57626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平行四边形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4" name="矩形 9223"/>
          <p:cNvSpPr/>
          <p:nvPr/>
        </p:nvSpPr>
        <p:spPr>
          <a:xfrm>
            <a:off x="6445250" y="3288665"/>
            <a:ext cx="2159000" cy="57626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平行四边形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5" name="矩形 9224"/>
          <p:cNvSpPr/>
          <p:nvPr/>
        </p:nvSpPr>
        <p:spPr>
          <a:xfrm>
            <a:off x="6588125" y="2783840"/>
            <a:ext cx="2160588" cy="57785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平行四边形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矩形 9225"/>
          <p:cNvSpPr/>
          <p:nvPr/>
        </p:nvSpPr>
        <p:spPr>
          <a:xfrm>
            <a:off x="2555875" y="2783840"/>
            <a:ext cx="1655763" cy="50482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分别相等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矩形 9226"/>
          <p:cNvSpPr/>
          <p:nvPr/>
        </p:nvSpPr>
        <p:spPr>
          <a:xfrm>
            <a:off x="2268538" y="3361690"/>
            <a:ext cx="1655762" cy="503238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相互平分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684213" y="4296728"/>
            <a:ext cx="8310562" cy="11890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猜想：这些逆命题成立吗？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   可否成为平行四边形的判别方法？</a:t>
            </a:r>
            <a:endParaRPr lang="zh-CN" altLang="en-US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229" name="矩形 9228"/>
          <p:cNvSpPr/>
          <p:nvPr/>
        </p:nvSpPr>
        <p:spPr>
          <a:xfrm>
            <a:off x="6300788" y="4368165"/>
            <a:ext cx="792162" cy="4318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0" name="矩形 9229"/>
          <p:cNvSpPr/>
          <p:nvPr/>
        </p:nvSpPr>
        <p:spPr>
          <a:xfrm>
            <a:off x="7524750" y="5447665"/>
            <a:ext cx="790575" cy="4318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0170" tIns="46990" rIns="90170" bIns="46990" anchor="ctr"/>
          <a:p>
            <a:pPr lvl="0" algn="ctr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可以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8515" y="26924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ldLvl="0"/>
      <p:bldP spid="9223" grpId="0" bldLvl="0" animBg="1"/>
      <p:bldP spid="9225" grpId="0" bldLvl="0" animBg="1"/>
      <p:bldP spid="9226" grpId="0" bldLvl="0" animBg="1"/>
      <p:bldP spid="9227" grpId="0" bldLvl="0" animBg="1"/>
      <p:bldP spid="9224" grpId="0" bldLvl="0" animBg="1"/>
      <p:bldP spid="9228" grpId="0" bldLvl="0"/>
      <p:bldP spid="9229" grpId="0" bldLvl="0" animBg="1"/>
      <p:bldP spid="923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19"/>
          <p:cNvSpPr txBox="1"/>
          <p:nvPr/>
        </p:nvSpPr>
        <p:spPr>
          <a:xfrm>
            <a:off x="246063" y="2933700"/>
            <a:ext cx="5978525" cy="3589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　　证明：</a:t>
            </a:r>
            <a:r>
              <a:rPr lang="zh-CN" altLang="en-US" sz="2800" dirty="0">
                <a:latin typeface="宋体" panose="02010600030101010101" pitchFamily="2" charset="-122"/>
              </a:rPr>
              <a:t>连接</a:t>
            </a:r>
            <a:r>
              <a:rPr lang="en-US" altLang="zh-CN" sz="2800" b="0" i="1">
                <a:latin typeface="Times New Roman" panose="02020603050405020304" pitchFamily="18" charset="0"/>
              </a:rPr>
              <a:t>BD</a:t>
            </a:r>
            <a:r>
              <a:rPr lang="zh-CN" altLang="en-US" sz="2800" dirty="0"/>
              <a:t>．</a:t>
            </a:r>
            <a:endParaRPr lang="zh-CN" altLang="en-US" sz="2800" dirty="0"/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∵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CD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    </a:t>
            </a:r>
            <a:r>
              <a:rPr lang="en-US" altLang="zh-CN" sz="2800" b="0" i="1">
                <a:latin typeface="Times New Roman" panose="02020603050405020304" pitchFamily="18" charset="0"/>
              </a:rPr>
              <a:t>BD</a:t>
            </a:r>
            <a:r>
              <a:rPr lang="en-US" altLang="zh-CN" sz="2800">
                <a:latin typeface="宋体" panose="02010600030101010101" pitchFamily="2" charset="-122"/>
              </a:rPr>
              <a:t>= </a:t>
            </a:r>
            <a:r>
              <a:rPr lang="en-US" altLang="zh-CN" sz="2800" b="0" i="1" err="1">
                <a:latin typeface="Times New Roman" panose="02020603050405020304" pitchFamily="18" charset="0"/>
              </a:rPr>
              <a:t>BD</a:t>
            </a:r>
            <a:r>
              <a:rPr lang="en-US" altLang="zh-CN" sz="2800">
                <a:latin typeface="宋体" panose="02010600030101010101" pitchFamily="2" charset="-122"/>
              </a:rPr>
              <a:t> 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△</a:t>
            </a:r>
            <a:r>
              <a:rPr lang="en-US" altLang="zh-CN" sz="2800" b="0" i="1">
                <a:latin typeface="Times New Roman" panose="02020603050405020304" pitchFamily="18" charset="0"/>
              </a:rPr>
              <a:t>ABD</a:t>
            </a:r>
            <a:r>
              <a:rPr lang="en-US" altLang="zh-CN" sz="2800">
                <a:latin typeface="宋体" panose="02010600030101010101" pitchFamily="2" charset="-122"/>
              </a:rPr>
              <a:t>≌△</a:t>
            </a:r>
            <a:r>
              <a:rPr lang="en-US" altLang="zh-CN" sz="2800" b="0" i="1">
                <a:latin typeface="Times New Roman" panose="02020603050405020304" pitchFamily="18" charset="0"/>
              </a:rPr>
              <a:t>CDB</a:t>
            </a:r>
            <a:r>
              <a:rPr lang="zh-CN" altLang="en-US" sz="2800" b="0" i="1" dirty="0">
                <a:latin typeface="Times New Roman" panose="02020603050405020304" pitchFamily="18" charset="0"/>
              </a:rPr>
              <a:t> (sss)</a:t>
            </a:r>
            <a:r>
              <a:rPr lang="zh-CN" altLang="en-US" sz="2800" dirty="0"/>
              <a:t>．</a:t>
            </a:r>
            <a:endParaRPr lang="en-US" altLang="zh-CN" sz="2800" b="0"/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∠</a:t>
            </a:r>
            <a:r>
              <a:rPr lang="en-US" altLang="zh-CN" sz="2800" b="0"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</a:rPr>
              <a:t>，∠</a:t>
            </a:r>
            <a:r>
              <a:rPr lang="en-US" altLang="zh-CN" sz="2800" b="0">
                <a:latin typeface="Times New Roman" panose="02020603050405020304" pitchFamily="18" charset="0"/>
              </a:rPr>
              <a:t>3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>
                <a:latin typeface="Times New Roman" panose="02020603050405020304" pitchFamily="18" charset="0"/>
              </a:rPr>
              <a:t>4</a:t>
            </a:r>
            <a:r>
              <a:rPr lang="zh-CN" altLang="en-US" sz="2800" dirty="0"/>
              <a:t>．</a:t>
            </a:r>
            <a:endParaRPr lang="zh-CN" altLang="en-US" sz="2800" dirty="0"/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/>
              <a:t>．</a:t>
            </a:r>
            <a:endParaRPr lang="zh-CN" altLang="en-US" sz="2800" dirty="0"/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8195" name="Text Box 24"/>
          <p:cNvSpPr txBox="1"/>
          <p:nvPr/>
        </p:nvSpPr>
        <p:spPr>
          <a:xfrm>
            <a:off x="246063" y="1765300"/>
            <a:ext cx="8764587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如图，在四边形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中，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CD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求证：四边形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8198" name="Text Box 2"/>
          <p:cNvSpPr txBox="1"/>
          <p:nvPr/>
        </p:nvSpPr>
        <p:spPr>
          <a:xfrm>
            <a:off x="246063" y="1181100"/>
            <a:ext cx="94821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　　    　 两组对边分别相等的四边形是平行四边形．　　</a:t>
            </a:r>
            <a:endParaRPr lang="zh-CN" altLang="en-US" sz="2800" b="0">
              <a:latin typeface="宋体" panose="02010600030101010101" pitchFamily="2" charset="-122"/>
            </a:endParaRPr>
          </a:p>
        </p:txBody>
      </p:sp>
      <p:sp>
        <p:nvSpPr>
          <p:cNvPr id="8199" name="Rectangle 39"/>
          <p:cNvSpPr/>
          <p:nvPr/>
        </p:nvSpPr>
        <p:spPr>
          <a:xfrm>
            <a:off x="211138" y="1181100"/>
            <a:ext cx="19685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判定定理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1  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0" name="Rectangle 42"/>
          <p:cNvSpPr/>
          <p:nvPr/>
        </p:nvSpPr>
        <p:spPr>
          <a:xfrm>
            <a:off x="935038" y="1181100"/>
            <a:ext cx="12541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猜想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1  </a:t>
            </a:r>
            <a:endParaRPr lang="zh-CN" altLang="en-US" sz="2800" b="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201" name="Group 36"/>
          <p:cNvGrpSpPr/>
          <p:nvPr/>
        </p:nvGrpSpPr>
        <p:grpSpPr>
          <a:xfrm>
            <a:off x="4714875" y="3714750"/>
            <a:ext cx="4068763" cy="1717675"/>
            <a:chOff x="0" y="0"/>
            <a:chExt cx="2563" cy="1082"/>
          </a:xfrm>
        </p:grpSpPr>
        <p:sp>
          <p:nvSpPr>
            <p:cNvPr id="8202" name="AutoShape 31"/>
            <p:cNvSpPr/>
            <p:nvPr/>
          </p:nvSpPr>
          <p:spPr>
            <a:xfrm>
              <a:off x="249" y="154"/>
              <a:ext cx="1996" cy="772"/>
            </a:xfrm>
            <a:prstGeom prst="parallelogram">
              <a:avLst>
                <a:gd name="adj" fmla="val 64637"/>
              </a:avLst>
            </a:prstGeom>
            <a:solidFill>
              <a:srgbClr val="BBE0E3">
                <a:alpha val="40999"/>
              </a:srgbClr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endParaRPr lang="zh-CN" altLang="en-US" sz="2800" b="0" dirty="0"/>
            </a:p>
          </p:txBody>
        </p:sp>
        <p:sp>
          <p:nvSpPr>
            <p:cNvPr id="8203" name="Rectangle 32"/>
            <p:cNvSpPr/>
            <p:nvPr/>
          </p:nvSpPr>
          <p:spPr>
            <a:xfrm>
              <a:off x="454" y="4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D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4" name="Rectangle 33"/>
            <p:cNvSpPr/>
            <p:nvPr/>
          </p:nvSpPr>
          <p:spPr>
            <a:xfrm>
              <a:off x="0" y="75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A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5" name="Rectangle 34"/>
            <p:cNvSpPr/>
            <p:nvPr/>
          </p:nvSpPr>
          <p:spPr>
            <a:xfrm>
              <a:off x="1791" y="755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B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06" name="Rectangle 35"/>
            <p:cNvSpPr/>
            <p:nvPr/>
          </p:nvSpPr>
          <p:spPr>
            <a:xfrm>
              <a:off x="2242" y="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C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8207" name="Line 37"/>
          <p:cNvSpPr/>
          <p:nvPr/>
        </p:nvSpPr>
        <p:spPr>
          <a:xfrm>
            <a:off x="5908675" y="3973513"/>
            <a:ext cx="1574800" cy="11938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8208" name="Group 39"/>
          <p:cNvGrpSpPr/>
          <p:nvPr/>
        </p:nvGrpSpPr>
        <p:grpSpPr>
          <a:xfrm>
            <a:off x="5751513" y="3867150"/>
            <a:ext cx="2079625" cy="1387475"/>
            <a:chOff x="0" y="0"/>
            <a:chExt cx="1310" cy="874"/>
          </a:xfrm>
        </p:grpSpPr>
        <p:sp>
          <p:nvSpPr>
            <p:cNvPr id="8209" name="Text Box 13"/>
            <p:cNvSpPr txBox="1"/>
            <p:nvPr/>
          </p:nvSpPr>
          <p:spPr>
            <a:xfrm>
              <a:off x="253" y="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b="0">
                  <a:latin typeface="Times New Roman" panose="02020603050405020304" pitchFamily="18" charset="0"/>
                </a:rPr>
                <a:t>1</a:t>
              </a:r>
              <a:endParaRPr lang="en-US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8210" name="Text Box 14"/>
            <p:cNvSpPr txBox="1"/>
            <p:nvPr/>
          </p:nvSpPr>
          <p:spPr>
            <a:xfrm>
              <a:off x="710" y="586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b="0">
                  <a:latin typeface="Times New Roman" panose="02020603050405020304" pitchFamily="18" charset="0"/>
                </a:rPr>
                <a:t>2</a:t>
              </a:r>
              <a:endParaRPr lang="en-US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8211" name="Text Box 15"/>
            <p:cNvSpPr txBox="1"/>
            <p:nvPr/>
          </p:nvSpPr>
          <p:spPr>
            <a:xfrm>
              <a:off x="0" y="87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b="0">
                  <a:latin typeface="Times New Roman" panose="02020603050405020304" pitchFamily="18" charset="0"/>
                </a:rPr>
                <a:t>3</a:t>
              </a:r>
              <a:endParaRPr lang="en-US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8212" name="Text Box 16"/>
            <p:cNvSpPr txBox="1"/>
            <p:nvPr/>
          </p:nvSpPr>
          <p:spPr>
            <a:xfrm flipH="1">
              <a:off x="969" y="482"/>
              <a:ext cx="34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b="0">
                  <a:latin typeface="Times New Roman" panose="02020603050405020304" pitchFamily="18" charset="0"/>
                </a:rPr>
                <a:t>4</a:t>
              </a:r>
              <a:endParaRPr lang="en-US" altLang="zh-CN" sz="2400" b="0">
                <a:latin typeface="Times New Roman" panose="02020603050405020304" pitchFamily="18" charset="0"/>
              </a:endParaRPr>
            </a:p>
          </p:txBody>
        </p:sp>
        <p:sp>
          <p:nvSpPr>
            <p:cNvPr id="8213" name="Freeform 44"/>
            <p:cNvSpPr/>
            <p:nvPr/>
          </p:nvSpPr>
          <p:spPr>
            <a:xfrm>
              <a:off x="209" y="62"/>
              <a:ext cx="53" cy="82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45" y="52"/>
                </a:cxn>
                <a:cxn ang="0">
                  <a:pos x="0" y="82"/>
                </a:cxn>
              </a:cxnLst>
              <a:pathLst>
                <a:path w="53" h="82">
                  <a:moveTo>
                    <a:pt x="45" y="0"/>
                  </a:moveTo>
                  <a:cubicBezTo>
                    <a:pt x="49" y="19"/>
                    <a:pt x="53" y="38"/>
                    <a:pt x="45" y="52"/>
                  </a:cubicBezTo>
                  <a:cubicBezTo>
                    <a:pt x="37" y="66"/>
                    <a:pt x="18" y="74"/>
                    <a:pt x="0" y="82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4" name="Freeform 45"/>
            <p:cNvSpPr/>
            <p:nvPr/>
          </p:nvSpPr>
          <p:spPr>
            <a:xfrm>
              <a:off x="52" y="114"/>
              <a:ext cx="105" cy="34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67" y="30"/>
                </a:cxn>
                <a:cxn ang="0">
                  <a:pos x="105" y="0"/>
                </a:cxn>
              </a:cxnLst>
              <a:pathLst>
                <a:path w="105" h="34">
                  <a:moveTo>
                    <a:pt x="0" y="23"/>
                  </a:moveTo>
                  <a:cubicBezTo>
                    <a:pt x="25" y="28"/>
                    <a:pt x="50" y="34"/>
                    <a:pt x="67" y="30"/>
                  </a:cubicBezTo>
                  <a:cubicBezTo>
                    <a:pt x="84" y="26"/>
                    <a:pt x="94" y="13"/>
                    <a:pt x="105" y="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5" name="Freeform 46"/>
            <p:cNvSpPr/>
            <p:nvPr/>
          </p:nvSpPr>
          <p:spPr>
            <a:xfrm>
              <a:off x="1025" y="731"/>
              <a:ext cx="112" cy="34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44" y="4"/>
                </a:cxn>
                <a:cxn ang="0">
                  <a:pos x="112" y="12"/>
                </a:cxn>
              </a:cxnLst>
              <a:pathLst>
                <a:path w="112" h="34">
                  <a:moveTo>
                    <a:pt x="0" y="34"/>
                  </a:moveTo>
                  <a:cubicBezTo>
                    <a:pt x="12" y="21"/>
                    <a:pt x="25" y="8"/>
                    <a:pt x="44" y="4"/>
                  </a:cubicBezTo>
                  <a:cubicBezTo>
                    <a:pt x="63" y="0"/>
                    <a:pt x="87" y="6"/>
                    <a:pt x="112" y="12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6" name="Freeform 47"/>
            <p:cNvSpPr/>
            <p:nvPr/>
          </p:nvSpPr>
          <p:spPr>
            <a:xfrm>
              <a:off x="929" y="735"/>
              <a:ext cx="50" cy="9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5" y="37"/>
                </a:cxn>
                <a:cxn ang="0">
                  <a:pos x="20" y="90"/>
                </a:cxn>
              </a:cxnLst>
              <a:pathLst>
                <a:path w="50" h="90">
                  <a:moveTo>
                    <a:pt x="50" y="0"/>
                  </a:moveTo>
                  <a:cubicBezTo>
                    <a:pt x="30" y="11"/>
                    <a:pt x="10" y="22"/>
                    <a:pt x="5" y="37"/>
                  </a:cubicBezTo>
                  <a:cubicBezTo>
                    <a:pt x="0" y="52"/>
                    <a:pt x="10" y="71"/>
                    <a:pt x="20" y="9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证明猜想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1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39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58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73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9" grpId="0"/>
      <p:bldP spid="82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19"/>
          <p:cNvSpPr txBox="1"/>
          <p:nvPr/>
        </p:nvSpPr>
        <p:spPr>
          <a:xfrm>
            <a:off x="246063" y="2933700"/>
            <a:ext cx="6867525" cy="3595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　　证明：</a:t>
            </a:r>
            <a:r>
              <a:rPr lang="zh-CN" altLang="en-US" sz="2800" dirty="0">
                <a:latin typeface="宋体" panose="02010600030101010101" pitchFamily="2" charset="-122"/>
              </a:rPr>
              <a:t>∵　多边形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是四边形，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∠</a:t>
            </a:r>
            <a:r>
              <a:rPr lang="en-US" altLang="zh-CN" sz="2800" b="0" i="1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宋体" panose="02010600030101010101" pitchFamily="2" charset="-122"/>
              </a:rPr>
              <a:t>+∠</a:t>
            </a:r>
            <a:r>
              <a:rPr lang="en-US" altLang="zh-CN" sz="2800" b="0" i="1">
                <a:latin typeface="Times New Roman" panose="02020603050405020304" pitchFamily="18" charset="0"/>
              </a:rPr>
              <a:t>B</a:t>
            </a:r>
            <a:r>
              <a:rPr lang="en-US" altLang="zh-CN" sz="2800">
                <a:latin typeface="宋体" panose="02010600030101010101" pitchFamily="2" charset="-122"/>
              </a:rPr>
              <a:t>+∠</a:t>
            </a:r>
            <a:r>
              <a:rPr lang="en-US" altLang="zh-CN" sz="2800" b="0" i="1">
                <a:latin typeface="Times New Roman" panose="02020603050405020304" pitchFamily="18" charset="0"/>
              </a:rPr>
              <a:t>C</a:t>
            </a:r>
            <a:r>
              <a:rPr lang="en-US" altLang="zh-CN" sz="2800">
                <a:latin typeface="宋体" panose="02010600030101010101" pitchFamily="2" charset="-122"/>
              </a:rPr>
              <a:t>+∠</a:t>
            </a:r>
            <a:r>
              <a:rPr lang="en-US" altLang="zh-CN" sz="2800" b="0" i="1">
                <a:latin typeface="Times New Roman" panose="02020603050405020304" pitchFamily="18" charset="0"/>
              </a:rPr>
              <a:t>D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>
                <a:latin typeface="Times New Roman" panose="02020603050405020304" pitchFamily="18" charset="0"/>
              </a:rPr>
              <a:t>360</a:t>
            </a:r>
            <a:r>
              <a:rPr lang="en-US" altLang="zh-CN" sz="2800">
                <a:latin typeface="宋体" panose="02010600030101010101" pitchFamily="2" charset="-122"/>
              </a:rPr>
              <a:t>°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又∵　</a:t>
            </a:r>
            <a:r>
              <a:rPr lang="en-US" altLang="zh-CN" sz="2800">
                <a:latin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>
                <a:latin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</a:rPr>
              <a:t>B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</a:rPr>
              <a:t>D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</a:t>
            </a:r>
            <a:r>
              <a:rPr lang="en-US" altLang="zh-CN" sz="2800">
                <a:latin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宋体" panose="02010600030101010101" pitchFamily="2" charset="-122"/>
              </a:rPr>
              <a:t>+∠</a:t>
            </a:r>
            <a:r>
              <a:rPr lang="en-US" altLang="zh-CN" sz="2800" b="0" i="1">
                <a:latin typeface="Times New Roman" panose="02020603050405020304" pitchFamily="18" charset="0"/>
              </a:rPr>
              <a:t>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>
                <a:latin typeface="Times New Roman" panose="02020603050405020304" pitchFamily="18" charset="0"/>
              </a:rPr>
              <a:t>180</a:t>
            </a:r>
            <a:r>
              <a:rPr lang="en-US" altLang="zh-CN" sz="2800">
                <a:latin typeface="宋体" panose="02010600030101010101" pitchFamily="2" charset="-122"/>
              </a:rPr>
              <a:t>°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    </a:t>
            </a:r>
            <a:r>
              <a:rPr lang="en-US" altLang="zh-CN" sz="2800">
                <a:latin typeface="宋体" panose="02010600030101010101" pitchFamily="2" charset="-122"/>
              </a:rPr>
              <a:t>∠</a:t>
            </a:r>
            <a:r>
              <a:rPr lang="en-US" altLang="zh-CN" sz="2800" b="0" i="1">
                <a:latin typeface="Times New Roman" panose="02020603050405020304" pitchFamily="18" charset="0"/>
              </a:rPr>
              <a:t>B</a:t>
            </a:r>
            <a:r>
              <a:rPr lang="en-US" altLang="zh-CN" sz="2800">
                <a:latin typeface="宋体" panose="02010600030101010101" pitchFamily="2" charset="-122"/>
              </a:rPr>
              <a:t>+∠</a:t>
            </a:r>
            <a:r>
              <a:rPr lang="en-US" altLang="zh-CN" sz="2800" b="0" i="1">
                <a:latin typeface="Times New Roman" panose="02020603050405020304" pitchFamily="18" charset="0"/>
              </a:rPr>
              <a:t>C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>
                <a:latin typeface="Times New Roman" panose="02020603050405020304" pitchFamily="18" charset="0"/>
              </a:rPr>
              <a:t>180</a:t>
            </a:r>
            <a:r>
              <a:rPr lang="en-US" altLang="zh-CN" sz="2800">
                <a:latin typeface="宋体" panose="02010600030101010101" pitchFamily="2" charset="-122"/>
              </a:rPr>
              <a:t>°</a:t>
            </a:r>
            <a:r>
              <a:rPr lang="zh-CN" altLang="en-US" sz="2800" dirty="0">
                <a:latin typeface="宋体" panose="02010600030101010101" pitchFamily="2" charset="-122"/>
              </a:rPr>
              <a:t>． 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r>
              <a:rPr lang="zh-CN" altLang="en-US" sz="2400" dirty="0">
                <a:latin typeface="宋体" panose="02010600030101010101" pitchFamily="2" charset="-122"/>
              </a:rPr>
              <a:t> 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9219" name="Text Box 24"/>
          <p:cNvSpPr txBox="1"/>
          <p:nvPr/>
        </p:nvSpPr>
        <p:spPr>
          <a:xfrm>
            <a:off x="246063" y="1765300"/>
            <a:ext cx="8764587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如图，在四边形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中，∠</a:t>
            </a:r>
            <a:r>
              <a:rPr lang="en-US" altLang="zh-CN" sz="2800" b="0" i="1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宋体" panose="02010600030101010101" pitchFamily="2" charset="-122"/>
              </a:rPr>
              <a:t>，∠</a:t>
            </a:r>
            <a:r>
              <a:rPr lang="en-US" altLang="zh-CN" sz="2800" b="0" i="1">
                <a:latin typeface="Times New Roman" panose="02020603050405020304" pitchFamily="18" charset="0"/>
              </a:rPr>
              <a:t>B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</a:rPr>
              <a:t>D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求证：四边形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9222" name="Text Box 2"/>
          <p:cNvSpPr txBox="1"/>
          <p:nvPr/>
        </p:nvSpPr>
        <p:spPr>
          <a:xfrm>
            <a:off x="246063" y="1181100"/>
            <a:ext cx="94821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　　</a:t>
            </a: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2800">
                <a:latin typeface="宋体" panose="02010600030101010101" pitchFamily="2" charset="-122"/>
              </a:rPr>
              <a:t>　两组对角分别相等的四边形是平行四边形．　　</a:t>
            </a:r>
            <a:endParaRPr lang="zh-CN" altLang="en-US" sz="2800">
              <a:latin typeface="宋体" panose="02010600030101010101" pitchFamily="2" charset="-122"/>
            </a:endParaRPr>
          </a:p>
        </p:txBody>
      </p:sp>
      <p:sp>
        <p:nvSpPr>
          <p:cNvPr id="9223" name="Rectangle 18"/>
          <p:cNvSpPr/>
          <p:nvPr/>
        </p:nvSpPr>
        <p:spPr>
          <a:xfrm>
            <a:off x="211138" y="1176338"/>
            <a:ext cx="19685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判定定理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2  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Rectangle 20"/>
          <p:cNvSpPr/>
          <p:nvPr/>
        </p:nvSpPr>
        <p:spPr>
          <a:xfrm>
            <a:off x="935038" y="1181100"/>
            <a:ext cx="12541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猜想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2  </a:t>
            </a:r>
            <a:endParaRPr lang="zh-CN" altLang="en-US" sz="2800" b="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225" name="Group 2"/>
          <p:cNvGrpSpPr/>
          <p:nvPr/>
        </p:nvGrpSpPr>
        <p:grpSpPr>
          <a:xfrm>
            <a:off x="4710113" y="3713163"/>
            <a:ext cx="4068762" cy="1717675"/>
            <a:chOff x="0" y="0"/>
            <a:chExt cx="2563" cy="1082"/>
          </a:xfrm>
        </p:grpSpPr>
        <p:sp>
          <p:nvSpPr>
            <p:cNvPr id="9226" name="AutoShape 3"/>
            <p:cNvSpPr/>
            <p:nvPr/>
          </p:nvSpPr>
          <p:spPr>
            <a:xfrm>
              <a:off x="249" y="154"/>
              <a:ext cx="1996" cy="772"/>
            </a:xfrm>
            <a:prstGeom prst="parallelogram">
              <a:avLst>
                <a:gd name="adj" fmla="val 64637"/>
              </a:avLst>
            </a:prstGeom>
            <a:solidFill>
              <a:srgbClr val="BBE0E3">
                <a:alpha val="40999"/>
              </a:srgbClr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endParaRPr lang="zh-CN" altLang="en-US" sz="2800" b="0" dirty="0"/>
            </a:p>
          </p:txBody>
        </p:sp>
        <p:sp>
          <p:nvSpPr>
            <p:cNvPr id="9227" name="Rectangle 4"/>
            <p:cNvSpPr/>
            <p:nvPr/>
          </p:nvSpPr>
          <p:spPr>
            <a:xfrm>
              <a:off x="454" y="4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D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28" name="Rectangle 5"/>
            <p:cNvSpPr/>
            <p:nvPr/>
          </p:nvSpPr>
          <p:spPr>
            <a:xfrm>
              <a:off x="0" y="75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A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29" name="Rectangle 6"/>
            <p:cNvSpPr/>
            <p:nvPr/>
          </p:nvSpPr>
          <p:spPr>
            <a:xfrm>
              <a:off x="1791" y="755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B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0" name="Rectangle 7"/>
            <p:cNvSpPr/>
            <p:nvPr/>
          </p:nvSpPr>
          <p:spPr>
            <a:xfrm>
              <a:off x="2242" y="0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C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证明猜想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4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56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70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87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charRg st="102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3" grpId="0"/>
      <p:bldP spid="92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4"/>
          <p:cNvSpPr txBox="1"/>
          <p:nvPr/>
        </p:nvSpPr>
        <p:spPr>
          <a:xfrm>
            <a:off x="246063" y="1765300"/>
            <a:ext cx="8897937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如图，在四边形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中，</a:t>
            </a:r>
            <a:r>
              <a:rPr lang="en-US" altLang="zh-CN" sz="2800" b="0" i="1">
                <a:latin typeface="Times New Roman" panose="02020603050405020304" pitchFamily="18" charset="0"/>
              </a:rPr>
              <a:t>AC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BD</a:t>
            </a:r>
            <a:r>
              <a:rPr lang="zh-CN" altLang="en-US" sz="2800" dirty="0">
                <a:latin typeface="宋体" panose="02010600030101010101" pitchFamily="2" charset="-122"/>
              </a:rPr>
              <a:t>相交于点</a:t>
            </a:r>
            <a:r>
              <a:rPr lang="en-US" altLang="zh-CN" sz="2800" b="0" i="1">
                <a:latin typeface="Times New Roman" panose="02020603050405020304" pitchFamily="18" charset="0"/>
              </a:rPr>
              <a:t>O</a:t>
            </a:r>
            <a:r>
              <a:rPr lang="zh-CN" altLang="en-US" sz="2800" dirty="0">
                <a:latin typeface="宋体" panose="02010600030101010101" pitchFamily="2" charset="-122"/>
              </a:rPr>
              <a:t>，且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800" b="0" i="1">
                <a:latin typeface="Times New Roman" panose="02020603050405020304" pitchFamily="18" charset="0"/>
              </a:rPr>
              <a:t>OA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OC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OB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OD</a:t>
            </a:r>
            <a:r>
              <a:rPr lang="zh-CN" altLang="en-US" sz="2800" dirty="0">
                <a:latin typeface="宋体" panose="02010600030101010101" pitchFamily="2" charset="-122"/>
              </a:rPr>
              <a:t>．求证：四边形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10245" name="Text Box 2"/>
          <p:cNvSpPr txBox="1"/>
          <p:nvPr/>
        </p:nvSpPr>
        <p:spPr>
          <a:xfrm>
            <a:off x="246063" y="1181100"/>
            <a:ext cx="94821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>
                <a:latin typeface="宋体" panose="02010600030101010101" pitchFamily="2" charset="-122"/>
              </a:rPr>
              <a:t>　　</a:t>
            </a: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2800">
                <a:latin typeface="宋体" panose="02010600030101010101" pitchFamily="2" charset="-122"/>
              </a:rPr>
              <a:t>　对角线互相平分的四边形是平行四边形．　　</a:t>
            </a:r>
            <a:endParaRPr lang="zh-CN" altLang="en-US" sz="2800">
              <a:latin typeface="宋体" panose="02010600030101010101" pitchFamily="2" charset="-122"/>
            </a:endParaRPr>
          </a:p>
        </p:txBody>
      </p:sp>
      <p:sp>
        <p:nvSpPr>
          <p:cNvPr id="10246" name="Rectangle 13"/>
          <p:cNvSpPr/>
          <p:nvPr/>
        </p:nvSpPr>
        <p:spPr>
          <a:xfrm>
            <a:off x="211138" y="1193800"/>
            <a:ext cx="19685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判定定理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3  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0247" name="Group 18"/>
          <p:cNvGrpSpPr/>
          <p:nvPr/>
        </p:nvGrpSpPr>
        <p:grpSpPr>
          <a:xfrm>
            <a:off x="4714875" y="3711575"/>
            <a:ext cx="4068763" cy="1717675"/>
            <a:chOff x="0" y="0"/>
            <a:chExt cx="2563" cy="1082"/>
          </a:xfrm>
        </p:grpSpPr>
        <p:grpSp>
          <p:nvGrpSpPr>
            <p:cNvPr id="10248" name="Group 2"/>
            <p:cNvGrpSpPr/>
            <p:nvPr/>
          </p:nvGrpSpPr>
          <p:grpSpPr>
            <a:xfrm>
              <a:off x="0" y="0"/>
              <a:ext cx="2563" cy="1082"/>
              <a:chOff x="0" y="0"/>
              <a:chExt cx="2563" cy="1082"/>
            </a:xfrm>
          </p:grpSpPr>
          <p:sp>
            <p:nvSpPr>
              <p:cNvPr id="10249" name="AutoShape 3"/>
              <p:cNvSpPr/>
              <p:nvPr/>
            </p:nvSpPr>
            <p:spPr>
              <a:xfrm>
                <a:off x="249" y="154"/>
                <a:ext cx="1996" cy="772"/>
              </a:xfrm>
              <a:prstGeom prst="parallelogram">
                <a:avLst>
                  <a:gd name="adj" fmla="val 64637"/>
                </a:avLst>
              </a:prstGeom>
              <a:solidFill>
                <a:srgbClr val="BBE0E3">
                  <a:alpha val="40999"/>
                </a:srgbClr>
              </a:solidFill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>
                <a:lvl1pPr marL="342900" lvl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lvl="1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lvl="2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lvl="3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lvl="4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marL="0" lvl="0" indent="0" eaLnBrk="1" hangingPunct="1">
                  <a:buNone/>
                </a:pPr>
                <a:endParaRPr lang="zh-CN" altLang="en-US" sz="2800" b="0" dirty="0"/>
              </a:p>
            </p:txBody>
          </p:sp>
          <p:sp>
            <p:nvSpPr>
              <p:cNvPr id="10250" name="Rectangle 4"/>
              <p:cNvSpPr/>
              <p:nvPr/>
            </p:nvSpPr>
            <p:spPr>
              <a:xfrm>
                <a:off x="454" y="4"/>
                <a:ext cx="33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lvl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lvl="1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lvl="2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lvl="3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lvl="4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b="0" i="1">
                    <a:latin typeface="Times New Roman" panose="02020603050405020304" pitchFamily="18" charset="0"/>
                  </a:rPr>
                  <a:t>D </a:t>
                </a:r>
                <a:endParaRPr lang="zh-CN" altLang="en-US" sz="2800" b="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51" name="Rectangle 5"/>
              <p:cNvSpPr/>
              <p:nvPr/>
            </p:nvSpPr>
            <p:spPr>
              <a:xfrm>
                <a:off x="0" y="753"/>
                <a:ext cx="30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lvl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lvl="1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lvl="2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lvl="3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lvl="4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b="0" i="1">
                    <a:latin typeface="Times New Roman" panose="02020603050405020304" pitchFamily="18" charset="0"/>
                  </a:rPr>
                  <a:t>A </a:t>
                </a:r>
                <a:endParaRPr lang="zh-CN" altLang="en-US" sz="2800" b="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52" name="Rectangle 6"/>
              <p:cNvSpPr/>
              <p:nvPr/>
            </p:nvSpPr>
            <p:spPr>
              <a:xfrm>
                <a:off x="1791" y="755"/>
                <a:ext cx="30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lvl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lvl="1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lvl="2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lvl="3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lvl="4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b="0" i="1">
                    <a:latin typeface="Times New Roman" panose="02020603050405020304" pitchFamily="18" charset="0"/>
                  </a:rPr>
                  <a:t>B </a:t>
                </a:r>
                <a:endParaRPr lang="zh-CN" altLang="en-US" sz="2800" b="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53" name="Rectangle 7"/>
              <p:cNvSpPr/>
              <p:nvPr/>
            </p:nvSpPr>
            <p:spPr>
              <a:xfrm>
                <a:off x="2242" y="0"/>
                <a:ext cx="32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lvl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lvl="1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lvl="2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lvl="3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lvl="4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b="0" i="1">
                    <a:latin typeface="Times New Roman" panose="02020603050405020304" pitchFamily="18" charset="0"/>
                  </a:rPr>
                  <a:t>C </a:t>
                </a:r>
                <a:endParaRPr lang="zh-CN" altLang="en-US" sz="2800" b="0" i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0254" name="Line 14"/>
            <p:cNvSpPr/>
            <p:nvPr/>
          </p:nvSpPr>
          <p:spPr>
            <a:xfrm flipV="1">
              <a:off x="259" y="155"/>
              <a:ext cx="1984" cy="76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5" name="Line 15"/>
            <p:cNvSpPr/>
            <p:nvPr/>
          </p:nvSpPr>
          <p:spPr>
            <a:xfrm>
              <a:off x="747" y="155"/>
              <a:ext cx="992" cy="76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6" name="Rectangle 17"/>
            <p:cNvSpPr/>
            <p:nvPr/>
          </p:nvSpPr>
          <p:spPr>
            <a:xfrm>
              <a:off x="1071" y="528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O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0257" name="Rectangle 19"/>
          <p:cNvSpPr/>
          <p:nvPr/>
        </p:nvSpPr>
        <p:spPr>
          <a:xfrm>
            <a:off x="935038" y="1193800"/>
            <a:ext cx="12541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猜想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3  </a:t>
            </a:r>
            <a:endParaRPr lang="zh-CN" altLang="en-US" sz="2800" b="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8" name="Text Box 19"/>
          <p:cNvSpPr txBox="1"/>
          <p:nvPr/>
        </p:nvSpPr>
        <p:spPr>
          <a:xfrm>
            <a:off x="246063" y="2938463"/>
            <a:ext cx="9255125" cy="3082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　　证明：</a:t>
            </a:r>
            <a:r>
              <a:rPr lang="zh-CN" altLang="en-US" sz="2800" dirty="0">
                <a:latin typeface="宋体" panose="02010600030101010101" pitchFamily="2" charset="-122"/>
              </a:rPr>
              <a:t>∵　</a:t>
            </a:r>
            <a:r>
              <a:rPr lang="en-US" altLang="zh-CN" sz="2800" b="0" i="1">
                <a:latin typeface="Times New Roman" panose="02020603050405020304" pitchFamily="18" charset="0"/>
              </a:rPr>
              <a:t>OA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OC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OB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OD</a:t>
            </a:r>
            <a:r>
              <a:rPr lang="zh-CN" altLang="en-US" sz="2800" dirty="0">
                <a:latin typeface="宋体" panose="02010600030101010101" pitchFamily="2" charset="-122"/>
              </a:rPr>
              <a:t>，∠</a:t>
            </a:r>
            <a:r>
              <a:rPr lang="en-US" altLang="zh-CN" sz="2800" b="0" i="1">
                <a:latin typeface="Times New Roman" panose="02020603050405020304" pitchFamily="18" charset="0"/>
              </a:rPr>
              <a:t>AOD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</a:rPr>
              <a:t>COB</a:t>
            </a:r>
            <a:r>
              <a:rPr lang="zh-CN" altLang="en-US" sz="2800" dirty="0">
                <a:latin typeface="宋体" panose="02010600030101010101" pitchFamily="2" charset="-122"/>
              </a:rPr>
              <a:t>，  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∴</a:t>
            </a:r>
            <a:r>
              <a:rPr lang="zh-CN" altLang="en-US" sz="2800" dirty="0">
                <a:latin typeface="宋体" panose="02010600030101010101" pitchFamily="2" charset="-122"/>
              </a:rPr>
              <a:t>　△</a:t>
            </a:r>
            <a:r>
              <a:rPr lang="en-US" altLang="zh-CN" sz="2800" b="0" i="1">
                <a:latin typeface="Times New Roman" panose="02020603050405020304" pitchFamily="18" charset="0"/>
              </a:rPr>
              <a:t>AOD</a:t>
            </a:r>
            <a:r>
              <a:rPr lang="en-US" altLang="zh-CN" sz="2800">
                <a:latin typeface="宋体" panose="02010600030101010101" pitchFamily="2" charset="-122"/>
              </a:rPr>
              <a:t>≌△</a:t>
            </a:r>
            <a:r>
              <a:rPr lang="en-US" altLang="zh-CN" sz="2800" b="0" i="1">
                <a:latin typeface="Times New Roman" panose="02020603050405020304" pitchFamily="18" charset="0"/>
              </a:rPr>
              <a:t>COB</a:t>
            </a:r>
            <a:r>
              <a:rPr lang="zh-CN" altLang="en-US" sz="2800" b="0" i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0" i="1">
                <a:latin typeface="Times New Roman" panose="02020603050405020304" pitchFamily="18" charset="0"/>
              </a:rPr>
              <a:t>SAS)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∴</a:t>
            </a:r>
            <a:r>
              <a:rPr lang="zh-CN" altLang="en-US" sz="2800" dirty="0">
                <a:latin typeface="宋体" panose="02010600030101010101" pitchFamily="2" charset="-122"/>
              </a:rPr>
              <a:t>　∠</a:t>
            </a:r>
            <a:r>
              <a:rPr lang="en-US" altLang="zh-CN" sz="2800" b="0" i="1">
                <a:latin typeface="Times New Roman" panose="02020603050405020304" pitchFamily="18" charset="0"/>
              </a:rPr>
              <a:t>OAD</a:t>
            </a:r>
            <a:r>
              <a:rPr lang="en-US" altLang="zh-CN" sz="2800">
                <a:latin typeface="宋体" panose="02010600030101010101" pitchFamily="2" charset="-122"/>
              </a:rPr>
              <a:t>=∠</a:t>
            </a:r>
            <a:r>
              <a:rPr lang="en-US" altLang="zh-CN" sz="2800" b="0" i="1">
                <a:latin typeface="Times New Roman" panose="02020603050405020304" pitchFamily="18" charset="0"/>
              </a:rPr>
              <a:t>OCB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∴</a:t>
            </a:r>
            <a:r>
              <a:rPr lang="zh-CN" altLang="en-US" sz="2800" dirty="0">
                <a:latin typeface="宋体" panose="02010600030101010101" pitchFamily="2" charset="-122"/>
              </a:rPr>
              <a:t>　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同理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∴</a:t>
            </a:r>
            <a:r>
              <a:rPr lang="zh-CN" altLang="en-US" sz="2800" dirty="0">
                <a:latin typeface="宋体" panose="02010600030101010101" pitchFamily="2" charset="-122"/>
              </a:rPr>
              <a:t>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</a:t>
            </a:r>
            <a:r>
              <a:rPr lang="zh-CN" altLang="en-US" sz="2800" dirty="0"/>
              <a:t>．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证明猜想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32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50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63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72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82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6" grpId="0"/>
      <p:bldP spid="102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5"/>
          <p:cNvSpPr txBox="1"/>
          <p:nvPr/>
        </p:nvSpPr>
        <p:spPr>
          <a:xfrm>
            <a:off x="277813" y="1751013"/>
            <a:ext cx="8866187" cy="3509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现在，我们一共有哪些判定平行四边形的方法呢？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　　定义：</a:t>
            </a:r>
            <a:r>
              <a:rPr lang="zh-CN" altLang="en-US" sz="2800" dirty="0">
                <a:latin typeface="宋体" panose="02010600030101010101" pitchFamily="2" charset="-122"/>
              </a:rPr>
              <a:t>两组对边分别平行的四边形叫做平行四边形．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　　判定定理：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</a:rPr>
              <a:t>）两组对边分别相等的四边形是平行四边形；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</a:rPr>
              <a:t>）两组对角分别相等的四边形是平行四边形；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3</a:t>
            </a:r>
            <a:r>
              <a:rPr lang="zh-CN" altLang="en-US" sz="2800" dirty="0">
                <a:latin typeface="宋体" panose="02010600030101010101" pitchFamily="2" charset="-122"/>
              </a:rPr>
              <a:t>）对角线互相平分的四边形是平行四边形．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归纳小结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25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51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6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83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06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91" name="文本框 16390"/>
          <p:cNvSpPr txBox="1"/>
          <p:nvPr/>
        </p:nvSpPr>
        <p:spPr>
          <a:xfrm>
            <a:off x="611188" y="1989138"/>
            <a:ext cx="7923530" cy="23069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如图，</a:t>
            </a:r>
            <a:r>
              <a:rPr lang="zh-CN" altLang="en-US" sz="3600" b="1" i="1" dirty="0">
                <a:latin typeface="Arial" panose="020B0604020202020204" pitchFamily="34" charset="0"/>
                <a:ea typeface="宋体" panose="02010600030101010101" pitchFamily="2" charset="-122"/>
              </a:rPr>
              <a:t>口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ABCD的对角线AC、BD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相交于点O，E、F是AC上的两点，且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AE=CF。求证：四边形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BFDE是平行四边形。</a:t>
            </a:r>
            <a:endParaRPr lang="zh-CN" altLang="en-US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6392" name="图片 96"/>
          <p:cNvPicPr>
            <a:picLocks noChangeAspect="1"/>
          </p:cNvPicPr>
          <p:nvPr/>
        </p:nvPicPr>
        <p:blipFill>
          <a:blip r:embed="rId1"/>
          <a:srcRect t="11798" r="56801" b="50647"/>
          <a:stretch>
            <a:fillRect/>
          </a:stretch>
        </p:blipFill>
        <p:spPr>
          <a:xfrm>
            <a:off x="4787900" y="4510088"/>
            <a:ext cx="3946525" cy="158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应用提升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7414" name="图片 96"/>
          <p:cNvPicPr>
            <a:picLocks noChangeAspect="1"/>
          </p:cNvPicPr>
          <p:nvPr/>
        </p:nvPicPr>
        <p:blipFill>
          <a:blip r:embed="rId1"/>
          <a:srcRect t="11798" r="56801" b="50647"/>
          <a:stretch>
            <a:fillRect/>
          </a:stretch>
        </p:blipFill>
        <p:spPr>
          <a:xfrm>
            <a:off x="5003800" y="4079240"/>
            <a:ext cx="3589338" cy="144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5" name="文本框 17414"/>
          <p:cNvSpPr txBox="1"/>
          <p:nvPr/>
        </p:nvSpPr>
        <p:spPr>
          <a:xfrm>
            <a:off x="828675" y="1414145"/>
            <a:ext cx="6592888" cy="2528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证明：∵ABCD是平行四边形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O是对角线AC、BD交点    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∴OA=OC     OB=OD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又∵AE=CF  ∴OE=OF    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∴四边形BFDE是平行四边形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应用提升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41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charRg st="15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5">
                                            <p:txEl>
                                              <p:charRg st="15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charRg st="4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415">
                                            <p:txEl>
                                              <p:charRg st="46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charRg st="74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415">
                                            <p:txEl>
                                              <p:charRg st="74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charRg st="101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415">
                                            <p:txEl>
                                              <p:charRg st="101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8438" name="图片 96"/>
          <p:cNvPicPr>
            <a:picLocks noChangeAspect="1"/>
          </p:cNvPicPr>
          <p:nvPr/>
        </p:nvPicPr>
        <p:blipFill>
          <a:blip r:embed="rId1"/>
          <a:srcRect t="11798" r="56801" b="50647"/>
          <a:stretch>
            <a:fillRect/>
          </a:stretch>
        </p:blipFill>
        <p:spPr>
          <a:xfrm>
            <a:off x="5508625" y="4005263"/>
            <a:ext cx="3587750" cy="144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9" name="文本框 18438"/>
          <p:cNvSpPr txBox="1"/>
          <p:nvPr/>
        </p:nvSpPr>
        <p:spPr>
          <a:xfrm>
            <a:off x="107950" y="1196975"/>
            <a:ext cx="8497888" cy="6397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lvl="0" indent="0" algn="l" eaLnBrk="1" latinLnBrk="0" hangingPunct="1"/>
            <a:r>
              <a:rPr lang="zh-CN" altLang="en-US" sz="3600" b="1" u="none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思考  你还有其它证明方法吗？写出过程</a:t>
            </a:r>
            <a:r>
              <a:rPr lang="en-US" altLang="zh-CN" sz="3600" b="1" u="none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3600" b="1" u="none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468313" y="1701483"/>
            <a:ext cx="8247062" cy="4479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证明：∵ABCD是平行四边形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O是对角线AC、BD交点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∴AD=CD    ∠DAE=∠BCF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又∵AE=CF    ∴△DAE≌△BCF    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∴DE=BC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同理△BAE≌△DCF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∴BE=DC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∴四边形BFDE是平行四边形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1190" y="15557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应用提升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44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15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440">
                                            <p:txEl>
                                              <p:charRg st="15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42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440">
                                            <p:txEl>
                                              <p:charRg st="42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73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440">
                                            <p:txEl>
                                              <p:charRg st="73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106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440">
                                            <p:txEl>
                                              <p:charRg st="106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8440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143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8440">
                                            <p:txEl>
                                              <p:charRg st="143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charRg st="161" end="1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8440">
                                            <p:txEl>
                                              <p:charRg st="161" end="1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16"/>
          <p:cNvSpPr txBox="1"/>
          <p:nvPr/>
        </p:nvSpPr>
        <p:spPr>
          <a:xfrm>
            <a:off x="195263" y="2468563"/>
            <a:ext cx="6208712" cy="35956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　　证明：</a:t>
            </a:r>
            <a:r>
              <a:rPr lang="zh-CN" altLang="en-US" sz="2800" dirty="0">
                <a:latin typeface="宋体" panose="02010600030101010101" pitchFamily="2" charset="-122"/>
              </a:rPr>
              <a:t>∵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又∵　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EF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DE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CF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DCFE</a:t>
            </a:r>
            <a:r>
              <a:rPr lang="zh-CN" altLang="en-US" sz="2800" dirty="0">
                <a:latin typeface="宋体" panose="02010600030101010101" pitchFamily="2" charset="-122"/>
              </a:rPr>
              <a:t>也是平行四边形．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EF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∴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</a:rPr>
              <a:t>．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2293" name="Text Box 6"/>
          <p:cNvSpPr txBox="1"/>
          <p:nvPr/>
        </p:nvSpPr>
        <p:spPr>
          <a:xfrm>
            <a:off x="195580" y="1119505"/>
            <a:ext cx="8213090" cy="1038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　</a:t>
            </a:r>
            <a:r>
              <a:rPr lang="en-US" altLang="zh-CN" sz="2800" dirty="0"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</a:rPr>
              <a:t>、如图，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DC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b="0" i="1">
                <a:latin typeface="Times New Roman" panose="02020603050405020304" pitchFamily="18" charset="0"/>
              </a:rPr>
              <a:t>DE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CF</a:t>
            </a:r>
            <a:r>
              <a:rPr lang="zh-CN" altLang="en-US" sz="2800" dirty="0">
                <a:latin typeface="Times New Roman" panose="02020603050405020304" pitchFamily="18" charset="0"/>
              </a:rPr>
              <a:t>．求证：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lvl="0" indent="0" eaLnBrk="1" hangingPunct="1">
              <a:buNone/>
            </a:pP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Times New Roman" panose="02020603050405020304" pitchFamily="18" charset="0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</a:rPr>
              <a:t>．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grpSp>
        <p:nvGrpSpPr>
          <p:cNvPr id="12294" name="Group 33"/>
          <p:cNvGrpSpPr/>
          <p:nvPr/>
        </p:nvGrpSpPr>
        <p:grpSpPr>
          <a:xfrm>
            <a:off x="5830888" y="2643188"/>
            <a:ext cx="3319462" cy="2525712"/>
            <a:chOff x="0" y="0"/>
            <a:chExt cx="2091" cy="1591"/>
          </a:xfrm>
        </p:grpSpPr>
        <p:sp>
          <p:nvSpPr>
            <p:cNvPr id="12295" name="Rectangle 22"/>
            <p:cNvSpPr/>
            <p:nvPr/>
          </p:nvSpPr>
          <p:spPr>
            <a:xfrm>
              <a:off x="91" y="279"/>
              <a:ext cx="1037" cy="768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endParaRPr lang="zh-CN" altLang="en-US" sz="2800" b="0" dirty="0"/>
            </a:p>
          </p:txBody>
        </p:sp>
        <p:sp>
          <p:nvSpPr>
            <p:cNvPr id="12296" name="AutoShape 23"/>
            <p:cNvSpPr/>
            <p:nvPr/>
          </p:nvSpPr>
          <p:spPr>
            <a:xfrm rot="5400000">
              <a:off x="923" y="484"/>
              <a:ext cx="1016" cy="606"/>
            </a:xfrm>
            <a:prstGeom prst="parallelogram">
              <a:avLst>
                <a:gd name="adj" fmla="val 41914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endParaRPr lang="zh-CN" altLang="en-US" sz="2800" b="0" dirty="0"/>
            </a:p>
          </p:txBody>
        </p:sp>
        <p:sp>
          <p:nvSpPr>
            <p:cNvPr id="12297" name="Rectangle 25"/>
            <p:cNvSpPr/>
            <p:nvPr/>
          </p:nvSpPr>
          <p:spPr>
            <a:xfrm>
              <a:off x="0" y="0"/>
              <a:ext cx="4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A</a:t>
              </a:r>
              <a:r>
                <a:rPr lang="zh-CN" altLang="en-US" sz="2800" b="0" i="1" dirty="0">
                  <a:latin typeface="Times New Roman" panose="02020603050405020304" pitchFamily="18" charset="0"/>
                </a:rPr>
                <a:t>　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2298" name="Rectangle 26"/>
            <p:cNvSpPr/>
            <p:nvPr/>
          </p:nvSpPr>
          <p:spPr>
            <a:xfrm>
              <a:off x="0" y="1008"/>
              <a:ext cx="4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B</a:t>
              </a:r>
              <a:r>
                <a:rPr lang="zh-CN" altLang="en-US" sz="2800" b="0" i="1" dirty="0">
                  <a:latin typeface="Times New Roman" panose="02020603050405020304" pitchFamily="18" charset="0"/>
                </a:rPr>
                <a:t>　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2299" name="Rectangle 27"/>
            <p:cNvSpPr/>
            <p:nvPr/>
          </p:nvSpPr>
          <p:spPr>
            <a:xfrm>
              <a:off x="998" y="1016"/>
              <a:ext cx="4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C</a:t>
              </a:r>
              <a:r>
                <a:rPr lang="zh-CN" altLang="en-US" sz="2800" b="0" i="1" dirty="0">
                  <a:latin typeface="Times New Roman" panose="02020603050405020304" pitchFamily="18" charset="0"/>
                </a:rPr>
                <a:t>　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2300" name="Rectangle 28"/>
            <p:cNvSpPr/>
            <p:nvPr/>
          </p:nvSpPr>
          <p:spPr>
            <a:xfrm>
              <a:off x="998" y="0"/>
              <a:ext cx="50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D</a:t>
              </a:r>
              <a:r>
                <a:rPr lang="zh-CN" altLang="en-US" sz="2800" b="0" i="1" dirty="0">
                  <a:latin typeface="Times New Roman" panose="02020603050405020304" pitchFamily="18" charset="0"/>
                </a:rPr>
                <a:t>　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2301" name="Rectangle 29"/>
            <p:cNvSpPr/>
            <p:nvPr/>
          </p:nvSpPr>
          <p:spPr>
            <a:xfrm>
              <a:off x="1614" y="232"/>
              <a:ext cx="4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E</a:t>
              </a:r>
              <a:r>
                <a:rPr lang="zh-CN" altLang="en-US" sz="2800" b="0" i="1" dirty="0">
                  <a:latin typeface="Times New Roman" panose="02020603050405020304" pitchFamily="18" charset="0"/>
                </a:rPr>
                <a:t>　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2302" name="Rectangle 30"/>
            <p:cNvSpPr/>
            <p:nvPr/>
          </p:nvSpPr>
          <p:spPr>
            <a:xfrm>
              <a:off x="1614" y="1264"/>
              <a:ext cx="4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F</a:t>
              </a:r>
              <a:r>
                <a:rPr lang="zh-CN" altLang="en-US" sz="2800" b="0" i="1" dirty="0">
                  <a:latin typeface="Times New Roman" panose="02020603050405020304" pitchFamily="18" charset="0"/>
                </a:rPr>
                <a:t>　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622300" y="38544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2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37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4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62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8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89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71" name="文本框 19470"/>
          <p:cNvSpPr txBox="1"/>
          <p:nvPr/>
        </p:nvSpPr>
        <p:spPr>
          <a:xfrm>
            <a:off x="202248" y="1784668"/>
            <a:ext cx="8841740" cy="17532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、如图，</a:t>
            </a:r>
            <a:r>
              <a:rPr lang="zh-CN" altLang="en-US" sz="3600" b="1" i="1" dirty="0">
                <a:latin typeface="Arial" panose="020B0604020202020204" pitchFamily="34" charset="0"/>
                <a:ea typeface="宋体" panose="02010600030101010101" pitchFamily="2" charset="-122"/>
              </a:rPr>
              <a:t>口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ABCD的对角线AC、BD相交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于点O，E、F分别是OA，OC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的中点。求证：BE=DF。</a:t>
            </a:r>
            <a:endParaRPr lang="zh-CN" altLang="en-US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9472" name="图片 1" descr="226667c2c728713560f2fa21fc8b2a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92725" y="4292600"/>
            <a:ext cx="3476625" cy="129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622300" y="38544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1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95" name="图片 1" descr="226667c2c728713560f2fa21fc8b2a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7188" y="4870450"/>
            <a:ext cx="3475037" cy="129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6" name="文本框 20495"/>
          <p:cNvSpPr txBox="1"/>
          <p:nvPr/>
        </p:nvSpPr>
        <p:spPr>
          <a:xfrm>
            <a:off x="539750" y="1485583"/>
            <a:ext cx="8056563" cy="4479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证明：∵ABCD是平行四边形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∴OA=OC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　OB=OD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又∵E、F分别是OA、OC的中点。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又∠BOE=∠DOF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∴△BOE≌△DOF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latinLnBrk="0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∴BE=DF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20497" name="对象 20496"/>
          <p:cNvGraphicFramePr>
            <a:graphicFrameLocks noChangeAspect="1"/>
          </p:cNvGraphicFramePr>
          <p:nvPr/>
        </p:nvGraphicFramePr>
        <p:xfrm>
          <a:off x="2628900" y="3573463"/>
          <a:ext cx="3597275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575435" imgH="393700" progId="Equation.DSMT4">
                  <p:embed/>
                </p:oleObj>
              </mc:Choice>
              <mc:Fallback>
                <p:oleObj name="" r:id="rId2" imgW="1575435" imgH="3937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28900" y="3573463"/>
                        <a:ext cx="3597275" cy="900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622300" y="38544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49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496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33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496">
                                            <p:txEl>
                                              <p:charRg st="33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51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0496">
                                            <p:txEl>
                                              <p:charRg st="51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76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0496">
                                            <p:txEl>
                                              <p:charRg st="76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89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496">
                                            <p:txEl>
                                              <p:charRg st="89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107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496">
                                            <p:txEl>
                                              <p:charRg st="107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129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496">
                                            <p:txEl>
                                              <p:charRg st="129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6"/>
          <p:cNvSpPr txBox="1"/>
          <p:nvPr/>
        </p:nvSpPr>
        <p:spPr>
          <a:xfrm>
            <a:off x="655638" y="1714500"/>
            <a:ext cx="40957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知识的角度：</a:t>
            </a:r>
            <a:r>
              <a:rPr lang="zh-CN" altLang="en-US" sz="2800" b="0">
                <a:latin typeface="宋体" panose="02010600030101010101" pitchFamily="2" charset="-122"/>
              </a:rPr>
              <a:t> </a:t>
            </a:r>
            <a:endParaRPr lang="zh-CN" altLang="en-US" sz="2800" b="0">
              <a:latin typeface="宋体" panose="02010600030101010101" pitchFamily="2" charset="-122"/>
            </a:endParaRPr>
          </a:p>
        </p:txBody>
      </p:sp>
      <p:sp>
        <p:nvSpPr>
          <p:cNvPr id="15363" name="Text Box 8"/>
          <p:cNvSpPr txBox="1"/>
          <p:nvPr/>
        </p:nvSpPr>
        <p:spPr>
          <a:xfrm>
            <a:off x="655638" y="2286000"/>
            <a:ext cx="7877175" cy="2570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平行四边形的判定定理：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 定义；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</a:rPr>
              <a:t>）两组对边分别相等的四边形是平行四边形；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</a:rPr>
              <a:t>）两组对角分别相等的四边形是平行四边形；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3</a:t>
            </a:r>
            <a:r>
              <a:rPr lang="zh-CN" altLang="en-US" sz="2800" dirty="0">
                <a:latin typeface="宋体" panose="02010600030101010101" pitchFamily="2" charset="-122"/>
              </a:rPr>
              <a:t>）对角线互相平分的四边形是平行四边形． 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2300" y="38544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课堂小结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7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40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63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8" name="Text Box 10"/>
          <p:cNvSpPr txBox="1"/>
          <p:nvPr/>
        </p:nvSpPr>
        <p:spPr>
          <a:xfrm>
            <a:off x="655638" y="1728788"/>
            <a:ext cx="486092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过程与方法的角度：</a:t>
            </a:r>
            <a:endParaRPr lang="zh-CN" altLang="en-US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>
                <a:latin typeface="宋体" panose="02010600030101010101" pitchFamily="2" charset="-122"/>
              </a:rPr>
              <a:t>研究图形的一般思路．</a:t>
            </a:r>
            <a:r>
              <a:rPr lang="zh-CN" altLang="en-US" sz="2800" b="0">
                <a:latin typeface="宋体" panose="02010600030101010101" pitchFamily="2" charset="-122"/>
              </a:rPr>
              <a:t> </a:t>
            </a:r>
            <a:endParaRPr lang="zh-CN" altLang="en-US" sz="2800" b="0">
              <a:latin typeface="宋体" panose="02010600030101010101" pitchFamily="2" charset="-122"/>
            </a:endParaRPr>
          </a:p>
        </p:txBody>
      </p:sp>
      <p:sp>
        <p:nvSpPr>
          <p:cNvPr id="16389" name="Text Box 21"/>
          <p:cNvSpPr txBox="1"/>
          <p:nvPr/>
        </p:nvSpPr>
        <p:spPr>
          <a:xfrm>
            <a:off x="655638" y="4289425"/>
            <a:ext cx="848836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1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>
                <a:solidFill>
                  <a:srgbClr val="0000FF"/>
                </a:solidFill>
                <a:latin typeface="宋体" panose="02010600030101010101" pitchFamily="2" charset="-122"/>
              </a:rPr>
              <a:t>解题策略的角</a:t>
            </a:r>
            <a:r>
              <a:rPr lang="zh-CN" altLang="en-US" sz="2800">
                <a:solidFill>
                  <a:srgbClr val="0000FF"/>
                </a:solidFill>
                <a:latin typeface="黑体" panose="02010609060101010101" pitchFamily="2" charset="-122"/>
              </a:rPr>
              <a:t>度：</a:t>
            </a:r>
            <a:endParaRPr lang="zh-CN" altLang="en-US" sz="2800">
              <a:solidFill>
                <a:srgbClr val="0000FF"/>
              </a:solidFill>
              <a:latin typeface="黑体" panose="0201060906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>
                <a:latin typeface="宋体" panose="02010600030101010101" pitchFamily="2" charset="-122"/>
              </a:rPr>
              <a:t>证明平行四边形有多种方法，应根据条件灵活应用</a:t>
            </a:r>
            <a:r>
              <a:rPr lang="zh-CN" altLang="en-US" sz="2800"/>
              <a:t>．</a:t>
            </a:r>
            <a:r>
              <a:rPr lang="zh-CN" altLang="en-US" sz="2400"/>
              <a:t>　</a:t>
            </a:r>
            <a:endParaRPr lang="zh-CN" altLang="en-US" sz="2400"/>
          </a:p>
        </p:txBody>
      </p:sp>
      <p:grpSp>
        <p:nvGrpSpPr>
          <p:cNvPr id="16390" name="Group 23"/>
          <p:cNvGrpSpPr/>
          <p:nvPr/>
        </p:nvGrpSpPr>
        <p:grpSpPr>
          <a:xfrm>
            <a:off x="4737100" y="2117725"/>
            <a:ext cx="3403600" cy="1992313"/>
            <a:chOff x="0" y="0"/>
            <a:chExt cx="2144" cy="1255"/>
          </a:xfrm>
        </p:grpSpPr>
        <p:sp>
          <p:nvSpPr>
            <p:cNvPr id="16391" name="Text Box 18"/>
            <p:cNvSpPr txBox="1"/>
            <p:nvPr/>
          </p:nvSpPr>
          <p:spPr>
            <a:xfrm>
              <a:off x="0" y="915"/>
              <a:ext cx="624" cy="340"/>
            </a:xfrm>
            <a:prstGeom prst="rect">
              <a:avLst/>
            </a:prstGeom>
            <a:solidFill>
              <a:srgbClr val="FF9900">
                <a:alpha val="50000"/>
              </a:srgbClr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sz="2800">
                  <a:latin typeface="宋体" panose="02010600030101010101" pitchFamily="2" charset="-122"/>
                </a:rPr>
                <a:t>性</a:t>
              </a:r>
              <a:r>
                <a:rPr lang="zh-CN" altLang="en-US" sz="2800">
                  <a:latin typeface="黑体" panose="02010609060101010101" pitchFamily="2" charset="-122"/>
                </a:rPr>
                <a:t>质</a:t>
              </a:r>
              <a:endParaRPr lang="zh-CN" altLang="en-US" sz="2800">
                <a:latin typeface="黑体" panose="02010609060101010101" pitchFamily="2" charset="-122"/>
              </a:endParaRPr>
            </a:p>
          </p:txBody>
        </p:sp>
        <p:sp>
          <p:nvSpPr>
            <p:cNvPr id="16392" name="Text Box 19"/>
            <p:cNvSpPr txBox="1"/>
            <p:nvPr/>
          </p:nvSpPr>
          <p:spPr>
            <a:xfrm>
              <a:off x="760" y="0"/>
              <a:ext cx="622" cy="340"/>
            </a:xfrm>
            <a:prstGeom prst="rect">
              <a:avLst/>
            </a:prstGeom>
            <a:solidFill>
              <a:srgbClr val="FF9900">
                <a:alpha val="50000"/>
              </a:srgbClr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sz="2800">
                  <a:latin typeface="宋体" panose="02010600030101010101" pitchFamily="2" charset="-122"/>
                </a:rPr>
                <a:t>定</a:t>
              </a:r>
              <a:r>
                <a:rPr lang="zh-CN" altLang="en-US" sz="2800">
                  <a:latin typeface="黑体" panose="02010609060101010101" pitchFamily="2" charset="-122"/>
                </a:rPr>
                <a:t>义</a:t>
              </a:r>
              <a:endParaRPr lang="zh-CN" altLang="en-US" sz="2800">
                <a:latin typeface="黑体" panose="02010609060101010101" pitchFamily="2" charset="-122"/>
              </a:endParaRPr>
            </a:p>
          </p:txBody>
        </p:sp>
        <p:sp>
          <p:nvSpPr>
            <p:cNvPr id="16393" name="Text Box 18"/>
            <p:cNvSpPr txBox="1"/>
            <p:nvPr/>
          </p:nvSpPr>
          <p:spPr>
            <a:xfrm>
              <a:off x="1520" y="915"/>
              <a:ext cx="624" cy="340"/>
            </a:xfrm>
            <a:prstGeom prst="rect">
              <a:avLst/>
            </a:prstGeom>
            <a:solidFill>
              <a:srgbClr val="FF9900">
                <a:alpha val="50000"/>
              </a:srgbClr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lvl="0" indent="-3429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1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1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sz="2800">
                  <a:latin typeface="宋体" panose="02010600030101010101" pitchFamily="2" charset="-122"/>
                </a:rPr>
                <a:t>判定 </a:t>
              </a:r>
              <a:endParaRPr lang="zh-CN" altLang="en-US" sz="2800">
                <a:latin typeface="黑体" panose="02010609060101010101" pitchFamily="2" charset="-122"/>
              </a:endParaRPr>
            </a:p>
          </p:txBody>
        </p:sp>
        <p:sp>
          <p:nvSpPr>
            <p:cNvPr id="16394" name="Line 27"/>
            <p:cNvSpPr/>
            <p:nvPr/>
          </p:nvSpPr>
          <p:spPr>
            <a:xfrm flipH="1">
              <a:off x="312" y="346"/>
              <a:ext cx="736" cy="56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395" name="Line 28"/>
            <p:cNvSpPr/>
            <p:nvPr/>
          </p:nvSpPr>
          <p:spPr>
            <a:xfrm>
              <a:off x="1056" y="346"/>
              <a:ext cx="792" cy="56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16396" name="Group 29"/>
            <p:cNvGrpSpPr/>
            <p:nvPr/>
          </p:nvGrpSpPr>
          <p:grpSpPr>
            <a:xfrm>
              <a:off x="620" y="818"/>
              <a:ext cx="937" cy="288"/>
              <a:chOff x="0" y="0"/>
              <a:chExt cx="937" cy="288"/>
            </a:xfrm>
          </p:grpSpPr>
          <p:sp>
            <p:nvSpPr>
              <p:cNvPr id="16397" name="Line 30"/>
              <p:cNvSpPr/>
              <p:nvPr/>
            </p:nvSpPr>
            <p:spPr>
              <a:xfrm>
                <a:off x="4" y="264"/>
                <a:ext cx="88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triangle" w="med" len="med"/>
              </a:ln>
            </p:spPr>
          </p:sp>
          <p:sp>
            <p:nvSpPr>
              <p:cNvPr id="16398" name="Rectangle 31"/>
              <p:cNvSpPr/>
              <p:nvPr/>
            </p:nvSpPr>
            <p:spPr>
              <a:xfrm>
                <a:off x="0" y="0"/>
                <a:ext cx="937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lvl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lvl="1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lvl="2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lvl="3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lvl="4" indent="-2286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0" i="0" u="non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zh-CN" altLang="en-US" sz="2400"/>
                  <a:t>逆向猜想 </a:t>
                </a:r>
                <a:endParaRPr lang="zh-CN" altLang="en-US" sz="2400"/>
              </a:p>
            </p:txBody>
          </p:sp>
        </p:grpSp>
      </p:grpSp>
      <p:sp>
        <p:nvSpPr>
          <p:cNvPr id="4" name="矩形 3"/>
          <p:cNvSpPr/>
          <p:nvPr/>
        </p:nvSpPr>
        <p:spPr>
          <a:xfrm>
            <a:off x="622300" y="38544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课堂小结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charRg st="9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Picture 25" descr="铅笔小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3068638"/>
            <a:ext cx="2627312" cy="3619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294448" y="1068705"/>
            <a:ext cx="2478405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目标导航</a:t>
            </a:r>
            <a:r>
              <a:rPr lang="zh-CN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二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29030" y="2823845"/>
            <a:ext cx="64674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平形四边形判定的应用</a:t>
            </a:r>
            <a:endParaRPr lang="zh-CN" altLang="en-US" sz="48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0"/>
          <p:cNvSpPr/>
          <p:nvPr/>
        </p:nvSpPr>
        <p:spPr>
          <a:xfrm>
            <a:off x="69850" y="1260475"/>
            <a:ext cx="9113838" cy="25701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　　如图，在下列各题中，再添上一个条件使结论成立：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</a:rPr>
              <a:t>）∵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latin typeface="Times New Roman" panose="02020603050405020304" pitchFamily="18" charset="0"/>
              </a:rPr>
              <a:t>CD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zh-CN" altLang="en-US" sz="2800" u="sng" dirty="0">
                <a:latin typeface="宋体" panose="02010600030101010101" pitchFamily="2" charset="-122"/>
              </a:rPr>
              <a:t>　　　　　　　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     ∴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（</a:t>
            </a:r>
            <a:r>
              <a:rPr lang="en-US" altLang="zh-CN" sz="2800" b="0"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</a:rPr>
              <a:t>）∵　</a:t>
            </a:r>
            <a:r>
              <a:rPr lang="en-US" altLang="zh-CN" sz="2800" b="0" i="1">
                <a:latin typeface="Times New Roman" panose="02020603050405020304" pitchFamily="18" charset="0"/>
              </a:rPr>
              <a:t>AB</a:t>
            </a:r>
            <a:r>
              <a:rPr lang="en-US" altLang="zh-CN" sz="2800"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latin typeface="Times New Roman" panose="02020603050405020304" pitchFamily="18" charset="0"/>
              </a:rPr>
              <a:t>CD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r>
              <a:rPr lang="zh-CN" altLang="en-US" sz="2800" u="sng" dirty="0">
                <a:latin typeface="宋体" panose="02010600030101010101" pitchFamily="2" charset="-122"/>
              </a:rPr>
              <a:t>　　　　　　　</a:t>
            </a:r>
            <a:r>
              <a:rPr lang="zh-CN" altLang="en-US" sz="2800" dirty="0">
                <a:latin typeface="宋体" panose="02010600030101010101" pitchFamily="2" charset="-122"/>
              </a:rPr>
              <a:t>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     ∴　四边形</a:t>
            </a:r>
            <a:r>
              <a:rPr lang="en-US" altLang="zh-CN" sz="2800" b="0" i="1"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latin typeface="宋体" panose="02010600030101010101" pitchFamily="2" charset="-122"/>
              </a:rPr>
              <a:t>是平行四边形</a:t>
            </a:r>
            <a:r>
              <a:rPr lang="zh-CN" altLang="en-US" sz="2800" dirty="0">
                <a:latin typeface="Times New Roman" panose="02020603050405020304" pitchFamily="18" charset="0"/>
              </a:rPr>
              <a:t>．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9708" name="Text Box 12"/>
          <p:cNvSpPr txBox="1"/>
          <p:nvPr/>
        </p:nvSpPr>
        <p:spPr>
          <a:xfrm>
            <a:off x="228600" y="4246563"/>
            <a:ext cx="5600700" cy="2057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如果只考虑一组对边，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它们满足什么条件时，这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个四边形能成为平行四边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形？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29710" name="Text Box 14"/>
          <p:cNvSpPr txBox="1"/>
          <p:nvPr/>
        </p:nvSpPr>
        <p:spPr>
          <a:xfrm>
            <a:off x="3773488" y="1752600"/>
            <a:ext cx="20161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∥</a:t>
            </a: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　</a:t>
            </a:r>
            <a:endParaRPr lang="zh-CN" altLang="en-US" sz="2800" b="0" i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1" name="Text Box 15"/>
          <p:cNvSpPr txBox="1"/>
          <p:nvPr/>
        </p:nvSpPr>
        <p:spPr>
          <a:xfrm>
            <a:off x="3740150" y="2774950"/>
            <a:ext cx="20161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　</a:t>
            </a:r>
            <a:endParaRPr lang="zh-CN" altLang="en-US" sz="2800" b="0" i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128" name="Group 14"/>
          <p:cNvGrpSpPr/>
          <p:nvPr/>
        </p:nvGrpSpPr>
        <p:grpSpPr>
          <a:xfrm>
            <a:off x="4433888" y="4192588"/>
            <a:ext cx="4622800" cy="1978025"/>
            <a:chOff x="2679" y="2422"/>
            <a:chExt cx="2912" cy="1246"/>
          </a:xfrm>
        </p:grpSpPr>
        <p:sp>
          <p:nvSpPr>
            <p:cNvPr id="5129" name="AutoShape 15"/>
            <p:cNvSpPr/>
            <p:nvPr/>
          </p:nvSpPr>
          <p:spPr>
            <a:xfrm>
              <a:off x="2928" y="2604"/>
              <a:ext cx="2327" cy="900"/>
            </a:xfrm>
            <a:prstGeom prst="parallelogram">
              <a:avLst>
                <a:gd name="adj" fmla="val 64638"/>
              </a:avLst>
            </a:prstGeom>
            <a:solidFill>
              <a:srgbClr val="BBE0E3">
                <a:alpha val="41176"/>
              </a:srgbClr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b="0" dirty="0"/>
            </a:p>
          </p:txBody>
        </p:sp>
        <p:sp>
          <p:nvSpPr>
            <p:cNvPr id="5130" name="Rectangle 16"/>
            <p:cNvSpPr/>
            <p:nvPr/>
          </p:nvSpPr>
          <p:spPr>
            <a:xfrm>
              <a:off x="3205" y="2422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A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31" name="Rectangle 17"/>
            <p:cNvSpPr/>
            <p:nvPr/>
          </p:nvSpPr>
          <p:spPr>
            <a:xfrm>
              <a:off x="2679" y="3323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B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32" name="Rectangle 18"/>
            <p:cNvSpPr/>
            <p:nvPr/>
          </p:nvSpPr>
          <p:spPr>
            <a:xfrm>
              <a:off x="4694" y="3341"/>
              <a:ext cx="32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C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33" name="Rectangle 19"/>
            <p:cNvSpPr/>
            <p:nvPr/>
          </p:nvSpPr>
          <p:spPr>
            <a:xfrm>
              <a:off x="5257" y="2442"/>
              <a:ext cx="33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0" i="1">
                  <a:latin typeface="Times New Roman" panose="02020603050405020304" pitchFamily="18" charset="0"/>
                </a:rPr>
                <a:t>D </a:t>
              </a:r>
              <a:endParaRPr lang="zh-CN" altLang="en-US" sz="2800" b="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反思延伸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8" grpId="0"/>
      <p:bldP spid="29710" grpId="0"/>
      <p:bldP spid="297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71" name="矩形 7174"/>
          <p:cNvSpPr/>
          <p:nvPr/>
        </p:nvSpPr>
        <p:spPr>
          <a:xfrm>
            <a:off x="50800" y="1139825"/>
            <a:ext cx="8719185" cy="107632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wrap="square" anchor="t">
            <a:spAutoFit/>
          </a:bodyPr>
          <a:p>
            <a:pPr indent="887095"/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认真阅读课本第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46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页至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47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页的内容，完成下面练习并体验知识点的形成过程。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矩形 7175"/>
          <p:cNvSpPr/>
          <p:nvPr/>
        </p:nvSpPr>
        <p:spPr>
          <a:xfrm>
            <a:off x="2339975" y="2781300"/>
            <a:ext cx="4264025" cy="579438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平行四边形的判定定理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矩形 7176"/>
          <p:cNvSpPr/>
          <p:nvPr/>
        </p:nvSpPr>
        <p:spPr>
          <a:xfrm>
            <a:off x="0" y="4149725"/>
            <a:ext cx="8575675" cy="107632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wrap="square" anchor="t">
            <a:spAutoFit/>
          </a:bodyPr>
          <a:p>
            <a:pPr indent="796925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平行四边形的判定定理：一组对边平行且相等的四边形是 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       </a:t>
            </a:r>
            <a:r>
              <a:rPr lang="en-US" altLang="zh-CN" sz="3200" b="1" u="sng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8" name="文本框 7177"/>
          <p:cNvSpPr txBox="1"/>
          <p:nvPr/>
        </p:nvSpPr>
        <p:spPr>
          <a:xfrm>
            <a:off x="2991485" y="4646295"/>
            <a:ext cx="25923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平行四边形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自主研学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4" name="矩形 34819"/>
          <p:cNvSpPr/>
          <p:nvPr/>
        </p:nvSpPr>
        <p:spPr>
          <a:xfrm>
            <a:off x="395288" y="1341438"/>
            <a:ext cx="8280400" cy="155416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已知：如图，在四边形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中，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AB∥CD,AB=CD.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求证：四边形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是平行四边形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4822" name="Group 82"/>
          <p:cNvGrpSpPr/>
          <p:nvPr/>
        </p:nvGrpSpPr>
        <p:grpSpPr>
          <a:xfrm>
            <a:off x="684213" y="3644900"/>
            <a:ext cx="3095625" cy="1798638"/>
            <a:chOff x="0" y="0"/>
            <a:chExt cx="3060" cy="1716"/>
          </a:xfrm>
        </p:grpSpPr>
        <p:grpSp>
          <p:nvGrpSpPr>
            <p:cNvPr id="8197" name="Group 83"/>
            <p:cNvGrpSpPr/>
            <p:nvPr/>
          </p:nvGrpSpPr>
          <p:grpSpPr>
            <a:xfrm>
              <a:off x="0" y="0"/>
              <a:ext cx="3060" cy="1561"/>
              <a:chOff x="0" y="0"/>
              <a:chExt cx="2661" cy="1358"/>
            </a:xfrm>
          </p:grpSpPr>
          <p:grpSp>
            <p:nvGrpSpPr>
              <p:cNvPr id="8198" name="Group 84"/>
              <p:cNvGrpSpPr/>
              <p:nvPr/>
            </p:nvGrpSpPr>
            <p:grpSpPr>
              <a:xfrm>
                <a:off x="313" y="271"/>
                <a:ext cx="2035" cy="816"/>
                <a:chOff x="0" y="0"/>
                <a:chExt cx="2035" cy="816"/>
              </a:xfrm>
            </p:grpSpPr>
            <p:sp>
              <p:nvSpPr>
                <p:cNvPr id="8199" name="AutoShape 85"/>
                <p:cNvSpPr/>
                <p:nvPr/>
              </p:nvSpPr>
              <p:spPr>
                <a:xfrm>
                  <a:off x="0" y="0"/>
                  <a:ext cx="2035" cy="816"/>
                </a:xfrm>
                <a:prstGeom prst="parallelogram">
                  <a:avLst>
                    <a:gd name="adj" fmla="val 62346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00" name="Line 86"/>
                <p:cNvSpPr/>
                <p:nvPr/>
              </p:nvSpPr>
              <p:spPr>
                <a:xfrm>
                  <a:off x="469" y="0"/>
                  <a:ext cx="1096" cy="816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201" name="Text Box 87"/>
              <p:cNvSpPr txBox="1"/>
              <p:nvPr/>
            </p:nvSpPr>
            <p:spPr>
              <a:xfrm>
                <a:off x="469" y="0"/>
                <a:ext cx="31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02" name="Text Box 88"/>
              <p:cNvSpPr txBox="1"/>
              <p:nvPr/>
            </p:nvSpPr>
            <p:spPr>
              <a:xfrm>
                <a:off x="2348" y="0"/>
                <a:ext cx="31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D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03" name="Text Box 89"/>
              <p:cNvSpPr txBox="1"/>
              <p:nvPr/>
            </p:nvSpPr>
            <p:spPr>
              <a:xfrm>
                <a:off x="0" y="951"/>
                <a:ext cx="31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04" name="Text Box 90"/>
              <p:cNvSpPr txBox="1"/>
              <p:nvPr/>
            </p:nvSpPr>
            <p:spPr>
              <a:xfrm>
                <a:off x="1878" y="951"/>
                <a:ext cx="472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05" name="Text Box 91"/>
              <p:cNvSpPr txBox="1"/>
              <p:nvPr/>
            </p:nvSpPr>
            <p:spPr>
              <a:xfrm>
                <a:off x="626" y="271"/>
                <a:ext cx="315" cy="4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06" name="Text Box 92"/>
              <p:cNvSpPr txBox="1"/>
              <p:nvPr/>
            </p:nvSpPr>
            <p:spPr>
              <a:xfrm>
                <a:off x="1565" y="679"/>
                <a:ext cx="315" cy="4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8207" name="Text Box 93"/>
            <p:cNvSpPr txBox="1"/>
            <p:nvPr/>
          </p:nvSpPr>
          <p:spPr>
            <a:xfrm>
              <a:off x="1080" y="1248"/>
              <a:ext cx="90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图一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4834" name="Group 94"/>
          <p:cNvGrpSpPr/>
          <p:nvPr/>
        </p:nvGrpSpPr>
        <p:grpSpPr>
          <a:xfrm>
            <a:off x="4643438" y="3716338"/>
            <a:ext cx="3095625" cy="1873250"/>
            <a:chOff x="0" y="0"/>
            <a:chExt cx="3060" cy="1716"/>
          </a:xfrm>
        </p:grpSpPr>
        <p:grpSp>
          <p:nvGrpSpPr>
            <p:cNvPr id="8209" name="Group 95"/>
            <p:cNvGrpSpPr/>
            <p:nvPr/>
          </p:nvGrpSpPr>
          <p:grpSpPr>
            <a:xfrm>
              <a:off x="0" y="0"/>
              <a:ext cx="3060" cy="1561"/>
              <a:chOff x="0" y="0"/>
              <a:chExt cx="3060" cy="1561"/>
            </a:xfrm>
          </p:grpSpPr>
          <p:grpSp>
            <p:nvGrpSpPr>
              <p:cNvPr id="8210" name="Group 96"/>
              <p:cNvGrpSpPr/>
              <p:nvPr/>
            </p:nvGrpSpPr>
            <p:grpSpPr>
              <a:xfrm>
                <a:off x="0" y="0"/>
                <a:ext cx="3060" cy="1561"/>
                <a:chOff x="0" y="0"/>
                <a:chExt cx="3060" cy="1561"/>
              </a:xfrm>
            </p:grpSpPr>
            <p:grpSp>
              <p:nvGrpSpPr>
                <p:cNvPr id="8211" name="Group 97"/>
                <p:cNvGrpSpPr/>
                <p:nvPr/>
              </p:nvGrpSpPr>
              <p:grpSpPr>
                <a:xfrm>
                  <a:off x="360" y="312"/>
                  <a:ext cx="2340" cy="937"/>
                  <a:chOff x="0" y="0"/>
                  <a:chExt cx="2035" cy="816"/>
                </a:xfrm>
              </p:grpSpPr>
              <p:sp>
                <p:nvSpPr>
                  <p:cNvPr id="8212" name="AutoShape 98"/>
                  <p:cNvSpPr/>
                  <p:nvPr/>
                </p:nvSpPr>
                <p:spPr>
                  <a:xfrm>
                    <a:off x="0" y="0"/>
                    <a:ext cx="2035" cy="816"/>
                  </a:xfrm>
                  <a:prstGeom prst="parallelogram">
                    <a:avLst>
                      <a:gd name="adj" fmla="val 62346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8213" name="Line 99"/>
                  <p:cNvSpPr/>
                  <p:nvPr/>
                </p:nvSpPr>
                <p:spPr>
                  <a:xfrm>
                    <a:off x="469" y="0"/>
                    <a:ext cx="1096" cy="816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8214" name="Text Box 100"/>
                <p:cNvSpPr txBox="1"/>
                <p:nvPr/>
              </p:nvSpPr>
              <p:spPr>
                <a:xfrm>
                  <a:off x="539" y="0"/>
                  <a:ext cx="36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A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5" name="Text Box 101"/>
                <p:cNvSpPr txBox="1"/>
                <p:nvPr/>
              </p:nvSpPr>
              <p:spPr>
                <a:xfrm>
                  <a:off x="2700" y="0"/>
                  <a:ext cx="36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D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6" name="Text Box 102"/>
                <p:cNvSpPr txBox="1"/>
                <p:nvPr/>
              </p:nvSpPr>
              <p:spPr>
                <a:xfrm>
                  <a:off x="0" y="1093"/>
                  <a:ext cx="36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B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7" name="Text Box 103"/>
                <p:cNvSpPr txBox="1"/>
                <p:nvPr/>
              </p:nvSpPr>
              <p:spPr>
                <a:xfrm>
                  <a:off x="2160" y="1093"/>
                  <a:ext cx="542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C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8" name="Text Box 104"/>
                <p:cNvSpPr txBox="1"/>
                <p:nvPr/>
              </p:nvSpPr>
              <p:spPr>
                <a:xfrm>
                  <a:off x="720" y="312"/>
                  <a:ext cx="362" cy="4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1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9" name="Text Box 105"/>
                <p:cNvSpPr txBox="1"/>
                <p:nvPr/>
              </p:nvSpPr>
              <p:spPr>
                <a:xfrm>
                  <a:off x="1800" y="781"/>
                  <a:ext cx="362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8220" name="Line 106"/>
              <p:cNvSpPr/>
              <p:nvPr/>
            </p:nvSpPr>
            <p:spPr>
              <a:xfrm flipV="1">
                <a:off x="360" y="312"/>
                <a:ext cx="2340" cy="93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1" name="Text Box 107"/>
              <p:cNvSpPr txBox="1"/>
              <p:nvPr/>
            </p:nvSpPr>
            <p:spPr>
              <a:xfrm>
                <a:off x="1260" y="624"/>
                <a:ext cx="540" cy="4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>
                  <a:lnSpc>
                    <a:spcPct val="3000"/>
                  </a:lnSpc>
                  <a:spcBef>
                    <a:spcPts val="500"/>
                  </a:spcBef>
                  <a:spcAft>
                    <a:spcPts val="500"/>
                  </a:spcAft>
                </a:pP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8222" name="Text Box 108"/>
            <p:cNvSpPr txBox="1"/>
            <p:nvPr/>
          </p:nvSpPr>
          <p:spPr>
            <a:xfrm>
              <a:off x="1080" y="1248"/>
              <a:ext cx="90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图二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8" name="文本占位符 3584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  <a:noFill/>
          <a:ln>
            <a:noFill/>
          </a:ln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证法一：如图一，连接AC，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∵AB∥CD,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∴∠1=∠</a:t>
            </a:r>
            <a:r>
              <a:rPr lang="zh-CN" altLang="en-US" b="1" u="sng" dirty="0">
                <a:sym typeface="宋体" panose="02010600030101010101" pitchFamily="2" charset="-122"/>
              </a:rPr>
              <a:t>     </a:t>
            </a:r>
            <a:r>
              <a:rPr lang="zh-CN" altLang="en-US" b="1" dirty="0">
                <a:sym typeface="宋体" panose="02010600030101010101" pitchFamily="2" charset="-122"/>
              </a:rPr>
              <a:t>.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又AB=CD,AC=CA,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∴△ABC≌</a:t>
            </a:r>
            <a:r>
              <a:rPr lang="zh-CN" altLang="en-US" b="1" u="sng" dirty="0">
                <a:sym typeface="宋体" panose="02010600030101010101" pitchFamily="2" charset="-122"/>
              </a:rPr>
              <a:t>                   </a:t>
            </a:r>
            <a:r>
              <a:rPr lang="zh-CN" altLang="en-US" b="1" dirty="0">
                <a:sym typeface="宋体" panose="02010600030101010101" pitchFamily="2" charset="-122"/>
              </a:rPr>
              <a:t>(               )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∴BC=</a:t>
            </a:r>
            <a:r>
              <a:rPr lang="zh-CN" altLang="en-US" b="1" u="sng" dirty="0">
                <a:sym typeface="宋体" panose="02010600030101010101" pitchFamily="2" charset="-122"/>
              </a:rPr>
              <a:t>      </a:t>
            </a:r>
            <a:r>
              <a:rPr lang="en-US" altLang="zh-CN" b="1" u="sng">
                <a:sym typeface="宋体" panose="02010600030101010101" pitchFamily="2" charset="-122"/>
              </a:rPr>
              <a:t>          </a:t>
            </a:r>
            <a:r>
              <a:rPr lang="zh-CN" altLang="en-US" b="1" dirty="0">
                <a:sym typeface="宋体" panose="02010600030101010101" pitchFamily="2" charset="-122"/>
              </a:rPr>
              <a:t>(                                            </a:t>
            </a:r>
            <a:r>
              <a:rPr lang="en-US" altLang="zh-CN" b="1">
                <a:sym typeface="宋体" panose="02010600030101010101" pitchFamily="2" charset="-122"/>
              </a:rPr>
              <a:t>                                        </a:t>
            </a:r>
            <a:r>
              <a:rPr lang="zh-CN" altLang="en-US" b="1" dirty="0">
                <a:sym typeface="宋体" panose="02010600030101010101" pitchFamily="2" charset="-122"/>
              </a:rPr>
              <a:t> )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endParaRPr lang="zh-CN" altLang="en-US" b="1" dirty="0"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∴四边形ABCD有两组对边相等，它是平行四边形 。</a:t>
            </a:r>
            <a:endParaRPr lang="zh-CN" altLang="en-US" b="1" dirty="0"/>
          </a:p>
          <a:p>
            <a:pPr>
              <a:lnSpc>
                <a:spcPct val="90000"/>
              </a:lnSpc>
            </a:pPr>
            <a:endParaRPr lang="zh-CN" altLang="en-US" dirty="0"/>
          </a:p>
        </p:txBody>
      </p:sp>
      <p:sp>
        <p:nvSpPr>
          <p:cNvPr id="35845" name="文本框 35844"/>
          <p:cNvSpPr txBox="1"/>
          <p:nvPr/>
        </p:nvSpPr>
        <p:spPr>
          <a:xfrm>
            <a:off x="1638935" y="2194560"/>
            <a:ext cx="64770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1759268" y="2966085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△CDA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3059113" y="2964180"/>
            <a:ext cx="115093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SAS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8" name="文本框 35847"/>
          <p:cNvSpPr txBox="1"/>
          <p:nvPr/>
        </p:nvSpPr>
        <p:spPr>
          <a:xfrm>
            <a:off x="1307148" y="3356928"/>
            <a:ext cx="863600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DA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2349818" y="3461385"/>
            <a:ext cx="5400675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全等三角形的对应边相等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850" name="Group 82"/>
          <p:cNvGrpSpPr/>
          <p:nvPr/>
        </p:nvGrpSpPr>
        <p:grpSpPr>
          <a:xfrm>
            <a:off x="5580063" y="1916113"/>
            <a:ext cx="2376487" cy="1441450"/>
            <a:chOff x="0" y="0"/>
            <a:chExt cx="3060" cy="1716"/>
          </a:xfrm>
        </p:grpSpPr>
        <p:grpSp>
          <p:nvGrpSpPr>
            <p:cNvPr id="9226" name="Group 83"/>
            <p:cNvGrpSpPr/>
            <p:nvPr/>
          </p:nvGrpSpPr>
          <p:grpSpPr>
            <a:xfrm>
              <a:off x="0" y="0"/>
              <a:ext cx="3060" cy="1561"/>
              <a:chOff x="0" y="0"/>
              <a:chExt cx="2661" cy="1358"/>
            </a:xfrm>
          </p:grpSpPr>
          <p:grpSp>
            <p:nvGrpSpPr>
              <p:cNvPr id="9227" name="Group 84"/>
              <p:cNvGrpSpPr/>
              <p:nvPr/>
            </p:nvGrpSpPr>
            <p:grpSpPr>
              <a:xfrm>
                <a:off x="313" y="271"/>
                <a:ext cx="2035" cy="816"/>
                <a:chOff x="0" y="0"/>
                <a:chExt cx="2035" cy="816"/>
              </a:xfrm>
            </p:grpSpPr>
            <p:sp>
              <p:nvSpPr>
                <p:cNvPr id="9228" name="AutoShape 85"/>
                <p:cNvSpPr/>
                <p:nvPr/>
              </p:nvSpPr>
              <p:spPr>
                <a:xfrm>
                  <a:off x="0" y="0"/>
                  <a:ext cx="2035" cy="816"/>
                </a:xfrm>
                <a:prstGeom prst="parallelogram">
                  <a:avLst>
                    <a:gd name="adj" fmla="val 62346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29" name="Line 86"/>
                <p:cNvSpPr/>
                <p:nvPr/>
              </p:nvSpPr>
              <p:spPr>
                <a:xfrm>
                  <a:off x="469" y="0"/>
                  <a:ext cx="1096" cy="816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9230" name="Text Box 87"/>
              <p:cNvSpPr txBox="1"/>
              <p:nvPr/>
            </p:nvSpPr>
            <p:spPr>
              <a:xfrm>
                <a:off x="469" y="0"/>
                <a:ext cx="31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1" name="Text Box 88"/>
              <p:cNvSpPr txBox="1"/>
              <p:nvPr/>
            </p:nvSpPr>
            <p:spPr>
              <a:xfrm>
                <a:off x="2348" y="0"/>
                <a:ext cx="31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D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2" name="Text Box 89"/>
              <p:cNvSpPr txBox="1"/>
              <p:nvPr/>
            </p:nvSpPr>
            <p:spPr>
              <a:xfrm>
                <a:off x="0" y="951"/>
                <a:ext cx="31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3" name="Text Box 90"/>
              <p:cNvSpPr txBox="1"/>
              <p:nvPr/>
            </p:nvSpPr>
            <p:spPr>
              <a:xfrm>
                <a:off x="1878" y="951"/>
                <a:ext cx="472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4" name="Text Box 91"/>
              <p:cNvSpPr txBox="1"/>
              <p:nvPr/>
            </p:nvSpPr>
            <p:spPr>
              <a:xfrm>
                <a:off x="626" y="271"/>
                <a:ext cx="315" cy="4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5" name="Text Box 92"/>
              <p:cNvSpPr txBox="1"/>
              <p:nvPr/>
            </p:nvSpPr>
            <p:spPr>
              <a:xfrm>
                <a:off x="1565" y="679"/>
                <a:ext cx="315" cy="4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9236" name="Text Box 93"/>
            <p:cNvSpPr txBox="1"/>
            <p:nvPr/>
          </p:nvSpPr>
          <p:spPr>
            <a:xfrm>
              <a:off x="1080" y="1248"/>
              <a:ext cx="90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图一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/>
      <p:bldP spid="35846" grpId="0" bldLvl="0"/>
      <p:bldP spid="35847" grpId="0" bldLvl="0"/>
      <p:bldP spid="35848" grpId="0" bldLvl="0"/>
      <p:bldP spid="35849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6869" name="文本框 36868"/>
          <p:cNvSpPr txBox="1"/>
          <p:nvPr/>
        </p:nvSpPr>
        <p:spPr>
          <a:xfrm>
            <a:off x="107950" y="1485900"/>
            <a:ext cx="9001125" cy="4041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证法二：如图二，连接AC,BD交于点O.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∵AB∥CD,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∴∠1=∠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又∠AOB=∠COD,AB=CD,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∴△AOB≌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(          )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∴AO=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,BO=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∴四边形ABCD是平行四边形.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(                                   ）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6870" name="Group 94"/>
          <p:cNvGrpSpPr/>
          <p:nvPr/>
        </p:nvGrpSpPr>
        <p:grpSpPr>
          <a:xfrm>
            <a:off x="5795963" y="1989138"/>
            <a:ext cx="3095625" cy="1873250"/>
            <a:chOff x="0" y="0"/>
            <a:chExt cx="3060" cy="1716"/>
          </a:xfrm>
        </p:grpSpPr>
        <p:grpSp>
          <p:nvGrpSpPr>
            <p:cNvPr id="10245" name="Group 95"/>
            <p:cNvGrpSpPr/>
            <p:nvPr/>
          </p:nvGrpSpPr>
          <p:grpSpPr>
            <a:xfrm>
              <a:off x="0" y="0"/>
              <a:ext cx="3060" cy="1561"/>
              <a:chOff x="0" y="0"/>
              <a:chExt cx="3060" cy="1561"/>
            </a:xfrm>
          </p:grpSpPr>
          <p:grpSp>
            <p:nvGrpSpPr>
              <p:cNvPr id="10246" name="Group 96"/>
              <p:cNvGrpSpPr/>
              <p:nvPr/>
            </p:nvGrpSpPr>
            <p:grpSpPr>
              <a:xfrm>
                <a:off x="0" y="0"/>
                <a:ext cx="3060" cy="1561"/>
                <a:chOff x="0" y="0"/>
                <a:chExt cx="3060" cy="1561"/>
              </a:xfrm>
            </p:grpSpPr>
            <p:grpSp>
              <p:nvGrpSpPr>
                <p:cNvPr id="10247" name="Group 97"/>
                <p:cNvGrpSpPr/>
                <p:nvPr/>
              </p:nvGrpSpPr>
              <p:grpSpPr>
                <a:xfrm>
                  <a:off x="360" y="312"/>
                  <a:ext cx="2340" cy="937"/>
                  <a:chOff x="0" y="0"/>
                  <a:chExt cx="2035" cy="816"/>
                </a:xfrm>
              </p:grpSpPr>
              <p:sp>
                <p:nvSpPr>
                  <p:cNvPr id="10248" name="AutoShape 98"/>
                  <p:cNvSpPr/>
                  <p:nvPr/>
                </p:nvSpPr>
                <p:spPr>
                  <a:xfrm>
                    <a:off x="0" y="0"/>
                    <a:ext cx="2035" cy="816"/>
                  </a:xfrm>
                  <a:prstGeom prst="parallelogram">
                    <a:avLst>
                      <a:gd name="adj" fmla="val 62346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0249" name="Line 99"/>
                  <p:cNvSpPr/>
                  <p:nvPr/>
                </p:nvSpPr>
                <p:spPr>
                  <a:xfrm>
                    <a:off x="469" y="0"/>
                    <a:ext cx="1096" cy="816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0250" name="Text Box 100"/>
                <p:cNvSpPr txBox="1"/>
                <p:nvPr/>
              </p:nvSpPr>
              <p:spPr>
                <a:xfrm>
                  <a:off x="539" y="0"/>
                  <a:ext cx="36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A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51" name="Text Box 101"/>
                <p:cNvSpPr txBox="1"/>
                <p:nvPr/>
              </p:nvSpPr>
              <p:spPr>
                <a:xfrm>
                  <a:off x="2700" y="0"/>
                  <a:ext cx="36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D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52" name="Text Box 102"/>
                <p:cNvSpPr txBox="1"/>
                <p:nvPr/>
              </p:nvSpPr>
              <p:spPr>
                <a:xfrm>
                  <a:off x="0" y="1093"/>
                  <a:ext cx="36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B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53" name="Text Box 103"/>
                <p:cNvSpPr txBox="1"/>
                <p:nvPr/>
              </p:nvSpPr>
              <p:spPr>
                <a:xfrm>
                  <a:off x="2160" y="1093"/>
                  <a:ext cx="542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C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54" name="Text Box 104"/>
                <p:cNvSpPr txBox="1"/>
                <p:nvPr/>
              </p:nvSpPr>
              <p:spPr>
                <a:xfrm>
                  <a:off x="720" y="312"/>
                  <a:ext cx="362" cy="4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1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55" name="Text Box 105"/>
                <p:cNvSpPr txBox="1"/>
                <p:nvPr/>
              </p:nvSpPr>
              <p:spPr>
                <a:xfrm>
                  <a:off x="1800" y="781"/>
                  <a:ext cx="362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2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256" name="Line 106"/>
              <p:cNvSpPr/>
              <p:nvPr/>
            </p:nvSpPr>
            <p:spPr>
              <a:xfrm flipV="1">
                <a:off x="360" y="312"/>
                <a:ext cx="2340" cy="93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10257" name="Text Box 107"/>
              <p:cNvSpPr txBox="1"/>
              <p:nvPr/>
            </p:nvSpPr>
            <p:spPr>
              <a:xfrm>
                <a:off x="1260" y="624"/>
                <a:ext cx="540" cy="4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>
                  <a:lnSpc>
                    <a:spcPct val="3000"/>
                  </a:lnSpc>
                  <a:spcBef>
                    <a:spcPts val="500"/>
                  </a:spcBef>
                  <a:spcAft>
                    <a:spcPts val="500"/>
                  </a:spcAft>
                </a:pP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258" name="Text Box 108"/>
            <p:cNvSpPr txBox="1"/>
            <p:nvPr/>
          </p:nvSpPr>
          <p:spPr>
            <a:xfrm>
              <a:off x="1080" y="1248"/>
              <a:ext cx="90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图二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6885" name="文本框 36884"/>
          <p:cNvSpPr txBox="1"/>
          <p:nvPr/>
        </p:nvSpPr>
        <p:spPr>
          <a:xfrm>
            <a:off x="2270125" y="2422525"/>
            <a:ext cx="64770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6" name="文本框 36885"/>
          <p:cNvSpPr txBox="1"/>
          <p:nvPr/>
        </p:nvSpPr>
        <p:spPr>
          <a:xfrm>
            <a:off x="2195513" y="3429000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△COD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87" name="文本框 36886"/>
          <p:cNvSpPr txBox="1"/>
          <p:nvPr/>
        </p:nvSpPr>
        <p:spPr>
          <a:xfrm>
            <a:off x="4140200" y="3429000"/>
            <a:ext cx="11525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ASA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8" name="文本框 36887"/>
          <p:cNvSpPr txBox="1"/>
          <p:nvPr/>
        </p:nvSpPr>
        <p:spPr>
          <a:xfrm>
            <a:off x="395288" y="4870450"/>
            <a:ext cx="8208962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对角线互相平分的四边形是平行四边形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9" name="文本框 36888"/>
          <p:cNvSpPr txBox="1"/>
          <p:nvPr/>
        </p:nvSpPr>
        <p:spPr>
          <a:xfrm>
            <a:off x="1476375" y="3933825"/>
            <a:ext cx="935038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90" name="文本框 36889"/>
          <p:cNvSpPr txBox="1"/>
          <p:nvPr/>
        </p:nvSpPr>
        <p:spPr>
          <a:xfrm>
            <a:off x="3492500" y="3933825"/>
            <a:ext cx="1025525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DO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bldLvl="0"/>
      <p:bldP spid="36885" grpId="0" bldLvl="0"/>
      <p:bldP spid="36886" grpId="0" bldLvl="0"/>
      <p:bldP spid="36887" grpId="0" bldLvl="0"/>
      <p:bldP spid="36888" grpId="0" bldLvl="0"/>
      <p:bldP spid="36889" grpId="0" bldLvl="0"/>
      <p:bldP spid="36890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93" name="文本框 37892"/>
          <p:cNvSpPr txBox="1"/>
          <p:nvPr/>
        </p:nvSpPr>
        <p:spPr>
          <a:xfrm>
            <a:off x="179388" y="1052513"/>
            <a:ext cx="20875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、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判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断题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4" name="文本框 37893"/>
          <p:cNvSpPr txBox="1"/>
          <p:nvPr/>
        </p:nvSpPr>
        <p:spPr>
          <a:xfrm>
            <a:off x="0" y="1557338"/>
            <a:ext cx="9145588" cy="4478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⑴相邻的两个角都互补的四边形是平行四边形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(     )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⑵两组对角分别相等的四边形是平行四边形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（  ）                                                                               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⑶一组对边平行，另一组对边相等的四边形是平行四边形；                            (　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)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⑷一组对边平行且相等的四边形是平行四边形；                                                          (　 )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⑸对角线相等的四边形是平行四边形 (　 )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⑹对角线互相平分的四边形是平行四边形（   ） 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6" name="勾3 874"/>
          <p:cNvSpPr/>
          <p:nvPr/>
        </p:nvSpPr>
        <p:spPr>
          <a:xfrm>
            <a:off x="8388350" y="2565400"/>
            <a:ext cx="503238" cy="503238"/>
          </a:xfrm>
          <a:custGeom>
            <a:avLst/>
            <a:gdLst/>
            <a:ahLst/>
            <a:cxnLst>
              <a:cxn ang="0">
                <a:pos x="1905000" y="65651"/>
              </a:cxn>
              <a:cxn ang="0">
                <a:pos x="1703294" y="205463"/>
              </a:cxn>
              <a:cxn ang="0">
                <a:pos x="1507191" y="363512"/>
              </a:cxn>
              <a:cxn ang="0">
                <a:pos x="1318092" y="538581"/>
              </a:cxn>
              <a:cxn ang="0">
                <a:pos x="1138798" y="731887"/>
              </a:cxn>
              <a:cxn ang="0">
                <a:pos x="970710" y="930055"/>
              </a:cxn>
              <a:cxn ang="0">
                <a:pos x="832037" y="1130655"/>
              </a:cxn>
              <a:cxn ang="0">
                <a:pos x="715776" y="1326392"/>
              </a:cxn>
              <a:cxn ang="0">
                <a:pos x="624728" y="1520914"/>
              </a:cxn>
              <a:cxn ang="0">
                <a:pos x="525276" y="1580486"/>
              </a:cxn>
              <a:cxn ang="0">
                <a:pos x="455239" y="1627901"/>
              </a:cxn>
              <a:cxn ang="0">
                <a:pos x="417419" y="1625469"/>
              </a:cxn>
              <a:cxn ang="0">
                <a:pos x="390805" y="1551308"/>
              </a:cxn>
              <a:cxn ang="0">
                <a:pos x="336176" y="1432163"/>
              </a:cxn>
              <a:cxn ang="0">
                <a:pos x="285750" y="1322745"/>
              </a:cxn>
              <a:cxn ang="0">
                <a:pos x="239526" y="1231563"/>
              </a:cxn>
              <a:cxn ang="0">
                <a:pos x="196103" y="1158618"/>
              </a:cxn>
              <a:cxn ang="0">
                <a:pos x="155482" y="1102693"/>
              </a:cxn>
              <a:cxn ang="0">
                <a:pos x="120463" y="1061357"/>
              </a:cxn>
              <a:cxn ang="0">
                <a:pos x="81243" y="1030963"/>
              </a:cxn>
              <a:cxn ang="0">
                <a:pos x="40621" y="1011511"/>
              </a:cxn>
              <a:cxn ang="0">
                <a:pos x="0" y="1003001"/>
              </a:cxn>
              <a:cxn ang="0">
                <a:pos x="53228" y="960449"/>
              </a:cxn>
              <a:cxn ang="0">
                <a:pos x="107857" y="930055"/>
              </a:cxn>
              <a:cxn ang="0">
                <a:pos x="152680" y="914250"/>
              </a:cxn>
              <a:cxn ang="0">
                <a:pos x="198904" y="906956"/>
              </a:cxn>
              <a:cxn ang="0">
                <a:pos x="257735" y="925192"/>
              </a:cxn>
              <a:cxn ang="0">
                <a:pos x="323570" y="979901"/>
              </a:cxn>
              <a:cxn ang="0">
                <a:pos x="388004" y="1067436"/>
              </a:cxn>
              <a:cxn ang="0">
                <a:pos x="458040" y="1191443"/>
              </a:cxn>
              <a:cxn ang="0">
                <a:pos x="572901" y="1193875"/>
              </a:cxn>
              <a:cxn ang="0">
                <a:pos x="710173" y="1000569"/>
              </a:cxn>
              <a:cxn ang="0">
                <a:pos x="861452" y="813342"/>
              </a:cxn>
              <a:cxn ang="0">
                <a:pos x="1025338" y="637057"/>
              </a:cxn>
              <a:cxn ang="0">
                <a:pos x="1203232" y="468067"/>
              </a:cxn>
              <a:cxn ang="0">
                <a:pos x="1385327" y="314881"/>
              </a:cxn>
              <a:cxn ang="0">
                <a:pos x="1574426" y="175069"/>
              </a:cxn>
              <a:cxn ang="0">
                <a:pos x="1764926" y="53493"/>
              </a:cxn>
            </a:cxnLst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897" name="文本框 37896"/>
          <p:cNvSpPr txBox="1"/>
          <p:nvPr/>
        </p:nvSpPr>
        <p:spPr>
          <a:xfrm>
            <a:off x="8101013" y="3500438"/>
            <a:ext cx="647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8" name="勾3 874"/>
          <p:cNvSpPr/>
          <p:nvPr/>
        </p:nvSpPr>
        <p:spPr>
          <a:xfrm>
            <a:off x="323850" y="4581525"/>
            <a:ext cx="576263" cy="503238"/>
          </a:xfrm>
          <a:custGeom>
            <a:avLst/>
            <a:gdLst/>
            <a:ahLst/>
            <a:cxnLst>
              <a:cxn ang="0">
                <a:pos x="1905000" y="65651"/>
              </a:cxn>
              <a:cxn ang="0">
                <a:pos x="1703294" y="205463"/>
              </a:cxn>
              <a:cxn ang="0">
                <a:pos x="1507191" y="363512"/>
              </a:cxn>
              <a:cxn ang="0">
                <a:pos x="1318092" y="538581"/>
              </a:cxn>
              <a:cxn ang="0">
                <a:pos x="1138798" y="731887"/>
              </a:cxn>
              <a:cxn ang="0">
                <a:pos x="970710" y="930055"/>
              </a:cxn>
              <a:cxn ang="0">
                <a:pos x="832037" y="1130655"/>
              </a:cxn>
              <a:cxn ang="0">
                <a:pos x="715776" y="1326392"/>
              </a:cxn>
              <a:cxn ang="0">
                <a:pos x="624728" y="1520914"/>
              </a:cxn>
              <a:cxn ang="0">
                <a:pos x="525276" y="1580486"/>
              </a:cxn>
              <a:cxn ang="0">
                <a:pos x="455239" y="1627901"/>
              </a:cxn>
              <a:cxn ang="0">
                <a:pos x="417419" y="1625469"/>
              </a:cxn>
              <a:cxn ang="0">
                <a:pos x="390805" y="1551308"/>
              </a:cxn>
              <a:cxn ang="0">
                <a:pos x="336176" y="1432163"/>
              </a:cxn>
              <a:cxn ang="0">
                <a:pos x="285750" y="1322745"/>
              </a:cxn>
              <a:cxn ang="0">
                <a:pos x="239526" y="1231563"/>
              </a:cxn>
              <a:cxn ang="0">
                <a:pos x="196103" y="1158618"/>
              </a:cxn>
              <a:cxn ang="0">
                <a:pos x="155482" y="1102693"/>
              </a:cxn>
              <a:cxn ang="0">
                <a:pos x="120463" y="1061357"/>
              </a:cxn>
              <a:cxn ang="0">
                <a:pos x="81243" y="1030963"/>
              </a:cxn>
              <a:cxn ang="0">
                <a:pos x="40621" y="1011511"/>
              </a:cxn>
              <a:cxn ang="0">
                <a:pos x="0" y="1003001"/>
              </a:cxn>
              <a:cxn ang="0">
                <a:pos x="53228" y="960449"/>
              </a:cxn>
              <a:cxn ang="0">
                <a:pos x="107857" y="930055"/>
              </a:cxn>
              <a:cxn ang="0">
                <a:pos x="152680" y="914250"/>
              </a:cxn>
              <a:cxn ang="0">
                <a:pos x="198904" y="906956"/>
              </a:cxn>
              <a:cxn ang="0">
                <a:pos x="257735" y="925192"/>
              </a:cxn>
              <a:cxn ang="0">
                <a:pos x="323570" y="979901"/>
              </a:cxn>
              <a:cxn ang="0">
                <a:pos x="388004" y="1067436"/>
              </a:cxn>
              <a:cxn ang="0">
                <a:pos x="458040" y="1191443"/>
              </a:cxn>
              <a:cxn ang="0">
                <a:pos x="572901" y="1193875"/>
              </a:cxn>
              <a:cxn ang="0">
                <a:pos x="710173" y="1000569"/>
              </a:cxn>
              <a:cxn ang="0">
                <a:pos x="861452" y="813342"/>
              </a:cxn>
              <a:cxn ang="0">
                <a:pos x="1025338" y="637057"/>
              </a:cxn>
              <a:cxn ang="0">
                <a:pos x="1203232" y="468067"/>
              </a:cxn>
              <a:cxn ang="0">
                <a:pos x="1385327" y="314881"/>
              </a:cxn>
              <a:cxn ang="0">
                <a:pos x="1574426" y="175069"/>
              </a:cxn>
              <a:cxn ang="0">
                <a:pos x="1764926" y="53493"/>
              </a:cxn>
            </a:cxnLst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899" name="文本框 37898"/>
          <p:cNvSpPr txBox="1"/>
          <p:nvPr/>
        </p:nvSpPr>
        <p:spPr>
          <a:xfrm>
            <a:off x="6948488" y="4941888"/>
            <a:ext cx="647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0" name="勾3 874"/>
          <p:cNvSpPr/>
          <p:nvPr/>
        </p:nvSpPr>
        <p:spPr>
          <a:xfrm>
            <a:off x="7812088" y="5589588"/>
            <a:ext cx="647700" cy="503237"/>
          </a:xfrm>
          <a:custGeom>
            <a:avLst/>
            <a:gdLst/>
            <a:ahLst/>
            <a:cxnLst>
              <a:cxn ang="0">
                <a:pos x="1905000" y="65651"/>
              </a:cxn>
              <a:cxn ang="0">
                <a:pos x="1703294" y="205463"/>
              </a:cxn>
              <a:cxn ang="0">
                <a:pos x="1507191" y="363512"/>
              </a:cxn>
              <a:cxn ang="0">
                <a:pos x="1318092" y="538581"/>
              </a:cxn>
              <a:cxn ang="0">
                <a:pos x="1138798" y="731887"/>
              </a:cxn>
              <a:cxn ang="0">
                <a:pos x="970710" y="930055"/>
              </a:cxn>
              <a:cxn ang="0">
                <a:pos x="832037" y="1130655"/>
              </a:cxn>
              <a:cxn ang="0">
                <a:pos x="715776" y="1326392"/>
              </a:cxn>
              <a:cxn ang="0">
                <a:pos x="624728" y="1520914"/>
              </a:cxn>
              <a:cxn ang="0">
                <a:pos x="525276" y="1580486"/>
              </a:cxn>
              <a:cxn ang="0">
                <a:pos x="455239" y="1627901"/>
              </a:cxn>
              <a:cxn ang="0">
                <a:pos x="417419" y="1625469"/>
              </a:cxn>
              <a:cxn ang="0">
                <a:pos x="390805" y="1551308"/>
              </a:cxn>
              <a:cxn ang="0">
                <a:pos x="336176" y="1432163"/>
              </a:cxn>
              <a:cxn ang="0">
                <a:pos x="285750" y="1322745"/>
              </a:cxn>
              <a:cxn ang="0">
                <a:pos x="239526" y="1231563"/>
              </a:cxn>
              <a:cxn ang="0">
                <a:pos x="196103" y="1158618"/>
              </a:cxn>
              <a:cxn ang="0">
                <a:pos x="155482" y="1102693"/>
              </a:cxn>
              <a:cxn ang="0">
                <a:pos x="120463" y="1061357"/>
              </a:cxn>
              <a:cxn ang="0">
                <a:pos x="81243" y="1030963"/>
              </a:cxn>
              <a:cxn ang="0">
                <a:pos x="40621" y="1011511"/>
              </a:cxn>
              <a:cxn ang="0">
                <a:pos x="0" y="1003001"/>
              </a:cxn>
              <a:cxn ang="0">
                <a:pos x="53228" y="960449"/>
              </a:cxn>
              <a:cxn ang="0">
                <a:pos x="107857" y="930055"/>
              </a:cxn>
              <a:cxn ang="0">
                <a:pos x="152680" y="914250"/>
              </a:cxn>
              <a:cxn ang="0">
                <a:pos x="198904" y="906956"/>
              </a:cxn>
              <a:cxn ang="0">
                <a:pos x="257735" y="925192"/>
              </a:cxn>
              <a:cxn ang="0">
                <a:pos x="323570" y="979901"/>
              </a:cxn>
              <a:cxn ang="0">
                <a:pos x="388004" y="1067436"/>
              </a:cxn>
              <a:cxn ang="0">
                <a:pos x="458040" y="1191443"/>
              </a:cxn>
              <a:cxn ang="0">
                <a:pos x="572901" y="1193875"/>
              </a:cxn>
              <a:cxn ang="0">
                <a:pos x="710173" y="1000569"/>
              </a:cxn>
              <a:cxn ang="0">
                <a:pos x="861452" y="813342"/>
              </a:cxn>
              <a:cxn ang="0">
                <a:pos x="1025338" y="637057"/>
              </a:cxn>
              <a:cxn ang="0">
                <a:pos x="1203232" y="468067"/>
              </a:cxn>
              <a:cxn ang="0">
                <a:pos x="1385327" y="314881"/>
              </a:cxn>
              <a:cxn ang="0">
                <a:pos x="1574426" y="175069"/>
              </a:cxn>
              <a:cxn ang="0">
                <a:pos x="1764926" y="53493"/>
              </a:cxn>
            </a:cxnLst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" name="勾3 874"/>
          <p:cNvSpPr/>
          <p:nvPr/>
        </p:nvSpPr>
        <p:spPr>
          <a:xfrm>
            <a:off x="360363" y="2062163"/>
            <a:ext cx="503237" cy="503237"/>
          </a:xfrm>
          <a:custGeom>
            <a:avLst/>
            <a:gdLst/>
            <a:ahLst/>
            <a:cxnLst>
              <a:cxn ang="0">
                <a:pos x="1905000" y="65651"/>
              </a:cxn>
              <a:cxn ang="0">
                <a:pos x="1703294" y="205463"/>
              </a:cxn>
              <a:cxn ang="0">
                <a:pos x="1507191" y="363512"/>
              </a:cxn>
              <a:cxn ang="0">
                <a:pos x="1318092" y="538581"/>
              </a:cxn>
              <a:cxn ang="0">
                <a:pos x="1138798" y="731887"/>
              </a:cxn>
              <a:cxn ang="0">
                <a:pos x="970710" y="930055"/>
              </a:cxn>
              <a:cxn ang="0">
                <a:pos x="832037" y="1130655"/>
              </a:cxn>
              <a:cxn ang="0">
                <a:pos x="715776" y="1326392"/>
              </a:cxn>
              <a:cxn ang="0">
                <a:pos x="624728" y="1520914"/>
              </a:cxn>
              <a:cxn ang="0">
                <a:pos x="525276" y="1580486"/>
              </a:cxn>
              <a:cxn ang="0">
                <a:pos x="455239" y="1627901"/>
              </a:cxn>
              <a:cxn ang="0">
                <a:pos x="417419" y="1625469"/>
              </a:cxn>
              <a:cxn ang="0">
                <a:pos x="390805" y="1551308"/>
              </a:cxn>
              <a:cxn ang="0">
                <a:pos x="336176" y="1432163"/>
              </a:cxn>
              <a:cxn ang="0">
                <a:pos x="285750" y="1322745"/>
              </a:cxn>
              <a:cxn ang="0">
                <a:pos x="239526" y="1231563"/>
              </a:cxn>
              <a:cxn ang="0">
                <a:pos x="196103" y="1158618"/>
              </a:cxn>
              <a:cxn ang="0">
                <a:pos x="155482" y="1102693"/>
              </a:cxn>
              <a:cxn ang="0">
                <a:pos x="120463" y="1061357"/>
              </a:cxn>
              <a:cxn ang="0">
                <a:pos x="81243" y="1030963"/>
              </a:cxn>
              <a:cxn ang="0">
                <a:pos x="40621" y="1011511"/>
              </a:cxn>
              <a:cxn ang="0">
                <a:pos x="0" y="1003001"/>
              </a:cxn>
              <a:cxn ang="0">
                <a:pos x="53228" y="960449"/>
              </a:cxn>
              <a:cxn ang="0">
                <a:pos x="107857" y="930055"/>
              </a:cxn>
              <a:cxn ang="0">
                <a:pos x="152680" y="914250"/>
              </a:cxn>
              <a:cxn ang="0">
                <a:pos x="198904" y="906956"/>
              </a:cxn>
              <a:cxn ang="0">
                <a:pos x="257735" y="925192"/>
              </a:cxn>
              <a:cxn ang="0">
                <a:pos x="323570" y="979901"/>
              </a:cxn>
              <a:cxn ang="0">
                <a:pos x="388004" y="1067436"/>
              </a:cxn>
              <a:cxn ang="0">
                <a:pos x="458040" y="1191443"/>
              </a:cxn>
              <a:cxn ang="0">
                <a:pos x="572901" y="1193875"/>
              </a:cxn>
              <a:cxn ang="0">
                <a:pos x="710173" y="1000569"/>
              </a:cxn>
              <a:cxn ang="0">
                <a:pos x="861452" y="813342"/>
              </a:cxn>
              <a:cxn ang="0">
                <a:pos x="1025338" y="637057"/>
              </a:cxn>
              <a:cxn ang="0">
                <a:pos x="1203232" y="468067"/>
              </a:cxn>
              <a:cxn ang="0">
                <a:pos x="1385327" y="314881"/>
              </a:cxn>
              <a:cxn ang="0">
                <a:pos x="1574426" y="175069"/>
              </a:cxn>
              <a:cxn ang="0">
                <a:pos x="1764926" y="53493"/>
              </a:cxn>
            </a:cxnLst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bldLvl="0"/>
      <p:bldP spid="37894" grpId="0" bldLvl="0"/>
      <p:bldP spid="37897" grpId="0" bldLvl="0"/>
      <p:bldP spid="37899" grpId="0" bldLvl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41" name="文本框 39940"/>
          <p:cNvSpPr txBox="1"/>
          <p:nvPr/>
        </p:nvSpPr>
        <p:spPr>
          <a:xfrm>
            <a:off x="288925" y="1268730"/>
            <a:ext cx="86760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82955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、为了保证铁路的两条直铺的铁轨互相平行，只要使互相平行的夹在铁轨之间的枕木长相等就可以了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你能说出其中的道理吗？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9942" name="Group 124"/>
          <p:cNvGrpSpPr/>
          <p:nvPr/>
        </p:nvGrpSpPr>
        <p:grpSpPr>
          <a:xfrm>
            <a:off x="3563938" y="2924175"/>
            <a:ext cx="4968875" cy="1081088"/>
            <a:chOff x="0" y="0"/>
            <a:chExt cx="2628" cy="855"/>
          </a:xfrm>
        </p:grpSpPr>
        <p:cxnSp>
          <p:nvCxnSpPr>
            <p:cNvPr id="13317" name="AutoShape 125"/>
            <p:cNvCxnSpPr/>
            <p:nvPr/>
          </p:nvCxnSpPr>
          <p:spPr>
            <a:xfrm flipV="1">
              <a:off x="108" y="0"/>
              <a:ext cx="2520" cy="1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318" name="AutoShape 126"/>
            <p:cNvCxnSpPr/>
            <p:nvPr/>
          </p:nvCxnSpPr>
          <p:spPr>
            <a:xfrm flipV="1">
              <a:off x="0" y="840"/>
              <a:ext cx="2628" cy="1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319" name="AutoShape 127"/>
            <p:cNvCxnSpPr/>
            <p:nvPr/>
          </p:nvCxnSpPr>
          <p:spPr>
            <a:xfrm flipH="1">
              <a:off x="495" y="0"/>
              <a:ext cx="570" cy="84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320" name="AutoShape 128"/>
            <p:cNvCxnSpPr/>
            <p:nvPr/>
          </p:nvCxnSpPr>
          <p:spPr>
            <a:xfrm flipH="1">
              <a:off x="1215" y="0"/>
              <a:ext cx="495" cy="85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321" name="AutoShape 129"/>
            <p:cNvCxnSpPr/>
            <p:nvPr/>
          </p:nvCxnSpPr>
          <p:spPr>
            <a:xfrm flipH="1">
              <a:off x="1902" y="0"/>
              <a:ext cx="405" cy="82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9948" name="文本框 39947"/>
          <p:cNvSpPr txBox="1"/>
          <p:nvPr/>
        </p:nvSpPr>
        <p:spPr>
          <a:xfrm>
            <a:off x="323850" y="4652963"/>
            <a:ext cx="84963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indent="629285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能，一组对边平行且相等的四边形是平行四边形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bldLvl="0"/>
      <p:bldP spid="39948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8917" name="内容占位符 38916"/>
          <p:cNvSpPr>
            <a:spLocks noGrp="1"/>
          </p:cNvSpPr>
          <p:nvPr>
            <p:ph idx="1"/>
          </p:nvPr>
        </p:nvSpPr>
        <p:spPr>
          <a:xfrm>
            <a:off x="0" y="1412875"/>
            <a:ext cx="8229600" cy="4525963"/>
          </a:xfrm>
          <a:noFill/>
          <a:ln>
            <a:noFill/>
          </a:ln>
        </p:spPr>
        <p:txBody>
          <a:bodyPr anchor="t"/>
          <a:p>
            <a:pPr eaLnBrk="1" hangingPunct="1"/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3200" b="1">
                <a:latin typeface="宋体" panose="02010600030101010101" pitchFamily="2" charset="-122"/>
                <a:sym typeface="宋体" panose="02010600030101010101" pitchFamily="2" charset="-122"/>
              </a:rPr>
              <a:t>、如图，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AB=DC=EF</a:t>
            </a:r>
            <a:r>
              <a:rPr lang="zh-CN" altLang="en-US" sz="3200" b="1"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AD=BC</a:t>
            </a:r>
            <a:r>
              <a:rPr lang="zh-CN" altLang="en-US" sz="3200" b="1"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DE=CF.</a:t>
            </a:r>
            <a:r>
              <a:rPr lang="zh-CN" altLang="en-US" sz="3200" b="1">
                <a:latin typeface="宋体" panose="02010600030101010101" pitchFamily="2" charset="-122"/>
                <a:sym typeface="宋体" panose="02010600030101010101" pitchFamily="2" charset="-122"/>
              </a:rPr>
              <a:t>图中互相平行的线段有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____________________________</a:t>
            </a:r>
            <a:r>
              <a:rPr lang="en-US" altLang="zh-CN" sz="3200" b="1" u="sng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zh-CN" sz="3200" b="1">
                <a:latin typeface="宋体" panose="02010600030101010101" pitchFamily="2" charset="-122"/>
                <a:sym typeface="宋体" panose="02010600030101010101" pitchFamily="2" charset="-122"/>
              </a:rPr>
              <a:t>_____.</a:t>
            </a:r>
            <a:endParaRPr lang="en-US" altLang="zh-CN" sz="3200" b="1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8918" name="Group 72"/>
          <p:cNvGrpSpPr/>
          <p:nvPr/>
        </p:nvGrpSpPr>
        <p:grpSpPr>
          <a:xfrm>
            <a:off x="2484438" y="3429000"/>
            <a:ext cx="3671887" cy="2520950"/>
            <a:chOff x="0" y="0"/>
            <a:chExt cx="2505" cy="1705"/>
          </a:xfrm>
        </p:grpSpPr>
        <p:sp>
          <p:nvSpPr>
            <p:cNvPr id="12293" name="Rectangle 73"/>
            <p:cNvSpPr/>
            <p:nvPr/>
          </p:nvSpPr>
          <p:spPr>
            <a:xfrm>
              <a:off x="330" y="310"/>
              <a:ext cx="1110" cy="78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4" name="AutoShape 74"/>
            <p:cNvSpPr/>
            <p:nvPr/>
          </p:nvSpPr>
          <p:spPr>
            <a:xfrm rot="-5400000">
              <a:off x="1213" y="524"/>
              <a:ext cx="1086" cy="645"/>
            </a:xfrm>
            <a:prstGeom prst="parallelogram">
              <a:avLst>
                <a:gd name="adj" fmla="val 46965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5" name="Text Box 75"/>
            <p:cNvSpPr txBox="1"/>
            <p:nvPr/>
          </p:nvSpPr>
          <p:spPr>
            <a:xfrm>
              <a:off x="0" y="35"/>
              <a:ext cx="495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6" name="Text Box 76"/>
            <p:cNvSpPr txBox="1"/>
            <p:nvPr/>
          </p:nvSpPr>
          <p:spPr>
            <a:xfrm>
              <a:off x="1125" y="980"/>
              <a:ext cx="495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7" name="Text Box 77"/>
            <p:cNvSpPr txBox="1"/>
            <p:nvPr/>
          </p:nvSpPr>
          <p:spPr>
            <a:xfrm>
              <a:off x="1125" y="0"/>
              <a:ext cx="495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8" name="Text Box 78"/>
            <p:cNvSpPr txBox="1"/>
            <p:nvPr/>
          </p:nvSpPr>
          <p:spPr>
            <a:xfrm>
              <a:off x="2010" y="385"/>
              <a:ext cx="495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9" name="Text Box 79"/>
            <p:cNvSpPr txBox="1"/>
            <p:nvPr/>
          </p:nvSpPr>
          <p:spPr>
            <a:xfrm>
              <a:off x="2010" y="1190"/>
              <a:ext cx="495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0" name="Text Box 80"/>
            <p:cNvSpPr txBox="1"/>
            <p:nvPr/>
          </p:nvSpPr>
          <p:spPr>
            <a:xfrm>
              <a:off x="0" y="900"/>
              <a:ext cx="495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8927" name="文本框 38926"/>
          <p:cNvSpPr txBox="1"/>
          <p:nvPr/>
        </p:nvSpPr>
        <p:spPr>
          <a:xfrm>
            <a:off x="681038" y="2336800"/>
            <a:ext cx="2881312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AB∥CD∥EF;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928" name="文本框 38927"/>
          <p:cNvSpPr txBox="1"/>
          <p:nvPr/>
        </p:nvSpPr>
        <p:spPr>
          <a:xfrm>
            <a:off x="3560763" y="2265363"/>
            <a:ext cx="1800225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AD∥BC;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929" name="文本框 38928"/>
          <p:cNvSpPr txBox="1"/>
          <p:nvPr/>
        </p:nvSpPr>
        <p:spPr>
          <a:xfrm>
            <a:off x="5430838" y="2179638"/>
            <a:ext cx="1584325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DE∥CF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bldLvl="0"/>
      <p:bldP spid="38927" grpId="0" bldLvl="0"/>
      <p:bldP spid="38928" grpId="0" bldLvl="0"/>
      <p:bldP spid="38929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200" name="文本框 8199"/>
          <p:cNvSpPr txBox="1"/>
          <p:nvPr/>
        </p:nvSpPr>
        <p:spPr>
          <a:xfrm>
            <a:off x="0" y="1125538"/>
            <a:ext cx="8713788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例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已知：如图，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ABCD中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E、F分别是AD、BC的中点.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求证：四边形EBFD是平行四边形.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8201" name="图片 1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9813" y="1196975"/>
            <a:ext cx="2844800" cy="16764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203" name="对象 8202"/>
          <p:cNvGraphicFramePr/>
          <p:nvPr/>
        </p:nvGraphicFramePr>
        <p:xfrm>
          <a:off x="3348038" y="1125538"/>
          <a:ext cx="7239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52400" imgH="114300" progId="Equation.DSMT4">
                  <p:embed/>
                </p:oleObj>
              </mc:Choice>
              <mc:Fallback>
                <p:oleObj name="" r:id="rId2" imgW="152400" imgH="1143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48038" y="1125538"/>
                        <a:ext cx="723900" cy="54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4" name="矩形 8203"/>
          <p:cNvSpPr/>
          <p:nvPr/>
        </p:nvSpPr>
        <p:spPr>
          <a:xfrm>
            <a:off x="0" y="2708275"/>
            <a:ext cx="7680325" cy="51911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wrap="none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分析：证明四边形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EBFD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的一组对边平行且相等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5" name="矩形 8204"/>
          <p:cNvSpPr/>
          <p:nvPr/>
        </p:nvSpPr>
        <p:spPr>
          <a:xfrm>
            <a:off x="0" y="3068638"/>
            <a:ext cx="9144000" cy="35036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证明：∵  四边形ABCD是平行四边形，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∴  AD∥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，AD=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．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∵  E、F分别是AD、BC的中点，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∴  DE∥BF，且DE=___AD，BF=___BC．               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∴  DE=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．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∴四边形BEDF是平行四边形（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               </a:t>
            </a:r>
            <a:r>
              <a:rPr lang="en-US" altLang="zh-CN" sz="3200" b="1" u="sng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的四边形是平行四边形）．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6" name="文本框 8205"/>
          <p:cNvSpPr txBox="1"/>
          <p:nvPr/>
        </p:nvSpPr>
        <p:spPr>
          <a:xfrm>
            <a:off x="1619250" y="3573463"/>
            <a:ext cx="792163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BC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文本框 8206"/>
          <p:cNvSpPr txBox="1"/>
          <p:nvPr/>
        </p:nvSpPr>
        <p:spPr>
          <a:xfrm>
            <a:off x="3348038" y="3573463"/>
            <a:ext cx="790575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BC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8208" name="对象 8207"/>
          <p:cNvGraphicFramePr/>
          <p:nvPr/>
        </p:nvGraphicFramePr>
        <p:xfrm>
          <a:off x="3924300" y="4292600"/>
          <a:ext cx="792163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165100" imgH="407035" progId="Equation.DSMT4">
                  <p:embed/>
                </p:oleObj>
              </mc:Choice>
              <mc:Fallback>
                <p:oleObj name="" r:id="rId4" imgW="165100" imgH="40703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24300" y="4292600"/>
                        <a:ext cx="792163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9" name="对象 8208"/>
          <p:cNvGraphicFramePr/>
          <p:nvPr/>
        </p:nvGraphicFramePr>
        <p:xfrm>
          <a:off x="6300788" y="4365625"/>
          <a:ext cx="792162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6" imgW="165100" imgH="407035" progId="Equation.DSMT4">
                  <p:embed/>
                </p:oleObj>
              </mc:Choice>
              <mc:Fallback>
                <p:oleObj name="" r:id="rId6" imgW="165100" imgH="40703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00788" y="4365625"/>
                        <a:ext cx="792162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0" name="文本框 8209"/>
          <p:cNvSpPr txBox="1"/>
          <p:nvPr/>
        </p:nvSpPr>
        <p:spPr>
          <a:xfrm>
            <a:off x="1476375" y="5013325"/>
            <a:ext cx="792163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BF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11" name="文本框 8210"/>
          <p:cNvSpPr txBox="1"/>
          <p:nvPr/>
        </p:nvSpPr>
        <p:spPr>
          <a:xfrm>
            <a:off x="217488" y="5992813"/>
            <a:ext cx="39243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一组对边平行且相等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应用提升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204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04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bldLvl="0"/>
      <p:bldP spid="8205" grpId="0" bldLvl="0" animBg="1"/>
      <p:bldP spid="8206" grpId="0" bldLvl="0"/>
      <p:bldP spid="8207" grpId="0" bldLvl="0"/>
      <p:bldP spid="8210" grpId="0" bldLvl="0"/>
      <p:bldP spid="8211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23" name="文本框 9222"/>
          <p:cNvSpPr txBox="1"/>
          <p:nvPr/>
        </p:nvSpPr>
        <p:spPr>
          <a:xfrm>
            <a:off x="236855" y="1212850"/>
            <a:ext cx="84385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23900"/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如图，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ABCD中，BD是它的一条对角线，过A、C两点分别作AE⊥BD，CF⊥BD．E、F为垂足.求证：四边形AFCE是平行四边形．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4" name="平行四边形 9223"/>
          <p:cNvSpPr/>
          <p:nvPr/>
        </p:nvSpPr>
        <p:spPr>
          <a:xfrm>
            <a:off x="2024698" y="1387475"/>
            <a:ext cx="719137" cy="288925"/>
          </a:xfrm>
          <a:prstGeom prst="parallelogram">
            <a:avLst>
              <a:gd name="adj" fmla="val 6222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25" name="Group 111"/>
          <p:cNvGrpSpPr/>
          <p:nvPr/>
        </p:nvGrpSpPr>
        <p:grpSpPr>
          <a:xfrm>
            <a:off x="4211638" y="2781300"/>
            <a:ext cx="4464050" cy="2089150"/>
            <a:chOff x="0" y="0"/>
            <a:chExt cx="3300" cy="1350"/>
          </a:xfrm>
        </p:grpSpPr>
        <p:sp>
          <p:nvSpPr>
            <p:cNvPr id="15366" name="AutoShape 112"/>
            <p:cNvSpPr/>
            <p:nvPr/>
          </p:nvSpPr>
          <p:spPr>
            <a:xfrm>
              <a:off x="330" y="345"/>
              <a:ext cx="2565" cy="660"/>
            </a:xfrm>
            <a:prstGeom prst="parallelogram">
              <a:avLst>
                <a:gd name="adj" fmla="val 97159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5367" name="AutoShape 113"/>
            <p:cNvCxnSpPr/>
            <p:nvPr/>
          </p:nvCxnSpPr>
          <p:spPr>
            <a:xfrm>
              <a:off x="990" y="345"/>
              <a:ext cx="1245" cy="66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368" name="AutoShape 114"/>
            <p:cNvCxnSpPr/>
            <p:nvPr/>
          </p:nvCxnSpPr>
          <p:spPr>
            <a:xfrm flipV="1">
              <a:off x="330" y="435"/>
              <a:ext cx="840" cy="57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369" name="AutoShape 115"/>
            <p:cNvCxnSpPr/>
            <p:nvPr/>
          </p:nvCxnSpPr>
          <p:spPr>
            <a:xfrm flipH="1">
              <a:off x="2100" y="345"/>
              <a:ext cx="795" cy="57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370" name="AutoShape 116"/>
            <p:cNvCxnSpPr/>
            <p:nvPr/>
          </p:nvCxnSpPr>
          <p:spPr>
            <a:xfrm flipV="1">
              <a:off x="1170" y="345"/>
              <a:ext cx="1725" cy="9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371" name="AutoShape 117"/>
            <p:cNvCxnSpPr/>
            <p:nvPr/>
          </p:nvCxnSpPr>
          <p:spPr>
            <a:xfrm flipV="1">
              <a:off x="330" y="915"/>
              <a:ext cx="1770" cy="9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372" name="Text Box 118"/>
            <p:cNvSpPr txBox="1"/>
            <p:nvPr/>
          </p:nvSpPr>
          <p:spPr>
            <a:xfrm>
              <a:off x="0" y="915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3" name="Text Box 119"/>
            <p:cNvSpPr txBox="1"/>
            <p:nvPr/>
          </p:nvSpPr>
          <p:spPr>
            <a:xfrm>
              <a:off x="1845" y="570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4" name="Text Box 120"/>
            <p:cNvSpPr txBox="1"/>
            <p:nvPr/>
          </p:nvSpPr>
          <p:spPr>
            <a:xfrm>
              <a:off x="885" y="345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5" name="Text Box 121"/>
            <p:cNvSpPr txBox="1"/>
            <p:nvPr/>
          </p:nvSpPr>
          <p:spPr>
            <a:xfrm>
              <a:off x="645" y="0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6" name="Text Box 122"/>
            <p:cNvSpPr txBox="1"/>
            <p:nvPr/>
          </p:nvSpPr>
          <p:spPr>
            <a:xfrm>
              <a:off x="2775" y="0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7" name="Text Box 123"/>
            <p:cNvSpPr txBox="1"/>
            <p:nvPr/>
          </p:nvSpPr>
          <p:spPr>
            <a:xfrm>
              <a:off x="2114" y="915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bldLvl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3015" name="Group 111"/>
          <p:cNvGrpSpPr/>
          <p:nvPr/>
        </p:nvGrpSpPr>
        <p:grpSpPr>
          <a:xfrm>
            <a:off x="4859338" y="692150"/>
            <a:ext cx="4464050" cy="2089150"/>
            <a:chOff x="0" y="0"/>
            <a:chExt cx="3300" cy="1350"/>
          </a:xfrm>
        </p:grpSpPr>
        <p:sp>
          <p:nvSpPr>
            <p:cNvPr id="16388" name="AutoShape 112"/>
            <p:cNvSpPr/>
            <p:nvPr/>
          </p:nvSpPr>
          <p:spPr>
            <a:xfrm>
              <a:off x="330" y="345"/>
              <a:ext cx="2565" cy="660"/>
            </a:xfrm>
            <a:prstGeom prst="parallelogram">
              <a:avLst>
                <a:gd name="adj" fmla="val 97159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6389" name="AutoShape 113"/>
            <p:cNvCxnSpPr/>
            <p:nvPr/>
          </p:nvCxnSpPr>
          <p:spPr>
            <a:xfrm>
              <a:off x="990" y="345"/>
              <a:ext cx="1245" cy="66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390" name="AutoShape 114"/>
            <p:cNvCxnSpPr/>
            <p:nvPr/>
          </p:nvCxnSpPr>
          <p:spPr>
            <a:xfrm flipV="1">
              <a:off x="330" y="435"/>
              <a:ext cx="840" cy="57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391" name="AutoShape 115"/>
            <p:cNvCxnSpPr/>
            <p:nvPr/>
          </p:nvCxnSpPr>
          <p:spPr>
            <a:xfrm flipH="1">
              <a:off x="2100" y="345"/>
              <a:ext cx="795" cy="57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392" name="AutoShape 116"/>
            <p:cNvCxnSpPr/>
            <p:nvPr/>
          </p:nvCxnSpPr>
          <p:spPr>
            <a:xfrm flipV="1">
              <a:off x="1170" y="345"/>
              <a:ext cx="1725" cy="9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393" name="AutoShape 117"/>
            <p:cNvCxnSpPr/>
            <p:nvPr/>
          </p:nvCxnSpPr>
          <p:spPr>
            <a:xfrm flipV="1">
              <a:off x="330" y="915"/>
              <a:ext cx="1770" cy="9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394" name="Text Box 118"/>
            <p:cNvSpPr txBox="1"/>
            <p:nvPr/>
          </p:nvSpPr>
          <p:spPr>
            <a:xfrm>
              <a:off x="0" y="915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5" name="Text Box 119"/>
            <p:cNvSpPr txBox="1"/>
            <p:nvPr/>
          </p:nvSpPr>
          <p:spPr>
            <a:xfrm>
              <a:off x="1845" y="570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6" name="Text Box 120"/>
            <p:cNvSpPr txBox="1"/>
            <p:nvPr/>
          </p:nvSpPr>
          <p:spPr>
            <a:xfrm>
              <a:off x="885" y="345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7" name="Text Box 121"/>
            <p:cNvSpPr txBox="1"/>
            <p:nvPr/>
          </p:nvSpPr>
          <p:spPr>
            <a:xfrm>
              <a:off x="645" y="0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8" name="Text Box 122"/>
            <p:cNvSpPr txBox="1"/>
            <p:nvPr/>
          </p:nvSpPr>
          <p:spPr>
            <a:xfrm>
              <a:off x="2775" y="0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9" name="Text Box 123"/>
            <p:cNvSpPr txBox="1"/>
            <p:nvPr/>
          </p:nvSpPr>
          <p:spPr>
            <a:xfrm>
              <a:off x="2114" y="915"/>
              <a:ext cx="525" cy="4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3028" name="文本框 43027"/>
          <p:cNvSpPr txBox="1"/>
          <p:nvPr/>
        </p:nvSpPr>
        <p:spPr>
          <a:xfrm>
            <a:off x="0" y="981075"/>
            <a:ext cx="12239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证明：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43029" name="对象 43028"/>
          <p:cNvGraphicFramePr/>
          <p:nvPr/>
        </p:nvGraphicFramePr>
        <p:xfrm>
          <a:off x="0" y="1484313"/>
          <a:ext cx="3203575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676400" imgH="228600" progId="Equation.DSMT4">
                  <p:embed/>
                </p:oleObj>
              </mc:Choice>
              <mc:Fallback>
                <p:oleObj name="" r:id="rId1" imgW="1676400" imgH="2286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1484313"/>
                        <a:ext cx="3203575" cy="433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30" name="对象 43029"/>
          <p:cNvGraphicFramePr/>
          <p:nvPr/>
        </p:nvGraphicFramePr>
        <p:xfrm>
          <a:off x="0" y="1916113"/>
          <a:ext cx="3348038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1803400" imgH="203200" progId="Equation.DSMT4">
                  <p:embed/>
                </p:oleObj>
              </mc:Choice>
              <mc:Fallback>
                <p:oleObj name="" r:id="rId3" imgW="1803400" imgH="2032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916113"/>
                        <a:ext cx="3348038" cy="360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31" name="文本框 43030"/>
          <p:cNvSpPr txBox="1"/>
          <p:nvPr/>
        </p:nvSpPr>
        <p:spPr>
          <a:xfrm>
            <a:off x="0" y="2276475"/>
            <a:ext cx="41402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AE∥CF（垂直于同一直线的两直线平行）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032" name="文本框 43031"/>
          <p:cNvSpPr txBox="1"/>
          <p:nvPr/>
        </p:nvSpPr>
        <p:spPr>
          <a:xfrm>
            <a:off x="0" y="3284538"/>
            <a:ext cx="403225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∵四边形ABCD是平行四边形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43033" name="对象 43032"/>
          <p:cNvGraphicFramePr/>
          <p:nvPr/>
        </p:nvGraphicFramePr>
        <p:xfrm>
          <a:off x="0" y="4292600"/>
          <a:ext cx="3419475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1752600" imgH="241300" progId="Equation.DSMT4">
                  <p:embed/>
                </p:oleObj>
              </mc:Choice>
              <mc:Fallback>
                <p:oleObj name="" r:id="rId5" imgW="1752600" imgH="2413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4292600"/>
                        <a:ext cx="3419475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34" name="对象 43033"/>
          <p:cNvGraphicFramePr/>
          <p:nvPr/>
        </p:nvGraphicFramePr>
        <p:xfrm>
          <a:off x="0" y="4724400"/>
          <a:ext cx="38512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2005965" imgH="241300" progId="Equation.DSMT4">
                  <p:embed/>
                </p:oleObj>
              </mc:Choice>
              <mc:Fallback>
                <p:oleObj name="" r:id="rId7" imgW="2005965" imgH="2413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4724400"/>
                        <a:ext cx="3851275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35" name="对象 43034"/>
          <p:cNvGraphicFramePr/>
          <p:nvPr/>
        </p:nvGraphicFramePr>
        <p:xfrm>
          <a:off x="395288" y="5084763"/>
          <a:ext cx="2952750" cy="1439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9" imgW="1461135" imgH="711835" progId="Equation.DSMT4">
                  <p:embed/>
                </p:oleObj>
              </mc:Choice>
              <mc:Fallback>
                <p:oleObj name="" r:id="rId9" imgW="1461135" imgH="71183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5288" y="5084763"/>
                        <a:ext cx="2952750" cy="1439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36" name="对象 43035"/>
          <p:cNvGraphicFramePr/>
          <p:nvPr/>
        </p:nvGraphicFramePr>
        <p:xfrm>
          <a:off x="4356100" y="2708275"/>
          <a:ext cx="47879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1" imgW="2234565" imgH="241300" progId="Equation.DSMT4">
                  <p:embed/>
                </p:oleObj>
              </mc:Choice>
              <mc:Fallback>
                <p:oleObj name="" r:id="rId11" imgW="2234565" imgH="2413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56100" y="2708275"/>
                        <a:ext cx="4787900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37" name="文本框 43036"/>
          <p:cNvSpPr txBox="1"/>
          <p:nvPr/>
        </p:nvSpPr>
        <p:spPr>
          <a:xfrm>
            <a:off x="6156325" y="2565400"/>
            <a:ext cx="5000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≌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43038" name="对象 43037"/>
          <p:cNvGraphicFramePr/>
          <p:nvPr/>
        </p:nvGraphicFramePr>
        <p:xfrm>
          <a:off x="4427538" y="3429000"/>
          <a:ext cx="187325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3" imgW="876935" imgH="203200" progId="Equation.DSMT4">
                  <p:embed/>
                </p:oleObj>
              </mc:Choice>
              <mc:Fallback>
                <p:oleObj name="" r:id="rId13" imgW="876935" imgH="2032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427538" y="3429000"/>
                        <a:ext cx="1873250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39" name="对象 43038"/>
          <p:cNvGraphicFramePr/>
          <p:nvPr/>
        </p:nvGraphicFramePr>
        <p:xfrm>
          <a:off x="4356100" y="3933825"/>
          <a:ext cx="4103688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5" imgW="2286000" imgH="266700" progId="Equation.DSMT4">
                  <p:embed/>
                </p:oleObj>
              </mc:Choice>
              <mc:Fallback>
                <p:oleObj name="" r:id="rId15" imgW="2286000" imgH="2667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356100" y="3933825"/>
                        <a:ext cx="4103688" cy="503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40" name="对象 43039"/>
          <p:cNvGraphicFramePr/>
          <p:nvPr/>
        </p:nvGraphicFramePr>
        <p:xfrm>
          <a:off x="4284663" y="4437063"/>
          <a:ext cx="467995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7" imgW="2349500" imgH="241300" progId="Equation.DSMT4">
                  <p:embed/>
                </p:oleObj>
              </mc:Choice>
              <mc:Fallback>
                <p:oleObj name="" r:id="rId17" imgW="2349500" imgH="2413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284663" y="4437063"/>
                        <a:ext cx="4679950" cy="576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41" name="矩形 43040"/>
          <p:cNvSpPr/>
          <p:nvPr/>
        </p:nvSpPr>
        <p:spPr>
          <a:xfrm>
            <a:off x="4064000" y="5013325"/>
            <a:ext cx="5080000" cy="10668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（一组对边平行且相等的四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边形是平行四边形）．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3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3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041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3041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041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041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8" grpId="0" bldLvl="0"/>
      <p:bldP spid="43031" grpId="0" bldLvl="0"/>
      <p:bldP spid="43032" grpId="0" bldLvl="0"/>
      <p:bldP spid="43037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50" name="Text Box 10"/>
          <p:cNvSpPr txBox="1"/>
          <p:nvPr/>
        </p:nvSpPr>
        <p:spPr>
          <a:xfrm>
            <a:off x="1471613" y="2887663"/>
            <a:ext cx="7799387" cy="154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两组对边分别平行的四边形是平行四边形</a:t>
            </a:r>
            <a:r>
              <a:rPr lang="zh-CN" altLang="en-US" sz="2800" dirty="0">
                <a:latin typeface="Times New Roman" panose="02020603050405020304" pitchFamily="18" charset="0"/>
              </a:rPr>
              <a:t>；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两组对边分别相等的四边形是平行四边形；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一组对边平行且相等的四边形是平行四边形．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35853" name="Text Box 13"/>
          <p:cNvSpPr txBox="1"/>
          <p:nvPr/>
        </p:nvSpPr>
        <p:spPr>
          <a:xfrm>
            <a:off x="269875" y="4494213"/>
            <a:ext cx="9377363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从角考虑　</a:t>
            </a:r>
            <a:r>
              <a:rPr lang="zh-CN" altLang="en-US" sz="2800" dirty="0">
                <a:latin typeface="宋体" panose="02010600030101010101" pitchFamily="2" charset="-122"/>
              </a:rPr>
              <a:t>两组对角分别相等的四边形是平行四边形．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从对角线考虑　</a:t>
            </a:r>
            <a:r>
              <a:rPr lang="zh-CN" altLang="en-US" sz="2800" dirty="0">
                <a:latin typeface="宋体" panose="02010600030101010101" pitchFamily="2" charset="-122"/>
              </a:rPr>
              <a:t>对角线互相平分的四边形是平行四边形．</a:t>
            </a:r>
            <a:r>
              <a:rPr lang="zh-CN" altLang="en-US" sz="2400" dirty="0"/>
              <a:t>  </a:t>
            </a:r>
            <a:endParaRPr lang="zh-CN" altLang="en-US" sz="2400" dirty="0"/>
          </a:p>
        </p:txBody>
      </p:sp>
      <p:grpSp>
        <p:nvGrpSpPr>
          <p:cNvPr id="2" name="Group 18"/>
          <p:cNvGrpSpPr/>
          <p:nvPr/>
        </p:nvGrpSpPr>
        <p:grpSpPr>
          <a:xfrm>
            <a:off x="269875" y="3006725"/>
            <a:ext cx="1493838" cy="1368425"/>
            <a:chOff x="106" y="1638"/>
            <a:chExt cx="941" cy="862"/>
          </a:xfrm>
        </p:grpSpPr>
        <p:sp>
          <p:nvSpPr>
            <p:cNvPr id="10248" name="Text Box 7"/>
            <p:cNvSpPr txBox="1"/>
            <p:nvPr/>
          </p:nvSpPr>
          <p:spPr>
            <a:xfrm>
              <a:off x="106" y="1728"/>
              <a:ext cx="941" cy="6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从边</a:t>
              </a:r>
              <a:endPara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  <a:p>
              <a:pPr marL="0" lvl="0" indent="0" eaLnBrk="1" hangingPunct="1"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考虑　</a:t>
              </a:r>
              <a:r>
                <a:rPr lang="zh-CN" altLang="en-US" sz="2400" dirty="0"/>
                <a:t> </a:t>
              </a:r>
              <a:endParaRPr lang="zh-CN" altLang="en-US" sz="2400" dirty="0"/>
            </a:p>
          </p:txBody>
        </p:sp>
        <p:sp>
          <p:nvSpPr>
            <p:cNvPr id="10249" name="AutoShape 15"/>
            <p:cNvSpPr/>
            <p:nvPr/>
          </p:nvSpPr>
          <p:spPr>
            <a:xfrm>
              <a:off x="768" y="1638"/>
              <a:ext cx="91" cy="862"/>
            </a:xfrm>
            <a:prstGeom prst="leftBrace">
              <a:avLst>
                <a:gd name="adj1" fmla="val 78937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b="0" dirty="0"/>
            </a:p>
          </p:txBody>
        </p:sp>
      </p:grpSp>
      <p:sp>
        <p:nvSpPr>
          <p:cNvPr id="10247" name="Text Box 6"/>
          <p:cNvSpPr txBox="1"/>
          <p:nvPr/>
        </p:nvSpPr>
        <p:spPr>
          <a:xfrm>
            <a:off x="282575" y="1268413"/>
            <a:ext cx="886142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　　判定一个四边形是平行四边形可从哪些角度思考？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具体有哪些方法？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783590" y="23495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归纳小结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>
                                            <p:txEl>
                                              <p:charRg st="4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charRg st="25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Picture 25" descr="铅笔小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3068638"/>
            <a:ext cx="2627312" cy="3619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294448" y="1068705"/>
            <a:ext cx="2478405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目标导航</a:t>
            </a:r>
            <a:r>
              <a:rPr lang="zh-CN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三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39620" y="2823845"/>
            <a:ext cx="51657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三角形中位线定理</a:t>
            </a:r>
            <a:endParaRPr lang="zh-CN" altLang="en-US" sz="48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8"/>
          <p:cNvSpPr txBox="1"/>
          <p:nvPr/>
        </p:nvSpPr>
        <p:spPr>
          <a:xfrm>
            <a:off x="250825" y="2565400"/>
            <a:ext cx="9232900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如图，△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zh-CN" altLang="en-US" sz="2800" b="1" dirty="0">
                <a:latin typeface="宋体" panose="02010600030101010101" pitchFamily="2" charset="-122"/>
              </a:rPr>
              <a:t>中，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</a:rPr>
              <a:t>分别是边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 </a:t>
            </a:r>
            <a:r>
              <a:rPr lang="zh-CN" altLang="en-US" sz="2800" b="1" dirty="0">
                <a:latin typeface="宋体" panose="02010600030101010101" pitchFamily="2" charset="-122"/>
              </a:rPr>
              <a:t>的中点，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连接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DE</a:t>
            </a:r>
            <a:r>
              <a:rPr lang="en-US" altLang="zh-CN" sz="2800" b="1">
                <a:latin typeface="宋体" panose="02010600030101010101" pitchFamily="2" charset="-122"/>
                <a:ea typeface="黑体" panose="02010609060101010101" pitchFamily="2" charset="-122"/>
              </a:rPr>
              <a:t>. </a:t>
            </a:r>
            <a:r>
              <a:rPr lang="zh-CN" altLang="en-US" sz="2800" b="1" dirty="0">
                <a:latin typeface="宋体" panose="02010600030101010101" pitchFamily="2" charset="-122"/>
              </a:rPr>
              <a:t>像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DE</a:t>
            </a:r>
            <a:r>
              <a:rPr lang="zh-CN" altLang="en-US" sz="2800" b="1" dirty="0">
                <a:latin typeface="宋体" panose="02010600030101010101" pitchFamily="2" charset="-122"/>
              </a:rPr>
              <a:t>这样，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连接三角形两边中点的线段叫做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三角形的中位线．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23" name="Text Box 22"/>
          <p:cNvSpPr txBox="1"/>
          <p:nvPr/>
        </p:nvSpPr>
        <p:spPr>
          <a:xfrm>
            <a:off x="250825" y="4541838"/>
            <a:ext cx="6464300" cy="1544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看一看，量一量，猜一猜：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i="1" dirty="0">
                <a:latin typeface="Times New Roman" panose="02020603050405020304" pitchFamily="18" charset="0"/>
              </a:rPr>
              <a:t>　　</a:t>
            </a:r>
            <a:r>
              <a:rPr lang="en-US" altLang="zh-CN" sz="2800" i="1">
                <a:latin typeface="Times New Roman" panose="02020603050405020304" pitchFamily="18" charset="0"/>
              </a:rPr>
              <a:t>DE</a:t>
            </a:r>
            <a:r>
              <a:rPr lang="zh-CN" altLang="en-US" sz="2800" b="1" dirty="0">
                <a:latin typeface="宋体" panose="02010600030101010101" pitchFamily="2" charset="-122"/>
              </a:rPr>
              <a:t>与</a:t>
            </a:r>
            <a:r>
              <a:rPr lang="en-US" altLang="zh-CN" sz="2800" i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宋体" panose="02010600030101010101" pitchFamily="2" charset="-122"/>
              </a:rPr>
              <a:t>之间有什么位置关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系和数量关系？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4099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noFill/>
          <a:ln w="9525">
            <a:noFill/>
          </a:ln>
          <a:effectLst>
            <a:outerShdw dist="38100" dir="2699999" algn="ctr" rotWithShape="0">
              <a:srgbClr val="000000">
                <a:alpha val="39000"/>
              </a:srgbClr>
            </a:outerShdw>
          </a:effectLst>
        </p:spPr>
      </p:pic>
      <p:sp>
        <p:nvSpPr>
          <p:cNvPr id="5126" name="Text Box 7"/>
          <p:cNvSpPr txBox="1"/>
          <p:nvPr/>
        </p:nvSpPr>
        <p:spPr>
          <a:xfrm>
            <a:off x="152400" y="1204913"/>
            <a:ext cx="92583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　　我们在研究平行四边形时，经常采用把平行四边形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转化为三角形的问题，能否用平行四边形研究三角形呢？ 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grpSp>
        <p:nvGrpSpPr>
          <p:cNvPr id="4102" name="Group 29"/>
          <p:cNvGrpSpPr/>
          <p:nvPr/>
        </p:nvGrpSpPr>
        <p:grpSpPr>
          <a:xfrm>
            <a:off x="5540375" y="3898900"/>
            <a:ext cx="3400425" cy="2254250"/>
            <a:chOff x="0" y="0"/>
            <a:chExt cx="2142" cy="1420"/>
          </a:xfrm>
        </p:grpSpPr>
        <p:pic>
          <p:nvPicPr>
            <p:cNvPr id="4103" name="Picture 2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64" y="241"/>
              <a:ext cx="1548" cy="10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4" name="Line 22"/>
            <p:cNvSpPr/>
            <p:nvPr/>
          </p:nvSpPr>
          <p:spPr>
            <a:xfrm>
              <a:off x="670" y="819"/>
              <a:ext cx="749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105" name="Rectangle 24"/>
            <p:cNvSpPr/>
            <p:nvPr/>
          </p:nvSpPr>
          <p:spPr>
            <a:xfrm>
              <a:off x="1039" y="0"/>
              <a:ext cx="4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6" name="Rectangle 25"/>
            <p:cNvSpPr/>
            <p:nvPr/>
          </p:nvSpPr>
          <p:spPr>
            <a:xfrm>
              <a:off x="0" y="1091"/>
              <a:ext cx="4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7" name="Rectangle 26"/>
            <p:cNvSpPr/>
            <p:nvPr/>
          </p:nvSpPr>
          <p:spPr>
            <a:xfrm>
              <a:off x="1653" y="1093"/>
              <a:ext cx="4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8" name="Rectangle 27"/>
            <p:cNvSpPr/>
            <p:nvPr/>
          </p:nvSpPr>
          <p:spPr>
            <a:xfrm>
              <a:off x="384" y="613"/>
              <a:ext cx="50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9" name="Rectangle 28"/>
            <p:cNvSpPr/>
            <p:nvPr/>
          </p:nvSpPr>
          <p:spPr>
            <a:xfrm>
              <a:off x="1460" y="645"/>
              <a:ext cx="4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E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　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791845" y="22606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反思猜想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charRg st="25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6">
                                            <p:txEl>
                                              <p:charRg st="25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6">
                                            <p:txEl>
                                              <p:charRg st="25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2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>
                                            <p:txEl>
                                              <p:charRg st="2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2">
                                            <p:txEl>
                                              <p:charRg st="2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5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2">
                                            <p:txEl>
                                              <p:charRg st="5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2">
                                            <p:txEl>
                                              <p:charRg st="5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3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3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9" name="Text Box 6"/>
          <p:cNvSpPr txBox="1"/>
          <p:nvPr/>
        </p:nvSpPr>
        <p:spPr>
          <a:xfrm>
            <a:off x="232410" y="1275080"/>
            <a:ext cx="85001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925195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认真阅读课本第</a:t>
            </a: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47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页至</a:t>
            </a: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49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页的内容，完成下面练习并体验知识点的形成过程</a:t>
            </a:r>
            <a:r>
              <a:rPr 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20" name="文本框 7172"/>
          <p:cNvSpPr txBox="1"/>
          <p:nvPr/>
        </p:nvSpPr>
        <p:spPr>
          <a:xfrm>
            <a:off x="359410" y="3226118"/>
            <a:ext cx="8424863" cy="25533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知识点一： 三角形中位线的定义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连接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___________________</a:t>
            </a:r>
            <a:endParaRPr lang="en-US" altLang="zh-CN" sz="4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叫做三角形的中位线 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9221" name="Group 169"/>
          <p:cNvGrpSpPr/>
          <p:nvPr/>
        </p:nvGrpSpPr>
        <p:grpSpPr>
          <a:xfrm>
            <a:off x="6156325" y="3213100"/>
            <a:ext cx="2160588" cy="2808288"/>
            <a:chOff x="0" y="0"/>
            <a:chExt cx="2340" cy="2496"/>
          </a:xfrm>
        </p:grpSpPr>
        <p:grpSp>
          <p:nvGrpSpPr>
            <p:cNvPr id="9222" name="Group 170"/>
            <p:cNvGrpSpPr/>
            <p:nvPr/>
          </p:nvGrpSpPr>
          <p:grpSpPr>
            <a:xfrm>
              <a:off x="0" y="0"/>
              <a:ext cx="2340" cy="2340"/>
              <a:chOff x="0" y="0"/>
              <a:chExt cx="2340" cy="2340"/>
            </a:xfrm>
          </p:grpSpPr>
          <p:sp>
            <p:nvSpPr>
              <p:cNvPr id="9223" name="Line 171"/>
              <p:cNvSpPr/>
              <p:nvPr/>
            </p:nvSpPr>
            <p:spPr>
              <a:xfrm flipH="1">
                <a:off x="246" y="369"/>
                <a:ext cx="1479" cy="1724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grpSp>
            <p:nvGrpSpPr>
              <p:cNvPr id="9224" name="Group 172"/>
              <p:cNvGrpSpPr/>
              <p:nvPr/>
            </p:nvGrpSpPr>
            <p:grpSpPr>
              <a:xfrm>
                <a:off x="0" y="0"/>
                <a:ext cx="2340" cy="2340"/>
                <a:chOff x="0" y="0"/>
                <a:chExt cx="2340" cy="2340"/>
              </a:xfrm>
            </p:grpSpPr>
            <p:sp>
              <p:nvSpPr>
                <p:cNvPr id="9225" name="Line 173"/>
                <p:cNvSpPr/>
                <p:nvPr/>
              </p:nvSpPr>
              <p:spPr>
                <a:xfrm>
                  <a:off x="1725" y="369"/>
                  <a:ext cx="246" cy="1724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9226" name="Line 174"/>
                <p:cNvSpPr/>
                <p:nvPr/>
              </p:nvSpPr>
              <p:spPr>
                <a:xfrm>
                  <a:off x="246" y="2093"/>
                  <a:ext cx="1725" cy="1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9227" name="Line 175"/>
                <p:cNvSpPr/>
                <p:nvPr/>
              </p:nvSpPr>
              <p:spPr>
                <a:xfrm>
                  <a:off x="985" y="1231"/>
                  <a:ext cx="862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9228" name="Text Box 176"/>
                <p:cNvSpPr txBox="1"/>
                <p:nvPr/>
              </p:nvSpPr>
              <p:spPr>
                <a:xfrm>
                  <a:off x="1601" y="0"/>
                  <a:ext cx="370" cy="3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29" name="Text Box 177"/>
                <p:cNvSpPr txBox="1"/>
                <p:nvPr/>
              </p:nvSpPr>
              <p:spPr>
                <a:xfrm>
                  <a:off x="0" y="1971"/>
                  <a:ext cx="371" cy="3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30" name="Text Box 178"/>
                <p:cNvSpPr txBox="1"/>
                <p:nvPr/>
              </p:nvSpPr>
              <p:spPr>
                <a:xfrm>
                  <a:off x="1971" y="1971"/>
                  <a:ext cx="369" cy="3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31" name="Text Box 179"/>
                <p:cNvSpPr txBox="1"/>
                <p:nvPr/>
              </p:nvSpPr>
              <p:spPr>
                <a:xfrm>
                  <a:off x="540" y="936"/>
                  <a:ext cx="54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D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32" name="Text Box 180"/>
                <p:cNvSpPr txBox="1"/>
                <p:nvPr/>
              </p:nvSpPr>
              <p:spPr>
                <a:xfrm>
                  <a:off x="1847" y="986"/>
                  <a:ext cx="370" cy="3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E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9233" name="Text Box 181"/>
            <p:cNvSpPr txBox="1"/>
            <p:nvPr/>
          </p:nvSpPr>
          <p:spPr>
            <a:xfrm>
              <a:off x="720" y="2028"/>
              <a:ext cx="901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87" name="文本框 7186"/>
          <p:cNvSpPr txBox="1"/>
          <p:nvPr/>
        </p:nvSpPr>
        <p:spPr>
          <a:xfrm>
            <a:off x="1394460" y="4096703"/>
            <a:ext cx="5040313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三角形两边中点的线段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自主研学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文本框 14340"/>
          <p:cNvSpPr txBox="1"/>
          <p:nvPr/>
        </p:nvSpPr>
        <p:spPr>
          <a:xfrm>
            <a:off x="0" y="981075"/>
            <a:ext cx="9144000" cy="5584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）一个三角形的中位线共有几条？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）三角形的中位线与中线有什么区别？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答：（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）一个三角形的中位线共有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条；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（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）三角形的中位线与中线的区别主要是线段的端点不同．中位线是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点与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点的连线；中线是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点与对边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点的连线．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56" name="文本框 14355"/>
          <p:cNvSpPr txBox="1"/>
          <p:nvPr/>
        </p:nvSpPr>
        <p:spPr>
          <a:xfrm>
            <a:off x="7451725" y="2636838"/>
            <a:ext cx="360363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7" name="文本框 14356"/>
          <p:cNvSpPr txBox="1"/>
          <p:nvPr/>
        </p:nvSpPr>
        <p:spPr>
          <a:xfrm>
            <a:off x="5651500" y="4005263"/>
            <a:ext cx="576263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8" name="文本框 14357"/>
          <p:cNvSpPr txBox="1"/>
          <p:nvPr/>
        </p:nvSpPr>
        <p:spPr>
          <a:xfrm>
            <a:off x="7596188" y="4005263"/>
            <a:ext cx="576262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9" name="文本框 14358"/>
          <p:cNvSpPr txBox="1"/>
          <p:nvPr/>
        </p:nvSpPr>
        <p:spPr>
          <a:xfrm>
            <a:off x="3419475" y="4508500"/>
            <a:ext cx="576263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60" name="文本框 14359"/>
          <p:cNvSpPr txBox="1"/>
          <p:nvPr/>
        </p:nvSpPr>
        <p:spPr>
          <a:xfrm>
            <a:off x="6516688" y="4508500"/>
            <a:ext cx="576262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顶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" grpId="0"/>
      <p:bldP spid="14357" grpId="0"/>
      <p:bldP spid="14358" grpId="0"/>
      <p:bldP spid="14359" grpId="0"/>
      <p:bldP spid="1436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7" name="Text Box 4"/>
          <p:cNvSpPr txBox="1"/>
          <p:nvPr/>
        </p:nvSpPr>
        <p:spPr>
          <a:xfrm>
            <a:off x="323850" y="836613"/>
            <a:ext cx="85693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知识点二：    三角形的中位线定理</a:t>
            </a:r>
            <a:endParaRPr lang="zh-CN" altLang="en-US" sz="36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268" name="文本框 8197"/>
          <p:cNvSpPr txBox="1"/>
          <p:nvPr/>
        </p:nvSpPr>
        <p:spPr>
          <a:xfrm>
            <a:off x="250825" y="1484313"/>
            <a:ext cx="8713788" cy="4939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三角形的中位线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于三角形的第三边，并且等于第三边的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_________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几何叙述：如上图，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∵在△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AD=BD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AE=CE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∴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DE___BC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且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DE=_______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269" name="Group 169"/>
          <p:cNvGrpSpPr/>
          <p:nvPr/>
        </p:nvGrpSpPr>
        <p:grpSpPr>
          <a:xfrm>
            <a:off x="6877050" y="3284538"/>
            <a:ext cx="1871663" cy="2808287"/>
            <a:chOff x="0" y="0"/>
            <a:chExt cx="2340" cy="2496"/>
          </a:xfrm>
        </p:grpSpPr>
        <p:grpSp>
          <p:nvGrpSpPr>
            <p:cNvPr id="11270" name="Group 170"/>
            <p:cNvGrpSpPr/>
            <p:nvPr/>
          </p:nvGrpSpPr>
          <p:grpSpPr>
            <a:xfrm>
              <a:off x="0" y="0"/>
              <a:ext cx="2340" cy="2340"/>
              <a:chOff x="0" y="0"/>
              <a:chExt cx="2340" cy="2340"/>
            </a:xfrm>
          </p:grpSpPr>
          <p:sp>
            <p:nvSpPr>
              <p:cNvPr id="11271" name="Line 171"/>
              <p:cNvSpPr/>
              <p:nvPr/>
            </p:nvSpPr>
            <p:spPr>
              <a:xfrm flipH="1">
                <a:off x="246" y="369"/>
                <a:ext cx="1479" cy="1724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grpSp>
            <p:nvGrpSpPr>
              <p:cNvPr id="11272" name="Group 172"/>
              <p:cNvGrpSpPr/>
              <p:nvPr/>
            </p:nvGrpSpPr>
            <p:grpSpPr>
              <a:xfrm>
                <a:off x="0" y="0"/>
                <a:ext cx="2340" cy="2340"/>
                <a:chOff x="0" y="0"/>
                <a:chExt cx="2340" cy="2340"/>
              </a:xfrm>
            </p:grpSpPr>
            <p:sp>
              <p:nvSpPr>
                <p:cNvPr id="11273" name="Line 173"/>
                <p:cNvSpPr/>
                <p:nvPr/>
              </p:nvSpPr>
              <p:spPr>
                <a:xfrm>
                  <a:off x="1725" y="369"/>
                  <a:ext cx="246" cy="1724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74" name="Line 174"/>
                <p:cNvSpPr/>
                <p:nvPr/>
              </p:nvSpPr>
              <p:spPr>
                <a:xfrm>
                  <a:off x="246" y="2093"/>
                  <a:ext cx="1725" cy="1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75" name="Line 175"/>
                <p:cNvSpPr/>
                <p:nvPr/>
              </p:nvSpPr>
              <p:spPr>
                <a:xfrm>
                  <a:off x="985" y="1231"/>
                  <a:ext cx="862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76" name="Text Box 176"/>
                <p:cNvSpPr txBox="1"/>
                <p:nvPr/>
              </p:nvSpPr>
              <p:spPr>
                <a:xfrm>
                  <a:off x="1601" y="0"/>
                  <a:ext cx="370" cy="3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7" name="Text Box 177"/>
                <p:cNvSpPr txBox="1"/>
                <p:nvPr/>
              </p:nvSpPr>
              <p:spPr>
                <a:xfrm>
                  <a:off x="0" y="1971"/>
                  <a:ext cx="371" cy="3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8" name="Text Box 178"/>
                <p:cNvSpPr txBox="1"/>
                <p:nvPr/>
              </p:nvSpPr>
              <p:spPr>
                <a:xfrm>
                  <a:off x="1971" y="1971"/>
                  <a:ext cx="369" cy="36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9" name="Text Box 179"/>
                <p:cNvSpPr txBox="1"/>
                <p:nvPr/>
              </p:nvSpPr>
              <p:spPr>
                <a:xfrm>
                  <a:off x="540" y="936"/>
                  <a:ext cx="540" cy="4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D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80" name="Text Box 180"/>
                <p:cNvSpPr txBox="1"/>
                <p:nvPr/>
              </p:nvSpPr>
              <p:spPr>
                <a:xfrm>
                  <a:off x="1847" y="986"/>
                  <a:ext cx="370" cy="3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just"/>
                  <a:r>
                    <a:rPr lang="en-US" altLang="zh-CN" sz="1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E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1281" name="Text Box 181"/>
            <p:cNvSpPr txBox="1"/>
            <p:nvPr/>
          </p:nvSpPr>
          <p:spPr>
            <a:xfrm>
              <a:off x="720" y="2028"/>
              <a:ext cx="901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12" name="文本框 8211"/>
          <p:cNvSpPr txBox="1"/>
          <p:nvPr/>
        </p:nvSpPr>
        <p:spPr>
          <a:xfrm>
            <a:off x="3563938" y="2276475"/>
            <a:ext cx="1439862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3" name="文本框 8212"/>
          <p:cNvSpPr txBox="1"/>
          <p:nvPr/>
        </p:nvSpPr>
        <p:spPr>
          <a:xfrm>
            <a:off x="4284663" y="2852738"/>
            <a:ext cx="1296987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一半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4" name="文本框 8213"/>
          <p:cNvSpPr txBox="1"/>
          <p:nvPr/>
        </p:nvSpPr>
        <p:spPr>
          <a:xfrm>
            <a:off x="1258888" y="5300663"/>
            <a:ext cx="863600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∥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8216" name="对象 82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79838" y="4941888"/>
          <a:ext cx="944562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368935" imgH="394335" progId="Equation.3">
                  <p:embed/>
                </p:oleObj>
              </mc:Choice>
              <mc:Fallback>
                <p:oleObj name="" r:id="rId1" imgW="368935" imgH="394335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779838" y="4941888"/>
                        <a:ext cx="944562" cy="1008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2" name="文本框 16388"/>
          <p:cNvSpPr txBox="1"/>
          <p:nvPr/>
        </p:nvSpPr>
        <p:spPr>
          <a:xfrm>
            <a:off x="250825" y="1484313"/>
            <a:ext cx="8713788" cy="327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三角形的中位线定理的证明： 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如图，点D、E、分别为△ABC的边AB、AC的中点.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求证：DE∥BC且DE= BC．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3" name="图片 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19700" y="3284538"/>
            <a:ext cx="3527425" cy="272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79570" y="3613150"/>
          <a:ext cx="299085" cy="774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79570" y="3613150"/>
                        <a:ext cx="299085" cy="7740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6" name="文本框 17412"/>
          <p:cNvSpPr txBox="1"/>
          <p:nvPr/>
        </p:nvSpPr>
        <p:spPr>
          <a:xfrm>
            <a:off x="250825" y="1484313"/>
            <a:ext cx="8713788" cy="4894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证明：如图，延长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到点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，使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EF=DE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，连接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CF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AF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∵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AE=_____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DE=_____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∴四边形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ADCF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是平行四边形（                                  ）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∴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CF</a:t>
            </a:r>
            <a:r>
              <a:rPr lang="en-US" altLang="zh-CN" sz="3200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 DA ,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又∵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AD=BD 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∴CF</a:t>
            </a:r>
            <a:r>
              <a:rPr lang="en-US" altLang="zh-CN" sz="3200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 ____ ,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17" name="图片 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7763" y="1989138"/>
            <a:ext cx="2627312" cy="203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直接连接符 17414"/>
          <p:cNvSpPr/>
          <p:nvPr/>
        </p:nvSpPr>
        <p:spPr>
          <a:xfrm>
            <a:off x="1116013" y="5229225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9" name="直接连接符 17415"/>
          <p:cNvSpPr/>
          <p:nvPr/>
        </p:nvSpPr>
        <p:spPr>
          <a:xfrm>
            <a:off x="1116013" y="5949950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17" name="文本框 17416"/>
          <p:cNvSpPr txBox="1"/>
          <p:nvPr/>
        </p:nvSpPr>
        <p:spPr>
          <a:xfrm>
            <a:off x="1403350" y="2636838"/>
            <a:ext cx="10795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EC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8" name="文本框 17417"/>
          <p:cNvSpPr txBox="1"/>
          <p:nvPr/>
        </p:nvSpPr>
        <p:spPr>
          <a:xfrm>
            <a:off x="3419475" y="2636838"/>
            <a:ext cx="95726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9" name="文本框 17418"/>
          <p:cNvSpPr txBox="1"/>
          <p:nvPr/>
        </p:nvSpPr>
        <p:spPr>
          <a:xfrm>
            <a:off x="611188" y="3933825"/>
            <a:ext cx="7416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对角线互相平分的四边形是平行四边形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20" name="文本框 17419"/>
          <p:cNvSpPr txBox="1"/>
          <p:nvPr/>
        </p:nvSpPr>
        <p:spPr>
          <a:xfrm>
            <a:off x="1705610" y="5366385"/>
            <a:ext cx="10883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65935" y="5229225"/>
          <a:ext cx="354330" cy="915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65935" y="5229225"/>
                        <a:ext cx="354330" cy="9150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 bldLvl="0"/>
      <p:bldP spid="17418" grpId="0" bldLvl="0"/>
      <p:bldP spid="17419" grpId="0" bldLvl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40" name="文本框 18436"/>
          <p:cNvSpPr txBox="1"/>
          <p:nvPr/>
        </p:nvSpPr>
        <p:spPr>
          <a:xfrm>
            <a:off x="250825" y="1484313"/>
            <a:ext cx="8713788" cy="4486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∴四边形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DBCF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是平行四边形．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DF</a:t>
            </a:r>
            <a:r>
              <a:rPr lang="en-US" altLang="zh-CN" sz="3600" u="sng">
                <a:latin typeface="Arial" panose="020B0604020202020204" pitchFamily="34" charset="0"/>
                <a:ea typeface="宋体" panose="02010600030101010101" pitchFamily="2" charset="-122"/>
              </a:rPr>
              <a:t>∥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BC ,</a:t>
            </a:r>
            <a:endParaRPr lang="en-US" altLang="zh-CN" sz="36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又∵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DE=   DF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zh-CN" altLang="en-US" sz="3600" u="sng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∥</a:t>
            </a:r>
            <a:r>
              <a:rPr lang="zh-CN" altLang="en-US" sz="3600" u="sng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且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DE=   BC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温馨提示： 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u="sng" dirty="0">
                <a:latin typeface="Arial" panose="020B0604020202020204" pitchFamily="34" charset="0"/>
                <a:ea typeface="宋体" panose="02010600030101010101" pitchFamily="2" charset="-122"/>
              </a:rPr>
              <a:t>∥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”表示平行且相等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41" name="图片 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2205038"/>
            <a:ext cx="3022600" cy="233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直接连接符 18440"/>
          <p:cNvSpPr/>
          <p:nvPr/>
        </p:nvSpPr>
        <p:spPr>
          <a:xfrm>
            <a:off x="1403350" y="2708275"/>
            <a:ext cx="5048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3" name="矩形 1844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344" name="对象 24"/>
          <p:cNvGraphicFramePr/>
          <p:nvPr/>
        </p:nvGraphicFramePr>
        <p:xfrm>
          <a:off x="2195513" y="2997200"/>
          <a:ext cx="36671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2" imgW="154305" imgH="398780" progId="Equation.3">
                  <p:embed/>
                </p:oleObj>
              </mc:Choice>
              <mc:Fallback>
                <p:oleObj name="" r:id="rId2" imgW="154305" imgH="39878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95513" y="2997200"/>
                        <a:ext cx="366712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5" name="矩形 1844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346" name="对象 25"/>
          <p:cNvGraphicFramePr/>
          <p:nvPr/>
        </p:nvGraphicFramePr>
        <p:xfrm>
          <a:off x="3348038" y="4149725"/>
          <a:ext cx="474662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4" imgW="154305" imgH="398780" progId="Equation.3">
                  <p:embed/>
                </p:oleObj>
              </mc:Choice>
              <mc:Fallback>
                <p:oleObj name="" r:id="rId4" imgW="154305" imgH="39878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48038" y="4149725"/>
                        <a:ext cx="474662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直接连接符 18445"/>
          <p:cNvSpPr/>
          <p:nvPr/>
        </p:nvSpPr>
        <p:spPr>
          <a:xfrm>
            <a:off x="3132138" y="5949950"/>
            <a:ext cx="503237" cy="0"/>
          </a:xfrm>
          <a:prstGeom prst="line">
            <a:avLst/>
          </a:prstGeom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447" name="文本框 18446"/>
          <p:cNvSpPr txBox="1"/>
          <p:nvPr/>
        </p:nvSpPr>
        <p:spPr>
          <a:xfrm>
            <a:off x="684213" y="4149725"/>
            <a:ext cx="23050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DE  BC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合作探究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7" grpId="0" bldLvl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文本框 20482"/>
          <p:cNvSpPr txBox="1"/>
          <p:nvPr/>
        </p:nvSpPr>
        <p:spPr>
          <a:xfrm>
            <a:off x="0" y="981075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indent="50673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、在△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ABC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中，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分别是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BC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CA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的中点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以这些点为顶点，在图中，你能画出多少个平行四边形？为什么？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388" name="Group 203"/>
          <p:cNvGrpSpPr/>
          <p:nvPr/>
        </p:nvGrpSpPr>
        <p:grpSpPr>
          <a:xfrm>
            <a:off x="5940425" y="2708275"/>
            <a:ext cx="2952750" cy="2592388"/>
            <a:chOff x="0" y="0"/>
            <a:chExt cx="2434" cy="2265"/>
          </a:xfrm>
        </p:grpSpPr>
        <p:sp>
          <p:nvSpPr>
            <p:cNvPr id="16389" name="AutoShape 204"/>
            <p:cNvSpPr/>
            <p:nvPr/>
          </p:nvSpPr>
          <p:spPr>
            <a:xfrm>
              <a:off x="290" y="420"/>
              <a:ext cx="1745" cy="1395"/>
            </a:xfrm>
            <a:prstGeom prst="triangle">
              <a:avLst>
                <a:gd name="adj" fmla="val 81963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0" name="Text Box 205"/>
            <p:cNvSpPr txBox="1"/>
            <p:nvPr/>
          </p:nvSpPr>
          <p:spPr>
            <a:xfrm>
              <a:off x="1445" y="0"/>
              <a:ext cx="509" cy="5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1" name="Text Box 206"/>
            <p:cNvSpPr txBox="1"/>
            <p:nvPr/>
          </p:nvSpPr>
          <p:spPr>
            <a:xfrm>
              <a:off x="606" y="885"/>
              <a:ext cx="749" cy="5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2" name="Text Box 207"/>
            <p:cNvSpPr txBox="1"/>
            <p:nvPr/>
          </p:nvSpPr>
          <p:spPr>
            <a:xfrm>
              <a:off x="1925" y="1695"/>
              <a:ext cx="509" cy="5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3" name="Text Box 208"/>
            <p:cNvSpPr txBox="1"/>
            <p:nvPr/>
          </p:nvSpPr>
          <p:spPr>
            <a:xfrm>
              <a:off x="0" y="1695"/>
              <a:ext cx="509" cy="5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4" name="Text Box 209"/>
            <p:cNvSpPr txBox="1"/>
            <p:nvPr/>
          </p:nvSpPr>
          <p:spPr>
            <a:xfrm>
              <a:off x="1520" y="960"/>
              <a:ext cx="914" cy="5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5" name="Text Box 210"/>
            <p:cNvSpPr txBox="1"/>
            <p:nvPr/>
          </p:nvSpPr>
          <p:spPr>
            <a:xfrm>
              <a:off x="846" y="1620"/>
              <a:ext cx="749" cy="49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396" name="矩形 20495"/>
          <p:cNvSpPr/>
          <p:nvPr/>
        </p:nvSpPr>
        <p:spPr>
          <a:xfrm>
            <a:off x="0" y="33718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397" name="对象 27"/>
          <p:cNvGraphicFramePr/>
          <p:nvPr/>
        </p:nvGraphicFramePr>
        <p:xfrm>
          <a:off x="6948488" y="3789363"/>
          <a:ext cx="395287" cy="395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18745" imgH="118745" progId="Equation.3">
                  <p:embed/>
                </p:oleObj>
              </mc:Choice>
              <mc:Fallback>
                <p:oleObj name="" r:id="rId1" imgW="118745" imgH="118745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948488" y="3789363"/>
                        <a:ext cx="395287" cy="39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8" name="对象 27"/>
          <p:cNvGraphicFramePr/>
          <p:nvPr/>
        </p:nvGraphicFramePr>
        <p:xfrm>
          <a:off x="8027988" y="3860800"/>
          <a:ext cx="395287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118745" imgH="118745" progId="Equation.3">
                  <p:embed/>
                </p:oleObj>
              </mc:Choice>
              <mc:Fallback>
                <p:oleObj name="" r:id="rId3" imgW="118745" imgH="118745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027988" y="3860800"/>
                        <a:ext cx="395287" cy="395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9" name="对象 27"/>
          <p:cNvGraphicFramePr/>
          <p:nvPr/>
        </p:nvGraphicFramePr>
        <p:xfrm>
          <a:off x="7235825" y="4581525"/>
          <a:ext cx="395288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4" imgW="118745" imgH="118745" progId="Equation.3">
                  <p:embed/>
                </p:oleObj>
              </mc:Choice>
              <mc:Fallback>
                <p:oleObj name="" r:id="rId4" imgW="118745" imgH="118745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235825" y="4581525"/>
                        <a:ext cx="395288" cy="395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9" name="文本框 20498"/>
          <p:cNvSpPr txBox="1"/>
          <p:nvPr/>
        </p:nvSpPr>
        <p:spPr>
          <a:xfrm>
            <a:off x="611188" y="2852738"/>
            <a:ext cx="4537075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解：3个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平行四边形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DFCE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平行四边形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DFEB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平行四边形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DEFA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9" grpId="0" bldLvl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2" name="文本框 19458"/>
          <p:cNvSpPr txBox="1"/>
          <p:nvPr/>
        </p:nvSpPr>
        <p:spPr>
          <a:xfrm>
            <a:off x="0" y="981075"/>
            <a:ext cx="91440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 2、如下图，△ABC中,D、E分别是AB、AC的中点，BC=10cm，则DE=______.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5364" name="图片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4988" y="2420938"/>
            <a:ext cx="3529012" cy="2644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文本框 19463"/>
          <p:cNvSpPr txBox="1"/>
          <p:nvPr/>
        </p:nvSpPr>
        <p:spPr>
          <a:xfrm>
            <a:off x="323850" y="2852738"/>
            <a:ext cx="5616575" cy="3415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、如右图， △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ABC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,D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分别是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AC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的中点，∠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A=50°, ∠B=70°,</a:t>
            </a:r>
            <a:endParaRPr lang="en-US" altLang="zh-CN" sz="36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则∠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AED=_____.</a:t>
            </a:r>
            <a:endParaRPr lang="en-US" altLang="zh-CN" sz="36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4787900" y="1484313"/>
            <a:ext cx="1235075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5cm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6" name="文本框 19465"/>
          <p:cNvSpPr txBox="1"/>
          <p:nvPr/>
        </p:nvSpPr>
        <p:spPr>
          <a:xfrm>
            <a:off x="2627313" y="4652963"/>
            <a:ext cx="13430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60°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bldLvl="0"/>
      <p:bldP spid="19466" grpId="0" bldLvl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4" name="文本框 22530"/>
          <p:cNvSpPr txBox="1"/>
          <p:nvPr/>
        </p:nvSpPr>
        <p:spPr>
          <a:xfrm>
            <a:off x="0" y="981075"/>
            <a:ext cx="9144000" cy="2030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4、已知：如图，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三角形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ABC中，E、F、G、D分别是AB、OB、OC、AC的中点．</a:t>
            </a:r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求证：四边形EFGD是平行四边形．</a:t>
            </a:r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36" name="图片 30" descr="0058-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03980" y="3458210"/>
            <a:ext cx="3075305" cy="2602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9" name="矩形 24580"/>
          <p:cNvSpPr/>
          <p:nvPr/>
        </p:nvSpPr>
        <p:spPr>
          <a:xfrm>
            <a:off x="0" y="33718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60" name="图片 30" descr="0058-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2588" y="765175"/>
            <a:ext cx="2232025" cy="1889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1" name="文本框 24582"/>
          <p:cNvSpPr txBox="1"/>
          <p:nvPr/>
        </p:nvSpPr>
        <p:spPr>
          <a:xfrm>
            <a:off x="250825" y="1268413"/>
            <a:ext cx="8713788" cy="5029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证明：∵E、F、G、H分别是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AB、OB、OC、AC的中点， </a:t>
            </a:r>
            <a:b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∴ED∥BC，ED=   BC；</a:t>
            </a:r>
            <a:b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FG∥BC，FG=   BC </a:t>
            </a:r>
            <a:b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∴ED∥FG，ED=FG</a:t>
            </a:r>
            <a:b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∴四边形EFGH是平行四边形。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(一组对边平行且相等的四边形是平行四边形)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9462" name="对象 24583"/>
          <p:cNvGraphicFramePr/>
          <p:nvPr/>
        </p:nvGraphicFramePr>
        <p:xfrm>
          <a:off x="3870325" y="2527300"/>
          <a:ext cx="333375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2" imgW="152400" imgH="393065" progId="Equation.3">
                  <p:embed/>
                </p:oleObj>
              </mc:Choice>
              <mc:Fallback>
                <p:oleObj name="" r:id="rId2" imgW="152400" imgH="393065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70325" y="2527300"/>
                        <a:ext cx="333375" cy="771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3" name="对象 24584"/>
          <p:cNvGraphicFramePr/>
          <p:nvPr/>
        </p:nvGraphicFramePr>
        <p:xfrm>
          <a:off x="3563938" y="3068638"/>
          <a:ext cx="306387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4" imgW="152400" imgH="393065" progId="Equation.3">
                  <p:embed/>
                </p:oleObj>
              </mc:Choice>
              <mc:Fallback>
                <p:oleObj name="" r:id="rId4" imgW="152400" imgH="393065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63938" y="3068638"/>
                        <a:ext cx="306387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文本框 21506"/>
          <p:cNvSpPr txBox="1"/>
          <p:nvPr/>
        </p:nvSpPr>
        <p:spPr>
          <a:xfrm>
            <a:off x="0" y="981075"/>
            <a:ext cx="9144000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indent="69342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5、如图，A、B两点被池塘隔开，在AB外选一点C，连接AC和BC.怎样测出A、B两点间的距离？根据是什么？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矩形 21516"/>
          <p:cNvSpPr/>
          <p:nvPr/>
        </p:nvSpPr>
        <p:spPr>
          <a:xfrm>
            <a:off x="0" y="33718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413" name="Group 211"/>
          <p:cNvGrpSpPr/>
          <p:nvPr/>
        </p:nvGrpSpPr>
        <p:grpSpPr>
          <a:xfrm>
            <a:off x="6659563" y="2492375"/>
            <a:ext cx="2484437" cy="2376488"/>
            <a:chOff x="0" y="0"/>
            <a:chExt cx="2283" cy="1967"/>
          </a:xfrm>
        </p:grpSpPr>
        <p:cxnSp>
          <p:nvCxnSpPr>
            <p:cNvPr id="17414" name="AutoShape 212"/>
            <p:cNvCxnSpPr/>
            <p:nvPr/>
          </p:nvCxnSpPr>
          <p:spPr>
            <a:xfrm flipV="1">
              <a:off x="311" y="1500"/>
              <a:ext cx="1538" cy="1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415" name="AutoShape 213"/>
            <p:cNvCxnSpPr/>
            <p:nvPr/>
          </p:nvCxnSpPr>
          <p:spPr>
            <a:xfrm flipV="1">
              <a:off x="311" y="375"/>
              <a:ext cx="1110" cy="114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416" name="AutoShape 214"/>
            <p:cNvCxnSpPr/>
            <p:nvPr/>
          </p:nvCxnSpPr>
          <p:spPr>
            <a:xfrm>
              <a:off x="1421" y="375"/>
              <a:ext cx="428" cy="112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7417" name="FreeForm 215"/>
            <p:cNvSpPr/>
            <p:nvPr/>
          </p:nvSpPr>
          <p:spPr>
            <a:xfrm>
              <a:off x="1331" y="482"/>
              <a:ext cx="630" cy="898"/>
            </a:xfrm>
            <a:custGeom>
              <a:avLst/>
              <a:gdLst/>
              <a:ahLst/>
              <a:cxnLst/>
              <a:pathLst>
                <a:path w="630" h="898">
                  <a:moveTo>
                    <a:pt x="30" y="193"/>
                  </a:moveTo>
                  <a:cubicBezTo>
                    <a:pt x="131" y="159"/>
                    <a:pt x="21" y="206"/>
                    <a:pt x="105" y="133"/>
                  </a:cubicBezTo>
                  <a:cubicBezTo>
                    <a:pt x="156" y="88"/>
                    <a:pt x="220" y="50"/>
                    <a:pt x="285" y="28"/>
                  </a:cubicBezTo>
                  <a:cubicBezTo>
                    <a:pt x="491" y="45"/>
                    <a:pt x="495" y="0"/>
                    <a:pt x="465" y="178"/>
                  </a:cubicBezTo>
                  <a:cubicBezTo>
                    <a:pt x="477" y="240"/>
                    <a:pt x="484" y="293"/>
                    <a:pt x="525" y="343"/>
                  </a:cubicBezTo>
                  <a:cubicBezTo>
                    <a:pt x="539" y="359"/>
                    <a:pt x="557" y="371"/>
                    <a:pt x="570" y="388"/>
                  </a:cubicBezTo>
                  <a:cubicBezTo>
                    <a:pt x="592" y="416"/>
                    <a:pt x="630" y="478"/>
                    <a:pt x="630" y="478"/>
                  </a:cubicBezTo>
                  <a:cubicBezTo>
                    <a:pt x="625" y="518"/>
                    <a:pt x="626" y="559"/>
                    <a:pt x="615" y="598"/>
                  </a:cubicBezTo>
                  <a:cubicBezTo>
                    <a:pt x="610" y="615"/>
                    <a:pt x="593" y="627"/>
                    <a:pt x="585" y="643"/>
                  </a:cubicBezTo>
                  <a:cubicBezTo>
                    <a:pt x="564" y="684"/>
                    <a:pt x="535" y="733"/>
                    <a:pt x="525" y="778"/>
                  </a:cubicBezTo>
                  <a:cubicBezTo>
                    <a:pt x="518" y="808"/>
                    <a:pt x="530" y="845"/>
                    <a:pt x="510" y="868"/>
                  </a:cubicBezTo>
                  <a:cubicBezTo>
                    <a:pt x="489" y="892"/>
                    <a:pt x="420" y="898"/>
                    <a:pt x="420" y="898"/>
                  </a:cubicBezTo>
                  <a:cubicBezTo>
                    <a:pt x="324" y="866"/>
                    <a:pt x="313" y="787"/>
                    <a:pt x="285" y="703"/>
                  </a:cubicBezTo>
                  <a:cubicBezTo>
                    <a:pt x="279" y="686"/>
                    <a:pt x="263" y="674"/>
                    <a:pt x="255" y="658"/>
                  </a:cubicBezTo>
                  <a:cubicBezTo>
                    <a:pt x="248" y="644"/>
                    <a:pt x="248" y="627"/>
                    <a:pt x="240" y="613"/>
                  </a:cubicBezTo>
                  <a:cubicBezTo>
                    <a:pt x="206" y="552"/>
                    <a:pt x="159" y="492"/>
                    <a:pt x="120" y="433"/>
                  </a:cubicBezTo>
                  <a:cubicBezTo>
                    <a:pt x="90" y="388"/>
                    <a:pt x="60" y="343"/>
                    <a:pt x="30" y="298"/>
                  </a:cubicBezTo>
                  <a:cubicBezTo>
                    <a:pt x="12" y="272"/>
                    <a:pt x="0" y="208"/>
                    <a:pt x="0" y="208"/>
                  </a:cubicBezTo>
                  <a:cubicBezTo>
                    <a:pt x="30" y="119"/>
                    <a:pt x="84" y="118"/>
                    <a:pt x="180" y="118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8" name="Text Box 216"/>
            <p:cNvSpPr txBox="1"/>
            <p:nvPr/>
          </p:nvSpPr>
          <p:spPr>
            <a:xfrm>
              <a:off x="1103" y="0"/>
              <a:ext cx="590" cy="5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9" name="Text Box 217"/>
            <p:cNvSpPr txBox="1"/>
            <p:nvPr/>
          </p:nvSpPr>
          <p:spPr>
            <a:xfrm>
              <a:off x="1693" y="1380"/>
              <a:ext cx="590" cy="5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20" name="Text Box 218"/>
            <p:cNvSpPr txBox="1"/>
            <p:nvPr/>
          </p:nvSpPr>
          <p:spPr>
            <a:xfrm>
              <a:off x="0" y="1380"/>
              <a:ext cx="590" cy="5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sz="100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29" name="矩形 21528"/>
          <p:cNvSpPr/>
          <p:nvPr/>
        </p:nvSpPr>
        <p:spPr>
          <a:xfrm>
            <a:off x="179388" y="2781300"/>
            <a:ext cx="6480175" cy="33877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解：分别取CA和CB的中点M，N，连接MN，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然后测出MN的长度，则AB=2MN。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理由：三角形的中位线等于第三边的一半。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即学即练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3" name="Text Box 4"/>
          <p:cNvSpPr txBox="1"/>
          <p:nvPr/>
        </p:nvSpPr>
        <p:spPr>
          <a:xfrm>
            <a:off x="0" y="836613"/>
            <a:ext cx="9144000" cy="5908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、三角形中位线的定义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:</a:t>
            </a:r>
            <a:endParaRPr lang="en-US" altLang="zh-CN" sz="36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______________________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叫做三角形的中位线 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.</a:t>
            </a:r>
            <a:endParaRPr lang="en-US" altLang="zh-CN" sz="36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、三角形的中位线与中线的区别：中位线是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__________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的连线；中线是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_________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的连线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.</a:t>
            </a:r>
            <a:endParaRPr lang="en-US" altLang="zh-CN" sz="36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、三角形的中位线定理：三角形的中位线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____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于三角形的第三边，并且等于第三边的</a:t>
            </a:r>
            <a:r>
              <a:rPr lang="en-US" altLang="zh-CN" sz="3600">
                <a:latin typeface="Arial" panose="020B0604020202020204" pitchFamily="34" charset="0"/>
                <a:ea typeface="黑体" panose="02010609060101010101" pitchFamily="2" charset="-122"/>
              </a:rPr>
              <a:t>____</a:t>
            </a: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．</a:t>
            </a:r>
            <a:endParaRPr lang="zh-CN" altLang="en-US" sz="36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254" name="文本框 10253"/>
          <p:cNvSpPr txBox="1"/>
          <p:nvPr/>
        </p:nvSpPr>
        <p:spPr>
          <a:xfrm>
            <a:off x="250825" y="1557338"/>
            <a:ext cx="5686425" cy="644525"/>
          </a:xfrm>
          <a:prstGeom prst="rect">
            <a:avLst/>
          </a:prstGeom>
          <a:noFill/>
          <a:ln w="9525">
            <a:noFill/>
          </a:ln>
        </p:spPr>
        <p:txBody>
          <a:bodyPr wrap="none" lIns="90170" tIns="46990" rIns="90170" bIns="4699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连接三角形两边中点的线段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5" name="文本框 10254"/>
          <p:cNvSpPr txBox="1"/>
          <p:nvPr/>
        </p:nvSpPr>
        <p:spPr>
          <a:xfrm>
            <a:off x="250825" y="3500438"/>
            <a:ext cx="2474913" cy="644525"/>
          </a:xfrm>
          <a:prstGeom prst="rect">
            <a:avLst/>
          </a:prstGeom>
          <a:noFill/>
          <a:ln w="9525">
            <a:noFill/>
          </a:ln>
        </p:spPr>
        <p:txBody>
          <a:bodyPr wrap="none" lIns="90170" tIns="46990" rIns="90170" bIns="4699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中点与中点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6" name="文本框 10255"/>
          <p:cNvSpPr txBox="1"/>
          <p:nvPr/>
        </p:nvSpPr>
        <p:spPr>
          <a:xfrm>
            <a:off x="5724525" y="3500438"/>
            <a:ext cx="2474913" cy="644525"/>
          </a:xfrm>
          <a:prstGeom prst="rect">
            <a:avLst/>
          </a:prstGeom>
          <a:noFill/>
          <a:ln w="9525">
            <a:noFill/>
          </a:ln>
        </p:spPr>
        <p:txBody>
          <a:bodyPr wrap="none" lIns="90170" tIns="46990" rIns="90170" bIns="4699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顶点与中点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7" name="文本框 10256"/>
          <p:cNvSpPr txBox="1"/>
          <p:nvPr/>
        </p:nvSpPr>
        <p:spPr>
          <a:xfrm>
            <a:off x="0" y="5445125"/>
            <a:ext cx="151130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平行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8" name="文本框 10257"/>
          <p:cNvSpPr txBox="1"/>
          <p:nvPr/>
        </p:nvSpPr>
        <p:spPr>
          <a:xfrm>
            <a:off x="0" y="6021388"/>
            <a:ext cx="1441450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一半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5825" y="149225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归纳小结</a:t>
            </a:r>
            <a:endParaRPr lang="zh-CN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/>
      <p:bldP spid="10255" grpId="0"/>
      <p:bldP spid="10256" grpId="0"/>
      <p:bldP spid="10257" grpId="0"/>
      <p:bldP spid="1025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3010" name="Rectangle 2"/>
          <p:cNvSpPr/>
          <p:nvPr/>
        </p:nvSpPr>
        <p:spPr>
          <a:xfrm>
            <a:off x="1476375" y="1378109"/>
            <a:ext cx="6049963" cy="378587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p>
            <a:pPr defTabSz="0">
              <a:tabLst>
                <a:tab pos="0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</a:t>
            </a:r>
            <a:r>
              <a:rPr lang="zh-CN" altLang="en-US" sz="4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我们</a:t>
            </a: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已经站在了人生的起跑线上，为了实现心中的远大目标，</a:t>
            </a:r>
            <a:r>
              <a:rPr lang="zh-CN" altLang="en-US" sz="4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我们</a:t>
            </a: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正努力拼搏着。成功属于不畏困难、勇往直前的人。相信自己！</a:t>
            </a:r>
            <a:r>
              <a:rPr lang="en-US" altLang="zh-CN" sz="40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en-US" altLang="zh-CN" sz="40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2290" y="276860"/>
            <a:ext cx="201930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36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教师寄语</a:t>
            </a:r>
            <a:endParaRPr lang="zh-CN" altLang="en-US" sz="36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0417" name="Picture 2" descr="20060211213154668"/>
          <p:cNvPicPr>
            <a:picLocks noGrp="1" noChangeAspect="1"/>
          </p:cNvPicPr>
          <p:nvPr>
            <p:ph type="body"/>
          </p:nvPr>
        </p:nvPicPr>
        <p:blipFill>
          <a:blip r:embed="rId1"/>
          <a:stretch>
            <a:fillRect/>
          </a:stretch>
        </p:blipFill>
        <p:spPr>
          <a:xfrm>
            <a:off x="0" y="1341438"/>
            <a:ext cx="2160588" cy="5184775"/>
          </a:xfrm>
        </p:spPr>
      </p:pic>
      <p:pic>
        <p:nvPicPr>
          <p:cNvPr id="60418" name="Picture 3" descr="200602112131389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825" y="3068638"/>
            <a:ext cx="1908175" cy="3068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19" name="AutoShape 4"/>
          <p:cNvSpPr/>
          <p:nvPr/>
        </p:nvSpPr>
        <p:spPr>
          <a:xfrm>
            <a:off x="2843213" y="260350"/>
            <a:ext cx="5041900" cy="4105275"/>
          </a:xfrm>
          <a:prstGeom prst="cloudCallout">
            <a:avLst>
              <a:gd name="adj1" fmla="val -72606"/>
              <a:gd name="adj2" fmla="val 541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0" name="Text Box 5"/>
          <p:cNvSpPr txBox="1"/>
          <p:nvPr/>
        </p:nvSpPr>
        <p:spPr>
          <a:xfrm>
            <a:off x="3492500" y="765175"/>
            <a:ext cx="4319588" cy="2835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000" b="1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通过本课学习，你收获了什么？</a:t>
            </a:r>
            <a:endParaRPr lang="zh-CN" altLang="en-US" sz="6000" b="1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41" name="文本框 1"/>
          <p:cNvSpPr txBox="1"/>
          <p:nvPr/>
        </p:nvSpPr>
        <p:spPr>
          <a:xfrm>
            <a:off x="817563" y="463550"/>
            <a:ext cx="6318250" cy="1120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华文彩云" panose="02010800040101010101" charset="-122"/>
                <a:sym typeface="微软雅黑" panose="020B0503020204020204" charset="-122"/>
              </a:rPr>
              <a:t>课后作业：</a:t>
            </a:r>
            <a:endParaRPr lang="zh-CN" altLang="en-US" sz="2700" b="1" dirty="0">
              <a:solidFill>
                <a:srgbClr val="FF3399"/>
              </a:solidFill>
              <a:latin typeface="Arial" panose="020B0604020202020204" pitchFamily="34" charset="0"/>
              <a:ea typeface="华文彩云" panose="02010800040101010101" charset="-122"/>
              <a:sym typeface="微软雅黑" panose="020B0503020204020204" charset="-122"/>
            </a:endParaRPr>
          </a:p>
          <a:p>
            <a:endParaRPr lang="zh-CN" altLang="en-US" sz="2700" b="1" dirty="0">
              <a:latin typeface="华文新魏" panose="02010800040101010101" pitchFamily="2" charset="-122"/>
              <a:ea typeface="华文新魏" panose="02010800040101010101" pitchFamily="2" charset="-122"/>
              <a:sym typeface="微软雅黑" panose="020B0503020204020204" charset="-122"/>
            </a:endParaRPr>
          </a:p>
        </p:txBody>
      </p:sp>
      <p:sp>
        <p:nvSpPr>
          <p:cNvPr id="23556" name="Text Box 9"/>
          <p:cNvSpPr txBox="1"/>
          <p:nvPr/>
        </p:nvSpPr>
        <p:spPr>
          <a:xfrm>
            <a:off x="1398270" y="3066415"/>
            <a:ext cx="7039610" cy="1260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4800" dirty="0">
                <a:solidFill>
                  <a:srgbClr val="0000FF"/>
                </a:solidFill>
                <a:latin typeface="宋体" panose="02010600030101010101" pitchFamily="2" charset="-122"/>
              </a:rPr>
              <a:t>完成教科书中相关练习题。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2465" name="图片 1" descr="t016781f099afd09cd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13" y="571500"/>
            <a:ext cx="9012237" cy="5797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5847</Words>
  <Application>WPS 演示</Application>
  <PresentationFormat>在屏幕上显示</PresentationFormat>
  <Paragraphs>860</Paragraphs>
  <Slides>52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23</vt:i4>
      </vt:variant>
      <vt:variant>
        <vt:lpstr>幻灯片标题</vt:lpstr>
      </vt:variant>
      <vt:variant>
        <vt:i4>52</vt:i4>
      </vt:variant>
    </vt:vector>
  </HeadingPairs>
  <TitlesOfParts>
    <vt:vector size="91" baseType="lpstr">
      <vt:lpstr>Arial</vt:lpstr>
      <vt:lpstr>宋体</vt:lpstr>
      <vt:lpstr>Wingdings</vt:lpstr>
      <vt:lpstr>黑体</vt:lpstr>
      <vt:lpstr>Times New Roman</vt:lpstr>
      <vt:lpstr>楷体</vt:lpstr>
      <vt:lpstr>楷体_GB2312</vt:lpstr>
      <vt:lpstr>华文行楷</vt:lpstr>
      <vt:lpstr>微软雅黑</vt:lpstr>
      <vt:lpstr>Arial Unicode MS</vt:lpstr>
      <vt:lpstr>Calibri</vt:lpstr>
      <vt:lpstr>华文新魏</vt:lpstr>
      <vt:lpstr>华文彩云</vt:lpstr>
      <vt:lpstr>新宋体</vt:lpstr>
      <vt:lpstr>Calibri Light</vt:lpstr>
      <vt:lpstr>1_自定义设计方案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Equation.KSEE3</vt:lpstr>
      <vt:lpstr>Equation.KSEE3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dc:subject>www.czsx.com.cn</dc:subject>
  <cp:category>www.czsx.com.cn</cp:category>
  <cp:lastModifiedBy>86139</cp:lastModifiedBy>
  <cp:revision>2</cp:revision>
  <dcterms:created xsi:type="dcterms:W3CDTF">2021-03-23T09:33:10Z</dcterms:created>
  <dcterms:modified xsi:type="dcterms:W3CDTF">2021-03-25T07:57:43Z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