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321" r:id="rId3"/>
    <p:sldId id="322" r:id="rId4"/>
    <p:sldId id="323" r:id="rId5"/>
    <p:sldId id="324" r:id="rId6"/>
    <p:sldId id="332" r:id="rId7"/>
    <p:sldId id="333" r:id="rId8"/>
    <p:sldId id="314" r:id="rId9"/>
    <p:sldId id="328" r:id="rId10"/>
    <p:sldId id="315" r:id="rId11"/>
    <p:sldId id="316" r:id="rId12"/>
    <p:sldId id="329" r:id="rId13"/>
    <p:sldId id="349" r:id="rId14"/>
    <p:sldId id="350" r:id="rId15"/>
    <p:sldId id="317" r:id="rId16"/>
    <p:sldId id="330" r:id="rId17"/>
    <p:sldId id="318" r:id="rId18"/>
    <p:sldId id="351" r:id="rId19"/>
    <p:sldId id="334" r:id="rId20"/>
    <p:sldId id="335" r:id="rId21"/>
    <p:sldId id="336" r:id="rId22"/>
    <p:sldId id="337" r:id="rId23"/>
    <p:sldId id="346" r:id="rId24"/>
    <p:sldId id="339" r:id="rId25"/>
    <p:sldId id="352" r:id="rId26"/>
    <p:sldId id="340" r:id="rId27"/>
    <p:sldId id="347" r:id="rId28"/>
    <p:sldId id="348" r:id="rId29"/>
    <p:sldId id="342" r:id="rId30"/>
    <p:sldId id="353" r:id="rId31"/>
    <p:sldId id="354" r:id="rId32"/>
    <p:sldId id="343" r:id="rId33"/>
    <p:sldId id="274" r:id="rId34"/>
    <p:sldId id="275" r:id="rId35"/>
  </p:sldIdLst>
  <p:sldSz cx="12192000" cy="6858000"/>
  <p:notesSz cx="6858000" cy="9144000"/>
  <p:defaultTextStyle>
    <a:defPPr>
      <a:defRPr lang="zh-CN"/>
    </a:defPPr>
    <a:lvl1pPr algn="l" rtl="0" fontAlgn="base">
      <a:spcBef>
        <a:spcPct val="0"/>
      </a:spcBef>
      <a:spcAft>
        <a:spcPct val="0"/>
      </a:spcAft>
      <a:defRPr sz="32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0"/>
      </a:spcBef>
      <a:spcAft>
        <a:spcPct val="0"/>
      </a:spcAft>
      <a:defRPr sz="32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0"/>
      </a:spcBef>
      <a:spcAft>
        <a:spcPct val="0"/>
      </a:spcAft>
      <a:defRPr sz="32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0"/>
      </a:spcBef>
      <a:spcAft>
        <a:spcPct val="0"/>
      </a:spcAft>
      <a:defRPr sz="32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0"/>
      </a:spcBef>
      <a:spcAft>
        <a:spcPct val="0"/>
      </a:spcAft>
      <a:defRPr sz="32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32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32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32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3200" b="1" kern="120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6600FF"/>
    <a:srgbClr val="FF0000"/>
    <a:srgbClr val="FFFF66"/>
    <a:srgbClr val="009900"/>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60" y="114"/>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AEA589AA-1713-463D-ACD1-BABD7D0EE988}" type="slidenum">
              <a:rPr lang="en-US" altLang="zh-CN"/>
              <a:pPr/>
              <a:t>‹#›</a:t>
            </a:fld>
            <a:endParaRPr lang="en-US" altLang="zh-CN"/>
          </a:p>
        </p:txBody>
      </p:sp>
    </p:spTree>
    <p:extLst>
      <p:ext uri="{BB962C8B-B14F-4D97-AF65-F5344CB8AC3E}">
        <p14:creationId xmlns:p14="http://schemas.microsoft.com/office/powerpoint/2010/main" val="2135840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CED629C5-B977-4A14-9BCB-E8BEA80DDB22}" type="slidenum">
              <a:rPr lang="en-US" altLang="zh-CN"/>
              <a:pPr/>
              <a:t>‹#›</a:t>
            </a:fld>
            <a:endParaRPr lang="en-US" altLang="zh-CN"/>
          </a:p>
        </p:txBody>
      </p:sp>
    </p:spTree>
    <p:extLst>
      <p:ext uri="{BB962C8B-B14F-4D97-AF65-F5344CB8AC3E}">
        <p14:creationId xmlns:p14="http://schemas.microsoft.com/office/powerpoint/2010/main" val="3320809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3489D714-6D97-4727-ADAD-181E209D514F}" type="slidenum">
              <a:rPr lang="en-US" altLang="zh-CN"/>
              <a:pPr/>
              <a:t>‹#›</a:t>
            </a:fld>
            <a:endParaRPr lang="en-US" altLang="zh-CN"/>
          </a:p>
        </p:txBody>
      </p:sp>
    </p:spTree>
    <p:extLst>
      <p:ext uri="{BB962C8B-B14F-4D97-AF65-F5344CB8AC3E}">
        <p14:creationId xmlns:p14="http://schemas.microsoft.com/office/powerpoint/2010/main" val="3856336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B9E7814B-C351-4B40-9229-FD65D2576DDB}" type="slidenum">
              <a:rPr lang="en-US" altLang="zh-CN"/>
              <a:pPr/>
              <a:t>‹#›</a:t>
            </a:fld>
            <a:endParaRPr lang="en-US" altLang="zh-CN"/>
          </a:p>
        </p:txBody>
      </p:sp>
    </p:spTree>
    <p:extLst>
      <p:ext uri="{BB962C8B-B14F-4D97-AF65-F5344CB8AC3E}">
        <p14:creationId xmlns:p14="http://schemas.microsoft.com/office/powerpoint/2010/main" val="2218763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8" name="页脚占位符 7"/>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9" name="灯片编号占位符 8"/>
          <p:cNvSpPr>
            <a:spLocks noGrp="1"/>
          </p:cNvSpPr>
          <p:nvPr>
            <p:ph type="sldNum" sz="quarter" idx="12"/>
          </p:nvPr>
        </p:nvSpPr>
        <p:spPr/>
        <p:txBody>
          <a:bodyPr/>
          <a:lstStyle>
            <a:lvl1pPr>
              <a:defRPr/>
            </a:lvl1pPr>
          </a:lstStyle>
          <a:p>
            <a:fld id="{718A48F1-B5CF-4B0F-BBA8-398BE442B3F6}" type="slidenum">
              <a:rPr lang="en-US" altLang="zh-CN"/>
              <a:pPr/>
              <a:t>‹#›</a:t>
            </a:fld>
            <a:endParaRPr lang="en-US" altLang="zh-CN"/>
          </a:p>
        </p:txBody>
      </p:sp>
    </p:spTree>
    <p:extLst>
      <p:ext uri="{BB962C8B-B14F-4D97-AF65-F5344CB8AC3E}">
        <p14:creationId xmlns:p14="http://schemas.microsoft.com/office/powerpoint/2010/main" val="912257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4" name="页脚占位符 3"/>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vl1pPr>
          </a:lstStyle>
          <a:p>
            <a:fld id="{54489E6D-A732-4B06-A038-0E25415EA9DE}" type="slidenum">
              <a:rPr lang="en-US" altLang="zh-CN"/>
              <a:pPr/>
              <a:t>‹#›</a:t>
            </a:fld>
            <a:endParaRPr lang="en-US" altLang="zh-CN"/>
          </a:p>
        </p:txBody>
      </p:sp>
    </p:spTree>
    <p:extLst>
      <p:ext uri="{BB962C8B-B14F-4D97-AF65-F5344CB8AC3E}">
        <p14:creationId xmlns:p14="http://schemas.microsoft.com/office/powerpoint/2010/main" val="3518981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3" name="页脚占位符 2"/>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4" name="灯片编号占位符 3"/>
          <p:cNvSpPr>
            <a:spLocks noGrp="1"/>
          </p:cNvSpPr>
          <p:nvPr>
            <p:ph type="sldNum" sz="quarter" idx="12"/>
          </p:nvPr>
        </p:nvSpPr>
        <p:spPr/>
        <p:txBody>
          <a:bodyPr/>
          <a:lstStyle>
            <a:lvl1pPr>
              <a:defRPr/>
            </a:lvl1pPr>
          </a:lstStyle>
          <a:p>
            <a:fld id="{6CE2A7F8-1527-4FD1-A3DB-F485F84088B4}" type="slidenum">
              <a:rPr lang="en-US" altLang="zh-CN"/>
              <a:pPr/>
              <a:t>‹#›</a:t>
            </a:fld>
            <a:endParaRPr lang="en-US" altLang="zh-CN"/>
          </a:p>
        </p:txBody>
      </p:sp>
    </p:spTree>
    <p:extLst>
      <p:ext uri="{BB962C8B-B14F-4D97-AF65-F5344CB8AC3E}">
        <p14:creationId xmlns:p14="http://schemas.microsoft.com/office/powerpoint/2010/main" val="614835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38CD6789-41AD-4C4D-931A-D412B0A49434}" type="slidenum">
              <a:rPr lang="en-US" altLang="zh-CN"/>
              <a:pPr/>
              <a:t>‹#›</a:t>
            </a:fld>
            <a:endParaRPr lang="en-US" altLang="zh-CN"/>
          </a:p>
        </p:txBody>
      </p:sp>
    </p:spTree>
    <p:extLst>
      <p:ext uri="{BB962C8B-B14F-4D97-AF65-F5344CB8AC3E}">
        <p14:creationId xmlns:p14="http://schemas.microsoft.com/office/powerpoint/2010/main" val="2873640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0F5F72DD-4379-4EC5-AE25-765D61726DED}" type="slidenum">
              <a:rPr lang="en-US" altLang="zh-CN"/>
              <a:pPr/>
              <a:t>‹#›</a:t>
            </a:fld>
            <a:endParaRPr lang="en-US" altLang="zh-CN"/>
          </a:p>
        </p:txBody>
      </p:sp>
    </p:spTree>
    <p:extLst>
      <p:ext uri="{BB962C8B-B14F-4D97-AF65-F5344CB8AC3E}">
        <p14:creationId xmlns:p14="http://schemas.microsoft.com/office/powerpoint/2010/main" val="1009756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2400C089-D32C-4AF0-9DE6-CD98F77FC7B1}" type="slidenum">
              <a:rPr lang="en-US" altLang="zh-CN"/>
              <a:pPr/>
              <a:t>‹#›</a:t>
            </a:fld>
            <a:endParaRPr lang="en-US" altLang="zh-CN"/>
          </a:p>
        </p:txBody>
      </p:sp>
    </p:spTree>
    <p:extLst>
      <p:ext uri="{BB962C8B-B14F-4D97-AF65-F5344CB8AC3E}">
        <p14:creationId xmlns:p14="http://schemas.microsoft.com/office/powerpoint/2010/main" val="3969490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E6E6198D-AAEA-46B4-8998-EECCAF1CA4F8}" type="slidenum">
              <a:rPr lang="en-US" altLang="zh-CN"/>
              <a:pPr/>
              <a:t>‹#›</a:t>
            </a:fld>
            <a:endParaRPr lang="en-US" altLang="zh-CN"/>
          </a:p>
        </p:txBody>
      </p:sp>
    </p:spTree>
    <p:extLst>
      <p:ext uri="{BB962C8B-B14F-4D97-AF65-F5344CB8AC3E}">
        <p14:creationId xmlns:p14="http://schemas.microsoft.com/office/powerpoint/2010/main" val="15786194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9"/>
            <a:ext cx="109728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4" name="页脚占位符 3"/>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vl1pPr>
          </a:lstStyle>
          <a:p>
            <a:fld id="{D4B5A32C-6547-4DD1-8E36-4D05854165B6}" type="slidenum">
              <a:rPr lang="en-US" altLang="zh-CN"/>
              <a:pPr/>
              <a:t>‹#›</a:t>
            </a:fld>
            <a:endParaRPr lang="en-US" altLang="zh-CN"/>
          </a:p>
        </p:txBody>
      </p:sp>
    </p:spTree>
    <p:extLst>
      <p:ext uri="{BB962C8B-B14F-4D97-AF65-F5344CB8AC3E}">
        <p14:creationId xmlns:p14="http://schemas.microsoft.com/office/powerpoint/2010/main" val="62418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993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89444" name="Rectangle 4"/>
          <p:cNvSpPr>
            <a:spLocks noGrp="1" noChangeArrowheads="1"/>
          </p:cNvSpPr>
          <p:nvPr>
            <p:ph type="dt" sz="half" idx="2"/>
          </p:nvPr>
        </p:nvSpPr>
        <p:spPr bwMode="auto">
          <a:xfrm>
            <a:off x="609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b="0" smtClean="0">
                <a:solidFill>
                  <a:srgbClr val="000000"/>
                </a:solidFill>
                <a:latin typeface="+mn-lt"/>
                <a:ea typeface="+mn-ea"/>
              </a:defRPr>
            </a:lvl1pPr>
          </a:lstStyle>
          <a:p>
            <a:pPr>
              <a:defRPr/>
            </a:pPr>
            <a:endParaRPr lang="en-US" altLang="zh-CN"/>
          </a:p>
        </p:txBody>
      </p:sp>
      <p:sp>
        <p:nvSpPr>
          <p:cNvPr id="189445" name="Rectangle 5"/>
          <p:cNvSpPr>
            <a:spLocks noGrp="1" noChangeArrowheads="1"/>
          </p:cNvSpPr>
          <p:nvPr>
            <p:ph type="ftr" sz="quarter" idx="3"/>
          </p:nvPr>
        </p:nvSpPr>
        <p:spPr bwMode="auto">
          <a:xfrm>
            <a:off x="4165600" y="6245225"/>
            <a:ext cx="3860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b="0" smtClean="0">
                <a:solidFill>
                  <a:srgbClr val="000000"/>
                </a:solidFill>
                <a:latin typeface="+mn-lt"/>
                <a:ea typeface="+mn-ea"/>
              </a:defRPr>
            </a:lvl1pPr>
          </a:lstStyle>
          <a:p>
            <a:pPr>
              <a:defRPr/>
            </a:pPr>
            <a:endParaRPr lang="en-US" altLang="zh-CN"/>
          </a:p>
        </p:txBody>
      </p:sp>
      <p:sp>
        <p:nvSpPr>
          <p:cNvPr id="189446" name="Rectangle 6"/>
          <p:cNvSpPr>
            <a:spLocks noGrp="1" noChangeArrowheads="1"/>
          </p:cNvSpPr>
          <p:nvPr>
            <p:ph type="sldNum" sz="quarter" idx="4"/>
          </p:nvPr>
        </p:nvSpPr>
        <p:spPr bwMode="auto">
          <a:xfrm>
            <a:off x="8737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b="0">
                <a:solidFill>
                  <a:srgbClr val="000000"/>
                </a:solidFill>
                <a:latin typeface="Arial" panose="020B0604020202020204" pitchFamily="34" charset="0"/>
              </a:defRPr>
            </a:lvl1pPr>
          </a:lstStyle>
          <a:p>
            <a:fld id="{63B8D5E6-2625-4F9F-995F-6F9E4FCF4C87}"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2.xml"/><Relationship Id="rId5" Type="http://schemas.openxmlformats.org/officeDocument/2006/relationships/image" Target="../media/image9.jp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hyperlink" Target="Listening%20and%20Talking%201.mp3" TargetMode="External"/><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Listening%20and%20Talking%202.mp3" TargetMode="External"/><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53256" name="WordArt 11"/>
          <p:cNvSpPr>
            <a:spLocks noChangeArrowheads="1" noChangeShapeType="1" noTextEdit="1"/>
          </p:cNvSpPr>
          <p:nvPr/>
        </p:nvSpPr>
        <p:spPr bwMode="auto">
          <a:xfrm>
            <a:off x="2423592" y="1196752"/>
            <a:ext cx="3311847" cy="924148"/>
          </a:xfrm>
          <a:prstGeom prst="rect">
            <a:avLst/>
          </a:prstGeom>
        </p:spPr>
        <p:txBody>
          <a:bodyPr wrap="none" fromWordArt="1">
            <a:prstTxWarp prst="textPlain">
              <a:avLst>
                <a:gd name="adj" fmla="val 50000"/>
              </a:avLst>
            </a:prstTxWarp>
          </a:bodyPr>
          <a:lstStyle/>
          <a:p>
            <a:pPr algn="ctr"/>
            <a:r>
              <a:rPr lang="en-US" altLang="zh-CN" sz="3600" kern="10" dirty="0">
                <a:ln w="12700">
                  <a:solidFill>
                    <a:srgbClr val="000000"/>
                  </a:solidFill>
                  <a:round/>
                  <a:headEnd/>
                  <a:tailEnd/>
                </a:ln>
                <a:solidFill>
                  <a:srgbClr val="FFFF00"/>
                </a:soli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Unit 3</a:t>
            </a:r>
            <a:endParaRPr lang="zh-CN" altLang="en-US" sz="3600" kern="10" dirty="0">
              <a:ln w="12700">
                <a:solidFill>
                  <a:srgbClr val="000000"/>
                </a:solidFill>
                <a:round/>
                <a:headEnd/>
                <a:tailEnd/>
              </a:ln>
              <a:solidFill>
                <a:srgbClr val="FFFF00"/>
              </a:soli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4453" name="WordArt 11"/>
          <p:cNvSpPr>
            <a:spLocks noChangeArrowheads="1" noChangeShapeType="1" noTextEdit="1"/>
          </p:cNvSpPr>
          <p:nvPr/>
        </p:nvSpPr>
        <p:spPr bwMode="auto">
          <a:xfrm>
            <a:off x="2711625" y="3789041"/>
            <a:ext cx="6462713" cy="100806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kern="10" dirty="0">
                <a:ln w="12700">
                  <a:solidFill>
                    <a:srgbClr val="000000"/>
                  </a:solidFill>
                  <a:round/>
                  <a:headEnd/>
                  <a:tailEnd/>
                </a:ln>
                <a:solidFill>
                  <a:srgbClr val="FF0000"/>
                </a:solidFill>
                <a:latin typeface="Arial" panose="020B0604020202020204" pitchFamily="34" charset="0"/>
                <a:cs typeface="Arial" panose="020B0604020202020204" pitchFamily="34" charset="0"/>
              </a:rPr>
              <a:t>Unit 3 Sports and Fitness</a:t>
            </a:r>
            <a:endParaRPr lang="zh-CN" altLang="en-US" sz="3600" kern="10" dirty="0">
              <a:ln w="12700">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25958" name="Text Box 6"/>
          <p:cNvSpPr txBox="1">
            <a:spLocks noChangeArrowheads="1"/>
          </p:cNvSpPr>
          <p:nvPr/>
        </p:nvSpPr>
        <p:spPr bwMode="auto">
          <a:xfrm>
            <a:off x="1775520" y="2708921"/>
            <a:ext cx="9577064" cy="2456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176213" indent="-176213">
              <a:lnSpc>
                <a:spcPct val="120000"/>
              </a:lnSpc>
              <a:buFont typeface="Arial" panose="020B0604020202020204" pitchFamily="34" charset="0"/>
              <a:buChar char="•"/>
            </a:pPr>
            <a:r>
              <a:rPr lang="en-US" altLang="zh-CN" dirty="0"/>
              <a:t>To hear </a:t>
            </a:r>
            <a:r>
              <a:rPr lang="en-US" altLang="zh-CN" dirty="0"/>
              <a:t>and talk about sports events and sportsmanship</a:t>
            </a:r>
            <a:r>
              <a:rPr lang="en-US" altLang="zh-CN" dirty="0"/>
              <a:t>.</a:t>
            </a:r>
          </a:p>
          <a:p>
            <a:pPr marL="176213" indent="-176213">
              <a:lnSpc>
                <a:spcPct val="120000"/>
              </a:lnSpc>
              <a:buFont typeface="Arial" panose="020B0604020202020204" pitchFamily="34" charset="0"/>
              <a:buChar char="•"/>
            </a:pPr>
            <a:r>
              <a:rPr lang="en-US" altLang="zh-CN" dirty="0"/>
              <a:t>To learn </a:t>
            </a:r>
            <a:r>
              <a:rPr lang="en-US" altLang="zh-CN" dirty="0"/>
              <a:t>to use </a:t>
            </a:r>
            <a:r>
              <a:rPr lang="en-US" altLang="zh-CN" dirty="0"/>
              <a:t>expressions </a:t>
            </a:r>
            <a:r>
              <a:rPr lang="en-US" altLang="zh-CN" dirty="0"/>
              <a:t>of agreement and disagreement </a:t>
            </a:r>
            <a:r>
              <a:rPr lang="en-US" altLang="zh-CN" dirty="0"/>
              <a:t>appropriately.</a:t>
            </a:r>
            <a:endParaRPr lang="en-US" altLang="zh-CN" dirty="0"/>
          </a:p>
        </p:txBody>
      </p:sp>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l="5251" t="10272" r="5494" b="17821"/>
          <a:stretch/>
        </p:blipFill>
        <p:spPr>
          <a:xfrm>
            <a:off x="2566988" y="1268760"/>
            <a:ext cx="7344816" cy="100811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803834" y="1686884"/>
            <a:ext cx="10297144"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dirty="0">
                <a:latin typeface="Times New Roman" panose="02020603050405020304" pitchFamily="18" charset="0"/>
              </a:rPr>
              <a:t>What is good sportsmanship? Can you give an example of sportsmanship?</a:t>
            </a:r>
          </a:p>
        </p:txBody>
      </p:sp>
      <p:pic>
        <p:nvPicPr>
          <p:cNvPr id="126982" name="Picture 6" descr="Warming up2"/>
          <p:cNvPicPr>
            <a:picLocks noChangeAspect="1" noChangeArrowheads="1"/>
          </p:cNvPicPr>
          <p:nvPr/>
        </p:nvPicPr>
        <p:blipFill rotWithShape="1">
          <a:blip r:embed="rId3">
            <a:extLst>
              <a:ext uri="{28A0092B-C50C-407E-A947-70E740481C1C}">
                <a14:useLocalDpi xmlns:a14="http://schemas.microsoft.com/office/drawing/2010/main" val="0"/>
              </a:ext>
            </a:extLst>
          </a:blip>
          <a:srcRect t="16419" b="11006"/>
          <a:stretch/>
        </p:blipFill>
        <p:spPr bwMode="auto">
          <a:xfrm>
            <a:off x="2999656" y="462748"/>
            <a:ext cx="5905500" cy="1152128"/>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a:spLocks noChangeArrowheads="1"/>
          </p:cNvSpPr>
          <p:nvPr/>
        </p:nvSpPr>
        <p:spPr bwMode="auto">
          <a:xfrm>
            <a:off x="4439816" y="4365104"/>
            <a:ext cx="2735263" cy="1000717"/>
          </a:xfrm>
          <a:prstGeom prst="ellipse">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dirty="0"/>
              <a:t>sportsmanship</a:t>
            </a:r>
          </a:p>
        </p:txBody>
      </p:sp>
      <p:sp>
        <p:nvSpPr>
          <p:cNvPr id="6" name="Oval 6"/>
          <p:cNvSpPr>
            <a:spLocks noChangeArrowheads="1"/>
          </p:cNvSpPr>
          <p:nvPr/>
        </p:nvSpPr>
        <p:spPr bwMode="auto">
          <a:xfrm>
            <a:off x="4857208" y="2958887"/>
            <a:ext cx="1800225" cy="936973"/>
          </a:xfrm>
          <a:prstGeom prst="ellipse">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a:t>belief</a:t>
            </a:r>
          </a:p>
        </p:txBody>
      </p:sp>
      <p:sp>
        <p:nvSpPr>
          <p:cNvPr id="7" name="Oval 7"/>
          <p:cNvSpPr>
            <a:spLocks noChangeArrowheads="1"/>
          </p:cNvSpPr>
          <p:nvPr/>
        </p:nvSpPr>
        <p:spPr bwMode="auto">
          <a:xfrm>
            <a:off x="7903970" y="4429612"/>
            <a:ext cx="1655763" cy="863847"/>
          </a:xfrm>
          <a:prstGeom prst="ellipse">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dirty="0"/>
              <a:t>devotion</a:t>
            </a:r>
          </a:p>
        </p:txBody>
      </p:sp>
      <p:sp>
        <p:nvSpPr>
          <p:cNvPr id="8" name="Oval 8"/>
          <p:cNvSpPr>
            <a:spLocks noChangeArrowheads="1"/>
          </p:cNvSpPr>
          <p:nvPr/>
        </p:nvSpPr>
        <p:spPr bwMode="auto">
          <a:xfrm>
            <a:off x="1868294" y="4321662"/>
            <a:ext cx="1800225" cy="1079748"/>
          </a:xfrm>
          <a:prstGeom prst="ellipse">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dirty="0"/>
              <a:t>teamwork</a:t>
            </a:r>
          </a:p>
        </p:txBody>
      </p:sp>
      <p:sp>
        <p:nvSpPr>
          <p:cNvPr id="9" name="Oval 9"/>
          <p:cNvSpPr>
            <a:spLocks noChangeArrowheads="1"/>
          </p:cNvSpPr>
          <p:nvPr/>
        </p:nvSpPr>
        <p:spPr bwMode="auto">
          <a:xfrm>
            <a:off x="4855575" y="5815593"/>
            <a:ext cx="1800225" cy="781759"/>
          </a:xfrm>
          <a:prstGeom prst="ellipse">
            <a:avLst/>
          </a:prstGeom>
          <a:solidFill>
            <a:srgbClr val="FFFF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dirty="0"/>
              <a:t>value</a:t>
            </a:r>
          </a:p>
        </p:txBody>
      </p:sp>
      <p:sp>
        <p:nvSpPr>
          <p:cNvPr id="10" name="Line 10"/>
          <p:cNvSpPr>
            <a:spLocks noChangeShapeType="1"/>
          </p:cNvSpPr>
          <p:nvPr/>
        </p:nvSpPr>
        <p:spPr bwMode="auto">
          <a:xfrm flipV="1">
            <a:off x="5793832" y="3894273"/>
            <a:ext cx="0" cy="4333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 name="Line 11"/>
          <p:cNvSpPr>
            <a:spLocks noChangeShapeType="1"/>
          </p:cNvSpPr>
          <p:nvPr/>
        </p:nvSpPr>
        <p:spPr bwMode="auto">
          <a:xfrm>
            <a:off x="7175079" y="4861536"/>
            <a:ext cx="720725"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 name="Line 12"/>
          <p:cNvSpPr>
            <a:spLocks noChangeShapeType="1"/>
          </p:cNvSpPr>
          <p:nvPr/>
        </p:nvSpPr>
        <p:spPr bwMode="auto">
          <a:xfrm>
            <a:off x="5719174" y="5383791"/>
            <a:ext cx="0" cy="4318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 name="Line 13"/>
          <p:cNvSpPr>
            <a:spLocks noChangeShapeType="1"/>
          </p:cNvSpPr>
          <p:nvPr/>
        </p:nvSpPr>
        <p:spPr bwMode="auto">
          <a:xfrm flipH="1">
            <a:off x="3740750" y="4861536"/>
            <a:ext cx="6477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7"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strVal val="#ppt_h"/>
                                          </p:val>
                                        </p:tav>
                                        <p:tav tm="100000">
                                          <p:val>
                                            <p:strVal val="#ppt_h"/>
                                          </p:val>
                                        </p:tav>
                                      </p:tavLst>
                                    </p:anim>
                                  </p:childTnLst>
                                </p:cTn>
                              </p:par>
                              <p:par>
                                <p:cTn id="19" presetID="17"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1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strVal val="#ppt_h"/>
                                          </p:val>
                                        </p:tav>
                                        <p:tav tm="100000">
                                          <p:val>
                                            <p:strVal val="#ppt_h"/>
                                          </p:val>
                                        </p:tav>
                                      </p:tavLst>
                                    </p:anim>
                                  </p:childTnLst>
                                </p:cTn>
                              </p:par>
                              <p:par>
                                <p:cTn id="39" presetID="17" presetClass="entr" presetSubtype="1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5" name="文本框 4"/>
          <p:cNvSpPr txBox="1"/>
          <p:nvPr/>
        </p:nvSpPr>
        <p:spPr>
          <a:xfrm>
            <a:off x="623392" y="1628800"/>
            <a:ext cx="10657184" cy="3637919"/>
          </a:xfrm>
          <a:prstGeom prst="rect">
            <a:avLst/>
          </a:prstGeom>
          <a:noFill/>
        </p:spPr>
        <p:txBody>
          <a:bodyPr wrap="square" rtlCol="0">
            <a:spAutoFit/>
          </a:bodyPr>
          <a:lstStyle/>
          <a:p>
            <a:pPr>
              <a:lnSpc>
                <a:spcPct val="120000"/>
              </a:lnSpc>
            </a:pPr>
            <a:r>
              <a:rPr lang="en-US" altLang="zh-CN" dirty="0"/>
              <a:t>Good sportsmanship is that sports should be enjoyed for their own sake, and that athletes should show respect for their fellow athlete, treating them in the same way they would want to be treated themselves. This can be seen when athletes remain friendly and shake hands after an event, despite who won or lost. </a:t>
            </a:r>
            <a:endParaRPr lang="zh-CN" altLang="en-US" dirty="0"/>
          </a:p>
        </p:txBody>
      </p:sp>
    </p:spTree>
    <p:extLst>
      <p:ext uri="{BB962C8B-B14F-4D97-AF65-F5344CB8AC3E}">
        <p14:creationId xmlns:p14="http://schemas.microsoft.com/office/powerpoint/2010/main" val="7931441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7488" y="604909"/>
            <a:ext cx="4043347" cy="2662833"/>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59997" y="576063"/>
            <a:ext cx="3744416" cy="2808312"/>
          </a:xfrm>
          <a:prstGeom prst="rect">
            <a:avLst/>
          </a:prstGeom>
        </p:spPr>
      </p:pic>
      <p:sp>
        <p:nvSpPr>
          <p:cNvPr id="5" name="矩形 4"/>
          <p:cNvSpPr/>
          <p:nvPr/>
        </p:nvSpPr>
        <p:spPr>
          <a:xfrm>
            <a:off x="587389" y="3501008"/>
            <a:ext cx="10945216" cy="2631490"/>
          </a:xfrm>
          <a:prstGeom prst="rect">
            <a:avLst/>
          </a:prstGeom>
        </p:spPr>
        <p:txBody>
          <a:bodyPr wrap="square">
            <a:spAutoFit/>
          </a:bodyPr>
          <a:lstStyle/>
          <a:p>
            <a:pPr>
              <a:lnSpc>
                <a:spcPct val="110000"/>
              </a:lnSpc>
            </a:pPr>
            <a:r>
              <a:rPr lang="en-US" altLang="zh-CN" sz="3000" dirty="0"/>
              <a:t>A good example occurred at the 2016 Olympic Games in Rio de Janeiro, Brazil. Athletes Nikki Hamblin and Abbey D</a:t>
            </a:r>
            <a:r>
              <a:rPr lang="en-US" altLang="zh-CN" sz="3000" dirty="0">
                <a:cs typeface="Times New Roman" panose="02020603050405020304" pitchFamily="18" charset="0"/>
              </a:rPr>
              <a:t>’ Agostino both fell while running a 5,000-m heat. The two women were injured but helped each other finish the race and were praised around the world for their good sportsmanship. </a:t>
            </a:r>
            <a:endParaRPr lang="en-US" altLang="zh-CN" sz="3000" dirty="0"/>
          </a:p>
        </p:txBody>
      </p:sp>
    </p:spTree>
    <p:extLst>
      <p:ext uri="{BB962C8B-B14F-4D97-AF65-F5344CB8AC3E}">
        <p14:creationId xmlns:p14="http://schemas.microsoft.com/office/powerpoint/2010/main" val="106393142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695400" y="2555398"/>
            <a:ext cx="10657184" cy="186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dirty="0">
                <a:solidFill>
                  <a:srgbClr val="0000FF"/>
                </a:solidFill>
                <a:latin typeface="Arial" panose="020B0604020202020204" pitchFamily="34" charset="0"/>
              </a:rPr>
              <a:t>Three students are talking about sportsmanship. Listen to the conversation and match each opinion with the right speakers</a:t>
            </a:r>
            <a:r>
              <a:rPr lang="en-US" altLang="zh-CN" dirty="0" smtClean="0">
                <a:solidFill>
                  <a:srgbClr val="0000FF"/>
                </a:solidFill>
                <a:latin typeface="Arial" panose="020B0604020202020204" pitchFamily="34" charset="0"/>
              </a:rPr>
              <a:t>. Who do you agree with? Why?</a:t>
            </a:r>
            <a:endParaRPr lang="en-US" altLang="zh-CN" dirty="0">
              <a:solidFill>
                <a:srgbClr val="0000FF"/>
              </a:solidFill>
              <a:latin typeface="Arial" panose="020B0604020202020204" pitchFamily="34" charset="0"/>
            </a:endParaRPr>
          </a:p>
        </p:txBody>
      </p:sp>
      <p:pic>
        <p:nvPicPr>
          <p:cNvPr id="57352" name="Picture 8" descr="图片3">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80376" y="4376787"/>
            <a:ext cx="673100" cy="644525"/>
          </a:xfrm>
          <a:prstGeom prst="rect">
            <a:avLst/>
          </a:prstGeom>
          <a:noFill/>
          <a:extLst>
            <a:ext uri="{909E8E84-426E-40DD-AFC4-6F175D3DCCD1}">
              <a14:hiddenFill xmlns:a14="http://schemas.microsoft.com/office/drawing/2010/main">
                <a:solidFill>
                  <a:srgbClr val="FFFFFF"/>
                </a:solidFill>
              </a14:hiddenFill>
            </a:ext>
          </a:extLst>
        </p:spPr>
      </p:pic>
      <p:sp>
        <p:nvSpPr>
          <p:cNvPr id="57353" name="Rectangle 9"/>
          <p:cNvSpPr>
            <a:spLocks noChangeArrowheads="1"/>
          </p:cNvSpPr>
          <p:nvPr/>
        </p:nvSpPr>
        <p:spPr bwMode="auto">
          <a:xfrm>
            <a:off x="3440508" y="4731593"/>
            <a:ext cx="482406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dirty="0">
                <a:solidFill>
                  <a:srgbClr val="FF0000"/>
                </a:solidFill>
              </a:rPr>
              <a:t>Cao </a:t>
            </a:r>
            <a:r>
              <a:rPr lang="en-US" altLang="zh-CN" dirty="0">
                <a:solidFill>
                  <a:srgbClr val="FF0000"/>
                </a:solidFill>
              </a:rPr>
              <a:t>Jing     Lily </a:t>
            </a:r>
            <a:r>
              <a:rPr lang="en-US" altLang="zh-CN" dirty="0">
                <a:solidFill>
                  <a:srgbClr val="FF0000"/>
                </a:solidFill>
              </a:rPr>
              <a:t> </a:t>
            </a:r>
            <a:r>
              <a:rPr lang="en-US" altLang="zh-CN" dirty="0">
                <a:solidFill>
                  <a:srgbClr val="FF0000"/>
                </a:solidFill>
              </a:rPr>
              <a:t>    Max</a:t>
            </a:r>
            <a:endParaRPr lang="zh-CN" altLang="en-US" dirty="0">
              <a:solidFill>
                <a:srgbClr val="FF0000"/>
              </a:solidFill>
            </a:endParaRPr>
          </a:p>
        </p:txBody>
      </p:sp>
      <p:pic>
        <p:nvPicPr>
          <p:cNvPr id="3" name="图片 2"/>
          <p:cNvPicPr>
            <a:picLocks noChangeAspect="1"/>
          </p:cNvPicPr>
          <p:nvPr/>
        </p:nvPicPr>
        <p:blipFill rotWithShape="1">
          <a:blip r:embed="rId5">
            <a:extLst>
              <a:ext uri="{28A0092B-C50C-407E-A947-70E740481C1C}">
                <a14:useLocalDpi xmlns:a14="http://schemas.microsoft.com/office/drawing/2010/main" val="0"/>
              </a:ext>
            </a:extLst>
          </a:blip>
          <a:srcRect t="4673" b="6728"/>
          <a:stretch/>
        </p:blipFill>
        <p:spPr>
          <a:xfrm>
            <a:off x="2676786" y="1022452"/>
            <a:ext cx="6351507" cy="1512168"/>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695400" y="1700808"/>
            <a:ext cx="10297144" cy="30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dirty="0">
                <a:latin typeface="Times New Roman" panose="02020603050405020304" pitchFamily="18" charset="0"/>
              </a:rPr>
              <a:t>A. An athlete should do his/ her best to win.</a:t>
            </a:r>
          </a:p>
          <a:p>
            <a:pPr marL="446088" indent="-446088">
              <a:lnSpc>
                <a:spcPct val="120000"/>
              </a:lnSpc>
            </a:pPr>
            <a:r>
              <a:rPr lang="en-US" altLang="zh-CN" dirty="0">
                <a:latin typeface="Times New Roman" panose="02020603050405020304" pitchFamily="18" charset="0"/>
              </a:rPr>
              <a:t>B. </a:t>
            </a:r>
            <a:r>
              <a:rPr lang="en-US" altLang="zh-CN" dirty="0">
                <a:latin typeface="Times New Roman" panose="02020603050405020304" pitchFamily="18" charset="0"/>
              </a:rPr>
              <a:t>The girl should stop and help the other girl. </a:t>
            </a:r>
            <a:r>
              <a:rPr lang="en-US" altLang="zh-CN" dirty="0" smtClean="0">
                <a:latin typeface="Times New Roman" panose="02020603050405020304" pitchFamily="18" charset="0"/>
              </a:rPr>
              <a:t>Good </a:t>
            </a:r>
            <a:r>
              <a:rPr lang="en-US" altLang="zh-CN" dirty="0">
                <a:latin typeface="Times New Roman" panose="02020603050405020304" pitchFamily="18" charset="0"/>
              </a:rPr>
              <a:t>sportsmanship is more important than </a:t>
            </a:r>
            <a:r>
              <a:rPr lang="en-US" altLang="zh-CN" dirty="0" smtClean="0">
                <a:latin typeface="Times New Roman" panose="02020603050405020304" pitchFamily="18" charset="0"/>
              </a:rPr>
              <a:t>winning</a:t>
            </a:r>
            <a:r>
              <a:rPr lang="en-US" altLang="zh-CN" dirty="0">
                <a:latin typeface="Times New Roman" panose="02020603050405020304" pitchFamily="18" charset="0"/>
              </a:rPr>
              <a:t>!</a:t>
            </a:r>
          </a:p>
          <a:p>
            <a:pPr marL="539750" indent="-539750">
              <a:lnSpc>
                <a:spcPct val="120000"/>
              </a:lnSpc>
            </a:pPr>
            <a:r>
              <a:rPr lang="en-US" altLang="zh-CN" dirty="0">
                <a:latin typeface="Times New Roman" panose="02020603050405020304" pitchFamily="18" charset="0"/>
              </a:rPr>
              <a:t>C. An athlete should think about honour</a:t>
            </a:r>
            <a:r>
              <a:rPr lang="en-US" altLang="zh-CN" dirty="0">
                <a:latin typeface="Times New Roman" panose="02020603050405020304" pitchFamily="18" charset="0"/>
              </a:rPr>
              <a:t> and </a:t>
            </a:r>
            <a:r>
              <a:rPr lang="en-US" altLang="zh-CN" dirty="0" smtClean="0">
                <a:latin typeface="Times New Roman" panose="02020603050405020304" pitchFamily="18" charset="0"/>
              </a:rPr>
              <a:t>his</a:t>
            </a:r>
            <a:r>
              <a:rPr lang="en-US" altLang="zh-CN" dirty="0">
                <a:latin typeface="Times New Roman" panose="02020603050405020304" pitchFamily="18" charset="0"/>
              </a:rPr>
              <a:t>/ her fans if he/she is </a:t>
            </a:r>
            <a:r>
              <a:rPr lang="en-US" altLang="zh-CN" dirty="0">
                <a:solidFill>
                  <a:srgbClr val="FF0000"/>
                </a:solidFill>
                <a:latin typeface="Times New Roman" panose="02020603050405020304" pitchFamily="18" charset="0"/>
              </a:rPr>
              <a:t>competing</a:t>
            </a:r>
            <a:r>
              <a:rPr lang="en-US" altLang="zh-CN" dirty="0">
                <a:latin typeface="Times New Roman" panose="02020603050405020304" pitchFamily="18" charset="0"/>
              </a:rPr>
              <a:t> for his/ </a:t>
            </a:r>
            <a:r>
              <a:rPr lang="en-US" altLang="zh-CN" dirty="0" smtClean="0">
                <a:latin typeface="Times New Roman" panose="02020603050405020304" pitchFamily="18" charset="0"/>
              </a:rPr>
              <a:t>her </a:t>
            </a:r>
            <a:r>
              <a:rPr lang="en-US" altLang="zh-CN" dirty="0">
                <a:latin typeface="Times New Roman" panose="02020603050405020304" pitchFamily="18" charset="0"/>
              </a:rPr>
              <a:t>country.</a:t>
            </a:r>
          </a:p>
        </p:txBody>
      </p:sp>
      <p:sp>
        <p:nvSpPr>
          <p:cNvPr id="131078" name="Rectangle 6"/>
          <p:cNvSpPr>
            <a:spLocks noChangeArrowheads="1"/>
          </p:cNvSpPr>
          <p:nvPr/>
        </p:nvSpPr>
        <p:spPr bwMode="auto">
          <a:xfrm>
            <a:off x="9552383" y="2859187"/>
            <a:ext cx="1745991" cy="68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dirty="0">
                <a:solidFill>
                  <a:srgbClr val="FF0000"/>
                </a:solidFill>
              </a:rPr>
              <a:t>Cao Jing</a:t>
            </a:r>
            <a:endParaRPr lang="zh-CN" altLang="en-US" dirty="0">
              <a:solidFill>
                <a:srgbClr val="FF0000"/>
              </a:solidFill>
            </a:endParaRPr>
          </a:p>
        </p:txBody>
      </p:sp>
      <p:sp>
        <p:nvSpPr>
          <p:cNvPr id="131079" name="Rectangle 7"/>
          <p:cNvSpPr>
            <a:spLocks noChangeArrowheads="1"/>
          </p:cNvSpPr>
          <p:nvPr/>
        </p:nvSpPr>
        <p:spPr bwMode="auto">
          <a:xfrm>
            <a:off x="8810917" y="4033372"/>
            <a:ext cx="891591" cy="68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dirty="0">
                <a:solidFill>
                  <a:srgbClr val="FF0000"/>
                </a:solidFill>
              </a:rPr>
              <a:t>Lily</a:t>
            </a:r>
            <a:endParaRPr lang="zh-CN" altLang="en-US" dirty="0">
              <a:solidFill>
                <a:srgbClr val="FF0000"/>
              </a:solidFill>
            </a:endParaRPr>
          </a:p>
        </p:txBody>
      </p:sp>
      <p:sp>
        <p:nvSpPr>
          <p:cNvPr id="131080" name="Rectangle 8"/>
          <p:cNvSpPr>
            <a:spLocks noChangeArrowheads="1"/>
          </p:cNvSpPr>
          <p:nvPr/>
        </p:nvSpPr>
        <p:spPr bwMode="auto">
          <a:xfrm>
            <a:off x="9192518" y="1700808"/>
            <a:ext cx="982961" cy="68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dirty="0">
                <a:solidFill>
                  <a:srgbClr val="FF0000"/>
                </a:solidFill>
              </a:rPr>
              <a:t>Max</a:t>
            </a:r>
            <a:endParaRPr lang="zh-CN" altLang="en-US"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31080"/>
                                        </p:tgtEl>
                                        <p:attrNameLst>
                                          <p:attrName>style.visibility</p:attrName>
                                        </p:attrNameLst>
                                      </p:cBhvr>
                                      <p:to>
                                        <p:strVal val="visible"/>
                                      </p:to>
                                    </p:set>
                                    <p:anim calcmode="lin" valueType="num">
                                      <p:cBhvr>
                                        <p:cTn id="7" dur="500" fill="hold"/>
                                        <p:tgtEl>
                                          <p:spTgt spid="131080"/>
                                        </p:tgtEl>
                                        <p:attrNameLst>
                                          <p:attrName>ppt_w</p:attrName>
                                        </p:attrNameLst>
                                      </p:cBhvr>
                                      <p:tavLst>
                                        <p:tav tm="0">
                                          <p:val>
                                            <p:fltVal val="0"/>
                                          </p:val>
                                        </p:tav>
                                        <p:tav tm="100000">
                                          <p:val>
                                            <p:strVal val="#ppt_w"/>
                                          </p:val>
                                        </p:tav>
                                      </p:tavLst>
                                    </p:anim>
                                    <p:anim calcmode="lin" valueType="num">
                                      <p:cBhvr>
                                        <p:cTn id="8" dur="500" fill="hold"/>
                                        <p:tgtEl>
                                          <p:spTgt spid="131080"/>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31078"/>
                                        </p:tgtEl>
                                        <p:attrNameLst>
                                          <p:attrName>style.visibility</p:attrName>
                                        </p:attrNameLst>
                                      </p:cBhvr>
                                      <p:to>
                                        <p:strVal val="visible"/>
                                      </p:to>
                                    </p:set>
                                    <p:anim calcmode="lin" valueType="num">
                                      <p:cBhvr>
                                        <p:cTn id="13" dur="500" fill="hold"/>
                                        <p:tgtEl>
                                          <p:spTgt spid="131078"/>
                                        </p:tgtEl>
                                        <p:attrNameLst>
                                          <p:attrName>ppt_w</p:attrName>
                                        </p:attrNameLst>
                                      </p:cBhvr>
                                      <p:tavLst>
                                        <p:tav tm="0">
                                          <p:val>
                                            <p:fltVal val="0"/>
                                          </p:val>
                                        </p:tav>
                                        <p:tav tm="100000">
                                          <p:val>
                                            <p:strVal val="#ppt_w"/>
                                          </p:val>
                                        </p:tav>
                                      </p:tavLst>
                                    </p:anim>
                                    <p:anim calcmode="lin" valueType="num">
                                      <p:cBhvr>
                                        <p:cTn id="14" dur="500" fill="hold"/>
                                        <p:tgtEl>
                                          <p:spTgt spid="131078"/>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131079"/>
                                        </p:tgtEl>
                                        <p:attrNameLst>
                                          <p:attrName>style.visibility</p:attrName>
                                        </p:attrNameLst>
                                      </p:cBhvr>
                                      <p:to>
                                        <p:strVal val="visible"/>
                                      </p:to>
                                    </p:set>
                                    <p:anim calcmode="lin" valueType="num">
                                      <p:cBhvr>
                                        <p:cTn id="19" dur="500" fill="hold"/>
                                        <p:tgtEl>
                                          <p:spTgt spid="131079"/>
                                        </p:tgtEl>
                                        <p:attrNameLst>
                                          <p:attrName>ppt_w</p:attrName>
                                        </p:attrNameLst>
                                      </p:cBhvr>
                                      <p:tavLst>
                                        <p:tav tm="0">
                                          <p:val>
                                            <p:fltVal val="0"/>
                                          </p:val>
                                        </p:tav>
                                        <p:tav tm="100000">
                                          <p:val>
                                            <p:strVal val="#ppt_w"/>
                                          </p:val>
                                        </p:tav>
                                      </p:tavLst>
                                    </p:anim>
                                    <p:anim calcmode="lin" valueType="num">
                                      <p:cBhvr>
                                        <p:cTn id="20" dur="500" fill="hold"/>
                                        <p:tgtEl>
                                          <p:spTgt spid="13107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8" grpId="0"/>
      <p:bldP spid="131079" grpId="0"/>
      <p:bldP spid="13108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623392" y="803276"/>
            <a:ext cx="10801200"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dirty="0">
                <a:solidFill>
                  <a:srgbClr val="0000FF"/>
                </a:solidFill>
                <a:latin typeface="Arial" panose="020B0604020202020204" pitchFamily="34" charset="0"/>
              </a:rPr>
              <a:t>Listen again and circle the expressions that you hear in the conversation.</a:t>
            </a:r>
          </a:p>
        </p:txBody>
      </p:sp>
      <p:graphicFrame>
        <p:nvGraphicFramePr>
          <p:cNvPr id="58386" name="Group 18"/>
          <p:cNvGraphicFramePr>
            <a:graphicFrameLocks noGrp="1"/>
          </p:cNvGraphicFramePr>
          <p:nvPr/>
        </p:nvGraphicFramePr>
        <p:xfrm>
          <a:off x="1847851" y="2276475"/>
          <a:ext cx="8353425" cy="3694176"/>
        </p:xfrm>
        <a:graphic>
          <a:graphicData uri="http://schemas.openxmlformats.org/drawingml/2006/table">
            <a:tbl>
              <a:tblPr/>
              <a:tblGrid>
                <a:gridCol w="2592388"/>
                <a:gridCol w="5761037"/>
              </a:tblGrid>
              <a:tr h="371475">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C00000"/>
                          </a:solidFill>
                          <a:effectLst/>
                          <a:latin typeface="Times New Roman" panose="02020603050405020304" pitchFamily="18" charset="0"/>
                          <a:ea typeface="宋体" panose="02010600030101010101" pitchFamily="2" charset="-122"/>
                        </a:rPr>
                        <a:t>Agreeing</a:t>
                      </a:r>
                      <a:endParaRPr kumimoji="0" lang="zh-CN" altLang="en-US" sz="3200" b="1" i="0" u="none" strike="noStrike" cap="none" normalizeH="0" baseline="0" smtClean="0">
                        <a:ln>
                          <a:noFill/>
                        </a:ln>
                        <a:solidFill>
                          <a:srgbClr val="C000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zh-CN" altLang="en-US"/>
                    </a:p>
                  </a:txBody>
                  <a:tcPr/>
                </a:tc>
              </a:tr>
              <a:tr h="3714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I agree.</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So do I.</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Exactly!</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All right.</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Good idea.</a:t>
                      </a:r>
                      <a:endParaRPr kumimoji="0" lang="zh-CN" altLang="en-US"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Yes, I think so.</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Me too.</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Sure./ Certainly/ Of course.</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You’re right / correct.</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I guess so.</a:t>
                      </a:r>
                      <a:endParaRPr kumimoji="0" lang="zh-CN" altLang="en-US" sz="32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bl>
          </a:graphicData>
        </a:graphic>
      </p:graphicFrame>
      <p:pic>
        <p:nvPicPr>
          <p:cNvPr id="58387" name="Picture 19" descr="图片3">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43872" y="1440373"/>
            <a:ext cx="673100" cy="644525"/>
          </a:xfrm>
          <a:prstGeom prst="rect">
            <a:avLst/>
          </a:prstGeom>
          <a:noFill/>
          <a:extLst>
            <a:ext uri="{909E8E84-426E-40DD-AFC4-6F175D3DCCD1}">
              <a14:hiddenFill xmlns:a14="http://schemas.microsoft.com/office/drawing/2010/main">
                <a:solidFill>
                  <a:srgbClr val="FFFFFF"/>
                </a:solidFill>
              </a14:hiddenFill>
            </a:ext>
          </a:extLst>
        </p:spPr>
      </p:pic>
      <p:sp>
        <p:nvSpPr>
          <p:cNvPr id="58388" name="Oval 20"/>
          <p:cNvSpPr>
            <a:spLocks noChangeArrowheads="1"/>
          </p:cNvSpPr>
          <p:nvPr/>
        </p:nvSpPr>
        <p:spPr bwMode="auto">
          <a:xfrm>
            <a:off x="1775520" y="4149452"/>
            <a:ext cx="1727200" cy="647700"/>
          </a:xfrm>
          <a:prstGeom prst="ellipse">
            <a:avLst/>
          </a:prstGeom>
          <a:noFill/>
          <a:ln w="952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8388"/>
                                        </p:tgtEl>
                                        <p:attrNameLst>
                                          <p:attrName>style.visibility</p:attrName>
                                        </p:attrNameLst>
                                      </p:cBhvr>
                                      <p:to>
                                        <p:strVal val="visible"/>
                                      </p:to>
                                    </p:set>
                                    <p:anim calcmode="lin" valueType="num">
                                      <p:cBhvr>
                                        <p:cTn id="7" dur="500" fill="hold"/>
                                        <p:tgtEl>
                                          <p:spTgt spid="58388"/>
                                        </p:tgtEl>
                                        <p:attrNameLst>
                                          <p:attrName>ppt_w</p:attrName>
                                        </p:attrNameLst>
                                      </p:cBhvr>
                                      <p:tavLst>
                                        <p:tav tm="0">
                                          <p:val>
                                            <p:fltVal val="0"/>
                                          </p:val>
                                        </p:tav>
                                        <p:tav tm="100000">
                                          <p:val>
                                            <p:strVal val="#ppt_w"/>
                                          </p:val>
                                        </p:tav>
                                      </p:tavLst>
                                    </p:anim>
                                    <p:anim calcmode="lin" valueType="num">
                                      <p:cBhvr>
                                        <p:cTn id="8" dur="500" fill="hold"/>
                                        <p:tgtEl>
                                          <p:spTgt spid="5838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8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9408" name="Group 16"/>
          <p:cNvGraphicFramePr>
            <a:graphicFrameLocks noGrp="1"/>
          </p:cNvGraphicFramePr>
          <p:nvPr/>
        </p:nvGraphicFramePr>
        <p:xfrm>
          <a:off x="1992314" y="1484313"/>
          <a:ext cx="7991475" cy="4279392"/>
        </p:xfrm>
        <a:graphic>
          <a:graphicData uri="http://schemas.openxmlformats.org/drawingml/2006/table">
            <a:tbl>
              <a:tblPr/>
              <a:tblGrid>
                <a:gridCol w="7991475"/>
              </a:tblGrid>
              <a:tr h="3714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C00000"/>
                          </a:solidFill>
                          <a:effectLst/>
                          <a:latin typeface="Times New Roman" panose="02020603050405020304" pitchFamily="18" charset="0"/>
                          <a:ea typeface="宋体" panose="02010600030101010101" pitchFamily="2" charset="-122"/>
                        </a:rPr>
                        <a:t>Disagreeing</a:t>
                      </a:r>
                      <a:endParaRPr kumimoji="0" lang="zh-CN" altLang="en-US" sz="3200" b="1" i="0" u="none" strike="noStrike" cap="none" normalizeH="0" baseline="0" dirty="0" smtClean="0">
                        <a:ln>
                          <a:noFill/>
                        </a:ln>
                        <a:solidFill>
                          <a:srgbClr val="C000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714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I’m sorry, but I disagree/ don’t agree. </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I don’t think so.</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That’s not right.</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That doesn’t make any sense!</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That’s not how I see it.</a:t>
                      </a:r>
                    </a:p>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I see what you mean, but…</a:t>
                      </a:r>
                      <a:endParaRPr kumimoji="0" lang="zh-CN" altLang="en-US"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bl>
          </a:graphicData>
        </a:graphic>
      </p:graphicFrame>
      <p:sp>
        <p:nvSpPr>
          <p:cNvPr id="59409" name="Oval 17"/>
          <p:cNvSpPr>
            <a:spLocks noChangeArrowheads="1"/>
          </p:cNvSpPr>
          <p:nvPr/>
        </p:nvSpPr>
        <p:spPr bwMode="auto">
          <a:xfrm>
            <a:off x="1919537" y="3861048"/>
            <a:ext cx="5327823" cy="792088"/>
          </a:xfrm>
          <a:prstGeom prst="ellipse">
            <a:avLst/>
          </a:prstGeom>
          <a:noFill/>
          <a:ln w="952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a:solidFill>
                <a:srgbClr val="FF0000"/>
              </a:solidFill>
            </a:endParaRPr>
          </a:p>
        </p:txBody>
      </p:sp>
      <p:sp>
        <p:nvSpPr>
          <p:cNvPr id="59410" name="Oval 18"/>
          <p:cNvSpPr>
            <a:spLocks noChangeArrowheads="1"/>
          </p:cNvSpPr>
          <p:nvPr/>
        </p:nvSpPr>
        <p:spPr bwMode="auto">
          <a:xfrm>
            <a:off x="1919536" y="5116005"/>
            <a:ext cx="3836572" cy="647700"/>
          </a:xfrm>
          <a:prstGeom prst="ellipse">
            <a:avLst/>
          </a:prstGeom>
          <a:noFill/>
          <a:ln w="952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a:solidFill>
                <a:srgbClr val="FF0000"/>
              </a:solidFill>
            </a:endParaRPr>
          </a:p>
        </p:txBody>
      </p:sp>
      <p:sp>
        <p:nvSpPr>
          <p:cNvPr id="5" name="Oval 17"/>
          <p:cNvSpPr>
            <a:spLocks noChangeArrowheads="1"/>
          </p:cNvSpPr>
          <p:nvPr/>
        </p:nvSpPr>
        <p:spPr bwMode="auto">
          <a:xfrm>
            <a:off x="6384033" y="2132856"/>
            <a:ext cx="2376264" cy="720080"/>
          </a:xfrm>
          <a:prstGeom prst="ellipse">
            <a:avLst/>
          </a:prstGeom>
          <a:noFill/>
          <a:ln w="952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a:solidFill>
                <a:srgbClr val="FF0000"/>
              </a:solidFill>
            </a:endParaRPr>
          </a:p>
        </p:txBody>
      </p:sp>
      <p:sp>
        <p:nvSpPr>
          <p:cNvPr id="6" name="Oval 17"/>
          <p:cNvSpPr>
            <a:spLocks noChangeArrowheads="1"/>
          </p:cNvSpPr>
          <p:nvPr/>
        </p:nvSpPr>
        <p:spPr bwMode="auto">
          <a:xfrm>
            <a:off x="1899389" y="2750479"/>
            <a:ext cx="2879849" cy="720080"/>
          </a:xfrm>
          <a:prstGeom prst="ellipse">
            <a:avLst/>
          </a:prstGeom>
          <a:noFill/>
          <a:ln w="952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a:solidFill>
                <a:srgbClr val="FF0000"/>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59409"/>
                                        </p:tgtEl>
                                        <p:attrNameLst>
                                          <p:attrName>style.visibility</p:attrName>
                                        </p:attrNameLst>
                                      </p:cBhvr>
                                      <p:to>
                                        <p:strVal val="visible"/>
                                      </p:to>
                                    </p:set>
                                    <p:anim calcmode="lin" valueType="num">
                                      <p:cBhvr>
                                        <p:cTn id="19" dur="500" fill="hold"/>
                                        <p:tgtEl>
                                          <p:spTgt spid="59409"/>
                                        </p:tgtEl>
                                        <p:attrNameLst>
                                          <p:attrName>ppt_w</p:attrName>
                                        </p:attrNameLst>
                                      </p:cBhvr>
                                      <p:tavLst>
                                        <p:tav tm="0">
                                          <p:val>
                                            <p:fltVal val="0"/>
                                          </p:val>
                                        </p:tav>
                                        <p:tav tm="100000">
                                          <p:val>
                                            <p:strVal val="#ppt_w"/>
                                          </p:val>
                                        </p:tav>
                                      </p:tavLst>
                                    </p:anim>
                                    <p:anim calcmode="lin" valueType="num">
                                      <p:cBhvr>
                                        <p:cTn id="20" dur="500" fill="hold"/>
                                        <p:tgtEl>
                                          <p:spTgt spid="59409"/>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59410"/>
                                        </p:tgtEl>
                                        <p:attrNameLst>
                                          <p:attrName>style.visibility</p:attrName>
                                        </p:attrNameLst>
                                      </p:cBhvr>
                                      <p:to>
                                        <p:strVal val="visible"/>
                                      </p:to>
                                    </p:set>
                                    <p:anim calcmode="lin" valueType="num">
                                      <p:cBhvr>
                                        <p:cTn id="25" dur="500" fill="hold"/>
                                        <p:tgtEl>
                                          <p:spTgt spid="59410"/>
                                        </p:tgtEl>
                                        <p:attrNameLst>
                                          <p:attrName>ppt_w</p:attrName>
                                        </p:attrNameLst>
                                      </p:cBhvr>
                                      <p:tavLst>
                                        <p:tav tm="0">
                                          <p:val>
                                            <p:fltVal val="0"/>
                                          </p:val>
                                        </p:tav>
                                        <p:tav tm="100000">
                                          <p:val>
                                            <p:strVal val="#ppt_w"/>
                                          </p:val>
                                        </p:tav>
                                      </p:tavLst>
                                    </p:anim>
                                    <p:anim calcmode="lin" valueType="num">
                                      <p:cBhvr>
                                        <p:cTn id="26" dur="500" fill="hold"/>
                                        <p:tgtEl>
                                          <p:spTgt spid="594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9" grpId="0" animBg="1"/>
      <p:bldP spid="59410"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32100" name="Picture 4" descr="Discussion - 万能看图王"/>
          <p:cNvPicPr>
            <a:picLocks noChangeAspect="1" noChangeArrowheads="1"/>
          </p:cNvPicPr>
          <p:nvPr/>
        </p:nvPicPr>
        <p:blipFill rotWithShape="1">
          <a:blip r:embed="rId3">
            <a:extLst>
              <a:ext uri="{28A0092B-C50C-407E-A947-70E740481C1C}">
                <a14:useLocalDpi xmlns:a14="http://schemas.microsoft.com/office/drawing/2010/main" val="0"/>
              </a:ext>
            </a:extLst>
          </a:blip>
          <a:srcRect l="4537" t="8407" r="2499" b="11423"/>
          <a:stretch/>
        </p:blipFill>
        <p:spPr bwMode="auto">
          <a:xfrm>
            <a:off x="2999656" y="1700808"/>
            <a:ext cx="5904656" cy="13681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2566988" y="3500438"/>
            <a:ext cx="7200900"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a:latin typeface="Times New Roman" panose="02020603050405020304" pitchFamily="18" charset="0"/>
              </a:rPr>
              <a:t>Who do you agree with? Why?</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608577517"/>
              </p:ext>
            </p:extLst>
          </p:nvPr>
        </p:nvGraphicFramePr>
        <p:xfrm>
          <a:off x="263352" y="1124744"/>
          <a:ext cx="11521281" cy="5394960"/>
        </p:xfrm>
        <a:graphic>
          <a:graphicData uri="http://schemas.openxmlformats.org/drawingml/2006/table">
            <a:tbl>
              <a:tblPr firstRow="1" bandRow="1">
                <a:tableStyleId>{5C22544A-7EE6-4342-B048-85BDC9FD1C3A}</a:tableStyleId>
              </a:tblPr>
              <a:tblGrid>
                <a:gridCol w="3384376"/>
                <a:gridCol w="4176464"/>
                <a:gridCol w="3960441"/>
              </a:tblGrid>
              <a:tr h="370840">
                <a:tc>
                  <a:txBody>
                    <a:bodyPr/>
                    <a:lstStyle/>
                    <a:p>
                      <a:pPr algn="ct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proposition</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Reason for agreement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Reason for disagreement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r>
              <a:tr h="370840">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 soccer player should not pretend to fall down even if it helps his/ her team.</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honesty is more important </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people care about fair play</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winning is more important </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good for the team</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r>
              <a:tr h="370840">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In school teams, everyone should get a chance to play, not only the best players.</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equal</a:t>
                      </a:r>
                      <a:r>
                        <a:rPr lang="en-US" altLang="zh-CN" sz="2800" b="1" baseline="0" dirty="0" smtClean="0">
                          <a:solidFill>
                            <a:schemeClr val="tx1"/>
                          </a:solidFill>
                          <a:latin typeface="Times New Roman" panose="02020603050405020304" pitchFamily="18" charset="0"/>
                          <a:cs typeface="Times New Roman" panose="02020603050405020304" pitchFamily="18" charset="0"/>
                        </a:rPr>
                        <a:t> chance is important </a:t>
                      </a:r>
                    </a:p>
                    <a:p>
                      <a:pPr>
                        <a:lnSpc>
                          <a:spcPct val="120000"/>
                        </a:lnSpc>
                      </a:pPr>
                      <a:r>
                        <a:rPr lang="en-US" altLang="zh-CN" sz="2800" b="1" baseline="0" dirty="0" smtClean="0">
                          <a:solidFill>
                            <a:schemeClr val="tx1"/>
                          </a:solidFill>
                          <a:latin typeface="Times New Roman" panose="02020603050405020304" pitchFamily="18" charset="0"/>
                          <a:cs typeface="Times New Roman" panose="02020603050405020304" pitchFamily="18" charset="0"/>
                        </a:rPr>
                        <a:t>spread the spirit of sports </a:t>
                      </a:r>
                    </a:p>
                    <a:p>
                      <a:pPr>
                        <a:lnSpc>
                          <a:spcPct val="120000"/>
                        </a:lnSpc>
                      </a:pPr>
                      <a:r>
                        <a:rPr lang="en-US" altLang="zh-CN" sz="2800" b="1" baseline="0" dirty="0" smtClean="0">
                          <a:solidFill>
                            <a:schemeClr val="tx1"/>
                          </a:solidFill>
                          <a:latin typeface="Times New Roman" panose="02020603050405020304" pitchFamily="18" charset="0"/>
                          <a:cs typeface="Times New Roman" panose="02020603050405020304" pitchFamily="18" charset="0"/>
                        </a:rPr>
                        <a: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 important thing is to win </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best player can help win</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r>
            </a:tbl>
          </a:graphicData>
        </a:graphic>
      </p:graphicFrame>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23792" y="188640"/>
            <a:ext cx="2907783" cy="781362"/>
          </a:xfrm>
          <a:prstGeom prst="rect">
            <a:avLst/>
          </a:prstGeom>
        </p:spPr>
      </p:pic>
    </p:spTree>
    <p:extLst>
      <p:ext uri="{BB962C8B-B14F-4D97-AF65-F5344CB8AC3E}">
        <p14:creationId xmlns:p14="http://schemas.microsoft.com/office/powerpoint/2010/main" val="40220862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107070973"/>
              </p:ext>
            </p:extLst>
          </p:nvPr>
        </p:nvGraphicFramePr>
        <p:xfrm>
          <a:off x="623392" y="1052736"/>
          <a:ext cx="10944441" cy="4793488"/>
        </p:xfrm>
        <a:graphic>
          <a:graphicData uri="http://schemas.openxmlformats.org/drawingml/2006/table">
            <a:tbl>
              <a:tblPr firstRow="1" bandRow="1">
                <a:tableStyleId>{5C22544A-7EE6-4342-B048-85BDC9FD1C3A}</a:tableStyleId>
              </a:tblPr>
              <a:tblGrid>
                <a:gridCol w="3383601"/>
                <a:gridCol w="3528392"/>
                <a:gridCol w="4032448"/>
              </a:tblGrid>
              <a:tr h="370840">
                <a:tc>
                  <a:txBody>
                    <a:bodyPr/>
                    <a:lstStyle/>
                    <a:p>
                      <a:pPr algn="ct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proposition</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Reason for agreement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Reason for disagreement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r>
              <a:tr h="370840">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It is wrong to pay people millions of </a:t>
                      </a:r>
                      <a:r>
                        <a:rPr lang="en-US" altLang="zh-CN" sz="2800" b="1" dirty="0" err="1" smtClean="0">
                          <a:solidFill>
                            <a:schemeClr val="tx1"/>
                          </a:solidFill>
                          <a:latin typeface="Times New Roman" panose="02020603050405020304" pitchFamily="18" charset="0"/>
                          <a:cs typeface="Times New Roman" panose="02020603050405020304" pitchFamily="18" charset="0"/>
                        </a:rPr>
                        <a:t>yuan</a:t>
                      </a:r>
                      <a:r>
                        <a:rPr lang="en-US" altLang="zh-CN" sz="2800" b="1" dirty="0" smtClean="0">
                          <a:solidFill>
                            <a:schemeClr val="tx1"/>
                          </a:solidFill>
                          <a:latin typeface="Times New Roman" panose="02020603050405020304" pitchFamily="18" charset="0"/>
                          <a:cs typeface="Times New Roman" panose="02020603050405020304" pitchFamily="18" charset="0"/>
                        </a:rPr>
                        <a:t> to play sports.</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nSpc>
                          <a:spcPct val="120000"/>
                        </a:lnSpc>
                      </a:pPr>
                      <a:r>
                        <a:rPr lang="en-US" altLang="zh-CN" sz="2800" b="1" baseline="0" dirty="0" smtClean="0">
                          <a:solidFill>
                            <a:schemeClr val="tx1"/>
                          </a:solidFill>
                          <a:latin typeface="Times New Roman" panose="02020603050405020304" pitchFamily="18" charset="0"/>
                          <a:cs typeface="Times New Roman" panose="02020603050405020304" pitchFamily="18" charset="0"/>
                        </a:rPr>
                        <a:t>spoil spirit of sports</a:t>
                      </a:r>
                    </a:p>
                    <a:p>
                      <a:pPr>
                        <a:lnSpc>
                          <a:spcPct val="120000"/>
                        </a:lnSpc>
                      </a:pPr>
                      <a:r>
                        <a:rPr lang="en-US" altLang="zh-CN" sz="2800" b="1" baseline="0" dirty="0" smtClean="0">
                          <a:solidFill>
                            <a:schemeClr val="tx1"/>
                          </a:solidFill>
                          <a:latin typeface="Times New Roman" panose="02020603050405020304" pitchFamily="18" charset="0"/>
                          <a:cs typeface="Times New Roman" panose="02020603050405020304" pitchFamily="18" charset="0"/>
                        </a:rPr>
                        <a:t>might cheat to win</a:t>
                      </a:r>
                    </a:p>
                    <a:p>
                      <a:pPr>
                        <a:lnSpc>
                          <a:spcPct val="120000"/>
                        </a:lnSpc>
                      </a:pPr>
                      <a:r>
                        <a:rPr lang="en-US" altLang="zh-CN" sz="2800" b="1" baseline="0" dirty="0" smtClean="0">
                          <a:solidFill>
                            <a:schemeClr val="tx1"/>
                          </a:solidFill>
                          <a:latin typeface="Times New Roman" panose="02020603050405020304" pitchFamily="18" charset="0"/>
                          <a:cs typeface="Times New Roman" panose="02020603050405020304" pitchFamily="18" charset="0"/>
                        </a:rPr>
                        <a: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motivate athletes</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attract talented people</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r>
              <a:tr h="370840">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Athletes should play only for their own country.</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set an example of loving one’s own country</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get more support</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not beneficial for personal growth</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not good for competition</a:t>
                      </a:r>
                    </a:p>
                    <a:p>
                      <a:pPr>
                        <a:lnSpc>
                          <a:spcPct val="120000"/>
                        </a:lnSpc>
                      </a:pPr>
                      <a:r>
                        <a:rPr lang="en-US" altLang="zh-CN" sz="2800" b="1" dirty="0" smtClean="0">
                          <a:solidFill>
                            <a:schemeClr val="tx1"/>
                          </a:solidFill>
                          <a:latin typeface="Times New Roman" panose="02020603050405020304" pitchFamily="18" charset="0"/>
                          <a:cs typeface="Times New Roman" panose="02020603050405020304" pitchFamily="18" charset="0"/>
                        </a:rPr>
                        <a:t>…</a:t>
                      </a:r>
                      <a:endParaRPr lang="zh-CN" altLang="en-US" sz="2800" b="1" dirty="0">
                        <a:solidFill>
                          <a:schemeClr val="tx1"/>
                        </a:solidFill>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33592222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911424" y="1916113"/>
            <a:ext cx="9936781"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dirty="0">
                <a:solidFill>
                  <a:srgbClr val="0000FF"/>
                </a:solidFill>
                <a:latin typeface="Arial" panose="020B0604020202020204" pitchFamily="34" charset="0"/>
              </a:rPr>
              <a:t>Choose one of the situations below and make a conversation</a:t>
            </a:r>
            <a:r>
              <a:rPr lang="en-US" altLang="zh-CN" dirty="0">
                <a:solidFill>
                  <a:srgbClr val="0000FF"/>
                </a:solidFill>
                <a:latin typeface="Arial" panose="020B0604020202020204" pitchFamily="34" charset="0"/>
              </a:rPr>
              <a:t>. </a:t>
            </a:r>
            <a:endParaRPr lang="en-US" altLang="zh-CN" dirty="0">
              <a:solidFill>
                <a:srgbClr val="0000FF"/>
              </a:solidFill>
              <a:latin typeface="Arial" panose="020B0604020202020204" pitchFamily="34" charset="0"/>
            </a:endParaRPr>
          </a:p>
        </p:txBody>
      </p:sp>
      <p:graphicFrame>
        <p:nvGraphicFramePr>
          <p:cNvPr id="61468" name="Group 28"/>
          <p:cNvGraphicFramePr>
            <a:graphicFrameLocks noGrp="1"/>
          </p:cNvGraphicFramePr>
          <p:nvPr>
            <p:extLst>
              <p:ext uri="{D42A27DB-BD31-4B8C-83A1-F6EECF244321}">
                <p14:modId xmlns:p14="http://schemas.microsoft.com/office/powerpoint/2010/main" val="3345983800"/>
              </p:ext>
            </p:extLst>
          </p:nvPr>
        </p:nvGraphicFramePr>
        <p:xfrm>
          <a:off x="1199456" y="3356992"/>
          <a:ext cx="9937104" cy="2421636"/>
        </p:xfrm>
        <a:graphic>
          <a:graphicData uri="http://schemas.openxmlformats.org/drawingml/2006/table">
            <a:tbl>
              <a:tblPr/>
              <a:tblGrid>
                <a:gridCol w="380186"/>
                <a:gridCol w="9556918"/>
              </a:tblGrid>
              <a:tr h="11303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C00000"/>
                          </a:solidFill>
                          <a:effectLst/>
                          <a:latin typeface="Times New Roman" panose="02020603050405020304" pitchFamily="18" charset="0"/>
                          <a:ea typeface="宋体" panose="02010600030101010101" pitchFamily="2" charset="-122"/>
                        </a:rPr>
                        <a:t>1</a:t>
                      </a:r>
                      <a:endParaRPr kumimoji="0" lang="zh-CN" altLang="en-US" sz="3200" b="1" i="0" u="none" strike="noStrike" cap="none" normalizeH="0" baseline="0" dirty="0" smtClean="0">
                        <a:ln>
                          <a:noFill/>
                        </a:ln>
                        <a:solidFill>
                          <a:srgbClr val="C00000"/>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20000"/>
                        </a:lnSpc>
                        <a:spcBef>
                          <a:spcPct val="0"/>
                        </a:spcBef>
                        <a:spcAft>
                          <a:spcPct val="0"/>
                        </a:spcAft>
                        <a:buClrTx/>
                        <a:buSzTx/>
                        <a:buFontTx/>
                        <a:buNone/>
                        <a:tabLst/>
                      </a:pPr>
                      <a:endParaRPr kumimoji="0" lang="zh-CN" altLang="en-US" sz="3200" b="1" i="0" u="none" strike="noStrike" cap="none" normalizeH="0" baseline="0" dirty="0" smtClean="0">
                        <a:ln>
                          <a:noFill/>
                        </a:ln>
                        <a:solidFill>
                          <a:srgbClr val="FFFFFF"/>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 soccer player should not </a:t>
                      </a:r>
                      <a:r>
                        <a:rPr kumimoji="0" lang="en-US" altLang="zh-CN" sz="32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rPr>
                        <a:t>pretend</a:t>
                      </a: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to fall down even if it helps his/ her team.</a:t>
                      </a:r>
                      <a:endParaRPr kumimoji="0" lang="zh-CN" altLang="en-US"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1303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smtClean="0">
                          <a:ln>
                            <a:noFill/>
                          </a:ln>
                          <a:solidFill>
                            <a:srgbClr val="C00000"/>
                          </a:solidFill>
                          <a:effectLst/>
                          <a:latin typeface="Times New Roman" panose="02020603050405020304" pitchFamily="18" charset="0"/>
                          <a:ea typeface="宋体" panose="02010600030101010101" pitchFamily="2" charset="-122"/>
                        </a:rPr>
                        <a:t>2</a:t>
                      </a:r>
                      <a:endParaRPr kumimoji="0" lang="zh-CN" altLang="en-US" sz="3200" b="1" i="0" u="none" strike="noStrike" cap="none" normalizeH="0" baseline="0" smtClean="0">
                        <a:ln>
                          <a:noFill/>
                        </a:ln>
                        <a:solidFill>
                          <a:srgbClr val="C00000"/>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20000"/>
                        </a:lnSpc>
                        <a:spcBef>
                          <a:spcPct val="0"/>
                        </a:spcBef>
                        <a:spcAft>
                          <a:spcPct val="0"/>
                        </a:spcAft>
                        <a:buClrTx/>
                        <a:buSzTx/>
                        <a:buFontTx/>
                        <a:buNone/>
                        <a:tabLst/>
                      </a:pPr>
                      <a:endParaRPr kumimoji="0" lang="zh-CN" altLang="en-US" sz="32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In school teams, everyone should get a chance to play, not only the best players.</a:t>
                      </a:r>
                      <a:endParaRPr kumimoji="0" lang="zh-CN" altLang="en-US" sz="32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F3F4"/>
                    </a:solidFill>
                  </a:tcPr>
                </a:tc>
              </a:tr>
            </a:tbl>
          </a:graphicData>
        </a:graphic>
      </p:graphicFrame>
      <p:pic>
        <p:nvPicPr>
          <p:cNvPr id="61467" name="Picture 27" descr="Work in groups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112" y="574675"/>
            <a:ext cx="7315200" cy="13414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133149" name="Group 29"/>
          <p:cNvGraphicFramePr>
            <a:graphicFrameLocks noGrp="1"/>
          </p:cNvGraphicFramePr>
          <p:nvPr>
            <p:ph idx="4294967295"/>
            <p:extLst>
              <p:ext uri="{D42A27DB-BD31-4B8C-83A1-F6EECF244321}">
                <p14:modId xmlns:p14="http://schemas.microsoft.com/office/powerpoint/2010/main" val="4036579555"/>
              </p:ext>
            </p:extLst>
          </p:nvPr>
        </p:nvGraphicFramePr>
        <p:xfrm>
          <a:off x="1055440" y="2564904"/>
          <a:ext cx="10369152" cy="1401035"/>
        </p:xfrm>
        <a:graphic>
          <a:graphicData uri="http://schemas.openxmlformats.org/drawingml/2006/table">
            <a:tbl>
              <a:tblPr/>
              <a:tblGrid>
                <a:gridCol w="396044"/>
                <a:gridCol w="9973108"/>
              </a:tblGrid>
              <a:tr h="52071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C00000"/>
                          </a:solidFill>
                          <a:effectLst/>
                          <a:latin typeface="Times New Roman" panose="02020603050405020304" pitchFamily="18" charset="0"/>
                          <a:ea typeface="宋体" panose="02010600030101010101" pitchFamily="2" charset="-122"/>
                        </a:rPr>
                        <a:t>3</a:t>
                      </a:r>
                      <a:endParaRPr kumimoji="0" lang="zh-CN" altLang="en-US" sz="3200" b="1" i="0" u="none" strike="noStrike" cap="none" normalizeH="0" baseline="0" dirty="0" smtClean="0">
                        <a:ln>
                          <a:noFill/>
                        </a:ln>
                        <a:solidFill>
                          <a:srgbClr val="C000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It is wrong to pay people millions of yuan to play sports.</a:t>
                      </a:r>
                      <a:endParaRPr kumimoji="0" lang="zh-CN" altLang="en-US" sz="32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r h="77543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C00000"/>
                          </a:solidFill>
                          <a:effectLst/>
                          <a:latin typeface="Times New Roman" panose="02020603050405020304" pitchFamily="18" charset="0"/>
                          <a:ea typeface="宋体" panose="02010600030101010101" pitchFamily="2" charset="-122"/>
                        </a:rPr>
                        <a:t>4</a:t>
                      </a:r>
                      <a:endParaRPr kumimoji="0" lang="zh-CN" altLang="en-US" sz="3200" b="0"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Athletes should play only for their own country</a:t>
                      </a:r>
                      <a:endParaRPr kumimoji="0" lang="zh-CN" altLang="en-US" sz="3200" b="1" i="0" u="none" strike="noStrike" cap="none" normalizeH="0" baseline="0" dirty="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F3F4"/>
                    </a:solid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695400" y="1196752"/>
            <a:ext cx="10873208" cy="541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539750" indent="-539750">
              <a:lnSpc>
                <a:spcPct val="120000"/>
              </a:lnSpc>
            </a:pPr>
            <a:r>
              <a:rPr lang="en-US" altLang="zh-CN" dirty="0">
                <a:solidFill>
                  <a:srgbClr val="C00000"/>
                </a:solidFill>
                <a:latin typeface="Times New Roman" panose="02020603050405020304" pitchFamily="18" charset="0"/>
              </a:rPr>
              <a:t>A: </a:t>
            </a:r>
            <a:r>
              <a:rPr lang="en-US" altLang="zh-CN" dirty="0">
                <a:latin typeface="Times New Roman" panose="02020603050405020304" pitchFamily="18" charset="0"/>
              </a:rPr>
              <a:t>I agree with the idea that a soccer player </a:t>
            </a:r>
            <a:r>
              <a:rPr lang="en-US" altLang="zh-CN" dirty="0" smtClean="0">
                <a:latin typeface="Times New Roman" panose="02020603050405020304" pitchFamily="18" charset="0"/>
              </a:rPr>
              <a:t>should </a:t>
            </a:r>
            <a:r>
              <a:rPr lang="en-US" altLang="zh-CN" dirty="0">
                <a:latin typeface="Times New Roman" panose="02020603050405020304" pitchFamily="18" charset="0"/>
              </a:rPr>
              <a:t>never pretend to fall down </a:t>
            </a:r>
            <a:r>
              <a:rPr lang="en-US" altLang="zh-CN" dirty="0">
                <a:solidFill>
                  <a:srgbClr val="FF0000"/>
                </a:solidFill>
                <a:latin typeface="Times New Roman" panose="02020603050405020304" pitchFamily="18" charset="0"/>
              </a:rPr>
              <a:t>even if </a:t>
            </a:r>
            <a:r>
              <a:rPr lang="en-US" altLang="zh-CN" dirty="0">
                <a:latin typeface="Times New Roman" panose="02020603050405020304" pitchFamily="18" charset="0"/>
              </a:rPr>
              <a:t>it </a:t>
            </a:r>
            <a:r>
              <a:rPr lang="en-US" altLang="zh-CN" dirty="0" smtClean="0">
                <a:latin typeface="Times New Roman" panose="02020603050405020304" pitchFamily="18" charset="0"/>
              </a:rPr>
              <a:t>helps </a:t>
            </a:r>
            <a:r>
              <a:rPr lang="en-US" altLang="zh-CN" dirty="0">
                <a:latin typeface="Times New Roman" panose="02020603050405020304" pitchFamily="18" charset="0"/>
              </a:rPr>
              <a:t>his or her team. You should never </a:t>
            </a:r>
            <a:r>
              <a:rPr lang="en-US" altLang="zh-CN" dirty="0" smtClean="0">
                <a:latin typeface="Times New Roman" panose="02020603050405020304" pitchFamily="18" charset="0"/>
              </a:rPr>
              <a:t>cheat</a:t>
            </a:r>
            <a:r>
              <a:rPr lang="en-US" altLang="zh-CN" dirty="0">
                <a:latin typeface="Times New Roman" panose="02020603050405020304" pitchFamily="18" charset="0"/>
              </a:rPr>
              <a:t>.</a:t>
            </a:r>
          </a:p>
          <a:p>
            <a:pPr>
              <a:lnSpc>
                <a:spcPct val="120000"/>
              </a:lnSpc>
            </a:pPr>
            <a:r>
              <a:rPr lang="en-US" altLang="zh-CN" dirty="0">
                <a:solidFill>
                  <a:srgbClr val="C00000"/>
                </a:solidFill>
                <a:latin typeface="Times New Roman" panose="02020603050405020304" pitchFamily="18" charset="0"/>
              </a:rPr>
              <a:t>B: </a:t>
            </a:r>
            <a:r>
              <a:rPr lang="en-US" altLang="zh-CN" dirty="0">
                <a:latin typeface="Times New Roman" panose="02020603050405020304" pitchFamily="18" charset="0"/>
              </a:rPr>
              <a:t>Exactly! It’s important to do the right thing.</a:t>
            </a:r>
          </a:p>
          <a:p>
            <a:pPr marL="539750" indent="-539750">
              <a:lnSpc>
                <a:spcPct val="120000"/>
              </a:lnSpc>
            </a:pPr>
            <a:r>
              <a:rPr lang="en-US" altLang="zh-CN" dirty="0">
                <a:solidFill>
                  <a:srgbClr val="C00000"/>
                </a:solidFill>
                <a:latin typeface="Times New Roman" panose="02020603050405020304" pitchFamily="18" charset="0"/>
              </a:rPr>
              <a:t>C: </a:t>
            </a:r>
            <a:r>
              <a:rPr lang="en-US" altLang="zh-CN" dirty="0">
                <a:latin typeface="Times New Roman" panose="02020603050405020304" pitchFamily="18" charset="0"/>
              </a:rPr>
              <a:t>Well, I don’t think so. </a:t>
            </a:r>
            <a:r>
              <a:rPr lang="en-US" altLang="zh-CN" dirty="0">
                <a:latin typeface="Times New Roman" panose="02020603050405020304" pitchFamily="18" charset="0"/>
              </a:rPr>
              <a:t>Many players do it, </a:t>
            </a:r>
            <a:r>
              <a:rPr lang="en-US" altLang="zh-CN" dirty="0" smtClean="0">
                <a:latin typeface="Times New Roman" panose="02020603050405020304" pitchFamily="18" charset="0"/>
              </a:rPr>
              <a:t>and </a:t>
            </a:r>
            <a:r>
              <a:rPr lang="en-US" altLang="zh-CN" dirty="0">
                <a:latin typeface="Times New Roman" panose="02020603050405020304" pitchFamily="18" charset="0"/>
              </a:rPr>
              <a:t>they think it helps their team to win</a:t>
            </a:r>
            <a:r>
              <a:rPr lang="en-US" altLang="zh-CN" dirty="0" smtClean="0">
                <a:latin typeface="Times New Roman" panose="02020603050405020304" pitchFamily="18" charset="0"/>
              </a:rPr>
              <a:t>.</a:t>
            </a:r>
          </a:p>
          <a:p>
            <a:pPr>
              <a:lnSpc>
                <a:spcPct val="120000"/>
              </a:lnSpc>
            </a:pPr>
            <a:r>
              <a:rPr lang="en-US" altLang="zh-CN" dirty="0">
                <a:solidFill>
                  <a:srgbClr val="C00000"/>
                </a:solidFill>
                <a:latin typeface="Times New Roman" panose="02020603050405020304" pitchFamily="18" charset="0"/>
                <a:cs typeface="Times New Roman" panose="02020603050405020304" pitchFamily="18" charset="0"/>
              </a:rPr>
              <a:t>A: </a:t>
            </a:r>
            <a:r>
              <a:rPr lang="en-US" altLang="zh-CN" dirty="0">
                <a:latin typeface="Times New Roman" panose="02020603050405020304" pitchFamily="18" charset="0"/>
                <a:cs typeface="Times New Roman" panose="02020603050405020304" pitchFamily="18" charset="0"/>
              </a:rPr>
              <a:t>That doesn’t </a:t>
            </a:r>
            <a:r>
              <a:rPr lang="en-US" altLang="zh-CN" dirty="0">
                <a:solidFill>
                  <a:srgbClr val="FF0000"/>
                </a:solidFill>
                <a:latin typeface="Times New Roman" panose="02020603050405020304" pitchFamily="18" charset="0"/>
                <a:cs typeface="Times New Roman" panose="02020603050405020304" pitchFamily="18" charset="0"/>
              </a:rPr>
              <a:t>make any sense</a:t>
            </a:r>
            <a:r>
              <a:rPr lang="en-US" altLang="zh-CN" dirty="0">
                <a:latin typeface="Times New Roman" panose="02020603050405020304" pitchFamily="18" charset="0"/>
                <a:cs typeface="Times New Roman" panose="02020603050405020304" pitchFamily="18" charset="0"/>
              </a:rPr>
              <a:t>!</a:t>
            </a:r>
          </a:p>
          <a:p>
            <a:pPr>
              <a:lnSpc>
                <a:spcPct val="120000"/>
              </a:lnSpc>
            </a:pPr>
            <a:r>
              <a:rPr lang="en-US" altLang="zh-CN" dirty="0">
                <a:solidFill>
                  <a:srgbClr val="C00000"/>
                </a:solidFill>
                <a:latin typeface="Times New Roman" panose="02020603050405020304" pitchFamily="18" charset="0"/>
                <a:cs typeface="Times New Roman" panose="02020603050405020304" pitchFamily="18" charset="0"/>
              </a:rPr>
              <a:t>B: </a:t>
            </a:r>
            <a:r>
              <a:rPr lang="en-US" altLang="zh-CN" dirty="0">
                <a:latin typeface="Times New Roman" panose="02020603050405020304" pitchFamily="18" charset="0"/>
                <a:cs typeface="Times New Roman" panose="02020603050405020304" pitchFamily="18" charset="0"/>
              </a:rPr>
              <a:t>I see what you mean, but the audience </a:t>
            </a:r>
            <a:r>
              <a:rPr lang="en-US" altLang="zh-CN" dirty="0" smtClean="0">
                <a:latin typeface="Times New Roman" panose="02020603050405020304" pitchFamily="18" charset="0"/>
                <a:cs typeface="Times New Roman" panose="02020603050405020304" pitchFamily="18" charset="0"/>
              </a:rPr>
              <a:t>wants </a:t>
            </a:r>
            <a:r>
              <a:rPr lang="en-US" altLang="zh-CN" dirty="0">
                <a:latin typeface="Times New Roman" panose="02020603050405020304" pitchFamily="18" charset="0"/>
                <a:cs typeface="Times New Roman" panose="02020603050405020304" pitchFamily="18" charset="0"/>
              </a:rPr>
              <a:t>fair play.</a:t>
            </a:r>
          </a:p>
          <a:p>
            <a:pPr>
              <a:lnSpc>
                <a:spcPct val="120000"/>
              </a:lnSpc>
            </a:pPr>
            <a:r>
              <a:rPr lang="en-US" altLang="zh-CN" dirty="0">
                <a:solidFill>
                  <a:srgbClr val="C00000"/>
                </a:solidFill>
                <a:latin typeface="Times New Roman" panose="02020603050405020304" pitchFamily="18" charset="0"/>
                <a:cs typeface="Times New Roman" panose="02020603050405020304" pitchFamily="18" charset="0"/>
              </a:rPr>
              <a:t>C</a:t>
            </a:r>
            <a:r>
              <a:rPr lang="en-US" altLang="zh-CN" dirty="0" smtClean="0">
                <a:solidFill>
                  <a:srgbClr val="C00000"/>
                </a:solidFill>
                <a:latin typeface="Times New Roman" panose="02020603050405020304" pitchFamily="18" charset="0"/>
                <a:cs typeface="Times New Roman" panose="02020603050405020304" pitchFamily="18" charset="0"/>
              </a:rPr>
              <a:t>:…</a:t>
            </a:r>
            <a:endParaRPr lang="en-US" altLang="zh-CN" dirty="0">
              <a:solidFill>
                <a:srgbClr val="C00000"/>
              </a:solidFill>
              <a:latin typeface="Times New Roman" panose="02020603050405020304" pitchFamily="18" charset="0"/>
              <a:cs typeface="Times New Roman" panose="02020603050405020304" pitchFamily="18" charset="0"/>
            </a:endParaRPr>
          </a:p>
        </p:txBody>
      </p:sp>
      <p:pic>
        <p:nvPicPr>
          <p:cNvPr id="62468" name="Picture 4" descr="Exampl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44" y="620688"/>
            <a:ext cx="1930119" cy="7206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5360" y="692696"/>
            <a:ext cx="2448272" cy="795689"/>
          </a:xfrm>
          <a:prstGeom prst="rect">
            <a:avLst/>
          </a:prstGeom>
        </p:spPr>
      </p:pic>
      <p:sp>
        <p:nvSpPr>
          <p:cNvPr id="3" name="文本框 2"/>
          <p:cNvSpPr txBox="1"/>
          <p:nvPr/>
        </p:nvSpPr>
        <p:spPr>
          <a:xfrm>
            <a:off x="767408" y="1772816"/>
            <a:ext cx="10513168" cy="4228850"/>
          </a:xfrm>
          <a:prstGeom prst="rect">
            <a:avLst/>
          </a:prstGeom>
          <a:noFill/>
        </p:spPr>
        <p:txBody>
          <a:bodyPr wrap="square" rtlCol="0">
            <a:spAutoFit/>
          </a:bodyPr>
          <a:lstStyle/>
          <a:p>
            <a:pPr marL="539750" indent="-539750">
              <a:lnSpc>
                <a:spcPct val="120000"/>
              </a:lnSpc>
            </a:pPr>
            <a:r>
              <a:rPr lang="en-US" altLang="zh-CN" dirty="0" smtClean="0"/>
              <a:t>A: It is wrong to pay people millions of </a:t>
            </a:r>
            <a:r>
              <a:rPr lang="en-US" altLang="zh-CN" dirty="0" err="1" smtClean="0"/>
              <a:t>yuan</a:t>
            </a:r>
            <a:r>
              <a:rPr lang="en-US" altLang="zh-CN" dirty="0" smtClean="0"/>
              <a:t> for playing sports.</a:t>
            </a:r>
          </a:p>
          <a:p>
            <a:pPr marL="539750" indent="-539750">
              <a:lnSpc>
                <a:spcPct val="120000"/>
              </a:lnSpc>
            </a:pPr>
            <a:r>
              <a:rPr lang="en-US" altLang="zh-CN" dirty="0" smtClean="0"/>
              <a:t>B: I agree. They are only sports.</a:t>
            </a:r>
            <a:r>
              <a:rPr lang="zh-CN" altLang="en-US" dirty="0" smtClean="0"/>
              <a:t> </a:t>
            </a:r>
            <a:r>
              <a:rPr lang="en-US" altLang="zh-CN" dirty="0" smtClean="0"/>
              <a:t>Doctors and teachers should get more money, because their jobs are more important.</a:t>
            </a:r>
          </a:p>
          <a:p>
            <a:pPr marL="539750" indent="-539750">
              <a:lnSpc>
                <a:spcPct val="120000"/>
              </a:lnSpc>
            </a:pPr>
            <a:r>
              <a:rPr lang="en-US" altLang="zh-CN" dirty="0" smtClean="0"/>
              <a:t>C: That’s not how I see it. Sports stars get paid a lot because they also help sell things…</a:t>
            </a:r>
          </a:p>
        </p:txBody>
      </p:sp>
    </p:spTree>
    <p:extLst>
      <p:ext uri="{BB962C8B-B14F-4D97-AF65-F5344CB8AC3E}">
        <p14:creationId xmlns:p14="http://schemas.microsoft.com/office/powerpoint/2010/main" val="39218618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218" name="Rectangle 2"/>
          <p:cNvSpPr>
            <a:spLocks noChangeArrowheads="1"/>
          </p:cNvSpPr>
          <p:nvPr/>
        </p:nvSpPr>
        <p:spPr bwMode="auto">
          <a:xfrm>
            <a:off x="695400" y="1988840"/>
            <a:ext cx="10225136"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49263" indent="-449263"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1pPr>
            <a:lvl2pPr marL="742950" indent="-285750"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2pPr>
            <a:lvl3pPr marL="1143000" indent="-228600"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3pPr>
            <a:lvl4pPr marL="1600200" indent="-228600"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4pPr>
            <a:lvl5pPr marL="2057400" indent="-228600"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5pPr>
            <a:lvl6pPr marL="2514600" indent="-228600" eaLnBrk="0" fontAlgn="base" hangingPunct="0">
              <a:lnSpc>
                <a:spcPct val="130000"/>
              </a:lnSpc>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6pPr>
            <a:lvl7pPr marL="2971800" indent="-228600" eaLnBrk="0" fontAlgn="base" hangingPunct="0">
              <a:lnSpc>
                <a:spcPct val="130000"/>
              </a:lnSpc>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7pPr>
            <a:lvl8pPr marL="3429000" indent="-228600" eaLnBrk="0" fontAlgn="base" hangingPunct="0">
              <a:lnSpc>
                <a:spcPct val="130000"/>
              </a:lnSpc>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8pPr>
            <a:lvl9pPr marL="3886200" indent="-228600" eaLnBrk="0" fontAlgn="base" hangingPunct="0">
              <a:lnSpc>
                <a:spcPct val="130000"/>
              </a:lnSpc>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9pPr>
          </a:lstStyle>
          <a:p>
            <a:pPr eaLnBrk="1" hangingPunct="1">
              <a:lnSpc>
                <a:spcPct val="120000"/>
              </a:lnSpc>
            </a:pPr>
            <a:r>
              <a:rPr lang="en-US" altLang="zh-CN" dirty="0">
                <a:solidFill>
                  <a:srgbClr val="000000"/>
                </a:solidFill>
                <a:ea typeface="新宋体" panose="02010609030101010101" pitchFamily="49" charset="-122"/>
                <a:cs typeface="Times New Roman" panose="02020603050405020304" pitchFamily="18" charset="0"/>
              </a:rPr>
              <a:t>1. </a:t>
            </a:r>
            <a:r>
              <a:rPr lang="en-US" altLang="zh-CN" dirty="0">
                <a:ea typeface="新宋体" panose="02010609030101010101" pitchFamily="49" charset="-122"/>
                <a:cs typeface="Times New Roman" panose="02020603050405020304" pitchFamily="18" charset="0"/>
              </a:rPr>
              <a:t>An athlete should think about honour and his/ her fans if he/ she is </a:t>
            </a:r>
            <a:r>
              <a:rPr lang="en-US" altLang="zh-CN" dirty="0">
                <a:solidFill>
                  <a:srgbClr val="0000FF"/>
                </a:solidFill>
                <a:ea typeface="新宋体" panose="02010609030101010101" pitchFamily="49" charset="-122"/>
                <a:cs typeface="Times New Roman" panose="02020603050405020304" pitchFamily="18" charset="0"/>
              </a:rPr>
              <a:t>competing </a:t>
            </a:r>
            <a:r>
              <a:rPr lang="en-US" altLang="zh-CN" dirty="0">
                <a:ea typeface="新宋体" panose="02010609030101010101" pitchFamily="49" charset="-122"/>
                <a:cs typeface="Times New Roman" panose="02020603050405020304" pitchFamily="18" charset="0"/>
              </a:rPr>
              <a:t>for his/ her country.</a:t>
            </a:r>
            <a:endParaRPr lang="en-US" altLang="zh-CN" dirty="0">
              <a:ea typeface="新宋体" panose="02010609030101010101" pitchFamily="49" charset="-122"/>
              <a:cs typeface="Times New Roman" panose="02020603050405020304" pitchFamily="18" charset="0"/>
            </a:endParaRPr>
          </a:p>
          <a:p>
            <a:pPr marL="2427288" indent="-2427288" eaLnBrk="1" hangingPunct="1">
              <a:lnSpc>
                <a:spcPct val="120000"/>
              </a:lnSpc>
              <a:buFontTx/>
              <a:buNone/>
            </a:pPr>
            <a:r>
              <a:rPr lang="en-US" altLang="zh-CN" dirty="0">
                <a:solidFill>
                  <a:srgbClr val="FF0000"/>
                </a:solidFill>
                <a:ea typeface="新宋体" panose="02010609030101010101" pitchFamily="49" charset="-122"/>
                <a:cs typeface="Times New Roman" panose="02020603050405020304" pitchFamily="18" charset="0"/>
              </a:rPr>
              <a:t>    compete </a:t>
            </a:r>
            <a:r>
              <a:rPr lang="en-US" altLang="zh-CN" i="1" dirty="0">
                <a:solidFill>
                  <a:srgbClr val="FF0000"/>
                </a:solidFill>
                <a:ea typeface="新宋体" panose="02010609030101010101" pitchFamily="49" charset="-122"/>
                <a:cs typeface="Times New Roman" panose="02020603050405020304" pitchFamily="18" charset="0"/>
              </a:rPr>
              <a:t>vi</a:t>
            </a:r>
            <a:r>
              <a:rPr lang="en-US" altLang="zh-CN" dirty="0">
                <a:solidFill>
                  <a:srgbClr val="FF0000"/>
                </a:solidFill>
                <a:ea typeface="新宋体" panose="02010609030101010101" pitchFamily="49" charset="-122"/>
                <a:cs typeface="Times New Roman" panose="02020603050405020304" pitchFamily="18" charset="0"/>
              </a:rPr>
              <a:t>. </a:t>
            </a:r>
            <a:r>
              <a:rPr lang="en-US" altLang="zh-CN" dirty="0"/>
              <a:t>to try to be more successful than someone or something else </a:t>
            </a:r>
            <a:r>
              <a:rPr lang="en-US" altLang="zh-CN" dirty="0" smtClean="0">
                <a:solidFill>
                  <a:srgbClr val="FF0000"/>
                </a:solidFill>
                <a:ea typeface="新宋体" panose="02010609030101010101" pitchFamily="49" charset="-122"/>
                <a:cs typeface="Times New Roman" panose="02020603050405020304" pitchFamily="18" charset="0"/>
              </a:rPr>
              <a:t> </a:t>
            </a:r>
            <a:r>
              <a:rPr lang="zh-CN" altLang="en-US" dirty="0" smtClean="0">
                <a:solidFill>
                  <a:srgbClr val="FF0000"/>
                </a:solidFill>
                <a:ea typeface="新宋体" panose="02010609030101010101" pitchFamily="49" charset="-122"/>
                <a:cs typeface="Times New Roman" panose="02020603050405020304" pitchFamily="18" charset="0"/>
              </a:rPr>
              <a:t>竞争</a:t>
            </a:r>
            <a:r>
              <a:rPr lang="zh-CN" altLang="en-US" dirty="0" smtClean="0">
                <a:solidFill>
                  <a:srgbClr val="000000"/>
                </a:solidFill>
                <a:ea typeface="新宋体" panose="02010609030101010101" pitchFamily="49" charset="-122"/>
                <a:cs typeface="Times New Roman" panose="02020603050405020304" pitchFamily="18" charset="0"/>
              </a:rPr>
              <a:t> </a:t>
            </a:r>
            <a:endParaRPr lang="en-US" altLang="zh-CN" dirty="0" smtClean="0">
              <a:solidFill>
                <a:srgbClr val="000000"/>
              </a:solidFill>
              <a:ea typeface="新宋体" panose="02010609030101010101" pitchFamily="49" charset="-122"/>
              <a:cs typeface="Times New Roman" panose="02020603050405020304" pitchFamily="18" charset="0"/>
            </a:endParaRPr>
          </a:p>
          <a:p>
            <a:pPr marL="2427288" indent="0" eaLnBrk="1" hangingPunct="1">
              <a:lnSpc>
                <a:spcPct val="120000"/>
              </a:lnSpc>
              <a:buFontTx/>
              <a:buNone/>
            </a:pPr>
            <a:r>
              <a:rPr lang="en-US" altLang="zh-CN" dirty="0"/>
              <a:t>strive to gain or win something by defeating or establishing superiority over others who are trying to do the </a:t>
            </a:r>
            <a:r>
              <a:rPr lang="en-US" altLang="zh-CN" dirty="0" smtClean="0"/>
              <a:t>same </a:t>
            </a:r>
            <a:r>
              <a:rPr lang="zh-CN" altLang="en-US" dirty="0" smtClean="0">
                <a:solidFill>
                  <a:srgbClr val="FF0000"/>
                </a:solidFill>
                <a:ea typeface="新宋体" panose="02010609030101010101" pitchFamily="49" charset="-122"/>
                <a:cs typeface="Times New Roman" panose="02020603050405020304" pitchFamily="18" charset="0"/>
              </a:rPr>
              <a:t>比赛</a:t>
            </a:r>
            <a:endParaRPr lang="en-US" altLang="zh-CN" dirty="0">
              <a:solidFill>
                <a:srgbClr val="000000"/>
              </a:solidFill>
              <a:ea typeface="新宋体" panose="02010609030101010101" pitchFamily="49" charset="-122"/>
              <a:cs typeface="Times New Roman" panose="02020603050405020304" pitchFamily="18" charset="0"/>
            </a:endParaRPr>
          </a:p>
        </p:txBody>
      </p:sp>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t="18175" b="13672"/>
          <a:stretch/>
        </p:blipFill>
        <p:spPr>
          <a:xfrm>
            <a:off x="2095539" y="764705"/>
            <a:ext cx="8137487" cy="1080120"/>
          </a:xfrm>
          <a:prstGeom prst="rect">
            <a:avLst/>
          </a:prstGeom>
        </p:spPr>
      </p:pic>
    </p:spTree>
    <p:extLst>
      <p:ext uri="{BB962C8B-B14F-4D97-AF65-F5344CB8AC3E}">
        <p14:creationId xmlns:p14="http://schemas.microsoft.com/office/powerpoint/2010/main" val="30871445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218">
                                            <p:txEl>
                                              <p:pRg st="1" end="1"/>
                                            </p:txEl>
                                          </p:spTgt>
                                        </p:tgtEl>
                                        <p:attrNameLst>
                                          <p:attrName>style.visibility</p:attrName>
                                        </p:attrNameLst>
                                      </p:cBhvr>
                                      <p:to>
                                        <p:strVal val="visible"/>
                                      </p:to>
                                    </p:set>
                                    <p:animEffect transition="in" filter="wipe(down)">
                                      <p:cBhvr>
                                        <p:cTn id="7" dur="500"/>
                                        <p:tgtEl>
                                          <p:spTgt spid="921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218">
                                            <p:txEl>
                                              <p:pRg st="2" end="2"/>
                                            </p:txEl>
                                          </p:spTgt>
                                        </p:tgtEl>
                                        <p:attrNameLst>
                                          <p:attrName>style.visibility</p:attrName>
                                        </p:attrNameLst>
                                      </p:cBhvr>
                                      <p:to>
                                        <p:strVal val="visible"/>
                                      </p:to>
                                    </p:set>
                                    <p:animEffect transition="in" filter="wipe(down)">
                                      <p:cBhvr>
                                        <p:cTn id="12" dur="500"/>
                                        <p:tgtEl>
                                          <p:spTgt spid="92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1127448" y="548680"/>
            <a:ext cx="10297144" cy="583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1pPr>
            <a:lvl2pPr marL="822325" indent="-285750"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2pPr>
            <a:lvl3pPr marL="1230313" indent="-228600"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3pPr>
            <a:lvl4pPr marL="1638300" indent="-228600"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4pPr>
            <a:lvl5pPr marL="2057400" indent="-228600" eaLnBrk="0" hangingPunc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5pPr>
            <a:lvl6pPr marL="2514600" indent="-228600" eaLnBrk="0" fontAlgn="base" hangingPunct="0">
              <a:lnSpc>
                <a:spcPct val="130000"/>
              </a:lnSpc>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6pPr>
            <a:lvl7pPr marL="2971800" indent="-228600" eaLnBrk="0" fontAlgn="base" hangingPunct="0">
              <a:lnSpc>
                <a:spcPct val="130000"/>
              </a:lnSpc>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7pPr>
            <a:lvl8pPr marL="3429000" indent="-228600" eaLnBrk="0" fontAlgn="base" hangingPunct="0">
              <a:lnSpc>
                <a:spcPct val="130000"/>
              </a:lnSpc>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8pPr>
            <a:lvl9pPr marL="3886200" indent="-228600" eaLnBrk="0" fontAlgn="base" hangingPunct="0">
              <a:lnSpc>
                <a:spcPct val="130000"/>
              </a:lnSpc>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宋体" panose="02010600030101010101" pitchFamily="2" charset="-122"/>
                <a:sym typeface="Arial" panose="020B0604020202020204" pitchFamily="34" charset="0"/>
              </a:defRPr>
            </a:lvl9pPr>
          </a:lstStyle>
          <a:p>
            <a:pPr eaLnBrk="1" hangingPunct="1">
              <a:lnSpc>
                <a:spcPct val="120000"/>
              </a:lnSpc>
              <a:buFontTx/>
              <a:buNone/>
            </a:pPr>
            <a:r>
              <a:rPr lang="en-US" altLang="zh-CN" dirty="0">
                <a:solidFill>
                  <a:srgbClr val="0000FF"/>
                </a:solidFill>
                <a:cs typeface="Times New Roman" panose="02020603050405020304" pitchFamily="18" charset="0"/>
              </a:rPr>
              <a:t>【</a:t>
            </a:r>
            <a:r>
              <a:rPr lang="zh-CN" altLang="en-US" dirty="0">
                <a:solidFill>
                  <a:srgbClr val="0000FF"/>
                </a:solidFill>
                <a:cs typeface="Times New Roman" panose="02020603050405020304" pitchFamily="18" charset="0"/>
              </a:rPr>
              <a:t>归纳</a:t>
            </a:r>
            <a:r>
              <a:rPr lang="en-US" altLang="zh-CN" dirty="0">
                <a:solidFill>
                  <a:srgbClr val="0000FF"/>
                </a:solidFill>
                <a:cs typeface="Times New Roman" panose="02020603050405020304" pitchFamily="18" charset="0"/>
              </a:rPr>
              <a:t>】</a:t>
            </a:r>
          </a:p>
          <a:p>
            <a:pPr eaLnBrk="1" hangingPunct="1">
              <a:lnSpc>
                <a:spcPct val="120000"/>
              </a:lnSpc>
              <a:buFontTx/>
              <a:buNone/>
            </a:pPr>
            <a:r>
              <a:rPr lang="pl-PL" altLang="en-US" dirty="0" smtClean="0">
                <a:solidFill>
                  <a:srgbClr val="FF0000"/>
                </a:solidFill>
                <a:cs typeface="Times New Roman" panose="02020603050405020304" pitchFamily="18" charset="0"/>
              </a:rPr>
              <a:t>compete </a:t>
            </a:r>
            <a:r>
              <a:rPr lang="pl-PL" altLang="en-US" dirty="0">
                <a:solidFill>
                  <a:srgbClr val="FF0000"/>
                </a:solidFill>
                <a:cs typeface="Times New Roman" panose="02020603050405020304" pitchFamily="18" charset="0"/>
              </a:rPr>
              <a:t>in</a:t>
            </a:r>
            <a:r>
              <a:rPr lang="zh-CN" altLang="en-US" dirty="0">
                <a:cs typeface="Times New Roman" panose="02020603050405020304" pitchFamily="18" charset="0"/>
              </a:rPr>
              <a:t> 参加</a:t>
            </a:r>
            <a:r>
              <a:rPr lang="pl-PL" altLang="en-US" dirty="0">
                <a:cs typeface="Times New Roman" panose="02020603050405020304" pitchFamily="18" charset="0"/>
              </a:rPr>
              <a:t>……</a:t>
            </a:r>
            <a:r>
              <a:rPr lang="zh-CN" altLang="en-US" dirty="0">
                <a:cs typeface="Times New Roman" panose="02020603050405020304" pitchFamily="18" charset="0"/>
              </a:rPr>
              <a:t>比赛</a:t>
            </a:r>
          </a:p>
          <a:p>
            <a:pPr eaLnBrk="1" hangingPunct="1">
              <a:lnSpc>
                <a:spcPct val="120000"/>
              </a:lnSpc>
              <a:buFontTx/>
              <a:buNone/>
            </a:pPr>
            <a:r>
              <a:rPr lang="pl-PL" altLang="en-US" dirty="0" smtClean="0">
                <a:solidFill>
                  <a:srgbClr val="FF0000"/>
                </a:solidFill>
                <a:cs typeface="Times New Roman" panose="02020603050405020304" pitchFamily="18" charset="0"/>
              </a:rPr>
              <a:t>compete against/with</a:t>
            </a:r>
            <a:r>
              <a:rPr lang="en-US" altLang="en-US" dirty="0" smtClean="0">
                <a:solidFill>
                  <a:srgbClr val="FF0000"/>
                </a:solidFill>
                <a:cs typeface="Times New Roman" panose="02020603050405020304" pitchFamily="18" charset="0"/>
              </a:rPr>
              <a:t> </a:t>
            </a:r>
            <a:r>
              <a:rPr lang="en-US" altLang="zh-CN" dirty="0" smtClean="0">
                <a:solidFill>
                  <a:srgbClr val="FF0000"/>
                </a:solidFill>
                <a:cs typeface="Times New Roman" panose="02020603050405020304" pitchFamily="18" charset="0"/>
              </a:rPr>
              <a:t>sb. (for </a:t>
            </a:r>
            <a:r>
              <a:rPr lang="en-US" altLang="zh-CN" dirty="0" err="1" smtClean="0">
                <a:solidFill>
                  <a:srgbClr val="FF0000"/>
                </a:solidFill>
                <a:cs typeface="Times New Roman" panose="02020603050405020304" pitchFamily="18" charset="0"/>
              </a:rPr>
              <a:t>sth</a:t>
            </a:r>
            <a:r>
              <a:rPr lang="en-US" altLang="zh-CN" dirty="0" smtClean="0">
                <a:solidFill>
                  <a:srgbClr val="FF0000"/>
                </a:solidFill>
                <a:cs typeface="Times New Roman" panose="02020603050405020304" pitchFamily="18" charset="0"/>
              </a:rPr>
              <a:t>.)</a:t>
            </a:r>
            <a:r>
              <a:rPr lang="en-US" altLang="zh-CN" dirty="0" smtClean="0">
                <a:cs typeface="Times New Roman" panose="02020603050405020304" pitchFamily="18" charset="0"/>
              </a:rPr>
              <a:t> (</a:t>
            </a:r>
            <a:r>
              <a:rPr lang="zh-CN" altLang="en-US" dirty="0" smtClean="0">
                <a:cs typeface="Times New Roman" panose="02020603050405020304" pitchFamily="18" charset="0"/>
              </a:rPr>
              <a:t>为某事物</a:t>
            </a:r>
            <a:r>
              <a:rPr lang="en-US" altLang="zh-CN" dirty="0" smtClean="0">
                <a:cs typeface="Times New Roman" panose="02020603050405020304" pitchFamily="18" charset="0"/>
              </a:rPr>
              <a:t>)</a:t>
            </a:r>
            <a:r>
              <a:rPr lang="zh-CN" altLang="en-US" dirty="0" smtClean="0">
                <a:cs typeface="Times New Roman" panose="02020603050405020304" pitchFamily="18" charset="0"/>
              </a:rPr>
              <a:t>与某人竞争  </a:t>
            </a:r>
            <a:r>
              <a:rPr lang="pl-PL" altLang="en-US" dirty="0">
                <a:solidFill>
                  <a:srgbClr val="FF0000"/>
                </a:solidFill>
                <a:cs typeface="Times New Roman" panose="02020603050405020304" pitchFamily="18" charset="0"/>
              </a:rPr>
              <a:t>compete for</a:t>
            </a:r>
            <a:r>
              <a:rPr lang="en-US" altLang="zh-CN" dirty="0">
                <a:cs typeface="Times New Roman" panose="02020603050405020304" pitchFamily="18" charset="0"/>
              </a:rPr>
              <a:t>  </a:t>
            </a:r>
            <a:r>
              <a:rPr lang="zh-CN" altLang="en-US" dirty="0">
                <a:cs typeface="Times New Roman" panose="02020603050405020304" pitchFamily="18" charset="0"/>
              </a:rPr>
              <a:t>为争取</a:t>
            </a:r>
            <a:r>
              <a:rPr lang="pl-PL" altLang="en-US" dirty="0">
                <a:cs typeface="Times New Roman" panose="02020603050405020304" pitchFamily="18" charset="0"/>
              </a:rPr>
              <a:t>/</a:t>
            </a:r>
            <a:r>
              <a:rPr lang="zh-CN" altLang="en-US" dirty="0">
                <a:cs typeface="Times New Roman" panose="02020603050405020304" pitchFamily="18" charset="0"/>
              </a:rPr>
              <a:t>得到</a:t>
            </a:r>
            <a:r>
              <a:rPr lang="en-US" altLang="zh-CN" dirty="0">
                <a:cs typeface="Times New Roman" panose="02020603050405020304" pitchFamily="18" charset="0"/>
              </a:rPr>
              <a:t>......</a:t>
            </a:r>
            <a:r>
              <a:rPr lang="zh-CN" altLang="en-US" dirty="0">
                <a:cs typeface="Times New Roman" panose="02020603050405020304" pitchFamily="18" charset="0"/>
              </a:rPr>
              <a:t>而比赛</a:t>
            </a:r>
            <a:r>
              <a:rPr lang="pl-PL" altLang="en-US" dirty="0">
                <a:cs typeface="Times New Roman" panose="02020603050405020304" pitchFamily="18" charset="0"/>
              </a:rPr>
              <a:t>/</a:t>
            </a:r>
            <a:r>
              <a:rPr lang="zh-CN" altLang="en-US" dirty="0" smtClean="0">
                <a:cs typeface="Times New Roman" panose="02020603050405020304" pitchFamily="18" charset="0"/>
              </a:rPr>
              <a:t>竞争</a:t>
            </a:r>
            <a:endParaRPr lang="en-US" altLang="zh-CN" dirty="0" smtClean="0">
              <a:cs typeface="Times New Roman" panose="02020603050405020304" pitchFamily="18" charset="0"/>
            </a:endParaRPr>
          </a:p>
          <a:p>
            <a:pPr eaLnBrk="1" hangingPunct="1">
              <a:lnSpc>
                <a:spcPct val="120000"/>
              </a:lnSpc>
              <a:buFontTx/>
              <a:buNone/>
            </a:pPr>
            <a:r>
              <a:rPr lang="en-US" altLang="zh-CN" dirty="0" smtClean="0">
                <a:solidFill>
                  <a:srgbClr val="FF0000"/>
                </a:solidFill>
                <a:cs typeface="Times New Roman" panose="02020603050405020304" pitchFamily="18" charset="0"/>
              </a:rPr>
              <a:t>compete in </a:t>
            </a:r>
            <a:r>
              <a:rPr lang="zh-CN" altLang="en-US" dirty="0" smtClean="0">
                <a:cs typeface="Times New Roman" panose="02020603050405020304" pitchFamily="18" charset="0"/>
              </a:rPr>
              <a:t>参加</a:t>
            </a:r>
            <a:r>
              <a:rPr lang="en-US" altLang="zh-CN" dirty="0" smtClean="0">
                <a:cs typeface="Times New Roman" panose="02020603050405020304" pitchFamily="18" charset="0"/>
              </a:rPr>
              <a:t>……</a:t>
            </a:r>
            <a:r>
              <a:rPr lang="zh-CN" altLang="en-US" dirty="0" smtClean="0">
                <a:cs typeface="Times New Roman" panose="02020603050405020304" pitchFamily="18" charset="0"/>
              </a:rPr>
              <a:t>比赛</a:t>
            </a:r>
            <a:endParaRPr lang="en-US" altLang="zh-CN" dirty="0" smtClean="0">
              <a:cs typeface="Times New Roman" panose="02020603050405020304" pitchFamily="18" charset="0"/>
            </a:endParaRPr>
          </a:p>
          <a:p>
            <a:pPr eaLnBrk="1" hangingPunct="1">
              <a:lnSpc>
                <a:spcPct val="120000"/>
              </a:lnSpc>
              <a:buFontTx/>
              <a:buNone/>
            </a:pPr>
            <a:r>
              <a:rPr lang="en-US" altLang="zh-CN" dirty="0" smtClean="0">
                <a:solidFill>
                  <a:srgbClr val="FF0000"/>
                </a:solidFill>
                <a:cs typeface="Times New Roman" panose="02020603050405020304" pitchFamily="18" charset="0"/>
              </a:rPr>
              <a:t>compete to do </a:t>
            </a:r>
            <a:r>
              <a:rPr lang="en-US" altLang="zh-CN" dirty="0" err="1" smtClean="0">
                <a:solidFill>
                  <a:srgbClr val="FF0000"/>
                </a:solidFill>
                <a:cs typeface="Times New Roman" panose="02020603050405020304" pitchFamily="18" charset="0"/>
              </a:rPr>
              <a:t>sth</a:t>
            </a:r>
            <a:r>
              <a:rPr lang="en-US" altLang="zh-CN" dirty="0" smtClean="0">
                <a:solidFill>
                  <a:srgbClr val="FF0000"/>
                </a:solidFill>
                <a:cs typeface="Times New Roman" panose="02020603050405020304" pitchFamily="18" charset="0"/>
              </a:rPr>
              <a:t>.</a:t>
            </a:r>
            <a:r>
              <a:rPr lang="zh-CN" altLang="en-US" dirty="0" smtClean="0">
                <a:cs typeface="Times New Roman" panose="02020603050405020304" pitchFamily="18" charset="0"/>
              </a:rPr>
              <a:t>竞争做某事</a:t>
            </a:r>
            <a:endParaRPr lang="zh-CN" altLang="en-US" dirty="0">
              <a:cs typeface="Times New Roman" panose="02020603050405020304" pitchFamily="18" charset="0"/>
            </a:endParaRPr>
          </a:p>
          <a:p>
            <a:pPr eaLnBrk="1" hangingPunct="1">
              <a:lnSpc>
                <a:spcPct val="120000"/>
              </a:lnSpc>
              <a:buFontTx/>
              <a:buNone/>
            </a:pPr>
            <a:r>
              <a:rPr lang="en-US" altLang="zh-CN" dirty="0">
                <a:solidFill>
                  <a:srgbClr val="0000FF"/>
                </a:solidFill>
                <a:cs typeface="Times New Roman" panose="02020603050405020304" pitchFamily="18" charset="0"/>
              </a:rPr>
              <a:t>【</a:t>
            </a:r>
            <a:r>
              <a:rPr lang="zh-CN" altLang="en-US" dirty="0">
                <a:solidFill>
                  <a:srgbClr val="0000FF"/>
                </a:solidFill>
                <a:cs typeface="Times New Roman" panose="02020603050405020304" pitchFamily="18" charset="0"/>
              </a:rPr>
              <a:t>拓展</a:t>
            </a:r>
            <a:r>
              <a:rPr lang="en-US" altLang="zh-CN" dirty="0">
                <a:solidFill>
                  <a:srgbClr val="0000FF"/>
                </a:solidFill>
                <a:cs typeface="Times New Roman" panose="02020603050405020304" pitchFamily="18" charset="0"/>
              </a:rPr>
              <a:t>】</a:t>
            </a:r>
          </a:p>
          <a:p>
            <a:pPr eaLnBrk="1" hangingPunct="1">
              <a:lnSpc>
                <a:spcPct val="120000"/>
              </a:lnSpc>
              <a:buFontTx/>
              <a:buNone/>
            </a:pPr>
            <a:r>
              <a:rPr lang="pl-PL" altLang="en-US" dirty="0" smtClean="0">
                <a:solidFill>
                  <a:srgbClr val="FF0000"/>
                </a:solidFill>
                <a:cs typeface="Times New Roman" panose="02020603050405020304" pitchFamily="18" charset="0"/>
              </a:rPr>
              <a:t>competition </a:t>
            </a:r>
            <a:r>
              <a:rPr lang="en-US" altLang="zh-CN" dirty="0" smtClean="0">
                <a:cs typeface="Times New Roman" panose="02020603050405020304" pitchFamily="18" charset="0"/>
              </a:rPr>
              <a:t>   </a:t>
            </a:r>
            <a:r>
              <a:rPr lang="pl-PL" altLang="en-US" i="1" dirty="0">
                <a:solidFill>
                  <a:srgbClr val="FF0000"/>
                </a:solidFill>
                <a:cs typeface="Times New Roman" panose="02020603050405020304" pitchFamily="18" charset="0"/>
              </a:rPr>
              <a:t>n</a:t>
            </a:r>
            <a:r>
              <a:rPr lang="zh-CN" altLang="en-US" i="1" dirty="0">
                <a:solidFill>
                  <a:srgbClr val="FF0000"/>
                </a:solidFill>
                <a:cs typeface="Times New Roman" panose="02020603050405020304" pitchFamily="18" charset="0"/>
              </a:rPr>
              <a:t>.</a:t>
            </a:r>
            <a:r>
              <a:rPr lang="zh-CN" altLang="en-US" i="1" dirty="0">
                <a:cs typeface="Times New Roman" panose="02020603050405020304" pitchFamily="18" charset="0"/>
              </a:rPr>
              <a:t>   </a:t>
            </a:r>
            <a:r>
              <a:rPr lang="zh-CN" altLang="en-US" dirty="0" smtClean="0">
                <a:cs typeface="Times New Roman" panose="02020603050405020304" pitchFamily="18" charset="0"/>
              </a:rPr>
              <a:t>比赛，竞争</a:t>
            </a:r>
            <a:endParaRPr lang="zh-CN" altLang="en-US" dirty="0">
              <a:cs typeface="Times New Roman" panose="02020603050405020304" pitchFamily="18" charset="0"/>
            </a:endParaRPr>
          </a:p>
          <a:p>
            <a:pPr eaLnBrk="1" hangingPunct="1">
              <a:lnSpc>
                <a:spcPct val="120000"/>
              </a:lnSpc>
              <a:buFontTx/>
              <a:buNone/>
            </a:pPr>
            <a:r>
              <a:rPr lang="pl-PL" altLang="en-US" dirty="0" smtClean="0">
                <a:solidFill>
                  <a:srgbClr val="FF0000"/>
                </a:solidFill>
                <a:cs typeface="Times New Roman" panose="02020603050405020304" pitchFamily="18" charset="0"/>
              </a:rPr>
              <a:t>competitive </a:t>
            </a:r>
            <a:r>
              <a:rPr lang="en-US" altLang="zh-CN" dirty="0" smtClean="0">
                <a:solidFill>
                  <a:srgbClr val="FF0000"/>
                </a:solidFill>
                <a:cs typeface="Times New Roman" panose="02020603050405020304" pitchFamily="18" charset="0"/>
              </a:rPr>
              <a:t> </a:t>
            </a:r>
            <a:r>
              <a:rPr lang="en-US" altLang="zh-CN" dirty="0" smtClean="0">
                <a:cs typeface="Times New Roman" panose="02020603050405020304" pitchFamily="18" charset="0"/>
              </a:rPr>
              <a:t> </a:t>
            </a:r>
            <a:r>
              <a:rPr lang="pl-PL" altLang="en-US" i="1" dirty="0">
                <a:solidFill>
                  <a:srgbClr val="FF0000"/>
                </a:solidFill>
                <a:cs typeface="Times New Roman" panose="02020603050405020304" pitchFamily="18" charset="0"/>
              </a:rPr>
              <a:t>adj.</a:t>
            </a:r>
            <a:r>
              <a:rPr lang="en-US" altLang="zh-CN" dirty="0">
                <a:cs typeface="Times New Roman" panose="02020603050405020304" pitchFamily="18" charset="0"/>
              </a:rPr>
              <a:t>   </a:t>
            </a:r>
            <a:r>
              <a:rPr lang="zh-CN" altLang="en-US" dirty="0">
                <a:cs typeface="Times New Roman" panose="02020603050405020304" pitchFamily="18" charset="0"/>
              </a:rPr>
              <a:t>有竞争力</a:t>
            </a:r>
            <a:r>
              <a:rPr lang="zh-CN" altLang="en-US" dirty="0" smtClean="0">
                <a:cs typeface="Times New Roman" panose="02020603050405020304" pitchFamily="18" charset="0"/>
              </a:rPr>
              <a:t>的，努力竞争的</a:t>
            </a:r>
            <a:endParaRPr lang="zh-CN" altLang="en-US" dirty="0">
              <a:cs typeface="Times New Roman" panose="02020603050405020304" pitchFamily="18" charset="0"/>
            </a:endParaRPr>
          </a:p>
          <a:p>
            <a:pPr eaLnBrk="1" hangingPunct="1">
              <a:lnSpc>
                <a:spcPct val="120000"/>
              </a:lnSpc>
              <a:buFontTx/>
              <a:buNone/>
            </a:pPr>
            <a:r>
              <a:rPr lang="pl-PL" altLang="en-US" dirty="0" smtClean="0">
                <a:solidFill>
                  <a:srgbClr val="FF0000"/>
                </a:solidFill>
                <a:cs typeface="Times New Roman" panose="02020603050405020304" pitchFamily="18" charset="0"/>
              </a:rPr>
              <a:t>competitor </a:t>
            </a:r>
            <a:r>
              <a:rPr lang="en-US" altLang="zh-CN" dirty="0" smtClean="0">
                <a:cs typeface="Times New Roman" panose="02020603050405020304" pitchFamily="18" charset="0"/>
              </a:rPr>
              <a:t>    </a:t>
            </a:r>
            <a:r>
              <a:rPr lang="pl-PL" altLang="en-US" i="1" dirty="0" smtClean="0">
                <a:solidFill>
                  <a:srgbClr val="FF0000"/>
                </a:solidFill>
                <a:cs typeface="Times New Roman" panose="02020603050405020304" pitchFamily="18" charset="0"/>
              </a:rPr>
              <a:t>n</a:t>
            </a:r>
            <a:r>
              <a:rPr lang="zh-CN" altLang="en-US" i="1" dirty="0" smtClean="0">
                <a:solidFill>
                  <a:srgbClr val="FF0000"/>
                </a:solidFill>
                <a:cs typeface="Times New Roman" panose="02020603050405020304" pitchFamily="18" charset="0"/>
              </a:rPr>
              <a:t>      </a:t>
            </a:r>
            <a:r>
              <a:rPr lang="zh-CN" altLang="en-US" dirty="0" smtClean="0">
                <a:cs typeface="Times New Roman" panose="02020603050405020304" pitchFamily="18" charset="0"/>
              </a:rPr>
              <a:t>竞争者</a:t>
            </a:r>
            <a:r>
              <a:rPr lang="zh-CN" altLang="en-US" dirty="0">
                <a:cs typeface="Times New Roman" panose="02020603050405020304" pitchFamily="18" charset="0"/>
              </a:rPr>
              <a:t>; 对手 </a:t>
            </a:r>
          </a:p>
        </p:txBody>
      </p:sp>
    </p:spTree>
    <p:extLst>
      <p:ext uri="{BB962C8B-B14F-4D97-AF65-F5344CB8AC3E}">
        <p14:creationId xmlns:p14="http://schemas.microsoft.com/office/powerpoint/2010/main" val="5060663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42">
                                            <p:txEl>
                                              <p:pRg st="5" end="5"/>
                                            </p:txEl>
                                          </p:spTgt>
                                        </p:tgtEl>
                                        <p:attrNameLst>
                                          <p:attrName>style.visibility</p:attrName>
                                        </p:attrNameLst>
                                      </p:cBhvr>
                                      <p:to>
                                        <p:strVal val="visible"/>
                                      </p:to>
                                    </p:set>
                                    <p:animEffect transition="in" filter="wipe(down)">
                                      <p:cBhvr>
                                        <p:cTn id="7" dur="500"/>
                                        <p:tgtEl>
                                          <p:spTgt spid="10242">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0242">
                                            <p:txEl>
                                              <p:pRg st="6" end="6"/>
                                            </p:txEl>
                                          </p:spTgt>
                                        </p:tgtEl>
                                        <p:attrNameLst>
                                          <p:attrName>style.visibility</p:attrName>
                                        </p:attrNameLst>
                                      </p:cBhvr>
                                      <p:to>
                                        <p:strVal val="visible"/>
                                      </p:to>
                                    </p:set>
                                    <p:animEffect transition="in" filter="wipe(down)">
                                      <p:cBhvr>
                                        <p:cTn id="10" dur="500"/>
                                        <p:tgtEl>
                                          <p:spTgt spid="10242">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10242">
                                            <p:txEl>
                                              <p:pRg st="7" end="7"/>
                                            </p:txEl>
                                          </p:spTgt>
                                        </p:tgtEl>
                                        <p:attrNameLst>
                                          <p:attrName>style.visibility</p:attrName>
                                        </p:attrNameLst>
                                      </p:cBhvr>
                                      <p:to>
                                        <p:strVal val="visible"/>
                                      </p:to>
                                    </p:set>
                                    <p:animEffect transition="in" filter="wipe(down)">
                                      <p:cBhvr>
                                        <p:cTn id="13" dur="500"/>
                                        <p:tgtEl>
                                          <p:spTgt spid="10242">
                                            <p:txEl>
                                              <p:pRg st="7" end="7"/>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10242">
                                            <p:txEl>
                                              <p:pRg st="8" end="8"/>
                                            </p:txEl>
                                          </p:spTgt>
                                        </p:tgtEl>
                                        <p:attrNameLst>
                                          <p:attrName>style.visibility</p:attrName>
                                        </p:attrNameLst>
                                      </p:cBhvr>
                                      <p:to>
                                        <p:strVal val="visible"/>
                                      </p:to>
                                    </p:set>
                                    <p:animEffect transition="in" filter="wipe(down)">
                                      <p:cBhvr>
                                        <p:cTn id="16" dur="500"/>
                                        <p:tgtEl>
                                          <p:spTgt spid="1024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268" name="Rectangle 4"/>
          <p:cNvSpPr>
            <a:spLocks noChangeArrowheads="1"/>
          </p:cNvSpPr>
          <p:nvPr/>
        </p:nvSpPr>
        <p:spPr bwMode="auto">
          <a:xfrm>
            <a:off x="911424" y="1196752"/>
            <a:ext cx="9888834"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buFontTx/>
              <a:buNone/>
            </a:pPr>
            <a:r>
              <a:rPr lang="en-US" altLang="zh-CN" dirty="0">
                <a:solidFill>
                  <a:srgbClr val="0000FF"/>
                </a:solidFill>
              </a:rPr>
              <a:t>【</a:t>
            </a:r>
            <a:r>
              <a:rPr lang="zh-CN" altLang="en-US" dirty="0">
                <a:solidFill>
                  <a:srgbClr val="0000FF"/>
                </a:solidFill>
              </a:rPr>
              <a:t>语境应用</a:t>
            </a:r>
            <a:r>
              <a:rPr lang="en-US" altLang="zh-CN" dirty="0">
                <a:solidFill>
                  <a:srgbClr val="0000FF"/>
                </a:solidFill>
              </a:rPr>
              <a:t>】</a:t>
            </a:r>
            <a:r>
              <a:rPr lang="zh-CN" altLang="en-US" dirty="0">
                <a:solidFill>
                  <a:srgbClr val="0000FF"/>
                </a:solidFill>
              </a:rPr>
              <a:t>翻译句子。</a:t>
            </a:r>
          </a:p>
          <a:p>
            <a:pPr>
              <a:lnSpc>
                <a:spcPct val="120000"/>
              </a:lnSpc>
              <a:buFontTx/>
              <a:buNone/>
            </a:pPr>
            <a:r>
              <a:rPr lang="en-US" altLang="zh-CN" dirty="0"/>
              <a:t>1) </a:t>
            </a:r>
            <a:r>
              <a:rPr lang="zh-CN" altLang="en-US" dirty="0"/>
              <a:t>在圣诞节期间，商店必须为了争夺顾客而</a:t>
            </a:r>
            <a:r>
              <a:rPr lang="zh-CN" altLang="en-US" dirty="0" smtClean="0"/>
              <a:t>竞争</a:t>
            </a:r>
            <a:r>
              <a:rPr lang="zh-CN" altLang="en-US" dirty="0"/>
              <a:t>。</a:t>
            </a:r>
          </a:p>
          <a:p>
            <a:pPr>
              <a:lnSpc>
                <a:spcPct val="120000"/>
              </a:lnSpc>
              <a:buFontTx/>
              <a:buNone/>
            </a:pPr>
            <a:r>
              <a:rPr lang="zh-CN" altLang="en-US" dirty="0"/>
              <a:t>    </a:t>
            </a:r>
          </a:p>
          <a:p>
            <a:pPr>
              <a:lnSpc>
                <a:spcPct val="120000"/>
              </a:lnSpc>
              <a:buFontTx/>
              <a:buNone/>
            </a:pPr>
            <a:endParaRPr lang="en-US" altLang="zh-CN" dirty="0"/>
          </a:p>
          <a:p>
            <a:pPr>
              <a:lnSpc>
                <a:spcPct val="120000"/>
              </a:lnSpc>
              <a:buFontTx/>
              <a:buNone/>
            </a:pPr>
            <a:r>
              <a:rPr lang="en-US" altLang="zh-CN" dirty="0"/>
              <a:t>2) </a:t>
            </a:r>
            <a:r>
              <a:rPr lang="en-US" altLang="zh-CN" dirty="0" smtClean="0"/>
              <a:t>Tom</a:t>
            </a:r>
            <a:r>
              <a:rPr lang="zh-CN" altLang="en-US" dirty="0" smtClean="0"/>
              <a:t>明天</a:t>
            </a:r>
            <a:r>
              <a:rPr lang="zh-CN" altLang="en-US" dirty="0"/>
              <a:t>将参加百米赛跑。</a:t>
            </a:r>
            <a:endParaRPr lang="en-US" altLang="zh-CN" dirty="0"/>
          </a:p>
        </p:txBody>
      </p:sp>
      <p:sp>
        <p:nvSpPr>
          <p:cNvPr id="11269" name="Rectangle 5"/>
          <p:cNvSpPr>
            <a:spLocks noChangeArrowheads="1"/>
          </p:cNvSpPr>
          <p:nvPr/>
        </p:nvSpPr>
        <p:spPr bwMode="auto">
          <a:xfrm>
            <a:off x="1338237" y="2426698"/>
            <a:ext cx="10276937" cy="1274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buFontTx/>
              <a:buNone/>
            </a:pPr>
            <a:r>
              <a:rPr lang="en-US" altLang="zh-CN" dirty="0">
                <a:solidFill>
                  <a:srgbClr val="FF0000"/>
                </a:solidFill>
              </a:rPr>
              <a:t>The stores have to compete for customers in the Christmas season.</a:t>
            </a:r>
          </a:p>
        </p:txBody>
      </p:sp>
      <p:sp>
        <p:nvSpPr>
          <p:cNvPr id="11270" name="Rectangle 6"/>
          <p:cNvSpPr>
            <a:spLocks noChangeArrowheads="1"/>
          </p:cNvSpPr>
          <p:nvPr/>
        </p:nvSpPr>
        <p:spPr bwMode="auto">
          <a:xfrm>
            <a:off x="1338237" y="4169267"/>
            <a:ext cx="10276937" cy="68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buFontTx/>
              <a:buNone/>
            </a:pPr>
            <a:r>
              <a:rPr lang="en-US" altLang="zh-CN" dirty="0">
                <a:solidFill>
                  <a:srgbClr val="FF0000"/>
                </a:solidFill>
              </a:rPr>
              <a:t>Tom will / is going to compete in the 100 meters tomorrow.</a:t>
            </a:r>
          </a:p>
        </p:txBody>
      </p:sp>
    </p:spTree>
    <p:extLst>
      <p:ext uri="{BB962C8B-B14F-4D97-AF65-F5344CB8AC3E}">
        <p14:creationId xmlns:p14="http://schemas.microsoft.com/office/powerpoint/2010/main" val="30379466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blinds(horizontal)">
                                      <p:cBhvr>
                                        <p:cTn id="7" dur="500"/>
                                        <p:tgtEl>
                                          <p:spTgt spid="1126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70"/>
                                        </p:tgtEl>
                                        <p:attrNameLst>
                                          <p:attrName>style.visibility</p:attrName>
                                        </p:attrNameLst>
                                      </p:cBhvr>
                                      <p:to>
                                        <p:strVal val="visible"/>
                                      </p:to>
                                    </p:set>
                                    <p:animEffect transition="in" filter="blinds(horizontal)">
                                      <p:cBhvr>
                                        <p:cTn id="12" dur="5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P spid="1127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6501" name="Rectangle 5"/>
          <p:cNvSpPr>
            <a:spLocks noChangeArrowheads="1"/>
          </p:cNvSpPr>
          <p:nvPr/>
        </p:nvSpPr>
        <p:spPr bwMode="auto">
          <a:xfrm>
            <a:off x="1055440" y="1268760"/>
            <a:ext cx="9649320" cy="2456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0000"/>
              </a:lnSpc>
              <a:buFontTx/>
              <a:buNone/>
            </a:pPr>
            <a:r>
              <a:rPr lang="en-US" altLang="zh-CN" dirty="0"/>
              <a:t>3) </a:t>
            </a:r>
            <a:r>
              <a:rPr lang="en-US" altLang="zh-CN" dirty="0" smtClean="0"/>
              <a:t>Jim</a:t>
            </a:r>
            <a:r>
              <a:rPr lang="zh-CN" altLang="en-US" dirty="0" smtClean="0"/>
              <a:t>是</a:t>
            </a:r>
            <a:r>
              <a:rPr lang="zh-CN" altLang="en-US" dirty="0"/>
              <a:t>个非常争强好胜的人，他不想被</a:t>
            </a:r>
            <a:r>
              <a:rPr lang="zh-CN" altLang="en-US" dirty="0" smtClean="0"/>
              <a:t>打败</a:t>
            </a:r>
            <a:r>
              <a:rPr lang="zh-CN" altLang="en-US" dirty="0"/>
              <a:t>。</a:t>
            </a:r>
          </a:p>
          <a:p>
            <a:pPr>
              <a:lnSpc>
                <a:spcPct val="120000"/>
              </a:lnSpc>
              <a:buFontTx/>
              <a:buNone/>
            </a:pPr>
            <a:r>
              <a:rPr lang="zh-CN" altLang="en-US" dirty="0"/>
              <a:t>    </a:t>
            </a:r>
          </a:p>
          <a:p>
            <a:pPr>
              <a:lnSpc>
                <a:spcPct val="120000"/>
              </a:lnSpc>
              <a:buFontTx/>
              <a:buNone/>
            </a:pPr>
            <a:endParaRPr lang="en-US" altLang="zh-CN" dirty="0"/>
          </a:p>
          <a:p>
            <a:pPr>
              <a:lnSpc>
                <a:spcPct val="120000"/>
              </a:lnSpc>
              <a:buFontTx/>
              <a:buNone/>
            </a:pPr>
            <a:r>
              <a:rPr lang="en-US" altLang="zh-CN" dirty="0"/>
              <a:t>4) </a:t>
            </a:r>
            <a:r>
              <a:rPr lang="zh-CN" altLang="en-US" dirty="0"/>
              <a:t>电脑公司之间有很多竞争。</a:t>
            </a:r>
          </a:p>
        </p:txBody>
      </p:sp>
      <p:sp>
        <p:nvSpPr>
          <p:cNvPr id="106502" name="Rectangle 6"/>
          <p:cNvSpPr>
            <a:spLocks noChangeArrowheads="1"/>
          </p:cNvSpPr>
          <p:nvPr/>
        </p:nvSpPr>
        <p:spPr bwMode="auto">
          <a:xfrm>
            <a:off x="1487240" y="1859690"/>
            <a:ext cx="9865344" cy="1274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buFontTx/>
              <a:buNone/>
            </a:pPr>
            <a:r>
              <a:rPr lang="en-US" altLang="zh-CN" dirty="0">
                <a:solidFill>
                  <a:srgbClr val="FF0000"/>
                </a:solidFill>
              </a:rPr>
              <a:t>Jim is a very competitive person and he doesn’t want to be beaten.</a:t>
            </a:r>
          </a:p>
        </p:txBody>
      </p:sp>
      <p:sp>
        <p:nvSpPr>
          <p:cNvPr id="106503" name="Rectangle 7"/>
          <p:cNvSpPr>
            <a:spLocks noChangeArrowheads="1"/>
          </p:cNvSpPr>
          <p:nvPr/>
        </p:nvSpPr>
        <p:spPr bwMode="auto">
          <a:xfrm>
            <a:off x="1525340" y="3720587"/>
            <a:ext cx="9827244" cy="1274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20000"/>
              </a:lnSpc>
              <a:buFontTx/>
              <a:buNone/>
            </a:pPr>
            <a:r>
              <a:rPr lang="en-US" altLang="zh-CN" dirty="0">
                <a:solidFill>
                  <a:srgbClr val="FF0000"/>
                </a:solidFill>
              </a:rPr>
              <a:t>There’s a lot of competition between computer companies.</a:t>
            </a:r>
          </a:p>
        </p:txBody>
      </p:sp>
    </p:spTree>
    <p:extLst>
      <p:ext uri="{BB962C8B-B14F-4D97-AF65-F5344CB8AC3E}">
        <p14:creationId xmlns:p14="http://schemas.microsoft.com/office/powerpoint/2010/main" val="1294649586"/>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6502"/>
                                        </p:tgtEl>
                                        <p:attrNameLst>
                                          <p:attrName>style.visibility</p:attrName>
                                        </p:attrNameLst>
                                      </p:cBhvr>
                                      <p:to>
                                        <p:strVal val="visible"/>
                                      </p:to>
                                    </p:set>
                                    <p:animEffect transition="in" filter="blinds(horizontal)">
                                      <p:cBhvr>
                                        <p:cTn id="7" dur="500"/>
                                        <p:tgtEl>
                                          <p:spTgt spid="10650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6503"/>
                                        </p:tgtEl>
                                        <p:attrNameLst>
                                          <p:attrName>style.visibility</p:attrName>
                                        </p:attrNameLst>
                                      </p:cBhvr>
                                      <p:to>
                                        <p:strVal val="visible"/>
                                      </p:to>
                                    </p:set>
                                    <p:animEffect transition="in" filter="blinds(horizontal)">
                                      <p:cBhvr>
                                        <p:cTn id="12" dur="500"/>
                                        <p:tgtEl>
                                          <p:spTgt spid="1065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2" grpId="0"/>
      <p:bldP spid="10650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911424" y="1268760"/>
            <a:ext cx="10585176" cy="4680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363538" indent="-363538" eaLnBrk="1" hangingPunct="1">
              <a:lnSpc>
                <a:spcPct val="120000"/>
              </a:lnSpc>
              <a:spcBef>
                <a:spcPct val="0"/>
              </a:spcBef>
              <a:buNone/>
            </a:pPr>
            <a:r>
              <a:rPr lang="en-US" altLang="zh-CN" kern="0" dirty="0">
                <a:latin typeface="Times New Roman" panose="02020603050405020304" pitchFamily="18" charset="0"/>
                <a:cs typeface="Times New Roman" panose="02020603050405020304" pitchFamily="18" charset="0"/>
                <a:sym typeface="Times New Roman" panose="02020603050405020304" pitchFamily="18" charset="0"/>
              </a:rPr>
              <a:t>2.</a:t>
            </a:r>
            <a:r>
              <a:rPr lang="en-US" altLang="zh-CN" kern="0"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 </a:t>
            </a:r>
            <a:r>
              <a:rPr lang="en-US" altLang="zh-CN" kern="0" dirty="0">
                <a:latin typeface="Times New Roman" panose="02020603050405020304" pitchFamily="18" charset="0"/>
                <a:cs typeface="Times New Roman" panose="02020603050405020304" pitchFamily="18" charset="0"/>
                <a:sym typeface="Times New Roman" panose="02020603050405020304" pitchFamily="18" charset="0"/>
              </a:rPr>
              <a:t>A soccer player should not </a:t>
            </a:r>
            <a:r>
              <a:rPr lang="en-US" altLang="zh-CN" kern="0" dirty="0">
                <a:solidFill>
                  <a:srgbClr val="0000FF"/>
                </a:solidFill>
                <a:latin typeface="Times New Roman" panose="02020603050405020304" pitchFamily="18" charset="0"/>
                <a:cs typeface="Times New Roman" panose="02020603050405020304" pitchFamily="18" charset="0"/>
                <a:sym typeface="Times New Roman" panose="02020603050405020304" pitchFamily="18" charset="0"/>
              </a:rPr>
              <a:t>pretend</a:t>
            </a:r>
            <a:r>
              <a:rPr lang="en-US" altLang="zh-CN" kern="0"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 </a:t>
            </a:r>
            <a:r>
              <a:rPr lang="en-US" altLang="zh-CN" kern="0" dirty="0">
                <a:latin typeface="Times New Roman" panose="02020603050405020304" pitchFamily="18" charset="0"/>
                <a:cs typeface="Times New Roman" panose="02020603050405020304" pitchFamily="18" charset="0"/>
                <a:sym typeface="Times New Roman" panose="02020603050405020304" pitchFamily="18" charset="0"/>
              </a:rPr>
              <a:t>to fall down </a:t>
            </a:r>
            <a:r>
              <a:rPr lang="en-US" altLang="zh-CN" kern="0" dirty="0">
                <a:solidFill>
                  <a:srgbClr val="0000FF"/>
                </a:solidFill>
                <a:latin typeface="Times New Roman" panose="02020603050405020304" pitchFamily="18" charset="0"/>
                <a:cs typeface="Times New Roman" panose="02020603050405020304" pitchFamily="18" charset="0"/>
                <a:sym typeface="Times New Roman" panose="02020603050405020304" pitchFamily="18" charset="0"/>
              </a:rPr>
              <a:t>even if </a:t>
            </a:r>
            <a:r>
              <a:rPr lang="en-US" altLang="zh-CN" kern="0" dirty="0">
                <a:latin typeface="Times New Roman" panose="02020603050405020304" pitchFamily="18" charset="0"/>
                <a:cs typeface="Times New Roman" panose="02020603050405020304" pitchFamily="18" charset="0"/>
                <a:sym typeface="Times New Roman" panose="02020603050405020304" pitchFamily="18" charset="0"/>
              </a:rPr>
              <a:t>it helps his/ her team.</a:t>
            </a:r>
          </a:p>
          <a:p>
            <a:pPr marL="3224213" indent="-3224213" eaLnBrk="1" hangingPunct="1">
              <a:lnSpc>
                <a:spcPct val="120000"/>
              </a:lnSpc>
              <a:spcBef>
                <a:spcPct val="0"/>
              </a:spcBef>
              <a:buNone/>
            </a:pPr>
            <a:r>
              <a:rPr lang="en-US" altLang="zh-CN" kern="0"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    pretend  </a:t>
            </a:r>
            <a:r>
              <a:rPr lang="en-US" altLang="zh-CN" i="1" kern="0"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vt.</a:t>
            </a:r>
            <a:r>
              <a:rPr lang="en-US" altLang="zh-CN" i="1" kern="0"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&amp; vi. </a:t>
            </a:r>
            <a:r>
              <a:rPr lang="en-US" altLang="zh-CN" dirty="0">
                <a:latin typeface="Times New Roman" panose="02020603050405020304" pitchFamily="18" charset="0"/>
                <a:cs typeface="Times New Roman" panose="02020603050405020304" pitchFamily="18" charset="0"/>
              </a:rPr>
              <a:t>speak and act so as to make it appear that something is the case when in fact it is </a:t>
            </a:r>
            <a:r>
              <a:rPr lang="en-US" altLang="zh-CN" dirty="0" smtClean="0">
                <a:latin typeface="Times New Roman" panose="02020603050405020304" pitchFamily="18" charset="0"/>
                <a:cs typeface="Times New Roman" panose="02020603050405020304" pitchFamily="18" charset="0"/>
              </a:rPr>
              <a:t>not </a:t>
            </a:r>
            <a:r>
              <a:rPr lang="zh-CN" altLang="en-US" kern="0" dirty="0" smtClean="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假装</a:t>
            </a:r>
            <a:endParaRPr lang="en-US" altLang="zh-CN" kern="0" dirty="0" smtClean="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endParaRPr>
          </a:p>
          <a:p>
            <a:pPr marL="3317875" indent="-93663" eaLnBrk="1" hangingPunct="1">
              <a:lnSpc>
                <a:spcPct val="120000"/>
              </a:lnSpc>
              <a:spcBef>
                <a:spcPct val="0"/>
              </a:spcBef>
              <a:buNone/>
            </a:pPr>
            <a:r>
              <a:rPr lang="en-US" altLang="zh-CN" dirty="0">
                <a:latin typeface="Times New Roman" panose="02020603050405020304" pitchFamily="18" charset="0"/>
                <a:cs typeface="Times New Roman" panose="02020603050405020304" pitchFamily="18" charset="0"/>
              </a:rPr>
              <a:t>To feign an action or a character, as in play</a:t>
            </a:r>
            <a:r>
              <a:rPr lang="en-US" altLang="zh-CN" dirty="0" smtClean="0">
                <a:latin typeface="Times New Roman" panose="02020603050405020304" pitchFamily="18" charset="0"/>
                <a:cs typeface="Times New Roman" panose="02020603050405020304" pitchFamily="18" charset="0"/>
              </a:rPr>
              <a:t>. </a:t>
            </a:r>
            <a:r>
              <a:rPr lang="zh-CN" altLang="en-US" kern="0" dirty="0" smtClean="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rPr>
              <a:t>扮演</a:t>
            </a:r>
            <a:endParaRPr lang="zh-CN" altLang="en-US" kern="0" dirty="0">
              <a:solidFill>
                <a:srgbClr val="FF0000"/>
              </a:solidFill>
              <a:latin typeface="Times New Roman" panose="02020603050405020304" pitchFamily="18" charset="0"/>
              <a:cs typeface="Times New Roman" panose="02020603050405020304" pitchFamily="18" charset="0"/>
              <a:sym typeface="Times New Roman" panose="02020603050405020304" pitchFamily="18" charset="0"/>
            </a:endParaRPr>
          </a:p>
        </p:txBody>
      </p:sp>
    </p:spTree>
    <p:extLst>
      <p:ext uri="{BB962C8B-B14F-4D97-AF65-F5344CB8AC3E}">
        <p14:creationId xmlns:p14="http://schemas.microsoft.com/office/powerpoint/2010/main" val="1083264539"/>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down)">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6131" name="Rectangle 3"/>
          <p:cNvSpPr>
            <a:spLocks noGrp="1" noChangeArrowheads="1"/>
          </p:cNvSpPr>
          <p:nvPr>
            <p:ph type="body" idx="1"/>
          </p:nvPr>
        </p:nvSpPr>
        <p:spPr>
          <a:xfrm>
            <a:off x="2567608" y="1412776"/>
            <a:ext cx="7200900" cy="4176712"/>
          </a:xfrm>
        </p:spPr>
        <p:txBody>
          <a:bodyPr/>
          <a:lstStyle/>
          <a:p>
            <a:pPr algn="just" eaLnBrk="1" hangingPunct="1">
              <a:lnSpc>
                <a:spcPct val="120000"/>
              </a:lnSpc>
              <a:spcBef>
                <a:spcPct val="0"/>
              </a:spcBef>
              <a:buFontTx/>
              <a:buNone/>
            </a:pPr>
            <a:r>
              <a:rPr lang="en-US" altLang="zh-CN" b="1" dirty="0" smtClean="0">
                <a:solidFill>
                  <a:srgbClr val="3333FF"/>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zh-CN" altLang="en-US" b="1" dirty="0" smtClean="0">
                <a:solidFill>
                  <a:srgbClr val="3333FF"/>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归纳</a:t>
            </a:r>
            <a:r>
              <a:rPr lang="en-US" altLang="zh-CN" b="1" dirty="0" smtClean="0">
                <a:solidFill>
                  <a:srgbClr val="3333FF"/>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p>
          <a:p>
            <a:pPr algn="just" eaLnBrk="1" hangingPunct="1">
              <a:lnSpc>
                <a:spcPct val="120000"/>
              </a:lnSpc>
              <a:spcBef>
                <a:spcPct val="0"/>
              </a:spcBef>
              <a:buFontTx/>
              <a:buNone/>
            </a:pP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b="1"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pretend that</a:t>
            </a:r>
            <a:r>
              <a:rPr lang="en-US" altLang="zh-CN" b="1"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a:t>
            </a:r>
            <a:r>
              <a:rPr lang="en-US" altLang="zh-CN"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b="1" dirty="0" smtClean="0">
                <a:latin typeface="宋体" panose="02010600030101010101" pitchFamily="2" charset="-122"/>
                <a:ea typeface="宋体" panose="02010600030101010101" pitchFamily="2" charset="-122"/>
                <a:cs typeface="Times New Roman" panose="02020603050405020304" pitchFamily="18" charset="0"/>
                <a:sym typeface="Times New Roman" panose="02020603050405020304" pitchFamily="18" charset="0"/>
              </a:rPr>
              <a:t>假装</a:t>
            </a:r>
            <a:endParaRPr lang="en-US" altLang="zh-CN" b="1" dirty="0" smtClean="0">
              <a:latin typeface="宋体" panose="02010600030101010101" pitchFamily="2" charset="-122"/>
              <a:ea typeface="宋体" panose="02010600030101010101" pitchFamily="2" charset="-122"/>
              <a:cs typeface="Times New Roman" panose="02020603050405020304" pitchFamily="18" charset="0"/>
              <a:sym typeface="Times New Roman" panose="02020603050405020304" pitchFamily="18" charset="0"/>
            </a:endParaRPr>
          </a:p>
          <a:p>
            <a:pPr algn="just" eaLnBrk="1" hangingPunct="1">
              <a:lnSpc>
                <a:spcPct val="120000"/>
              </a:lnSpc>
              <a:spcBef>
                <a:spcPct val="0"/>
              </a:spcBef>
              <a:buFontTx/>
              <a:buNone/>
            </a:pPr>
            <a:r>
              <a:rPr lang="zh-CN" altLang="en-US" b="1"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pretend sth.</a:t>
            </a: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伪称某事; 假装</a:t>
            </a:r>
          </a:p>
          <a:p>
            <a:pPr algn="just" eaLnBrk="1" hangingPunct="1">
              <a:lnSpc>
                <a:spcPct val="120000"/>
              </a:lnSpc>
              <a:spcBef>
                <a:spcPct val="0"/>
              </a:spcBef>
              <a:buFontTx/>
              <a:buNone/>
            </a:pP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b="1"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pretend to be＋</a:t>
            </a:r>
            <a:r>
              <a:rPr lang="zh-CN" altLang="en-US" b="1" i="1"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n./adj.</a:t>
            </a:r>
            <a:r>
              <a:rPr lang="zh-CN" altLang="en-US" b="1" i="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假装是</a:t>
            </a:r>
          </a:p>
          <a:p>
            <a:pPr algn="just" eaLnBrk="1" hangingPunct="1">
              <a:lnSpc>
                <a:spcPct val="120000"/>
              </a:lnSpc>
              <a:spcBef>
                <a:spcPct val="0"/>
              </a:spcBef>
              <a:buFontTx/>
              <a:buNone/>
            </a:pP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b="1"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pretend to do sth.</a:t>
            </a: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假装做</a:t>
            </a:r>
          </a:p>
          <a:p>
            <a:pPr algn="just" eaLnBrk="1" hangingPunct="1">
              <a:lnSpc>
                <a:spcPct val="120000"/>
              </a:lnSpc>
              <a:spcBef>
                <a:spcPct val="0"/>
              </a:spcBef>
              <a:buFontTx/>
              <a:buNone/>
            </a:pP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b="1"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pretend to be doing sth.</a:t>
            </a: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假装在做</a:t>
            </a:r>
          </a:p>
          <a:p>
            <a:pPr algn="just" eaLnBrk="1" hangingPunct="1">
              <a:lnSpc>
                <a:spcPct val="120000"/>
              </a:lnSpc>
              <a:spcBef>
                <a:spcPct val="0"/>
              </a:spcBef>
              <a:buFontTx/>
              <a:buNone/>
            </a:pP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a:t>
            </a:r>
            <a:r>
              <a:rPr lang="zh-CN" altLang="en-US" b="1" dirty="0" smtClean="0">
                <a:solidFill>
                  <a:srgbClr val="FF0000"/>
                </a:solidFill>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pretend to have done sth.</a:t>
            </a:r>
            <a:r>
              <a:rPr lang="zh-CN" altLang="en-US" b="1" dirty="0" smtClean="0">
                <a:latin typeface="Times New Roman" panose="02020603050405020304" pitchFamily="18" charset="0"/>
                <a:ea typeface="宋体" panose="02010600030101010101" pitchFamily="2" charset="-122"/>
                <a:cs typeface="Times New Roman" panose="02020603050405020304" pitchFamily="18" charset="0"/>
                <a:sym typeface="Times New Roman" panose="02020603050405020304" pitchFamily="18" charset="0"/>
              </a:rPr>
              <a:t>  假装做过</a:t>
            </a:r>
            <a:endParaRPr lang="zh-CN" altLang="en-US" dirty="0" smtClean="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 name="左大括号 1"/>
          <p:cNvSpPr/>
          <p:nvPr/>
        </p:nvSpPr>
        <p:spPr bwMode="auto">
          <a:xfrm>
            <a:off x="2378123" y="2348880"/>
            <a:ext cx="360040" cy="2736304"/>
          </a:xfrm>
          <a:prstGeom prst="leftBrace">
            <a:avLst>
              <a:gd name="adj1" fmla="val 41087"/>
              <a:gd name="adj2" fmla="val 50000"/>
            </a:avLst>
          </a:prstGeom>
          <a:noFill/>
          <a:ln w="19050" cap="flat" cmpd="sng" algn="ctr">
            <a:solidFill>
              <a:schemeClr val="tx1">
                <a:lumMod val="95000"/>
                <a:lumOff val="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zh-CN" altLang="en-US" b="0">
              <a:cs typeface="Times New Roman" panose="02020603050405020304" pitchFamily="18" charset="0"/>
            </a:endParaRPr>
          </a:p>
        </p:txBody>
      </p:sp>
    </p:spTree>
    <p:extLst>
      <p:ext uri="{BB962C8B-B14F-4D97-AF65-F5344CB8AC3E}">
        <p14:creationId xmlns:p14="http://schemas.microsoft.com/office/powerpoint/2010/main" val="3770153780"/>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839416" y="1988840"/>
            <a:ext cx="10585176" cy="3046988"/>
          </a:xfrm>
          <a:prstGeom prst="rect">
            <a:avLst/>
          </a:prstGeom>
          <a:noFill/>
        </p:spPr>
        <p:txBody>
          <a:bodyPr wrap="square" rtlCol="0">
            <a:spAutoFit/>
          </a:bodyPr>
          <a:lstStyle/>
          <a:p>
            <a:pPr>
              <a:lnSpc>
                <a:spcPct val="120000"/>
              </a:lnSpc>
            </a:pPr>
            <a:r>
              <a:rPr lang="en-US" altLang="zh-CN" dirty="0" err="1" smtClean="0"/>
              <a:t>eg</a:t>
            </a:r>
            <a:r>
              <a:rPr lang="en-US" altLang="zh-CN" dirty="0" smtClean="0"/>
              <a:t>  Were you just </a:t>
            </a:r>
            <a:r>
              <a:rPr lang="en-US" altLang="zh-CN" dirty="0" smtClean="0">
                <a:solidFill>
                  <a:srgbClr val="FF0000"/>
                </a:solidFill>
              </a:rPr>
              <a:t>pretending to be </a:t>
            </a:r>
            <a:r>
              <a:rPr lang="en-US" altLang="zh-CN" dirty="0" smtClean="0"/>
              <a:t>interested?</a:t>
            </a:r>
          </a:p>
          <a:p>
            <a:pPr indent="620713">
              <a:lnSpc>
                <a:spcPct val="120000"/>
              </a:lnSpc>
            </a:pPr>
            <a:r>
              <a:rPr lang="en-US" altLang="zh-CN" dirty="0" smtClean="0"/>
              <a:t>I don’t want to </a:t>
            </a:r>
            <a:r>
              <a:rPr lang="en-US" altLang="zh-CN" dirty="0" smtClean="0">
                <a:solidFill>
                  <a:srgbClr val="FF0000"/>
                </a:solidFill>
              </a:rPr>
              <a:t>pretend to be </a:t>
            </a:r>
            <a:r>
              <a:rPr lang="en-US" altLang="zh-CN" dirty="0" smtClean="0"/>
              <a:t>an expert on the subject.</a:t>
            </a:r>
          </a:p>
          <a:p>
            <a:pPr indent="620713">
              <a:lnSpc>
                <a:spcPct val="120000"/>
              </a:lnSpc>
            </a:pPr>
            <a:r>
              <a:rPr lang="en-US" altLang="zh-CN" dirty="0" smtClean="0"/>
              <a:t>When I came in, he </a:t>
            </a:r>
            <a:r>
              <a:rPr lang="en-US" altLang="zh-CN" dirty="0" smtClean="0">
                <a:solidFill>
                  <a:srgbClr val="FF0000"/>
                </a:solidFill>
              </a:rPr>
              <a:t>pretended to be reading</a:t>
            </a:r>
            <a:r>
              <a:rPr lang="en-US" altLang="zh-CN" dirty="0" smtClean="0"/>
              <a:t>.</a:t>
            </a:r>
          </a:p>
          <a:p>
            <a:pPr indent="620713">
              <a:lnSpc>
                <a:spcPct val="120000"/>
              </a:lnSpc>
            </a:pPr>
            <a:r>
              <a:rPr lang="en-US" altLang="zh-CN" dirty="0" smtClean="0"/>
              <a:t>Jim </a:t>
            </a:r>
            <a:r>
              <a:rPr lang="en-US" altLang="zh-CN" dirty="0" smtClean="0">
                <a:solidFill>
                  <a:srgbClr val="FF0000"/>
                </a:solidFill>
              </a:rPr>
              <a:t>pretended to have solved </a:t>
            </a:r>
            <a:r>
              <a:rPr lang="en-US" altLang="zh-CN" dirty="0" smtClean="0"/>
              <a:t>the difficult problem.</a:t>
            </a:r>
          </a:p>
          <a:p>
            <a:pPr indent="620713">
              <a:lnSpc>
                <a:spcPct val="120000"/>
              </a:lnSpc>
            </a:pPr>
            <a:r>
              <a:rPr lang="en-US" altLang="zh-CN" dirty="0" smtClean="0"/>
              <a:t>He </a:t>
            </a:r>
            <a:r>
              <a:rPr lang="en-US" altLang="zh-CN" dirty="0" smtClean="0">
                <a:solidFill>
                  <a:srgbClr val="FF0000"/>
                </a:solidFill>
              </a:rPr>
              <a:t>pretended that </a:t>
            </a:r>
            <a:r>
              <a:rPr lang="en-US" altLang="zh-CN" dirty="0" smtClean="0"/>
              <a:t>nothing had happened.</a:t>
            </a:r>
            <a:endParaRPr lang="zh-CN" altLang="en-US" dirty="0" smtClean="0"/>
          </a:p>
        </p:txBody>
      </p:sp>
    </p:spTree>
    <p:extLst>
      <p:ext uri="{BB962C8B-B14F-4D97-AF65-F5344CB8AC3E}">
        <p14:creationId xmlns:p14="http://schemas.microsoft.com/office/powerpoint/2010/main" val="17307507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5048" name="Text Box 8"/>
          <p:cNvSpPr txBox="1">
            <a:spLocks noChangeArrowheads="1"/>
          </p:cNvSpPr>
          <p:nvPr/>
        </p:nvSpPr>
        <p:spPr bwMode="auto">
          <a:xfrm>
            <a:off x="623392" y="836712"/>
            <a:ext cx="10585176" cy="5410712"/>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marL="450850" indent="-450850" eaLnBrk="0" hangingPunct="0">
              <a:defRPr>
                <a:solidFill>
                  <a:schemeClr val="tx1"/>
                </a:solidFill>
                <a:latin typeface="Times New Roman" panose="02020603050405020304" pitchFamily="18" charset="0"/>
                <a:ea typeface="宋体" panose="02010600030101010101" pitchFamily="2" charset="-122"/>
              </a:defRPr>
            </a:lvl1pPr>
            <a:lvl2pPr marL="630238" eaLnBrk="0" hangingPunct="0">
              <a:defRPr>
                <a:solidFill>
                  <a:schemeClr val="tx1"/>
                </a:solidFill>
                <a:latin typeface="Times New Roman" panose="02020603050405020304" pitchFamily="18" charset="0"/>
                <a:ea typeface="宋体" panose="02010600030101010101" pitchFamily="2" charset="-122"/>
              </a:defRPr>
            </a:lvl2pPr>
            <a:lvl3pPr eaLnBrk="0" hangingPunct="0">
              <a:defRPr>
                <a:solidFill>
                  <a:schemeClr val="tx1"/>
                </a:solidFill>
                <a:latin typeface="Times New Roman" panose="02020603050405020304" pitchFamily="18" charset="0"/>
                <a:ea typeface="宋体" panose="02010600030101010101" pitchFamily="2" charset="-122"/>
              </a:defRPr>
            </a:lvl3pPr>
            <a:lvl4pPr eaLnBrk="0" hangingPunct="0">
              <a:defRPr>
                <a:solidFill>
                  <a:schemeClr val="tx1"/>
                </a:solidFill>
                <a:latin typeface="Times New Roman" panose="02020603050405020304" pitchFamily="18" charset="0"/>
                <a:ea typeface="宋体" panose="02010600030101010101" pitchFamily="2" charset="-122"/>
              </a:defRPr>
            </a:lvl4pPr>
            <a:lvl5pPr eaLnBrk="0" hangingPunct="0">
              <a:defRPr>
                <a:solidFill>
                  <a:schemeClr val="tx1"/>
                </a:solidFill>
                <a:latin typeface="Times New Roman" panose="02020603050405020304" pitchFamily="18" charset="0"/>
                <a:ea typeface="宋体" panose="02010600030101010101" pitchFamily="2" charset="-122"/>
              </a:defRPr>
            </a:lvl5pPr>
            <a:lvl6pPr eaLnBrk="0" fontAlgn="base" hangingPunct="0">
              <a:spcBef>
                <a:spcPct val="0"/>
              </a:spcBef>
              <a:spcAft>
                <a:spcPct val="0"/>
              </a:spcAft>
              <a:buFont typeface="Times New Roman" panose="02020603050405020304" pitchFamily="18" charset="0"/>
              <a:defRPr>
                <a:solidFill>
                  <a:schemeClr val="tx1"/>
                </a:solidFill>
                <a:latin typeface="Times New Roman" panose="02020603050405020304" pitchFamily="18" charset="0"/>
                <a:ea typeface="宋体" panose="02010600030101010101" pitchFamily="2" charset="-122"/>
              </a:defRPr>
            </a:lvl6pPr>
            <a:lvl7pPr eaLnBrk="0" fontAlgn="base" hangingPunct="0">
              <a:spcBef>
                <a:spcPct val="0"/>
              </a:spcBef>
              <a:spcAft>
                <a:spcPct val="0"/>
              </a:spcAft>
              <a:buFont typeface="Times New Roman" panose="02020603050405020304" pitchFamily="18" charset="0"/>
              <a:defRPr>
                <a:solidFill>
                  <a:schemeClr val="tx1"/>
                </a:solidFill>
                <a:latin typeface="Times New Roman" panose="02020603050405020304" pitchFamily="18" charset="0"/>
                <a:ea typeface="宋体" panose="02010600030101010101" pitchFamily="2" charset="-122"/>
              </a:defRPr>
            </a:lvl7pPr>
            <a:lvl8pPr eaLnBrk="0" fontAlgn="base" hangingPunct="0">
              <a:spcBef>
                <a:spcPct val="0"/>
              </a:spcBef>
              <a:spcAft>
                <a:spcPct val="0"/>
              </a:spcAft>
              <a:buFont typeface="Times New Roman" panose="02020603050405020304" pitchFamily="18" charset="0"/>
              <a:defRPr>
                <a:solidFill>
                  <a:schemeClr val="tx1"/>
                </a:solidFill>
                <a:latin typeface="Times New Roman" panose="02020603050405020304" pitchFamily="18" charset="0"/>
                <a:ea typeface="宋体" panose="02010600030101010101" pitchFamily="2" charset="-122"/>
              </a:defRPr>
            </a:lvl8pPr>
            <a:lvl9pPr eaLnBrk="0" fontAlgn="base" hangingPunct="0">
              <a:spcBef>
                <a:spcPct val="0"/>
              </a:spcBef>
              <a:spcAft>
                <a:spcPct val="0"/>
              </a:spcAft>
              <a:buFont typeface="Times New Roman" panose="02020603050405020304" pitchFamily="18" charset="0"/>
              <a:defRPr>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buFontTx/>
              <a:buNone/>
            </a:pPr>
            <a:r>
              <a:rPr lang="en-US" altLang="zh-CN" dirty="0">
                <a:solidFill>
                  <a:srgbClr val="0000FF"/>
                </a:solidFill>
                <a:latin typeface="Arial" panose="020B0604020202020204" pitchFamily="34" charset="0"/>
              </a:rPr>
              <a:t>【</a:t>
            </a:r>
            <a:r>
              <a:rPr lang="zh-CN" altLang="en-US" dirty="0">
                <a:solidFill>
                  <a:srgbClr val="0000FF"/>
                </a:solidFill>
                <a:latin typeface="Arial" panose="020B0604020202020204" pitchFamily="34" charset="0"/>
              </a:rPr>
              <a:t>语境应用</a:t>
            </a:r>
            <a:r>
              <a:rPr lang="en-US" altLang="zh-CN" dirty="0">
                <a:solidFill>
                  <a:srgbClr val="0000FF"/>
                </a:solidFill>
                <a:latin typeface="Arial" panose="020B0604020202020204" pitchFamily="34" charset="0"/>
              </a:rPr>
              <a:t>】</a:t>
            </a:r>
            <a:r>
              <a:rPr lang="zh-CN" altLang="en-US" dirty="0">
                <a:solidFill>
                  <a:srgbClr val="0000FF"/>
                </a:solidFill>
                <a:latin typeface="Arial" panose="020B0604020202020204" pitchFamily="34" charset="0"/>
              </a:rPr>
              <a:t>根据汉语提示完成下列句子。</a:t>
            </a:r>
          </a:p>
          <a:p>
            <a:pPr eaLnBrk="1" hangingPunct="1">
              <a:lnSpc>
                <a:spcPct val="120000"/>
              </a:lnSpc>
              <a:buFontTx/>
              <a:buNone/>
            </a:pPr>
            <a:r>
              <a:rPr lang="en-US" altLang="zh-CN" dirty="0"/>
              <a:t>1) The man _____________ (</a:t>
            </a:r>
            <a:r>
              <a:rPr lang="zh-CN" altLang="en-US" dirty="0"/>
              <a:t>假装是</a:t>
            </a:r>
            <a:r>
              <a:rPr lang="en-US" altLang="zh-CN" dirty="0"/>
              <a:t>) a doctor.</a:t>
            </a:r>
          </a:p>
          <a:p>
            <a:pPr eaLnBrk="1" hangingPunct="1">
              <a:lnSpc>
                <a:spcPct val="120000"/>
              </a:lnSpc>
              <a:buFontTx/>
              <a:buNone/>
            </a:pPr>
            <a:r>
              <a:rPr lang="en-US" altLang="zh-CN" dirty="0"/>
              <a:t>2) Peter _________________ (</a:t>
            </a:r>
            <a:r>
              <a:rPr lang="zh-CN" altLang="en-US" dirty="0"/>
              <a:t>假装没看见</a:t>
            </a:r>
            <a:r>
              <a:rPr lang="en-US" altLang="zh-CN" dirty="0"/>
              <a:t>) me when I passed the coffee shop.</a:t>
            </a:r>
          </a:p>
          <a:p>
            <a:pPr eaLnBrk="1" hangingPunct="1">
              <a:lnSpc>
                <a:spcPct val="120000"/>
              </a:lnSpc>
              <a:buFontTx/>
              <a:buNone/>
            </a:pPr>
            <a:r>
              <a:rPr lang="en-US" altLang="zh-CN" dirty="0"/>
              <a:t>3) The workers ____________________    </a:t>
            </a:r>
            <a:r>
              <a:rPr lang="en-US" altLang="zh-CN" dirty="0" smtClean="0"/>
              <a:t>(</a:t>
            </a:r>
            <a:r>
              <a:rPr lang="zh-CN" altLang="en-US" dirty="0"/>
              <a:t>假装正在工作</a:t>
            </a:r>
            <a:r>
              <a:rPr lang="en-US" altLang="zh-CN" dirty="0"/>
              <a:t>) hard at their machines </a:t>
            </a:r>
            <a:r>
              <a:rPr lang="en-US" altLang="zh-CN" dirty="0" smtClean="0"/>
              <a:t>when </a:t>
            </a:r>
            <a:r>
              <a:rPr lang="en-US" altLang="zh-CN" dirty="0"/>
              <a:t>the boss came in</a:t>
            </a:r>
            <a:r>
              <a:rPr lang="en-US" altLang="zh-CN" dirty="0"/>
              <a:t>.</a:t>
            </a:r>
          </a:p>
          <a:p>
            <a:pPr eaLnBrk="1" hangingPunct="1">
              <a:lnSpc>
                <a:spcPct val="120000"/>
              </a:lnSpc>
              <a:buFontTx/>
              <a:buNone/>
            </a:pPr>
            <a:r>
              <a:rPr lang="en-US" altLang="zh-CN" dirty="0"/>
              <a:t>4) So I carried around a book, and each night, just to be like her, I would __________ (</a:t>
            </a:r>
            <a:r>
              <a:rPr lang="zh-CN" altLang="en-US" dirty="0"/>
              <a:t>假装</a:t>
            </a:r>
            <a:r>
              <a:rPr lang="en-US" altLang="zh-CN" dirty="0"/>
              <a:t>) to</a:t>
            </a:r>
            <a:r>
              <a:rPr lang="zh-CN" altLang="en-US" dirty="0"/>
              <a:t> </a:t>
            </a:r>
            <a:r>
              <a:rPr lang="en-US" altLang="zh-CN" dirty="0"/>
              <a:t>be reading. (2019 </a:t>
            </a:r>
            <a:r>
              <a:rPr lang="zh-CN" altLang="en-US" dirty="0"/>
              <a:t>天津</a:t>
            </a:r>
            <a:r>
              <a:rPr lang="en-US" altLang="zh-CN" dirty="0"/>
              <a:t>)</a:t>
            </a:r>
            <a:endParaRPr lang="zh-CN" altLang="en-US" dirty="0"/>
          </a:p>
        </p:txBody>
      </p:sp>
      <p:sp>
        <p:nvSpPr>
          <p:cNvPr id="215049" name="Text Box 9"/>
          <p:cNvSpPr txBox="1">
            <a:spLocks noChangeArrowheads="1"/>
          </p:cNvSpPr>
          <p:nvPr/>
        </p:nvSpPr>
        <p:spPr bwMode="auto">
          <a:xfrm>
            <a:off x="2711623" y="1410380"/>
            <a:ext cx="3673475" cy="584775"/>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buFontTx/>
              <a:buNone/>
            </a:pPr>
            <a:r>
              <a:rPr lang="en-US" altLang="zh-CN" dirty="0">
                <a:solidFill>
                  <a:srgbClr val="FF0000"/>
                </a:solidFill>
              </a:rPr>
              <a:t>pretends to be</a:t>
            </a:r>
          </a:p>
        </p:txBody>
      </p:sp>
      <p:sp>
        <p:nvSpPr>
          <p:cNvPr id="215050" name="Rectangle 10"/>
          <p:cNvSpPr>
            <a:spLocks noChangeArrowheads="1"/>
          </p:cNvSpPr>
          <p:nvPr/>
        </p:nvSpPr>
        <p:spPr bwMode="auto">
          <a:xfrm>
            <a:off x="2135559" y="2004866"/>
            <a:ext cx="3904210" cy="584775"/>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eaLnBrk="0" hangingPunct="0">
              <a:buFontTx/>
              <a:buNone/>
            </a:pPr>
            <a:r>
              <a:rPr lang="en-US" altLang="zh-CN" dirty="0">
                <a:solidFill>
                  <a:srgbClr val="FF0000"/>
                </a:solidFill>
              </a:rPr>
              <a:t>pretended not to see  </a:t>
            </a:r>
          </a:p>
        </p:txBody>
      </p:sp>
      <p:sp>
        <p:nvSpPr>
          <p:cNvPr id="215051" name="Rectangle 11"/>
          <p:cNvSpPr>
            <a:spLocks noChangeArrowheads="1"/>
          </p:cNvSpPr>
          <p:nvPr/>
        </p:nvSpPr>
        <p:spPr bwMode="auto">
          <a:xfrm>
            <a:off x="3287687" y="3163309"/>
            <a:ext cx="4473277" cy="584775"/>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lgn="ctr">
              <a:buFontTx/>
              <a:buNone/>
            </a:pPr>
            <a:r>
              <a:rPr lang="en-US" altLang="zh-CN" dirty="0">
                <a:solidFill>
                  <a:srgbClr val="FF0000"/>
                </a:solidFill>
              </a:rPr>
              <a:t>pretended to be working</a:t>
            </a:r>
          </a:p>
        </p:txBody>
      </p:sp>
      <p:sp>
        <p:nvSpPr>
          <p:cNvPr id="2" name="文本框 1"/>
          <p:cNvSpPr txBox="1"/>
          <p:nvPr/>
        </p:nvSpPr>
        <p:spPr>
          <a:xfrm>
            <a:off x="4223791" y="4942061"/>
            <a:ext cx="1544590" cy="584775"/>
          </a:xfrm>
          <a:prstGeom prst="rect">
            <a:avLst/>
          </a:prstGeom>
          <a:noFill/>
          <a:ln>
            <a:noFill/>
          </a:ln>
          <a:effectLst>
            <a:prstShdw prst="shdw17" dist="17961" dir="2700000">
              <a:schemeClr val="bg2"/>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defPPr>
              <a:defRPr lang="zh-CN"/>
            </a:defPPr>
            <a:lvl1pPr algn="ctr">
              <a:buFontTx/>
              <a:buNone/>
              <a:defRPr sz="3000" b="1">
                <a:solidFill>
                  <a:srgbClr val="FF0000"/>
                </a:solidFill>
              </a:defRPr>
            </a:lvl1pPr>
          </a:lstStyle>
          <a:p>
            <a:r>
              <a:rPr lang="en-US" altLang="zh-CN" sz="3200" dirty="0"/>
              <a:t>pretend</a:t>
            </a:r>
            <a:endParaRPr lang="zh-CN" altLang="en-US" sz="3200" dirty="0"/>
          </a:p>
        </p:txBody>
      </p:sp>
    </p:spTree>
    <p:extLst>
      <p:ext uri="{BB962C8B-B14F-4D97-AF65-F5344CB8AC3E}">
        <p14:creationId xmlns:p14="http://schemas.microsoft.com/office/powerpoint/2010/main" val="32385926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049"/>
                                        </p:tgtEl>
                                        <p:attrNameLst>
                                          <p:attrName>style.visibility</p:attrName>
                                        </p:attrNameLst>
                                      </p:cBhvr>
                                      <p:to>
                                        <p:strVal val="visible"/>
                                      </p:to>
                                    </p:set>
                                    <p:animEffect transition="in" filter="blinds(horizontal)">
                                      <p:cBhvr>
                                        <p:cTn id="7" dur="500"/>
                                        <p:tgtEl>
                                          <p:spTgt spid="21504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5050"/>
                                        </p:tgtEl>
                                        <p:attrNameLst>
                                          <p:attrName>style.visibility</p:attrName>
                                        </p:attrNameLst>
                                      </p:cBhvr>
                                      <p:to>
                                        <p:strVal val="visible"/>
                                      </p:to>
                                    </p:set>
                                    <p:animEffect transition="in" filter="blinds(horizontal)">
                                      <p:cBhvr>
                                        <p:cTn id="12" dur="500"/>
                                        <p:tgtEl>
                                          <p:spTgt spid="21505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5051"/>
                                        </p:tgtEl>
                                        <p:attrNameLst>
                                          <p:attrName>style.visibility</p:attrName>
                                        </p:attrNameLst>
                                      </p:cBhvr>
                                      <p:to>
                                        <p:strVal val="visible"/>
                                      </p:to>
                                    </p:set>
                                    <p:animEffect transition="in" filter="blinds(horizontal)">
                                      <p:cBhvr>
                                        <p:cTn id="17" dur="500"/>
                                        <p:tgtEl>
                                          <p:spTgt spid="21505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49" grpId="0"/>
      <p:bldP spid="215050" grpId="0"/>
      <p:bldP spid="215051"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29379" name="Rectangle 3"/>
          <p:cNvSpPr>
            <a:spLocks noGrp="1" noChangeArrowheads="1"/>
          </p:cNvSpPr>
          <p:nvPr>
            <p:ph idx="1"/>
          </p:nvPr>
        </p:nvSpPr>
        <p:spPr>
          <a:xfrm>
            <a:off x="1055440" y="1268760"/>
            <a:ext cx="10657184" cy="1944216"/>
          </a:xfrm>
        </p:spPr>
        <p:txBody>
          <a:bodyPr/>
          <a:lstStyle/>
          <a:p>
            <a:pPr marL="0" indent="0">
              <a:lnSpc>
                <a:spcPct val="120000"/>
              </a:lnSpc>
              <a:spcBef>
                <a:spcPct val="0"/>
              </a:spcBef>
              <a:buNone/>
            </a:pPr>
            <a:r>
              <a:rPr lang="en-US" altLang="zh-CN" b="1" dirty="0" smtClean="0">
                <a:solidFill>
                  <a:srgbClr val="FF0000"/>
                </a:solidFill>
                <a:latin typeface="Times New Roman" panose="02020603050405020304" pitchFamily="18" charset="0"/>
                <a:cs typeface="Times New Roman" panose="02020603050405020304" pitchFamily="18" charset="0"/>
              </a:rPr>
              <a:t>even </a:t>
            </a:r>
            <a:r>
              <a:rPr lang="en-US" altLang="zh-CN" b="1" dirty="0" smtClean="0">
                <a:solidFill>
                  <a:srgbClr val="FF0000"/>
                </a:solidFill>
                <a:latin typeface="Times New Roman" panose="02020603050405020304" pitchFamily="18" charset="0"/>
                <a:cs typeface="Times New Roman" panose="02020603050405020304" pitchFamily="18" charset="0"/>
              </a:rPr>
              <a:t>if</a:t>
            </a:r>
            <a:r>
              <a:rPr lang="zh-CN" altLang="en-US" b="1" dirty="0" smtClean="0">
                <a:solidFill>
                  <a:srgbClr val="FF0000"/>
                </a:solidFill>
                <a:latin typeface="Times New Roman" panose="02020603050405020304" pitchFamily="18" charset="0"/>
                <a:cs typeface="Times New Roman" panose="02020603050405020304" pitchFamily="18" charset="0"/>
              </a:rPr>
              <a:t>引导让步状语从句，相当于</a:t>
            </a:r>
            <a:r>
              <a:rPr lang="en-US" altLang="zh-CN" b="1" dirty="0" smtClean="0">
                <a:solidFill>
                  <a:srgbClr val="FF0000"/>
                </a:solidFill>
                <a:latin typeface="Times New Roman" panose="02020603050405020304" pitchFamily="18" charset="0"/>
                <a:cs typeface="Times New Roman" panose="02020603050405020304" pitchFamily="18" charset="0"/>
              </a:rPr>
              <a:t>even though</a:t>
            </a:r>
            <a:r>
              <a:rPr lang="zh-CN" altLang="en-US" b="1" dirty="0" smtClean="0">
                <a:solidFill>
                  <a:srgbClr val="FF0000"/>
                </a:solidFill>
                <a:latin typeface="Times New Roman" panose="02020603050405020304" pitchFamily="18" charset="0"/>
                <a:cs typeface="Times New Roman" panose="02020603050405020304" pitchFamily="18" charset="0"/>
              </a:rPr>
              <a:t>“即使，尽管”。</a:t>
            </a:r>
            <a:r>
              <a:rPr lang="zh-CN" altLang="en-US" b="1" dirty="0">
                <a:solidFill>
                  <a:srgbClr val="FF0000"/>
                </a:solidFill>
                <a:latin typeface="Times New Roman" panose="02020603050405020304" pitchFamily="18" charset="0"/>
                <a:cs typeface="Times New Roman" panose="02020603050405020304" pitchFamily="18" charset="0"/>
              </a:rPr>
              <a:t>主</a:t>
            </a:r>
            <a:r>
              <a:rPr lang="zh-CN" altLang="en-US" b="1" dirty="0" smtClean="0">
                <a:solidFill>
                  <a:srgbClr val="FF0000"/>
                </a:solidFill>
                <a:latin typeface="Times New Roman" panose="02020603050405020304" pitchFamily="18" charset="0"/>
                <a:cs typeface="Times New Roman" panose="02020603050405020304" pitchFamily="18" charset="0"/>
              </a:rPr>
              <a:t>句如果用一般将来时，从句常用一般现在时表将来。</a:t>
            </a:r>
          </a:p>
        </p:txBody>
      </p:sp>
      <p:sp>
        <p:nvSpPr>
          <p:cNvPr id="229380" name="Rectangle 4"/>
          <p:cNvSpPr>
            <a:spLocks noChangeArrowheads="1"/>
          </p:cNvSpPr>
          <p:nvPr/>
        </p:nvSpPr>
        <p:spPr bwMode="auto">
          <a:xfrm>
            <a:off x="1022194" y="3140968"/>
            <a:ext cx="10330390"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1344613" indent="-533400" algn="l"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981200" indent="-457200" algn="l"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2541588" indent="-381000" algn="l"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3101975" indent="-381000" algn="l"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3559175" indent="-3810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4016375" indent="-3810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4473575" indent="-3810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4930775" indent="-3810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en-US" altLang="zh-CN" dirty="0">
                <a:solidFill>
                  <a:srgbClr val="0000FF"/>
                </a:solidFill>
                <a:latin typeface="Times New Roman" panose="02020603050405020304" pitchFamily="18" charset="0"/>
                <a:cs typeface="Times New Roman" panose="02020603050405020304" pitchFamily="18" charset="0"/>
              </a:rPr>
              <a:t>【</a:t>
            </a:r>
            <a:r>
              <a:rPr lang="zh-CN" altLang="en-US" dirty="0">
                <a:solidFill>
                  <a:srgbClr val="0000FF"/>
                </a:solidFill>
                <a:latin typeface="Times New Roman" panose="02020603050405020304" pitchFamily="18" charset="0"/>
                <a:cs typeface="Times New Roman" panose="02020603050405020304" pitchFamily="18" charset="0"/>
              </a:rPr>
              <a:t>拓展</a:t>
            </a:r>
            <a:r>
              <a:rPr lang="en-US" altLang="zh-CN" dirty="0">
                <a:solidFill>
                  <a:srgbClr val="0000FF"/>
                </a:solidFill>
                <a:latin typeface="Times New Roman" panose="02020603050405020304" pitchFamily="18" charset="0"/>
                <a:cs typeface="Times New Roman" panose="02020603050405020304" pitchFamily="18" charset="0"/>
              </a:rPr>
              <a:t>】</a:t>
            </a:r>
          </a:p>
          <a:p>
            <a:pPr>
              <a:lnSpc>
                <a:spcPct val="120000"/>
              </a:lnSpc>
              <a:spcBef>
                <a:spcPct val="0"/>
              </a:spcBef>
              <a:buFontTx/>
              <a:buNone/>
            </a:pPr>
            <a:r>
              <a:rPr lang="en-US" altLang="zh-CN" dirty="0">
                <a:solidFill>
                  <a:srgbClr val="FF0000"/>
                </a:solidFill>
                <a:latin typeface="Times New Roman" panose="02020603050405020304" pitchFamily="18" charset="0"/>
                <a:cs typeface="Times New Roman" panose="02020603050405020304" pitchFamily="18" charset="0"/>
              </a:rPr>
              <a:t>as if/ as though</a:t>
            </a:r>
            <a:r>
              <a:rPr lang="en-US" altLang="zh-CN" dirty="0">
                <a:latin typeface="Times New Roman" panose="02020603050405020304" pitchFamily="18" charset="0"/>
                <a:cs typeface="Times New Roman" panose="02020603050405020304" pitchFamily="18" charset="0"/>
              </a:rPr>
              <a:t> </a:t>
            </a:r>
            <a:r>
              <a:rPr lang="zh-CN" altLang="en-US" dirty="0">
                <a:latin typeface="Times New Roman" panose="02020603050405020304" pitchFamily="18" charset="0"/>
                <a:cs typeface="Times New Roman" panose="02020603050405020304" pitchFamily="18" charset="0"/>
              </a:rPr>
              <a:t>引导方式状语从句或表语从句，“就像；似乎；仿佛”。</a:t>
            </a:r>
          </a:p>
        </p:txBody>
      </p:sp>
    </p:spTree>
    <p:extLst>
      <p:ext uri="{BB962C8B-B14F-4D97-AF65-F5344CB8AC3E}">
        <p14:creationId xmlns:p14="http://schemas.microsoft.com/office/powerpoint/2010/main" val="166815320"/>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9380"/>
                                        </p:tgtEl>
                                        <p:attrNameLst>
                                          <p:attrName>style.visibility</p:attrName>
                                        </p:attrNameLst>
                                      </p:cBhvr>
                                      <p:to>
                                        <p:strVal val="visible"/>
                                      </p:to>
                                    </p:set>
                                    <p:animEffect transition="in" filter="wipe(up)">
                                      <p:cBhvr>
                                        <p:cTn id="7" dur="500"/>
                                        <p:tgtEl>
                                          <p:spTgt spid="2293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380"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59076" name="Rectangle 4"/>
          <p:cNvSpPr>
            <a:spLocks noGrp="1" noChangeArrowheads="1"/>
          </p:cNvSpPr>
          <p:nvPr>
            <p:ph idx="1"/>
          </p:nvPr>
        </p:nvSpPr>
        <p:spPr>
          <a:xfrm>
            <a:off x="839416" y="476672"/>
            <a:ext cx="10153128" cy="5434012"/>
          </a:xfrm>
        </p:spPr>
        <p:txBody>
          <a:bodyPr/>
          <a:lstStyle/>
          <a:p>
            <a:pPr marL="609600" indent="-609600">
              <a:lnSpc>
                <a:spcPct val="120000"/>
              </a:lnSpc>
              <a:spcBef>
                <a:spcPct val="0"/>
              </a:spcBef>
              <a:buNone/>
            </a:pPr>
            <a:r>
              <a:rPr lang="en-US" altLang="zh-CN" b="1" dirty="0" smtClean="0">
                <a:solidFill>
                  <a:srgbClr val="0000FF"/>
                </a:solidFill>
                <a:latin typeface="Times New Roman" panose="02020603050405020304" pitchFamily="18" charset="0"/>
                <a:cs typeface="Times New Roman" panose="02020603050405020304" pitchFamily="18" charset="0"/>
              </a:rPr>
              <a:t>【</a:t>
            </a:r>
            <a:r>
              <a:rPr lang="zh-CN" altLang="en-US" b="1" dirty="0" smtClean="0">
                <a:solidFill>
                  <a:srgbClr val="0000FF"/>
                </a:solidFill>
                <a:latin typeface="Times New Roman" panose="02020603050405020304" pitchFamily="18" charset="0"/>
                <a:cs typeface="Times New Roman" panose="02020603050405020304" pitchFamily="18" charset="0"/>
              </a:rPr>
              <a:t>语境应用</a:t>
            </a:r>
            <a:r>
              <a:rPr lang="en-US" altLang="zh-CN" b="1" dirty="0" smtClean="0">
                <a:solidFill>
                  <a:srgbClr val="0000FF"/>
                </a:solidFill>
                <a:latin typeface="Times New Roman" panose="02020603050405020304" pitchFamily="18" charset="0"/>
                <a:cs typeface="Times New Roman" panose="02020603050405020304" pitchFamily="18" charset="0"/>
              </a:rPr>
              <a:t>】</a:t>
            </a:r>
            <a:r>
              <a:rPr lang="zh-CN" altLang="en-US" b="1" dirty="0" smtClean="0">
                <a:solidFill>
                  <a:srgbClr val="0000FF"/>
                </a:solidFill>
                <a:latin typeface="Times New Roman" panose="02020603050405020304" pitchFamily="18" charset="0"/>
                <a:cs typeface="Times New Roman" panose="02020603050405020304" pitchFamily="18" charset="0"/>
              </a:rPr>
              <a:t>翻译句子。</a:t>
            </a:r>
          </a:p>
          <a:p>
            <a:pPr marL="609600" indent="-609600">
              <a:lnSpc>
                <a:spcPct val="120000"/>
              </a:lnSpc>
              <a:spcBef>
                <a:spcPct val="0"/>
              </a:spcBef>
              <a:buNone/>
            </a:pPr>
            <a:r>
              <a:rPr lang="en-US" altLang="zh-CN" b="1" dirty="0" smtClean="0">
                <a:solidFill>
                  <a:srgbClr val="000000"/>
                </a:solidFill>
                <a:latin typeface="Times New Roman" panose="02020603050405020304" pitchFamily="18" charset="0"/>
                <a:cs typeface="Times New Roman" panose="02020603050405020304" pitchFamily="18" charset="0"/>
              </a:rPr>
              <a:t>1) </a:t>
            </a:r>
            <a:r>
              <a:rPr lang="zh-CN" altLang="zh-CN" b="1" dirty="0" smtClean="0">
                <a:solidFill>
                  <a:srgbClr val="000000"/>
                </a:solidFill>
                <a:latin typeface="Times New Roman" panose="02020603050405020304" pitchFamily="18" charset="0"/>
                <a:cs typeface="Times New Roman" panose="02020603050405020304" pitchFamily="18" charset="0"/>
              </a:rPr>
              <a:t>我们决定明天去参观博物馆</a:t>
            </a:r>
            <a:r>
              <a:rPr lang="zh-CN" altLang="en-US" b="1" dirty="0" smtClean="0">
                <a:solidFill>
                  <a:srgbClr val="000000"/>
                </a:solidFill>
                <a:latin typeface="Times New Roman" panose="02020603050405020304" pitchFamily="18" charset="0"/>
                <a:cs typeface="Times New Roman" panose="02020603050405020304" pitchFamily="18" charset="0"/>
              </a:rPr>
              <a:t>，</a:t>
            </a:r>
            <a:r>
              <a:rPr lang="zh-CN" altLang="zh-CN" b="1" dirty="0" smtClean="0">
                <a:solidFill>
                  <a:srgbClr val="000000"/>
                </a:solidFill>
                <a:latin typeface="Times New Roman" panose="02020603050405020304" pitchFamily="18" charset="0"/>
                <a:cs typeface="Times New Roman" panose="02020603050405020304" pitchFamily="18" charset="0"/>
              </a:rPr>
              <a:t>即使下雨。</a:t>
            </a:r>
          </a:p>
          <a:p>
            <a:pPr marL="609600" indent="-609600">
              <a:lnSpc>
                <a:spcPct val="120000"/>
              </a:lnSpc>
              <a:spcBef>
                <a:spcPct val="0"/>
              </a:spcBef>
              <a:buNone/>
            </a:pPr>
            <a:endParaRPr lang="en-US" altLang="zh-CN" b="1" dirty="0" smtClean="0">
              <a:solidFill>
                <a:srgbClr val="000000"/>
              </a:solidFill>
              <a:latin typeface="Times New Roman" panose="02020603050405020304" pitchFamily="18" charset="0"/>
              <a:cs typeface="Times New Roman" panose="02020603050405020304" pitchFamily="18" charset="0"/>
            </a:endParaRPr>
          </a:p>
          <a:p>
            <a:pPr marL="609600" indent="-609600">
              <a:lnSpc>
                <a:spcPct val="120000"/>
              </a:lnSpc>
              <a:spcBef>
                <a:spcPct val="0"/>
              </a:spcBef>
              <a:buNone/>
            </a:pPr>
            <a:endParaRPr lang="zh-CN" altLang="zh-CN" b="1" dirty="0" smtClean="0">
              <a:solidFill>
                <a:srgbClr val="000000"/>
              </a:solidFill>
              <a:latin typeface="Times New Roman" panose="02020603050405020304" pitchFamily="18" charset="0"/>
              <a:cs typeface="Times New Roman" panose="02020603050405020304" pitchFamily="18" charset="0"/>
            </a:endParaRPr>
          </a:p>
          <a:p>
            <a:pPr marL="609600" indent="-609600">
              <a:lnSpc>
                <a:spcPct val="120000"/>
              </a:lnSpc>
              <a:spcBef>
                <a:spcPct val="0"/>
              </a:spcBef>
              <a:buNone/>
            </a:pPr>
            <a:r>
              <a:rPr lang="en-US" altLang="zh-CN" b="1" dirty="0" smtClean="0">
                <a:solidFill>
                  <a:srgbClr val="000000"/>
                </a:solidFill>
                <a:latin typeface="Times New Roman" panose="02020603050405020304" pitchFamily="18" charset="0"/>
                <a:cs typeface="Times New Roman" panose="02020603050405020304" pitchFamily="18" charset="0"/>
              </a:rPr>
              <a:t>2) </a:t>
            </a:r>
            <a:r>
              <a:rPr lang="zh-CN" altLang="zh-CN" b="1" dirty="0" smtClean="0">
                <a:solidFill>
                  <a:srgbClr val="000000"/>
                </a:solidFill>
                <a:latin typeface="Times New Roman" panose="02020603050405020304" pitchFamily="18" charset="0"/>
                <a:cs typeface="Times New Roman" panose="02020603050405020304" pitchFamily="18" charset="0"/>
              </a:rPr>
              <a:t>我感觉即使我们输掉比赛也是胜利。</a:t>
            </a:r>
            <a:endParaRPr lang="zh-CN" altLang="en-US" b="1" dirty="0" smtClean="0">
              <a:solidFill>
                <a:srgbClr val="000000"/>
              </a:solidFill>
              <a:latin typeface="Times New Roman" panose="02020603050405020304" pitchFamily="18" charset="0"/>
              <a:cs typeface="Times New Roman" panose="02020603050405020304" pitchFamily="18" charset="0"/>
            </a:endParaRPr>
          </a:p>
          <a:p>
            <a:pPr marL="609600" indent="-609600">
              <a:lnSpc>
                <a:spcPct val="120000"/>
              </a:lnSpc>
              <a:spcBef>
                <a:spcPct val="0"/>
              </a:spcBef>
              <a:buNone/>
            </a:pPr>
            <a:endParaRPr lang="en-US" altLang="zh-CN" b="1" dirty="0" smtClean="0">
              <a:solidFill>
                <a:srgbClr val="000000"/>
              </a:solidFill>
              <a:latin typeface="Times New Roman" panose="02020603050405020304" pitchFamily="18" charset="0"/>
              <a:cs typeface="Times New Roman" panose="02020603050405020304" pitchFamily="18" charset="0"/>
            </a:endParaRPr>
          </a:p>
          <a:p>
            <a:pPr marL="609600" indent="-609600">
              <a:lnSpc>
                <a:spcPct val="120000"/>
              </a:lnSpc>
              <a:spcBef>
                <a:spcPct val="0"/>
              </a:spcBef>
              <a:buNone/>
            </a:pPr>
            <a:endParaRPr lang="en-US" altLang="zh-CN" b="1" dirty="0" smtClean="0">
              <a:solidFill>
                <a:srgbClr val="000000"/>
              </a:solidFill>
              <a:latin typeface="Times New Roman" panose="02020603050405020304" pitchFamily="18" charset="0"/>
              <a:cs typeface="Times New Roman" panose="02020603050405020304" pitchFamily="18" charset="0"/>
            </a:endParaRPr>
          </a:p>
          <a:p>
            <a:pPr marL="609600" indent="-609600">
              <a:lnSpc>
                <a:spcPct val="120000"/>
              </a:lnSpc>
              <a:spcBef>
                <a:spcPct val="0"/>
              </a:spcBef>
              <a:buNone/>
            </a:pPr>
            <a:r>
              <a:rPr lang="en-US" altLang="zh-CN" b="1" dirty="0" smtClean="0">
                <a:latin typeface="Times New Roman" panose="02020603050405020304" pitchFamily="18" charset="0"/>
                <a:cs typeface="Times New Roman" panose="02020603050405020304" pitchFamily="18" charset="0"/>
              </a:rPr>
              <a:t>3) </a:t>
            </a:r>
            <a:r>
              <a:rPr lang="en-US" altLang="zh-CN" b="1" dirty="0" smtClean="0">
                <a:latin typeface="Times New Roman" panose="02020603050405020304" pitchFamily="18" charset="0"/>
                <a:cs typeface="Times New Roman" panose="02020603050405020304" pitchFamily="18" charset="0"/>
              </a:rPr>
              <a:t>Ben</a:t>
            </a:r>
            <a:r>
              <a:rPr lang="zh-CN" altLang="en-US" b="1" dirty="0" smtClean="0">
                <a:latin typeface="Times New Roman" panose="02020603050405020304" pitchFamily="18" charset="0"/>
                <a:cs typeface="Times New Roman" panose="02020603050405020304" pitchFamily="18" charset="0"/>
              </a:rPr>
              <a:t>不停</a:t>
            </a:r>
            <a:r>
              <a:rPr lang="zh-CN" altLang="en-US" b="1" dirty="0" smtClean="0">
                <a:latin typeface="Times New Roman" panose="02020603050405020304" pitchFamily="18" charset="0"/>
                <a:cs typeface="Times New Roman" panose="02020603050405020304" pitchFamily="18" charset="0"/>
              </a:rPr>
              <a:t>地看表，好像在等什么人。</a:t>
            </a:r>
          </a:p>
        </p:txBody>
      </p:sp>
      <p:sp>
        <p:nvSpPr>
          <p:cNvPr id="5" name="矩形 4"/>
          <p:cNvSpPr>
            <a:spLocks noChangeAspect="1"/>
          </p:cNvSpPr>
          <p:nvPr/>
        </p:nvSpPr>
        <p:spPr bwMode="auto">
          <a:xfrm>
            <a:off x="1339077" y="1622847"/>
            <a:ext cx="9545517"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1pPr>
            <a:lvl2pPr marL="742950" indent="-285750"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2pPr>
            <a:lvl3pPr marL="1143000" indent="-228600"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3pPr>
            <a:lvl4pPr marL="1600200" indent="-228600"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4pPr>
            <a:lvl5pPr marL="2057400" indent="-228600"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buFontTx/>
              <a:buNone/>
            </a:pPr>
            <a:r>
              <a:rPr lang="en-US" altLang="zh-CN" dirty="0">
                <a:solidFill>
                  <a:srgbClr val="FF0000"/>
                </a:solidFill>
                <a:latin typeface="Times New Roman" panose="02020603050405020304" pitchFamily="18" charset="0"/>
                <a:cs typeface="Times New Roman" panose="02020603050405020304" pitchFamily="18" charset="0"/>
              </a:rPr>
              <a:t>We have decided to visit the museum even if/though it rains tomorrow.</a:t>
            </a:r>
            <a:endParaRPr lang="zh-CN" altLang="zh-CN" dirty="0">
              <a:solidFill>
                <a:srgbClr val="000000"/>
              </a:solidFill>
              <a:latin typeface="Times New Roman" panose="02020603050405020304" pitchFamily="18" charset="0"/>
              <a:ea typeface="方正书宋_GBK" pitchFamily="2" charset="-122"/>
              <a:cs typeface="Times New Roman" panose="02020603050405020304" pitchFamily="18" charset="0"/>
            </a:endParaRPr>
          </a:p>
        </p:txBody>
      </p:sp>
      <p:sp>
        <p:nvSpPr>
          <p:cNvPr id="9" name="矩形 8"/>
          <p:cNvSpPr>
            <a:spLocks noChangeAspect="1"/>
          </p:cNvSpPr>
          <p:nvPr/>
        </p:nvSpPr>
        <p:spPr bwMode="auto">
          <a:xfrm>
            <a:off x="1299258" y="3389735"/>
            <a:ext cx="9981318"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1pPr>
            <a:lvl2pPr marL="742950" indent="-285750"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2pPr>
            <a:lvl3pPr marL="1143000" indent="-228600"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3pPr>
            <a:lvl4pPr marL="1600200" indent="-228600"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4pPr>
            <a:lvl5pPr marL="2057400" indent="-228600" algn="l" eaLnBrk="0" hangingPunc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028700" algn="l"/>
                <a:tab pos="1849438" algn="l"/>
                <a:tab pos="2536825" algn="l"/>
                <a:tab pos="3221038" algn="l"/>
              </a:tabLs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buFontTx/>
              <a:buNone/>
            </a:pPr>
            <a:r>
              <a:rPr lang="en-US" altLang="zh-CN" dirty="0">
                <a:solidFill>
                  <a:srgbClr val="FF0000"/>
                </a:solidFill>
                <a:latin typeface="Times New Roman" panose="02020603050405020304" pitchFamily="18" charset="0"/>
                <a:cs typeface="Times New Roman" panose="02020603050405020304" pitchFamily="18" charset="0"/>
              </a:rPr>
              <a:t>I felt that it would be a victory for us even if we lost the game.</a:t>
            </a:r>
            <a:endParaRPr lang="zh-CN" altLang="zh-CN" dirty="0">
              <a:solidFill>
                <a:srgbClr val="000000"/>
              </a:solidFill>
              <a:latin typeface="Times New Roman" panose="02020603050405020304" pitchFamily="18" charset="0"/>
              <a:ea typeface="方正书宋_GBK" pitchFamily="2" charset="-122"/>
              <a:cs typeface="Times New Roman" panose="02020603050405020304" pitchFamily="18" charset="0"/>
            </a:endParaRPr>
          </a:p>
        </p:txBody>
      </p:sp>
      <p:sp>
        <p:nvSpPr>
          <p:cNvPr id="259080" name="Rectangle 8"/>
          <p:cNvSpPr>
            <a:spLocks noChangeArrowheads="1"/>
          </p:cNvSpPr>
          <p:nvPr/>
        </p:nvSpPr>
        <p:spPr bwMode="auto">
          <a:xfrm>
            <a:off x="1282328" y="5149763"/>
            <a:ext cx="10002316" cy="1274195"/>
          </a:xfrm>
          <a:prstGeom prst="rect">
            <a:avLst/>
          </a:prstGeom>
          <a:noFill/>
          <a:ln>
            <a:noFill/>
          </a:ln>
          <a:effectLst>
            <a:prstShdw prst="shdw11">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p>
            <a:pPr algn="l" eaLnBrk="0" hangingPunct="0">
              <a:lnSpc>
                <a:spcPct val="120000"/>
              </a:lnSpc>
            </a:pPr>
            <a:r>
              <a:rPr lang="en-US" altLang="zh-CN" dirty="0">
                <a:solidFill>
                  <a:srgbClr val="FF0000"/>
                </a:solidFill>
                <a:cs typeface="Times New Roman" panose="02020603050405020304" pitchFamily="18" charset="0"/>
              </a:rPr>
              <a:t>Ben watched his watch again and again as if waiting for someone. </a:t>
            </a:r>
          </a:p>
        </p:txBody>
      </p:sp>
    </p:spTree>
    <p:extLst>
      <p:ext uri="{BB962C8B-B14F-4D97-AF65-F5344CB8AC3E}">
        <p14:creationId xmlns:p14="http://schemas.microsoft.com/office/powerpoint/2010/main" val="71892811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9080"/>
                                        </p:tgtEl>
                                        <p:attrNameLst>
                                          <p:attrName>style.visibility</p:attrName>
                                        </p:attrNameLst>
                                      </p:cBhvr>
                                      <p:to>
                                        <p:strVal val="visible"/>
                                      </p:to>
                                    </p:set>
                                    <p:animEffect transition="in" filter="blinds(horizontal)">
                                      <p:cBhvr>
                                        <p:cTn id="17" dur="500"/>
                                        <p:tgtEl>
                                          <p:spTgt spid="259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259080"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txBox="1">
            <a:spLocks noChangeArrowheads="1"/>
          </p:cNvSpPr>
          <p:nvPr/>
        </p:nvSpPr>
        <p:spPr>
          <a:xfrm>
            <a:off x="767408" y="1844824"/>
            <a:ext cx="10801200" cy="2952328"/>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441325" indent="-441325" eaLnBrk="1" hangingPunct="1">
              <a:lnSpc>
                <a:spcPct val="120000"/>
              </a:lnSpc>
              <a:spcBef>
                <a:spcPct val="0"/>
              </a:spcBef>
              <a:buNone/>
            </a:pPr>
            <a:r>
              <a:rPr lang="en-US" altLang="zh-CN" kern="0" dirty="0">
                <a:latin typeface="Times New Roman" panose="02020603050405020304" pitchFamily="18" charset="0"/>
                <a:cs typeface="Times New Roman" panose="02020603050405020304" pitchFamily="18" charset="0"/>
                <a:sym typeface="Arial" panose="020B0604020202020204" pitchFamily="34" charset="0"/>
              </a:rPr>
              <a:t>3.</a:t>
            </a:r>
            <a:r>
              <a:rPr lang="en-US" altLang="zh-CN" kern="0"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 </a:t>
            </a:r>
            <a:r>
              <a:rPr lang="en-US" altLang="zh-CN" kern="0" dirty="0">
                <a:latin typeface="Times New Roman" panose="02020603050405020304" pitchFamily="18" charset="0"/>
                <a:cs typeface="Times New Roman" panose="02020603050405020304" pitchFamily="18" charset="0"/>
                <a:sym typeface="Arial" panose="020B0604020202020204" pitchFamily="34" charset="0"/>
              </a:rPr>
              <a:t>That doesn’t </a:t>
            </a:r>
            <a:r>
              <a:rPr lang="en-US" altLang="zh-CN" kern="0"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make any sense</a:t>
            </a:r>
            <a:r>
              <a:rPr lang="en-US" altLang="zh-CN" kern="0" dirty="0">
                <a:latin typeface="Times New Roman" panose="02020603050405020304" pitchFamily="18" charset="0"/>
                <a:cs typeface="Times New Roman" panose="02020603050405020304" pitchFamily="18" charset="0"/>
                <a:sym typeface="Arial" panose="020B0604020202020204" pitchFamily="34" charset="0"/>
              </a:rPr>
              <a:t>!</a:t>
            </a:r>
          </a:p>
          <a:p>
            <a:pPr marL="441325" indent="-441325" eaLnBrk="1" hangingPunct="1">
              <a:lnSpc>
                <a:spcPct val="120000"/>
              </a:lnSpc>
              <a:spcBef>
                <a:spcPct val="0"/>
              </a:spcBef>
              <a:buNone/>
            </a:pPr>
            <a:r>
              <a:rPr lang="en-US" altLang="zh-CN" kern="0"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    make sense</a:t>
            </a:r>
            <a:r>
              <a:rPr lang="en-US" altLang="zh-CN" kern="0" dirty="0">
                <a:solidFill>
                  <a:srgbClr val="9900FF"/>
                </a:solidFill>
                <a:latin typeface="Times New Roman" panose="02020603050405020304" pitchFamily="18" charset="0"/>
                <a:cs typeface="Times New Roman" panose="02020603050405020304" pitchFamily="18" charset="0"/>
                <a:sym typeface="Arial" panose="020B0604020202020204" pitchFamily="34" charset="0"/>
              </a:rPr>
              <a:t> </a:t>
            </a:r>
            <a:r>
              <a:rPr lang="en-US" altLang="zh-CN" b="0" dirty="0"/>
              <a:t> </a:t>
            </a:r>
            <a:r>
              <a:rPr lang="en-US" altLang="zh-CN" dirty="0">
                <a:latin typeface="Times New Roman" panose="02020603050405020304" pitchFamily="18" charset="0"/>
                <a:cs typeface="Times New Roman" panose="02020603050405020304" pitchFamily="18" charset="0"/>
              </a:rPr>
              <a:t>to have a clear meaning</a:t>
            </a:r>
            <a:r>
              <a:rPr lang="en-US" altLang="zh-CN" b="0" dirty="0"/>
              <a:t> </a:t>
            </a:r>
            <a:r>
              <a:rPr lang="zh-CN" altLang="en-US"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有道理</a:t>
            </a:r>
            <a:endParaRPr lang="en-US" altLang="zh-CN"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endParaRPr>
          </a:p>
          <a:p>
            <a:pPr marL="441325" indent="2160588" eaLnBrk="1" hangingPunct="1">
              <a:lnSpc>
                <a:spcPct val="120000"/>
              </a:lnSpc>
              <a:spcBef>
                <a:spcPct val="0"/>
              </a:spcBef>
              <a:buNone/>
            </a:pPr>
            <a:r>
              <a:rPr lang="en-US" altLang="zh-CN" dirty="0" smtClean="0">
                <a:latin typeface="Times New Roman" panose="02020603050405020304" pitchFamily="18" charset="0"/>
                <a:cs typeface="Times New Roman" panose="02020603050405020304" pitchFamily="18" charset="0"/>
              </a:rPr>
              <a:t>seem right; sound </a:t>
            </a:r>
            <a:r>
              <a:rPr lang="en-US" altLang="zh-CN" dirty="0">
                <a:latin typeface="Times New Roman" panose="02020603050405020304" pitchFamily="18" charset="0"/>
                <a:cs typeface="Times New Roman" panose="02020603050405020304" pitchFamily="18" charset="0"/>
              </a:rPr>
              <a:t>reasonable or </a:t>
            </a:r>
            <a:r>
              <a:rPr lang="en-US" altLang="zh-CN" dirty="0" smtClean="0">
                <a:latin typeface="Times New Roman" panose="02020603050405020304" pitchFamily="18" charset="0"/>
                <a:cs typeface="Times New Roman" panose="02020603050405020304" pitchFamily="18" charset="0"/>
              </a:rPr>
              <a:t>practical </a:t>
            </a:r>
          </a:p>
          <a:p>
            <a:pPr marL="441325" indent="2160588" eaLnBrk="1" hangingPunct="1">
              <a:lnSpc>
                <a:spcPct val="120000"/>
              </a:lnSpc>
              <a:spcBef>
                <a:spcPct val="0"/>
              </a:spcBef>
              <a:buNone/>
            </a:pPr>
            <a:r>
              <a:rPr lang="zh-CN" altLang="en-US"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合乎情理</a:t>
            </a:r>
            <a:endParaRPr lang="en-US" altLang="zh-CN"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endParaRPr>
          </a:p>
          <a:p>
            <a:pPr marL="441325" indent="2160588" eaLnBrk="1" hangingPunct="1">
              <a:lnSpc>
                <a:spcPct val="120000"/>
              </a:lnSpc>
              <a:spcBef>
                <a:spcPct val="0"/>
              </a:spcBef>
              <a:buNone/>
            </a:pPr>
            <a:r>
              <a:rPr lang="en-US" altLang="zh-CN" b="0" dirty="0"/>
              <a:t> </a:t>
            </a:r>
            <a:r>
              <a:rPr lang="en-US" altLang="zh-CN" dirty="0">
                <a:latin typeface="Times New Roman" panose="02020603050405020304" pitchFamily="18" charset="0"/>
                <a:cs typeface="Times New Roman" panose="02020603050405020304" pitchFamily="18" charset="0"/>
              </a:rPr>
              <a:t>to be easy to understand or explain</a:t>
            </a:r>
            <a:r>
              <a:rPr lang="zh-CN" altLang="en-US"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表述清楚</a:t>
            </a:r>
            <a:endParaRPr lang="en-US" altLang="zh-CN" kern="0" dirty="0">
              <a:solidFill>
                <a:srgbClr val="FF0000"/>
              </a:solidFill>
              <a:latin typeface="Times New Roman" panose="02020603050405020304" pitchFamily="18" charset="0"/>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6225406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wipe(down)">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1271464" y="1916832"/>
            <a:ext cx="9793088"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441325" indent="-441325" eaLnBrk="1" hangingPunct="1">
              <a:lnSpc>
                <a:spcPct val="120000"/>
              </a:lnSpc>
              <a:spcBef>
                <a:spcPct val="0"/>
              </a:spcBef>
              <a:buFontTx/>
              <a:buNone/>
            </a:pPr>
            <a:r>
              <a:rPr lang="zh-CN" altLang="en-US" b="1"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make sense of     </a:t>
            </a:r>
            <a:r>
              <a:rPr lang="zh-CN" altLang="en-US" b="1" kern="0" dirty="0" smtClean="0">
                <a:latin typeface="Times New Roman" panose="02020603050405020304" pitchFamily="18" charset="0"/>
                <a:cs typeface="Times New Roman" panose="02020603050405020304" pitchFamily="18" charset="0"/>
                <a:sym typeface="Arial" panose="020B0604020202020204" pitchFamily="34" charset="0"/>
              </a:rPr>
              <a:t>理解; 明白</a:t>
            </a:r>
          </a:p>
          <a:p>
            <a:pPr marL="441325" indent="-441325" eaLnBrk="1" hangingPunct="1">
              <a:lnSpc>
                <a:spcPct val="120000"/>
              </a:lnSpc>
              <a:spcBef>
                <a:spcPct val="0"/>
              </a:spcBef>
              <a:buFontTx/>
              <a:buNone/>
            </a:pPr>
            <a:r>
              <a:rPr lang="zh-CN" altLang="en-US" b="1"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make no sense    </a:t>
            </a:r>
            <a:r>
              <a:rPr lang="zh-CN" altLang="en-US" b="1" kern="0" dirty="0" smtClean="0">
                <a:latin typeface="Times New Roman" panose="02020603050405020304" pitchFamily="18" charset="0"/>
                <a:cs typeface="Times New Roman" panose="02020603050405020304" pitchFamily="18" charset="0"/>
                <a:sym typeface="Arial" panose="020B0604020202020204" pitchFamily="34" charset="0"/>
              </a:rPr>
              <a:t>没道理; 没意义</a:t>
            </a:r>
            <a:endParaRPr lang="en-US" altLang="zh-CN" b="1" kern="0" dirty="0" smtClean="0">
              <a:latin typeface="Times New Roman" panose="02020603050405020304" pitchFamily="18" charset="0"/>
              <a:cs typeface="Times New Roman" panose="02020603050405020304" pitchFamily="18" charset="0"/>
              <a:sym typeface="Arial" panose="020B0604020202020204" pitchFamily="34" charset="0"/>
            </a:endParaRPr>
          </a:p>
          <a:p>
            <a:pPr marL="441325" indent="-441325" eaLnBrk="1" hangingPunct="1">
              <a:lnSpc>
                <a:spcPct val="120000"/>
              </a:lnSpc>
              <a:spcBef>
                <a:spcPct val="0"/>
              </a:spcBef>
              <a:buFontTx/>
              <a:buNone/>
            </a:pPr>
            <a:r>
              <a:rPr lang="en-US" altLang="zh-CN"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in no sense </a:t>
            </a:r>
            <a:r>
              <a:rPr lang="zh-CN" altLang="en-US" kern="0" dirty="0" smtClean="0">
                <a:latin typeface="Times New Roman" panose="02020603050405020304" pitchFamily="18" charset="0"/>
                <a:cs typeface="Times New Roman" panose="02020603050405020304" pitchFamily="18" charset="0"/>
                <a:sym typeface="Arial" panose="020B0604020202020204" pitchFamily="34" charset="0"/>
              </a:rPr>
              <a:t>决不</a:t>
            </a:r>
            <a:r>
              <a:rPr lang="en-US" altLang="zh-CN" kern="0" dirty="0" smtClean="0">
                <a:latin typeface="Times New Roman" panose="02020603050405020304" pitchFamily="18" charset="0"/>
                <a:cs typeface="Times New Roman" panose="02020603050405020304" pitchFamily="18" charset="0"/>
                <a:sym typeface="Arial" panose="020B0604020202020204" pitchFamily="34" charset="0"/>
              </a:rPr>
              <a:t>(</a:t>
            </a:r>
            <a:r>
              <a:rPr lang="zh-CN" altLang="en-US" kern="0" dirty="0" smtClean="0">
                <a:latin typeface="Times New Roman" panose="02020603050405020304" pitchFamily="18" charset="0"/>
                <a:cs typeface="Times New Roman" panose="02020603050405020304" pitchFamily="18" charset="0"/>
                <a:sym typeface="Arial" panose="020B0604020202020204" pitchFamily="34" charset="0"/>
              </a:rPr>
              <a:t>位于句首时句子用部分倒装</a:t>
            </a:r>
            <a:r>
              <a:rPr lang="en-US" altLang="zh-CN" kern="0" dirty="0" smtClean="0">
                <a:latin typeface="Times New Roman" panose="02020603050405020304" pitchFamily="18" charset="0"/>
                <a:cs typeface="Times New Roman" panose="02020603050405020304" pitchFamily="18" charset="0"/>
                <a:sym typeface="Arial" panose="020B0604020202020204" pitchFamily="34" charset="0"/>
              </a:rPr>
              <a:t>)</a:t>
            </a:r>
          </a:p>
          <a:p>
            <a:pPr marL="441325" indent="-441325" eaLnBrk="1" hangingPunct="1">
              <a:lnSpc>
                <a:spcPct val="120000"/>
              </a:lnSpc>
              <a:spcBef>
                <a:spcPct val="0"/>
              </a:spcBef>
              <a:buFontTx/>
              <a:buNone/>
            </a:pPr>
            <a:r>
              <a:rPr lang="en-US" altLang="zh-CN" b="1"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in a sense </a:t>
            </a:r>
            <a:r>
              <a:rPr lang="zh-CN" altLang="en-US" b="1" kern="0" dirty="0" smtClean="0">
                <a:latin typeface="Times New Roman" panose="02020603050405020304" pitchFamily="18" charset="0"/>
                <a:cs typeface="Times New Roman" panose="02020603050405020304" pitchFamily="18" charset="0"/>
                <a:sym typeface="Arial" panose="020B0604020202020204" pitchFamily="34" charset="0"/>
              </a:rPr>
              <a:t>在某种意义上</a:t>
            </a:r>
          </a:p>
          <a:p>
            <a:pPr marL="441325" indent="-441325" eaLnBrk="1" hangingPunct="1">
              <a:lnSpc>
                <a:spcPct val="120000"/>
              </a:lnSpc>
              <a:spcBef>
                <a:spcPct val="0"/>
              </a:spcBef>
              <a:buFontTx/>
              <a:buNone/>
            </a:pPr>
            <a:r>
              <a:rPr lang="zh-CN" altLang="en-US" b="1"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there is no sense in doing sth. </a:t>
            </a:r>
            <a:r>
              <a:rPr lang="zh-CN" altLang="en-US" b="1" kern="0" dirty="0" smtClean="0">
                <a:latin typeface="Times New Roman" panose="02020603050405020304" pitchFamily="18" charset="0"/>
                <a:cs typeface="Times New Roman" panose="02020603050405020304" pitchFamily="18" charset="0"/>
                <a:sym typeface="Arial" panose="020B0604020202020204" pitchFamily="34" charset="0"/>
              </a:rPr>
              <a:t>做某事没道理</a:t>
            </a:r>
            <a:r>
              <a:rPr lang="en-US" altLang="zh-CN" b="1" kern="0" dirty="0" smtClean="0">
                <a:latin typeface="Times New Roman" panose="02020603050405020304" pitchFamily="18" charset="0"/>
                <a:cs typeface="Times New Roman" panose="02020603050405020304" pitchFamily="18" charset="0"/>
                <a:sym typeface="Arial" panose="020B0604020202020204" pitchFamily="34" charset="0"/>
              </a:rPr>
              <a:t>/ </a:t>
            </a:r>
            <a:r>
              <a:rPr lang="zh-CN" altLang="en-US" b="1" kern="0" dirty="0" smtClean="0">
                <a:latin typeface="Times New Roman" panose="02020603050405020304" pitchFamily="18" charset="0"/>
                <a:cs typeface="Times New Roman" panose="02020603050405020304" pitchFamily="18" charset="0"/>
                <a:sym typeface="Arial" panose="020B0604020202020204" pitchFamily="34" charset="0"/>
              </a:rPr>
              <a:t>没意义</a:t>
            </a:r>
          </a:p>
          <a:p>
            <a:pPr marL="441325" indent="-441325" eaLnBrk="1" hangingPunct="1">
              <a:lnSpc>
                <a:spcPct val="120000"/>
              </a:lnSpc>
              <a:spcBef>
                <a:spcPct val="0"/>
              </a:spcBef>
              <a:buFontTx/>
              <a:buNone/>
            </a:pPr>
            <a:r>
              <a:rPr lang="en-US" altLang="zh-CN" b="1" kern="0" dirty="0" smtClean="0">
                <a:solidFill>
                  <a:srgbClr val="FF0000"/>
                </a:solidFill>
                <a:latin typeface="Times New Roman" panose="02020603050405020304" pitchFamily="18" charset="0"/>
                <a:cs typeface="Times New Roman" panose="02020603050405020304" pitchFamily="18" charset="0"/>
              </a:rPr>
              <a:t>common sense</a:t>
            </a:r>
            <a:r>
              <a:rPr lang="en-US" altLang="zh-CN" b="1" kern="0" dirty="0" smtClean="0">
                <a:latin typeface="Times New Roman" panose="02020603050405020304" pitchFamily="18" charset="0"/>
                <a:cs typeface="Times New Roman" panose="02020603050405020304" pitchFamily="18" charset="0"/>
              </a:rPr>
              <a:t> </a:t>
            </a:r>
            <a:r>
              <a:rPr lang="zh-CN" altLang="en-US" b="1" kern="0" dirty="0" smtClean="0">
                <a:latin typeface="Times New Roman" panose="02020603050405020304" pitchFamily="18" charset="0"/>
                <a:cs typeface="Times New Roman" panose="02020603050405020304" pitchFamily="18" charset="0"/>
              </a:rPr>
              <a:t>常识</a:t>
            </a:r>
            <a:endParaRPr lang="zh-CN" altLang="en-US" b="1" kern="0" dirty="0" smtClean="0">
              <a:latin typeface="Times New Roman" panose="02020603050405020304" pitchFamily="18" charset="0"/>
              <a:cs typeface="Times New Roman" panose="02020603050405020304" pitchFamily="18" charset="0"/>
              <a:sym typeface="Arial" panose="020B0604020202020204" pitchFamily="34" charset="0"/>
            </a:endParaRPr>
          </a:p>
          <a:p>
            <a:pPr marL="441325" indent="-441325" eaLnBrk="1" hangingPunct="1">
              <a:lnSpc>
                <a:spcPct val="120000"/>
              </a:lnSpc>
              <a:spcBef>
                <a:spcPct val="0"/>
              </a:spcBef>
              <a:buFontTx/>
              <a:buNone/>
            </a:pPr>
            <a:r>
              <a:rPr lang="en-US" altLang="zh-CN" b="1" kern="0" dirty="0" smtClean="0">
                <a:solidFill>
                  <a:srgbClr val="FF0000"/>
                </a:solidFill>
                <a:latin typeface="Times New Roman" panose="02020603050405020304" pitchFamily="18" charset="0"/>
                <a:cs typeface="Times New Roman" panose="02020603050405020304" pitchFamily="18" charset="0"/>
                <a:sym typeface="Arial" panose="020B0604020202020204" pitchFamily="34" charset="0"/>
              </a:rPr>
              <a:t>a sense of humor    </a:t>
            </a:r>
            <a:r>
              <a:rPr lang="zh-CN" altLang="en-US" b="1" kern="0" dirty="0" smtClean="0">
                <a:latin typeface="Times New Roman" panose="02020603050405020304" pitchFamily="18" charset="0"/>
                <a:cs typeface="Times New Roman" panose="02020603050405020304" pitchFamily="18" charset="0"/>
                <a:sym typeface="Arial" panose="020B0604020202020204" pitchFamily="34" charset="0"/>
              </a:rPr>
              <a:t>幽默感</a:t>
            </a:r>
            <a:endParaRPr lang="zh-CN" altLang="en-US" b="1" kern="0" dirty="0" smtClean="0">
              <a:latin typeface="Times New Roman" panose="02020603050405020304" pitchFamily="18" charset="0"/>
              <a:cs typeface="Times New Roman" panose="02020603050405020304" pitchFamily="18" charset="0"/>
              <a:sym typeface="Arial" panose="020B0604020202020204" pitchFamily="34" charset="0"/>
            </a:endParaRP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1424" y="946557"/>
            <a:ext cx="1800200" cy="1008112"/>
          </a:xfrm>
          <a:prstGeom prst="rect">
            <a:avLst/>
          </a:prstGeom>
        </p:spPr>
      </p:pic>
    </p:spTree>
    <p:extLst>
      <p:ext uri="{BB962C8B-B14F-4D97-AF65-F5344CB8AC3E}">
        <p14:creationId xmlns:p14="http://schemas.microsoft.com/office/powerpoint/2010/main" val="131253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551384" y="1988840"/>
            <a:ext cx="10729192" cy="3046988"/>
          </a:xfrm>
          <a:prstGeom prst="rect">
            <a:avLst/>
          </a:prstGeom>
          <a:noFill/>
        </p:spPr>
        <p:txBody>
          <a:bodyPr wrap="square" rtlCol="0">
            <a:spAutoFit/>
          </a:bodyPr>
          <a:lstStyle/>
          <a:p>
            <a:pPr>
              <a:lnSpc>
                <a:spcPct val="120000"/>
              </a:lnSpc>
            </a:pPr>
            <a:r>
              <a:rPr lang="en-US" altLang="zh-CN" dirty="0" err="1" smtClean="0"/>
              <a:t>eg</a:t>
            </a:r>
            <a:r>
              <a:rPr lang="en-US" altLang="zh-CN" dirty="0" smtClean="0"/>
              <a:t>  Can you </a:t>
            </a:r>
            <a:r>
              <a:rPr lang="en-US" altLang="zh-CN" dirty="0" smtClean="0">
                <a:solidFill>
                  <a:srgbClr val="FF0000"/>
                </a:solidFill>
              </a:rPr>
              <a:t>make sense of </a:t>
            </a:r>
            <a:r>
              <a:rPr lang="en-US" altLang="zh-CN" dirty="0" smtClean="0"/>
              <a:t>what I say?</a:t>
            </a:r>
          </a:p>
          <a:p>
            <a:pPr marL="620713">
              <a:lnSpc>
                <a:spcPct val="120000"/>
              </a:lnSpc>
            </a:pPr>
            <a:r>
              <a:rPr lang="en-US" altLang="zh-CN" dirty="0" smtClean="0"/>
              <a:t>However, this isn’t true since some phrases, if translated literally, would </a:t>
            </a:r>
            <a:r>
              <a:rPr lang="en-US" altLang="zh-CN" dirty="0" smtClean="0">
                <a:solidFill>
                  <a:srgbClr val="FF0000"/>
                </a:solidFill>
              </a:rPr>
              <a:t>make no sense</a:t>
            </a:r>
            <a:r>
              <a:rPr lang="en-US" altLang="zh-CN" dirty="0" smtClean="0"/>
              <a:t>.</a:t>
            </a:r>
          </a:p>
          <a:p>
            <a:pPr indent="620713">
              <a:lnSpc>
                <a:spcPct val="120000"/>
              </a:lnSpc>
            </a:pPr>
            <a:r>
              <a:rPr lang="en-US" altLang="zh-CN" dirty="0" smtClean="0">
                <a:solidFill>
                  <a:srgbClr val="FF0000"/>
                </a:solidFill>
              </a:rPr>
              <a:t>In no sense </a:t>
            </a:r>
            <a:r>
              <a:rPr lang="en-US" altLang="zh-CN" dirty="0" smtClean="0"/>
              <a:t>can the problem be said to be solved.</a:t>
            </a:r>
          </a:p>
          <a:p>
            <a:pPr indent="620713">
              <a:lnSpc>
                <a:spcPct val="120000"/>
              </a:lnSpc>
            </a:pPr>
            <a:r>
              <a:rPr lang="en-US" altLang="zh-CN" dirty="0" smtClean="0">
                <a:solidFill>
                  <a:srgbClr val="FF0000"/>
                </a:solidFill>
              </a:rPr>
              <a:t>There’s no sense in </a:t>
            </a:r>
            <a:r>
              <a:rPr lang="en-US" altLang="zh-CN" dirty="0" smtClean="0"/>
              <a:t>criticizing him </a:t>
            </a:r>
            <a:r>
              <a:rPr lang="en-US" altLang="zh-CN" dirty="0" err="1" smtClean="0"/>
              <a:t>any more</a:t>
            </a:r>
            <a:r>
              <a:rPr lang="en-US" altLang="zh-CN" dirty="0" smtClean="0"/>
              <a:t>.</a:t>
            </a:r>
            <a:endParaRPr lang="zh-CN" altLang="en-US" dirty="0" smtClean="0"/>
          </a:p>
        </p:txBody>
      </p:sp>
    </p:spTree>
    <p:extLst>
      <p:ext uri="{BB962C8B-B14F-4D97-AF65-F5344CB8AC3E}">
        <p14:creationId xmlns:p14="http://schemas.microsoft.com/office/powerpoint/2010/main" val="19108532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4018" name="Rectangle 2"/>
          <p:cNvSpPr>
            <a:spLocks noGrp="1" noChangeArrowheads="1"/>
          </p:cNvSpPr>
          <p:nvPr>
            <p:ph type="body" idx="4294967295"/>
          </p:nvPr>
        </p:nvSpPr>
        <p:spPr>
          <a:xfrm>
            <a:off x="767408" y="1052512"/>
            <a:ext cx="10657184" cy="4752751"/>
          </a:xfrm>
          <a:ln/>
          <a:extLst>
            <a:ext uri="{91240B29-F687-4F45-9708-019B960494DF}">
              <a14:hiddenLine xmlns:a14="http://schemas.microsoft.com/office/drawing/2010/main" w="9525" cap="flat" cmpd="sng" algn="ctr">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446088" indent="-446088">
              <a:lnSpc>
                <a:spcPct val="120000"/>
              </a:lnSpc>
              <a:spcBef>
                <a:spcPct val="0"/>
              </a:spcBef>
              <a:buNone/>
            </a:pPr>
            <a:r>
              <a:rPr lang="en-US" altLang="zh-CN" b="1" dirty="0" smtClean="0">
                <a:solidFill>
                  <a:srgbClr val="0000FF"/>
                </a:solidFill>
                <a:latin typeface="Times New Roman" panose="02020603050405020304" pitchFamily="18" charset="0"/>
                <a:cs typeface="Times New Roman" panose="02020603050405020304" pitchFamily="18" charset="0"/>
              </a:rPr>
              <a:t>【</a:t>
            </a:r>
            <a:r>
              <a:rPr lang="zh-CN" altLang="en-US" b="1" dirty="0" smtClean="0">
                <a:solidFill>
                  <a:srgbClr val="0000FF"/>
                </a:solidFill>
                <a:latin typeface="Times New Roman" panose="02020603050405020304" pitchFamily="18" charset="0"/>
                <a:cs typeface="Times New Roman" panose="02020603050405020304" pitchFamily="18" charset="0"/>
              </a:rPr>
              <a:t>语境应用</a:t>
            </a:r>
            <a:r>
              <a:rPr lang="en-US" altLang="zh-CN" b="1" dirty="0" smtClean="0">
                <a:solidFill>
                  <a:srgbClr val="0000FF"/>
                </a:solidFill>
                <a:latin typeface="Times New Roman" panose="02020603050405020304" pitchFamily="18" charset="0"/>
                <a:cs typeface="Times New Roman" panose="02020603050405020304" pitchFamily="18" charset="0"/>
              </a:rPr>
              <a:t>】</a:t>
            </a:r>
            <a:r>
              <a:rPr lang="zh-CN" altLang="en-US" b="1" dirty="0" smtClean="0">
                <a:solidFill>
                  <a:srgbClr val="0000FF"/>
                </a:solidFill>
                <a:latin typeface="Times New Roman" panose="02020603050405020304" pitchFamily="18" charset="0"/>
                <a:cs typeface="Times New Roman" panose="02020603050405020304" pitchFamily="18" charset="0"/>
              </a:rPr>
              <a:t>完成句子。 </a:t>
            </a:r>
          </a:p>
          <a:p>
            <a:pPr marL="446088" indent="-446088">
              <a:lnSpc>
                <a:spcPct val="120000"/>
              </a:lnSpc>
              <a:spcBef>
                <a:spcPct val="0"/>
              </a:spcBef>
              <a:buNone/>
            </a:pPr>
            <a:r>
              <a:rPr lang="en-US" altLang="zh-CN" b="1" dirty="0" smtClean="0">
                <a:latin typeface="Times New Roman" panose="02020603050405020304" pitchFamily="18" charset="0"/>
                <a:cs typeface="Times New Roman" panose="02020603050405020304" pitchFamily="18" charset="0"/>
              </a:rPr>
              <a:t>1) Planning so far ahead _________________ (</a:t>
            </a:r>
            <a:r>
              <a:rPr lang="zh-CN" altLang="en-US" b="1" dirty="0" smtClean="0">
                <a:latin typeface="Times New Roman" panose="02020603050405020304" pitchFamily="18" charset="0"/>
                <a:cs typeface="Times New Roman" panose="02020603050405020304" pitchFamily="18" charset="0"/>
              </a:rPr>
              <a:t>无意义</a:t>
            </a:r>
            <a:r>
              <a:rPr lang="en-US" altLang="zh-CN" b="1" dirty="0" smtClean="0">
                <a:latin typeface="Times New Roman" panose="02020603050405020304" pitchFamily="18" charset="0"/>
                <a:cs typeface="Times New Roman" panose="02020603050405020304" pitchFamily="18" charset="0"/>
              </a:rPr>
              <a:t>) ‒ </a:t>
            </a:r>
            <a:r>
              <a:rPr lang="en-US" altLang="zh-CN" b="1" dirty="0" smtClean="0">
                <a:latin typeface="Times New Roman" panose="02020603050405020304" pitchFamily="18" charset="0"/>
                <a:cs typeface="Times New Roman" panose="02020603050405020304" pitchFamily="18" charset="0"/>
              </a:rPr>
              <a:t>so many things will have changed by next year.</a:t>
            </a:r>
          </a:p>
          <a:p>
            <a:pPr marL="446088" indent="-446088">
              <a:lnSpc>
                <a:spcPct val="120000"/>
              </a:lnSpc>
              <a:spcBef>
                <a:spcPct val="0"/>
              </a:spcBef>
              <a:buNone/>
            </a:pPr>
            <a:r>
              <a:rPr lang="en-US" altLang="zh-CN" b="1" dirty="0" smtClean="0">
                <a:latin typeface="Times New Roman" panose="02020603050405020304" pitchFamily="18" charset="0"/>
                <a:cs typeface="Times New Roman" panose="02020603050405020304" pitchFamily="18" charset="0"/>
                <a:sym typeface="Arial" panose="020B0604020202020204" pitchFamily="34" charset="0"/>
              </a:rPr>
              <a:t>2) I am sure David will be able to find the library ‒ he has ____________________ (</a:t>
            </a:r>
            <a:r>
              <a:rPr lang="zh-CN" altLang="en-US" b="1" dirty="0" smtClean="0">
                <a:latin typeface="Times New Roman" panose="02020603050405020304" pitchFamily="18" charset="0"/>
                <a:cs typeface="Times New Roman" panose="02020603050405020304" pitchFamily="18" charset="0"/>
                <a:sym typeface="Arial" panose="020B0604020202020204" pitchFamily="34" charset="0"/>
              </a:rPr>
              <a:t>很好的方向感</a:t>
            </a:r>
            <a:r>
              <a:rPr lang="en-US" altLang="zh-CN" b="1" dirty="0" smtClean="0">
                <a:latin typeface="Times New Roman" panose="02020603050405020304" pitchFamily="18" charset="0"/>
                <a:cs typeface="Times New Roman" panose="02020603050405020304" pitchFamily="18" charset="0"/>
                <a:sym typeface="Arial" panose="020B0604020202020204" pitchFamily="34" charset="0"/>
              </a:rPr>
              <a:t>).</a:t>
            </a:r>
          </a:p>
          <a:p>
            <a:pPr marL="446088" indent="-446088">
              <a:lnSpc>
                <a:spcPct val="120000"/>
              </a:lnSpc>
              <a:spcBef>
                <a:spcPct val="0"/>
              </a:spcBef>
              <a:buNone/>
            </a:pPr>
            <a:r>
              <a:rPr lang="en-US" altLang="zh-CN" b="1" dirty="0" smtClean="0">
                <a:latin typeface="Times New Roman" panose="02020603050405020304" pitchFamily="18" charset="0"/>
                <a:cs typeface="Times New Roman" panose="02020603050405020304" pitchFamily="18" charset="0"/>
                <a:sym typeface="Arial" panose="020B0604020202020204" pitchFamily="34" charset="0"/>
              </a:rPr>
              <a:t>3) See, your computer has broken down again! It _______________________________ (</a:t>
            </a:r>
            <a:r>
              <a:rPr lang="zh-CN" altLang="en-US" b="1" dirty="0" smtClean="0">
                <a:latin typeface="Times New Roman" panose="02020603050405020304" pitchFamily="18" charset="0"/>
                <a:cs typeface="Times New Roman" panose="02020603050405020304" pitchFamily="18" charset="0"/>
                <a:sym typeface="Arial" panose="020B0604020202020204" pitchFamily="34" charset="0"/>
              </a:rPr>
              <a:t>没有意义</a:t>
            </a:r>
            <a:r>
              <a:rPr lang="en-US" altLang="zh-CN" b="1" dirty="0" smtClean="0">
                <a:latin typeface="Times New Roman" panose="02020603050405020304" pitchFamily="18" charset="0"/>
                <a:cs typeface="Times New Roman" panose="02020603050405020304" pitchFamily="18" charset="0"/>
                <a:sym typeface="Arial" panose="020B0604020202020204" pitchFamily="34" charset="0"/>
              </a:rPr>
              <a:t>) to buy the cheapest brand of computer just to save a few dollars.</a:t>
            </a:r>
            <a:endParaRPr lang="zh-CN" altLang="en-US" b="1" dirty="0" smtClean="0">
              <a:latin typeface="Times New Roman" panose="02020603050405020304" pitchFamily="18" charset="0"/>
              <a:cs typeface="Times New Roman" panose="02020603050405020304" pitchFamily="18" charset="0"/>
              <a:sym typeface="Arial" panose="020B0604020202020204" pitchFamily="34" charset="0"/>
            </a:endParaRPr>
          </a:p>
        </p:txBody>
      </p:sp>
      <p:sp>
        <p:nvSpPr>
          <p:cNvPr id="2" name="文本框 1"/>
          <p:cNvSpPr txBox="1"/>
          <p:nvPr/>
        </p:nvSpPr>
        <p:spPr>
          <a:xfrm>
            <a:off x="5303912" y="1628800"/>
            <a:ext cx="2956259" cy="631711"/>
          </a:xfrm>
          <a:prstGeom prst="rect">
            <a:avLst/>
          </a:prstGeom>
          <a:noFill/>
        </p:spPr>
        <p:txBody>
          <a:bodyPr wrap="none" rtlCol="0">
            <a:spAutoFit/>
          </a:bodyPr>
          <a:lstStyle/>
          <a:p>
            <a:pPr>
              <a:lnSpc>
                <a:spcPct val="120000"/>
              </a:lnSpc>
            </a:pPr>
            <a:r>
              <a:rPr lang="en-US" altLang="zh-CN" dirty="0" smtClean="0">
                <a:solidFill>
                  <a:srgbClr val="FF0000"/>
                </a:solidFill>
              </a:rPr>
              <a:t> makes no sense</a:t>
            </a:r>
            <a:endParaRPr lang="zh-CN" altLang="en-US" dirty="0" smtClean="0">
              <a:solidFill>
                <a:srgbClr val="FF0000"/>
              </a:solidFill>
            </a:endParaRPr>
          </a:p>
        </p:txBody>
      </p:sp>
      <p:sp>
        <p:nvSpPr>
          <p:cNvPr id="3" name="文本框 2"/>
          <p:cNvSpPr txBox="1"/>
          <p:nvPr/>
        </p:nvSpPr>
        <p:spPr>
          <a:xfrm>
            <a:off x="983432" y="3401175"/>
            <a:ext cx="4566250" cy="631711"/>
          </a:xfrm>
          <a:prstGeom prst="rect">
            <a:avLst/>
          </a:prstGeom>
          <a:noFill/>
        </p:spPr>
        <p:txBody>
          <a:bodyPr wrap="none" rtlCol="0">
            <a:spAutoFit/>
          </a:bodyPr>
          <a:lstStyle/>
          <a:p>
            <a:pPr>
              <a:lnSpc>
                <a:spcPct val="120000"/>
              </a:lnSpc>
            </a:pPr>
            <a:r>
              <a:rPr lang="en-US" altLang="zh-CN" dirty="0" smtClean="0">
                <a:solidFill>
                  <a:srgbClr val="FF0000"/>
                </a:solidFill>
              </a:rPr>
              <a:t> a good sense of direction</a:t>
            </a:r>
            <a:endParaRPr lang="zh-CN" altLang="en-US" dirty="0" smtClean="0">
              <a:solidFill>
                <a:srgbClr val="FF0000"/>
              </a:solidFill>
            </a:endParaRPr>
          </a:p>
        </p:txBody>
      </p:sp>
      <p:sp>
        <p:nvSpPr>
          <p:cNvPr id="5" name="文本框 4"/>
          <p:cNvSpPr txBox="1"/>
          <p:nvPr/>
        </p:nvSpPr>
        <p:spPr>
          <a:xfrm>
            <a:off x="1199456" y="4583423"/>
            <a:ext cx="6421951" cy="631711"/>
          </a:xfrm>
          <a:prstGeom prst="rect">
            <a:avLst/>
          </a:prstGeom>
          <a:noFill/>
        </p:spPr>
        <p:txBody>
          <a:bodyPr wrap="none" rtlCol="0">
            <a:spAutoFit/>
          </a:bodyPr>
          <a:lstStyle/>
          <a:p>
            <a:pPr>
              <a:lnSpc>
                <a:spcPct val="120000"/>
              </a:lnSpc>
            </a:pPr>
            <a:r>
              <a:rPr lang="en-US" altLang="zh-CN" dirty="0" smtClean="0">
                <a:solidFill>
                  <a:srgbClr val="FF0000"/>
                </a:solidFill>
              </a:rPr>
              <a:t>doesn’t make sense/ makes no sense</a:t>
            </a:r>
            <a:endParaRPr lang="zh-CN" altLang="en-US" dirty="0" smtClean="0">
              <a:solidFill>
                <a:srgbClr val="FF0000"/>
              </a:solidFill>
            </a:endParaRPr>
          </a:p>
        </p:txBody>
      </p:sp>
    </p:spTree>
    <p:extLst>
      <p:ext uri="{BB962C8B-B14F-4D97-AF65-F5344CB8AC3E}">
        <p14:creationId xmlns:p14="http://schemas.microsoft.com/office/powerpoint/2010/main" val="31954354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7893" name="Rectangle 5"/>
          <p:cNvSpPr>
            <a:spLocks noChangeArrowheads="1"/>
          </p:cNvSpPr>
          <p:nvPr/>
        </p:nvSpPr>
        <p:spPr bwMode="auto">
          <a:xfrm>
            <a:off x="2351584" y="2996952"/>
            <a:ext cx="8280920" cy="1348061"/>
          </a:xfrm>
          <a:prstGeom prst="rect">
            <a:avLst/>
          </a:prstGeom>
          <a:noFill/>
          <a:ln>
            <a:noFill/>
          </a:ln>
          <a:effectLst>
            <a:outerShdw dist="45791" dir="8778596" algn="ctr" rotWithShape="0">
              <a:schemeClr val="bg1"/>
            </a:outerShdw>
          </a:effectLst>
          <a:extLst/>
        </p:spPr>
        <p:txBody>
          <a:bodyPr wrap="squar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400" dirty="0">
                <a:latin typeface="Times New Roman" panose="02020603050405020304" pitchFamily="18" charset="0"/>
                <a:cs typeface="Times New Roman" panose="02020603050405020304" pitchFamily="18" charset="0"/>
              </a:rPr>
              <a:t>Write an article about your understanding of </a:t>
            </a:r>
            <a:r>
              <a:rPr lang="en-US" altLang="zh-CN" sz="3400" dirty="0">
                <a:latin typeface="Times New Roman" panose="02020603050405020304" pitchFamily="18" charset="0"/>
                <a:cs typeface="Times New Roman" panose="02020603050405020304" pitchFamily="18" charset="0"/>
              </a:rPr>
              <a:t>sportsmanship</a:t>
            </a:r>
            <a:r>
              <a:rPr lang="en-US" altLang="zh-CN" sz="3400" dirty="0">
                <a:solidFill>
                  <a:srgbClr val="000000"/>
                </a:solidFill>
                <a:latin typeface="Times New Roman" panose="02020603050405020304" pitchFamily="18" charset="0"/>
                <a:cs typeface="Times New Roman" panose="02020603050405020304" pitchFamily="18" charset="0"/>
              </a:rPr>
              <a:t>.</a:t>
            </a:r>
            <a:endParaRPr lang="en-US" altLang="zh-CN" sz="3400" dirty="0">
              <a:solidFill>
                <a:srgbClr val="000000"/>
              </a:solidFill>
              <a:latin typeface="Times New Roman" panose="02020603050405020304" pitchFamily="18" charset="0"/>
              <a:cs typeface="Times New Roman" panose="02020603050405020304" pitchFamily="18" charset="0"/>
            </a:endParaRPr>
          </a:p>
        </p:txBody>
      </p:sp>
      <p:pic>
        <p:nvPicPr>
          <p:cNvPr id="64516" name="Picture 4" descr="Homework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7648" y="1484784"/>
            <a:ext cx="5791200" cy="1401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over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6000" r="-6000"/>
          </a:stretch>
        </a:blipFill>
        <a:effectLst/>
      </p:bgPr>
    </p:bg>
    <p:spTree>
      <p:nvGrpSpPr>
        <p:cNvPr id="1" name=""/>
        <p:cNvGrpSpPr/>
        <p:nvPr/>
      </p:nvGrpSpPr>
      <p:grpSpPr>
        <a:xfrm>
          <a:off x="0" y="0"/>
          <a:ext cx="0" cy="0"/>
          <a:chOff x="0" y="0"/>
          <a:chExt cx="0" cy="0"/>
        </a:xfrm>
      </p:grpSpPr>
    </p:spTree>
  </p:cSld>
  <p:clrMapOvr>
    <a:masterClrMapping/>
  </p:clrMapOvr>
  <p:transition>
    <p:cover dir="d"/>
  </p:transition>
  <p:timing>
    <p:tnLst>
      <p:par>
        <p:cTn id="1" dur="indefinite" restart="never" nodeType="tmRoot"/>
      </p:par>
    </p:tnLst>
  </p:timing>
</p:sld>
</file>

<file path=ppt/theme/theme1.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pitchFamily="34" charset="0"/>
            <a:ea typeface="宋体" pitchFamily="2" charset="-122"/>
          </a:defRPr>
        </a:defPPr>
      </a:lstStyle>
    </a:lnDef>
    <a:txDef>
      <a:spPr>
        <a:noFill/>
      </a:spPr>
      <a:bodyPr wrap="square" rtlCol="0">
        <a:spAutoFit/>
      </a:bodyPr>
      <a:lstStyle>
        <a:defPPr>
          <a:lnSpc>
            <a:spcPct val="120000"/>
          </a:lnSpc>
          <a:defRPr dirty="0" smtClean="0"/>
        </a:defPPr>
      </a:lstStyle>
    </a:tx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2.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4.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5.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6.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7.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2334</TotalTime>
  <Words>1573</Words>
  <Application>Microsoft Office PowerPoint</Application>
  <PresentationFormat>宽屏</PresentationFormat>
  <Paragraphs>179</Paragraphs>
  <Slides>34</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34</vt:i4>
      </vt:variant>
    </vt:vector>
  </HeadingPairs>
  <TitlesOfParts>
    <vt:vector size="40" baseType="lpstr">
      <vt:lpstr>方正书宋_GBK</vt:lpstr>
      <vt:lpstr>宋体</vt:lpstr>
      <vt:lpstr>新宋体</vt:lpstr>
      <vt:lpstr>Arial</vt:lpstr>
      <vt:lpstr>Times New Roman</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lenovo</cp:lastModifiedBy>
  <cp:revision>154</cp:revision>
  <dcterms:created xsi:type="dcterms:W3CDTF">2017-10-07T13:32:56Z</dcterms:created>
  <dcterms:modified xsi:type="dcterms:W3CDTF">2021-08-13T09:31:30Z</dcterms:modified>
</cp:coreProperties>
</file>