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6"/>
  </p:notesMasterIdLst>
  <p:sldIdLst>
    <p:sldId id="374" r:id="rId4"/>
    <p:sldId id="453" r:id="rId5"/>
    <p:sldId id="448" r:id="rId7"/>
    <p:sldId id="450" r:id="rId8"/>
    <p:sldId id="459" r:id="rId9"/>
    <p:sldId id="460" r:id="rId10"/>
    <p:sldId id="468" r:id="rId11"/>
    <p:sldId id="461" r:id="rId12"/>
    <p:sldId id="462" r:id="rId13"/>
    <p:sldId id="457" r:id="rId14"/>
    <p:sldId id="458" r:id="rId15"/>
    <p:sldId id="451" r:id="rId16"/>
    <p:sldId id="454" r:id="rId17"/>
    <p:sldId id="455" r:id="rId18"/>
    <p:sldId id="456" r:id="rId19"/>
    <p:sldId id="439" r:id="rId20"/>
    <p:sldId id="440" r:id="rId21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404"/>
    <a:srgbClr val="75D1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-1326" y="-96"/>
      </p:cViewPr>
      <p:guideLst>
        <p:guide orient="horz" pos="2244"/>
        <p:guide pos="28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5" Type="http://schemas.openxmlformats.org/officeDocument/2006/relationships/image" Target="../media/image33.wmf"/><Relationship Id="rId4" Type="http://schemas.openxmlformats.org/officeDocument/2006/relationships/image" Target="../media/image32.wmf"/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9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7" y="365129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9"/>
          <p:cNvSpPr txBox="1">
            <a:spLocks noChangeArrowheads="1"/>
          </p:cNvSpPr>
          <p:nvPr/>
        </p:nvSpPr>
        <p:spPr bwMode="black">
          <a:xfrm>
            <a:off x="7473950" y="6121400"/>
            <a:ext cx="1143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ko-KR" sz="2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  <a:t>LOGO</a:t>
            </a:r>
            <a:endParaRPr kumimoji="0" lang="en-US" altLang="ko-KR" sz="24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anose="020B0604030504040204" pitchFamily="34" charset="0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3489" name="Rectangle 177"/>
          <p:cNvSpPr>
            <a:spLocks noGrp="1" noChangeArrowheads="1"/>
          </p:cNvSpPr>
          <p:nvPr>
            <p:ph type="ctrTitle" sz="quarter" hasCustomPrompt="1"/>
          </p:nvPr>
        </p:nvSpPr>
        <p:spPr bwMode="auto">
          <a:xfrm>
            <a:off x="620713" y="1757363"/>
            <a:ext cx="6821487" cy="1470025"/>
          </a:xfrm>
        </p:spPr>
        <p:txBody>
          <a:bodyPr/>
          <a:lstStyle>
            <a:lvl1pPr algn="ctr">
              <a:defRPr sz="3600">
                <a:solidFill>
                  <a:srgbClr val="013B41"/>
                </a:solidFill>
              </a:defRPr>
            </a:lvl1pPr>
          </a:lstStyle>
          <a:p>
            <a:r>
              <a:rPr lang="en-US" altLang="zh-CN"/>
              <a:t>PowerPoint Template</a:t>
            </a:r>
            <a:endParaRPr lang="zh-CN" alt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524625"/>
            <a:ext cx="2133600" cy="1524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l"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ko-KR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52813" y="6494463"/>
            <a:ext cx="2895600" cy="1524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b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400" b="0" i="0" u="none" strike="noStrike" kern="1200" cap="none" spc="0" normalizeH="0" baseline="0" noProof="0">
              <a:ln>
                <a:noFill/>
              </a:ln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58863" y="1209675"/>
            <a:ext cx="3484562" cy="45545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95825" y="1209675"/>
            <a:ext cx="3484563" cy="45545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folHlin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40563" y="128588"/>
            <a:ext cx="1993900" cy="56356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58863" y="128588"/>
            <a:ext cx="5829300" cy="56356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058863" y="128588"/>
            <a:ext cx="7975600" cy="56356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3.jpeg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fld id="{71AB7A37-B852-49AB-B2E2-96296AB21F67}" type="datetimeFigureOut">
              <a:rPr lang="zh-CN" altLang="en-US" b="1" smtClean="0">
                <a:solidFill>
                  <a:prstClr val="black">
                    <a:tint val="75000"/>
                  </a:prstClr>
                </a:solidFill>
                <a:latin typeface="Times New Roman" panose="02020603050405020304" pitchFamily="18" charset="0"/>
              </a:rPr>
            </a:fld>
            <a:endParaRPr lang="zh-CN" altLang="en-US" b="1">
              <a:solidFill>
                <a:prstClr val="black">
                  <a:tint val="75000"/>
                </a:prstClr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prstClr val="black">
                  <a:tint val="75000"/>
                </a:prstClr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fld id="{888F8D02-9041-4C59-BC62-13DE0E5C6713}" type="slidenum">
              <a:rPr lang="zh-CN" altLang="en-US" b="1" smtClean="0">
                <a:solidFill>
                  <a:prstClr val="black">
                    <a:tint val="75000"/>
                  </a:prstClr>
                </a:solidFill>
                <a:latin typeface="Times New Roman" panose="02020603050405020304" pitchFamily="18" charset="0"/>
              </a:rPr>
            </a:fld>
            <a:endParaRPr lang="zh-CN" altLang="en-US" b="1">
              <a:solidFill>
                <a:prstClr val="black">
                  <a:tint val="75000"/>
                </a:prstClr>
              </a:solidFill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1"/>
          <p:cNvSpPr>
            <a:spLocks noGrp="1"/>
          </p:cNvSpPr>
          <p:nvPr>
            <p:ph type="title"/>
          </p:nvPr>
        </p:nvSpPr>
        <p:spPr>
          <a:xfrm>
            <a:off x="1185863" y="128588"/>
            <a:ext cx="7848600" cy="609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en-US" altLang="ko-KR" dirty="0"/>
              <a:t>Click to edit Master title style</a:t>
            </a:r>
            <a:endParaRPr lang="en-US" altLang="ko-KR" dirty="0"/>
          </a:p>
        </p:txBody>
      </p:sp>
      <p:sp>
        <p:nvSpPr>
          <p:cNvPr id="1027" name="Rectangle 22"/>
          <p:cNvSpPr>
            <a:spLocks noGrp="1"/>
          </p:cNvSpPr>
          <p:nvPr>
            <p:ph type="body" idx="1"/>
          </p:nvPr>
        </p:nvSpPr>
        <p:spPr>
          <a:xfrm>
            <a:off x="1058863" y="1209675"/>
            <a:ext cx="7121525" cy="45545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ko-KR" dirty="0"/>
              <a:t>Click to edit Master text styles</a:t>
            </a:r>
            <a:endParaRPr lang="en-US" altLang="ko-KR" dirty="0"/>
          </a:p>
          <a:p>
            <a:pPr lvl="1"/>
            <a:r>
              <a:rPr lang="en-US" altLang="ko-KR" dirty="0"/>
              <a:t>Second level</a:t>
            </a:r>
            <a:endParaRPr lang="en-US" altLang="ko-KR" dirty="0"/>
          </a:p>
          <a:p>
            <a:pPr lvl="2"/>
            <a:r>
              <a:rPr lang="en-US" altLang="ko-KR" dirty="0"/>
              <a:t>Third level</a:t>
            </a:r>
            <a:endParaRPr lang="en-US" altLang="ko-KR" dirty="0"/>
          </a:p>
          <a:p>
            <a:pPr lvl="3"/>
            <a:r>
              <a:rPr lang="en-US" altLang="ko-KR" dirty="0"/>
              <a:t>Fourth level</a:t>
            </a:r>
            <a:endParaRPr lang="en-US" altLang="ko-KR" dirty="0"/>
          </a:p>
        </p:txBody>
      </p:sp>
      <p:sp>
        <p:nvSpPr>
          <p:cNvPr id="1231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7800" y="6365875"/>
            <a:ext cx="1946275" cy="30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600" b="1">
                <a:effectLst/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三里屯一中</a:t>
            </a:r>
            <a:endParaRPr kumimoji="0" lang="en-US" altLang="ko-KR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Verdan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Verdan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Verdan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Verdan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Verdan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Verdan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Verdan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Verdan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u"/>
        <a:defRPr sz="2000" b="1">
          <a:solidFill>
            <a:schemeClr val="folHlink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SzPct val="60000"/>
        <a:buFont typeface="Wingdings" panose="05000000000000000000" pitchFamily="2" charset="2"/>
        <a:buChar char="n"/>
        <a:defRPr sz="1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1"/>
        </a:buClr>
        <a:buSzPct val="60000"/>
        <a:buFont typeface="Wingdings" panose="05000000000000000000" pitchFamily="2" charset="2"/>
        <a:buChar char="n"/>
        <a:defRPr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1"/>
        </a:buClr>
        <a:buSzPct val="60000"/>
        <a:buFont typeface="Wingdings" panose="05000000000000000000" pitchFamily="2" charset="2"/>
        <a:buChar char="n"/>
        <a:defRPr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1"/>
        </a:buClr>
        <a:buSzPct val="60000"/>
        <a:buFont typeface="Wingdings" panose="05000000000000000000" pitchFamily="2" charset="2"/>
        <a:buChar char="n"/>
        <a:defRPr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1"/>
        </a:buClr>
        <a:buSzPct val="60000"/>
        <a:buFont typeface="Wingdings" panose="05000000000000000000" pitchFamily="2" charset="2"/>
        <a:buChar char="n"/>
        <a:defRPr sz="14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8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12.jpe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" Target="slide1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0.png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image" Target="../media/image27.png"/><Relationship Id="rId7" Type="http://schemas.openxmlformats.org/officeDocument/2006/relationships/image" Target="../media/image26.emf"/><Relationship Id="rId6" Type="http://schemas.openxmlformats.org/officeDocument/2006/relationships/image" Target="../media/image25.emf"/><Relationship Id="rId5" Type="http://schemas.openxmlformats.org/officeDocument/2006/relationships/image" Target="../media/image24.emf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8.emf"/><Relationship Id="rId1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" Target="slide1.xml"/><Relationship Id="rId1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" Target="slide1.xml"/><Relationship Id="rId1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oleObject" Target="../embeddings/oleObject4.bin"/><Relationship Id="rId7" Type="http://schemas.openxmlformats.org/officeDocument/2006/relationships/image" Target="../media/image31.w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29.wmf"/><Relationship Id="rId2" Type="http://schemas.openxmlformats.org/officeDocument/2006/relationships/oleObject" Target="../embeddings/oleObject1.bin"/><Relationship Id="rId16" Type="http://schemas.openxmlformats.org/officeDocument/2006/relationships/vmlDrawing" Target="../drawings/vmlDrawing1.vml"/><Relationship Id="rId15" Type="http://schemas.openxmlformats.org/officeDocument/2006/relationships/slideLayout" Target="../slideLayouts/slideLayout18.xml"/><Relationship Id="rId14" Type="http://schemas.openxmlformats.org/officeDocument/2006/relationships/image" Target="../media/image33.wmf"/><Relationship Id="rId13" Type="http://schemas.openxmlformats.org/officeDocument/2006/relationships/oleObject" Target="../embeddings/oleObject8.bin"/><Relationship Id="rId12" Type="http://schemas.openxmlformats.org/officeDocument/2006/relationships/image" Target="../media/image32.wmf"/><Relationship Id="rId11" Type="http://schemas.openxmlformats.org/officeDocument/2006/relationships/oleObject" Target="../embeddings/oleObject7.bin"/><Relationship Id="rId10" Type="http://schemas.openxmlformats.org/officeDocument/2006/relationships/oleObject" Target="../embeddings/oleObject6.bin"/><Relationship Id="rId1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-6413" y="4183455"/>
            <a:ext cx="9144000" cy="92568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8000">
                <a:schemeClr val="accent5"/>
              </a:gs>
            </a:gsLst>
            <a:lin ang="10800000" scaled="0"/>
          </a:gradFill>
          <a:ln>
            <a:noFill/>
          </a:ln>
          <a:effectLst>
            <a:outerShdw blurRad="393700" dist="76200" dir="5820000" sx="99000" sy="99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 sz="1425" b="1">
              <a:solidFill>
                <a:prstClr val="white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 rot="16200000">
            <a:off x="8577365" y="4509022"/>
            <a:ext cx="953603" cy="272512"/>
            <a:chOff x="6507038" y="462977"/>
            <a:chExt cx="2430800" cy="471379"/>
          </a:xfrm>
        </p:grpSpPr>
        <p:grpSp>
          <p:nvGrpSpPr>
            <p:cNvPr id="62" name="组合 61"/>
            <p:cNvGrpSpPr/>
            <p:nvPr/>
          </p:nvGrpSpPr>
          <p:grpSpPr>
            <a:xfrm flipV="1">
              <a:off x="6507038" y="462977"/>
              <a:ext cx="1917435" cy="471379"/>
              <a:chOff x="810775" y="1533962"/>
              <a:chExt cx="7782374" cy="1913206"/>
            </a:xfrm>
          </p:grpSpPr>
          <p:sp>
            <p:nvSpPr>
              <p:cNvPr id="64" name="圆角矩形 63"/>
              <p:cNvSpPr/>
              <p:nvPr/>
            </p:nvSpPr>
            <p:spPr>
              <a:xfrm>
                <a:off x="2848247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425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81077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425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圆角矩形 65"/>
              <p:cNvSpPr/>
              <p:nvPr/>
            </p:nvSpPr>
            <p:spPr>
              <a:xfrm>
                <a:off x="684875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425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圆角矩形 66"/>
              <p:cNvSpPr/>
              <p:nvPr/>
            </p:nvSpPr>
            <p:spPr>
              <a:xfrm>
                <a:off x="4811283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425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圆角矩形 62"/>
            <p:cNvSpPr/>
            <p:nvPr/>
          </p:nvSpPr>
          <p:spPr>
            <a:xfrm flipV="1">
              <a:off x="8508051" y="462977"/>
              <a:ext cx="429787" cy="471379"/>
            </a:xfrm>
            <a:prstGeom prst="roundRect">
              <a:avLst>
                <a:gd name="adj" fmla="val 5039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425" b="1">
                <a:solidFill>
                  <a:prstClr val="white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678470" y="3164155"/>
            <a:ext cx="6370863" cy="528955"/>
          </a:xfrm>
          <a:prstGeom prst="rect">
            <a:avLst/>
          </a:prstGeom>
          <a:noFill/>
        </p:spPr>
        <p:txBody>
          <a:bodyPr wrap="square" lIns="68577" tIns="34288" rIns="68577" bIns="34288" rtlCol="0">
            <a:spAutoFit/>
          </a:bodyPr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</a:t>
            </a:r>
            <a:r>
              <a:rPr lang="zh-CN" altLang="en-US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教版八年级上册</a:t>
            </a:r>
            <a:r>
              <a:rPr lang="en-US" altLang="zh-CN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期末复习专题一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3000" b="1" dirty="0">
              <a:solidFill>
                <a:srgbClr val="44546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870584" y="1704123"/>
            <a:ext cx="5622290" cy="1174750"/>
          </a:xfrm>
          <a:prstGeom prst="rect">
            <a:avLst/>
          </a:prstGeom>
          <a:noFill/>
        </p:spPr>
        <p:txBody>
          <a:bodyPr wrap="none" lIns="68578" tIns="34289" rIns="68578" bIns="34289" rtlCol="0">
            <a:spAutoFit/>
          </a:bodyPr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dirty="0" smtClean="0">
                <a:ln w="0"/>
                <a:solidFill>
                  <a:srgbClr val="5B9BD5">
                    <a:lumMod val="50000"/>
                  </a:srgbClr>
                </a:solidFill>
                <a:latin typeface="微软雅黑" panose="020B0503020204020204" charset="-122"/>
              </a:rPr>
              <a:t>光学作图复习</a:t>
            </a:r>
            <a:endParaRPr lang="zh-CN" altLang="en-US" sz="7200" b="1" dirty="0" smtClean="0">
              <a:ln w="0"/>
              <a:solidFill>
                <a:srgbClr val="5B9BD5">
                  <a:lumMod val="50000"/>
                </a:srgbClr>
              </a:solidFill>
              <a:latin typeface="微软雅黑" panose="020B0503020204020204" charset="-122"/>
            </a:endParaRPr>
          </a:p>
        </p:txBody>
      </p:sp>
      <p:sp>
        <p:nvSpPr>
          <p:cNvPr id="57" name="圆角矩形 56"/>
          <p:cNvSpPr/>
          <p:nvPr/>
        </p:nvSpPr>
        <p:spPr>
          <a:xfrm rot="16200000" flipV="1">
            <a:off x="7835254" y="4155415"/>
            <a:ext cx="961559" cy="975117"/>
          </a:xfrm>
          <a:prstGeom prst="roundRect">
            <a:avLst>
              <a:gd name="adj" fmla="val 5039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 sz="1425" b="1">
              <a:solidFill>
                <a:prstClr val="white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68957" t="31415" r="5065" b="29413"/>
          <a:stretch>
            <a:fillRect/>
          </a:stretch>
        </p:blipFill>
        <p:spPr>
          <a:xfrm>
            <a:off x="1955165" y="4566920"/>
            <a:ext cx="1214755" cy="1279525"/>
          </a:xfrm>
          <a:prstGeom prst="ellipse">
            <a:avLst/>
          </a:prstGeom>
          <a:ln w="22225">
            <a:solidFill>
              <a:schemeClr val="bg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30961" t="46326" r="38294" b="9662"/>
          <a:stretch>
            <a:fillRect/>
          </a:stretch>
        </p:blipFill>
        <p:spPr>
          <a:xfrm>
            <a:off x="4592320" y="4037965"/>
            <a:ext cx="1437640" cy="143764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7591" t="67302" r="70098"/>
          <a:stretch>
            <a:fillRect/>
          </a:stretch>
        </p:blipFill>
        <p:spPr>
          <a:xfrm>
            <a:off x="4043680" y="5364480"/>
            <a:ext cx="1043305" cy="1068070"/>
          </a:xfrm>
          <a:prstGeom prst="ellips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40263" t="4432" r="30120" b="52799"/>
          <a:stretch>
            <a:fillRect/>
          </a:stretch>
        </p:blipFill>
        <p:spPr>
          <a:xfrm>
            <a:off x="5925185" y="4566920"/>
            <a:ext cx="1849120" cy="1865630"/>
          </a:xfrm>
          <a:prstGeom prst="ellipse">
            <a:avLst/>
          </a:prstGeom>
          <a:ln w="317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1098550" y="1305560"/>
            <a:ext cx="4375150" cy="35375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光的反射定律</a:t>
            </a:r>
            <a:endParaRPr lang="zh-CN" altLang="en-US" sz="3200" b="1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光的折射规律</a:t>
            </a:r>
            <a:endParaRPr lang="zh-CN" altLang="en-US" sz="3200" b="1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平面镜成像特点</a:t>
            </a:r>
            <a:endParaRPr lang="zh-CN" altLang="en-US" sz="3200" b="1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透镜的三条特殊光线</a:t>
            </a:r>
            <a:endParaRPr lang="zh-CN" altLang="en-US" sz="3200" b="1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320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光的直线传播</a:t>
            </a:r>
            <a:r>
              <a:rPr lang="zh-CN" altLang="en-US" sz="240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（小孔成像）</a:t>
            </a:r>
            <a:endParaRPr lang="zh-CN" altLang="en-US" sz="2400" b="1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074" name="AutoShape 6"/>
          <p:cNvSpPr/>
          <p:nvPr/>
        </p:nvSpPr>
        <p:spPr>
          <a:xfrm>
            <a:off x="785495" y="1658620"/>
            <a:ext cx="300990" cy="2990850"/>
          </a:xfrm>
          <a:prstGeom prst="leftBrace">
            <a:avLst>
              <a:gd name="adj1" fmla="val 49877"/>
              <a:gd name="adj2" fmla="val 47060"/>
            </a:avLst>
          </a:prstGeom>
          <a:noFill/>
          <a:ln w="38100" cap="flat" cmpd="sng">
            <a:solidFill>
              <a:srgbClr val="0070C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" name="Text Box 7"/>
          <p:cNvSpPr txBox="1"/>
          <p:nvPr/>
        </p:nvSpPr>
        <p:spPr>
          <a:xfrm>
            <a:off x="1074420" y="557530"/>
            <a:ext cx="40328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作图依据：</a:t>
            </a:r>
            <a:endParaRPr lang="zh-CN" altLang="en-US" sz="3600" b="1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21" name="组合 120"/>
          <p:cNvGrpSpPr/>
          <p:nvPr/>
        </p:nvGrpSpPr>
        <p:grpSpPr>
          <a:xfrm>
            <a:off x="5902960" y="620395"/>
            <a:ext cx="2480310" cy="2498090"/>
            <a:chOff x="9296" y="977"/>
            <a:chExt cx="3906" cy="3934"/>
          </a:xfrm>
        </p:grpSpPr>
        <p:grpSp>
          <p:nvGrpSpPr>
            <p:cNvPr id="10283" name="Group 58"/>
            <p:cNvGrpSpPr/>
            <p:nvPr/>
          </p:nvGrpSpPr>
          <p:grpSpPr>
            <a:xfrm rot="0">
              <a:off x="11090" y="1407"/>
              <a:ext cx="0" cy="3504"/>
              <a:chOff x="768" y="1056"/>
              <a:chExt cx="0" cy="2640"/>
            </a:xfrm>
          </p:grpSpPr>
          <p:sp>
            <p:nvSpPr>
              <p:cNvPr id="10284" name="Line 40"/>
              <p:cNvSpPr/>
              <p:nvPr/>
            </p:nvSpPr>
            <p:spPr>
              <a:xfrm>
                <a:off x="768" y="1056"/>
                <a:ext cx="0" cy="1344"/>
              </a:xfrm>
              <a:prstGeom prst="line">
                <a:avLst/>
              </a:prstGeom>
              <a:ln w="47625" cap="rnd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</p:spPr>
          </p:sp>
          <p:sp>
            <p:nvSpPr>
              <p:cNvPr id="10285" name="Line 41"/>
              <p:cNvSpPr/>
              <p:nvPr/>
            </p:nvSpPr>
            <p:spPr>
              <a:xfrm>
                <a:off x="768" y="2352"/>
                <a:ext cx="0" cy="1344"/>
              </a:xfrm>
              <a:prstGeom prst="line">
                <a:avLst/>
              </a:prstGeom>
              <a:ln w="31750" cap="rnd" cmpd="sng">
                <a:solidFill>
                  <a:schemeClr val="bg1"/>
                </a:solidFill>
                <a:prstDash val="sysDot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108" name="组合 107"/>
            <p:cNvGrpSpPr/>
            <p:nvPr/>
          </p:nvGrpSpPr>
          <p:grpSpPr>
            <a:xfrm>
              <a:off x="9296" y="977"/>
              <a:ext cx="3906" cy="2603"/>
              <a:chOff x="9440" y="911"/>
              <a:chExt cx="3906" cy="2603"/>
            </a:xfrm>
          </p:grpSpPr>
          <p:grpSp>
            <p:nvGrpSpPr>
              <p:cNvPr id="11" name="Group 2"/>
              <p:cNvGrpSpPr/>
              <p:nvPr/>
            </p:nvGrpSpPr>
            <p:grpSpPr>
              <a:xfrm rot="0">
                <a:off x="9440" y="2934"/>
                <a:ext cx="3906" cy="191"/>
                <a:chOff x="1584" y="3408"/>
                <a:chExt cx="2880" cy="144"/>
              </a:xfrm>
            </p:grpSpPr>
            <p:sp>
              <p:nvSpPr>
                <p:cNvPr id="12" name="Line 3"/>
                <p:cNvSpPr/>
                <p:nvPr/>
              </p:nvSpPr>
              <p:spPr>
                <a:xfrm>
                  <a:off x="1584" y="3408"/>
                  <a:ext cx="2880" cy="0"/>
                </a:xfrm>
                <a:prstGeom prst="line">
                  <a:avLst/>
                </a:prstGeom>
                <a:ln w="38100" cap="flat" cmpd="sng">
                  <a:solidFill>
                    <a:schemeClr val="hlink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grpSp>
              <p:nvGrpSpPr>
                <p:cNvPr id="13" name="Group 4"/>
                <p:cNvGrpSpPr/>
                <p:nvPr/>
              </p:nvGrpSpPr>
              <p:grpSpPr>
                <a:xfrm>
                  <a:off x="1584" y="3408"/>
                  <a:ext cx="960" cy="144"/>
                  <a:chOff x="1584" y="3408"/>
                  <a:chExt cx="960" cy="144"/>
                </a:xfrm>
              </p:grpSpPr>
              <p:sp>
                <p:nvSpPr>
                  <p:cNvPr id="14" name="Line 5"/>
                  <p:cNvSpPr/>
                  <p:nvPr/>
                </p:nvSpPr>
                <p:spPr>
                  <a:xfrm flipH="1">
                    <a:off x="158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" name="Line 6"/>
                  <p:cNvSpPr/>
                  <p:nvPr/>
                </p:nvSpPr>
                <p:spPr>
                  <a:xfrm flipH="1">
                    <a:off x="1776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" name="Line 7"/>
                  <p:cNvSpPr/>
                  <p:nvPr/>
                </p:nvSpPr>
                <p:spPr>
                  <a:xfrm flipH="1">
                    <a:off x="1920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" name="Line 8"/>
                  <p:cNvSpPr/>
                  <p:nvPr/>
                </p:nvSpPr>
                <p:spPr>
                  <a:xfrm flipH="1">
                    <a:off x="206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" name="Line 9"/>
                  <p:cNvSpPr/>
                  <p:nvPr/>
                </p:nvSpPr>
                <p:spPr>
                  <a:xfrm flipH="1">
                    <a:off x="2208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" name="Line 10"/>
                  <p:cNvSpPr/>
                  <p:nvPr/>
                </p:nvSpPr>
                <p:spPr>
                  <a:xfrm flipH="1">
                    <a:off x="2352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1" name="Group 11"/>
                <p:cNvGrpSpPr/>
                <p:nvPr/>
              </p:nvGrpSpPr>
              <p:grpSpPr>
                <a:xfrm>
                  <a:off x="2352" y="3408"/>
                  <a:ext cx="960" cy="144"/>
                  <a:chOff x="1584" y="3408"/>
                  <a:chExt cx="960" cy="144"/>
                </a:xfrm>
              </p:grpSpPr>
              <p:sp>
                <p:nvSpPr>
                  <p:cNvPr id="22" name="Line 12"/>
                  <p:cNvSpPr/>
                  <p:nvPr/>
                </p:nvSpPr>
                <p:spPr>
                  <a:xfrm flipH="1">
                    <a:off x="158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" name="Line 13"/>
                  <p:cNvSpPr/>
                  <p:nvPr/>
                </p:nvSpPr>
                <p:spPr>
                  <a:xfrm flipH="1">
                    <a:off x="1776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" name="Line 14"/>
                  <p:cNvSpPr/>
                  <p:nvPr/>
                </p:nvSpPr>
                <p:spPr>
                  <a:xfrm flipH="1">
                    <a:off x="1920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" name="Line 15"/>
                  <p:cNvSpPr/>
                  <p:nvPr/>
                </p:nvSpPr>
                <p:spPr>
                  <a:xfrm flipH="1">
                    <a:off x="206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5" name="Line 16"/>
                  <p:cNvSpPr/>
                  <p:nvPr/>
                </p:nvSpPr>
                <p:spPr>
                  <a:xfrm flipH="1">
                    <a:off x="2208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6" name="Line 17"/>
                  <p:cNvSpPr/>
                  <p:nvPr/>
                </p:nvSpPr>
                <p:spPr>
                  <a:xfrm flipH="1">
                    <a:off x="2352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7" name="Group 18"/>
                <p:cNvGrpSpPr/>
                <p:nvPr/>
              </p:nvGrpSpPr>
              <p:grpSpPr>
                <a:xfrm>
                  <a:off x="3264" y="3408"/>
                  <a:ext cx="1008" cy="144"/>
                  <a:chOff x="1584" y="3408"/>
                  <a:chExt cx="960" cy="144"/>
                </a:xfrm>
              </p:grpSpPr>
              <p:sp>
                <p:nvSpPr>
                  <p:cNvPr id="38" name="Line 19"/>
                  <p:cNvSpPr/>
                  <p:nvPr/>
                </p:nvSpPr>
                <p:spPr>
                  <a:xfrm flipH="1">
                    <a:off x="158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9" name="Line 20"/>
                  <p:cNvSpPr/>
                  <p:nvPr/>
                </p:nvSpPr>
                <p:spPr>
                  <a:xfrm flipH="1">
                    <a:off x="1776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0" name="Line 21"/>
                  <p:cNvSpPr/>
                  <p:nvPr/>
                </p:nvSpPr>
                <p:spPr>
                  <a:xfrm flipH="1">
                    <a:off x="1920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1" name="Line 22"/>
                  <p:cNvSpPr/>
                  <p:nvPr/>
                </p:nvSpPr>
                <p:spPr>
                  <a:xfrm flipH="1">
                    <a:off x="206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2" name="Line 23"/>
                  <p:cNvSpPr/>
                  <p:nvPr/>
                </p:nvSpPr>
                <p:spPr>
                  <a:xfrm flipH="1">
                    <a:off x="2208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3" name="Line 24"/>
                  <p:cNvSpPr/>
                  <p:nvPr/>
                </p:nvSpPr>
                <p:spPr>
                  <a:xfrm flipH="1">
                    <a:off x="2352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</p:grpSp>
          <p:sp>
            <p:nvSpPr>
              <p:cNvPr id="44" name="Text Box 44"/>
              <p:cNvSpPr txBox="1"/>
              <p:nvPr/>
            </p:nvSpPr>
            <p:spPr>
              <a:xfrm>
                <a:off x="11132" y="2934"/>
                <a:ext cx="521" cy="5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solidFill>
                      <a:srgbClr val="CC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endParaRPr lang="en-US" altLang="zh-CN" dirty="0">
                  <a:solidFill>
                    <a:srgbClr val="CC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5" name="Freeform 48"/>
              <p:cNvSpPr/>
              <p:nvPr/>
            </p:nvSpPr>
            <p:spPr>
              <a:xfrm rot="12651970">
                <a:off x="10956" y="2411"/>
                <a:ext cx="228" cy="255"/>
              </a:xfrm>
              <a:custGeom>
                <a:avLst/>
                <a:gdLst/>
                <a:ahLst/>
                <a:cxnLst>
                  <a:cxn ang="0">
                    <a:pos x="0" y="159973464"/>
                  </a:cxn>
                  <a:cxn ang="0">
                    <a:pos x="136257792" y="159973464"/>
                  </a:cxn>
                  <a:cxn ang="0">
                    <a:pos x="111483648" y="0"/>
                  </a:cxn>
                </a:cxnLst>
                <a:pathLst>
                  <a:path w="600" h="280">
                    <a:moveTo>
                      <a:pt x="0" y="240"/>
                    </a:moveTo>
                    <a:cubicBezTo>
                      <a:pt x="228" y="260"/>
                      <a:pt x="456" y="280"/>
                      <a:pt x="528" y="240"/>
                    </a:cubicBezTo>
                    <a:cubicBezTo>
                      <a:pt x="600" y="200"/>
                      <a:pt x="448" y="40"/>
                      <a:pt x="432" y="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" name="Line 27"/>
              <p:cNvSpPr/>
              <p:nvPr/>
            </p:nvSpPr>
            <p:spPr>
              <a:xfrm>
                <a:off x="9828" y="1164"/>
                <a:ext cx="1432" cy="1784"/>
              </a:xfrm>
              <a:prstGeom prst="line">
                <a:avLst/>
              </a:prstGeom>
              <a:ln w="4508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7" name="Freeform 28"/>
              <p:cNvSpPr/>
              <p:nvPr/>
            </p:nvSpPr>
            <p:spPr>
              <a:xfrm>
                <a:off x="9836" y="1164"/>
                <a:ext cx="841" cy="10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solidFill>
                <a:schemeClr val="bg1"/>
              </a:solidFill>
              <a:ln w="444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48" name="组合 47"/>
              <p:cNvGrpSpPr/>
              <p:nvPr/>
            </p:nvGrpSpPr>
            <p:grpSpPr>
              <a:xfrm rot="0">
                <a:off x="11243" y="2705"/>
                <a:ext cx="231" cy="203"/>
                <a:chOff x="5907" y="3435"/>
                <a:chExt cx="367" cy="322"/>
              </a:xfrm>
            </p:grpSpPr>
            <p:sp>
              <p:nvSpPr>
                <p:cNvPr id="49" name="Line 27"/>
                <p:cNvSpPr/>
                <p:nvPr/>
              </p:nvSpPr>
              <p:spPr>
                <a:xfrm flipH="1">
                  <a:off x="6272" y="3435"/>
                  <a:ext cx="2" cy="323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50" name="Line 27"/>
                <p:cNvSpPr/>
                <p:nvPr/>
              </p:nvSpPr>
              <p:spPr>
                <a:xfrm flipH="1" flipV="1">
                  <a:off x="5907" y="3436"/>
                  <a:ext cx="366" cy="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51" name="Line 34"/>
              <p:cNvSpPr/>
              <p:nvPr/>
            </p:nvSpPr>
            <p:spPr>
              <a:xfrm rot="2127092" flipV="1">
                <a:off x="11907" y="911"/>
                <a:ext cx="127" cy="2252"/>
              </a:xfrm>
              <a:prstGeom prst="line">
                <a:avLst/>
              </a:prstGeom>
              <a:ln w="44450" cap="flat" cmpd="sng">
                <a:solidFill>
                  <a:srgbClr val="FF006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2" name="Line 35"/>
              <p:cNvSpPr/>
              <p:nvPr/>
            </p:nvSpPr>
            <p:spPr>
              <a:xfrm rot="2187092" flipV="1">
                <a:off x="11552" y="1975"/>
                <a:ext cx="69" cy="1048"/>
              </a:xfrm>
              <a:prstGeom prst="line">
                <a:avLst/>
              </a:prstGeom>
              <a:ln w="44450" cap="flat" cmpd="sng">
                <a:solidFill>
                  <a:srgbClr val="FF0066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53" name="Freeform 48"/>
              <p:cNvSpPr/>
              <p:nvPr/>
            </p:nvSpPr>
            <p:spPr>
              <a:xfrm rot="14031970">
                <a:off x="11280" y="2380"/>
                <a:ext cx="223" cy="260"/>
              </a:xfrm>
              <a:custGeom>
                <a:avLst/>
                <a:gdLst/>
                <a:ahLst/>
                <a:cxnLst>
                  <a:cxn ang="0">
                    <a:pos x="0" y="159973464"/>
                  </a:cxn>
                  <a:cxn ang="0">
                    <a:pos x="136257792" y="159973464"/>
                  </a:cxn>
                  <a:cxn ang="0">
                    <a:pos x="111483648" y="0"/>
                  </a:cxn>
                </a:cxnLst>
                <a:pathLst>
                  <a:path w="600" h="280">
                    <a:moveTo>
                      <a:pt x="0" y="240"/>
                    </a:moveTo>
                    <a:cubicBezTo>
                      <a:pt x="228" y="260"/>
                      <a:pt x="456" y="280"/>
                      <a:pt x="528" y="240"/>
                    </a:cubicBezTo>
                    <a:cubicBezTo>
                      <a:pt x="600" y="200"/>
                      <a:pt x="448" y="40"/>
                      <a:pt x="432" y="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5976620" y="2506345"/>
            <a:ext cx="2322195" cy="1710690"/>
            <a:chOff x="8258" y="6102"/>
            <a:chExt cx="5776" cy="4516"/>
          </a:xfrm>
        </p:grpSpPr>
        <p:grpSp>
          <p:nvGrpSpPr>
            <p:cNvPr id="54" name="Group 5"/>
            <p:cNvGrpSpPr/>
            <p:nvPr/>
          </p:nvGrpSpPr>
          <p:grpSpPr>
            <a:xfrm rot="0">
              <a:off x="9244" y="6102"/>
              <a:ext cx="1362" cy="2237"/>
              <a:chOff x="720" y="358"/>
              <a:chExt cx="1388" cy="2249"/>
            </a:xfrm>
          </p:grpSpPr>
          <p:sp>
            <p:nvSpPr>
              <p:cNvPr id="55" name="Line 6"/>
              <p:cNvSpPr/>
              <p:nvPr/>
            </p:nvSpPr>
            <p:spPr>
              <a:xfrm>
                <a:off x="720" y="358"/>
                <a:ext cx="1104" cy="1104"/>
              </a:xfrm>
              <a:prstGeom prst="line">
                <a:avLst/>
              </a:prstGeom>
              <a:ln w="57150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lg"/>
              </a:ln>
            </p:spPr>
          </p:sp>
          <p:sp>
            <p:nvSpPr>
              <p:cNvPr id="56" name="Line 7"/>
              <p:cNvSpPr/>
              <p:nvPr/>
            </p:nvSpPr>
            <p:spPr>
              <a:xfrm rot="2700000" flipV="1">
                <a:off x="1231" y="1730"/>
                <a:ext cx="1748" cy="6"/>
              </a:xfrm>
              <a:prstGeom prst="line">
                <a:avLst/>
              </a:prstGeom>
              <a:ln w="571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57" name="Rectangle 8"/>
            <p:cNvSpPr/>
            <p:nvPr/>
          </p:nvSpPr>
          <p:spPr>
            <a:xfrm>
              <a:off x="8258" y="8134"/>
              <a:ext cx="5776" cy="2484"/>
            </a:xfrm>
            <a:prstGeom prst="rect">
              <a:avLst/>
            </a:prstGeom>
            <a:gradFill rotWithShape="0">
              <a:gsLst>
                <a:gs pos="0">
                  <a:srgbClr val="66CCFF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grpSp>
          <p:nvGrpSpPr>
            <p:cNvPr id="58" name="Group 9"/>
            <p:cNvGrpSpPr/>
            <p:nvPr/>
          </p:nvGrpSpPr>
          <p:grpSpPr>
            <a:xfrm rot="982104">
              <a:off x="10835" y="8237"/>
              <a:ext cx="1529" cy="2296"/>
              <a:chOff x="720" y="358"/>
              <a:chExt cx="1433" cy="2031"/>
            </a:xfrm>
          </p:grpSpPr>
          <p:sp>
            <p:nvSpPr>
              <p:cNvPr id="59" name="Line 10"/>
              <p:cNvSpPr/>
              <p:nvPr/>
            </p:nvSpPr>
            <p:spPr>
              <a:xfrm>
                <a:off x="720" y="358"/>
                <a:ext cx="1104" cy="1104"/>
              </a:xfrm>
              <a:prstGeom prst="line">
                <a:avLst/>
              </a:prstGeom>
              <a:ln w="57150" cap="flat" cmpd="sng">
                <a:solidFill>
                  <a:srgbClr val="FF0066"/>
                </a:solidFill>
                <a:prstDash val="solid"/>
                <a:headEnd type="none" w="med" len="med"/>
                <a:tailEnd type="triangle" w="med" len="lg"/>
              </a:ln>
            </p:spPr>
          </p:sp>
          <p:sp>
            <p:nvSpPr>
              <p:cNvPr id="60" name="Line 11"/>
              <p:cNvSpPr/>
              <p:nvPr/>
            </p:nvSpPr>
            <p:spPr>
              <a:xfrm rot="2880000" flipV="1">
                <a:off x="1502" y="1738"/>
                <a:ext cx="1259" cy="42"/>
              </a:xfrm>
              <a:prstGeom prst="line">
                <a:avLst/>
              </a:prstGeom>
              <a:ln w="57150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61" name="Line 12"/>
            <p:cNvSpPr/>
            <p:nvPr/>
          </p:nvSpPr>
          <p:spPr>
            <a:xfrm>
              <a:off x="11146" y="6297"/>
              <a:ext cx="0" cy="3627"/>
            </a:xfrm>
            <a:prstGeom prst="line">
              <a:avLst/>
            </a:prstGeom>
            <a:ln w="47625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62" name="Text Box 13"/>
            <p:cNvSpPr txBox="1"/>
            <p:nvPr/>
          </p:nvSpPr>
          <p:spPr>
            <a:xfrm>
              <a:off x="12354" y="7104"/>
              <a:ext cx="1680" cy="8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algn="l" eaLnBrk="1" hangingPunct="1">
                <a:spcBef>
                  <a:spcPct val="50000"/>
                </a:spcBef>
                <a:buNone/>
              </a:pPr>
              <a:r>
                <a:rPr lang="zh-CN" altLang="en-US" sz="1400" b="1" dirty="0">
                  <a:latin typeface="微软雅黑" panose="020B0503020204020204" charset="-122"/>
                  <a:ea typeface="微软雅黑" panose="020B0503020204020204" charset="-122"/>
                </a:rPr>
                <a:t>空</a:t>
              </a:r>
              <a:r>
                <a:rPr lang="zh-CN" altLang="en-US" sz="1400" b="1" dirty="0">
                  <a:latin typeface="微软雅黑" panose="020B0503020204020204" charset="-122"/>
                  <a:ea typeface="微软雅黑" panose="020B0503020204020204" charset="-122"/>
                </a:rPr>
                <a:t>气</a:t>
              </a:r>
              <a:endParaRPr lang="zh-CN" altLang="en-US" sz="14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3" name="Text Box 14"/>
            <p:cNvSpPr txBox="1"/>
            <p:nvPr/>
          </p:nvSpPr>
          <p:spPr>
            <a:xfrm>
              <a:off x="12591" y="8372"/>
              <a:ext cx="1022" cy="8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1400" b="1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水</a:t>
              </a:r>
              <a:endParaRPr lang="zh-CN" altLang="en-US" sz="1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 rot="0">
              <a:off x="11213" y="7811"/>
              <a:ext cx="367" cy="322"/>
              <a:chOff x="5907" y="3435"/>
              <a:chExt cx="367" cy="322"/>
            </a:xfrm>
          </p:grpSpPr>
          <p:sp>
            <p:nvSpPr>
              <p:cNvPr id="65" name="Line 27"/>
              <p:cNvSpPr/>
              <p:nvPr/>
            </p:nvSpPr>
            <p:spPr>
              <a:xfrm flipH="1">
                <a:off x="6272" y="3435"/>
                <a:ext cx="2" cy="323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6" name="Line 27"/>
              <p:cNvSpPr/>
              <p:nvPr/>
            </p:nvSpPr>
            <p:spPr>
              <a:xfrm flipH="1" flipV="1">
                <a:off x="5907" y="3436"/>
                <a:ext cx="366" cy="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79" name="组合 78"/>
          <p:cNvGrpSpPr/>
          <p:nvPr/>
        </p:nvGrpSpPr>
        <p:grpSpPr>
          <a:xfrm>
            <a:off x="5792470" y="5050155"/>
            <a:ext cx="2804795" cy="1109980"/>
            <a:chOff x="3168" y="2949"/>
            <a:chExt cx="6986" cy="2764"/>
          </a:xfrm>
        </p:grpSpPr>
        <p:grpSp>
          <p:nvGrpSpPr>
            <p:cNvPr id="80" name="组合 14"/>
            <p:cNvGrpSpPr/>
            <p:nvPr/>
          </p:nvGrpSpPr>
          <p:grpSpPr>
            <a:xfrm>
              <a:off x="3168" y="2949"/>
              <a:ext cx="6986" cy="2764"/>
              <a:chOff x="2099" y="2203"/>
              <a:chExt cx="9240" cy="3240"/>
            </a:xfrm>
          </p:grpSpPr>
          <p:sp>
            <p:nvSpPr>
              <p:cNvPr id="81" name="Line 3"/>
              <p:cNvSpPr/>
              <p:nvPr/>
            </p:nvSpPr>
            <p:spPr>
              <a:xfrm flipV="1">
                <a:off x="6539" y="2203"/>
                <a:ext cx="0" cy="3240"/>
              </a:xfrm>
              <a:prstGeom prst="line">
                <a:avLst/>
              </a:prstGeom>
              <a:ln w="31750" cap="flat" cmpd="sng">
                <a:solidFill>
                  <a:srgbClr val="040404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grpSp>
            <p:nvGrpSpPr>
              <p:cNvPr id="82" name="Group 4"/>
              <p:cNvGrpSpPr/>
              <p:nvPr/>
            </p:nvGrpSpPr>
            <p:grpSpPr>
              <a:xfrm>
                <a:off x="2099" y="2436"/>
                <a:ext cx="9240" cy="2880"/>
                <a:chOff x="0" y="0"/>
                <a:chExt cx="3696" cy="1152"/>
              </a:xfrm>
            </p:grpSpPr>
            <p:grpSp>
              <p:nvGrpSpPr>
                <p:cNvPr id="83" name="Group 5"/>
                <p:cNvGrpSpPr/>
                <p:nvPr/>
              </p:nvGrpSpPr>
              <p:grpSpPr>
                <a:xfrm>
                  <a:off x="0" y="0"/>
                  <a:ext cx="288" cy="1152"/>
                  <a:chOff x="0" y="0"/>
                  <a:chExt cx="288" cy="1152"/>
                </a:xfrm>
              </p:grpSpPr>
              <p:sp>
                <p:nvSpPr>
                  <p:cNvPr id="84" name="Rectangle 6"/>
                  <p:cNvSpPr/>
                  <p:nvPr/>
                </p:nvSpPr>
                <p:spPr>
                  <a:xfrm>
                    <a:off x="0" y="336"/>
                    <a:ext cx="288" cy="816"/>
                  </a:xfrm>
                  <a:prstGeom prst="rect">
                    <a:avLst/>
                  </a:prstGeom>
                  <a:solidFill>
                    <a:srgbClr val="FFCC99"/>
                  </a:solidFill>
                  <a:ln w="38100" cap="flat" cmpd="sng">
                    <a:solidFill>
                      <a:srgbClr val="FFCC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p>
                    <a:endParaRPr lang="zh-CN" altLang="en-US" dirty="0">
                      <a:latin typeface="Comic Sans MS" panose="030F0702030302020204" pitchFamily="66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85" name="Oval 7"/>
                  <p:cNvSpPr/>
                  <p:nvPr/>
                </p:nvSpPr>
                <p:spPr>
                  <a:xfrm>
                    <a:off x="96" y="0"/>
                    <a:ext cx="144" cy="336"/>
                  </a:xfrm>
                  <a:prstGeom prst="ellipse">
                    <a:avLst/>
                  </a:prstGeom>
                  <a:solidFill>
                    <a:srgbClr val="FF0000"/>
                  </a:solidFill>
                  <a:ln w="381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p>
                    <a:endParaRPr lang="zh-CN" altLang="en-US" dirty="0">
                      <a:latin typeface="Comic Sans MS" panose="030F0702030302020204" pitchFamily="66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86" name="Group 8"/>
                <p:cNvGrpSpPr/>
                <p:nvPr/>
              </p:nvGrpSpPr>
              <p:grpSpPr>
                <a:xfrm>
                  <a:off x="3408" y="0"/>
                  <a:ext cx="288" cy="1152"/>
                  <a:chOff x="0" y="0"/>
                  <a:chExt cx="288" cy="1152"/>
                </a:xfrm>
              </p:grpSpPr>
              <p:sp>
                <p:nvSpPr>
                  <p:cNvPr id="87" name="Rectangle 9"/>
                  <p:cNvSpPr/>
                  <p:nvPr/>
                </p:nvSpPr>
                <p:spPr>
                  <a:xfrm>
                    <a:off x="0" y="336"/>
                    <a:ext cx="288" cy="816"/>
                  </a:xfrm>
                  <a:prstGeom prst="rect">
                    <a:avLst/>
                  </a:prstGeom>
                  <a:solidFill>
                    <a:srgbClr val="FFCC99"/>
                  </a:solidFill>
                  <a:ln w="38100" cap="flat" cmpd="sng">
                    <a:solidFill>
                      <a:srgbClr val="000000"/>
                    </a:solidFill>
                    <a:prstDash val="dash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p>
                    <a:endParaRPr lang="zh-CN" altLang="en-US" dirty="0">
                      <a:latin typeface="Comic Sans MS" panose="030F0702030302020204" pitchFamily="66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88" name="Oval 10"/>
                  <p:cNvSpPr/>
                  <p:nvPr/>
                </p:nvSpPr>
                <p:spPr>
                  <a:xfrm>
                    <a:off x="96" y="0"/>
                    <a:ext cx="144" cy="336"/>
                  </a:xfrm>
                  <a:prstGeom prst="ellipse">
                    <a:avLst/>
                  </a:prstGeom>
                  <a:solidFill>
                    <a:srgbClr val="FF0000"/>
                  </a:solidFill>
                  <a:ln w="38100" cap="flat" cmpd="sng">
                    <a:solidFill>
                      <a:srgbClr val="0000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p>
                    <a:endParaRPr lang="zh-CN" altLang="en-US" dirty="0">
                      <a:latin typeface="Comic Sans MS" panose="030F0702030302020204" pitchFamily="66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89" name="Group 11"/>
              <p:cNvGrpSpPr/>
              <p:nvPr/>
            </p:nvGrpSpPr>
            <p:grpSpPr>
              <a:xfrm>
                <a:off x="6179" y="2429"/>
                <a:ext cx="360" cy="480"/>
                <a:chOff x="0" y="0"/>
                <a:chExt cx="144" cy="192"/>
              </a:xfrm>
            </p:grpSpPr>
            <p:sp>
              <p:nvSpPr>
                <p:cNvPr id="90" name="Line 12"/>
                <p:cNvSpPr/>
                <p:nvPr/>
              </p:nvSpPr>
              <p:spPr>
                <a:xfrm>
                  <a:off x="0" y="0"/>
                  <a:ext cx="0" cy="192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91" name="Line 13"/>
                <p:cNvSpPr/>
                <p:nvPr/>
              </p:nvSpPr>
              <p:spPr>
                <a:xfrm>
                  <a:off x="0" y="192"/>
                  <a:ext cx="144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92" name="Line 18"/>
              <p:cNvSpPr/>
              <p:nvPr/>
            </p:nvSpPr>
            <p:spPr>
              <a:xfrm>
                <a:off x="2579" y="2482"/>
                <a:ext cx="8280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cxnSp>
          <p:nvCxnSpPr>
            <p:cNvPr id="93" name="直接连接符 92"/>
            <p:cNvCxnSpPr/>
            <p:nvPr/>
          </p:nvCxnSpPr>
          <p:spPr>
            <a:xfrm flipV="1">
              <a:off x="6560" y="296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4" name="直接连接符 93"/>
            <p:cNvCxnSpPr/>
            <p:nvPr/>
          </p:nvCxnSpPr>
          <p:spPr>
            <a:xfrm flipV="1">
              <a:off x="6560" y="320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5" name="直接连接符 94"/>
            <p:cNvCxnSpPr/>
            <p:nvPr/>
          </p:nvCxnSpPr>
          <p:spPr>
            <a:xfrm flipV="1">
              <a:off x="6560" y="344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6" name="直接连接符 95"/>
            <p:cNvCxnSpPr/>
            <p:nvPr/>
          </p:nvCxnSpPr>
          <p:spPr>
            <a:xfrm flipV="1">
              <a:off x="6560" y="368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7" name="直接连接符 96"/>
            <p:cNvCxnSpPr/>
            <p:nvPr/>
          </p:nvCxnSpPr>
          <p:spPr>
            <a:xfrm flipV="1">
              <a:off x="6560" y="392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8" name="直接连接符 97"/>
            <p:cNvCxnSpPr/>
            <p:nvPr/>
          </p:nvCxnSpPr>
          <p:spPr>
            <a:xfrm flipV="1">
              <a:off x="6560" y="416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9" name="直接连接符 98"/>
            <p:cNvCxnSpPr/>
            <p:nvPr/>
          </p:nvCxnSpPr>
          <p:spPr>
            <a:xfrm flipV="1">
              <a:off x="6560" y="440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00" name="直接连接符 99"/>
            <p:cNvCxnSpPr/>
            <p:nvPr/>
          </p:nvCxnSpPr>
          <p:spPr>
            <a:xfrm flipV="1">
              <a:off x="6560" y="464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01" name="直接连接符 100"/>
            <p:cNvCxnSpPr/>
            <p:nvPr/>
          </p:nvCxnSpPr>
          <p:spPr>
            <a:xfrm flipV="1">
              <a:off x="6560" y="488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02" name="直接连接符 101"/>
            <p:cNvCxnSpPr/>
            <p:nvPr/>
          </p:nvCxnSpPr>
          <p:spPr>
            <a:xfrm flipV="1">
              <a:off x="6560" y="512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03" name="直接连接符 102"/>
            <p:cNvCxnSpPr/>
            <p:nvPr/>
          </p:nvCxnSpPr>
          <p:spPr>
            <a:xfrm flipV="1">
              <a:off x="6560" y="536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20" name="组合 119"/>
          <p:cNvGrpSpPr/>
          <p:nvPr/>
        </p:nvGrpSpPr>
        <p:grpSpPr>
          <a:xfrm>
            <a:off x="2415540" y="4910455"/>
            <a:ext cx="1935480" cy="1744980"/>
            <a:chOff x="4150" y="7734"/>
            <a:chExt cx="3048" cy="2748"/>
          </a:xfrm>
        </p:grpSpPr>
        <p:grpSp>
          <p:nvGrpSpPr>
            <p:cNvPr id="109" name="组合 108"/>
            <p:cNvGrpSpPr/>
            <p:nvPr/>
          </p:nvGrpSpPr>
          <p:grpSpPr>
            <a:xfrm rot="20040000">
              <a:off x="4648" y="7734"/>
              <a:ext cx="2052" cy="2749"/>
              <a:chOff x="5808" y="8181"/>
              <a:chExt cx="1432" cy="1784"/>
            </a:xfrm>
          </p:grpSpPr>
          <p:sp>
            <p:nvSpPr>
              <p:cNvPr id="106" name="Line 27"/>
              <p:cNvSpPr/>
              <p:nvPr/>
            </p:nvSpPr>
            <p:spPr>
              <a:xfrm>
                <a:off x="5808" y="8181"/>
                <a:ext cx="1432" cy="1784"/>
              </a:xfrm>
              <a:prstGeom prst="line">
                <a:avLst/>
              </a:prstGeom>
              <a:ln w="4508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07" name="Freeform 28"/>
              <p:cNvSpPr/>
              <p:nvPr/>
            </p:nvSpPr>
            <p:spPr>
              <a:xfrm>
                <a:off x="5816" y="8181"/>
                <a:ext cx="1192" cy="14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solidFill>
                <a:schemeClr val="bg1"/>
              </a:solidFill>
              <a:ln w="444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cxnSp>
          <p:nvCxnSpPr>
            <p:cNvPr id="110" name="直接连接符 109"/>
            <p:cNvCxnSpPr/>
            <p:nvPr/>
          </p:nvCxnSpPr>
          <p:spPr>
            <a:xfrm>
              <a:off x="5735" y="7851"/>
              <a:ext cx="0" cy="1136"/>
            </a:xfrm>
            <a:prstGeom prst="line">
              <a:avLst/>
            </a:prstGeom>
            <a:noFill/>
            <a:ln w="25400" cap="flat" cmpd="sng" algn="ctr">
              <a:solidFill>
                <a:schemeClr val="tx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1" name="直接连接符 110"/>
            <p:cNvCxnSpPr/>
            <p:nvPr/>
          </p:nvCxnSpPr>
          <p:spPr>
            <a:xfrm>
              <a:off x="5735" y="9185"/>
              <a:ext cx="0" cy="1136"/>
            </a:xfrm>
            <a:prstGeom prst="line">
              <a:avLst/>
            </a:prstGeom>
            <a:noFill/>
            <a:ln w="25400" cap="flat" cmpd="sng" algn="ctr">
              <a:solidFill>
                <a:schemeClr val="tx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2" name="直接连接符 111"/>
            <p:cNvCxnSpPr/>
            <p:nvPr/>
          </p:nvCxnSpPr>
          <p:spPr>
            <a:xfrm>
              <a:off x="7198" y="7833"/>
              <a:ext cx="0" cy="2521"/>
            </a:xfrm>
            <a:prstGeom prst="line">
              <a:avLst/>
            </a:prstGeom>
            <a:noFill/>
            <a:ln w="25400" cap="flat" cmpd="sng" algn="ctr">
              <a:solidFill>
                <a:schemeClr val="tx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14" name="组合 113"/>
            <p:cNvGrpSpPr/>
            <p:nvPr/>
          </p:nvGrpSpPr>
          <p:grpSpPr>
            <a:xfrm rot="17220000">
              <a:off x="4702" y="7817"/>
              <a:ext cx="1943" cy="2603"/>
              <a:chOff x="5808" y="8181"/>
              <a:chExt cx="1432" cy="1784"/>
            </a:xfrm>
          </p:grpSpPr>
          <p:sp>
            <p:nvSpPr>
              <p:cNvPr id="115" name="Line 27"/>
              <p:cNvSpPr/>
              <p:nvPr/>
            </p:nvSpPr>
            <p:spPr>
              <a:xfrm>
                <a:off x="5808" y="8181"/>
                <a:ext cx="1432" cy="1784"/>
              </a:xfrm>
              <a:prstGeom prst="line">
                <a:avLst/>
              </a:prstGeom>
              <a:ln w="4508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16" name="Freeform 28"/>
              <p:cNvSpPr/>
              <p:nvPr/>
            </p:nvSpPr>
            <p:spPr>
              <a:xfrm>
                <a:off x="5816" y="8181"/>
                <a:ext cx="1192" cy="14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solidFill>
                <a:schemeClr val="bg1"/>
              </a:solidFill>
              <a:ln w="444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cxnSp>
          <p:nvCxnSpPr>
            <p:cNvPr id="118" name="直接箭头连接符 117"/>
            <p:cNvCxnSpPr/>
            <p:nvPr/>
          </p:nvCxnSpPr>
          <p:spPr>
            <a:xfrm flipV="1">
              <a:off x="4150" y="8274"/>
              <a:ext cx="10" cy="1401"/>
            </a:xfrm>
            <a:prstGeom prst="straightConnector1">
              <a:avLst/>
            </a:prstGeom>
            <a:noFill/>
            <a:ln w="34925" cap="flat" cmpd="sng" algn="ctr">
              <a:solidFill>
                <a:srgbClr val="FF006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cxnSp>
          <p:nvCxnSpPr>
            <p:cNvPr id="119" name="直接箭头连接符 118"/>
            <p:cNvCxnSpPr/>
            <p:nvPr/>
          </p:nvCxnSpPr>
          <p:spPr>
            <a:xfrm>
              <a:off x="7160" y="8600"/>
              <a:ext cx="0" cy="1289"/>
            </a:xfrm>
            <a:prstGeom prst="straightConnector1">
              <a:avLst/>
            </a:prstGeom>
            <a:noFill/>
            <a:ln w="34925" cap="flat" cmpd="sng" algn="ctr">
              <a:solidFill>
                <a:srgbClr val="FF0066"/>
              </a:solidFill>
              <a:prstDash val="solid"/>
              <a:round/>
              <a:headEnd type="none" w="med" len="med"/>
              <a:tailEnd type="arrow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41" name="组合 140"/>
          <p:cNvGrpSpPr/>
          <p:nvPr/>
        </p:nvGrpSpPr>
        <p:grpSpPr>
          <a:xfrm>
            <a:off x="3105150" y="1210945"/>
            <a:ext cx="2822575" cy="2902585"/>
            <a:chOff x="4888" y="1924"/>
            <a:chExt cx="4445" cy="4571"/>
          </a:xfrm>
        </p:grpSpPr>
        <p:pic>
          <p:nvPicPr>
            <p:cNvPr id="4136" name="Picture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88" y="3583"/>
              <a:ext cx="4192" cy="291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17" name="Picture 46"/>
            <p:cNvPicPr>
              <a:picLocks noChangeAspect="1"/>
            </p:cNvPicPr>
            <p:nvPr/>
          </p:nvPicPr>
          <p:blipFill>
            <a:blip r:embed="rId3"/>
            <a:srcRect l="81818" t="23682" b="46716"/>
            <a:stretch>
              <a:fillRect/>
            </a:stretch>
          </p:blipFill>
          <p:spPr>
            <a:xfrm>
              <a:off x="8613" y="1924"/>
              <a:ext cx="720" cy="780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10" name="图片 10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3795" y="2154555"/>
            <a:ext cx="2132330" cy="2069465"/>
          </a:xfrm>
          <a:prstGeom prst="rect">
            <a:avLst/>
          </a:prstGeom>
        </p:spPr>
      </p:pic>
      <p:sp>
        <p:nvSpPr>
          <p:cNvPr id="4130" name="AutoShape 4"/>
          <p:cNvSpPr>
            <a:spLocks noChangeAspect="1"/>
          </p:cNvSpPr>
          <p:nvPr/>
        </p:nvSpPr>
        <p:spPr>
          <a:xfrm>
            <a:off x="468630" y="1628775"/>
            <a:ext cx="8675370" cy="29337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4137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630" y="1842770"/>
            <a:ext cx="2356485" cy="21418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32" name="Text Box 9"/>
          <p:cNvSpPr txBox="1"/>
          <p:nvPr/>
        </p:nvSpPr>
        <p:spPr>
          <a:xfrm>
            <a:off x="1374775" y="4027805"/>
            <a:ext cx="857250" cy="473075"/>
          </a:xfrm>
          <a:prstGeom prst="rect">
            <a:avLst/>
          </a:prstGeom>
          <a:noFill/>
          <a:ln w="9525">
            <a:noFill/>
          </a:ln>
        </p:spPr>
        <p:txBody>
          <a:bodyPr lIns="77724" tIns="38862" rIns="77724" bIns="38862"/>
          <a:p>
            <a:pPr algn="just"/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图</a:t>
            </a:r>
            <a:r>
              <a:rPr lang="en-US" altLang="zh-CN" sz="2400" dirty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4133" name="Text Box 10"/>
          <p:cNvSpPr txBox="1"/>
          <p:nvPr/>
        </p:nvSpPr>
        <p:spPr>
          <a:xfrm>
            <a:off x="4246880" y="4044315"/>
            <a:ext cx="857250" cy="473075"/>
          </a:xfrm>
          <a:prstGeom prst="rect">
            <a:avLst/>
          </a:prstGeom>
          <a:noFill/>
          <a:ln w="9525">
            <a:noFill/>
          </a:ln>
        </p:spPr>
        <p:txBody>
          <a:bodyPr lIns="77724" tIns="38862" rIns="77724" bIns="38862"/>
          <a:p>
            <a:pPr algn="just"/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图</a:t>
            </a:r>
            <a:r>
              <a:rPr lang="en-US" altLang="zh-CN" sz="2400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4134" name="Text Box 11"/>
          <p:cNvSpPr txBox="1"/>
          <p:nvPr/>
        </p:nvSpPr>
        <p:spPr>
          <a:xfrm>
            <a:off x="6871335" y="4053840"/>
            <a:ext cx="857250" cy="473075"/>
          </a:xfrm>
          <a:prstGeom prst="rect">
            <a:avLst/>
          </a:prstGeom>
          <a:noFill/>
          <a:ln w="9525">
            <a:noFill/>
          </a:ln>
        </p:spPr>
        <p:txBody>
          <a:bodyPr lIns="77724" tIns="38862" rIns="77724" bIns="38862"/>
          <a:p>
            <a:pPr algn="just"/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图</a:t>
            </a:r>
            <a:r>
              <a:rPr lang="en-US" altLang="zh-CN" sz="2400" dirty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41996" name="Text Box 12"/>
          <p:cNvSpPr txBox="1"/>
          <p:nvPr/>
        </p:nvSpPr>
        <p:spPr>
          <a:xfrm>
            <a:off x="662305" y="4562158"/>
            <a:ext cx="8675688" cy="181483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作法归纳：</a:t>
            </a:r>
            <a:endParaRPr lang="zh-CN" altLang="en-US" sz="2800" b="1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①眼睛能看到东西，是因为光线进入眼睛。</a:t>
            </a:r>
            <a:endParaRPr lang="zh-CN" altLang="en-US" sz="2800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②光的反射中，反射角等于入射角。</a:t>
            </a:r>
            <a:endParaRPr lang="zh-CN" altLang="en-US" sz="2800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dirty="0">
                <a:solidFill>
                  <a:srgbClr val="040404"/>
                </a:solidFill>
                <a:latin typeface="Calibri" panose="020F0502020204030204" charset="0"/>
                <a:ea typeface="微软雅黑" panose="020B0503020204020204" charset="-122"/>
              </a:rPr>
              <a:t>③</a:t>
            </a:r>
            <a:r>
              <a:rPr lang="zh-CN" altLang="en-US" sz="2800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光的折射中，空气中的角大。</a:t>
            </a:r>
            <a:r>
              <a:rPr lang="zh-CN" altLang="en-US" sz="2000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（光线与法线的夹角）</a:t>
            </a:r>
            <a:endParaRPr lang="zh-CN" altLang="en-US" sz="2000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1997" name="Group 13"/>
          <p:cNvGrpSpPr/>
          <p:nvPr/>
        </p:nvGrpSpPr>
        <p:grpSpPr>
          <a:xfrm rot="19080000">
            <a:off x="1615440" y="2367915"/>
            <a:ext cx="1257300" cy="215900"/>
            <a:chOff x="385" y="1026"/>
            <a:chExt cx="953" cy="0"/>
          </a:xfrm>
        </p:grpSpPr>
        <p:sp>
          <p:nvSpPr>
            <p:cNvPr id="4128" name="Line 14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29" name="Line 15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grpSp>
        <p:nvGrpSpPr>
          <p:cNvPr id="42000" name="Group 16"/>
          <p:cNvGrpSpPr/>
          <p:nvPr/>
        </p:nvGrpSpPr>
        <p:grpSpPr>
          <a:xfrm rot="4081216">
            <a:off x="1302385" y="3355340"/>
            <a:ext cx="1190625" cy="73025"/>
            <a:chOff x="385" y="1026"/>
            <a:chExt cx="953" cy="0"/>
          </a:xfrm>
        </p:grpSpPr>
        <p:sp>
          <p:nvSpPr>
            <p:cNvPr id="4126" name="Line 17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27" name="Line 18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sp>
        <p:nvSpPr>
          <p:cNvPr id="42004" name="Text Box 20"/>
          <p:cNvSpPr txBox="1"/>
          <p:nvPr/>
        </p:nvSpPr>
        <p:spPr>
          <a:xfrm>
            <a:off x="1682750" y="2021840"/>
            <a:ext cx="8651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45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°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2003" name="Arc 19"/>
          <p:cNvSpPr/>
          <p:nvPr/>
        </p:nvSpPr>
        <p:spPr>
          <a:xfrm>
            <a:off x="1733550" y="2430780"/>
            <a:ext cx="198755" cy="14478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45059" y="966183"/>
              </a:cxn>
              <a:cxn ang="0">
                <a:pos x="0" y="966183"/>
              </a:cxn>
            </a:cxnLst>
            <a:pathLst>
              <a:path w="21600" h="21600" fill="none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28575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42005" name="Group 21"/>
          <p:cNvGrpSpPr/>
          <p:nvPr/>
        </p:nvGrpSpPr>
        <p:grpSpPr>
          <a:xfrm rot="-3585571">
            <a:off x="3901440" y="2777490"/>
            <a:ext cx="1116965" cy="335280"/>
            <a:chOff x="385" y="1026"/>
            <a:chExt cx="953" cy="0"/>
          </a:xfrm>
        </p:grpSpPr>
        <p:sp>
          <p:nvSpPr>
            <p:cNvPr id="4124" name="Line 22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25" name="Line 23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sp>
        <p:nvSpPr>
          <p:cNvPr id="42008" name="Line 24"/>
          <p:cNvSpPr/>
          <p:nvPr/>
        </p:nvSpPr>
        <p:spPr>
          <a:xfrm>
            <a:off x="4567555" y="1726248"/>
            <a:ext cx="0" cy="1368425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42009" name="Group 25"/>
          <p:cNvGrpSpPr/>
          <p:nvPr/>
        </p:nvGrpSpPr>
        <p:grpSpPr>
          <a:xfrm rot="-2372447">
            <a:off x="5434013" y="1690053"/>
            <a:ext cx="1081087" cy="3060700"/>
            <a:chOff x="385" y="1026"/>
            <a:chExt cx="953" cy="0"/>
          </a:xfrm>
        </p:grpSpPr>
        <p:sp>
          <p:nvSpPr>
            <p:cNvPr id="4122" name="Line 26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23" name="Line 27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sp>
        <p:nvSpPr>
          <p:cNvPr id="4107" name="Rectangle 31"/>
          <p:cNvSpPr/>
          <p:nvPr/>
        </p:nvSpPr>
        <p:spPr>
          <a:xfrm>
            <a:off x="-266700" y="27623"/>
            <a:ext cx="6192838" cy="1076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 defTabSz="0">
              <a:tabLst>
                <a:tab pos="266700" algn="l"/>
              </a:tabLs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algn="ctr" defTabSz="0">
              <a:tabLst>
                <a:tab pos="266700" algn="l"/>
              </a:tabLst>
            </a:pPr>
            <a:r>
              <a:rPr lang="zh-CN" altLang="en-US" sz="3200" b="1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1、光的反射与折射作图</a:t>
            </a:r>
            <a:endParaRPr lang="zh-CN" altLang="en-US" sz="3200" b="1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4556125" y="2205990"/>
            <a:ext cx="172720" cy="172720"/>
            <a:chOff x="13626" y="2496"/>
            <a:chExt cx="272" cy="272"/>
          </a:xfrm>
        </p:grpSpPr>
        <p:sp>
          <p:nvSpPr>
            <p:cNvPr id="105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6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07" name="组合 106"/>
          <p:cNvGrpSpPr/>
          <p:nvPr/>
        </p:nvGrpSpPr>
        <p:grpSpPr>
          <a:xfrm>
            <a:off x="1696085" y="2646680"/>
            <a:ext cx="172720" cy="172720"/>
            <a:chOff x="13626" y="2496"/>
            <a:chExt cx="272" cy="272"/>
          </a:xfrm>
        </p:grpSpPr>
        <p:sp>
          <p:nvSpPr>
            <p:cNvPr id="108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chemeClr val="bg2">
                  <a:lumMod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9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chemeClr val="bg2">
                  <a:lumMod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11" name="Line 24"/>
          <p:cNvSpPr/>
          <p:nvPr/>
        </p:nvSpPr>
        <p:spPr>
          <a:xfrm rot="2580000">
            <a:off x="7591425" y="2351723"/>
            <a:ext cx="0" cy="1368425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131" name="组合 130"/>
          <p:cNvGrpSpPr/>
          <p:nvPr/>
        </p:nvGrpSpPr>
        <p:grpSpPr>
          <a:xfrm rot="2940000">
            <a:off x="7435215" y="2379345"/>
            <a:ext cx="1388110" cy="140970"/>
            <a:chOff x="11354" y="941"/>
            <a:chExt cx="2186" cy="222"/>
          </a:xfrm>
        </p:grpSpPr>
        <p:sp>
          <p:nvSpPr>
            <p:cNvPr id="112" name="Line 24"/>
            <p:cNvSpPr/>
            <p:nvPr/>
          </p:nvSpPr>
          <p:spPr>
            <a:xfrm rot="5400000">
              <a:off x="12463" y="86"/>
              <a:ext cx="0" cy="2155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2" name="Line 24"/>
            <p:cNvSpPr/>
            <p:nvPr/>
          </p:nvSpPr>
          <p:spPr>
            <a:xfrm rot="5700000" flipH="1">
              <a:off x="11412" y="883"/>
              <a:ext cx="209" cy="324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" name="Line 24"/>
            <p:cNvSpPr/>
            <p:nvPr/>
          </p:nvSpPr>
          <p:spPr>
            <a:xfrm rot="5700000" flipH="1">
              <a:off x="11637" y="883"/>
              <a:ext cx="209" cy="324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4" name="Line 24"/>
            <p:cNvSpPr/>
            <p:nvPr/>
          </p:nvSpPr>
          <p:spPr>
            <a:xfrm rot="5700000" flipH="1">
              <a:off x="11862" y="883"/>
              <a:ext cx="209" cy="324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5" name="Line 24"/>
            <p:cNvSpPr/>
            <p:nvPr/>
          </p:nvSpPr>
          <p:spPr>
            <a:xfrm rot="5700000" flipH="1">
              <a:off x="12087" y="883"/>
              <a:ext cx="209" cy="324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6" name="Line 24"/>
            <p:cNvSpPr/>
            <p:nvPr/>
          </p:nvSpPr>
          <p:spPr>
            <a:xfrm rot="5700000" flipH="1">
              <a:off x="12312" y="883"/>
              <a:ext cx="209" cy="324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7" name="Line 24"/>
            <p:cNvSpPr/>
            <p:nvPr/>
          </p:nvSpPr>
          <p:spPr>
            <a:xfrm rot="5700000" flipH="1">
              <a:off x="12537" y="883"/>
              <a:ext cx="209" cy="324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8" name="Line 24"/>
            <p:cNvSpPr/>
            <p:nvPr/>
          </p:nvSpPr>
          <p:spPr>
            <a:xfrm rot="5700000" flipH="1">
              <a:off x="12762" y="883"/>
              <a:ext cx="209" cy="324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9" name="Line 24"/>
            <p:cNvSpPr/>
            <p:nvPr/>
          </p:nvSpPr>
          <p:spPr>
            <a:xfrm rot="5700000" flipH="1">
              <a:off x="12987" y="883"/>
              <a:ext cx="209" cy="324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0" name="Line 24"/>
            <p:cNvSpPr/>
            <p:nvPr/>
          </p:nvSpPr>
          <p:spPr>
            <a:xfrm rot="5700000" flipH="1">
              <a:off x="13212" y="883"/>
              <a:ext cx="209" cy="324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32" name="组合 131"/>
          <p:cNvGrpSpPr/>
          <p:nvPr/>
        </p:nvGrpSpPr>
        <p:grpSpPr>
          <a:xfrm rot="13320000">
            <a:off x="7879715" y="2421890"/>
            <a:ext cx="172720" cy="172720"/>
            <a:chOff x="13626" y="2496"/>
            <a:chExt cx="272" cy="272"/>
          </a:xfrm>
        </p:grpSpPr>
        <p:sp>
          <p:nvSpPr>
            <p:cNvPr id="133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4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35" name="组合 134"/>
          <p:cNvGrpSpPr/>
          <p:nvPr/>
        </p:nvGrpSpPr>
        <p:grpSpPr>
          <a:xfrm rot="13320000">
            <a:off x="7264400" y="2414270"/>
            <a:ext cx="172720" cy="172720"/>
            <a:chOff x="13626" y="2496"/>
            <a:chExt cx="272" cy="272"/>
          </a:xfrm>
        </p:grpSpPr>
        <p:sp>
          <p:nvSpPr>
            <p:cNvPr id="136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38" name="组合 137"/>
          <p:cNvGrpSpPr/>
          <p:nvPr/>
        </p:nvGrpSpPr>
        <p:grpSpPr>
          <a:xfrm rot="18660000">
            <a:off x="8000365" y="3078480"/>
            <a:ext cx="172720" cy="172720"/>
            <a:chOff x="13626" y="2496"/>
            <a:chExt cx="272" cy="272"/>
          </a:xfrm>
        </p:grpSpPr>
        <p:sp>
          <p:nvSpPr>
            <p:cNvPr id="139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0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42" name="Text Box 12"/>
          <p:cNvSpPr txBox="1"/>
          <p:nvPr/>
        </p:nvSpPr>
        <p:spPr>
          <a:xfrm>
            <a:off x="7818120" y="4562475"/>
            <a:ext cx="743585" cy="105092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箭头</a:t>
            </a:r>
            <a:endParaRPr lang="zh-CN" altLang="en-US" sz="1600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完整</a:t>
            </a:r>
            <a:endParaRPr lang="zh-CN" altLang="en-US" sz="1600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严谨</a:t>
            </a:r>
            <a:endParaRPr lang="zh-CN" altLang="en-US" sz="1600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3" name="Text Box 12"/>
          <p:cNvSpPr txBox="1"/>
          <p:nvPr/>
        </p:nvSpPr>
        <p:spPr>
          <a:xfrm>
            <a:off x="5024120" y="4211955"/>
            <a:ext cx="903605" cy="73088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叉鱼</a:t>
            </a:r>
            <a:endParaRPr lang="zh-CN" altLang="en-US" sz="1600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不要求</a:t>
            </a:r>
            <a:endParaRPr lang="zh-CN" altLang="en-US" sz="1600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6" grpId="0" bldLvl="0" animBg="1"/>
      <p:bldP spid="42004" grpId="0"/>
      <p:bldP spid="142" grpId="0" bldLvl="0" animBg="1"/>
      <p:bldP spid="143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2"/>
          <p:cNvSpPr/>
          <p:nvPr/>
        </p:nvSpPr>
        <p:spPr>
          <a:xfrm>
            <a:off x="539433" y="598488"/>
            <a:ext cx="6624637" cy="5835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200" b="1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2、利用平面镜成像特点作图</a:t>
            </a:r>
            <a:endParaRPr lang="zh-CN" altLang="en-US" sz="3200" b="1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67" name="AutoShape 4"/>
          <p:cNvSpPr>
            <a:spLocks noChangeAspect="1"/>
          </p:cNvSpPr>
          <p:nvPr/>
        </p:nvSpPr>
        <p:spPr>
          <a:xfrm>
            <a:off x="321945" y="1692275"/>
            <a:ext cx="8893175" cy="266509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168" name="Text Box 5"/>
          <p:cNvSpPr txBox="1"/>
          <p:nvPr/>
        </p:nvSpPr>
        <p:spPr>
          <a:xfrm>
            <a:off x="1238885" y="3866515"/>
            <a:ext cx="732790" cy="490855"/>
          </a:xfrm>
          <a:prstGeom prst="rect">
            <a:avLst/>
          </a:prstGeom>
          <a:noFill/>
          <a:ln w="9525">
            <a:noFill/>
          </a:ln>
        </p:spPr>
        <p:txBody>
          <a:bodyPr lIns="64922" tIns="32461" rIns="64922" bIns="32461"/>
          <a:p>
            <a:pPr algn="just"/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图</a:t>
            </a:r>
            <a:r>
              <a:rPr lang="en-US" altLang="zh-CN" sz="2400" dirty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5169" name="Text Box 6"/>
          <p:cNvSpPr txBox="1"/>
          <p:nvPr/>
        </p:nvSpPr>
        <p:spPr>
          <a:xfrm>
            <a:off x="4733290" y="3867150"/>
            <a:ext cx="733425" cy="490220"/>
          </a:xfrm>
          <a:prstGeom prst="rect">
            <a:avLst/>
          </a:prstGeom>
          <a:noFill/>
          <a:ln w="9525">
            <a:noFill/>
          </a:ln>
        </p:spPr>
        <p:txBody>
          <a:bodyPr lIns="64922" tIns="32461" rIns="64922" bIns="32461"/>
          <a:p>
            <a:pPr algn="just"/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图</a:t>
            </a:r>
            <a:r>
              <a:rPr lang="en-US" altLang="zh-CN" sz="2400" dirty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5170" name="Text Box 7"/>
          <p:cNvSpPr txBox="1"/>
          <p:nvPr/>
        </p:nvSpPr>
        <p:spPr>
          <a:xfrm>
            <a:off x="7164705" y="3867150"/>
            <a:ext cx="733425" cy="490855"/>
          </a:xfrm>
          <a:prstGeom prst="rect">
            <a:avLst/>
          </a:prstGeom>
          <a:noFill/>
          <a:ln w="9525">
            <a:noFill/>
          </a:ln>
        </p:spPr>
        <p:txBody>
          <a:bodyPr lIns="64922" tIns="32461" rIns="64922" bIns="32461"/>
          <a:p>
            <a:pPr algn="just"/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图</a:t>
            </a:r>
            <a:r>
              <a:rPr lang="en-US" altLang="zh-CN" sz="2400" dirty="0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pic>
        <p:nvPicPr>
          <p:cNvPr id="5171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945" y="2025650"/>
            <a:ext cx="2658745" cy="15728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72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7630" y="1692275"/>
            <a:ext cx="1925320" cy="18789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Oval 13"/>
          <p:cNvSpPr/>
          <p:nvPr/>
        </p:nvSpPr>
        <p:spPr>
          <a:xfrm>
            <a:off x="2279333" y="3309620"/>
            <a:ext cx="215900" cy="21590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125" name="Rectangle 14"/>
          <p:cNvSpPr/>
          <p:nvPr/>
        </p:nvSpPr>
        <p:spPr>
          <a:xfrm>
            <a:off x="2122170" y="1907858"/>
            <a:ext cx="936625" cy="8636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grpSp>
        <p:nvGrpSpPr>
          <p:cNvPr id="5126" name="Group 15"/>
          <p:cNvGrpSpPr/>
          <p:nvPr/>
        </p:nvGrpSpPr>
        <p:grpSpPr>
          <a:xfrm rot="2738370">
            <a:off x="2266633" y="2123758"/>
            <a:ext cx="865187" cy="144462"/>
            <a:chOff x="1791" y="3158"/>
            <a:chExt cx="545" cy="91"/>
          </a:xfrm>
        </p:grpSpPr>
        <p:sp>
          <p:nvSpPr>
            <p:cNvPr id="5162" name="Line 16"/>
            <p:cNvSpPr/>
            <p:nvPr/>
          </p:nvSpPr>
          <p:spPr>
            <a:xfrm>
              <a:off x="1791" y="3249"/>
              <a:ext cx="545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3" name="Line 17"/>
            <p:cNvSpPr/>
            <p:nvPr/>
          </p:nvSpPr>
          <p:spPr>
            <a:xfrm flipV="1">
              <a:off x="1882" y="3158"/>
              <a:ext cx="91" cy="9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4" name="Line 18"/>
            <p:cNvSpPr/>
            <p:nvPr/>
          </p:nvSpPr>
          <p:spPr>
            <a:xfrm flipV="1">
              <a:off x="2018" y="3158"/>
              <a:ext cx="91" cy="9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5" name="Line 19"/>
            <p:cNvSpPr/>
            <p:nvPr/>
          </p:nvSpPr>
          <p:spPr>
            <a:xfrm flipV="1">
              <a:off x="2109" y="3158"/>
              <a:ext cx="91" cy="9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6" name="Line 20"/>
            <p:cNvSpPr/>
            <p:nvPr/>
          </p:nvSpPr>
          <p:spPr>
            <a:xfrm flipV="1">
              <a:off x="2199" y="3158"/>
              <a:ext cx="91" cy="9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3029" name="Text Box 21"/>
          <p:cNvSpPr txBox="1"/>
          <p:nvPr/>
        </p:nvSpPr>
        <p:spPr>
          <a:xfrm>
            <a:off x="448310" y="4658995"/>
            <a:ext cx="5850890" cy="1857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作法归纳：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平面镜成像中,像和物关于镜面</a:t>
            </a:r>
            <a:endParaRPr lang="zh-CN" altLang="en-US" sz="2800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对称,反射光线的反向延长线相</a:t>
            </a:r>
            <a:endParaRPr lang="zh-CN" altLang="en-US" sz="2800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交于像点。 </a:t>
            </a:r>
            <a:r>
              <a:rPr lang="zh-CN" altLang="en-US" sz="2800" b="1" u="sng" dirty="0">
                <a:solidFill>
                  <a:srgbClr val="000099"/>
                </a:solidFill>
                <a:latin typeface="Times New Roman" panose="02020603050405020304" pitchFamily="18" charset="0"/>
              </a:rPr>
              <a:t>      </a:t>
            </a:r>
            <a:endParaRPr lang="en-US" altLang="zh-CN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43030" name="Line 22"/>
          <p:cNvSpPr/>
          <p:nvPr/>
        </p:nvSpPr>
        <p:spPr>
          <a:xfrm>
            <a:off x="2817495" y="2411095"/>
            <a:ext cx="647700" cy="720725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43031" name="Group 23"/>
          <p:cNvGrpSpPr/>
          <p:nvPr/>
        </p:nvGrpSpPr>
        <p:grpSpPr>
          <a:xfrm>
            <a:off x="2482533" y="1979295"/>
            <a:ext cx="1512887" cy="1343025"/>
            <a:chOff x="1519" y="1162"/>
            <a:chExt cx="953" cy="846"/>
          </a:xfrm>
        </p:grpSpPr>
        <p:sp>
          <p:nvSpPr>
            <p:cNvPr id="5160" name="Line 24"/>
            <p:cNvSpPr/>
            <p:nvPr/>
          </p:nvSpPr>
          <p:spPr>
            <a:xfrm flipV="1">
              <a:off x="1519" y="1237"/>
              <a:ext cx="862" cy="77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dash"/>
              <a:headEnd type="none" w="med" len="med"/>
              <a:tailEnd type="oval" w="med" len="med"/>
            </a:ln>
          </p:spPr>
        </p:sp>
        <p:sp>
          <p:nvSpPr>
            <p:cNvPr id="5161" name="Oval 25"/>
            <p:cNvSpPr/>
            <p:nvPr/>
          </p:nvSpPr>
          <p:spPr>
            <a:xfrm>
              <a:off x="2336" y="1162"/>
              <a:ext cx="136" cy="136"/>
            </a:xfrm>
            <a:prstGeom prst="ellipse">
              <a:avLst/>
            </a:prstGeom>
            <a:pattFill prst="pct30">
              <a:fgClr>
                <a:schemeClr val="tx1"/>
              </a:fgClr>
              <a:bgClr>
                <a:schemeClr val="bg1"/>
              </a:bgClr>
            </a:pattFill>
            <a:ln w="28575" cap="flat" cmpd="dbl">
              <a:solidFill>
                <a:schemeClr val="accent1">
                  <a:shade val="50000"/>
                </a:schemeClr>
              </a:solidFill>
              <a:prstDash val="sysDot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3034" name="Group 26"/>
          <p:cNvGrpSpPr/>
          <p:nvPr/>
        </p:nvGrpSpPr>
        <p:grpSpPr>
          <a:xfrm>
            <a:off x="682308" y="2268220"/>
            <a:ext cx="2016125" cy="215900"/>
            <a:chOff x="385" y="2547"/>
            <a:chExt cx="1270" cy="136"/>
          </a:xfrm>
        </p:grpSpPr>
        <p:sp>
          <p:nvSpPr>
            <p:cNvPr id="5158" name="Line 27"/>
            <p:cNvSpPr/>
            <p:nvPr/>
          </p:nvSpPr>
          <p:spPr>
            <a:xfrm flipH="1">
              <a:off x="385" y="2547"/>
              <a:ext cx="1270" cy="136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9" name="Line 28"/>
            <p:cNvSpPr/>
            <p:nvPr/>
          </p:nvSpPr>
          <p:spPr>
            <a:xfrm flipH="1">
              <a:off x="1020" y="2614"/>
              <a:ext cx="91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grpSp>
        <p:nvGrpSpPr>
          <p:cNvPr id="43037" name="Group 29"/>
          <p:cNvGrpSpPr/>
          <p:nvPr/>
        </p:nvGrpSpPr>
        <p:grpSpPr>
          <a:xfrm>
            <a:off x="2411095" y="2268220"/>
            <a:ext cx="215900" cy="1079500"/>
            <a:chOff x="1474" y="2160"/>
            <a:chExt cx="136" cy="680"/>
          </a:xfrm>
        </p:grpSpPr>
        <p:sp>
          <p:nvSpPr>
            <p:cNvPr id="5156" name="Line 30"/>
            <p:cNvSpPr/>
            <p:nvPr/>
          </p:nvSpPr>
          <p:spPr>
            <a:xfrm flipV="1">
              <a:off x="1474" y="2160"/>
              <a:ext cx="136" cy="68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7" name="Line 31"/>
            <p:cNvSpPr/>
            <p:nvPr/>
          </p:nvSpPr>
          <p:spPr>
            <a:xfrm flipV="1">
              <a:off x="1503" y="2523"/>
              <a:ext cx="46" cy="18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sp>
        <p:nvSpPr>
          <p:cNvPr id="43040" name="Line 32"/>
          <p:cNvSpPr/>
          <p:nvPr/>
        </p:nvSpPr>
        <p:spPr>
          <a:xfrm flipV="1">
            <a:off x="755333" y="2123758"/>
            <a:ext cx="3095625" cy="360362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3041" name="Line 33"/>
          <p:cNvSpPr/>
          <p:nvPr/>
        </p:nvSpPr>
        <p:spPr>
          <a:xfrm flipH="1">
            <a:off x="4211320" y="3276283"/>
            <a:ext cx="576263" cy="1008062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3042" name="Line 34"/>
          <p:cNvSpPr/>
          <p:nvPr/>
        </p:nvSpPr>
        <p:spPr>
          <a:xfrm flipH="1">
            <a:off x="4211320" y="3347720"/>
            <a:ext cx="935038" cy="936625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3043" name="Text Box 35"/>
          <p:cNvSpPr txBox="1"/>
          <p:nvPr/>
        </p:nvSpPr>
        <p:spPr>
          <a:xfrm>
            <a:off x="3995420" y="4139883"/>
            <a:ext cx="10795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S’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3044" name="Line 36"/>
          <p:cNvSpPr/>
          <p:nvPr/>
        </p:nvSpPr>
        <p:spPr>
          <a:xfrm flipV="1">
            <a:off x="4211320" y="2555558"/>
            <a:ext cx="0" cy="1728787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oval" w="med" len="med"/>
          </a:ln>
        </p:spPr>
      </p:sp>
      <p:sp>
        <p:nvSpPr>
          <p:cNvPr id="5137" name="Text Box 37"/>
          <p:cNvSpPr txBox="1"/>
          <p:nvPr/>
        </p:nvSpPr>
        <p:spPr>
          <a:xfrm>
            <a:off x="4175760" y="2143760"/>
            <a:ext cx="7921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3046" name="Group 38"/>
          <p:cNvGrpSpPr/>
          <p:nvPr/>
        </p:nvGrpSpPr>
        <p:grpSpPr>
          <a:xfrm rot="-276833">
            <a:off x="4211320" y="2509520"/>
            <a:ext cx="485775" cy="904875"/>
            <a:chOff x="1655" y="2341"/>
            <a:chExt cx="306" cy="570"/>
          </a:xfrm>
        </p:grpSpPr>
        <p:sp>
          <p:nvSpPr>
            <p:cNvPr id="5154" name="Line 39"/>
            <p:cNvSpPr/>
            <p:nvPr/>
          </p:nvSpPr>
          <p:spPr>
            <a:xfrm>
              <a:off x="1655" y="2341"/>
              <a:ext cx="248" cy="445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5155" name="Line 40"/>
            <p:cNvSpPr/>
            <p:nvPr/>
          </p:nvSpPr>
          <p:spPr>
            <a:xfrm>
              <a:off x="1813" y="2614"/>
              <a:ext cx="148" cy="297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3049" name="Group 41"/>
          <p:cNvGrpSpPr/>
          <p:nvPr/>
        </p:nvGrpSpPr>
        <p:grpSpPr>
          <a:xfrm rot="2547668">
            <a:off x="3995420" y="2949258"/>
            <a:ext cx="1225550" cy="127000"/>
            <a:chOff x="1973" y="4065"/>
            <a:chExt cx="816" cy="0"/>
          </a:xfrm>
        </p:grpSpPr>
        <p:sp>
          <p:nvSpPr>
            <p:cNvPr id="5152" name="Line 42"/>
            <p:cNvSpPr/>
            <p:nvPr/>
          </p:nvSpPr>
          <p:spPr>
            <a:xfrm>
              <a:off x="1973" y="4065"/>
              <a:ext cx="816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3" name="Line 43"/>
            <p:cNvSpPr/>
            <p:nvPr/>
          </p:nvSpPr>
          <p:spPr>
            <a:xfrm>
              <a:off x="2245" y="4065"/>
              <a:ext cx="317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sp>
        <p:nvSpPr>
          <p:cNvPr id="5143" name="Rectangle 47"/>
          <p:cNvSpPr/>
          <p:nvPr/>
        </p:nvSpPr>
        <p:spPr>
          <a:xfrm>
            <a:off x="7811770" y="2123758"/>
            <a:ext cx="503238" cy="11525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922770" y="1692275"/>
            <a:ext cx="2017395" cy="1985010"/>
            <a:chOff x="10902" y="2665"/>
            <a:chExt cx="3177" cy="3126"/>
          </a:xfrm>
        </p:grpSpPr>
        <p:grpSp>
          <p:nvGrpSpPr>
            <p:cNvPr id="4" name="组合 3"/>
            <p:cNvGrpSpPr/>
            <p:nvPr/>
          </p:nvGrpSpPr>
          <p:grpSpPr>
            <a:xfrm>
              <a:off x="10902" y="2665"/>
              <a:ext cx="3177" cy="3126"/>
              <a:chOff x="10902" y="2665"/>
              <a:chExt cx="3177" cy="3126"/>
            </a:xfrm>
          </p:grpSpPr>
          <p:grpSp>
            <p:nvGrpSpPr>
              <p:cNvPr id="5173" name="Group 10"/>
              <p:cNvGrpSpPr/>
              <p:nvPr/>
            </p:nvGrpSpPr>
            <p:grpSpPr>
              <a:xfrm rot="0">
                <a:off x="10902" y="2665"/>
                <a:ext cx="3177" cy="3126"/>
                <a:chOff x="4176" y="2736"/>
                <a:chExt cx="1056" cy="858"/>
              </a:xfrm>
            </p:grpSpPr>
            <p:pic>
              <p:nvPicPr>
                <p:cNvPr id="5174" name="Picture 11" descr="扫描0012"/>
                <p:cNvPicPr>
                  <a:picLocks noChangeAspect="1"/>
                </p:cNvPicPr>
                <p:nvPr/>
              </p:nvPicPr>
              <p:blipFill>
                <a:blip r:embed="rId4"/>
                <a:srcRect r="57424"/>
                <a:stretch>
                  <a:fillRect/>
                </a:stretch>
              </p:blipFill>
              <p:spPr>
                <a:xfrm>
                  <a:off x="4176" y="2736"/>
                  <a:ext cx="511" cy="85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sp>
              <p:nvSpPr>
                <p:cNvPr id="5175" name="Rectangle 12"/>
                <p:cNvSpPr/>
                <p:nvPr/>
              </p:nvSpPr>
              <p:spPr>
                <a:xfrm>
                  <a:off x="4944" y="3408"/>
                  <a:ext cx="288" cy="14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</a:ln>
              </p:spPr>
              <p:txBody>
                <a:bodyPr anchor="ctr"/>
                <a:p>
                  <a:endParaRPr lang="zh-CN" altLang="en-US" dirty="0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5144" name="Line 48"/>
              <p:cNvSpPr/>
              <p:nvPr/>
            </p:nvSpPr>
            <p:spPr>
              <a:xfrm flipH="1" flipV="1">
                <a:off x="12226" y="3450"/>
                <a:ext cx="680" cy="1135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  <p:sp>
          <p:nvSpPr>
            <p:cNvPr id="5145" name="Text Box 49"/>
            <p:cNvSpPr txBox="1"/>
            <p:nvPr/>
          </p:nvSpPr>
          <p:spPr>
            <a:xfrm>
              <a:off x="11962" y="2890"/>
              <a:ext cx="90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</a:rPr>
                <a:t>A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5146" name="Text Box 50"/>
            <p:cNvSpPr txBox="1"/>
            <p:nvPr/>
          </p:nvSpPr>
          <p:spPr>
            <a:xfrm>
              <a:off x="12642" y="4705"/>
              <a:ext cx="90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</a:rPr>
                <a:t>B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43059" name="Line 51"/>
          <p:cNvSpPr/>
          <p:nvPr/>
        </p:nvSpPr>
        <p:spPr>
          <a:xfrm>
            <a:off x="6995478" y="2195195"/>
            <a:ext cx="792162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3060" name="Line 52"/>
          <p:cNvSpPr/>
          <p:nvPr/>
        </p:nvSpPr>
        <p:spPr>
          <a:xfrm>
            <a:off x="6659245" y="2915920"/>
            <a:ext cx="1512888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3061" name="Line 53"/>
          <p:cNvSpPr/>
          <p:nvPr/>
        </p:nvSpPr>
        <p:spPr>
          <a:xfrm flipV="1">
            <a:off x="6659245" y="2195195"/>
            <a:ext cx="360363" cy="720725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triangle" w="med" len="med"/>
          </a:ln>
        </p:spPr>
      </p:sp>
      <p:sp>
        <p:nvSpPr>
          <p:cNvPr id="43062" name="Text Box 54"/>
          <p:cNvSpPr txBox="1"/>
          <p:nvPr/>
        </p:nvSpPr>
        <p:spPr>
          <a:xfrm>
            <a:off x="6730683" y="1907858"/>
            <a:ext cx="5762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latin typeface="Times New Roman" panose="02020603050405020304" pitchFamily="18" charset="0"/>
              </a:rPr>
              <a:t>A’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43063" name="Text Box 55"/>
          <p:cNvSpPr txBox="1"/>
          <p:nvPr/>
        </p:nvSpPr>
        <p:spPr>
          <a:xfrm>
            <a:off x="6298883" y="2842895"/>
            <a:ext cx="5762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latin typeface="Times New Roman" panose="02020603050405020304" pitchFamily="18" charset="0"/>
              </a:rPr>
              <a:t>B’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61025" y="4801870"/>
            <a:ext cx="3277870" cy="17145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虚线：</a:t>
            </a:r>
            <a:endParaRPr lang="zh-CN" altLang="en-US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240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辅助线、延长线、虚像</a:t>
            </a:r>
            <a:endParaRPr lang="zh-CN" altLang="en-US" sz="240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实线：</a:t>
            </a:r>
            <a:endParaRPr lang="zh-CN" altLang="en-US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240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光线、实像</a:t>
            </a:r>
            <a:endParaRPr lang="zh-CN" altLang="en-US" sz="240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pSp>
        <p:nvGrpSpPr>
          <p:cNvPr id="104" name="组合 103"/>
          <p:cNvGrpSpPr/>
          <p:nvPr/>
        </p:nvGrpSpPr>
        <p:grpSpPr>
          <a:xfrm rot="2700000">
            <a:off x="3171825" y="2687320"/>
            <a:ext cx="172720" cy="172720"/>
            <a:chOff x="13626" y="2496"/>
            <a:chExt cx="272" cy="272"/>
          </a:xfrm>
        </p:grpSpPr>
        <p:sp>
          <p:nvSpPr>
            <p:cNvPr id="105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6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8" name="组合 7"/>
          <p:cNvGrpSpPr/>
          <p:nvPr/>
        </p:nvGrpSpPr>
        <p:grpSpPr>
          <a:xfrm rot="0">
            <a:off x="4212590" y="3212465"/>
            <a:ext cx="172720" cy="172720"/>
            <a:chOff x="13626" y="2496"/>
            <a:chExt cx="272" cy="272"/>
          </a:xfrm>
        </p:grpSpPr>
        <p:sp>
          <p:nvSpPr>
            <p:cNvPr id="9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1" name="组合 10"/>
          <p:cNvGrpSpPr/>
          <p:nvPr/>
        </p:nvGrpSpPr>
        <p:grpSpPr>
          <a:xfrm rot="0">
            <a:off x="7378065" y="2025015"/>
            <a:ext cx="172720" cy="172720"/>
            <a:chOff x="13626" y="2496"/>
            <a:chExt cx="272" cy="272"/>
          </a:xfrm>
        </p:grpSpPr>
        <p:sp>
          <p:nvSpPr>
            <p:cNvPr id="12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4" name="组合 13"/>
          <p:cNvGrpSpPr/>
          <p:nvPr/>
        </p:nvGrpSpPr>
        <p:grpSpPr>
          <a:xfrm rot="0">
            <a:off x="7386955" y="2759710"/>
            <a:ext cx="172720" cy="172720"/>
            <a:chOff x="13626" y="2496"/>
            <a:chExt cx="272" cy="272"/>
          </a:xfrm>
        </p:grpSpPr>
        <p:sp>
          <p:nvSpPr>
            <p:cNvPr id="15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3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3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3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3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3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3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43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43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43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3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43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3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3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9" grpId="0" bldLvl="0" animBg="1"/>
      <p:bldP spid="43043" grpId="0"/>
      <p:bldP spid="43062" grpId="0"/>
      <p:bldP spid="43063" grpId="0"/>
      <p:bldP spid="2" grpId="0"/>
      <p:bldP spid="51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2" name="组合 1"/>
          <p:cNvGrpSpPr/>
          <p:nvPr/>
        </p:nvGrpSpPr>
        <p:grpSpPr>
          <a:xfrm>
            <a:off x="4832985" y="4842510"/>
            <a:ext cx="3732280" cy="1462155"/>
            <a:chOff x="2537" y="1558"/>
            <a:chExt cx="9695" cy="3797"/>
          </a:xfrm>
        </p:grpSpPr>
        <p:grpSp>
          <p:nvGrpSpPr>
            <p:cNvPr id="51252" name="组合 51251"/>
            <p:cNvGrpSpPr/>
            <p:nvPr/>
          </p:nvGrpSpPr>
          <p:grpSpPr>
            <a:xfrm>
              <a:off x="2537" y="2168"/>
              <a:ext cx="9695" cy="2677"/>
              <a:chOff x="748" y="567"/>
              <a:chExt cx="3967" cy="1270"/>
            </a:xfrm>
          </p:grpSpPr>
          <p:sp>
            <p:nvSpPr>
              <p:cNvPr id="51208" name="Line 3"/>
              <p:cNvSpPr/>
              <p:nvPr/>
            </p:nvSpPr>
            <p:spPr>
              <a:xfrm>
                <a:off x="748" y="1207"/>
                <a:ext cx="3967" cy="3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lgDashDot"/>
                <a:miter/>
                <a:headEnd type="none" w="med" len="med"/>
                <a:tailEnd type="none" w="med" len="med"/>
              </a:ln>
            </p:spPr>
          </p:sp>
          <p:sp>
            <p:nvSpPr>
              <p:cNvPr id="51209" name="xjhgx3"/>
              <p:cNvSpPr/>
              <p:nvPr/>
            </p:nvSpPr>
            <p:spPr>
              <a:xfrm>
                <a:off x="2471" y="567"/>
                <a:ext cx="249" cy="1270"/>
              </a:xfrm>
              <a:custGeom>
                <a:avLst/>
                <a:gdLst/>
                <a:ahLst/>
                <a:cxnLst/>
                <a:rect l="0" t="0" r="0" b="0"/>
                <a:pathLst>
                  <a:path w="980" h="4408">
                    <a:moveTo>
                      <a:pt x="980" y="0"/>
                    </a:moveTo>
                    <a:lnTo>
                      <a:pt x="907" y="270"/>
                    </a:lnTo>
                    <a:lnTo>
                      <a:pt x="845" y="542"/>
                    </a:lnTo>
                    <a:lnTo>
                      <a:pt x="791" y="816"/>
                    </a:lnTo>
                    <a:lnTo>
                      <a:pt x="748" y="1091"/>
                    </a:lnTo>
                    <a:lnTo>
                      <a:pt x="714" y="1368"/>
                    </a:lnTo>
                    <a:lnTo>
                      <a:pt x="689" y="1646"/>
                    </a:lnTo>
                    <a:lnTo>
                      <a:pt x="675" y="1925"/>
                    </a:lnTo>
                    <a:lnTo>
                      <a:pt x="670" y="2204"/>
                    </a:lnTo>
                    <a:lnTo>
                      <a:pt x="675" y="2483"/>
                    </a:lnTo>
                    <a:lnTo>
                      <a:pt x="689" y="2762"/>
                    </a:lnTo>
                    <a:lnTo>
                      <a:pt x="714" y="3040"/>
                    </a:lnTo>
                    <a:lnTo>
                      <a:pt x="748" y="3317"/>
                    </a:lnTo>
                    <a:lnTo>
                      <a:pt x="791" y="3592"/>
                    </a:lnTo>
                    <a:lnTo>
                      <a:pt x="845" y="3866"/>
                    </a:lnTo>
                    <a:lnTo>
                      <a:pt x="907" y="4138"/>
                    </a:lnTo>
                    <a:lnTo>
                      <a:pt x="980" y="4408"/>
                    </a:lnTo>
                    <a:lnTo>
                      <a:pt x="0" y="4408"/>
                    </a:lnTo>
                    <a:lnTo>
                      <a:pt x="73" y="4138"/>
                    </a:lnTo>
                    <a:lnTo>
                      <a:pt x="135" y="3866"/>
                    </a:lnTo>
                    <a:lnTo>
                      <a:pt x="189" y="3592"/>
                    </a:lnTo>
                    <a:lnTo>
                      <a:pt x="232" y="3317"/>
                    </a:lnTo>
                    <a:lnTo>
                      <a:pt x="266" y="3040"/>
                    </a:lnTo>
                    <a:lnTo>
                      <a:pt x="291" y="2762"/>
                    </a:lnTo>
                    <a:lnTo>
                      <a:pt x="305" y="2483"/>
                    </a:lnTo>
                    <a:lnTo>
                      <a:pt x="310" y="2204"/>
                    </a:lnTo>
                    <a:lnTo>
                      <a:pt x="305" y="1925"/>
                    </a:lnTo>
                    <a:lnTo>
                      <a:pt x="291" y="1646"/>
                    </a:lnTo>
                    <a:lnTo>
                      <a:pt x="266" y="1368"/>
                    </a:lnTo>
                    <a:lnTo>
                      <a:pt x="232" y="1091"/>
                    </a:lnTo>
                    <a:lnTo>
                      <a:pt x="189" y="816"/>
                    </a:lnTo>
                    <a:lnTo>
                      <a:pt x="135" y="542"/>
                    </a:lnTo>
                    <a:lnTo>
                      <a:pt x="73" y="270"/>
                    </a:lnTo>
                    <a:lnTo>
                      <a:pt x="0" y="0"/>
                    </a:lnTo>
                    <a:lnTo>
                      <a:pt x="9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5FFFF">
                      <a:alpha val="100000"/>
                    </a:srgbClr>
                  </a:gs>
                  <a:gs pos="50000">
                    <a:srgbClr val="47FFFF">
                      <a:alpha val="100000"/>
                    </a:srgbClr>
                  </a:gs>
                  <a:gs pos="100000">
                    <a:srgbClr val="D5FFFF">
                      <a:alpha val="100000"/>
                    </a:srgbClr>
                  </a:gs>
                </a:gsLst>
                <a:lin ang="5400000" scaled="1"/>
                <a:tileRect/>
              </a:gra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9" name="Oval 39"/>
              <p:cNvSpPr>
                <a:spLocks noChangeArrowheads="1"/>
              </p:cNvSpPr>
              <p:nvPr/>
            </p:nvSpPr>
            <p:spPr bwMode="auto">
              <a:xfrm>
                <a:off x="2561" y="1179"/>
                <a:ext cx="68" cy="68"/>
              </a:xfrm>
              <a:prstGeom prst="ellipse">
                <a:avLst/>
              </a:prstGeom>
              <a:solidFill>
                <a:srgbClr val="FFFF66"/>
              </a:solidFill>
              <a:ln w="9525" algn="ctr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p>
                <a:endParaRPr lang="zh-CN" altLang="en-US" sz="2800" dirty="0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51234" name="Oval 22"/>
              <p:cNvSpPr>
                <a:spLocks noChangeAspect="1"/>
              </p:cNvSpPr>
              <p:nvPr/>
            </p:nvSpPr>
            <p:spPr>
              <a:xfrm>
                <a:off x="1450" y="1179"/>
                <a:ext cx="68" cy="68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76821" name="Text Box 21"/>
              <p:cNvSpPr txBox="1">
                <a:spLocks noChangeArrowheads="1"/>
              </p:cNvSpPr>
              <p:nvPr/>
            </p:nvSpPr>
            <p:spPr bwMode="auto">
              <a:xfrm>
                <a:off x="1338" y="822"/>
                <a:ext cx="386" cy="454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  <a:effectLst/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rgbClr val="0066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F</a:t>
                </a:r>
                <a:endParaRPr lang="en-US" altLang="zh-CN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51244" name="Oval 22"/>
              <p:cNvSpPr>
                <a:spLocks noChangeAspect="1"/>
              </p:cNvSpPr>
              <p:nvPr/>
            </p:nvSpPr>
            <p:spPr>
              <a:xfrm>
                <a:off x="3674" y="1185"/>
                <a:ext cx="68" cy="68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4" name="Text Box 21"/>
              <p:cNvSpPr txBox="1">
                <a:spLocks noChangeArrowheads="1"/>
              </p:cNvSpPr>
              <p:nvPr/>
            </p:nvSpPr>
            <p:spPr bwMode="auto">
              <a:xfrm>
                <a:off x="3492" y="799"/>
                <a:ext cx="386" cy="454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  <a:effectLst/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rgbClr val="0066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F</a:t>
                </a:r>
                <a:endParaRPr lang="en-US" altLang="zh-CN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51253" name="组合 51252"/>
            <p:cNvGrpSpPr/>
            <p:nvPr/>
          </p:nvGrpSpPr>
          <p:grpSpPr>
            <a:xfrm>
              <a:off x="3681" y="1558"/>
              <a:ext cx="3449" cy="3797"/>
              <a:chOff x="1211" y="278"/>
              <a:chExt cx="1443" cy="1835"/>
            </a:xfrm>
          </p:grpSpPr>
          <p:grpSp>
            <p:nvGrpSpPr>
              <p:cNvPr id="51247" name="组合 51246"/>
              <p:cNvGrpSpPr/>
              <p:nvPr/>
            </p:nvGrpSpPr>
            <p:grpSpPr>
              <a:xfrm>
                <a:off x="1274" y="1595"/>
                <a:ext cx="1380" cy="518"/>
                <a:chOff x="1577" y="1593"/>
                <a:chExt cx="1474" cy="520"/>
              </a:xfrm>
            </p:grpSpPr>
            <p:sp>
              <p:nvSpPr>
                <p:cNvPr id="51222" name="Freeform 14"/>
                <p:cNvSpPr/>
                <p:nvPr/>
              </p:nvSpPr>
              <p:spPr>
                <a:xfrm>
                  <a:off x="1577" y="1593"/>
                  <a:ext cx="1474" cy="520"/>
                </a:xfrm>
                <a:custGeom>
                  <a:avLst/>
                  <a:gdLst>
                    <a:gd name="txL" fmla="*/ 0 w 1474"/>
                    <a:gd name="txT" fmla="*/ 0 h 520"/>
                    <a:gd name="txR" fmla="*/ 1667 w 1474"/>
                    <a:gd name="txB" fmla="*/ 536 h 520"/>
                  </a:gdLst>
                  <a:ahLst/>
                  <a:cxnLst>
                    <a:cxn ang="0">
                      <a:pos x="0" y="536"/>
                    </a:cxn>
                    <a:cxn ang="0">
                      <a:pos x="131" y="520"/>
                    </a:cxn>
                    <a:cxn ang="0">
                      <a:pos x="1667" y="0"/>
                    </a:cxn>
                  </a:cxnLst>
                  <a:rect l="txL" t="txT" r="txR" b="txB"/>
                  <a:pathLst>
                    <a:path w="1474" h="520">
                      <a:moveTo>
                        <a:pt x="0" y="520"/>
                      </a:moveTo>
                      <a:lnTo>
                        <a:pt x="1474" y="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1223" name="直接连接符 51222"/>
                <p:cNvSpPr/>
                <p:nvPr/>
              </p:nvSpPr>
              <p:spPr>
                <a:xfrm flipV="1">
                  <a:off x="1930" y="1916"/>
                  <a:ext cx="196" cy="68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51246" name="组合 51245"/>
              <p:cNvGrpSpPr/>
              <p:nvPr/>
            </p:nvGrpSpPr>
            <p:grpSpPr>
              <a:xfrm>
                <a:off x="1211" y="278"/>
                <a:ext cx="1379" cy="518"/>
                <a:chOff x="1509" y="271"/>
                <a:chExt cx="1474" cy="520"/>
              </a:xfrm>
            </p:grpSpPr>
            <p:sp>
              <p:nvSpPr>
                <p:cNvPr id="51225" name="Freeform 17"/>
                <p:cNvSpPr/>
                <p:nvPr/>
              </p:nvSpPr>
              <p:spPr>
                <a:xfrm>
                  <a:off x="1509" y="271"/>
                  <a:ext cx="1474" cy="520"/>
                </a:xfrm>
                <a:custGeom>
                  <a:avLst/>
                  <a:gdLst>
                    <a:gd name="txL" fmla="*/ 0 w 1474"/>
                    <a:gd name="txT" fmla="*/ 0 h 520"/>
                    <a:gd name="txR" fmla="*/ 1667 w 1474"/>
                    <a:gd name="txB" fmla="*/ 536 h 520"/>
                  </a:gdLst>
                  <a:ahLst/>
                  <a:cxnLst>
                    <a:cxn ang="0">
                      <a:pos x="0" y="536"/>
                    </a:cxn>
                    <a:cxn ang="0">
                      <a:pos x="131" y="520"/>
                    </a:cxn>
                    <a:cxn ang="0">
                      <a:pos x="1667" y="0"/>
                    </a:cxn>
                  </a:cxnLst>
                  <a:rect l="txL" t="txT" r="txR" b="txB"/>
                  <a:pathLst>
                    <a:path w="1474" h="520">
                      <a:moveTo>
                        <a:pt x="0" y="0"/>
                      </a:moveTo>
                      <a:lnTo>
                        <a:pt x="1474" y="52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1226" name="直接连接符 51225"/>
                <p:cNvSpPr/>
                <p:nvPr/>
              </p:nvSpPr>
              <p:spPr>
                <a:xfrm>
                  <a:off x="1906" y="406"/>
                  <a:ext cx="174" cy="68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</p:grpSp>
        <p:grpSp>
          <p:nvGrpSpPr>
            <p:cNvPr id="51254" name="组合 51253"/>
            <p:cNvGrpSpPr/>
            <p:nvPr/>
          </p:nvGrpSpPr>
          <p:grpSpPr>
            <a:xfrm>
              <a:off x="6985" y="2651"/>
              <a:ext cx="3880" cy="1631"/>
              <a:chOff x="2598" y="807"/>
              <a:chExt cx="1552" cy="798"/>
            </a:xfrm>
          </p:grpSpPr>
          <p:grpSp>
            <p:nvGrpSpPr>
              <p:cNvPr id="51212" name="组合 51211"/>
              <p:cNvGrpSpPr/>
              <p:nvPr/>
            </p:nvGrpSpPr>
            <p:grpSpPr>
              <a:xfrm>
                <a:off x="2598" y="807"/>
                <a:ext cx="1507" cy="2"/>
                <a:chOff x="1229" y="1987"/>
                <a:chExt cx="1679" cy="2"/>
              </a:xfrm>
            </p:grpSpPr>
            <p:sp>
              <p:nvSpPr>
                <p:cNvPr id="51213" name="Line 5"/>
                <p:cNvSpPr/>
                <p:nvPr/>
              </p:nvSpPr>
              <p:spPr>
                <a:xfrm>
                  <a:off x="1229" y="1987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51214" name="直接连接符 51213"/>
                <p:cNvSpPr/>
                <p:nvPr/>
              </p:nvSpPr>
              <p:spPr>
                <a:xfrm flipV="1">
                  <a:off x="1846" y="1989"/>
                  <a:ext cx="181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51218" name="组合 51217"/>
              <p:cNvGrpSpPr/>
              <p:nvPr/>
            </p:nvGrpSpPr>
            <p:grpSpPr>
              <a:xfrm>
                <a:off x="2642" y="1604"/>
                <a:ext cx="1508" cy="1"/>
                <a:chOff x="1219" y="2804"/>
                <a:chExt cx="1679" cy="1"/>
              </a:xfrm>
            </p:grpSpPr>
            <p:sp>
              <p:nvSpPr>
                <p:cNvPr id="51219" name="Line 8"/>
                <p:cNvSpPr/>
                <p:nvPr/>
              </p:nvSpPr>
              <p:spPr>
                <a:xfrm>
                  <a:off x="1219" y="2804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51220" name="直接连接符 51219"/>
                <p:cNvSpPr/>
                <p:nvPr/>
              </p:nvSpPr>
              <p:spPr>
                <a:xfrm flipV="1">
                  <a:off x="1905" y="2805"/>
                  <a:ext cx="135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</p:grpSp>
        <p:grpSp>
          <p:nvGrpSpPr>
            <p:cNvPr id="51290" name="组合 51289"/>
            <p:cNvGrpSpPr/>
            <p:nvPr/>
          </p:nvGrpSpPr>
          <p:grpSpPr>
            <a:xfrm>
              <a:off x="7072" y="2693"/>
              <a:ext cx="2780" cy="1587"/>
              <a:chOff x="2562" y="777"/>
              <a:chExt cx="1112" cy="635"/>
            </a:xfrm>
          </p:grpSpPr>
          <p:sp>
            <p:nvSpPr>
              <p:cNvPr id="51231" name="直接连接符 51230"/>
              <p:cNvSpPr/>
              <p:nvPr/>
            </p:nvSpPr>
            <p:spPr>
              <a:xfrm flipV="1">
                <a:off x="2562" y="1102"/>
                <a:ext cx="1112" cy="310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51232" name="直接连接符 51231"/>
              <p:cNvSpPr/>
              <p:nvPr/>
            </p:nvSpPr>
            <p:spPr>
              <a:xfrm>
                <a:off x="2583" y="777"/>
                <a:ext cx="1068" cy="317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dash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5" name="组合 4"/>
          <p:cNvGrpSpPr/>
          <p:nvPr/>
        </p:nvGrpSpPr>
        <p:grpSpPr>
          <a:xfrm>
            <a:off x="4937760" y="2771775"/>
            <a:ext cx="3600450" cy="1795780"/>
            <a:chOff x="2787" y="1693"/>
            <a:chExt cx="9465" cy="4720"/>
          </a:xfrm>
        </p:grpSpPr>
        <p:grpSp>
          <p:nvGrpSpPr>
            <p:cNvPr id="16431" name="组合 16430"/>
            <p:cNvGrpSpPr/>
            <p:nvPr/>
          </p:nvGrpSpPr>
          <p:grpSpPr>
            <a:xfrm>
              <a:off x="3182" y="2431"/>
              <a:ext cx="9070" cy="3175"/>
              <a:chOff x="1179" y="1752"/>
              <a:chExt cx="3628" cy="1270"/>
            </a:xfrm>
          </p:grpSpPr>
          <p:sp>
            <p:nvSpPr>
              <p:cNvPr id="16387" name="Line 3"/>
              <p:cNvSpPr/>
              <p:nvPr/>
            </p:nvSpPr>
            <p:spPr>
              <a:xfrm>
                <a:off x="1179" y="2395"/>
                <a:ext cx="3628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lgDashDot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13" name="xjhgx3"/>
              <p:cNvSpPr/>
              <p:nvPr/>
            </p:nvSpPr>
            <p:spPr>
              <a:xfrm>
                <a:off x="2563" y="1752"/>
                <a:ext cx="249" cy="1270"/>
              </a:xfrm>
              <a:custGeom>
                <a:avLst/>
                <a:gdLst/>
                <a:ahLst/>
                <a:cxnLst/>
                <a:rect l="0" t="0" r="0" b="0"/>
                <a:pathLst>
                  <a:path w="980" h="4408">
                    <a:moveTo>
                      <a:pt x="980" y="0"/>
                    </a:moveTo>
                    <a:lnTo>
                      <a:pt x="907" y="270"/>
                    </a:lnTo>
                    <a:lnTo>
                      <a:pt x="845" y="542"/>
                    </a:lnTo>
                    <a:lnTo>
                      <a:pt x="791" y="816"/>
                    </a:lnTo>
                    <a:lnTo>
                      <a:pt x="748" y="1091"/>
                    </a:lnTo>
                    <a:lnTo>
                      <a:pt x="714" y="1368"/>
                    </a:lnTo>
                    <a:lnTo>
                      <a:pt x="689" y="1646"/>
                    </a:lnTo>
                    <a:lnTo>
                      <a:pt x="675" y="1925"/>
                    </a:lnTo>
                    <a:lnTo>
                      <a:pt x="670" y="2204"/>
                    </a:lnTo>
                    <a:lnTo>
                      <a:pt x="675" y="2483"/>
                    </a:lnTo>
                    <a:lnTo>
                      <a:pt x="689" y="2762"/>
                    </a:lnTo>
                    <a:lnTo>
                      <a:pt x="714" y="3040"/>
                    </a:lnTo>
                    <a:lnTo>
                      <a:pt x="748" y="3317"/>
                    </a:lnTo>
                    <a:lnTo>
                      <a:pt x="791" y="3592"/>
                    </a:lnTo>
                    <a:lnTo>
                      <a:pt x="845" y="3866"/>
                    </a:lnTo>
                    <a:lnTo>
                      <a:pt x="907" y="4138"/>
                    </a:lnTo>
                    <a:lnTo>
                      <a:pt x="980" y="4408"/>
                    </a:lnTo>
                    <a:lnTo>
                      <a:pt x="0" y="4408"/>
                    </a:lnTo>
                    <a:lnTo>
                      <a:pt x="73" y="4138"/>
                    </a:lnTo>
                    <a:lnTo>
                      <a:pt x="135" y="3866"/>
                    </a:lnTo>
                    <a:lnTo>
                      <a:pt x="189" y="3592"/>
                    </a:lnTo>
                    <a:lnTo>
                      <a:pt x="232" y="3317"/>
                    </a:lnTo>
                    <a:lnTo>
                      <a:pt x="266" y="3040"/>
                    </a:lnTo>
                    <a:lnTo>
                      <a:pt x="291" y="2762"/>
                    </a:lnTo>
                    <a:lnTo>
                      <a:pt x="305" y="2483"/>
                    </a:lnTo>
                    <a:lnTo>
                      <a:pt x="310" y="2204"/>
                    </a:lnTo>
                    <a:lnTo>
                      <a:pt x="305" y="1925"/>
                    </a:lnTo>
                    <a:lnTo>
                      <a:pt x="291" y="1646"/>
                    </a:lnTo>
                    <a:lnTo>
                      <a:pt x="266" y="1368"/>
                    </a:lnTo>
                    <a:lnTo>
                      <a:pt x="232" y="1091"/>
                    </a:lnTo>
                    <a:lnTo>
                      <a:pt x="189" y="816"/>
                    </a:lnTo>
                    <a:lnTo>
                      <a:pt x="135" y="542"/>
                    </a:lnTo>
                    <a:lnTo>
                      <a:pt x="73" y="270"/>
                    </a:lnTo>
                    <a:lnTo>
                      <a:pt x="0" y="0"/>
                    </a:lnTo>
                    <a:lnTo>
                      <a:pt x="9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5FFFF">
                      <a:alpha val="100000"/>
                    </a:srgbClr>
                  </a:gs>
                  <a:gs pos="50000">
                    <a:srgbClr val="47FFFF">
                      <a:alpha val="100000"/>
                    </a:srgbClr>
                  </a:gs>
                  <a:gs pos="100000">
                    <a:srgbClr val="D5FFFF">
                      <a:alpha val="100000"/>
                    </a:srgbClr>
                  </a:gs>
                </a:gsLst>
                <a:lin ang="5400000" scaled="1"/>
                <a:tileRect/>
              </a:gra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" name="Oval 39"/>
              <p:cNvSpPr>
                <a:spLocks noChangeArrowheads="1"/>
              </p:cNvSpPr>
              <p:nvPr/>
            </p:nvSpPr>
            <p:spPr bwMode="auto">
              <a:xfrm>
                <a:off x="2653" y="2364"/>
                <a:ext cx="68" cy="68"/>
              </a:xfrm>
              <a:prstGeom prst="ellipse">
                <a:avLst/>
              </a:prstGeom>
              <a:solidFill>
                <a:srgbClr val="FFFF66"/>
              </a:solidFill>
              <a:ln w="9525" algn="ctr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  <p:grpSp>
          <p:nvGrpSpPr>
            <p:cNvPr id="16429" name="组合 16428"/>
            <p:cNvGrpSpPr/>
            <p:nvPr/>
          </p:nvGrpSpPr>
          <p:grpSpPr>
            <a:xfrm>
              <a:off x="2787" y="1693"/>
              <a:ext cx="8037" cy="4720"/>
              <a:chOff x="1219" y="1451"/>
              <a:chExt cx="3350" cy="1888"/>
            </a:xfrm>
          </p:grpSpPr>
          <p:grpSp>
            <p:nvGrpSpPr>
              <p:cNvPr id="16426" name="组合 16425"/>
              <p:cNvGrpSpPr/>
              <p:nvPr/>
            </p:nvGrpSpPr>
            <p:grpSpPr>
              <a:xfrm>
                <a:off x="1229" y="1979"/>
                <a:ext cx="1679" cy="8"/>
                <a:chOff x="1229" y="1979"/>
                <a:chExt cx="1679" cy="8"/>
              </a:xfrm>
            </p:grpSpPr>
            <p:sp>
              <p:nvSpPr>
                <p:cNvPr id="16409" name="Line 5"/>
                <p:cNvSpPr/>
                <p:nvPr/>
              </p:nvSpPr>
              <p:spPr>
                <a:xfrm>
                  <a:off x="1229" y="1987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16417" name="直接连接符 16416"/>
                <p:cNvSpPr/>
                <p:nvPr/>
              </p:nvSpPr>
              <p:spPr>
                <a:xfrm flipV="1">
                  <a:off x="1837" y="1979"/>
                  <a:ext cx="181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sp>
            <p:nvSpPr>
              <p:cNvPr id="16418" name="直接连接符 16417"/>
              <p:cNvSpPr/>
              <p:nvPr/>
            </p:nvSpPr>
            <p:spPr>
              <a:xfrm flipV="1">
                <a:off x="1837" y="2387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  <p:grpSp>
            <p:nvGrpSpPr>
              <p:cNvPr id="16428" name="组合 16427"/>
              <p:cNvGrpSpPr/>
              <p:nvPr/>
            </p:nvGrpSpPr>
            <p:grpSpPr>
              <a:xfrm>
                <a:off x="1219" y="2795"/>
                <a:ext cx="1679" cy="9"/>
                <a:chOff x="1219" y="2795"/>
                <a:chExt cx="1679" cy="9"/>
              </a:xfrm>
            </p:grpSpPr>
            <p:sp>
              <p:nvSpPr>
                <p:cNvPr id="16407" name="Line 8"/>
                <p:cNvSpPr/>
                <p:nvPr/>
              </p:nvSpPr>
              <p:spPr>
                <a:xfrm>
                  <a:off x="1219" y="2804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16419" name="直接连接符 16418"/>
                <p:cNvSpPr/>
                <p:nvPr/>
              </p:nvSpPr>
              <p:spPr>
                <a:xfrm flipV="1">
                  <a:off x="1905" y="2795"/>
                  <a:ext cx="135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16424" name="组合 16423"/>
              <p:cNvGrpSpPr/>
              <p:nvPr/>
            </p:nvGrpSpPr>
            <p:grpSpPr>
              <a:xfrm>
                <a:off x="2857" y="1451"/>
                <a:ext cx="1667" cy="536"/>
                <a:chOff x="2857" y="1451"/>
                <a:chExt cx="1667" cy="536"/>
              </a:xfrm>
            </p:grpSpPr>
            <p:sp>
              <p:nvSpPr>
                <p:cNvPr id="16403" name="Freeform 14"/>
                <p:cNvSpPr/>
                <p:nvPr/>
              </p:nvSpPr>
              <p:spPr>
                <a:xfrm>
                  <a:off x="2857" y="1451"/>
                  <a:ext cx="1667" cy="536"/>
                </a:xfrm>
                <a:custGeom>
                  <a:avLst/>
                  <a:gdLst>
                    <a:gd name="txL" fmla="*/ 0 w 1667"/>
                    <a:gd name="txT" fmla="*/ 0 h 536"/>
                    <a:gd name="txR" fmla="*/ 1667 w 1667"/>
                    <a:gd name="txB" fmla="*/ 536 h 536"/>
                  </a:gdLst>
                  <a:ahLst/>
                  <a:cxnLst>
                    <a:cxn ang="0">
                      <a:pos x="0" y="536"/>
                    </a:cxn>
                    <a:cxn ang="0">
                      <a:pos x="131" y="520"/>
                    </a:cxn>
                    <a:cxn ang="0">
                      <a:pos x="1667" y="0"/>
                    </a:cxn>
                  </a:cxnLst>
                  <a:rect l="txL" t="txT" r="txR" b="txB"/>
                  <a:pathLst>
                    <a:path w="1667" h="536">
                      <a:moveTo>
                        <a:pt x="0" y="536"/>
                      </a:moveTo>
                      <a:lnTo>
                        <a:pt x="131" y="520"/>
                      </a:lnTo>
                      <a:lnTo>
                        <a:pt x="1667" y="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6420" name="直接连接符 16419"/>
                <p:cNvSpPr/>
                <p:nvPr/>
              </p:nvSpPr>
              <p:spPr>
                <a:xfrm flipV="1">
                  <a:off x="3356" y="1774"/>
                  <a:ext cx="204" cy="68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16425" name="组合 16424"/>
              <p:cNvGrpSpPr/>
              <p:nvPr/>
            </p:nvGrpSpPr>
            <p:grpSpPr>
              <a:xfrm>
                <a:off x="2902" y="2803"/>
                <a:ext cx="1667" cy="536"/>
                <a:chOff x="2902" y="2803"/>
                <a:chExt cx="1667" cy="536"/>
              </a:xfrm>
            </p:grpSpPr>
            <p:sp>
              <p:nvSpPr>
                <p:cNvPr id="16401" name="Freeform 17"/>
                <p:cNvSpPr/>
                <p:nvPr/>
              </p:nvSpPr>
              <p:spPr>
                <a:xfrm flipV="1">
                  <a:off x="2902" y="2803"/>
                  <a:ext cx="1667" cy="536"/>
                </a:xfrm>
                <a:custGeom>
                  <a:avLst/>
                  <a:gdLst>
                    <a:gd name="txL" fmla="*/ 0 w 1667"/>
                    <a:gd name="txT" fmla="*/ 0 h 536"/>
                    <a:gd name="txR" fmla="*/ 1667 w 1667"/>
                    <a:gd name="txB" fmla="*/ 536 h 536"/>
                  </a:gdLst>
                  <a:ahLst/>
                  <a:cxnLst>
                    <a:cxn ang="0">
                      <a:pos x="0" y="536"/>
                    </a:cxn>
                    <a:cxn ang="0">
                      <a:pos x="131" y="520"/>
                    </a:cxn>
                    <a:cxn ang="0">
                      <a:pos x="1667" y="0"/>
                    </a:cxn>
                  </a:cxnLst>
                  <a:rect l="txL" t="txT" r="txR" b="txB"/>
                  <a:pathLst>
                    <a:path w="1667" h="536">
                      <a:moveTo>
                        <a:pt x="0" y="536"/>
                      </a:moveTo>
                      <a:lnTo>
                        <a:pt x="131" y="520"/>
                      </a:lnTo>
                      <a:lnTo>
                        <a:pt x="1667" y="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6421" name="直接连接符 16420"/>
                <p:cNvSpPr/>
                <p:nvPr/>
              </p:nvSpPr>
              <p:spPr>
                <a:xfrm>
                  <a:off x="3447" y="2954"/>
                  <a:ext cx="181" cy="68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</p:grpSp>
        <p:grpSp>
          <p:nvGrpSpPr>
            <p:cNvPr id="16437" name="组合 16436"/>
            <p:cNvGrpSpPr/>
            <p:nvPr/>
          </p:nvGrpSpPr>
          <p:grpSpPr>
            <a:xfrm>
              <a:off x="4147" y="2998"/>
              <a:ext cx="2948" cy="2098"/>
              <a:chOff x="1678" y="1979"/>
              <a:chExt cx="1179" cy="839"/>
            </a:xfrm>
          </p:grpSpPr>
          <p:sp>
            <p:nvSpPr>
              <p:cNvPr id="16435" name="直接连接符 16434"/>
              <p:cNvSpPr/>
              <p:nvPr/>
            </p:nvSpPr>
            <p:spPr>
              <a:xfrm flipH="1">
                <a:off x="1678" y="1979"/>
                <a:ext cx="1157" cy="408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6433" name="直接连接符 16432"/>
              <p:cNvSpPr/>
              <p:nvPr/>
            </p:nvSpPr>
            <p:spPr>
              <a:xfrm flipH="1" flipV="1">
                <a:off x="1678" y="2409"/>
                <a:ext cx="1179" cy="409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</p:grpSp>
        <p:sp>
          <p:nvSpPr>
            <p:cNvPr id="16394" name="Oval 22"/>
            <p:cNvSpPr>
              <a:spLocks noChangeAspect="1"/>
            </p:cNvSpPr>
            <p:nvPr/>
          </p:nvSpPr>
          <p:spPr>
            <a:xfrm>
              <a:off x="4090" y="3961"/>
              <a:ext cx="170" cy="170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16449" name="组合 16448"/>
            <p:cNvGrpSpPr/>
            <p:nvPr/>
          </p:nvGrpSpPr>
          <p:grpSpPr>
            <a:xfrm>
              <a:off x="9305" y="3333"/>
              <a:ext cx="965" cy="1048"/>
              <a:chOff x="3719" y="1773"/>
              <a:chExt cx="386" cy="419"/>
            </a:xfrm>
          </p:grpSpPr>
          <p:sp>
            <p:nvSpPr>
              <p:cNvPr id="16447" name="椭圆 16446"/>
              <p:cNvSpPr/>
              <p:nvPr/>
            </p:nvSpPr>
            <p:spPr>
              <a:xfrm>
                <a:off x="3878" y="2024"/>
                <a:ext cx="68" cy="68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" name="Text Box 21"/>
              <p:cNvSpPr txBox="1">
                <a:spLocks noChangeArrowheads="1"/>
              </p:cNvSpPr>
              <p:nvPr/>
            </p:nvSpPr>
            <p:spPr bwMode="auto">
              <a:xfrm>
                <a:off x="3719" y="1773"/>
                <a:ext cx="386" cy="419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  <a:effectLst/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20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endParaRPr lang="en-US" altLang="zh-CN" sz="2000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457200" y="4850765"/>
            <a:ext cx="4091305" cy="1365250"/>
            <a:chOff x="2096" y="-40"/>
            <a:chExt cx="11605" cy="3873"/>
          </a:xfrm>
        </p:grpSpPr>
        <p:grpSp>
          <p:nvGrpSpPr>
            <p:cNvPr id="42057" name="组合 42056"/>
            <p:cNvGrpSpPr/>
            <p:nvPr/>
          </p:nvGrpSpPr>
          <p:grpSpPr>
            <a:xfrm>
              <a:off x="2096" y="245"/>
              <a:ext cx="11605" cy="3345"/>
              <a:chOff x="959" y="754"/>
              <a:chExt cx="4642" cy="1338"/>
            </a:xfrm>
          </p:grpSpPr>
          <p:grpSp>
            <p:nvGrpSpPr>
              <p:cNvPr id="41988" name="组合 41987"/>
              <p:cNvGrpSpPr/>
              <p:nvPr/>
            </p:nvGrpSpPr>
            <p:grpSpPr>
              <a:xfrm>
                <a:off x="2812" y="754"/>
                <a:ext cx="227" cy="1338"/>
                <a:chOff x="2517" y="1141"/>
                <a:chExt cx="136" cy="635"/>
              </a:xfrm>
            </p:grpSpPr>
            <p:sp>
              <p:nvSpPr>
                <p:cNvPr id="41989" name="xjhgx2"/>
                <p:cNvSpPr/>
                <p:nvPr/>
              </p:nvSpPr>
              <p:spPr>
                <a:xfrm>
                  <a:off x="2517" y="1141"/>
                  <a:ext cx="136" cy="63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620" h="4408">
                      <a:moveTo>
                        <a:pt x="310" y="0"/>
                      </a:moveTo>
                      <a:lnTo>
                        <a:pt x="237" y="270"/>
                      </a:lnTo>
                      <a:lnTo>
                        <a:pt x="175" y="542"/>
                      </a:lnTo>
                      <a:lnTo>
                        <a:pt x="121" y="816"/>
                      </a:lnTo>
                      <a:lnTo>
                        <a:pt x="78" y="1091"/>
                      </a:lnTo>
                      <a:lnTo>
                        <a:pt x="44" y="1368"/>
                      </a:lnTo>
                      <a:lnTo>
                        <a:pt x="19" y="1646"/>
                      </a:lnTo>
                      <a:lnTo>
                        <a:pt x="5" y="1925"/>
                      </a:lnTo>
                      <a:lnTo>
                        <a:pt x="0" y="2204"/>
                      </a:lnTo>
                      <a:lnTo>
                        <a:pt x="5" y="2483"/>
                      </a:lnTo>
                      <a:lnTo>
                        <a:pt x="19" y="2762"/>
                      </a:lnTo>
                      <a:lnTo>
                        <a:pt x="44" y="3040"/>
                      </a:lnTo>
                      <a:lnTo>
                        <a:pt x="78" y="3317"/>
                      </a:lnTo>
                      <a:lnTo>
                        <a:pt x="121" y="3592"/>
                      </a:lnTo>
                      <a:lnTo>
                        <a:pt x="175" y="3866"/>
                      </a:lnTo>
                      <a:lnTo>
                        <a:pt x="237" y="4138"/>
                      </a:lnTo>
                      <a:lnTo>
                        <a:pt x="310" y="4408"/>
                      </a:lnTo>
                      <a:lnTo>
                        <a:pt x="310" y="4408"/>
                      </a:lnTo>
                      <a:lnTo>
                        <a:pt x="383" y="4138"/>
                      </a:lnTo>
                      <a:lnTo>
                        <a:pt x="445" y="3866"/>
                      </a:lnTo>
                      <a:lnTo>
                        <a:pt x="499" y="3592"/>
                      </a:lnTo>
                      <a:lnTo>
                        <a:pt x="542" y="3317"/>
                      </a:lnTo>
                      <a:lnTo>
                        <a:pt x="576" y="3040"/>
                      </a:lnTo>
                      <a:lnTo>
                        <a:pt x="601" y="2762"/>
                      </a:lnTo>
                      <a:lnTo>
                        <a:pt x="615" y="2483"/>
                      </a:lnTo>
                      <a:lnTo>
                        <a:pt x="620" y="2204"/>
                      </a:lnTo>
                      <a:lnTo>
                        <a:pt x="615" y="1925"/>
                      </a:lnTo>
                      <a:lnTo>
                        <a:pt x="601" y="1646"/>
                      </a:lnTo>
                      <a:lnTo>
                        <a:pt x="576" y="1368"/>
                      </a:lnTo>
                      <a:lnTo>
                        <a:pt x="542" y="1091"/>
                      </a:lnTo>
                      <a:lnTo>
                        <a:pt x="499" y="816"/>
                      </a:lnTo>
                      <a:lnTo>
                        <a:pt x="445" y="542"/>
                      </a:lnTo>
                      <a:lnTo>
                        <a:pt x="383" y="270"/>
                      </a:lnTo>
                      <a:lnTo>
                        <a:pt x="31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1FFFF">
                        <a:alpha val="100000"/>
                      </a:srgbClr>
                    </a:gs>
                    <a:gs pos="100000">
                      <a:srgbClr val="D5FFFF">
                        <a:alpha val="100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28575" cap="flat" cmpd="sng">
                  <a:solidFill>
                    <a:srgbClr val="2D5FFF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990" name="直接连接符 41989"/>
                <p:cNvSpPr/>
                <p:nvPr/>
              </p:nvSpPr>
              <p:spPr>
                <a:xfrm>
                  <a:off x="2585" y="1162"/>
                  <a:ext cx="0" cy="612"/>
                </a:xfrm>
                <a:prstGeom prst="line">
                  <a:avLst/>
                </a:prstGeom>
                <a:ln w="12700" cap="flat" cmpd="sng">
                  <a:solidFill>
                    <a:srgbClr val="00F8F2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41991" name="Line 6"/>
              <p:cNvSpPr/>
              <p:nvPr/>
            </p:nvSpPr>
            <p:spPr>
              <a:xfrm>
                <a:off x="959" y="1412"/>
                <a:ext cx="4642" cy="3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lgDashDot"/>
                <a:miter/>
                <a:headEnd type="none" w="med" len="med"/>
                <a:tailEnd type="none" w="med" len="med"/>
              </a:ln>
            </p:spPr>
          </p:sp>
          <p:sp>
            <p:nvSpPr>
              <p:cNvPr id="24" name="Oval 25"/>
              <p:cNvSpPr>
                <a:spLocks noChangeAspect="1"/>
              </p:cNvSpPr>
              <p:nvPr/>
            </p:nvSpPr>
            <p:spPr>
              <a:xfrm>
                <a:off x="2879" y="1366"/>
                <a:ext cx="91" cy="91"/>
              </a:xfrm>
              <a:prstGeom prst="ellipse">
                <a:avLst/>
              </a:prstGeom>
              <a:solidFill>
                <a:srgbClr val="FFFF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27" name="Text Box 28"/>
              <p:cNvSpPr txBox="1"/>
              <p:nvPr/>
            </p:nvSpPr>
            <p:spPr>
              <a:xfrm>
                <a:off x="1541" y="1003"/>
                <a:ext cx="317" cy="4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i="1">
                    <a:solidFill>
                      <a:srgbClr val="0066CC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F</a:t>
                </a:r>
                <a:endParaRPr lang="en-US" altLang="zh-CN" i="1">
                  <a:solidFill>
                    <a:srgbClr val="0066CC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25" name="Oval 26"/>
              <p:cNvSpPr>
                <a:spLocks noChangeAspect="1"/>
              </p:cNvSpPr>
              <p:nvPr/>
            </p:nvSpPr>
            <p:spPr>
              <a:xfrm>
                <a:off x="1668" y="1366"/>
                <a:ext cx="78" cy="78"/>
              </a:xfrm>
              <a:prstGeom prst="ellipse">
                <a:avLst/>
              </a:prstGeom>
              <a:solidFill>
                <a:srgbClr val="FFFF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42056" name="组合 42055"/>
            <p:cNvGrpSpPr/>
            <p:nvPr/>
          </p:nvGrpSpPr>
          <p:grpSpPr>
            <a:xfrm>
              <a:off x="3896" y="868"/>
              <a:ext cx="3345" cy="2065"/>
              <a:chOff x="1679" y="1003"/>
              <a:chExt cx="1338" cy="826"/>
            </a:xfrm>
          </p:grpSpPr>
          <p:grpSp>
            <p:nvGrpSpPr>
              <p:cNvPr id="42036" name="组合 42035"/>
              <p:cNvGrpSpPr/>
              <p:nvPr/>
            </p:nvGrpSpPr>
            <p:grpSpPr>
              <a:xfrm>
                <a:off x="1723" y="1003"/>
                <a:ext cx="1260" cy="386"/>
                <a:chOff x="1723" y="1003"/>
                <a:chExt cx="1260" cy="386"/>
              </a:xfrm>
            </p:grpSpPr>
            <p:sp>
              <p:nvSpPr>
                <p:cNvPr id="42016" name="Freeform 20"/>
                <p:cNvSpPr/>
                <p:nvPr/>
              </p:nvSpPr>
              <p:spPr>
                <a:xfrm flipH="1" flipV="1">
                  <a:off x="1723" y="1003"/>
                  <a:ext cx="1260" cy="386"/>
                </a:xfrm>
                <a:custGeom>
                  <a:avLst/>
                  <a:gdLst>
                    <a:gd name="txL" fmla="*/ 0 w 1667"/>
                    <a:gd name="txT" fmla="*/ 0 h 536"/>
                    <a:gd name="txR" fmla="*/ 1667 w 1667"/>
                    <a:gd name="txB" fmla="*/ 536 h 536"/>
                  </a:gdLst>
                  <a:ahLst/>
                  <a:cxnLst>
                    <a:cxn ang="0">
                      <a:pos x="0" y="536"/>
                    </a:cxn>
                    <a:cxn ang="0">
                      <a:pos x="131" y="520"/>
                    </a:cxn>
                    <a:cxn ang="0">
                      <a:pos x="1667" y="0"/>
                    </a:cxn>
                  </a:cxnLst>
                  <a:rect l="txL" t="txT" r="txR" b="txB"/>
                  <a:pathLst>
                    <a:path w="1667" h="536">
                      <a:moveTo>
                        <a:pt x="0" y="536"/>
                      </a:moveTo>
                      <a:lnTo>
                        <a:pt x="131" y="520"/>
                      </a:lnTo>
                      <a:lnTo>
                        <a:pt x="1667" y="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2033" name="直接连接符 42032"/>
                <p:cNvSpPr/>
                <p:nvPr/>
              </p:nvSpPr>
              <p:spPr>
                <a:xfrm flipV="1">
                  <a:off x="2086" y="1207"/>
                  <a:ext cx="159" cy="68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42035" name="组合 42034"/>
              <p:cNvGrpSpPr/>
              <p:nvPr/>
            </p:nvGrpSpPr>
            <p:grpSpPr>
              <a:xfrm>
                <a:off x="1679" y="1412"/>
                <a:ext cx="1338" cy="417"/>
                <a:chOff x="1679" y="1412"/>
                <a:chExt cx="1338" cy="417"/>
              </a:xfrm>
            </p:grpSpPr>
            <p:sp>
              <p:nvSpPr>
                <p:cNvPr id="42013" name="Freeform 17"/>
                <p:cNvSpPr/>
                <p:nvPr/>
              </p:nvSpPr>
              <p:spPr>
                <a:xfrm>
                  <a:off x="1679" y="1412"/>
                  <a:ext cx="1338" cy="417"/>
                </a:xfrm>
                <a:custGeom>
                  <a:avLst/>
                  <a:gdLst>
                    <a:gd name="txL" fmla="*/ 0 w 1338"/>
                    <a:gd name="txT" fmla="*/ 0 h 417"/>
                    <a:gd name="txR" fmla="*/ 1667 w 1338"/>
                    <a:gd name="txB" fmla="*/ 536 h 417"/>
                  </a:gdLst>
                  <a:ahLst/>
                  <a:cxnLst>
                    <a:cxn ang="0">
                      <a:pos x="0" y="536"/>
                    </a:cxn>
                    <a:cxn ang="0">
                      <a:pos x="131" y="520"/>
                    </a:cxn>
                    <a:cxn ang="0">
                      <a:pos x="1667" y="0"/>
                    </a:cxn>
                  </a:cxnLst>
                  <a:rect l="txL" t="txT" r="txR" b="txB"/>
                  <a:pathLst>
                    <a:path w="1338" h="417">
                      <a:moveTo>
                        <a:pt x="1338" y="417"/>
                      </a:moveTo>
                      <a:lnTo>
                        <a:pt x="1212" y="39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28575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2034" name="直接连接符 42033"/>
                <p:cNvSpPr/>
                <p:nvPr/>
              </p:nvSpPr>
              <p:spPr>
                <a:xfrm>
                  <a:off x="2109" y="1548"/>
                  <a:ext cx="136" cy="46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</p:grpSp>
        <p:grpSp>
          <p:nvGrpSpPr>
            <p:cNvPr id="42045" name="组合 42044"/>
            <p:cNvGrpSpPr/>
            <p:nvPr/>
          </p:nvGrpSpPr>
          <p:grpSpPr>
            <a:xfrm>
              <a:off x="7181" y="868"/>
              <a:ext cx="5160" cy="2042"/>
              <a:chOff x="2993" y="1003"/>
              <a:chExt cx="2064" cy="817"/>
            </a:xfrm>
          </p:grpSpPr>
          <p:grpSp>
            <p:nvGrpSpPr>
              <p:cNvPr id="42043" name="组合 42042"/>
              <p:cNvGrpSpPr/>
              <p:nvPr/>
            </p:nvGrpSpPr>
            <p:grpSpPr>
              <a:xfrm>
                <a:off x="2993" y="1003"/>
                <a:ext cx="2064" cy="3"/>
                <a:chOff x="2993" y="1003"/>
                <a:chExt cx="2064" cy="3"/>
              </a:xfrm>
            </p:grpSpPr>
            <p:sp>
              <p:nvSpPr>
                <p:cNvPr id="42003" name="Line 8"/>
                <p:cNvSpPr/>
                <p:nvPr/>
              </p:nvSpPr>
              <p:spPr>
                <a:xfrm flipH="1" flipV="1">
                  <a:off x="2993" y="1006"/>
                  <a:ext cx="2064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42039" name="直接连接符 42038"/>
                <p:cNvSpPr/>
                <p:nvPr/>
              </p:nvSpPr>
              <p:spPr>
                <a:xfrm>
                  <a:off x="3787" y="1003"/>
                  <a:ext cx="113" cy="0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42042" name="组合 42041"/>
              <p:cNvGrpSpPr/>
              <p:nvPr/>
            </p:nvGrpSpPr>
            <p:grpSpPr>
              <a:xfrm>
                <a:off x="2993" y="1820"/>
                <a:ext cx="2064" cy="0"/>
                <a:chOff x="2993" y="1820"/>
                <a:chExt cx="2064" cy="0"/>
              </a:xfrm>
            </p:grpSpPr>
            <p:sp>
              <p:nvSpPr>
                <p:cNvPr id="42006" name="Line 11"/>
                <p:cNvSpPr/>
                <p:nvPr/>
              </p:nvSpPr>
              <p:spPr>
                <a:xfrm flipH="1">
                  <a:off x="2993" y="1820"/>
                  <a:ext cx="2064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42041" name="直接连接符 42040"/>
                <p:cNvSpPr/>
                <p:nvPr/>
              </p:nvSpPr>
              <p:spPr>
                <a:xfrm>
                  <a:off x="3810" y="1820"/>
                  <a:ext cx="113" cy="0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stealth" w="lg" len="lg"/>
                </a:ln>
              </p:spPr>
            </p:sp>
          </p:grpSp>
        </p:grpSp>
        <p:sp>
          <p:nvSpPr>
            <p:cNvPr id="42051" name="Freeform 17"/>
            <p:cNvSpPr/>
            <p:nvPr/>
          </p:nvSpPr>
          <p:spPr>
            <a:xfrm flipV="1">
              <a:off x="6728" y="-40"/>
              <a:ext cx="3030" cy="990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2049" name="Freeform 17"/>
            <p:cNvSpPr/>
            <p:nvPr/>
          </p:nvSpPr>
          <p:spPr>
            <a:xfrm>
              <a:off x="6839" y="2843"/>
              <a:ext cx="3030" cy="990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38125" y="2927350"/>
            <a:ext cx="4091305" cy="1365250"/>
            <a:chOff x="852" y="3539"/>
            <a:chExt cx="6443" cy="2150"/>
          </a:xfrm>
        </p:grpSpPr>
        <p:grpSp>
          <p:nvGrpSpPr>
            <p:cNvPr id="10" name="组合 9"/>
            <p:cNvGrpSpPr/>
            <p:nvPr/>
          </p:nvGrpSpPr>
          <p:grpSpPr>
            <a:xfrm rot="10800000">
              <a:off x="852" y="3674"/>
              <a:ext cx="6443" cy="1857"/>
              <a:chOff x="959" y="754"/>
              <a:chExt cx="4642" cy="1338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2812" y="754"/>
                <a:ext cx="227" cy="1338"/>
                <a:chOff x="2517" y="1141"/>
                <a:chExt cx="136" cy="635"/>
              </a:xfrm>
            </p:grpSpPr>
            <p:sp>
              <p:nvSpPr>
                <p:cNvPr id="12" name="xjhgx2"/>
                <p:cNvSpPr/>
                <p:nvPr/>
              </p:nvSpPr>
              <p:spPr>
                <a:xfrm>
                  <a:off x="2517" y="1141"/>
                  <a:ext cx="136" cy="63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620" h="4408">
                      <a:moveTo>
                        <a:pt x="310" y="0"/>
                      </a:moveTo>
                      <a:lnTo>
                        <a:pt x="237" y="270"/>
                      </a:lnTo>
                      <a:lnTo>
                        <a:pt x="175" y="542"/>
                      </a:lnTo>
                      <a:lnTo>
                        <a:pt x="121" y="816"/>
                      </a:lnTo>
                      <a:lnTo>
                        <a:pt x="78" y="1091"/>
                      </a:lnTo>
                      <a:lnTo>
                        <a:pt x="44" y="1368"/>
                      </a:lnTo>
                      <a:lnTo>
                        <a:pt x="19" y="1646"/>
                      </a:lnTo>
                      <a:lnTo>
                        <a:pt x="5" y="1925"/>
                      </a:lnTo>
                      <a:lnTo>
                        <a:pt x="0" y="2204"/>
                      </a:lnTo>
                      <a:lnTo>
                        <a:pt x="5" y="2483"/>
                      </a:lnTo>
                      <a:lnTo>
                        <a:pt x="19" y="2762"/>
                      </a:lnTo>
                      <a:lnTo>
                        <a:pt x="44" y="3040"/>
                      </a:lnTo>
                      <a:lnTo>
                        <a:pt x="78" y="3317"/>
                      </a:lnTo>
                      <a:lnTo>
                        <a:pt x="121" y="3592"/>
                      </a:lnTo>
                      <a:lnTo>
                        <a:pt x="175" y="3866"/>
                      </a:lnTo>
                      <a:lnTo>
                        <a:pt x="237" y="4138"/>
                      </a:lnTo>
                      <a:lnTo>
                        <a:pt x="310" y="4408"/>
                      </a:lnTo>
                      <a:lnTo>
                        <a:pt x="310" y="4408"/>
                      </a:lnTo>
                      <a:lnTo>
                        <a:pt x="383" y="4138"/>
                      </a:lnTo>
                      <a:lnTo>
                        <a:pt x="445" y="3866"/>
                      </a:lnTo>
                      <a:lnTo>
                        <a:pt x="499" y="3592"/>
                      </a:lnTo>
                      <a:lnTo>
                        <a:pt x="542" y="3317"/>
                      </a:lnTo>
                      <a:lnTo>
                        <a:pt x="576" y="3040"/>
                      </a:lnTo>
                      <a:lnTo>
                        <a:pt x="601" y="2762"/>
                      </a:lnTo>
                      <a:lnTo>
                        <a:pt x="615" y="2483"/>
                      </a:lnTo>
                      <a:lnTo>
                        <a:pt x="620" y="2204"/>
                      </a:lnTo>
                      <a:lnTo>
                        <a:pt x="615" y="1925"/>
                      </a:lnTo>
                      <a:lnTo>
                        <a:pt x="601" y="1646"/>
                      </a:lnTo>
                      <a:lnTo>
                        <a:pt x="576" y="1368"/>
                      </a:lnTo>
                      <a:lnTo>
                        <a:pt x="542" y="1091"/>
                      </a:lnTo>
                      <a:lnTo>
                        <a:pt x="499" y="816"/>
                      </a:lnTo>
                      <a:lnTo>
                        <a:pt x="445" y="542"/>
                      </a:lnTo>
                      <a:lnTo>
                        <a:pt x="383" y="270"/>
                      </a:lnTo>
                      <a:lnTo>
                        <a:pt x="31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1FFFF">
                        <a:alpha val="100000"/>
                      </a:srgbClr>
                    </a:gs>
                    <a:gs pos="100000">
                      <a:srgbClr val="D5FFFF">
                        <a:alpha val="100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28575" cap="flat" cmpd="sng">
                  <a:solidFill>
                    <a:srgbClr val="2D5FFF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3" name="直接连接符 12"/>
                <p:cNvSpPr/>
                <p:nvPr/>
              </p:nvSpPr>
              <p:spPr>
                <a:xfrm>
                  <a:off x="2585" y="1162"/>
                  <a:ext cx="0" cy="612"/>
                </a:xfrm>
                <a:prstGeom prst="line">
                  <a:avLst/>
                </a:prstGeom>
                <a:ln w="12700" cap="flat" cmpd="sng">
                  <a:solidFill>
                    <a:srgbClr val="00F8F2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4" name="Line 6"/>
              <p:cNvSpPr/>
              <p:nvPr/>
            </p:nvSpPr>
            <p:spPr>
              <a:xfrm>
                <a:off x="959" y="1412"/>
                <a:ext cx="4642" cy="3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lgDashDot"/>
                <a:miter/>
                <a:headEnd type="none" w="med" len="med"/>
                <a:tailEnd type="none" w="med" len="med"/>
              </a:ln>
            </p:spPr>
          </p:sp>
          <p:sp>
            <p:nvSpPr>
              <p:cNvPr id="15" name="Oval 25"/>
              <p:cNvSpPr>
                <a:spLocks noChangeAspect="1"/>
              </p:cNvSpPr>
              <p:nvPr/>
            </p:nvSpPr>
            <p:spPr>
              <a:xfrm>
                <a:off x="2879" y="1366"/>
                <a:ext cx="91" cy="91"/>
              </a:xfrm>
              <a:prstGeom prst="ellipse">
                <a:avLst/>
              </a:prstGeom>
              <a:solidFill>
                <a:srgbClr val="FFFF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6" name="Text Box 28"/>
              <p:cNvSpPr txBox="1"/>
              <p:nvPr/>
            </p:nvSpPr>
            <p:spPr>
              <a:xfrm>
                <a:off x="1541" y="1003"/>
                <a:ext cx="317" cy="4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i="1">
                    <a:solidFill>
                      <a:srgbClr val="0066CC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F</a:t>
                </a:r>
                <a:endParaRPr lang="en-US" altLang="zh-CN" i="1">
                  <a:solidFill>
                    <a:srgbClr val="0066CC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7" name="Oval 26"/>
              <p:cNvSpPr>
                <a:spLocks noChangeAspect="1"/>
              </p:cNvSpPr>
              <p:nvPr/>
            </p:nvSpPr>
            <p:spPr>
              <a:xfrm>
                <a:off x="1668" y="1366"/>
                <a:ext cx="78" cy="78"/>
              </a:xfrm>
              <a:prstGeom prst="ellipse">
                <a:avLst/>
              </a:prstGeom>
              <a:solidFill>
                <a:srgbClr val="FFFF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 rot="0">
              <a:off x="4486" y="4649"/>
              <a:ext cx="1749" cy="536"/>
              <a:chOff x="1723" y="1003"/>
              <a:chExt cx="1260" cy="386"/>
            </a:xfrm>
          </p:grpSpPr>
          <p:sp>
            <p:nvSpPr>
              <p:cNvPr id="20" name="Freeform 20"/>
              <p:cNvSpPr/>
              <p:nvPr/>
            </p:nvSpPr>
            <p:spPr>
              <a:xfrm flipH="1" flipV="1">
                <a:off x="1723" y="1003"/>
                <a:ext cx="1260" cy="386"/>
              </a:xfrm>
              <a:custGeom>
                <a:avLst/>
                <a:gdLst>
                  <a:gd name="txL" fmla="*/ 0 w 1667"/>
                  <a:gd name="txT" fmla="*/ 0 h 536"/>
                  <a:gd name="txR" fmla="*/ 1667 w 1667"/>
                  <a:gd name="txB" fmla="*/ 536 h 536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" name="直接连接符 20"/>
              <p:cNvSpPr/>
              <p:nvPr/>
            </p:nvSpPr>
            <p:spPr>
              <a:xfrm flipV="1">
                <a:off x="2086" y="1207"/>
                <a:ext cx="159" cy="68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22" name="组合 21"/>
            <p:cNvGrpSpPr/>
            <p:nvPr/>
          </p:nvGrpSpPr>
          <p:grpSpPr>
            <a:xfrm rot="0">
              <a:off x="4439" y="4039"/>
              <a:ext cx="1857" cy="579"/>
              <a:chOff x="1679" y="1412"/>
              <a:chExt cx="1338" cy="417"/>
            </a:xfrm>
          </p:grpSpPr>
          <p:sp>
            <p:nvSpPr>
              <p:cNvPr id="23" name="Freeform 17"/>
              <p:cNvSpPr/>
              <p:nvPr/>
            </p:nvSpPr>
            <p:spPr>
              <a:xfrm>
                <a:off x="1679" y="1412"/>
                <a:ext cx="1338" cy="417"/>
              </a:xfrm>
              <a:custGeom>
                <a:avLst/>
                <a:gdLst>
                  <a:gd name="txL" fmla="*/ 0 w 1338"/>
                  <a:gd name="txT" fmla="*/ 0 h 417"/>
                  <a:gd name="txR" fmla="*/ 1667 w 1338"/>
                  <a:gd name="txB" fmla="*/ 536 h 417"/>
                </a:gdLst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txL" t="txT" r="txR" b="txB"/>
                <a:pathLst>
                  <a:path w="1338" h="417">
                    <a:moveTo>
                      <a:pt x="1338" y="417"/>
                    </a:moveTo>
                    <a:lnTo>
                      <a:pt x="1212" y="396"/>
                    </a:lnTo>
                    <a:lnTo>
                      <a:pt x="0" y="0"/>
                    </a:lnTo>
                  </a:path>
                </a:pathLst>
              </a:custGeom>
              <a:noFill/>
              <a:ln w="28575" cap="flat" cmpd="sng">
                <a:solidFill>
                  <a:srgbClr val="FF0000">
                    <a:alpha val="100000"/>
                  </a:srgb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6" name="直接连接符 25"/>
              <p:cNvSpPr/>
              <p:nvPr/>
            </p:nvSpPr>
            <p:spPr>
              <a:xfrm>
                <a:off x="2109" y="1548"/>
                <a:ext cx="136" cy="46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33" name="组合 32"/>
            <p:cNvGrpSpPr/>
            <p:nvPr/>
          </p:nvGrpSpPr>
          <p:grpSpPr>
            <a:xfrm rot="0">
              <a:off x="1607" y="5181"/>
              <a:ext cx="2865" cy="4"/>
              <a:chOff x="2993" y="1003"/>
              <a:chExt cx="2064" cy="3"/>
            </a:xfrm>
          </p:grpSpPr>
          <p:sp>
            <p:nvSpPr>
              <p:cNvPr id="34" name="Line 8"/>
              <p:cNvSpPr/>
              <p:nvPr/>
            </p:nvSpPr>
            <p:spPr>
              <a:xfrm flipH="1" flipV="1">
                <a:off x="2993" y="1006"/>
                <a:ext cx="2064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5" name="直接连接符 34"/>
              <p:cNvSpPr/>
              <p:nvPr/>
            </p:nvSpPr>
            <p:spPr>
              <a:xfrm>
                <a:off x="3787" y="1003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grpSp>
          <p:nvGrpSpPr>
            <p:cNvPr id="39" name="组合 38"/>
            <p:cNvGrpSpPr/>
            <p:nvPr/>
          </p:nvGrpSpPr>
          <p:grpSpPr>
            <a:xfrm rot="0">
              <a:off x="1607" y="4051"/>
              <a:ext cx="2865" cy="0"/>
              <a:chOff x="2993" y="1820"/>
              <a:chExt cx="2064" cy="0"/>
            </a:xfrm>
          </p:grpSpPr>
          <p:sp>
            <p:nvSpPr>
              <p:cNvPr id="40" name="Line 11"/>
              <p:cNvSpPr/>
              <p:nvPr/>
            </p:nvSpPr>
            <p:spPr>
              <a:xfrm flipH="1">
                <a:off x="2993" y="1820"/>
                <a:ext cx="2064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41" name="直接连接符 40"/>
              <p:cNvSpPr/>
              <p:nvPr/>
            </p:nvSpPr>
            <p:spPr>
              <a:xfrm>
                <a:off x="3810" y="1820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headEnd type="none" w="med" len="med"/>
                <a:tailEnd type="stealth" w="lg" len="lg"/>
              </a:ln>
            </p:spPr>
          </p:sp>
        </p:grpSp>
        <p:sp>
          <p:nvSpPr>
            <p:cNvPr id="42" name="Freeform 17"/>
            <p:cNvSpPr/>
            <p:nvPr/>
          </p:nvSpPr>
          <p:spPr>
            <a:xfrm rot="10800000" flipV="1">
              <a:off x="3041" y="5139"/>
              <a:ext cx="1682" cy="550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3" name="Freeform 17"/>
            <p:cNvSpPr/>
            <p:nvPr/>
          </p:nvSpPr>
          <p:spPr>
            <a:xfrm rot="10800000">
              <a:off x="2979" y="3539"/>
              <a:ext cx="1682" cy="550"/>
            </a:xfrm>
            <a:custGeom>
              <a:avLst/>
              <a:gdLst>
                <a:gd name="txL" fmla="*/ 0 w 1212"/>
                <a:gd name="txT" fmla="*/ 0 h 396"/>
                <a:gd name="txR" fmla="*/ 1667 w 1212"/>
                <a:gd name="txB" fmla="*/ 536 h 396"/>
              </a:gdLst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txL" t="txT" r="txR" b="tx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>
                  <a:alpha val="100000"/>
                </a:srgbClr>
              </a:solidFill>
              <a:prstDash val="dash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4607560" y="344170"/>
            <a:ext cx="3712210" cy="2102485"/>
            <a:chOff x="7617" y="-142"/>
            <a:chExt cx="5846" cy="3311"/>
          </a:xfrm>
        </p:grpSpPr>
        <p:sp>
          <p:nvSpPr>
            <p:cNvPr id="63" name="xjhgx3"/>
            <p:cNvSpPr/>
            <p:nvPr/>
          </p:nvSpPr>
          <p:spPr>
            <a:xfrm>
              <a:off x="10401" y="1155"/>
              <a:ext cx="377" cy="2014"/>
            </a:xfrm>
            <a:custGeom>
              <a:avLst/>
              <a:gdLst/>
              <a:ahLst/>
              <a:cxnLst/>
              <a:rect l="0" t="0" r="0" b="0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>
                    <a:alpha val="100000"/>
                  </a:srgbClr>
                </a:gs>
                <a:gs pos="50000">
                  <a:srgbClr val="47FFFF">
                    <a:alpha val="100000"/>
                  </a:srgbClr>
                </a:gs>
                <a:gs pos="100000">
                  <a:srgbClr val="D5FFFF">
                    <a:alpha val="100000"/>
                  </a:srgbClr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0">
              <a:off x="7617" y="-142"/>
              <a:ext cx="5846" cy="2396"/>
              <a:chOff x="2028" y="5954"/>
              <a:chExt cx="10718" cy="1885"/>
            </a:xfrm>
          </p:grpSpPr>
          <p:sp>
            <p:nvSpPr>
              <p:cNvPr id="47" name="Arc 7"/>
              <p:cNvSpPr/>
              <p:nvPr/>
            </p:nvSpPr>
            <p:spPr>
              <a:xfrm>
                <a:off x="8266" y="5954"/>
                <a:ext cx="3740" cy="79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374900" y="504825"/>
                  </a:cxn>
                  <a:cxn ang="0">
                    <a:pos x="0" y="504825"/>
                  </a:cxn>
                </a:cxnLst>
                <a:rect l="0" t="0" r="0" b="0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9" name="Line 16"/>
              <p:cNvSpPr/>
              <p:nvPr/>
            </p:nvSpPr>
            <p:spPr>
              <a:xfrm flipV="1">
                <a:off x="2028" y="7724"/>
                <a:ext cx="1071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lgDashDot"/>
                <a:headEnd type="none" w="med" len="med"/>
                <a:tailEnd type="none" w="med" len="med"/>
              </a:ln>
            </p:spPr>
          </p:sp>
          <p:grpSp>
            <p:nvGrpSpPr>
              <p:cNvPr id="50" name="组合 49"/>
              <p:cNvGrpSpPr/>
              <p:nvPr/>
            </p:nvGrpSpPr>
            <p:grpSpPr>
              <a:xfrm rot="735886">
                <a:off x="2313" y="7667"/>
                <a:ext cx="9185" cy="115"/>
                <a:chOff x="567" y="3884"/>
                <a:chExt cx="4218" cy="0"/>
              </a:xfrm>
            </p:grpSpPr>
            <p:sp>
              <p:nvSpPr>
                <p:cNvPr id="51" name="直接连接符 50"/>
                <p:cNvSpPr/>
                <p:nvPr/>
              </p:nvSpPr>
              <p:spPr>
                <a:xfrm>
                  <a:off x="567" y="3884"/>
                  <a:ext cx="4218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2" name="直接连接符 51"/>
                <p:cNvSpPr/>
                <p:nvPr/>
              </p:nvSpPr>
              <p:spPr>
                <a:xfrm>
                  <a:off x="1315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53" name="直接连接符 52"/>
                <p:cNvSpPr/>
                <p:nvPr/>
              </p:nvSpPr>
              <p:spPr>
                <a:xfrm>
                  <a:off x="3356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</p:grpSp>
          <p:grpSp>
            <p:nvGrpSpPr>
              <p:cNvPr id="54" name="组合 53"/>
              <p:cNvGrpSpPr/>
              <p:nvPr/>
            </p:nvGrpSpPr>
            <p:grpSpPr>
              <a:xfrm rot="-735886" flipV="1">
                <a:off x="2426" y="7653"/>
                <a:ext cx="9185" cy="115"/>
                <a:chOff x="567" y="3884"/>
                <a:chExt cx="4218" cy="0"/>
              </a:xfrm>
            </p:grpSpPr>
            <p:sp>
              <p:nvSpPr>
                <p:cNvPr id="55" name="直接连接符 54"/>
                <p:cNvSpPr/>
                <p:nvPr/>
              </p:nvSpPr>
              <p:spPr>
                <a:xfrm>
                  <a:off x="567" y="3884"/>
                  <a:ext cx="4218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6" name="直接连接符 55"/>
                <p:cNvSpPr/>
                <p:nvPr/>
              </p:nvSpPr>
              <p:spPr>
                <a:xfrm>
                  <a:off x="1315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57" name="直接连接符 56"/>
                <p:cNvSpPr/>
                <p:nvPr/>
              </p:nvSpPr>
              <p:spPr>
                <a:xfrm>
                  <a:off x="3356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</p:grpSp>
          <p:grpSp>
            <p:nvGrpSpPr>
              <p:cNvPr id="58" name="组合 57"/>
              <p:cNvGrpSpPr/>
              <p:nvPr/>
            </p:nvGrpSpPr>
            <p:grpSpPr>
              <a:xfrm>
                <a:off x="2483" y="7724"/>
                <a:ext cx="9185" cy="115"/>
                <a:chOff x="567" y="3884"/>
                <a:chExt cx="4218" cy="0"/>
              </a:xfrm>
            </p:grpSpPr>
            <p:sp>
              <p:nvSpPr>
                <p:cNvPr id="59" name="直接连接符 58"/>
                <p:cNvSpPr/>
                <p:nvPr/>
              </p:nvSpPr>
              <p:spPr>
                <a:xfrm>
                  <a:off x="567" y="3884"/>
                  <a:ext cx="4218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0" name="直接连接符 59"/>
                <p:cNvSpPr/>
                <p:nvPr/>
              </p:nvSpPr>
              <p:spPr>
                <a:xfrm>
                  <a:off x="1315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61" name="直接连接符 60"/>
                <p:cNvSpPr/>
                <p:nvPr/>
              </p:nvSpPr>
              <p:spPr>
                <a:xfrm>
                  <a:off x="3356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</p:grpSp>
          <p:sp>
            <p:nvSpPr>
              <p:cNvPr id="62" name="Oval 122"/>
              <p:cNvSpPr/>
              <p:nvPr/>
            </p:nvSpPr>
            <p:spPr>
              <a:xfrm>
                <a:off x="7133" y="7672"/>
                <a:ext cx="113" cy="112"/>
              </a:xfrm>
              <a:prstGeom prst="ellipse">
                <a:avLst/>
              </a:prstGeom>
              <a:solidFill>
                <a:srgbClr val="CC0000"/>
              </a:solidFill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</p:grpSp>
        <p:sp>
          <p:nvSpPr>
            <p:cNvPr id="64" name="Oval 39"/>
            <p:cNvSpPr>
              <a:spLocks noChangeArrowheads="1"/>
            </p:cNvSpPr>
            <p:nvPr/>
          </p:nvSpPr>
          <p:spPr bwMode="auto">
            <a:xfrm>
              <a:off x="10514" y="2002"/>
              <a:ext cx="170" cy="170"/>
            </a:xfrm>
            <a:prstGeom prst="ellipse">
              <a:avLst/>
            </a:prstGeom>
            <a:solidFill>
              <a:srgbClr val="FFFF66"/>
            </a:solidFill>
            <a:ln w="9525" algn="ctr">
              <a:solidFill>
                <a:schemeClr val="tx1"/>
              </a:solidFill>
              <a:round/>
            </a:ln>
            <a:effectLst/>
          </p:spPr>
          <p:txBody>
            <a:bodyPr wrap="none" anchor="ctr"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84530" y="572135"/>
            <a:ext cx="3712210" cy="2084070"/>
            <a:chOff x="1439" y="217"/>
            <a:chExt cx="5846" cy="3282"/>
          </a:xfrm>
        </p:grpSpPr>
        <p:grpSp>
          <p:nvGrpSpPr>
            <p:cNvPr id="45" name="组合 44"/>
            <p:cNvGrpSpPr/>
            <p:nvPr/>
          </p:nvGrpSpPr>
          <p:grpSpPr>
            <a:xfrm>
              <a:off x="1439" y="217"/>
              <a:ext cx="5846" cy="3282"/>
              <a:chOff x="2028" y="5954"/>
              <a:chExt cx="10718" cy="2582"/>
            </a:xfrm>
          </p:grpSpPr>
          <p:sp>
            <p:nvSpPr>
              <p:cNvPr id="4116" name="Arc 7"/>
              <p:cNvSpPr/>
              <p:nvPr/>
            </p:nvSpPr>
            <p:spPr>
              <a:xfrm>
                <a:off x="8266" y="5954"/>
                <a:ext cx="3740" cy="79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374900" y="504825"/>
                  </a:cxn>
                  <a:cxn ang="0">
                    <a:pos x="0" y="504825"/>
                  </a:cxn>
                </a:cxnLst>
                <a:rect l="0" t="0" r="0" b="0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27" name="xjhgx2"/>
              <p:cNvSpPr/>
              <p:nvPr/>
            </p:nvSpPr>
            <p:spPr>
              <a:xfrm>
                <a:off x="7134" y="6995"/>
                <a:ext cx="673" cy="1541"/>
              </a:xfrm>
              <a:custGeom>
                <a:avLst/>
                <a:gdLst/>
                <a:ahLst/>
                <a:cxnLst/>
                <a:rect l="0" t="0" r="0" b="0"/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solidFill>
                <a:srgbClr val="C5FFFF"/>
              </a:solidFill>
              <a:ln w="28575" cap="flat" cmpd="sng">
                <a:solidFill>
                  <a:srgbClr val="2D5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8" name="Line 16"/>
              <p:cNvSpPr/>
              <p:nvPr/>
            </p:nvSpPr>
            <p:spPr>
              <a:xfrm flipV="1">
                <a:off x="2028" y="7724"/>
                <a:ext cx="1071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lgDashDot"/>
                <a:headEnd type="none" w="med" len="med"/>
                <a:tailEnd type="none" w="med" len="med"/>
              </a:ln>
            </p:spPr>
          </p:sp>
          <p:grpSp>
            <p:nvGrpSpPr>
              <p:cNvPr id="4145" name="组合 4144"/>
              <p:cNvGrpSpPr/>
              <p:nvPr/>
            </p:nvGrpSpPr>
            <p:grpSpPr>
              <a:xfrm rot="735886">
                <a:off x="2313" y="7667"/>
                <a:ext cx="9185" cy="115"/>
                <a:chOff x="567" y="3884"/>
                <a:chExt cx="4218" cy="0"/>
              </a:xfrm>
            </p:grpSpPr>
            <p:sp>
              <p:nvSpPr>
                <p:cNvPr id="4146" name="直接连接符 4145"/>
                <p:cNvSpPr/>
                <p:nvPr/>
              </p:nvSpPr>
              <p:spPr>
                <a:xfrm>
                  <a:off x="567" y="3884"/>
                  <a:ext cx="4218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47" name="直接连接符 4146"/>
                <p:cNvSpPr/>
                <p:nvPr/>
              </p:nvSpPr>
              <p:spPr>
                <a:xfrm>
                  <a:off x="1315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4148" name="直接连接符 4147"/>
                <p:cNvSpPr/>
                <p:nvPr/>
              </p:nvSpPr>
              <p:spPr>
                <a:xfrm>
                  <a:off x="3356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</p:grpSp>
          <p:grpSp>
            <p:nvGrpSpPr>
              <p:cNvPr id="4149" name="组合 4148"/>
              <p:cNvGrpSpPr/>
              <p:nvPr/>
            </p:nvGrpSpPr>
            <p:grpSpPr>
              <a:xfrm rot="-735886" flipV="1">
                <a:off x="2426" y="7653"/>
                <a:ext cx="9185" cy="115"/>
                <a:chOff x="567" y="3884"/>
                <a:chExt cx="4218" cy="0"/>
              </a:xfrm>
            </p:grpSpPr>
            <p:sp>
              <p:nvSpPr>
                <p:cNvPr id="4150" name="直接连接符 4149"/>
                <p:cNvSpPr/>
                <p:nvPr/>
              </p:nvSpPr>
              <p:spPr>
                <a:xfrm>
                  <a:off x="567" y="3884"/>
                  <a:ext cx="4218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51" name="直接连接符 4150"/>
                <p:cNvSpPr/>
                <p:nvPr/>
              </p:nvSpPr>
              <p:spPr>
                <a:xfrm>
                  <a:off x="1315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4152" name="直接连接符 4151"/>
                <p:cNvSpPr/>
                <p:nvPr/>
              </p:nvSpPr>
              <p:spPr>
                <a:xfrm>
                  <a:off x="3356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</p:grpSp>
          <p:grpSp>
            <p:nvGrpSpPr>
              <p:cNvPr id="4144" name="组合 4143"/>
              <p:cNvGrpSpPr/>
              <p:nvPr/>
            </p:nvGrpSpPr>
            <p:grpSpPr>
              <a:xfrm>
                <a:off x="2483" y="7724"/>
                <a:ext cx="9185" cy="115"/>
                <a:chOff x="567" y="3884"/>
                <a:chExt cx="4218" cy="0"/>
              </a:xfrm>
            </p:grpSpPr>
            <p:sp>
              <p:nvSpPr>
                <p:cNvPr id="4141" name="直接连接符 4140"/>
                <p:cNvSpPr/>
                <p:nvPr/>
              </p:nvSpPr>
              <p:spPr>
                <a:xfrm>
                  <a:off x="567" y="3884"/>
                  <a:ext cx="4218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42" name="直接连接符 4141"/>
                <p:cNvSpPr/>
                <p:nvPr/>
              </p:nvSpPr>
              <p:spPr>
                <a:xfrm>
                  <a:off x="1315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4143" name="直接连接符 4142"/>
                <p:cNvSpPr/>
                <p:nvPr/>
              </p:nvSpPr>
              <p:spPr>
                <a:xfrm>
                  <a:off x="3356" y="3884"/>
                  <a:ext cx="159" cy="0"/>
                </a:xfrm>
                <a:prstGeom prst="line">
                  <a:avLst/>
                </a:prstGeom>
                <a:ln w="28575" cap="flat" cmpd="sng">
                  <a:solidFill>
                    <a:srgbClr val="CC0000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</p:grpSp>
          <p:sp>
            <p:nvSpPr>
              <p:cNvPr id="4128" name="Oval 122"/>
              <p:cNvSpPr/>
              <p:nvPr/>
            </p:nvSpPr>
            <p:spPr>
              <a:xfrm>
                <a:off x="7133" y="7672"/>
                <a:ext cx="113" cy="112"/>
              </a:xfrm>
              <a:prstGeom prst="ellipse">
                <a:avLst/>
              </a:prstGeom>
              <a:solidFill>
                <a:srgbClr val="CC0000"/>
              </a:solidFill>
              <a:ln w="9525" cap="flat" cmpd="sng">
                <a:solidFill>
                  <a:srgbClr val="CC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</p:grpSp>
        <p:sp>
          <p:nvSpPr>
            <p:cNvPr id="65" name="Oval 39"/>
            <p:cNvSpPr>
              <a:spLocks noChangeArrowheads="1"/>
            </p:cNvSpPr>
            <p:nvPr/>
          </p:nvSpPr>
          <p:spPr bwMode="auto">
            <a:xfrm>
              <a:off x="4323" y="2372"/>
              <a:ext cx="170" cy="170"/>
            </a:xfrm>
            <a:prstGeom prst="ellipse">
              <a:avLst/>
            </a:prstGeom>
            <a:solidFill>
              <a:srgbClr val="FFFF66"/>
            </a:solidFill>
            <a:ln w="9525" algn="ctr">
              <a:solidFill>
                <a:schemeClr val="tx1"/>
              </a:solidFill>
              <a:round/>
            </a:ln>
            <a:effectLst/>
          </p:spPr>
          <p:txBody>
            <a:bodyPr wrap="none" anchor="ctr"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7185" name="WordArt 207">
            <a:hlinkClick r:id="rId2" action="ppaction://hlinksldjump"/>
          </p:cNvPr>
          <p:cNvSpPr>
            <a:spLocks noTextEdit="1"/>
          </p:cNvSpPr>
          <p:nvPr/>
        </p:nvSpPr>
        <p:spPr>
          <a:xfrm>
            <a:off x="565150" y="436245"/>
            <a:ext cx="4267835" cy="457200"/>
          </a:xfrm>
          <a:prstGeom prst="rect">
            <a:avLst/>
          </a:prstGeom>
        </p:spPr>
        <p:txBody>
          <a:bodyPr wrap="none" fromWordArt="1"/>
          <a:p>
            <a:pPr algn="ctr" eaLnBrk="0" hangingPunct="0"/>
            <a:r>
              <a:rPr lang="en-US" altLang="zh-CN" sz="3200" b="1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3200" b="1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3200" b="1" dirty="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透镜的三条特殊光线</a:t>
            </a:r>
            <a:endParaRPr lang="zh-CN" altLang="en-US" sz="3200" b="1" dirty="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70535" y="447675"/>
            <a:ext cx="1146810" cy="7804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练习：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3" name="图片 9"/>
          <p:cNvPicPr>
            <a:picLocks noChangeAspect="1"/>
          </p:cNvPicPr>
          <p:nvPr/>
        </p:nvPicPr>
        <p:blipFill>
          <a:blip r:embed="rId2"/>
          <a:srcRect t="4989"/>
          <a:stretch>
            <a:fillRect/>
          </a:stretch>
        </p:blipFill>
        <p:spPr>
          <a:xfrm>
            <a:off x="564515" y="2225040"/>
            <a:ext cx="3868420" cy="21628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567690" y="1467485"/>
            <a:ext cx="8370570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2400" b="1">
                <a:solidFill>
                  <a:srgbClr val="040404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1.画出发光点S发出的光线经平面镜反射后过图中P点的光路图。</a:t>
            </a:r>
            <a:endParaRPr lang="zh-CN" altLang="en-US" sz="2400" b="1">
              <a:solidFill>
                <a:srgbClr val="040404"/>
              </a:solidFill>
              <a:latin typeface="新宋体" panose="02010609030101010101" charset="-122"/>
              <a:ea typeface="新宋体" panose="0201060903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1350" y="5245100"/>
            <a:ext cx="8370570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2400" b="1">
                <a:solidFill>
                  <a:srgbClr val="040404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2.潜水员眼睛在水下A点处，B点有条小鱼，C点有只小鸟，请作出潜水员观察鱼、鸟的光路图。</a:t>
            </a:r>
            <a:endParaRPr lang="zh-CN" altLang="en-US" sz="2400" b="1">
              <a:solidFill>
                <a:srgbClr val="040404"/>
              </a:solidFill>
              <a:latin typeface="新宋体" panose="02010609030101010101" charset="-122"/>
              <a:ea typeface="新宋体" panose="02010609030101010101" charset="-122"/>
              <a:sym typeface="+mn-ea"/>
            </a:endParaRPr>
          </a:p>
        </p:txBody>
      </p:sp>
      <p:pic>
        <p:nvPicPr>
          <p:cNvPr id="77847" name="Picture 23"/>
          <p:cNvPicPr>
            <a:picLocks noChangeAspect="1"/>
          </p:cNvPicPr>
          <p:nvPr/>
        </p:nvPicPr>
        <p:blipFill>
          <a:blip r:embed="rId3"/>
          <a:srcRect t="3580"/>
          <a:stretch>
            <a:fillRect/>
          </a:stretch>
        </p:blipFill>
        <p:spPr>
          <a:xfrm>
            <a:off x="5052060" y="2592070"/>
            <a:ext cx="3135630" cy="222313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2000" name="Group 16"/>
          <p:cNvGrpSpPr/>
          <p:nvPr/>
        </p:nvGrpSpPr>
        <p:grpSpPr>
          <a:xfrm rot="18961215">
            <a:off x="3388995" y="3813175"/>
            <a:ext cx="899795" cy="76200"/>
            <a:chOff x="385" y="1026"/>
            <a:chExt cx="953" cy="0"/>
          </a:xfrm>
        </p:grpSpPr>
        <p:sp>
          <p:nvSpPr>
            <p:cNvPr id="4126" name="Line 17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27" name="Line 18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sp>
        <p:nvSpPr>
          <p:cNvPr id="42008" name="Line 24"/>
          <p:cNvSpPr/>
          <p:nvPr/>
        </p:nvSpPr>
        <p:spPr>
          <a:xfrm>
            <a:off x="2343150" y="3095625"/>
            <a:ext cx="635" cy="2149475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104" name="组合 103"/>
          <p:cNvGrpSpPr/>
          <p:nvPr/>
        </p:nvGrpSpPr>
        <p:grpSpPr>
          <a:xfrm>
            <a:off x="2343785" y="3941445"/>
            <a:ext cx="172720" cy="172720"/>
            <a:chOff x="13626" y="2496"/>
            <a:chExt cx="272" cy="272"/>
          </a:xfrm>
        </p:grpSpPr>
        <p:sp>
          <p:nvSpPr>
            <p:cNvPr id="105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6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6" name="Line 24"/>
          <p:cNvSpPr/>
          <p:nvPr/>
        </p:nvSpPr>
        <p:spPr>
          <a:xfrm rot="2640000" flipH="1">
            <a:off x="2870835" y="3920490"/>
            <a:ext cx="68580" cy="154559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7" name="文本框 6"/>
          <p:cNvSpPr txBox="1"/>
          <p:nvPr/>
        </p:nvSpPr>
        <p:spPr>
          <a:xfrm>
            <a:off x="1966595" y="4973955"/>
            <a:ext cx="450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040404"/>
                </a:solidFill>
                <a:latin typeface="新宋体" panose="02010609030101010101" charset="-122"/>
                <a:ea typeface="新宋体" panose="02010609030101010101" charset="-122"/>
              </a:rPr>
              <a:t>S'</a:t>
            </a:r>
            <a:endParaRPr lang="en-US" altLang="zh-CN" sz="2000" b="1">
              <a:solidFill>
                <a:srgbClr val="040404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317115" y="5183505"/>
            <a:ext cx="76200" cy="76200"/>
          </a:xfrm>
          <a:prstGeom prst="ellips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Gulim" panose="020B0600000101010101" pitchFamily="34" charset="-127"/>
            </a:endParaRPr>
          </a:p>
        </p:txBody>
      </p:sp>
      <p:grpSp>
        <p:nvGrpSpPr>
          <p:cNvPr id="10" name="Group 16"/>
          <p:cNvGrpSpPr/>
          <p:nvPr/>
        </p:nvGrpSpPr>
        <p:grpSpPr>
          <a:xfrm rot="10980000">
            <a:off x="5655310" y="4468495"/>
            <a:ext cx="1638300" cy="76200"/>
            <a:chOff x="385" y="1026"/>
            <a:chExt cx="953" cy="0"/>
          </a:xfrm>
        </p:grpSpPr>
        <p:sp>
          <p:nvSpPr>
            <p:cNvPr id="11" name="Line 17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" name="Line 18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sp>
        <p:nvSpPr>
          <p:cNvPr id="14" name="Line 17"/>
          <p:cNvSpPr/>
          <p:nvPr/>
        </p:nvSpPr>
        <p:spPr>
          <a:xfrm rot="7980000">
            <a:off x="5795645" y="3213100"/>
            <a:ext cx="1202055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" name="Line 18"/>
          <p:cNvSpPr/>
          <p:nvPr/>
        </p:nvSpPr>
        <p:spPr>
          <a:xfrm rot="8040000">
            <a:off x="6186170" y="3188335"/>
            <a:ext cx="457835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sp>
      <p:grpSp>
        <p:nvGrpSpPr>
          <p:cNvPr id="20" name="Group 16"/>
          <p:cNvGrpSpPr/>
          <p:nvPr/>
        </p:nvGrpSpPr>
        <p:grpSpPr>
          <a:xfrm rot="6840000">
            <a:off x="5343525" y="4027170"/>
            <a:ext cx="878205" cy="76200"/>
            <a:chOff x="385" y="1026"/>
            <a:chExt cx="953" cy="0"/>
          </a:xfrm>
        </p:grpSpPr>
        <p:sp>
          <p:nvSpPr>
            <p:cNvPr id="21" name="Line 17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" name="Line 18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sp>
        <p:nvSpPr>
          <p:cNvPr id="24" name="Line 24"/>
          <p:cNvSpPr/>
          <p:nvPr/>
        </p:nvSpPr>
        <p:spPr>
          <a:xfrm>
            <a:off x="5991225" y="2985770"/>
            <a:ext cx="635" cy="140208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25" name="组合 24"/>
          <p:cNvGrpSpPr/>
          <p:nvPr/>
        </p:nvGrpSpPr>
        <p:grpSpPr>
          <a:xfrm>
            <a:off x="5986780" y="3474720"/>
            <a:ext cx="172720" cy="172720"/>
            <a:chOff x="13626" y="2496"/>
            <a:chExt cx="272" cy="272"/>
          </a:xfrm>
        </p:grpSpPr>
        <p:sp>
          <p:nvSpPr>
            <p:cNvPr id="26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7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8" name="Group 16"/>
          <p:cNvGrpSpPr/>
          <p:nvPr/>
        </p:nvGrpSpPr>
        <p:grpSpPr>
          <a:xfrm rot="2521213">
            <a:off x="2155190" y="3611245"/>
            <a:ext cx="1504315" cy="76200"/>
            <a:chOff x="385" y="1026"/>
            <a:chExt cx="953" cy="0"/>
          </a:xfrm>
        </p:grpSpPr>
        <p:sp>
          <p:nvSpPr>
            <p:cNvPr id="29" name="Line 17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" name="Line 18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70535" y="447675"/>
            <a:ext cx="1146810" cy="7804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练习：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4515" y="1132205"/>
            <a:ext cx="7967345" cy="13087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040404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3.我们在平静的湖面能看到岸上景物美丽的倒影。用AB代表岸边的一棵树，如图所示，请你画出树AB在水中的倒影A′B′（可把水面看成一块平面镜）。</a:t>
            </a:r>
            <a:endParaRPr lang="zh-CN" altLang="en-US" sz="2400" b="1">
              <a:solidFill>
                <a:srgbClr val="040404"/>
              </a:solidFill>
              <a:latin typeface="新宋体" panose="02010609030101010101" charset="-122"/>
              <a:ea typeface="新宋体" panose="0201060903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15645" y="5136515"/>
            <a:ext cx="7967345" cy="13087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en-US" altLang="zh-CN" sz="2400" b="1">
                <a:solidFill>
                  <a:srgbClr val="040404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4</a:t>
            </a:r>
            <a:r>
              <a:rPr lang="zh-CN" altLang="en-US" sz="2400" b="1">
                <a:solidFill>
                  <a:srgbClr val="040404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.一束光从半球面上的A点沿半径方向射入半球形玻璃砖，球心为O，画出这束光线从射入玻璃砖到射出玻璃砖的完整光路图。</a:t>
            </a:r>
            <a:endParaRPr lang="zh-CN" altLang="en-US" sz="2400" b="1">
              <a:solidFill>
                <a:srgbClr val="040404"/>
              </a:solidFill>
              <a:latin typeface="新宋体" panose="02010609030101010101" charset="-122"/>
              <a:ea typeface="新宋体" panose="02010609030101010101" charset="-122"/>
              <a:sym typeface="+mn-ea"/>
            </a:endParaRPr>
          </a:p>
        </p:txBody>
      </p:sp>
      <p:pic>
        <p:nvPicPr>
          <p:cNvPr id="12323" name="图片 12323"/>
          <p:cNvPicPr>
            <a:picLocks noChangeAspect="1" noChangeArrowheads="1"/>
          </p:cNvPicPr>
          <p:nvPr/>
        </p:nvPicPr>
        <p:blipFill>
          <a:blip r:embed="rId2">
            <a:lum bright="-1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0315" y="2440940"/>
            <a:ext cx="2716530" cy="252031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Line 24"/>
          <p:cNvSpPr/>
          <p:nvPr/>
        </p:nvSpPr>
        <p:spPr>
          <a:xfrm rot="16200000">
            <a:off x="3270250" y="3359150"/>
            <a:ext cx="12700" cy="80518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" name="Line 24"/>
          <p:cNvSpPr/>
          <p:nvPr/>
        </p:nvSpPr>
        <p:spPr>
          <a:xfrm rot="180000">
            <a:off x="3042920" y="3480435"/>
            <a:ext cx="24130" cy="537845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cxnSp>
        <p:nvCxnSpPr>
          <p:cNvPr id="13" name="直接箭头连接符 12"/>
          <p:cNvCxnSpPr/>
          <p:nvPr/>
        </p:nvCxnSpPr>
        <p:spPr>
          <a:xfrm flipH="1">
            <a:off x="3062605" y="4018915"/>
            <a:ext cx="6350" cy="1040765"/>
          </a:xfrm>
          <a:prstGeom prst="straightConnector1">
            <a:avLst/>
          </a:prstGeom>
          <a:ln w="31750" cap="flat" cmpd="sng">
            <a:solidFill>
              <a:srgbClr val="FF0000"/>
            </a:solidFill>
            <a:prstDash val="sysDash"/>
            <a:headEnd type="none" w="med" len="med"/>
            <a:tailEnd type="arrow" w="med" len="med"/>
          </a:ln>
        </p:spPr>
      </p:cxnSp>
      <p:sp>
        <p:nvSpPr>
          <p:cNvPr id="16" name="文本框 15"/>
          <p:cNvSpPr txBox="1"/>
          <p:nvPr/>
        </p:nvSpPr>
        <p:spPr>
          <a:xfrm>
            <a:off x="3068955" y="3850005"/>
            <a:ext cx="4394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040404"/>
                </a:solidFill>
              </a:rPr>
              <a:t>B'</a:t>
            </a:r>
            <a:endParaRPr lang="en-US" altLang="zh-CN">
              <a:solidFill>
                <a:srgbClr val="040404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093085" y="4768215"/>
            <a:ext cx="4394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040404"/>
                </a:solidFill>
              </a:rPr>
              <a:t>A'</a:t>
            </a:r>
            <a:endParaRPr lang="en-US" altLang="zh-CN">
              <a:solidFill>
                <a:srgbClr val="040404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028950" y="3983990"/>
            <a:ext cx="76200" cy="76200"/>
          </a:xfrm>
          <a:prstGeom prst="ellips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Gulim" panose="020B0600000101010101" pitchFamily="34" charset="-127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026410" y="4987290"/>
            <a:ext cx="76200" cy="76200"/>
          </a:xfrm>
          <a:prstGeom prst="ellips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Gulim" panose="020B0600000101010101" pitchFamily="34" charset="-127"/>
            </a:endParaRPr>
          </a:p>
        </p:txBody>
      </p:sp>
      <p:pic>
        <p:nvPicPr>
          <p:cNvPr id="12293" name="图片 12292" descr="21世纪教育网 -- 中国最大型、最专业的中小学教育资源门户网站"/>
          <p:cNvPicPr>
            <a:picLocks noChangeAspect="1"/>
          </p:cNvPicPr>
          <p:nvPr/>
        </p:nvPicPr>
        <p:blipFill>
          <a:blip r:embed="rId3"/>
          <a:srcRect b="14662"/>
          <a:stretch>
            <a:fillRect/>
          </a:stretch>
        </p:blipFill>
        <p:spPr>
          <a:xfrm>
            <a:off x="4874260" y="2301875"/>
            <a:ext cx="2837815" cy="200914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9" name="Group 16"/>
          <p:cNvGrpSpPr/>
          <p:nvPr/>
        </p:nvGrpSpPr>
        <p:grpSpPr>
          <a:xfrm rot="2820000">
            <a:off x="5417820" y="3557270"/>
            <a:ext cx="1106805" cy="76200"/>
            <a:chOff x="385" y="1026"/>
            <a:chExt cx="953" cy="0"/>
          </a:xfrm>
        </p:grpSpPr>
        <p:sp>
          <p:nvSpPr>
            <p:cNvPr id="30" name="Line 17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" name="Line 18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grpSp>
        <p:nvGrpSpPr>
          <p:cNvPr id="32" name="Group 16"/>
          <p:cNvGrpSpPr/>
          <p:nvPr/>
        </p:nvGrpSpPr>
        <p:grpSpPr>
          <a:xfrm rot="1980000">
            <a:off x="6243955" y="4314190"/>
            <a:ext cx="1234440" cy="76200"/>
            <a:chOff x="385" y="1026"/>
            <a:chExt cx="953" cy="0"/>
          </a:xfrm>
        </p:grpSpPr>
        <p:sp>
          <p:nvSpPr>
            <p:cNvPr id="33" name="Line 17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" name="Line 18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sp>
        <p:nvSpPr>
          <p:cNvPr id="35" name="Line 24"/>
          <p:cNvSpPr/>
          <p:nvPr/>
        </p:nvSpPr>
        <p:spPr>
          <a:xfrm>
            <a:off x="6363970" y="3378200"/>
            <a:ext cx="12700" cy="1278255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36" name="组合 35"/>
          <p:cNvGrpSpPr/>
          <p:nvPr/>
        </p:nvGrpSpPr>
        <p:grpSpPr>
          <a:xfrm>
            <a:off x="6377940" y="3792220"/>
            <a:ext cx="172720" cy="172720"/>
            <a:chOff x="13626" y="2496"/>
            <a:chExt cx="272" cy="272"/>
          </a:xfrm>
        </p:grpSpPr>
        <p:sp>
          <p:nvSpPr>
            <p:cNvPr id="37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8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1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565150" y="1122045"/>
            <a:ext cx="83312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r>
              <a:rPr lang="zh-CN" altLang="en-US" sz="2400" b="1">
                <a:solidFill>
                  <a:srgbClr val="040404"/>
                </a:solidFill>
                <a:latin typeface="新宋体" panose="02010609030101010101" charset="-122"/>
                <a:ea typeface="新宋体" panose="02010609030101010101" charset="-122"/>
              </a:rPr>
              <a:t>6.如图6所示的透镜是_______（选填“凹”“凸”）透镜。其中，O是其光心，f是透镜的焦距。在图中画出透镜的左焦点和光束a经过透镜后传播径迹。</a:t>
            </a:r>
            <a:endParaRPr lang="zh-CN" altLang="en-US" sz="2400" b="1">
              <a:solidFill>
                <a:srgbClr val="040404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  <p:pic>
        <p:nvPicPr>
          <p:cNvPr id="2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6763385" y="3707447"/>
            <a:ext cx="485775" cy="19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" name="图片 102"/>
          <p:cNvPicPr/>
          <p:nvPr/>
        </p:nvPicPr>
        <p:blipFill>
          <a:blip r:embed="rId3"/>
          <a:stretch>
            <a:fillRect/>
          </a:stretch>
        </p:blipFill>
        <p:spPr>
          <a:xfrm>
            <a:off x="1659890" y="2616835"/>
            <a:ext cx="5849620" cy="1806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" name="文本框 103"/>
          <p:cNvSpPr txBox="1"/>
          <p:nvPr/>
        </p:nvSpPr>
        <p:spPr>
          <a:xfrm>
            <a:off x="2044700" y="4417377"/>
            <a:ext cx="5080000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266700"/>
            <a:r>
              <a:rPr lang="en-US" altLang="zh-CN" sz="1050" b="0">
                <a:latin typeface="Calibri" panose="020F0502020204030204" charset="0"/>
                <a:cs typeface="Calibri" panose="020F0502020204030204" charset="0"/>
              </a:rPr>
              <a:t> </a:t>
            </a:r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2044700" y="4455160"/>
            <a:ext cx="3888740" cy="2355850"/>
            <a:chOff x="3200" y="6113"/>
            <a:chExt cx="6124" cy="3710"/>
          </a:xfrm>
        </p:grpSpPr>
        <p:pic>
          <p:nvPicPr>
            <p:cNvPr id="102" name="图片 101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200" y="6113"/>
              <a:ext cx="6124" cy="3710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6" name="直接连接符 5"/>
            <p:cNvCxnSpPr/>
            <p:nvPr/>
          </p:nvCxnSpPr>
          <p:spPr>
            <a:xfrm>
              <a:off x="6006" y="6717"/>
              <a:ext cx="2387" cy="0"/>
            </a:xfrm>
            <a:prstGeom prst="line">
              <a:avLst/>
            </a:prstGeom>
            <a:ln w="34925" cap="flat" cmpd="sng">
              <a:solidFill>
                <a:schemeClr val="tx1">
                  <a:lumMod val="75000"/>
                </a:schemeClr>
              </a:solidFill>
              <a:prstDash val="solid"/>
              <a:headEnd type="none" w="med" len="med"/>
              <a:tailEnd type="none" w="med" len="med"/>
            </a:ln>
          </p:spPr>
        </p:cxnSp>
      </p:grpSp>
      <p:grpSp>
        <p:nvGrpSpPr>
          <p:cNvPr id="10" name="Group 16"/>
          <p:cNvGrpSpPr/>
          <p:nvPr/>
        </p:nvGrpSpPr>
        <p:grpSpPr>
          <a:xfrm rot="1320000">
            <a:off x="2936240" y="3281680"/>
            <a:ext cx="1638300" cy="76200"/>
            <a:chOff x="385" y="1026"/>
            <a:chExt cx="953" cy="0"/>
          </a:xfrm>
        </p:grpSpPr>
        <p:sp>
          <p:nvSpPr>
            <p:cNvPr id="11" name="Line 17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" name="Line 18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grpSp>
        <p:nvGrpSpPr>
          <p:cNvPr id="7" name="Group 16"/>
          <p:cNvGrpSpPr/>
          <p:nvPr/>
        </p:nvGrpSpPr>
        <p:grpSpPr>
          <a:xfrm rot="19500000">
            <a:off x="2939415" y="2959100"/>
            <a:ext cx="1638300" cy="76200"/>
            <a:chOff x="385" y="1026"/>
            <a:chExt cx="953" cy="0"/>
          </a:xfrm>
        </p:grpSpPr>
        <p:sp>
          <p:nvSpPr>
            <p:cNvPr id="8" name="Line 17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" name="Line 18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grpSp>
        <p:nvGrpSpPr>
          <p:cNvPr id="13" name="Group 16"/>
          <p:cNvGrpSpPr/>
          <p:nvPr/>
        </p:nvGrpSpPr>
        <p:grpSpPr>
          <a:xfrm rot="10800000">
            <a:off x="4846955" y="2834640"/>
            <a:ext cx="1316355" cy="76200"/>
            <a:chOff x="385" y="1026"/>
            <a:chExt cx="953" cy="0"/>
          </a:xfrm>
        </p:grpSpPr>
        <p:sp>
          <p:nvSpPr>
            <p:cNvPr id="14" name="Line 17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" name="Line 18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grpSp>
        <p:nvGrpSpPr>
          <p:cNvPr id="18" name="Group 16"/>
          <p:cNvGrpSpPr/>
          <p:nvPr/>
        </p:nvGrpSpPr>
        <p:grpSpPr>
          <a:xfrm rot="20100000">
            <a:off x="4898390" y="4007485"/>
            <a:ext cx="1316355" cy="76200"/>
            <a:chOff x="385" y="1026"/>
            <a:chExt cx="953" cy="0"/>
          </a:xfrm>
        </p:grpSpPr>
        <p:sp>
          <p:nvSpPr>
            <p:cNvPr id="19" name="Line 17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" name="Line 18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sp>
        <p:nvSpPr>
          <p:cNvPr id="42008" name="Line 24"/>
          <p:cNvSpPr/>
          <p:nvPr/>
        </p:nvSpPr>
        <p:spPr>
          <a:xfrm rot="4080000">
            <a:off x="6483985" y="3128645"/>
            <a:ext cx="38100" cy="842645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21" name="Group 16"/>
          <p:cNvGrpSpPr/>
          <p:nvPr/>
        </p:nvGrpSpPr>
        <p:grpSpPr>
          <a:xfrm rot="8760000">
            <a:off x="2256155" y="5258435"/>
            <a:ext cx="1721485" cy="76200"/>
            <a:chOff x="385" y="1026"/>
            <a:chExt cx="953" cy="0"/>
          </a:xfrm>
        </p:grpSpPr>
        <p:sp>
          <p:nvSpPr>
            <p:cNvPr id="22" name="Line 17"/>
            <p:cNvSpPr/>
            <p:nvPr/>
          </p:nvSpPr>
          <p:spPr>
            <a:xfrm>
              <a:off x="385" y="1026"/>
              <a:ext cx="95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" name="Line 18"/>
            <p:cNvSpPr/>
            <p:nvPr/>
          </p:nvSpPr>
          <p:spPr>
            <a:xfrm>
              <a:off x="703" y="1026"/>
              <a:ext cx="363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sp>
        <p:nvSpPr>
          <p:cNvPr id="24" name="椭圆 23"/>
          <p:cNvSpPr/>
          <p:nvPr/>
        </p:nvSpPr>
        <p:spPr>
          <a:xfrm>
            <a:off x="3126105" y="5273040"/>
            <a:ext cx="76200" cy="76200"/>
          </a:xfrm>
          <a:prstGeom prst="ellips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Gulim" panose="020B0600000101010101" pitchFamily="34" charset="-127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105785" y="5341620"/>
            <a:ext cx="4394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040404"/>
                </a:solidFill>
              </a:rPr>
              <a:t>A'</a:t>
            </a:r>
            <a:endParaRPr lang="en-US" altLang="zh-CN">
              <a:solidFill>
                <a:srgbClr val="040404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138295" y="1012825"/>
            <a:ext cx="8921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凸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70535" y="447675"/>
            <a:ext cx="1146810" cy="7804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练习：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  <p:bldP spid="26" grpId="0"/>
      <p:bldP spid="25" grpId="0"/>
      <p:bldP spid="10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b="51163"/>
          <a:stretch>
            <a:fillRect/>
          </a:stretch>
        </p:blipFill>
        <p:spPr>
          <a:xfrm>
            <a:off x="673100" y="275590"/>
            <a:ext cx="7573645" cy="273431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23950" y="3009900"/>
            <a:ext cx="68954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所测密度偏</a:t>
            </a:r>
            <a:r>
              <a:rPr lang="zh-CN" altLang="en-US" b="1" u="sng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lang="zh-CN" altLang="en-US" b="1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en-US" b="1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原因：</a:t>
            </a:r>
            <a:r>
              <a:rPr lang="zh-CN" altLang="en-US" b="1" u="sng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b="1" u="sng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                                      </a:t>
            </a:r>
            <a:r>
              <a:rPr lang="zh-CN" altLang="en-US" b="1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b="1" u="sng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</a:t>
            </a:r>
            <a:endParaRPr lang="zh-CN" altLang="en-US" b="1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rcRect t="48871"/>
          <a:stretch>
            <a:fillRect/>
          </a:stretch>
        </p:blipFill>
        <p:spPr>
          <a:xfrm>
            <a:off x="673100" y="3487420"/>
            <a:ext cx="7573645" cy="286258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2329815" y="2987040"/>
            <a:ext cx="68954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小               有液体残留在量筒中，所测得的质量偏小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123950" y="6247130"/>
            <a:ext cx="74777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所测密度偏</a:t>
            </a:r>
            <a:r>
              <a:rPr lang="zh-CN" altLang="en-US" b="1" u="sng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lang="zh-CN" altLang="en-US" b="1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en-US" b="1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原因：</a:t>
            </a:r>
            <a:r>
              <a:rPr lang="zh-CN" altLang="en-US" b="1" u="sng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b="1" u="sng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                                      </a:t>
            </a:r>
            <a:r>
              <a:rPr lang="zh-CN" altLang="en-US" b="1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b="1" u="sng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</a:t>
            </a:r>
            <a:endParaRPr lang="zh-CN" altLang="en-US" b="1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29815" y="6247130"/>
            <a:ext cx="68954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大               有液体残留在烧杯中，所测得的体积偏小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2" name="图片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5360" y="818515"/>
            <a:ext cx="1918970" cy="1310640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0810" y="1005840"/>
            <a:ext cx="1932305" cy="1335405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898525"/>
            <a:ext cx="2144395" cy="144272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02260" y="2341245"/>
            <a:ext cx="2372995" cy="822960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1600">
                <a:solidFill>
                  <a:srgbClr val="040404"/>
                </a:solidFill>
              </a:rPr>
              <a:t>步骤</a:t>
            </a:r>
            <a:r>
              <a:rPr lang="en-US" altLang="zh-CN" sz="1600">
                <a:solidFill>
                  <a:srgbClr val="040404"/>
                </a:solidFill>
              </a:rPr>
              <a:t>1</a:t>
            </a:r>
            <a:r>
              <a:rPr lang="zh-CN" altLang="en-US" sz="1600">
                <a:solidFill>
                  <a:srgbClr val="040404"/>
                </a:solidFill>
                <a:ea typeface="宋体" panose="02010600030101010101" pitchFamily="2" charset="-122"/>
              </a:rPr>
              <a:t>：用天平测出液体和烧杯的总质量为</a:t>
            </a:r>
            <a:r>
              <a:rPr lang="en-US" altLang="zh-CN">
                <a:solidFill>
                  <a:srgbClr val="040404"/>
                </a:solidFill>
                <a:ea typeface="宋体" panose="02010600030101010101" pitchFamily="2" charset="-122"/>
              </a:rPr>
              <a:t>m</a:t>
            </a:r>
            <a:r>
              <a:rPr lang="en-US" altLang="zh-CN" sz="1200">
                <a:solidFill>
                  <a:srgbClr val="040404"/>
                </a:solidFill>
                <a:ea typeface="宋体" panose="02010600030101010101" pitchFamily="2" charset="-122"/>
              </a:rPr>
              <a:t>1</a:t>
            </a:r>
            <a:endParaRPr lang="en-US" altLang="zh-CN" sz="1200">
              <a:solidFill>
                <a:srgbClr val="040404"/>
              </a:solidFill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940685" y="2341245"/>
            <a:ext cx="2933065" cy="822960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1600">
                <a:solidFill>
                  <a:srgbClr val="040404"/>
                </a:solidFill>
              </a:rPr>
              <a:t>步骤</a:t>
            </a:r>
            <a:r>
              <a:rPr lang="en-US" sz="1600">
                <a:solidFill>
                  <a:srgbClr val="040404"/>
                </a:solidFill>
              </a:rPr>
              <a:t>2</a:t>
            </a:r>
            <a:r>
              <a:rPr lang="zh-CN" altLang="en-US" sz="1600">
                <a:solidFill>
                  <a:srgbClr val="040404"/>
                </a:solidFill>
                <a:ea typeface="宋体" panose="02010600030101010101" pitchFamily="2" charset="-122"/>
              </a:rPr>
              <a:t>：将烧杯中一部分液体倒进量筒中，测出体积为</a:t>
            </a:r>
            <a:r>
              <a:rPr lang="en-US" altLang="zh-CN">
                <a:solidFill>
                  <a:srgbClr val="040404"/>
                </a:solidFill>
                <a:ea typeface="宋体" panose="02010600030101010101" pitchFamily="2" charset="-122"/>
              </a:rPr>
              <a:t>V</a:t>
            </a:r>
            <a:endParaRPr lang="en-US" altLang="zh-CN">
              <a:solidFill>
                <a:srgbClr val="040404"/>
              </a:solidFill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39180" y="2341245"/>
            <a:ext cx="2677160" cy="822960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1600">
                <a:solidFill>
                  <a:srgbClr val="040404"/>
                </a:solidFill>
              </a:rPr>
              <a:t>步骤</a:t>
            </a:r>
            <a:r>
              <a:rPr lang="en-US" altLang="zh-CN" sz="1600">
                <a:solidFill>
                  <a:srgbClr val="040404"/>
                </a:solidFill>
              </a:rPr>
              <a:t>3</a:t>
            </a:r>
            <a:r>
              <a:rPr lang="zh-CN" altLang="en-US" sz="1600">
                <a:solidFill>
                  <a:srgbClr val="040404"/>
                </a:solidFill>
                <a:ea typeface="宋体" panose="02010600030101010101" pitchFamily="2" charset="-122"/>
              </a:rPr>
              <a:t>：用天平测量烧杯和剩余液体的总质量为</a:t>
            </a:r>
            <a:r>
              <a:rPr lang="en-US" altLang="zh-CN">
                <a:solidFill>
                  <a:srgbClr val="040404"/>
                </a:solidFill>
                <a:ea typeface="宋体" panose="02010600030101010101" pitchFamily="2" charset="-122"/>
                <a:sym typeface="+mn-ea"/>
              </a:rPr>
              <a:t>m</a:t>
            </a:r>
            <a:r>
              <a:rPr lang="en-US" altLang="zh-CN" sz="1200">
                <a:solidFill>
                  <a:srgbClr val="040404"/>
                </a:solidFill>
                <a:ea typeface="宋体" panose="02010600030101010101" pitchFamily="2" charset="-122"/>
                <a:sym typeface="+mn-ea"/>
              </a:rPr>
              <a:t>2</a:t>
            </a:r>
            <a:endParaRPr lang="en-US" altLang="zh-CN" sz="1200">
              <a:solidFill>
                <a:srgbClr val="040404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27380" y="106045"/>
            <a:ext cx="5853430" cy="7804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方案一：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5"/>
          <a:srcRect t="54585"/>
          <a:stretch>
            <a:fillRect/>
          </a:stretch>
        </p:blipFill>
        <p:spPr>
          <a:xfrm>
            <a:off x="397510" y="5361305"/>
            <a:ext cx="2721610" cy="112903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6"/>
          <a:srcRect t="57022"/>
          <a:stretch>
            <a:fillRect/>
          </a:stretch>
        </p:blipFill>
        <p:spPr>
          <a:xfrm>
            <a:off x="3274060" y="5421630"/>
            <a:ext cx="2688590" cy="1068705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7"/>
          <a:srcRect b="48537"/>
          <a:stretch>
            <a:fillRect/>
          </a:stretch>
        </p:blipFill>
        <p:spPr>
          <a:xfrm>
            <a:off x="6237605" y="4146550"/>
            <a:ext cx="2676525" cy="1205865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8"/>
          <a:srcRect l="5642" r="9530" b="6307"/>
          <a:stretch>
            <a:fillRect/>
          </a:stretch>
        </p:blipFill>
        <p:spPr>
          <a:xfrm>
            <a:off x="6139180" y="5481955"/>
            <a:ext cx="2511425" cy="948690"/>
          </a:xfrm>
          <a:prstGeom prst="rect">
            <a:avLst/>
          </a:prstGeom>
          <a:ln>
            <a:solidFill>
              <a:srgbClr val="040404"/>
            </a:solidFill>
          </a:ln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6"/>
          <a:srcRect b="43258"/>
          <a:stretch>
            <a:fillRect/>
          </a:stretch>
        </p:blipFill>
        <p:spPr>
          <a:xfrm>
            <a:off x="2940685" y="3941445"/>
            <a:ext cx="2688590" cy="141097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/>
          <a:srcRect b="44266"/>
          <a:stretch>
            <a:fillRect/>
          </a:stretch>
        </p:blipFill>
        <p:spPr>
          <a:xfrm>
            <a:off x="397510" y="4096385"/>
            <a:ext cx="2721610" cy="1385570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687705" y="3164205"/>
            <a:ext cx="5853430" cy="7804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方案二：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2" grpId="0"/>
      <p:bldP spid="2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" y="1583690"/>
            <a:ext cx="8336280" cy="2909570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541655" y="558165"/>
            <a:ext cx="5853430" cy="7804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方案三：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591820" y="252095"/>
            <a:ext cx="5853430" cy="7804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完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Text Box 14"/>
          <p:cNvSpPr txBox="1"/>
          <p:nvPr/>
        </p:nvSpPr>
        <p:spPr>
          <a:xfrm>
            <a:off x="699135" y="3941445"/>
            <a:ext cx="6119813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像与物的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大小相等</a:t>
            </a:r>
            <a:endParaRPr lang="zh-CN" altLang="en-US" sz="32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6"/>
          <p:cNvSpPr txBox="1"/>
          <p:nvPr/>
        </p:nvSpPr>
        <p:spPr>
          <a:xfrm>
            <a:off x="699135" y="5089208"/>
            <a:ext cx="626427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微软雅黑" panose="020B0503020204020204" charset="-122"/>
                <a:ea typeface="微软雅黑" panose="020B0503020204020204" charset="-122"/>
              </a:rPr>
              <a:t>③像和物体的连线与镜面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垂直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Text Box 29"/>
          <p:cNvSpPr txBox="1"/>
          <p:nvPr/>
        </p:nvSpPr>
        <p:spPr>
          <a:xfrm>
            <a:off x="1307148" y="5689283"/>
            <a:ext cx="813752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平面镜所成的像与物体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关于镜面对称。）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Text Box 10"/>
          <p:cNvSpPr txBox="1"/>
          <p:nvPr/>
        </p:nvSpPr>
        <p:spPr>
          <a:xfrm>
            <a:off x="699135" y="680720"/>
            <a:ext cx="44656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平面镜成像特点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19" name="Text Box 15"/>
          <p:cNvSpPr txBox="1"/>
          <p:nvPr/>
        </p:nvSpPr>
        <p:spPr>
          <a:xfrm>
            <a:off x="694690" y="4513263"/>
            <a:ext cx="770572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微软雅黑" panose="020B0503020204020204" charset="-122"/>
                <a:ea typeface="微软雅黑" panose="020B0503020204020204" charset="-122"/>
              </a:rPr>
              <a:t>②像和物体到平面镜的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距离相等</a:t>
            </a:r>
            <a:endParaRPr lang="en-US" altLang="zh-CN" sz="3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2011680" y="1872615"/>
            <a:ext cx="4436110" cy="1755140"/>
            <a:chOff x="3168" y="2949"/>
            <a:chExt cx="6986" cy="2764"/>
          </a:xfrm>
        </p:grpSpPr>
        <p:grpSp>
          <p:nvGrpSpPr>
            <p:cNvPr id="8" name="组合 14"/>
            <p:cNvGrpSpPr/>
            <p:nvPr/>
          </p:nvGrpSpPr>
          <p:grpSpPr>
            <a:xfrm>
              <a:off x="3168" y="2949"/>
              <a:ext cx="6986" cy="2764"/>
              <a:chOff x="2099" y="2203"/>
              <a:chExt cx="9240" cy="3240"/>
            </a:xfrm>
          </p:grpSpPr>
          <p:sp>
            <p:nvSpPr>
              <p:cNvPr id="10" name="Line 3"/>
              <p:cNvSpPr/>
              <p:nvPr/>
            </p:nvSpPr>
            <p:spPr>
              <a:xfrm flipV="1">
                <a:off x="6539" y="2203"/>
                <a:ext cx="0" cy="3240"/>
              </a:xfrm>
              <a:prstGeom prst="line">
                <a:avLst/>
              </a:prstGeom>
              <a:ln w="57150" cap="flat" cmpd="thickThin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grpSp>
            <p:nvGrpSpPr>
              <p:cNvPr id="11" name="Group 4"/>
              <p:cNvGrpSpPr/>
              <p:nvPr/>
            </p:nvGrpSpPr>
            <p:grpSpPr>
              <a:xfrm>
                <a:off x="2099" y="2436"/>
                <a:ext cx="9240" cy="2880"/>
                <a:chOff x="0" y="0"/>
                <a:chExt cx="3696" cy="1152"/>
              </a:xfrm>
            </p:grpSpPr>
            <p:grpSp>
              <p:nvGrpSpPr>
                <p:cNvPr id="12" name="Group 5"/>
                <p:cNvGrpSpPr/>
                <p:nvPr/>
              </p:nvGrpSpPr>
              <p:grpSpPr>
                <a:xfrm>
                  <a:off x="0" y="0"/>
                  <a:ext cx="288" cy="1152"/>
                  <a:chOff x="0" y="0"/>
                  <a:chExt cx="288" cy="1152"/>
                </a:xfrm>
              </p:grpSpPr>
              <p:sp>
                <p:nvSpPr>
                  <p:cNvPr id="13" name="Rectangle 6"/>
                  <p:cNvSpPr/>
                  <p:nvPr/>
                </p:nvSpPr>
                <p:spPr>
                  <a:xfrm>
                    <a:off x="0" y="336"/>
                    <a:ext cx="288" cy="816"/>
                  </a:xfrm>
                  <a:prstGeom prst="rect">
                    <a:avLst/>
                  </a:prstGeom>
                  <a:solidFill>
                    <a:srgbClr val="FFCC99"/>
                  </a:solidFill>
                  <a:ln w="38100" cap="flat" cmpd="sng">
                    <a:solidFill>
                      <a:srgbClr val="FFCC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p>
                    <a:endParaRPr lang="zh-CN" altLang="en-US" dirty="0">
                      <a:latin typeface="Comic Sans MS" panose="030F0702030302020204" pitchFamily="66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4" name="Oval 7"/>
                  <p:cNvSpPr/>
                  <p:nvPr/>
                </p:nvSpPr>
                <p:spPr>
                  <a:xfrm>
                    <a:off x="96" y="0"/>
                    <a:ext cx="144" cy="336"/>
                  </a:xfrm>
                  <a:prstGeom prst="ellipse">
                    <a:avLst/>
                  </a:prstGeom>
                  <a:solidFill>
                    <a:srgbClr val="FF0000"/>
                  </a:solidFill>
                  <a:ln w="381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p>
                    <a:endParaRPr lang="zh-CN" altLang="en-US" dirty="0">
                      <a:latin typeface="Comic Sans MS" panose="030F0702030302020204" pitchFamily="66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5" name="Group 8"/>
                <p:cNvGrpSpPr/>
                <p:nvPr/>
              </p:nvGrpSpPr>
              <p:grpSpPr>
                <a:xfrm>
                  <a:off x="3408" y="0"/>
                  <a:ext cx="288" cy="1152"/>
                  <a:chOff x="0" y="0"/>
                  <a:chExt cx="288" cy="1152"/>
                </a:xfrm>
              </p:grpSpPr>
              <p:sp>
                <p:nvSpPr>
                  <p:cNvPr id="16" name="Rectangle 9"/>
                  <p:cNvSpPr/>
                  <p:nvPr/>
                </p:nvSpPr>
                <p:spPr>
                  <a:xfrm>
                    <a:off x="0" y="336"/>
                    <a:ext cx="288" cy="816"/>
                  </a:xfrm>
                  <a:prstGeom prst="rect">
                    <a:avLst/>
                  </a:prstGeom>
                  <a:solidFill>
                    <a:srgbClr val="FFCC99"/>
                  </a:solidFill>
                  <a:ln w="38100" cap="flat" cmpd="sng">
                    <a:solidFill>
                      <a:srgbClr val="000000"/>
                    </a:solidFill>
                    <a:prstDash val="dash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p>
                    <a:endParaRPr lang="zh-CN" altLang="en-US" dirty="0">
                      <a:latin typeface="Comic Sans MS" panose="030F0702030302020204" pitchFamily="66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7" name="Oval 10"/>
                  <p:cNvSpPr/>
                  <p:nvPr/>
                </p:nvSpPr>
                <p:spPr>
                  <a:xfrm>
                    <a:off x="96" y="0"/>
                    <a:ext cx="144" cy="336"/>
                  </a:xfrm>
                  <a:prstGeom prst="ellipse">
                    <a:avLst/>
                  </a:prstGeom>
                  <a:solidFill>
                    <a:srgbClr val="FF0000"/>
                  </a:solidFill>
                  <a:ln w="38100" cap="flat" cmpd="sng">
                    <a:solidFill>
                      <a:srgbClr val="0000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p>
                    <a:endParaRPr lang="zh-CN" altLang="en-US" dirty="0">
                      <a:latin typeface="Comic Sans MS" panose="030F0702030302020204" pitchFamily="66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18" name="Group 11"/>
              <p:cNvGrpSpPr/>
              <p:nvPr/>
            </p:nvGrpSpPr>
            <p:grpSpPr>
              <a:xfrm>
                <a:off x="6179" y="2429"/>
                <a:ext cx="360" cy="480"/>
                <a:chOff x="0" y="0"/>
                <a:chExt cx="144" cy="192"/>
              </a:xfrm>
            </p:grpSpPr>
            <p:sp>
              <p:nvSpPr>
                <p:cNvPr id="19" name="Line 12"/>
                <p:cNvSpPr/>
                <p:nvPr/>
              </p:nvSpPr>
              <p:spPr>
                <a:xfrm>
                  <a:off x="0" y="0"/>
                  <a:ext cx="0" cy="192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0" name="Line 13"/>
                <p:cNvSpPr/>
                <p:nvPr/>
              </p:nvSpPr>
              <p:spPr>
                <a:xfrm>
                  <a:off x="0" y="192"/>
                  <a:ext cx="144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22" name="Line 18"/>
              <p:cNvSpPr/>
              <p:nvPr/>
            </p:nvSpPr>
            <p:spPr>
              <a:xfrm>
                <a:off x="2579" y="2482"/>
                <a:ext cx="8280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cxnSp>
          <p:nvCxnSpPr>
            <p:cNvPr id="30" name="直接连接符 29"/>
            <p:cNvCxnSpPr/>
            <p:nvPr/>
          </p:nvCxnSpPr>
          <p:spPr>
            <a:xfrm flipV="1">
              <a:off x="6560" y="296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" name="直接连接符 30"/>
            <p:cNvCxnSpPr/>
            <p:nvPr/>
          </p:nvCxnSpPr>
          <p:spPr>
            <a:xfrm flipV="1">
              <a:off x="6560" y="320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" name="直接连接符 31"/>
            <p:cNvCxnSpPr/>
            <p:nvPr/>
          </p:nvCxnSpPr>
          <p:spPr>
            <a:xfrm flipV="1">
              <a:off x="6560" y="344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" name="直接连接符 32"/>
            <p:cNvCxnSpPr/>
            <p:nvPr/>
          </p:nvCxnSpPr>
          <p:spPr>
            <a:xfrm flipV="1">
              <a:off x="6560" y="368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" name="直接连接符 33"/>
            <p:cNvCxnSpPr/>
            <p:nvPr/>
          </p:nvCxnSpPr>
          <p:spPr>
            <a:xfrm flipV="1">
              <a:off x="6560" y="392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" name="直接连接符 34"/>
            <p:cNvCxnSpPr/>
            <p:nvPr/>
          </p:nvCxnSpPr>
          <p:spPr>
            <a:xfrm flipV="1">
              <a:off x="6560" y="416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" name="直接连接符 35"/>
            <p:cNvCxnSpPr/>
            <p:nvPr/>
          </p:nvCxnSpPr>
          <p:spPr>
            <a:xfrm flipV="1">
              <a:off x="6560" y="440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" name="直接连接符 36"/>
            <p:cNvCxnSpPr/>
            <p:nvPr/>
          </p:nvCxnSpPr>
          <p:spPr>
            <a:xfrm flipV="1">
              <a:off x="6560" y="464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8" name="直接连接符 37"/>
            <p:cNvCxnSpPr/>
            <p:nvPr/>
          </p:nvCxnSpPr>
          <p:spPr>
            <a:xfrm flipV="1">
              <a:off x="6560" y="488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9" name="直接连接符 38"/>
            <p:cNvCxnSpPr/>
            <p:nvPr/>
          </p:nvCxnSpPr>
          <p:spPr>
            <a:xfrm flipV="1">
              <a:off x="6560" y="512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0" name="直接连接符 39"/>
            <p:cNvCxnSpPr/>
            <p:nvPr/>
          </p:nvCxnSpPr>
          <p:spPr>
            <a:xfrm flipV="1">
              <a:off x="6560" y="5363"/>
              <a:ext cx="232" cy="294"/>
            </a:xfrm>
            <a:prstGeom prst="line">
              <a:avLst/>
            </a:prstGeom>
            <a:noFill/>
            <a:ln w="28575" cap="flat" cmpd="sng" algn="ctr">
              <a:solidFill>
                <a:srgbClr val="04040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6" name="组合 5"/>
          <p:cNvGrpSpPr/>
          <p:nvPr/>
        </p:nvGrpSpPr>
        <p:grpSpPr>
          <a:xfrm>
            <a:off x="8652510" y="1584960"/>
            <a:ext cx="172720" cy="172720"/>
            <a:chOff x="13626" y="2496"/>
            <a:chExt cx="272" cy="272"/>
          </a:xfrm>
        </p:grpSpPr>
        <p:sp>
          <p:nvSpPr>
            <p:cNvPr id="3" name="Line 13"/>
            <p:cNvSpPr/>
            <p:nvPr/>
          </p:nvSpPr>
          <p:spPr>
            <a:xfrm>
              <a:off x="13626" y="2516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" name="Line 13"/>
            <p:cNvSpPr/>
            <p:nvPr/>
          </p:nvSpPr>
          <p:spPr>
            <a:xfrm rot="5640000">
              <a:off x="13734" y="2632"/>
              <a:ext cx="2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26" grpId="0"/>
      <p:bldP spid="215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2110" name="Text Box 126"/>
          <p:cNvSpPr txBox="1"/>
          <p:nvPr/>
        </p:nvSpPr>
        <p:spPr>
          <a:xfrm>
            <a:off x="410845" y="1113155"/>
            <a:ext cx="81699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1.折射光线、入射光线、法线在同一平面内。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140" name="Text Box 156"/>
          <p:cNvSpPr txBox="1"/>
          <p:nvPr/>
        </p:nvSpPr>
        <p:spPr>
          <a:xfrm>
            <a:off x="410845" y="1781175"/>
            <a:ext cx="71748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2.折射光线、入射光线分别位于法线两侧。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141" name="Text Box 157"/>
          <p:cNvSpPr txBox="1"/>
          <p:nvPr/>
        </p:nvSpPr>
        <p:spPr>
          <a:xfrm>
            <a:off x="410845" y="2449195"/>
            <a:ext cx="87896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3.</a:t>
            </a:r>
            <a:endParaRPr lang="zh-CN" altLang="en-US" sz="2400">
              <a:solidFill>
                <a:schemeClr val="accent5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 Box 156"/>
          <p:cNvSpPr txBox="1"/>
          <p:nvPr/>
        </p:nvSpPr>
        <p:spPr>
          <a:xfrm>
            <a:off x="643255" y="2449195"/>
            <a:ext cx="28911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空气中的角大。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Text Box 156"/>
          <p:cNvSpPr txBox="1"/>
          <p:nvPr/>
        </p:nvSpPr>
        <p:spPr>
          <a:xfrm>
            <a:off x="398780" y="3055620"/>
            <a:ext cx="71748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.当入射角增大时，折射角也增大。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 Box 156"/>
          <p:cNvSpPr txBox="1"/>
          <p:nvPr/>
        </p:nvSpPr>
        <p:spPr>
          <a:xfrm>
            <a:off x="398780" y="3796665"/>
            <a:ext cx="833882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光从空气垂直射入水或其他介质中时传播方向不变。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Text Box 156"/>
          <p:cNvSpPr txBox="1"/>
          <p:nvPr/>
        </p:nvSpPr>
        <p:spPr>
          <a:xfrm>
            <a:off x="398780" y="4507230"/>
            <a:ext cx="83388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6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.在折射现象中，光路是可逆的。</a:t>
            </a:r>
            <a:endParaRPr lang="en-US" altLang="zh-CN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WordArt 207">
            <a:hlinkClick r:id="rId2" action="ppaction://hlinksldjump"/>
          </p:cNvPr>
          <p:cNvSpPr>
            <a:spLocks noTextEdit="1"/>
          </p:cNvSpPr>
          <p:nvPr/>
        </p:nvSpPr>
        <p:spPr>
          <a:xfrm>
            <a:off x="642938" y="236220"/>
            <a:ext cx="4132262" cy="457200"/>
          </a:xfrm>
          <a:prstGeom prst="rect">
            <a:avLst/>
          </a:prstGeom>
        </p:spPr>
        <p:txBody>
          <a:bodyPr wrap="none" fromWordArt="1"/>
          <a:p>
            <a:pPr algn="ctr"/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光的折射规律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5461000" y="3557905"/>
            <a:ext cx="3430270" cy="2867660"/>
            <a:chOff x="8600" y="6102"/>
            <a:chExt cx="5402" cy="4516"/>
          </a:xfrm>
        </p:grpSpPr>
        <p:grpSp>
          <p:nvGrpSpPr>
            <p:cNvPr id="54" name="Group 5"/>
            <p:cNvGrpSpPr/>
            <p:nvPr/>
          </p:nvGrpSpPr>
          <p:grpSpPr>
            <a:xfrm rot="0">
              <a:off x="9244" y="6102"/>
              <a:ext cx="1460" cy="2195"/>
              <a:chOff x="720" y="358"/>
              <a:chExt cx="1488" cy="2207"/>
            </a:xfrm>
          </p:grpSpPr>
          <p:sp>
            <p:nvSpPr>
              <p:cNvPr id="55" name="Line 6"/>
              <p:cNvSpPr/>
              <p:nvPr/>
            </p:nvSpPr>
            <p:spPr>
              <a:xfrm>
                <a:off x="720" y="358"/>
                <a:ext cx="1104" cy="1104"/>
              </a:xfrm>
              <a:prstGeom prst="line">
                <a:avLst/>
              </a:prstGeom>
              <a:ln w="57150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lg"/>
              </a:ln>
            </p:spPr>
          </p:sp>
          <p:sp>
            <p:nvSpPr>
              <p:cNvPr id="56" name="Line 7"/>
              <p:cNvSpPr/>
              <p:nvPr/>
            </p:nvSpPr>
            <p:spPr>
              <a:xfrm rot="2700000">
                <a:off x="1488" y="1845"/>
                <a:ext cx="1440" cy="0"/>
              </a:xfrm>
              <a:prstGeom prst="line">
                <a:avLst/>
              </a:prstGeom>
              <a:ln w="571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57" name="Rectangle 8"/>
            <p:cNvSpPr/>
            <p:nvPr/>
          </p:nvSpPr>
          <p:spPr>
            <a:xfrm>
              <a:off x="8600" y="8134"/>
              <a:ext cx="5160" cy="2484"/>
            </a:xfrm>
            <a:prstGeom prst="rect">
              <a:avLst/>
            </a:prstGeom>
            <a:gradFill rotWithShape="0">
              <a:gsLst>
                <a:gs pos="0">
                  <a:srgbClr val="66CCFF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grpSp>
          <p:nvGrpSpPr>
            <p:cNvPr id="58" name="Group 9"/>
            <p:cNvGrpSpPr/>
            <p:nvPr/>
          </p:nvGrpSpPr>
          <p:grpSpPr>
            <a:xfrm rot="982104">
              <a:off x="10835" y="8237"/>
              <a:ext cx="1529" cy="2296"/>
              <a:chOff x="720" y="358"/>
              <a:chExt cx="1433" cy="2031"/>
            </a:xfrm>
          </p:grpSpPr>
          <p:sp>
            <p:nvSpPr>
              <p:cNvPr id="59" name="Line 10"/>
              <p:cNvSpPr/>
              <p:nvPr/>
            </p:nvSpPr>
            <p:spPr>
              <a:xfrm>
                <a:off x="720" y="358"/>
                <a:ext cx="1104" cy="1104"/>
              </a:xfrm>
              <a:prstGeom prst="line">
                <a:avLst/>
              </a:prstGeom>
              <a:ln w="57150" cap="flat" cmpd="sng">
                <a:solidFill>
                  <a:srgbClr val="FF0066"/>
                </a:solidFill>
                <a:prstDash val="solid"/>
                <a:headEnd type="none" w="med" len="med"/>
                <a:tailEnd type="triangle" w="med" len="lg"/>
              </a:ln>
            </p:spPr>
          </p:sp>
          <p:sp>
            <p:nvSpPr>
              <p:cNvPr id="60" name="Line 11"/>
              <p:cNvSpPr/>
              <p:nvPr/>
            </p:nvSpPr>
            <p:spPr>
              <a:xfrm rot="2880000" flipV="1">
                <a:off x="1502" y="1738"/>
                <a:ext cx="1259" cy="42"/>
              </a:xfrm>
              <a:prstGeom prst="line">
                <a:avLst/>
              </a:prstGeom>
              <a:ln w="57150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61" name="Line 12"/>
            <p:cNvSpPr/>
            <p:nvPr/>
          </p:nvSpPr>
          <p:spPr>
            <a:xfrm>
              <a:off x="11176" y="6297"/>
              <a:ext cx="0" cy="3627"/>
            </a:xfrm>
            <a:prstGeom prst="line">
              <a:avLst/>
            </a:prstGeom>
            <a:ln w="47625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62" name="Text Box 13"/>
            <p:cNvSpPr txBox="1"/>
            <p:nvPr/>
          </p:nvSpPr>
          <p:spPr>
            <a:xfrm>
              <a:off x="12322" y="7200"/>
              <a:ext cx="168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algn="l" eaLnBrk="1" hangingPunct="1">
                <a:spcBef>
                  <a:spcPct val="50000"/>
                </a:spcBef>
                <a:buNone/>
              </a:pPr>
              <a:r>
                <a:rPr lang="zh-CN" altLang="en-US" sz="2400" b="1" dirty="0">
                  <a:latin typeface="微软雅黑" panose="020B0503020204020204" charset="-122"/>
                  <a:ea typeface="微软雅黑" panose="020B0503020204020204" charset="-122"/>
                </a:rPr>
                <a:t>空气</a:t>
              </a:r>
              <a:endParaRPr lang="zh-CN" altLang="en-US" sz="24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3" name="Text Box 14"/>
            <p:cNvSpPr txBox="1"/>
            <p:nvPr/>
          </p:nvSpPr>
          <p:spPr>
            <a:xfrm>
              <a:off x="12591" y="8372"/>
              <a:ext cx="1022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400" b="1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水</a:t>
              </a:r>
              <a:endPara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 rot="0">
              <a:off x="11213" y="7811"/>
              <a:ext cx="367" cy="322"/>
              <a:chOff x="5907" y="3435"/>
              <a:chExt cx="367" cy="322"/>
            </a:xfrm>
          </p:grpSpPr>
          <p:sp>
            <p:nvSpPr>
              <p:cNvPr id="65" name="Line 27"/>
              <p:cNvSpPr/>
              <p:nvPr/>
            </p:nvSpPr>
            <p:spPr>
              <a:xfrm flipH="1">
                <a:off x="6272" y="3435"/>
                <a:ext cx="2" cy="323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6" name="Line 27"/>
              <p:cNvSpPr/>
              <p:nvPr/>
            </p:nvSpPr>
            <p:spPr>
              <a:xfrm flipH="1" flipV="1">
                <a:off x="5907" y="3436"/>
                <a:ext cx="366" cy="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2001" name="Line 17"/>
          <p:cNvSpPr/>
          <p:nvPr/>
        </p:nvSpPr>
        <p:spPr>
          <a:xfrm flipV="1">
            <a:off x="6565265" y="3914775"/>
            <a:ext cx="838200" cy="152400"/>
          </a:xfrm>
          <a:prstGeom prst="line">
            <a:avLst/>
          </a:prstGeom>
          <a:ln w="9525">
            <a:noFill/>
          </a:ln>
        </p:spPr>
      </p:sp>
      <p:sp>
        <p:nvSpPr>
          <p:cNvPr id="42110" name="Text Box 126"/>
          <p:cNvSpPr txBox="1"/>
          <p:nvPr/>
        </p:nvSpPr>
        <p:spPr>
          <a:xfrm>
            <a:off x="611505" y="3629660"/>
            <a:ext cx="61706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  <a:buNone/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1.反射光线、入射光线、法线在同一平面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140" name="Text Box 156"/>
          <p:cNvSpPr txBox="1"/>
          <p:nvPr/>
        </p:nvSpPr>
        <p:spPr>
          <a:xfrm>
            <a:off x="611505" y="4391660"/>
            <a:ext cx="5562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  <a:buNone/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2.反射光线和入射光线分居法线两侧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141" name="Text Box 157"/>
          <p:cNvSpPr txBox="1"/>
          <p:nvPr/>
        </p:nvSpPr>
        <p:spPr>
          <a:xfrm>
            <a:off x="746125" y="5101590"/>
            <a:ext cx="3124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  <a:buNone/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3.反射角等于入射角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142" name="Text Box 158"/>
          <p:cNvSpPr txBox="1"/>
          <p:nvPr/>
        </p:nvSpPr>
        <p:spPr>
          <a:xfrm>
            <a:off x="6565265" y="3641725"/>
            <a:ext cx="2133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  <a:buNone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（三线共面）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143" name="Text Box 159"/>
          <p:cNvSpPr txBox="1"/>
          <p:nvPr/>
        </p:nvSpPr>
        <p:spPr>
          <a:xfrm>
            <a:off x="6565265" y="4403725"/>
            <a:ext cx="2133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（法线居中）</a:t>
            </a:r>
            <a:endParaRPr lang="zh-CN" altLang="en-US" dirty="0">
              <a:solidFill>
                <a:srgbClr val="CC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2144" name="Text Box 160"/>
          <p:cNvSpPr txBox="1"/>
          <p:nvPr/>
        </p:nvSpPr>
        <p:spPr>
          <a:xfrm>
            <a:off x="6565265" y="5089525"/>
            <a:ext cx="2133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（两角相等）</a:t>
            </a:r>
            <a:endParaRPr lang="zh-CN" altLang="en-US" dirty="0">
              <a:solidFill>
                <a:srgbClr val="CC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185" name="WordArt 207">
            <a:hlinkClick r:id="rId2" action="ppaction://hlinksldjump"/>
          </p:cNvPr>
          <p:cNvSpPr>
            <a:spLocks noTextEdit="1"/>
          </p:cNvSpPr>
          <p:nvPr/>
        </p:nvSpPr>
        <p:spPr>
          <a:xfrm>
            <a:off x="320040" y="781685"/>
            <a:ext cx="2809875" cy="457200"/>
          </a:xfrm>
          <a:prstGeom prst="rect">
            <a:avLst/>
          </a:prstGeom>
        </p:spPr>
        <p:txBody>
          <a:bodyPr wrap="none" fromWordArt="1"/>
          <a:p>
            <a:pPr algn="ctr" eaLnBrk="0" hangingPunct="0"/>
            <a:r>
              <a:rPr lang="zh-CN" altLang="en-US" sz="28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光的反射定律</a:t>
            </a:r>
            <a:endParaRPr lang="zh-CN" altLang="en-US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 Box 157"/>
          <p:cNvSpPr txBox="1"/>
          <p:nvPr/>
        </p:nvSpPr>
        <p:spPr>
          <a:xfrm>
            <a:off x="746125" y="5720715"/>
            <a:ext cx="40468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0" hangingPunct="0">
              <a:spcBef>
                <a:spcPct val="50000"/>
              </a:spcBef>
              <a:buNone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在反射现象中光路可逆。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628900" y="1050290"/>
            <a:ext cx="3935095" cy="3949700"/>
            <a:chOff x="1246" y="1304"/>
            <a:chExt cx="6197" cy="6220"/>
          </a:xfrm>
        </p:grpSpPr>
        <p:grpSp>
          <p:nvGrpSpPr>
            <p:cNvPr id="10283" name="Group 58"/>
            <p:cNvGrpSpPr/>
            <p:nvPr/>
          </p:nvGrpSpPr>
          <p:grpSpPr>
            <a:xfrm rot="0">
              <a:off x="4106" y="1966"/>
              <a:ext cx="0" cy="5558"/>
              <a:chOff x="768" y="1056"/>
              <a:chExt cx="0" cy="2640"/>
            </a:xfrm>
          </p:grpSpPr>
          <p:sp>
            <p:nvSpPr>
              <p:cNvPr id="10284" name="Line 40"/>
              <p:cNvSpPr/>
              <p:nvPr/>
            </p:nvSpPr>
            <p:spPr>
              <a:xfrm>
                <a:off x="768" y="1056"/>
                <a:ext cx="0" cy="1344"/>
              </a:xfrm>
              <a:prstGeom prst="line">
                <a:avLst/>
              </a:prstGeom>
              <a:ln w="47625" cap="rnd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</p:spPr>
          </p:sp>
          <p:sp>
            <p:nvSpPr>
              <p:cNvPr id="10285" name="Line 41"/>
              <p:cNvSpPr/>
              <p:nvPr/>
            </p:nvSpPr>
            <p:spPr>
              <a:xfrm>
                <a:off x="768" y="2352"/>
                <a:ext cx="0" cy="1344"/>
              </a:xfrm>
              <a:prstGeom prst="line">
                <a:avLst/>
              </a:prstGeom>
              <a:ln w="31750" cap="rnd" cmpd="sng">
                <a:solidFill>
                  <a:schemeClr val="bg1"/>
                </a:solidFill>
                <a:prstDash val="sysDot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10" name="组合 9"/>
            <p:cNvGrpSpPr/>
            <p:nvPr/>
          </p:nvGrpSpPr>
          <p:grpSpPr>
            <a:xfrm>
              <a:off x="1246" y="1304"/>
              <a:ext cx="6197" cy="3789"/>
              <a:chOff x="1425" y="1443"/>
              <a:chExt cx="6197" cy="3789"/>
            </a:xfrm>
          </p:grpSpPr>
          <p:grpSp>
            <p:nvGrpSpPr>
              <p:cNvPr id="11" name="Group 2"/>
              <p:cNvGrpSpPr/>
              <p:nvPr/>
            </p:nvGrpSpPr>
            <p:grpSpPr>
              <a:xfrm rot="0">
                <a:off x="1425" y="4652"/>
                <a:ext cx="6197" cy="303"/>
                <a:chOff x="1584" y="3408"/>
                <a:chExt cx="2880" cy="144"/>
              </a:xfrm>
            </p:grpSpPr>
            <p:sp>
              <p:nvSpPr>
                <p:cNvPr id="12" name="Line 3"/>
                <p:cNvSpPr/>
                <p:nvPr/>
              </p:nvSpPr>
              <p:spPr>
                <a:xfrm>
                  <a:off x="1584" y="3408"/>
                  <a:ext cx="2880" cy="0"/>
                </a:xfrm>
                <a:prstGeom prst="line">
                  <a:avLst/>
                </a:prstGeom>
                <a:ln w="38100" cap="flat" cmpd="sng">
                  <a:solidFill>
                    <a:schemeClr val="hlink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grpSp>
              <p:nvGrpSpPr>
                <p:cNvPr id="13" name="Group 4"/>
                <p:cNvGrpSpPr/>
                <p:nvPr/>
              </p:nvGrpSpPr>
              <p:grpSpPr>
                <a:xfrm>
                  <a:off x="1584" y="3408"/>
                  <a:ext cx="960" cy="144"/>
                  <a:chOff x="1584" y="3408"/>
                  <a:chExt cx="960" cy="144"/>
                </a:xfrm>
              </p:grpSpPr>
              <p:sp>
                <p:nvSpPr>
                  <p:cNvPr id="14" name="Line 5"/>
                  <p:cNvSpPr/>
                  <p:nvPr/>
                </p:nvSpPr>
                <p:spPr>
                  <a:xfrm flipH="1">
                    <a:off x="158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" name="Line 6"/>
                  <p:cNvSpPr/>
                  <p:nvPr/>
                </p:nvSpPr>
                <p:spPr>
                  <a:xfrm flipH="1">
                    <a:off x="1776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" name="Line 7"/>
                  <p:cNvSpPr/>
                  <p:nvPr/>
                </p:nvSpPr>
                <p:spPr>
                  <a:xfrm flipH="1">
                    <a:off x="1920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" name="Line 8"/>
                  <p:cNvSpPr/>
                  <p:nvPr/>
                </p:nvSpPr>
                <p:spPr>
                  <a:xfrm flipH="1">
                    <a:off x="206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" name="Line 9"/>
                  <p:cNvSpPr/>
                  <p:nvPr/>
                </p:nvSpPr>
                <p:spPr>
                  <a:xfrm flipH="1">
                    <a:off x="2208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" name="Line 10"/>
                  <p:cNvSpPr/>
                  <p:nvPr/>
                </p:nvSpPr>
                <p:spPr>
                  <a:xfrm flipH="1">
                    <a:off x="2352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1" name="Group 11"/>
                <p:cNvGrpSpPr/>
                <p:nvPr/>
              </p:nvGrpSpPr>
              <p:grpSpPr>
                <a:xfrm>
                  <a:off x="2352" y="3408"/>
                  <a:ext cx="960" cy="144"/>
                  <a:chOff x="1584" y="3408"/>
                  <a:chExt cx="960" cy="144"/>
                </a:xfrm>
              </p:grpSpPr>
              <p:sp>
                <p:nvSpPr>
                  <p:cNvPr id="22" name="Line 12"/>
                  <p:cNvSpPr/>
                  <p:nvPr/>
                </p:nvSpPr>
                <p:spPr>
                  <a:xfrm flipH="1">
                    <a:off x="158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" name="Line 13"/>
                  <p:cNvSpPr/>
                  <p:nvPr/>
                </p:nvSpPr>
                <p:spPr>
                  <a:xfrm flipH="1">
                    <a:off x="1776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" name="Line 14"/>
                  <p:cNvSpPr/>
                  <p:nvPr/>
                </p:nvSpPr>
                <p:spPr>
                  <a:xfrm flipH="1">
                    <a:off x="1920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" name="Line 15"/>
                  <p:cNvSpPr/>
                  <p:nvPr/>
                </p:nvSpPr>
                <p:spPr>
                  <a:xfrm flipH="1">
                    <a:off x="206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5" name="Line 16"/>
                  <p:cNvSpPr/>
                  <p:nvPr/>
                </p:nvSpPr>
                <p:spPr>
                  <a:xfrm flipH="1">
                    <a:off x="2208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6" name="Line 17"/>
                  <p:cNvSpPr/>
                  <p:nvPr/>
                </p:nvSpPr>
                <p:spPr>
                  <a:xfrm flipH="1">
                    <a:off x="2352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7" name="Group 18"/>
                <p:cNvGrpSpPr/>
                <p:nvPr/>
              </p:nvGrpSpPr>
              <p:grpSpPr>
                <a:xfrm>
                  <a:off x="3264" y="3408"/>
                  <a:ext cx="1008" cy="144"/>
                  <a:chOff x="1584" y="3408"/>
                  <a:chExt cx="960" cy="144"/>
                </a:xfrm>
              </p:grpSpPr>
              <p:sp>
                <p:nvSpPr>
                  <p:cNvPr id="38" name="Line 19"/>
                  <p:cNvSpPr/>
                  <p:nvPr/>
                </p:nvSpPr>
                <p:spPr>
                  <a:xfrm flipH="1">
                    <a:off x="158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9" name="Line 20"/>
                  <p:cNvSpPr/>
                  <p:nvPr/>
                </p:nvSpPr>
                <p:spPr>
                  <a:xfrm flipH="1">
                    <a:off x="1776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0" name="Line 21"/>
                  <p:cNvSpPr/>
                  <p:nvPr/>
                </p:nvSpPr>
                <p:spPr>
                  <a:xfrm flipH="1">
                    <a:off x="1920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1" name="Line 22"/>
                  <p:cNvSpPr/>
                  <p:nvPr/>
                </p:nvSpPr>
                <p:spPr>
                  <a:xfrm flipH="1">
                    <a:off x="206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2" name="Line 23"/>
                  <p:cNvSpPr/>
                  <p:nvPr/>
                </p:nvSpPr>
                <p:spPr>
                  <a:xfrm flipH="1">
                    <a:off x="2208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3" name="Line 24"/>
                  <p:cNvSpPr/>
                  <p:nvPr/>
                </p:nvSpPr>
                <p:spPr>
                  <a:xfrm flipH="1">
                    <a:off x="2352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</p:grpSp>
          <p:sp>
            <p:nvSpPr>
              <p:cNvPr id="44" name="Text Box 44"/>
              <p:cNvSpPr txBox="1"/>
              <p:nvPr/>
            </p:nvSpPr>
            <p:spPr>
              <a:xfrm>
                <a:off x="4110" y="4652"/>
                <a:ext cx="826" cy="5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solidFill>
                      <a:srgbClr val="CC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endParaRPr lang="en-US" altLang="zh-CN" dirty="0">
                  <a:solidFill>
                    <a:srgbClr val="CC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5" name="Freeform 48"/>
              <p:cNvSpPr/>
              <p:nvPr/>
            </p:nvSpPr>
            <p:spPr>
              <a:xfrm rot="12651970">
                <a:off x="3830" y="3822"/>
                <a:ext cx="361" cy="404"/>
              </a:xfrm>
              <a:custGeom>
                <a:avLst/>
                <a:gdLst/>
                <a:ahLst/>
                <a:cxnLst>
                  <a:cxn ang="0">
                    <a:pos x="0" y="159973464"/>
                  </a:cxn>
                  <a:cxn ang="0">
                    <a:pos x="136257792" y="159973464"/>
                  </a:cxn>
                  <a:cxn ang="0">
                    <a:pos x="111483648" y="0"/>
                  </a:cxn>
                </a:cxnLst>
                <a:pathLst>
                  <a:path w="600" h="280">
                    <a:moveTo>
                      <a:pt x="0" y="240"/>
                    </a:moveTo>
                    <a:cubicBezTo>
                      <a:pt x="228" y="260"/>
                      <a:pt x="456" y="280"/>
                      <a:pt x="528" y="240"/>
                    </a:cubicBezTo>
                    <a:cubicBezTo>
                      <a:pt x="600" y="200"/>
                      <a:pt x="448" y="40"/>
                      <a:pt x="432" y="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" name="Line 27"/>
              <p:cNvSpPr/>
              <p:nvPr/>
            </p:nvSpPr>
            <p:spPr>
              <a:xfrm>
                <a:off x="2040" y="1844"/>
                <a:ext cx="2272" cy="2830"/>
              </a:xfrm>
              <a:prstGeom prst="line">
                <a:avLst/>
              </a:prstGeom>
              <a:ln w="4508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7" name="Freeform 28"/>
              <p:cNvSpPr/>
              <p:nvPr/>
            </p:nvSpPr>
            <p:spPr>
              <a:xfrm>
                <a:off x="2053" y="1844"/>
                <a:ext cx="1334" cy="16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solidFill>
                <a:schemeClr val="bg1"/>
              </a:solidFill>
              <a:ln w="444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48" name="组合 47"/>
              <p:cNvGrpSpPr/>
              <p:nvPr/>
            </p:nvGrpSpPr>
            <p:grpSpPr>
              <a:xfrm>
                <a:off x="4285" y="4289"/>
                <a:ext cx="367" cy="322"/>
                <a:chOff x="5907" y="3435"/>
                <a:chExt cx="367" cy="322"/>
              </a:xfrm>
            </p:grpSpPr>
            <p:sp>
              <p:nvSpPr>
                <p:cNvPr id="49" name="Line 27"/>
                <p:cNvSpPr/>
                <p:nvPr/>
              </p:nvSpPr>
              <p:spPr>
                <a:xfrm flipH="1">
                  <a:off x="6272" y="3435"/>
                  <a:ext cx="2" cy="323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50" name="Line 27"/>
                <p:cNvSpPr/>
                <p:nvPr/>
              </p:nvSpPr>
              <p:spPr>
                <a:xfrm flipH="1" flipV="1">
                  <a:off x="5907" y="3436"/>
                  <a:ext cx="366" cy="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51" name="Line 34"/>
              <p:cNvSpPr/>
              <p:nvPr/>
            </p:nvSpPr>
            <p:spPr>
              <a:xfrm rot="2127092" flipV="1">
                <a:off x="5339" y="1443"/>
                <a:ext cx="201" cy="3573"/>
              </a:xfrm>
              <a:prstGeom prst="line">
                <a:avLst/>
              </a:prstGeom>
              <a:ln w="44450" cap="flat" cmpd="sng">
                <a:solidFill>
                  <a:srgbClr val="FF006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2" name="Line 35"/>
              <p:cNvSpPr/>
              <p:nvPr/>
            </p:nvSpPr>
            <p:spPr>
              <a:xfrm rot="2187092" flipV="1">
                <a:off x="4776" y="3131"/>
                <a:ext cx="109" cy="1663"/>
              </a:xfrm>
              <a:prstGeom prst="line">
                <a:avLst/>
              </a:prstGeom>
              <a:ln w="44450" cap="flat" cmpd="sng">
                <a:solidFill>
                  <a:srgbClr val="FF0066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53" name="Freeform 48"/>
              <p:cNvSpPr/>
              <p:nvPr/>
            </p:nvSpPr>
            <p:spPr>
              <a:xfrm rot="14031970">
                <a:off x="4344" y="3773"/>
                <a:ext cx="353" cy="413"/>
              </a:xfrm>
              <a:custGeom>
                <a:avLst/>
                <a:gdLst/>
                <a:ahLst/>
                <a:cxnLst>
                  <a:cxn ang="0">
                    <a:pos x="0" y="159973464"/>
                  </a:cxn>
                  <a:cxn ang="0">
                    <a:pos x="136257792" y="159973464"/>
                  </a:cxn>
                  <a:cxn ang="0">
                    <a:pos x="111483648" y="0"/>
                  </a:cxn>
                </a:cxnLst>
                <a:pathLst>
                  <a:path w="600" h="280">
                    <a:moveTo>
                      <a:pt x="0" y="240"/>
                    </a:moveTo>
                    <a:cubicBezTo>
                      <a:pt x="228" y="260"/>
                      <a:pt x="456" y="280"/>
                      <a:pt x="528" y="240"/>
                    </a:cubicBezTo>
                    <a:cubicBezTo>
                      <a:pt x="600" y="200"/>
                      <a:pt x="448" y="40"/>
                      <a:pt x="432" y="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2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2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2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4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"/>
                                        <p:tgtEl>
                                          <p:spTgt spid="4214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4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"/>
                                        <p:tgtEl>
                                          <p:spTgt spid="4214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4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75"/>
                                        <p:tgtEl>
                                          <p:spTgt spid="4214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10" grpId="0"/>
      <p:bldP spid="42140" grpId="0"/>
      <p:bldP spid="42141" grpId="0"/>
      <p:bldP spid="42142" grpId="0" build="p"/>
      <p:bldP spid="42143" grpId="0" build="p"/>
      <p:bldP spid="42144" grpId="0" build="p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6805" name="文本框 76804"/>
          <p:cNvSpPr txBox="1"/>
          <p:nvPr/>
        </p:nvSpPr>
        <p:spPr>
          <a:xfrm>
            <a:off x="460375" y="1798638"/>
            <a:ext cx="4832350" cy="1706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  <a:buClr>
                <a:schemeClr val="bg1"/>
              </a:buClr>
            </a:pP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1. 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用细线把木块与一铁块连在一起沉入水底，使用量筒，运用排水法测体积。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（助沉法）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pSp>
        <p:nvGrpSpPr>
          <p:cNvPr id="76806" name="组合 76805"/>
          <p:cNvGrpSpPr/>
          <p:nvPr/>
        </p:nvGrpSpPr>
        <p:grpSpPr>
          <a:xfrm>
            <a:off x="7237730" y="1281113"/>
            <a:ext cx="1400175" cy="3459162"/>
            <a:chOff x="4626" y="1746"/>
            <a:chExt cx="882" cy="2179"/>
          </a:xfrm>
        </p:grpSpPr>
        <p:graphicFrame>
          <p:nvGraphicFramePr>
            <p:cNvPr id="76807" name="对象 76806"/>
            <p:cNvGraphicFramePr/>
            <p:nvPr/>
          </p:nvGraphicFramePr>
          <p:xfrm>
            <a:off x="4626" y="1898"/>
            <a:ext cx="683" cy="20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2" imgW="789940" imgH="1758315" progId="Flash.Movie">
                    <p:embed/>
                  </p:oleObj>
                </mc:Choice>
                <mc:Fallback>
                  <p:oleObj name="" r:id="rId2" imgW="789940" imgH="1758315" progId="Flash.Movie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626" y="1898"/>
                          <a:ext cx="683" cy="202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76808" name="组合 76807"/>
            <p:cNvGrpSpPr/>
            <p:nvPr/>
          </p:nvGrpSpPr>
          <p:grpSpPr>
            <a:xfrm>
              <a:off x="4816" y="1746"/>
              <a:ext cx="692" cy="1743"/>
              <a:chOff x="4816" y="1746"/>
              <a:chExt cx="692" cy="1743"/>
            </a:xfrm>
          </p:grpSpPr>
          <p:sp>
            <p:nvSpPr>
              <p:cNvPr id="76809" name="直接连接符 76808"/>
              <p:cNvSpPr/>
              <p:nvPr/>
            </p:nvSpPr>
            <p:spPr>
              <a:xfrm>
                <a:off x="4816" y="2709"/>
                <a:ext cx="290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6810" name="Text Box 99"/>
              <p:cNvSpPr txBox="1"/>
              <p:nvPr/>
            </p:nvSpPr>
            <p:spPr>
              <a:xfrm>
                <a:off x="5211" y="2587"/>
                <a:ext cx="297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V</a:t>
                </a:r>
                <a:r>
                  <a:rPr lang="en-US" altLang="zh-CN" sz="2800" b="1" baseline="-2500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2800" b="1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6811" name="文本框 76810"/>
              <p:cNvSpPr txBox="1"/>
              <p:nvPr/>
            </p:nvSpPr>
            <p:spPr>
              <a:xfrm>
                <a:off x="4873" y="2002"/>
                <a:ext cx="183" cy="154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>
                    <a:solidFill>
                      <a:srgbClr val="11111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ml</a:t>
                </a:r>
                <a:endParaRPr lang="en-US" altLang="zh-CN" sz="1600" b="1">
                  <a:solidFill>
                    <a:srgbClr val="111111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76812" name="组合 76811"/>
              <p:cNvGrpSpPr/>
              <p:nvPr/>
            </p:nvGrpSpPr>
            <p:grpSpPr>
              <a:xfrm>
                <a:off x="4853" y="1746"/>
                <a:ext cx="217" cy="1743"/>
                <a:chOff x="4853" y="1746"/>
                <a:chExt cx="217" cy="1743"/>
              </a:xfrm>
            </p:grpSpPr>
            <p:graphicFrame>
              <p:nvGraphicFramePr>
                <p:cNvPr id="76813" name="对象 76812"/>
                <p:cNvGraphicFramePr/>
                <p:nvPr/>
              </p:nvGraphicFramePr>
              <p:xfrm>
                <a:off x="4854" y="2809"/>
                <a:ext cx="208" cy="25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2" name="" r:id="rId4" imgW="509905" imgH="509905" progId="Flash.Movie">
                        <p:embed/>
                      </p:oleObj>
                    </mc:Choice>
                    <mc:Fallback>
                      <p:oleObj name="" r:id="rId4" imgW="509905" imgH="509905" progId="Flash.Movie">
                        <p:embed/>
                        <p:pic>
                          <p:nvPicPr>
                            <p:cNvPr id="0" name="图片 3081"/>
                            <p:cNvPicPr/>
                            <p:nvPr/>
                          </p:nvPicPr>
                          <p:blipFill>
                            <a:blip r:embed="rId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854" y="2809"/>
                              <a:ext cx="208" cy="254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76814" name="对象 76813"/>
                <p:cNvGraphicFramePr/>
                <p:nvPr/>
              </p:nvGraphicFramePr>
              <p:xfrm>
                <a:off x="4853" y="3316"/>
                <a:ext cx="217" cy="17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3" name="" r:id="rId6" imgW="741045" imgH="440690" progId="Flash.Movie">
                        <p:embed/>
                      </p:oleObj>
                    </mc:Choice>
                    <mc:Fallback>
                      <p:oleObj name="" r:id="rId6" imgW="741045" imgH="440690" progId="Flash.Movie">
                        <p:embed/>
                        <p:pic>
                          <p:nvPicPr>
                            <p:cNvPr id="0" name="图片 3082"/>
                            <p:cNvPicPr/>
                            <p:nvPr/>
                          </p:nvPicPr>
                          <p:blipFill>
                            <a:blip r:embed="rId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853" y="3316"/>
                              <a:ext cx="217" cy="173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76815" name="直接连接符 76814"/>
                <p:cNvSpPr/>
                <p:nvPr/>
              </p:nvSpPr>
              <p:spPr>
                <a:xfrm>
                  <a:off x="4967" y="1746"/>
                  <a:ext cx="0" cy="1723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</p:grpSp>
      <p:grpSp>
        <p:nvGrpSpPr>
          <p:cNvPr id="76816" name="组合 76815"/>
          <p:cNvGrpSpPr/>
          <p:nvPr/>
        </p:nvGrpSpPr>
        <p:grpSpPr>
          <a:xfrm>
            <a:off x="5889943" y="879475"/>
            <a:ext cx="1311275" cy="3863975"/>
            <a:chOff x="3731" y="1512"/>
            <a:chExt cx="826" cy="2434"/>
          </a:xfrm>
        </p:grpSpPr>
        <p:graphicFrame>
          <p:nvGraphicFramePr>
            <p:cNvPr id="76817" name="对象 76816"/>
            <p:cNvGraphicFramePr/>
            <p:nvPr/>
          </p:nvGraphicFramePr>
          <p:xfrm>
            <a:off x="3731" y="1897"/>
            <a:ext cx="718" cy="20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8" imgW="789940" imgH="1758315" progId="Flash.Movie">
                    <p:embed/>
                  </p:oleObj>
                </mc:Choice>
                <mc:Fallback>
                  <p:oleObj name="" r:id="rId8" imgW="789940" imgH="1758315" progId="Flash.Movie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731" y="1897"/>
                          <a:ext cx="718" cy="204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6818" name="直接连接符 76817"/>
            <p:cNvSpPr/>
            <p:nvPr/>
          </p:nvSpPr>
          <p:spPr>
            <a:xfrm>
              <a:off x="3946" y="2974"/>
              <a:ext cx="304" cy="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6819" name="Text Box 99"/>
            <p:cNvSpPr txBox="1"/>
            <p:nvPr/>
          </p:nvSpPr>
          <p:spPr>
            <a:xfrm>
              <a:off x="4260" y="2897"/>
              <a:ext cx="297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en-US" altLang="zh-CN" sz="2800" b="1" baseline="-2500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6820" name="文本框 76819"/>
            <p:cNvSpPr txBox="1"/>
            <p:nvPr/>
          </p:nvSpPr>
          <p:spPr>
            <a:xfrm>
              <a:off x="3995" y="2029"/>
              <a:ext cx="220" cy="154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solidFill>
                    <a:srgbClr val="11111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ml</a:t>
              </a:r>
              <a:endParaRPr lang="en-US" altLang="zh-CN" sz="1600" b="1">
                <a:solidFill>
                  <a:srgbClr val="11111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76821" name="组合 76820"/>
            <p:cNvGrpSpPr/>
            <p:nvPr/>
          </p:nvGrpSpPr>
          <p:grpSpPr>
            <a:xfrm>
              <a:off x="3971" y="1512"/>
              <a:ext cx="229" cy="1769"/>
              <a:chOff x="3971" y="1512"/>
              <a:chExt cx="229" cy="1769"/>
            </a:xfrm>
          </p:grpSpPr>
          <p:graphicFrame>
            <p:nvGraphicFramePr>
              <p:cNvPr id="76822" name="对象 76821"/>
              <p:cNvGraphicFramePr/>
              <p:nvPr/>
            </p:nvGraphicFramePr>
            <p:xfrm>
              <a:off x="3972" y="2593"/>
              <a:ext cx="228" cy="25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5" name="" r:id="rId9" imgW="509905" imgH="509905" progId="Flash.Movie">
                      <p:embed/>
                    </p:oleObj>
                  </mc:Choice>
                  <mc:Fallback>
                    <p:oleObj name="" r:id="rId9" imgW="509905" imgH="509905" progId="Flash.Movie">
                      <p:embed/>
                      <p:pic>
                        <p:nvPicPr>
                          <p:cNvPr id="0" name="图片 3084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3972" y="2593"/>
                            <a:ext cx="228" cy="25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76823" name="对象 76822"/>
              <p:cNvGraphicFramePr/>
              <p:nvPr/>
            </p:nvGraphicFramePr>
            <p:xfrm>
              <a:off x="3971" y="3106"/>
              <a:ext cx="229" cy="1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6" name="" r:id="rId10" imgW="741045" imgH="440690" progId="Flash.Movie">
                      <p:embed/>
                    </p:oleObj>
                  </mc:Choice>
                  <mc:Fallback>
                    <p:oleObj name="" r:id="rId10" imgW="741045" imgH="440690" progId="Flash.Movie">
                      <p:embed/>
                      <p:pic>
                        <p:nvPicPr>
                          <p:cNvPr id="0" name="图片 3085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3971" y="3106"/>
                            <a:ext cx="229" cy="175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76824" name="直接连接符 76823"/>
              <p:cNvSpPr/>
              <p:nvPr/>
            </p:nvSpPr>
            <p:spPr>
              <a:xfrm>
                <a:off x="4091" y="1512"/>
                <a:ext cx="0" cy="1751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76825" name="文本框 76824"/>
          <p:cNvSpPr txBox="1"/>
          <p:nvPr/>
        </p:nvSpPr>
        <p:spPr>
          <a:xfrm>
            <a:off x="638175" y="477838"/>
            <a:ext cx="62357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* </a:t>
            </a: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密度测量的拓展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372" name="矩形 58371"/>
          <p:cNvSpPr/>
          <p:nvPr/>
        </p:nvSpPr>
        <p:spPr>
          <a:xfrm>
            <a:off x="460375" y="4016375"/>
            <a:ext cx="483235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  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物体体积由于形状不规则且不能直接放入量筒中，所以用溢水杯借助于排水法测量。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（溢水法）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099175" y="4954905"/>
            <a:ext cx="2014220" cy="1621790"/>
            <a:chOff x="9605" y="7803"/>
            <a:chExt cx="3172" cy="2554"/>
          </a:xfrm>
        </p:grpSpPr>
        <p:grpSp>
          <p:nvGrpSpPr>
            <p:cNvPr id="58378" name="组合 58377"/>
            <p:cNvGrpSpPr/>
            <p:nvPr/>
          </p:nvGrpSpPr>
          <p:grpSpPr>
            <a:xfrm>
              <a:off x="9605" y="7803"/>
              <a:ext cx="3173" cy="2555"/>
              <a:chOff x="753" y="2875"/>
              <a:chExt cx="989" cy="726"/>
            </a:xfrm>
          </p:grpSpPr>
          <p:graphicFrame>
            <p:nvGraphicFramePr>
              <p:cNvPr id="58374" name="对象 58373"/>
              <p:cNvGraphicFramePr/>
              <p:nvPr/>
            </p:nvGraphicFramePr>
            <p:xfrm>
              <a:off x="753" y="2875"/>
              <a:ext cx="769" cy="72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7" name="" r:id="rId11" imgW="1220470" imgH="1145540" progId="Flash.Movie">
                      <p:embed/>
                    </p:oleObj>
                  </mc:Choice>
                  <mc:Fallback>
                    <p:oleObj name="" r:id="rId11" imgW="1220470" imgH="1145540" progId="Flash.Movie">
                      <p:embed/>
                      <p:pic>
                        <p:nvPicPr>
                          <p:cNvPr id="0" name="图片 3086"/>
                          <p:cNvPicPr/>
                          <p:nvPr/>
                        </p:nvPicPr>
                        <p:blipFill>
                          <a:blip r:embed="rId12"/>
                          <a:stretch>
                            <a:fillRect/>
                          </a:stretch>
                        </p:blipFill>
                        <p:spPr>
                          <a:xfrm>
                            <a:off x="753" y="2875"/>
                            <a:ext cx="769" cy="72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8375" name="对象 58374"/>
              <p:cNvGraphicFramePr/>
              <p:nvPr/>
            </p:nvGraphicFramePr>
            <p:xfrm>
              <a:off x="1433" y="3284"/>
              <a:ext cx="309" cy="31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8" name="" r:id="rId13" imgW="756920" imgH="777240" progId="Flash.Movie">
                      <p:embed/>
                    </p:oleObj>
                  </mc:Choice>
                  <mc:Fallback>
                    <p:oleObj name="" r:id="rId13" imgW="756920" imgH="777240" progId="Flash.Movie">
                      <p:embed/>
                      <p:pic>
                        <p:nvPicPr>
                          <p:cNvPr id="0" name="图片 3087"/>
                          <p:cNvPicPr/>
                          <p:nvPr/>
                        </p:nvPicPr>
                        <p:blipFill>
                          <a:blip r:embed="rId14"/>
                          <a:stretch>
                            <a:fillRect/>
                          </a:stretch>
                        </p:blipFill>
                        <p:spPr>
                          <a:xfrm>
                            <a:off x="1433" y="3284"/>
                            <a:ext cx="309" cy="31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8377" name="直接连接符 58376"/>
              <p:cNvSpPr/>
              <p:nvPr/>
            </p:nvSpPr>
            <p:spPr>
              <a:xfrm>
                <a:off x="1433" y="3419"/>
                <a:ext cx="272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58390" name="流程图: 文档 58389"/>
            <p:cNvSpPr/>
            <p:nvPr/>
          </p:nvSpPr>
          <p:spPr>
            <a:xfrm>
              <a:off x="10439" y="9534"/>
              <a:ext cx="800" cy="635"/>
            </a:xfrm>
            <a:prstGeom prst="flowChartDocument">
              <a:avLst/>
            </a:prstGeom>
            <a:solidFill>
              <a:srgbClr val="2B7C02"/>
            </a:solidFill>
            <a:ln w="9525" cap="flat" cmpd="sng">
              <a:solidFill>
                <a:srgbClr val="328F0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831215" y="673735"/>
            <a:ext cx="5853430" cy="7804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作业</a:t>
            </a:r>
            <a:r>
              <a:rPr lang="en-US" altLang="zh-CN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：《一遍过》</a:t>
            </a:r>
            <a:r>
              <a:rPr lang="en-US" altLang="zh-CN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P124~126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7411" name="Rectangle 16"/>
          <p:cNvSpPr/>
          <p:nvPr/>
        </p:nvSpPr>
        <p:spPr>
          <a:xfrm>
            <a:off x="831215" y="1636395"/>
            <a:ext cx="7917180" cy="257048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作业2：</a:t>
            </a:r>
            <a:r>
              <a:rPr lang="zh-CN" altLang="en-US" sz="320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一个质量为0.3kg的水壶，装满水后总质量为0.8kg，装满另一种液体时总质量为0.7kg，则这种液体的密度是多少?</a:t>
            </a:r>
            <a:endParaRPr lang="zh-CN" altLang="en-US" sz="320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320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         </a:t>
            </a:r>
            <a:r>
              <a:rPr lang="zh-CN" altLang="en-US" sz="240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（只用天平测液体密度）</a:t>
            </a:r>
            <a:endParaRPr lang="zh-CN" altLang="en-US" sz="240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Rectangle 16"/>
          <p:cNvSpPr/>
          <p:nvPr/>
        </p:nvSpPr>
        <p:spPr>
          <a:xfrm>
            <a:off x="842645" y="3885565"/>
            <a:ext cx="7917180" cy="255841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endParaRPr lang="zh-CN" altLang="en-US" sz="320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320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</a:t>
            </a:r>
            <a:r>
              <a:rPr lang="en-US" altLang="zh-CN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P127第7题</a:t>
            </a:r>
            <a:r>
              <a:rPr lang="zh-CN" altLang="en-US" sz="2400">
                <a:solidFill>
                  <a:srgbClr val="040404"/>
                </a:solidFill>
                <a:latin typeface="微软雅黑" panose="020B0503020204020204" charset="-122"/>
                <a:ea typeface="微软雅黑" panose="020B0503020204020204" charset="-122"/>
              </a:rPr>
              <a:t>（只用天平测固体密度）</a:t>
            </a:r>
            <a:endParaRPr lang="zh-CN" altLang="en-US" sz="2400">
              <a:solidFill>
                <a:srgbClr val="04040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Rectangle 16"/>
          <p:cNvSpPr/>
          <p:nvPr/>
        </p:nvSpPr>
        <p:spPr>
          <a:xfrm>
            <a:off x="2554605" y="5577840"/>
            <a:ext cx="3536315" cy="71310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240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格式好好写！不要乱来！</a:t>
            </a:r>
            <a:endParaRPr lang="zh-CN" altLang="en-US" sz="240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ference_3">
  <a:themeElements>
    <a:clrScheme name="Conference_3 1">
      <a:dk1>
        <a:srgbClr val="4D4D4D"/>
      </a:dk1>
      <a:lt1>
        <a:srgbClr val="FFFFFF"/>
      </a:lt1>
      <a:dk2>
        <a:srgbClr val="F2EF62"/>
      </a:dk2>
      <a:lt2>
        <a:srgbClr val="DDDDDD"/>
      </a:lt2>
      <a:accent1>
        <a:srgbClr val="8FAD2F"/>
      </a:accent1>
      <a:accent2>
        <a:srgbClr val="DBE8B2"/>
      </a:accent2>
      <a:accent3>
        <a:srgbClr val="FFFFFF"/>
      </a:accent3>
      <a:accent4>
        <a:srgbClr val="404040"/>
      </a:accent4>
      <a:accent5>
        <a:srgbClr val="C6D3AD"/>
      </a:accent5>
      <a:accent6>
        <a:srgbClr val="C6D2A1"/>
      </a:accent6>
      <a:hlink>
        <a:srgbClr val="BAD16F"/>
      </a:hlink>
      <a:folHlink>
        <a:srgbClr val="507800"/>
      </a:folHlink>
    </a:clrScheme>
    <a:fontScheme name="Conference_3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altLang="en-U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ea typeface="Gulim" panose="020B0600000101010101" pitchFamily="34" charset="-127"/>
          </a:defRPr>
        </a:defPPr>
      </a:lstStyle>
    </a:spDef>
    <a:lnDef>
      <a:spPr>
        <a:ln w="31750" cap="flat" cmpd="sng">
          <a:solidFill>
            <a:srgbClr val="FF0000"/>
          </a:solidFill>
          <a:prstDash val="sysDash"/>
          <a:headEnd type="none" w="med" len="med"/>
          <a:tailEnd type="arrow" w="med" len="med"/>
        </a:ln>
      </a:spPr>
      <a:bodyPr/>
      <a:lstStyle/>
    </a:lnDef>
  </a:objectDefaults>
  <a:extraClrSchemeLst>
    <a:extraClrScheme>
      <a:clrScheme name="Conference_3 1">
        <a:dk1>
          <a:srgbClr val="4D4D4D"/>
        </a:dk1>
        <a:lt1>
          <a:srgbClr val="FFFFFF"/>
        </a:lt1>
        <a:dk2>
          <a:srgbClr val="F2EF62"/>
        </a:dk2>
        <a:lt2>
          <a:srgbClr val="DDDDDD"/>
        </a:lt2>
        <a:accent1>
          <a:srgbClr val="8FAD2F"/>
        </a:accent1>
        <a:accent2>
          <a:srgbClr val="DBE8B2"/>
        </a:accent2>
        <a:accent3>
          <a:srgbClr val="FFFFFF"/>
        </a:accent3>
        <a:accent4>
          <a:srgbClr val="404040"/>
        </a:accent4>
        <a:accent5>
          <a:srgbClr val="C6D3AD"/>
        </a:accent5>
        <a:accent6>
          <a:srgbClr val="C6D2A1"/>
        </a:accent6>
        <a:hlink>
          <a:srgbClr val="BAD16F"/>
        </a:hlink>
        <a:folHlink>
          <a:srgbClr val="507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ference_3 2">
        <a:dk1>
          <a:srgbClr val="4D4D4D"/>
        </a:dk1>
        <a:lt1>
          <a:srgbClr val="FFFFFF"/>
        </a:lt1>
        <a:dk2>
          <a:srgbClr val="F4D18A"/>
        </a:dk2>
        <a:lt2>
          <a:srgbClr val="DDDDDD"/>
        </a:lt2>
        <a:accent1>
          <a:srgbClr val="B99633"/>
        </a:accent1>
        <a:accent2>
          <a:srgbClr val="EDE5D1"/>
        </a:accent2>
        <a:accent3>
          <a:srgbClr val="FFFFFF"/>
        </a:accent3>
        <a:accent4>
          <a:srgbClr val="404040"/>
        </a:accent4>
        <a:accent5>
          <a:srgbClr val="D9C9AD"/>
        </a:accent5>
        <a:accent6>
          <a:srgbClr val="D7CFBD"/>
        </a:accent6>
        <a:hlink>
          <a:srgbClr val="DAC896"/>
        </a:hlink>
        <a:folHlink>
          <a:srgbClr val="7761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ference_3 3">
        <a:dk1>
          <a:srgbClr val="4D4D4D"/>
        </a:dk1>
        <a:lt1>
          <a:srgbClr val="FFFFFF"/>
        </a:lt1>
        <a:dk2>
          <a:srgbClr val="61C2F3"/>
        </a:dk2>
        <a:lt2>
          <a:srgbClr val="DDDDDD"/>
        </a:lt2>
        <a:accent1>
          <a:srgbClr val="5968D7"/>
        </a:accent1>
        <a:accent2>
          <a:srgbClr val="BECDEA"/>
        </a:accent2>
        <a:accent3>
          <a:srgbClr val="FFFFFF"/>
        </a:accent3>
        <a:accent4>
          <a:srgbClr val="404040"/>
        </a:accent4>
        <a:accent5>
          <a:srgbClr val="B5B9E8"/>
        </a:accent5>
        <a:accent6>
          <a:srgbClr val="ACBAD4"/>
        </a:accent6>
        <a:hlink>
          <a:srgbClr val="93A8EB"/>
        </a:hlink>
        <a:folHlink>
          <a:srgbClr val="1300A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1440</Words>
  <Application>WPS 演示</Application>
  <PresentationFormat>全屏显示(4:3)</PresentationFormat>
  <Paragraphs>204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17</vt:i4>
      </vt:variant>
    </vt:vector>
  </HeadingPairs>
  <TitlesOfParts>
    <vt:vector size="49" baseType="lpstr">
      <vt:lpstr>Arial</vt:lpstr>
      <vt:lpstr>宋体</vt:lpstr>
      <vt:lpstr>Wingdings</vt:lpstr>
      <vt:lpstr>Times New Roman</vt:lpstr>
      <vt:lpstr>Gulim</vt:lpstr>
      <vt:lpstr>Verdana</vt:lpstr>
      <vt:lpstr>微软雅黑</vt:lpstr>
      <vt:lpstr>黑体</vt:lpstr>
      <vt:lpstr>楷体_GB2312</vt:lpstr>
      <vt:lpstr>Century Gothic</vt:lpstr>
      <vt:lpstr>Arial Unicode MS</vt:lpstr>
      <vt:lpstr>Calibri</vt:lpstr>
      <vt:lpstr>新宋体</vt:lpstr>
      <vt:lpstr>Comic Sans MS</vt:lpstr>
      <vt:lpstr>Wingdings</vt:lpstr>
      <vt:lpstr>楷体</vt:lpstr>
      <vt:lpstr>华文新魏</vt:lpstr>
      <vt:lpstr>海派腔调滚石简</vt:lpstr>
      <vt:lpstr>方正姚体</vt:lpstr>
      <vt:lpstr>华文中宋</vt:lpstr>
      <vt:lpstr>幼圆</vt:lpstr>
      <vt:lpstr>方正舒体</vt:lpstr>
      <vt:lpstr>2_Office 主题</vt:lpstr>
      <vt:lpstr>Conference_3</vt:lpstr>
      <vt:lpstr>Flash.Movie</vt:lpstr>
      <vt:lpstr>Flash.Movie</vt:lpstr>
      <vt:lpstr>Flash.Movie</vt:lpstr>
      <vt:lpstr>Flash.Movie</vt:lpstr>
      <vt:lpstr>Flash.Movie</vt:lpstr>
      <vt:lpstr>Flash.Movie</vt:lpstr>
      <vt:lpstr>Flash.Movie</vt:lpstr>
      <vt:lpstr>Flash.Movie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罗燕珠</cp:lastModifiedBy>
  <cp:revision>425</cp:revision>
  <dcterms:created xsi:type="dcterms:W3CDTF">2017-09-05T20:20:00Z</dcterms:created>
  <dcterms:modified xsi:type="dcterms:W3CDTF">2017-12-30T02:35:05Z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