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7" r:id="rId3"/>
    <p:sldId id="256" r:id="rId4"/>
    <p:sldId id="258" r:id="rId5"/>
    <p:sldId id="260" r:id="rId6"/>
    <p:sldId id="261" r:id="rId8"/>
    <p:sldId id="262" r:id="rId9"/>
    <p:sldId id="263" r:id="rId10"/>
    <p:sldId id="267" r:id="rId11"/>
    <p:sldId id="264" r:id="rId12"/>
    <p:sldId id="266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hyperlink" Target="&#23828;&#39074;&#12298;&#40644;&#40548;&#27004;&#12299;-&#22269;&#35821;&#39640;&#28165;.qsv" TargetMode="Externa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hyperlink" Target="&#35799;&#27468;&#26391;&#35829;%20%20&#12298;&#40644;&#40548;&#27004;&#12299;&#65288;&#23828;&#39074;&#65289;-&#22269;&#35821;&#39640;&#28165;.qsv" TargetMode="Externa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1.xml"/><Relationship Id="rId7" Type="http://schemas.openxmlformats.org/officeDocument/2006/relationships/slide" Target="slide10.xml"/><Relationship Id="rId6" Type="http://schemas.openxmlformats.org/officeDocument/2006/relationships/slide" Target="slide8.xml"/><Relationship Id="rId5" Type="http://schemas.openxmlformats.org/officeDocument/2006/relationships/slide" Target="slide6.xml"/><Relationship Id="rId4" Type="http://schemas.openxmlformats.org/officeDocument/2006/relationships/slide" Target="slide7.xml"/><Relationship Id="rId3" Type="http://schemas.openxmlformats.org/officeDocument/2006/relationships/slide" Target="slide5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jpeg"/><Relationship Id="rId2" Type="http://schemas.openxmlformats.org/officeDocument/2006/relationships/slide" Target="slide4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" Target="slid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图片 92161" descr="24bOOOPIC3c_10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0480" y="-11430"/>
            <a:ext cx="12253595" cy="6880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65" name="矩形 92164"/>
          <p:cNvSpPr/>
          <p:nvPr/>
        </p:nvSpPr>
        <p:spPr>
          <a:xfrm>
            <a:off x="2424113" y="404813"/>
            <a:ext cx="424815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新魏" charset="0"/>
                <a:ea typeface="华文新魏" charset="0"/>
              </a:rPr>
              <a:t>黄 鹤 楼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新魏" charset="0"/>
              <a:ea typeface="华文新魏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19600" y="2117725"/>
            <a:ext cx="17678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hlinkClick r:id="rId2" action="ppaction://hlinkfile"/>
              </a:rPr>
              <a:t>崔  颢</a:t>
            </a:r>
            <a:endParaRPr lang="zh-CN" altLang="en-US" sz="32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8194" name="Picture 3" descr="2f17c50338cede87d53f7ce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600000">
            <a:off x="9816465" y="3011805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Picture 4" descr="笔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370" y="4166235"/>
            <a:ext cx="3995420" cy="24555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716915" y="932180"/>
            <a:ext cx="1096645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>
                <a:sym typeface="+mn-ea"/>
              </a:rPr>
              <a:t>             </a:t>
            </a:r>
            <a:r>
              <a:rPr lang="zh-CN" altLang="en-US" sz="3600" b="1" dirty="0">
                <a:solidFill>
                  <a:schemeClr val="tx2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李白：“一拳捶碎黄鹤楼，一脚踢翻鹦鹉洲，眼前有景道不得，崔颢题诗在上头。”便搁笔不写了。</a:t>
            </a:r>
            <a:endParaRPr lang="zh-CN" altLang="en-US" sz="3600" b="1" dirty="0">
              <a:solidFill>
                <a:schemeClr val="tx2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54150" y="2769235"/>
            <a:ext cx="7892415" cy="7556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  <a:buClr>
                <a:srgbClr val="FFFFFF"/>
              </a:buClr>
              <a:buFont typeface="Wingdings" panose="05000000000000000000" pitchFamily="2" charset="2"/>
              <a:buChar char="Ø"/>
            </a:pPr>
            <a:r>
              <a:rPr lang="zh-CN" altLang="en-US" sz="3600" b="1" dirty="0">
                <a:solidFill>
                  <a:schemeClr val="tx2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宋代人把这首诗推为</a:t>
            </a:r>
            <a:r>
              <a:rPr lang="zh-CN" altLang="en-US" sz="3600" b="1" u="sng" dirty="0">
                <a:solidFill>
                  <a:schemeClr val="tx2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唐人七律第一</a:t>
            </a:r>
            <a:r>
              <a:rPr lang="zh-CN" altLang="en-US" sz="3600" b="1" dirty="0">
                <a:solidFill>
                  <a:schemeClr val="tx2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。</a:t>
            </a:r>
            <a:endParaRPr lang="zh-CN" altLang="en-US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3" descr="2f17c50338cede87d53f7ce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600000">
            <a:off x="9816465" y="3071495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Picture 4" descr="笔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" y="4672330"/>
            <a:ext cx="3995420" cy="24555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5125085" y="1259840"/>
            <a:ext cx="36283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en-US" altLang="zh-CN" sz="2800" b="1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【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唐</a:t>
            </a:r>
            <a:r>
              <a:rPr lang="en-US" altLang="zh-CN" sz="2800" b="1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】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崔颢</a:t>
            </a:r>
            <a:endParaRPr lang="zh-CN" altLang="en-US" sz="2800" b="1" dirty="0">
              <a:solidFill>
                <a:schemeClr val="tx2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20235" y="236220"/>
            <a:ext cx="358965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40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  <a:hlinkClick r:id="rId3" action="ppaction://hlinkfile"/>
              </a:rPr>
              <a:t>黄   鹤  楼</a:t>
            </a:r>
            <a:endParaRPr lang="zh-CN" altLang="en-US" sz="4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18765" y="1617345"/>
            <a:ext cx="8241030" cy="36226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205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昔人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已乘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黄鹤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去， 此地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空余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黄鹤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楼。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205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黄鹤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一去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不复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返， 白云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千载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空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悠悠。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205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晴川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历历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汉阳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树， 芳草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萋萋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鹦鹉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洲。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205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日暮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乡关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何处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是？ 烟波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江上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使人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愁。 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9377680" y="2023745"/>
            <a:ext cx="118999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7030A0"/>
                </a:solidFill>
              </a:rPr>
              <a:t>首联</a:t>
            </a:r>
            <a:endParaRPr lang="zh-CN" altLang="en-US" sz="2800" b="1">
              <a:solidFill>
                <a:srgbClr val="7030A0"/>
              </a:solidFill>
            </a:endParaRPr>
          </a:p>
          <a:p>
            <a:endParaRPr lang="zh-CN" altLang="en-US" sz="2800" b="1">
              <a:solidFill>
                <a:srgbClr val="7030A0"/>
              </a:solidFill>
            </a:endParaRPr>
          </a:p>
          <a:p>
            <a:r>
              <a:rPr lang="zh-CN" altLang="en-US" sz="2800" b="1">
                <a:solidFill>
                  <a:srgbClr val="7030A0"/>
                </a:solidFill>
              </a:rPr>
              <a:t>颔联</a:t>
            </a:r>
            <a:endParaRPr lang="zh-CN" altLang="en-US" sz="2800" b="1">
              <a:solidFill>
                <a:srgbClr val="7030A0"/>
              </a:solidFill>
            </a:endParaRPr>
          </a:p>
          <a:p>
            <a:endParaRPr lang="zh-CN" altLang="en-US" sz="2800" b="1">
              <a:solidFill>
                <a:srgbClr val="7030A0"/>
              </a:solidFill>
            </a:endParaRPr>
          </a:p>
          <a:p>
            <a:r>
              <a:rPr lang="zh-CN" altLang="en-US" sz="2800" b="1">
                <a:solidFill>
                  <a:srgbClr val="7030A0"/>
                </a:solidFill>
              </a:rPr>
              <a:t>颈联</a:t>
            </a:r>
            <a:endParaRPr lang="zh-CN" altLang="en-US" sz="2800" b="1">
              <a:solidFill>
                <a:srgbClr val="7030A0"/>
              </a:solidFill>
            </a:endParaRPr>
          </a:p>
          <a:p>
            <a:endParaRPr lang="zh-CN" altLang="en-US" sz="2800" b="1">
              <a:solidFill>
                <a:srgbClr val="7030A0"/>
              </a:solidFill>
            </a:endParaRPr>
          </a:p>
          <a:p>
            <a:r>
              <a:rPr lang="zh-CN" altLang="en-US" sz="2800" b="1">
                <a:solidFill>
                  <a:srgbClr val="7030A0"/>
                </a:solidFill>
              </a:rPr>
              <a:t>尾联</a:t>
            </a:r>
            <a:endParaRPr lang="zh-CN" altLang="en-US" sz="2800" b="1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3" descr="2f17c50338cede87d53f7ce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600000">
            <a:off x="9846945" y="3071495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Picture 4" descr="笔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87570"/>
            <a:ext cx="3995420" cy="24555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5125085" y="1259840"/>
            <a:ext cx="36283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en-US" altLang="zh-CN" sz="2800" b="1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【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唐</a:t>
            </a:r>
            <a:r>
              <a:rPr lang="en-US" altLang="zh-CN" sz="2800" b="1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】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崔颢</a:t>
            </a:r>
            <a:endParaRPr lang="zh-CN" altLang="en-US" sz="2800" b="1" dirty="0">
              <a:solidFill>
                <a:schemeClr val="tx2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18765" y="1617345"/>
            <a:ext cx="8241030" cy="36226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205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3" action="ppaction://hlinksldjump"/>
              </a:rPr>
              <a:t>昔人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3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3" action="ppaction://hlinksldjump"/>
              </a:rPr>
              <a:t>已乘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3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3" action="ppaction://hlinksldjump"/>
              </a:rPr>
              <a:t>黄鹤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3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3" action="ppaction://hlinksldjump"/>
              </a:rPr>
              <a:t>去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 此地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4" action="ppaction://hlinksldjump"/>
              </a:rPr>
              <a:t>空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余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黄鹤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楼。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205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5" action="ppaction://hlinksldjump"/>
              </a:rPr>
              <a:t>黄鹤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5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5" action="ppaction://hlinksldjump"/>
              </a:rPr>
              <a:t>一去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5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5" action="ppaction://hlinksldjump"/>
              </a:rPr>
              <a:t>不复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5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5" action="ppaction://hlinksldjump"/>
              </a:rPr>
              <a:t>返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 白云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千载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空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悠悠。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205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6" action="ppaction://hlinksldjump"/>
              </a:rPr>
              <a:t>晴川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6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6" action="ppaction://hlinksldjump"/>
              </a:rPr>
              <a:t>历历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6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6" action="ppaction://hlinksldjump"/>
              </a:rPr>
              <a:t>汉阳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6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6" action="ppaction://hlinksldjump"/>
              </a:rPr>
              <a:t>树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 芳草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萋萋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鹦鹉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洲。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205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7" action="ppaction://hlinksldjump"/>
              </a:rPr>
              <a:t>日暮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7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7" action="ppaction://hlinksldjump"/>
              </a:rPr>
              <a:t>乡关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7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7" action="ppaction://hlinksldjump"/>
              </a:rPr>
              <a:t>何处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7" action="ppaction://hlinksldjump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  <a:hlinkClick r:id="rId7" action="ppaction://hlinksldjump"/>
              </a:rPr>
              <a:t>是？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烟波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江上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使人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愁。 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9377680" y="2023745"/>
            <a:ext cx="118999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7030A0"/>
                </a:solidFill>
              </a:rPr>
              <a:t>首联</a:t>
            </a:r>
            <a:endParaRPr lang="zh-CN" altLang="en-US" sz="2800" b="1">
              <a:solidFill>
                <a:srgbClr val="7030A0"/>
              </a:solidFill>
            </a:endParaRPr>
          </a:p>
          <a:p>
            <a:endParaRPr lang="zh-CN" altLang="en-US" sz="2800" b="1">
              <a:solidFill>
                <a:srgbClr val="7030A0"/>
              </a:solidFill>
            </a:endParaRPr>
          </a:p>
          <a:p>
            <a:r>
              <a:rPr lang="zh-CN" altLang="en-US" sz="2800" b="1">
                <a:solidFill>
                  <a:srgbClr val="7030A0"/>
                </a:solidFill>
              </a:rPr>
              <a:t>颔联</a:t>
            </a:r>
            <a:endParaRPr lang="zh-CN" altLang="en-US" sz="2800" b="1">
              <a:solidFill>
                <a:srgbClr val="7030A0"/>
              </a:solidFill>
            </a:endParaRPr>
          </a:p>
          <a:p>
            <a:endParaRPr lang="zh-CN" altLang="en-US" sz="2800" b="1">
              <a:solidFill>
                <a:srgbClr val="7030A0"/>
              </a:solidFill>
            </a:endParaRPr>
          </a:p>
          <a:p>
            <a:r>
              <a:rPr lang="zh-CN" altLang="en-US" sz="2800" b="1">
                <a:solidFill>
                  <a:srgbClr val="7030A0"/>
                </a:solidFill>
              </a:rPr>
              <a:t>颈联</a:t>
            </a:r>
            <a:endParaRPr lang="zh-CN" altLang="en-US" sz="2800" b="1">
              <a:solidFill>
                <a:srgbClr val="7030A0"/>
              </a:solidFill>
            </a:endParaRPr>
          </a:p>
          <a:p>
            <a:endParaRPr lang="zh-CN" altLang="en-US" sz="2800" b="1">
              <a:solidFill>
                <a:srgbClr val="7030A0"/>
              </a:solidFill>
            </a:endParaRPr>
          </a:p>
          <a:p>
            <a:r>
              <a:rPr lang="zh-CN" altLang="en-US" sz="2800" b="1">
                <a:solidFill>
                  <a:srgbClr val="7030A0"/>
                </a:solidFill>
              </a:rPr>
              <a:t>尾联</a:t>
            </a:r>
            <a:endParaRPr lang="zh-CN" altLang="en-US" sz="2800" b="1">
              <a:solidFill>
                <a:srgbClr val="7030A0"/>
              </a:solidFill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3315335" y="319405"/>
            <a:ext cx="85236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齐读诗歌，你有什么疑问？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3" descr="2f17c50338cede87d53f7ce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00000">
            <a:off x="10014585" y="3172460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7524" name="文本框 107523"/>
          <p:cNvSpPr txBox="1"/>
          <p:nvPr/>
        </p:nvSpPr>
        <p:spPr>
          <a:xfrm>
            <a:off x="4105910" y="463550"/>
            <a:ext cx="87137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itchFamily="2" charset="-122"/>
                <a:ea typeface="华文中宋" pitchFamily="2" charset="-122"/>
                <a:cs typeface="+mn-cs"/>
              </a:rPr>
              <a:t>首联：</a:t>
            </a:r>
            <a:r>
              <a:rPr lang="zh-CN" altLang="en-US" sz="3200" b="1" noProof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昔人已乘黄鹤去，此地空余黄鹤楼。</a:t>
            </a:r>
            <a:endParaRPr lang="en-US" altLang="zh-CN" sz="3200" noProof="1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7525" name="文本框 107524"/>
          <p:cNvSpPr txBox="1"/>
          <p:nvPr/>
        </p:nvSpPr>
        <p:spPr>
          <a:xfrm>
            <a:off x="4229735" y="3692525"/>
            <a:ext cx="718439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从眼前的黄鹤楼阐发联想、想像。昔日仙人乘黄鹤过此，如今</a:t>
            </a:r>
            <a:r>
              <a:rPr lang="zh-CN" altLang="en-US" sz="32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人去楼空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32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令人惆怅。借传说落笔，感叹物是人非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  </a:t>
            </a:r>
            <a:endParaRPr lang="zh-CN" altLang="en-US" sz="32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7526" name="文本框 107525"/>
          <p:cNvSpPr txBox="1"/>
          <p:nvPr/>
        </p:nvSpPr>
        <p:spPr>
          <a:xfrm>
            <a:off x="4229735" y="1229995"/>
            <a:ext cx="7346315" cy="12604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【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理解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】</a:t>
            </a:r>
            <a:r>
              <a: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  <a:ea typeface="华文中宋" pitchFamily="2" charset="-122"/>
              </a:rPr>
              <a:t>传说仙人已乘黄鹤飞去，这里只留下空空的黄鹤楼。</a:t>
            </a:r>
            <a:endParaRPr lang="zh-CN" altLang="en-US" sz="3600" b="1" dirty="0">
              <a:solidFill>
                <a:schemeClr val="accent2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64380" y="2799715"/>
            <a:ext cx="753237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  <a:sym typeface="+mn-ea"/>
              </a:rPr>
              <a:t>美丽的传说，为黄鹤楼染上了神秘色彩；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80" y="606425"/>
            <a:ext cx="3843020" cy="56457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/>
      <p:bldP spid="107525" grpId="0"/>
      <p:bldP spid="107526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725" y="553720"/>
            <a:ext cx="5041265" cy="5610225"/>
          </a:xfrm>
          <a:prstGeom prst="rect">
            <a:avLst/>
          </a:prstGeom>
        </p:spPr>
      </p:pic>
      <p:pic>
        <p:nvPicPr>
          <p:cNvPr id="8194" name="Picture 3" descr="2f17c50338cede87d53f7ce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00000">
            <a:off x="9846945" y="3071495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8549" name="文本框 108548"/>
          <p:cNvSpPr txBox="1"/>
          <p:nvPr/>
        </p:nvSpPr>
        <p:spPr>
          <a:xfrm>
            <a:off x="5126038" y="553720"/>
            <a:ext cx="79930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颔联：</a:t>
            </a:r>
            <a:r>
              <a:rPr lang="zh-CN" altLang="en-US" sz="2800" b="1" noProof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黄鹤一去不复返，白云千载空悠悠。</a:t>
            </a:r>
            <a:endParaRPr lang="en-US" altLang="zh-CN" sz="2800" noProof="1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8550" name="文本框 108549"/>
          <p:cNvSpPr txBox="1"/>
          <p:nvPr/>
        </p:nvSpPr>
        <p:spPr>
          <a:xfrm>
            <a:off x="5302885" y="1511935"/>
            <a:ext cx="641667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【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理解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】</a:t>
            </a: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  <a:ea typeface="华文中宋" pitchFamily="2" charset="-122"/>
              </a:rPr>
              <a:t>仙人乘着黄鹤一去不复返，而千百年来，只留下白云徒然地悠悠飘荡</a:t>
            </a:r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08551" name="文本框 108550"/>
          <p:cNvSpPr txBox="1"/>
          <p:nvPr/>
        </p:nvSpPr>
        <p:spPr>
          <a:xfrm>
            <a:off x="5302885" y="3021965"/>
            <a:ext cx="656272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sz="2800" b="1" dirty="0">
                <a:latin typeface="楷体_GB2312" pitchFamily="49" charset="-122"/>
                <a:ea typeface="楷体_GB2312" pitchFamily="49" charset="-122"/>
              </a:rPr>
              <a:t>三个“黄鹤”重复手法，读起来朗朗上口</a:t>
            </a:r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。</a:t>
            </a:r>
            <a:endParaRPr lang="zh-CN" sz="28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仙去楼空，千年已逝，一切都如过眼云烟，在这种清廖孤寂中诗人自然生发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岁月悠悠，世事茫茫之感!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9" grpId="0"/>
      <p:bldP spid="108550" grpId="0"/>
      <p:bldP spid="1085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3" descr="2f17c50338cede87d53f7ce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00000">
            <a:off x="9846945" y="3071495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3" name="矩形 1"/>
          <p:cNvSpPr/>
          <p:nvPr/>
        </p:nvSpPr>
        <p:spPr>
          <a:xfrm>
            <a:off x="1181735" y="586740"/>
            <a:ext cx="982916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“此地空余黄鹤楼 ”和 “白云千载空悠悠”中都有一个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“空”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字。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37895" y="2398395"/>
            <a:ext cx="1031684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空，既可以是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只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”“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徒然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，也可以是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空空荡荡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endParaRPr lang="en-US" altLang="zh-CN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 强调空间上的虚无浩大。</a:t>
            </a:r>
            <a:r>
              <a:rPr lang="zh-CN" altLang="en-US" sz="3200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传达的是诗人内心的失落与惆怅。    </a:t>
            </a:r>
            <a:b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endParaRPr lang="zh-CN" altLang="en-US" sz="3200" b="1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sndAc>
      <p:stSnd>
        <p:snd r:embed="rId3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charRg st="0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charRg st="0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3" descr="2f17c50338cede87d53f7ce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00000">
            <a:off x="10258425" y="3284855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72" name="文本框 109571"/>
          <p:cNvSpPr txBox="1"/>
          <p:nvPr/>
        </p:nvSpPr>
        <p:spPr>
          <a:xfrm>
            <a:off x="4929505" y="478155"/>
            <a:ext cx="83518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颈联</a:t>
            </a:r>
            <a:r>
              <a:rPr lang="zh-CN" altLang="en-US" sz="2800" b="1" noProof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：</a:t>
            </a:r>
            <a:r>
              <a:rPr lang="zh-CN" altLang="en-US" sz="2800" b="1" noProof="1" dirty="0">
                <a:solidFill>
                  <a:srgbClr val="0000FF"/>
                </a:solidFill>
                <a:latin typeface="楷体_GB2312" pitchFamily="49" charset="-122"/>
                <a:ea typeface="华文中宋" pitchFamily="2" charset="-122"/>
                <a:cs typeface="+mn-cs"/>
              </a:rPr>
              <a:t>晴川历历汉阳树，芳草萋萋鹦鹉洲。</a:t>
            </a:r>
            <a:endParaRPr lang="zh-CN" altLang="en-US" sz="2800" b="1" noProof="1" dirty="0">
              <a:solidFill>
                <a:srgbClr val="0000FF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09574" name="文本框 109573"/>
          <p:cNvSpPr txBox="1"/>
          <p:nvPr/>
        </p:nvSpPr>
        <p:spPr>
          <a:xfrm>
            <a:off x="4856798" y="1472883"/>
            <a:ext cx="8497887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理解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】</a:t>
            </a:r>
            <a:r>
              <a:rPr lang="zh-CN" altLang="en-US" sz="2800" b="1" dirty="0">
                <a:solidFill>
                  <a:srgbClr val="003366"/>
                </a:solidFill>
                <a:latin typeface="Arial" panose="020B0604020202020204" pitchFamily="34" charset="0"/>
                <a:ea typeface="华文中宋" pitchFamily="2" charset="-122"/>
              </a:rPr>
              <a:t>阳光下的汉阳树历历分明，</a:t>
            </a:r>
            <a:endParaRPr lang="zh-CN" altLang="en-US" sz="2800" b="1" dirty="0">
              <a:solidFill>
                <a:srgbClr val="003366"/>
              </a:solidFill>
              <a:latin typeface="Arial" panose="020B0604020202020204" pitchFamily="34" charset="0"/>
              <a:ea typeface="华文中宋" pitchFamily="2" charset="-122"/>
            </a:endParaRPr>
          </a:p>
          <a:p>
            <a:r>
              <a:rPr lang="zh-CN" altLang="en-US" sz="2800" b="1" dirty="0">
                <a:solidFill>
                  <a:srgbClr val="003366"/>
                </a:solidFill>
                <a:latin typeface="Arial" panose="020B0604020202020204" pitchFamily="34" charset="0"/>
                <a:ea typeface="华文中宋" pitchFamily="2" charset="-122"/>
              </a:rPr>
              <a:t>鹦鹉洲的芳草茂盛。</a:t>
            </a:r>
            <a:endParaRPr lang="zh-CN" altLang="en-US" sz="2800" b="1" dirty="0">
              <a:solidFill>
                <a:srgbClr val="003366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09575" name="文本框 109574"/>
          <p:cNvSpPr txBox="1"/>
          <p:nvPr/>
        </p:nvSpPr>
        <p:spPr>
          <a:xfrm>
            <a:off x="4319588" y="2706370"/>
            <a:ext cx="8496300" cy="14452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chemeClr val="hlink"/>
                </a:solidFill>
                <a:latin typeface="楷体_GB2312" pitchFamily="49" charset="-122"/>
                <a:ea typeface="华文中宋" pitchFamily="2" charset="-122"/>
              </a:rPr>
              <a:t>   </a:t>
            </a:r>
            <a:r>
              <a:rPr lang="zh-CN" altLang="en-US" sz="3200" b="1" dirty="0">
                <a:solidFill>
                  <a:schemeClr val="hlink"/>
                </a:solidFill>
                <a:latin typeface="楷体_GB2312" pitchFamily="49" charset="-122"/>
                <a:ea typeface="华文中宋" pitchFamily="2" charset="-122"/>
              </a:rPr>
              <a:t>写</a:t>
            </a:r>
            <a:r>
              <a:rPr lang="zh-CN" altLang="en-US" sz="2800" b="1" dirty="0">
                <a:solidFill>
                  <a:schemeClr val="hlink"/>
                </a:solidFill>
                <a:latin typeface="楷体_GB2312" pitchFamily="49" charset="-122"/>
                <a:ea typeface="华文中宋" pitchFamily="2" charset="-122"/>
              </a:rPr>
              <a:t>黄鹤楼前实景：对仗工整，对偶名句。</a:t>
            </a:r>
            <a:endParaRPr lang="zh-CN" altLang="en-US" sz="2800" b="1" dirty="0">
              <a:solidFill>
                <a:schemeClr val="hlink"/>
              </a:solidFill>
              <a:latin typeface="楷体_GB2312" pitchFamily="49" charset="-122"/>
              <a:ea typeface="华文中宋" pitchFamily="2" charset="-122"/>
            </a:endParaRPr>
          </a:p>
          <a:p>
            <a:r>
              <a:rPr lang="zh-CN" altLang="en-US" sz="2800" b="1" dirty="0">
                <a:solidFill>
                  <a:schemeClr val="hlink"/>
                </a:solidFill>
                <a:latin typeface="楷体_GB2312" pitchFamily="49" charset="-122"/>
                <a:ea typeface="华文中宋" pitchFamily="2" charset="-122"/>
              </a:rPr>
              <a:t>   </a:t>
            </a: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华文中宋" pitchFamily="2" charset="-122"/>
              </a:rPr>
              <a:t>历历”“萋萋”两个叠词读起来流畅、舒缓。</a:t>
            </a:r>
            <a:endParaRPr lang="zh-CN" altLang="en-US" sz="2800" b="1" dirty="0">
              <a:solidFill>
                <a:schemeClr val="hlink"/>
              </a:solidFill>
              <a:latin typeface="Arial" panose="020B0604020202020204" pitchFamily="34" charset="0"/>
              <a:ea typeface="华文中宋" pitchFamily="2" charset="-122"/>
            </a:endParaRPr>
          </a:p>
          <a:p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华文中宋" pitchFamily="2" charset="-122"/>
              </a:rPr>
              <a:t>     感觉非常宁静。</a:t>
            </a:r>
            <a:endParaRPr lang="zh-CN" altLang="en-US" sz="2800" b="1" dirty="0">
              <a:solidFill>
                <a:schemeClr val="hlink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09576" name="文本框 109575"/>
          <p:cNvSpPr txBox="1"/>
          <p:nvPr/>
        </p:nvSpPr>
        <p:spPr>
          <a:xfrm>
            <a:off x="4319588" y="4533583"/>
            <a:ext cx="82804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solidFill>
                  <a:srgbClr val="003300"/>
                </a:solidFill>
                <a:latin typeface="Arial" panose="020B0604020202020204" pitchFamily="34" charset="0"/>
                <a:ea typeface="华文中宋" pitchFamily="2" charset="-122"/>
              </a:rPr>
              <a:t>       勾勒出了黄鹤楼外江上明朗美丽的日景。</a:t>
            </a:r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  <a:ea typeface="华文中宋" pitchFamily="2" charset="-122"/>
              </a:rPr>
              <a:t>　</a:t>
            </a:r>
            <a:endParaRPr lang="zh-CN" altLang="en-US" sz="3200" b="1" dirty="0">
              <a:solidFill>
                <a:srgbClr val="00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985" y="478155"/>
            <a:ext cx="4596130" cy="5830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2" grpId="0"/>
      <p:bldP spid="109574" grpId="0"/>
      <p:bldP spid="109575" grpId="0"/>
      <p:bldP spid="1095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642235" y="471805"/>
            <a:ext cx="85236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altLang="en-US" sz="3600" b="0">
                <a:solidFill>
                  <a:srgbClr val="22222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再齐读诗歌，你有什么疑问？</a:t>
            </a:r>
            <a:endParaRPr lang="zh-CN" altLang="en-US" sz="3600"/>
          </a:p>
        </p:txBody>
      </p:sp>
      <p:sp>
        <p:nvSpPr>
          <p:cNvPr id="2" name="文本框 1"/>
          <p:cNvSpPr txBox="1"/>
          <p:nvPr/>
        </p:nvSpPr>
        <p:spPr>
          <a:xfrm>
            <a:off x="1026795" y="1459230"/>
            <a:ext cx="1013904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3200" b="1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、“晴川历历汉阳树，芳草萋萋鹦鹉洲”句，写草木茂盛，景物分明，给人清新可人的感觉，为何下句却突然转写“愁”</a:t>
            </a:r>
            <a:r>
              <a:rPr lang="en-US" altLang="zh-CN" sz="3200" b="1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?</a:t>
            </a:r>
            <a:endParaRPr lang="en-US" altLang="zh-CN" sz="3200" b="1">
              <a:solidFill>
                <a:srgbClr val="00B0F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endParaRPr lang="en-US" altLang="zh-CN" sz="3200" b="1">
              <a:solidFill>
                <a:srgbClr val="00B0F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zh-CN" altLang="en-US" sz="3200" b="1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en-US" sz="32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反衬，以乐景衬哀情，景物明丽，可是这里是异乡，更加衬出对家乡思念之情的深刻。“月是故乡明。”</a:t>
            </a:r>
            <a:endParaRPr lang="zh-CN" altLang="en-US" sz="32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8194" name="Picture 3" descr="2f17c50338cede87d53f7ce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00000">
            <a:off x="9831705" y="3056255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6" name="文本框 110595"/>
          <p:cNvSpPr txBox="1"/>
          <p:nvPr/>
        </p:nvSpPr>
        <p:spPr>
          <a:xfrm>
            <a:off x="1534160" y="1001078"/>
            <a:ext cx="8208963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理解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】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ea typeface="华文中宋" pitchFamily="2" charset="-122"/>
              </a:rPr>
              <a:t>日近黄昏，极目远眺，我的故乡在哪儿呢？凝视长江上浩渺的烟波，真使人发愁啊！</a:t>
            </a:r>
            <a:endParaRPr lang="zh-CN" altLang="en-US" sz="2800" b="1" dirty="0">
              <a:solidFill>
                <a:schemeClr val="accent2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10597" name="文本框 110596"/>
          <p:cNvSpPr txBox="1"/>
          <p:nvPr/>
        </p:nvSpPr>
        <p:spPr>
          <a:xfrm>
            <a:off x="1816100" y="305435"/>
            <a:ext cx="80645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noProof="1" dirty="0">
                <a:solidFill>
                  <a:srgbClr val="FF0000"/>
                </a:solidFill>
                <a:effectLst/>
                <a:latin typeface="华文中宋" pitchFamily="2" charset="-122"/>
                <a:ea typeface="华文中宋" pitchFamily="2" charset="-122"/>
                <a:cs typeface="+mn-cs"/>
              </a:rPr>
              <a:t>尾联：</a:t>
            </a:r>
            <a:r>
              <a:rPr lang="zh-CN" altLang="en-US" sz="2800" b="1" noProof="1" dirty="0">
                <a:solidFill>
                  <a:srgbClr val="0000FF"/>
                </a:solidFill>
                <a:effectLst/>
                <a:latin typeface="华文中宋" pitchFamily="2" charset="-122"/>
                <a:ea typeface="华文中宋" pitchFamily="2" charset="-122"/>
                <a:cs typeface="+mn-cs"/>
              </a:rPr>
              <a:t>日暮乡关何处是？烟波江上使人愁。</a:t>
            </a:r>
            <a:endParaRPr lang="en-US" altLang="zh-CN" sz="2800" noProof="1">
              <a:effectLst/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10598" name="文本框 110597"/>
          <p:cNvSpPr txBox="1"/>
          <p:nvPr/>
        </p:nvSpPr>
        <p:spPr>
          <a:xfrm>
            <a:off x="1678940" y="1954530"/>
            <a:ext cx="864298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 dirty="0">
                <a:solidFill>
                  <a:srgbClr val="003300"/>
                </a:solidFill>
                <a:latin typeface="华文中宋" pitchFamily="2" charset="-122"/>
                <a:ea typeface="华文中宋" pitchFamily="2" charset="-122"/>
              </a:rPr>
              <a:t>  </a:t>
            </a:r>
            <a:r>
              <a:rPr lang="zh-CN" altLang="en-US" sz="2800" b="1" dirty="0">
                <a:solidFill>
                  <a:srgbClr val="003300"/>
                </a:solidFill>
                <a:latin typeface="华文中宋" pitchFamily="2" charset="-122"/>
                <a:ea typeface="华文中宋" pitchFamily="2" charset="-122"/>
              </a:rPr>
              <a:t>末联点题。借景抒情，以日暮途远，烟波浩渺，抒发诗人浓浓的思乡愁绪。</a:t>
            </a:r>
            <a:endParaRPr lang="zh-CN" altLang="en-US" sz="2800" dirty="0">
              <a:solidFill>
                <a:srgbClr val="0033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8194" name="Picture 3" descr="2f17c50338cede87d53f7ce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00000">
            <a:off x="9846945" y="3110865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605" y="2969260"/>
            <a:ext cx="8962390" cy="36950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0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6" grpId="0"/>
      <p:bldP spid="110597" grpId="0"/>
      <p:bldP spid="11059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797560" y="1659890"/>
            <a:ext cx="10992485" cy="3538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altLang="en-US" sz="3200" b="1">
                <a:solidFill>
                  <a:srgbClr val="22222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音乐美：</a:t>
            </a:r>
            <a:r>
              <a:rPr lang="zh-CN" altLang="en-US" sz="32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重复、叠音、对偶、押韵</a:t>
            </a:r>
            <a:r>
              <a:rPr lang="en-US" altLang="zh-CN" sz="32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32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朗朗上口，富于韵律</a:t>
            </a:r>
            <a:endParaRPr lang="zh-CN" altLang="en-US" sz="32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endParaRPr lang="zh-CN" altLang="en-US" sz="32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zh-CN" altLang="en-US" sz="3200" b="1">
                <a:solidFill>
                  <a:srgbClr val="22222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画面美：</a:t>
            </a:r>
            <a:r>
              <a:rPr lang="zh-CN" altLang="en-US" sz="32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白云缭绕的壮观之景        草树茂盛的明朗日景        烟波江上的朦胧晚景　</a:t>
            </a:r>
            <a:endParaRPr lang="zh-CN" altLang="en-US" sz="32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zh-CN" altLang="en-US" sz="3200" b="1">
                <a:solidFill>
                  <a:srgbClr val="22222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情感美：</a:t>
            </a:r>
            <a:r>
              <a:rPr lang="zh-CN" altLang="en-US" sz="3200" b="1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思念家乡的愁绪</a:t>
            </a:r>
            <a:endParaRPr lang="zh-CN" altLang="en-US" sz="3200" b="1"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87680" y="259080"/>
            <a:ext cx="12496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总结</a:t>
            </a:r>
            <a:endParaRPr lang="zh-CN" altLang="en-US" sz="3600" b="1"/>
          </a:p>
        </p:txBody>
      </p:sp>
      <p:pic>
        <p:nvPicPr>
          <p:cNvPr id="8194" name="Picture 3" descr="2f17c50338cede87d53f7ce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600000">
            <a:off x="9846945" y="3071495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3" descr="2f17c50338cede87d53f7ce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600000">
            <a:off x="9846945" y="3071495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036320" y="601980"/>
            <a:ext cx="896112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/>
              <a:t>扩写画面</a:t>
            </a:r>
            <a:endParaRPr lang="zh-CN" altLang="en-US" sz="4400"/>
          </a:p>
        </p:txBody>
      </p:sp>
      <p:sp>
        <p:nvSpPr>
          <p:cNvPr id="100" name="文本框 99"/>
          <p:cNvSpPr txBox="1"/>
          <p:nvPr/>
        </p:nvSpPr>
        <p:spPr>
          <a:xfrm>
            <a:off x="492760" y="1501140"/>
            <a:ext cx="1074864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2800" b="0">
                <a:solidFill>
                  <a:srgbClr val="22222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en-US" sz="2800" b="0">
                <a:solidFill>
                  <a:srgbClr val="22222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这首诗不仅写景，还充分抒情，情景交融浑然一体。每一句都可说是为我们描绘了一幅画，老师选择了其中的一句，</a:t>
            </a:r>
            <a:r>
              <a:rPr lang="zh-CN" altLang="en-US" sz="2800" b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根据诗意，融入自己的想象和感受、体会，写成一段小文，请同学们也模仿着选择你最喜欢的一句，充分发挥想象，缀珠成文。</a:t>
            </a:r>
            <a:endParaRPr lang="zh-CN" altLang="en-US" sz="2800" b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endParaRPr lang="zh-CN" altLang="en-US" sz="2800" b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zh-CN" altLang="en-US" sz="2800" b="0">
                <a:solidFill>
                  <a:srgbClr val="22222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　</a:t>
            </a:r>
            <a:r>
              <a:rPr lang="zh-CN" altLang="en-US" sz="2800">
                <a:solidFill>
                  <a:srgbClr val="22222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示范：“黄鹤一去不复返，白云千载空悠悠”　　</a:t>
            </a:r>
            <a:r>
              <a:rPr lang="zh-CN" altLang="en-US" sz="2800" b="1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金碧辉煌的黄鹤楼在阳光的照射下愈发显得宏伟与壮丽。登临此楼，仰望长空，一碧如洗，唯有白云千朵，悬浮于天地之间，没有一丝杂色，就是那样不沾烟火气地洁白，没有目的，没有方向，悠悠地飘荡。胸中的一切仿佛都被荡涤而去，怎么不令人油然而生清寥孤寂之感。</a:t>
            </a:r>
            <a:endParaRPr lang="zh-CN" altLang="en-US" sz="2800" b="1">
              <a:solidFill>
                <a:srgbClr val="00B0F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endParaRPr lang="zh-CN" altLang="en-US" sz="2800" b="1">
              <a:solidFill>
                <a:srgbClr val="00B0F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3" descr="2f17c50338cede87d53f7ce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600000">
            <a:off x="9816465" y="2720975"/>
            <a:ext cx="1949450" cy="3682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807720" y="1011555"/>
            <a:ext cx="10271125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１．本诗引用黄鹤楼的神话传说，表现了诗人内心的什么情感？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（　</a:t>
            </a:r>
            <a:r>
              <a:rPr lang="zh-CN" altLang="en-US" sz="2800" b="1" dirty="0">
                <a:solidFill>
                  <a:srgbClr val="00B0F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本诗引用黄鹤楼的神话传说，空荡荡的黄鹤楼实际上表现了诗人内心的孤寂与苦闷。　　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２．哪一句是作者登上黄鹤楼所看到的景致？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（　</a:t>
            </a:r>
            <a:r>
              <a:rPr lang="zh-CN" altLang="en-US" sz="2800" b="1" dirty="0">
                <a:solidFill>
                  <a:srgbClr val="00B0F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“晴川历历汉阳树，芳草萋萋鹦鹉洲。”　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　）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３．作者登上黄鹤楼所看到的景致触发了他的什么思想感情？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（　</a:t>
            </a:r>
            <a:r>
              <a:rPr lang="zh-CN" altLang="en-US" sz="2800" b="1" dirty="0">
                <a:solidFill>
                  <a:srgbClr val="00B0F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思乡之情。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　　）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４．第三联描写繁荣的景致，有什么作用？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zh-CN" altLang="en-US" sz="2800" b="1" dirty="0">
                <a:solidFill>
                  <a:srgbClr val="00B0F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以繁茂之景反衬凄清之情，烘托孤寂的思乡之情。　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　）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886200" y="0"/>
            <a:ext cx="242824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巩固拓展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9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charRg st="29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charRg st="29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93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charRg st="93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charRg st="93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45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charRg st="145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charRg st="145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76" end="2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charRg st="176" end="20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charRg st="176" end="20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5" name="Picture 2" descr="gu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1885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WordArt 3"/>
          <p:cNvSpPr>
            <a:spLocks noTextEdit="1"/>
          </p:cNvSpPr>
          <p:nvPr/>
        </p:nvSpPr>
        <p:spPr>
          <a:xfrm rot="5400000">
            <a:off x="914400" y="3581400"/>
            <a:ext cx="2514600" cy="8382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r>
              <a:rPr lang="zh-CN" altLang="en-US" sz="6600">
                <a:ln w="9525" cap="flat" cmpd="sng">
                  <a:solidFill>
                    <a:srgbClr val="808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比一比</a:t>
            </a:r>
            <a:endParaRPr lang="zh-CN" altLang="en-US" sz="6600">
              <a:ln w="9525" cap="flat" cmpd="sng">
                <a:solidFill>
                  <a:srgbClr val="808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fol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08" name="Text Box 4"/>
          <p:cNvSpPr txBox="1"/>
          <p:nvPr/>
        </p:nvSpPr>
        <p:spPr>
          <a:xfrm>
            <a:off x="3124200" y="2057400"/>
            <a:ext cx="7543800" cy="3476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  <a:ea typeface="黑体" panose="02010609060101010101" pitchFamily="49" charset="-122"/>
              </a:rPr>
              <a:t>           </a:t>
            </a:r>
            <a:r>
              <a:rPr lang="en-US" altLang="zh-CN" sz="40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登金陵凤凰台</a:t>
            </a:r>
            <a:r>
              <a:rPr lang="en-US" altLang="zh-CN" sz="40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en-US" altLang="zh-CN" sz="4000" b="1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en-US" altLang="zh-CN" sz="36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                           </a:t>
            </a:r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李白</a:t>
            </a:r>
            <a:endParaRPr lang="zh-CN" altLang="en-US" sz="3600" b="1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凤凰台上凤凰游，凤去台空江自流。</a:t>
            </a:r>
            <a:endParaRPr lang="zh-CN" altLang="en-US" sz="3600" b="1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吴宫花草埋幽径，晋代衣冠成古丘。</a:t>
            </a:r>
            <a:endParaRPr lang="zh-CN" altLang="en-US" sz="3600" b="1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三山半落青山外，二水中分白鹭洲。总为浮云能蔽日，长安不见使人愁。</a:t>
            </a:r>
            <a:endParaRPr lang="zh-CN" altLang="en-US" sz="3600" b="1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1665</Words>
  <Application>WPS 演示</Application>
  <PresentationFormat>宽屏</PresentationFormat>
  <Paragraphs>124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30" baseType="lpstr">
      <vt:lpstr>Arial</vt:lpstr>
      <vt:lpstr>宋体</vt:lpstr>
      <vt:lpstr>Wingdings</vt:lpstr>
      <vt:lpstr>华文新魏</vt:lpstr>
      <vt:lpstr>仿宋_GB2312</vt:lpstr>
      <vt:lpstr>黑体</vt:lpstr>
      <vt:lpstr>华文中宋</vt:lpstr>
      <vt:lpstr>楷体_GB2312</vt:lpstr>
      <vt:lpstr>Segoe Print</vt:lpstr>
      <vt:lpstr>Calibri</vt:lpstr>
      <vt:lpstr>微软雅黑</vt:lpstr>
      <vt:lpstr>Arial Unicode MS</vt:lpstr>
      <vt:lpstr>Calibri Light</vt:lpstr>
      <vt:lpstr>仿宋</vt:lpstr>
      <vt:lpstr>新宋体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琴</cp:lastModifiedBy>
  <cp:revision>32</cp:revision>
  <dcterms:created xsi:type="dcterms:W3CDTF">2015-05-05T08:02:00Z</dcterms:created>
  <dcterms:modified xsi:type="dcterms:W3CDTF">2017-12-24T16:06:44Z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