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58" r:id="rId2"/>
  </p:sldMasterIdLst>
  <p:sldIdLst>
    <p:sldId id="264" r:id="rId3"/>
    <p:sldId id="265" r:id="rId4"/>
    <p:sldId id="278" r:id="rId5"/>
    <p:sldId id="279" r:id="rId6"/>
    <p:sldId id="308" r:id="rId7"/>
    <p:sldId id="309" r:id="rId8"/>
    <p:sldId id="310" r:id="rId9"/>
    <p:sldId id="312" r:id="rId10"/>
    <p:sldId id="314" r:id="rId11"/>
    <p:sldId id="418" r:id="rId12"/>
    <p:sldId id="316" r:id="rId13"/>
    <p:sldId id="416" r:id="rId14"/>
    <p:sldId id="417" r:id="rId15"/>
    <p:sldId id="318" r:id="rId16"/>
    <p:sldId id="319" r:id="rId17"/>
    <p:sldId id="419" r:id="rId18"/>
    <p:sldId id="342" r:id="rId19"/>
    <p:sldId id="349" r:id="rId20"/>
    <p:sldId id="282" r:id="rId21"/>
    <p:sldId id="323" r:id="rId22"/>
    <p:sldId id="324" r:id="rId23"/>
    <p:sldId id="351" r:id="rId24"/>
    <p:sldId id="329" r:id="rId25"/>
    <p:sldId id="366" r:id="rId26"/>
    <p:sldId id="367" r:id="rId27"/>
    <p:sldId id="336" r:id="rId28"/>
    <p:sldId id="377" r:id="rId29"/>
    <p:sldId id="387" r:id="rId30"/>
    <p:sldId id="378" r:id="rId31"/>
    <p:sldId id="379" r:id="rId32"/>
    <p:sldId id="400" r:id="rId33"/>
    <p:sldId id="420" r:id="rId34"/>
    <p:sldId id="421" r:id="rId35"/>
    <p:sldId id="422" r:id="rId36"/>
    <p:sldId id="423" r:id="rId37"/>
    <p:sldId id="424" r:id="rId38"/>
    <p:sldId id="425" r:id="rId39"/>
    <p:sldId id="426" r:id="rId40"/>
    <p:sldId id="427" r:id="rId41"/>
    <p:sldId id="428" r:id="rId42"/>
    <p:sldId id="429" r:id="rId43"/>
    <p:sldId id="430" r:id="rId44"/>
  </p:sldIdLst>
  <p:sldSz cx="9144000" cy="5713413"/>
  <p:notesSz cx="6858000" cy="9144000"/>
  <p:custDataLst>
    <p:tags r:id="rId45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64">
          <p15:clr>
            <a:srgbClr val="A4A3A4"/>
          </p15:clr>
        </p15:guide>
        <p15:guide id="2" orient="horz" pos="227">
          <p15:clr>
            <a:srgbClr val="A4A3A4"/>
          </p15:clr>
        </p15:guide>
        <p15:guide id="3" pos="28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800000"/>
    <a:srgbClr val="0000FF"/>
    <a:srgbClr val="254061"/>
    <a:srgbClr val="C40404"/>
    <a:srgbClr val="FF6600"/>
    <a:srgbClr val="CC3300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24" autoAdjust="0"/>
    <p:restoredTop sz="94660"/>
  </p:normalViewPr>
  <p:slideViewPr>
    <p:cSldViewPr snapToGrid="0">
      <p:cViewPr varScale="1">
        <p:scale>
          <a:sx n="88" d="100"/>
          <a:sy n="88" d="100"/>
        </p:scale>
        <p:origin x="960" y="66"/>
      </p:cViewPr>
      <p:guideLst>
        <p:guide orient="horz" pos="764"/>
        <p:guide orient="horz" pos="227"/>
        <p:guide pos="28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0375"/>
            <a:ext cx="6858000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986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432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3988"/>
            <a:ext cx="7886700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2700"/>
            <a:ext cx="7886700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563720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8860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400175"/>
            <a:ext cx="3868737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400175"/>
            <a:ext cx="3887788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6676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4283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54066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7237942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713860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4591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78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891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0375"/>
            <a:ext cx="6858000" cy="13795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568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51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3988"/>
            <a:ext cx="7886700" cy="237648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2700"/>
            <a:ext cx="7886700" cy="12509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982238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5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235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400175"/>
            <a:ext cx="3868737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400175"/>
            <a:ext cx="3887788" cy="68738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686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38144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43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31743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582467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55208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331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520825"/>
            <a:ext cx="7886700" cy="3625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43460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187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18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684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18" Type="http://schemas.openxmlformats.org/officeDocument/2006/relationships/slide" Target="../slides/slide34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6" Type="http://schemas.openxmlformats.org/officeDocument/2006/relationships/slide" Target="../slides/slide19.xml"/><Relationship Id="rId20" Type="http://schemas.openxmlformats.org/officeDocument/2006/relationships/slide" Target="../slides/slide3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" Target="../slides/slid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74">
            <a:hlinkClick r:id="" action="ppaction://hlinkshowjump?jump=firstslide" tooltip="返回首页"/>
          </p:cNvPr>
          <p:cNvSpPr>
            <a:spLocks noChangeArrowheads="1"/>
          </p:cNvSpPr>
          <p:nvPr userDrawn="1"/>
        </p:nvSpPr>
        <p:spPr bwMode="auto">
          <a:xfrm>
            <a:off x="2014538" y="346075"/>
            <a:ext cx="1030287" cy="285750"/>
          </a:xfrm>
          <a:prstGeom prst="rect">
            <a:avLst/>
          </a:prstGeom>
          <a:solidFill>
            <a:schemeClr val="accent1">
              <a:alpha val="1176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lnSpc>
                <a:spcPct val="150000"/>
              </a:lnSpc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endParaRPr lang="zh-CN" altLang="en-US" smtClean="0"/>
          </a:p>
        </p:txBody>
      </p:sp>
      <p:pic>
        <p:nvPicPr>
          <p:cNvPr id="2051" name="Picture 103" descr="图片1">
            <a:hlinkClick r:id="rId14" action="ppaction://hlinksldjump" tooltip="点击进入"/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381000"/>
            <a:ext cx="8540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04" descr="图片2">
            <a:hlinkClick r:id="rId16" action="ppaction://hlinksldjump" tooltip="点击进入"/>
          </p:cNvPr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450" y="381000"/>
            <a:ext cx="927100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06" descr="图片1">
            <a:hlinkClick r:id="rId18" action="ppaction://hlinksldjump" tooltip="点击进入"/>
          </p:cNvPr>
          <p:cNvPicPr>
            <a:picLocks noChangeAspect="1" noChangeArrowheads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81000"/>
            <a:ext cx="11525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07" descr="课时自测">
            <a:hlinkClick r:id="rId20" action="ppaction://hlinksldjump" tooltip="点击进入"/>
          </p:cNvPr>
          <p:cNvPicPr>
            <a:picLocks noChangeAspect="1" noChangeArrowheads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813" y="381000"/>
            <a:ext cx="85407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9"/>
          <p:cNvSpPr>
            <a:spLocks noChangeArrowheads="1"/>
          </p:cNvSpPr>
          <p:nvPr/>
        </p:nvSpPr>
        <p:spPr bwMode="auto">
          <a:xfrm>
            <a:off x="166688" y="836613"/>
            <a:ext cx="8872537" cy="271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第二节　元素周期律</a:t>
            </a:r>
          </a:p>
          <a:p>
            <a:pPr algn="ctr">
              <a:lnSpc>
                <a:spcPct val="150000"/>
              </a:lnSpc>
            </a:pP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</a:rPr>
              <a:t>课时　原子核外电子的排布　</a:t>
            </a:r>
            <a:endParaRPr lang="en-US" altLang="zh-CN" sz="4000" b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</a:rPr>
              <a:t>元素周期律</a:t>
            </a: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</a:p>
        </p:txBody>
      </p:sp>
      <p:pic>
        <p:nvPicPr>
          <p:cNvPr id="3075" name="Picture 21" descr="11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3021013"/>
            <a:ext cx="1795463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22" descr="素材中国sccn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4" t="51448" r="26816"/>
          <a:stretch>
            <a:fillRect/>
          </a:stretch>
        </p:blipFill>
        <p:spPr bwMode="auto">
          <a:xfrm>
            <a:off x="6708775" y="3862388"/>
            <a:ext cx="1970088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图片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380"/>
          <a:stretch>
            <a:fillRect/>
          </a:stretch>
        </p:blipFill>
        <p:spPr bwMode="auto">
          <a:xfrm>
            <a:off x="7985125" y="752475"/>
            <a:ext cx="990600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27238"/>
            <a:ext cx="914400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1"/>
          <p:cNvSpPr txBox="1">
            <a:spLocks noChangeArrowheads="1"/>
          </p:cNvSpPr>
          <p:nvPr/>
        </p:nvSpPr>
        <p:spPr bwMode="auto">
          <a:xfrm>
            <a:off x="0" y="1165225"/>
            <a:ext cx="8669338" cy="222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一、原子核外电子排布规律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1.</a:t>
            </a:r>
            <a:r>
              <a:rPr lang="zh-CN" altLang="en-US" sz="2400">
                <a:solidFill>
                  <a:srgbClr val="000000"/>
                </a:solidFill>
              </a:rPr>
              <a:t>电子层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(1)</a:t>
            </a:r>
            <a:r>
              <a:rPr lang="zh-CN" altLang="en-US" sz="2400">
                <a:solidFill>
                  <a:srgbClr val="000000"/>
                </a:solidFill>
              </a:rPr>
              <a:t>概念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  <a:r>
              <a:rPr lang="zh-CN" altLang="en-US" sz="2400">
                <a:solidFill>
                  <a:srgbClr val="000000"/>
                </a:solidFill>
              </a:rPr>
              <a:t>在含有多个电子的原子里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把电子运动的能量不同的区域简化为不连续的壳层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称作电子层。</a:t>
            </a:r>
          </a:p>
        </p:txBody>
      </p:sp>
      <p:pic>
        <p:nvPicPr>
          <p:cNvPr id="5123" name="Picture 12" descr="栏目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774700"/>
            <a:ext cx="53943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8" descr="https://timgsa.baidu.com/timg?image&amp;quality=80&amp;size=b9999_10000&amp;sec=1551087565112&amp;di=663061ed452fd456d59dd63d31189215&amp;imgtype=0&amp;src=http%3A%2F%2Fyzhtml01.book118.com%2F2016%2F11%2F03%2F18%2F37838227%2F1.files%2Ffile00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3387725"/>
            <a:ext cx="6280150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44463" y="1052513"/>
            <a:ext cx="862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/>
              <a:t>(2)</a:t>
            </a:r>
            <a:r>
              <a:rPr lang="zh-CN" altLang="en-US"/>
              <a:t>不同电子层的表示及能量关系。</a:t>
            </a:r>
          </a:p>
        </p:txBody>
      </p:sp>
      <p:graphicFrame>
        <p:nvGraphicFramePr>
          <p:cNvPr id="1206460" name="Group 188"/>
          <p:cNvGraphicFramePr>
            <a:graphicFrameLocks noGrp="1"/>
          </p:cNvGraphicFramePr>
          <p:nvPr/>
        </p:nvGraphicFramePr>
        <p:xfrm>
          <a:off x="233363" y="1973263"/>
          <a:ext cx="8621712" cy="2499184"/>
        </p:xfrm>
        <a:graphic>
          <a:graphicData uri="http://schemas.openxmlformats.org/drawingml/2006/table">
            <a:tbl>
              <a:tblPr/>
              <a:tblGrid>
                <a:gridCol w="1265237"/>
                <a:gridCol w="1978025"/>
                <a:gridCol w="768350"/>
                <a:gridCol w="768350"/>
                <a:gridCol w="768350"/>
                <a:gridCol w="768350"/>
                <a:gridCol w="768350"/>
                <a:gridCol w="768350"/>
                <a:gridCol w="768350"/>
              </a:tblGrid>
              <a:tr h="518024">
                <a:tc rowSpan="4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各电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子层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由内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到外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(n)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4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6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7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02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符号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O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Q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65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与原子核的距离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518024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能量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7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T="45698" marB="4569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06461" name="Text Box 189"/>
          <p:cNvSpPr txBox="1">
            <a:spLocks noChangeArrowheads="1"/>
          </p:cNvSpPr>
          <p:nvPr/>
        </p:nvSpPr>
        <p:spPr bwMode="auto">
          <a:xfrm>
            <a:off x="3376613" y="2279650"/>
            <a:ext cx="955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K</a:t>
            </a:r>
          </a:p>
        </p:txBody>
      </p:sp>
      <p:sp>
        <p:nvSpPr>
          <p:cNvPr id="1206462" name="Text Box 190"/>
          <p:cNvSpPr txBox="1">
            <a:spLocks noChangeArrowheads="1"/>
          </p:cNvSpPr>
          <p:nvPr/>
        </p:nvSpPr>
        <p:spPr bwMode="auto">
          <a:xfrm>
            <a:off x="4151313" y="2279650"/>
            <a:ext cx="955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L</a:t>
            </a:r>
          </a:p>
        </p:txBody>
      </p:sp>
      <p:sp>
        <p:nvSpPr>
          <p:cNvPr id="1206463" name="Text Box 191"/>
          <p:cNvSpPr txBox="1">
            <a:spLocks noChangeArrowheads="1"/>
          </p:cNvSpPr>
          <p:nvPr/>
        </p:nvSpPr>
        <p:spPr bwMode="auto">
          <a:xfrm>
            <a:off x="4913313" y="2279650"/>
            <a:ext cx="955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M</a:t>
            </a:r>
          </a:p>
        </p:txBody>
      </p:sp>
      <p:sp>
        <p:nvSpPr>
          <p:cNvPr id="1206464" name="Text Box 192"/>
          <p:cNvSpPr txBox="1">
            <a:spLocks noChangeArrowheads="1"/>
          </p:cNvSpPr>
          <p:nvPr/>
        </p:nvSpPr>
        <p:spPr bwMode="auto">
          <a:xfrm>
            <a:off x="5688013" y="2279650"/>
            <a:ext cx="9556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N</a:t>
            </a:r>
          </a:p>
        </p:txBody>
      </p:sp>
      <p:sp>
        <p:nvSpPr>
          <p:cNvPr id="1206465" name="Text Box 193"/>
          <p:cNvSpPr txBox="1">
            <a:spLocks noChangeArrowheads="1"/>
          </p:cNvSpPr>
          <p:nvPr/>
        </p:nvSpPr>
        <p:spPr bwMode="auto">
          <a:xfrm>
            <a:off x="4043363" y="3016250"/>
            <a:ext cx="4232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由近到远</a:t>
            </a:r>
          </a:p>
        </p:txBody>
      </p:sp>
      <p:sp>
        <p:nvSpPr>
          <p:cNvPr id="1206466" name="Text Box 194"/>
          <p:cNvSpPr txBox="1">
            <a:spLocks noChangeArrowheads="1"/>
          </p:cNvSpPr>
          <p:nvPr/>
        </p:nvSpPr>
        <p:spPr bwMode="auto">
          <a:xfrm>
            <a:off x="4043363" y="3740150"/>
            <a:ext cx="42322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由低到高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6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06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06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06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6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06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6461" grpId="0" autoUpdateAnimBg="0"/>
      <p:bldP spid="1206462" grpId="0" autoUpdateAnimBg="0"/>
      <p:bldP spid="1206463" grpId="0" autoUpdateAnimBg="0"/>
      <p:bldP spid="1206464" grpId="0" autoUpdateAnimBg="0"/>
      <p:bldP spid="1206465" grpId="0" autoUpdateAnimBg="0"/>
      <p:bldP spid="120646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063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2.</a:t>
            </a:r>
            <a:r>
              <a:rPr lang="zh-CN" altLang="en-US">
                <a:solidFill>
                  <a:srgbClr val="000000"/>
                </a:solidFill>
              </a:rPr>
              <a:t>电子的能量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在多电子原子中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电子的</a:t>
            </a:r>
            <a:r>
              <a:rPr lang="zh-CN" altLang="en-US"/>
              <a:t>能量是</a:t>
            </a:r>
            <a:r>
              <a:rPr lang="en-US" altLang="zh-CN"/>
              <a:t>_________</a:t>
            </a:r>
            <a:r>
              <a:rPr lang="zh-CN" altLang="en-US"/>
              <a:t>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(2)</a:t>
            </a:r>
            <a:r>
              <a:rPr lang="zh-CN" altLang="en-US"/>
              <a:t>电子能量与运动的区域。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电子能量较低→运动区域离核</a:t>
            </a:r>
            <a:r>
              <a:rPr lang="en-US" altLang="zh-CN"/>
              <a:t>_____</a:t>
            </a:r>
            <a:r>
              <a:rPr lang="zh-CN" altLang="en-US"/>
              <a:t>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电子能量较高→运动区域离核</a:t>
            </a:r>
            <a:r>
              <a:rPr lang="en-US" altLang="zh-CN"/>
              <a:t>_____</a:t>
            </a:r>
            <a:r>
              <a:rPr lang="zh-CN" altLang="en-US"/>
              <a:t>。</a:t>
            </a:r>
          </a:p>
        </p:txBody>
      </p:sp>
      <p:sp>
        <p:nvSpPr>
          <p:cNvPr id="1251331" name="Text Box 3"/>
          <p:cNvSpPr txBox="1">
            <a:spLocks noChangeArrowheads="1"/>
          </p:cNvSpPr>
          <p:nvPr/>
        </p:nvSpPr>
        <p:spPr bwMode="auto">
          <a:xfrm>
            <a:off x="5457825" y="1552575"/>
            <a:ext cx="2203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不相同的</a:t>
            </a:r>
          </a:p>
        </p:txBody>
      </p:sp>
      <p:sp>
        <p:nvSpPr>
          <p:cNvPr id="1251332" name="Text Box 4"/>
          <p:cNvSpPr txBox="1">
            <a:spLocks noChangeArrowheads="1"/>
          </p:cNvSpPr>
          <p:nvPr/>
        </p:nvSpPr>
        <p:spPr bwMode="auto">
          <a:xfrm>
            <a:off x="4878388" y="2822575"/>
            <a:ext cx="12287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较近</a:t>
            </a:r>
          </a:p>
        </p:txBody>
      </p:sp>
      <p:sp>
        <p:nvSpPr>
          <p:cNvPr id="1251333" name="Text Box 5"/>
          <p:cNvSpPr txBox="1">
            <a:spLocks noChangeArrowheads="1"/>
          </p:cNvSpPr>
          <p:nvPr/>
        </p:nvSpPr>
        <p:spPr bwMode="auto">
          <a:xfrm>
            <a:off x="4878388" y="3470275"/>
            <a:ext cx="12287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较远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1331" grpId="0" autoUpdateAnimBg="0"/>
      <p:bldP spid="1251332" grpId="0" autoUpdateAnimBg="0"/>
      <p:bldP spid="1251333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712200" cy="461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3.</a:t>
            </a:r>
            <a:r>
              <a:rPr lang="zh-CN" altLang="en-US">
                <a:solidFill>
                  <a:srgbClr val="000000"/>
                </a:solidFill>
              </a:rPr>
              <a:t>电子排布的规律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电子总是</a:t>
            </a:r>
            <a:r>
              <a:rPr lang="zh-CN" altLang="en-US"/>
              <a:t>尽可能先从</a:t>
            </a:r>
            <a:r>
              <a:rPr lang="en-US" altLang="zh-CN"/>
              <a:t>_____</a:t>
            </a:r>
            <a:r>
              <a:rPr lang="zh-CN" altLang="en-US"/>
              <a:t>排起</a:t>
            </a:r>
            <a:r>
              <a:rPr lang="en-US" altLang="zh-CN"/>
              <a:t>,</a:t>
            </a:r>
            <a:r>
              <a:rPr lang="zh-CN" altLang="en-US"/>
              <a:t>当一层</a:t>
            </a:r>
            <a:r>
              <a:rPr lang="en-US" altLang="zh-CN"/>
              <a:t>_____</a:t>
            </a:r>
            <a:r>
              <a:rPr lang="zh-CN" altLang="en-US"/>
              <a:t>后再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填充下一层。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(2)</a:t>
            </a:r>
            <a:r>
              <a:rPr lang="zh-CN" altLang="en-US"/>
              <a:t>原子核外各电子层最多容纳</a:t>
            </a:r>
            <a:r>
              <a:rPr lang="en-US" altLang="zh-CN"/>
              <a:t>___</a:t>
            </a:r>
            <a:r>
              <a:rPr lang="zh-CN" altLang="en-US"/>
              <a:t>个电子。</a:t>
            </a:r>
            <a:endParaRPr lang="en-US" altLang="zh-CN"/>
          </a:p>
          <a:p>
            <a:pPr eaLnBrk="1" hangingPunct="1">
              <a:lnSpc>
                <a:spcPct val="150000"/>
              </a:lnSpc>
            </a:pPr>
            <a:endParaRPr lang="zh-CN" altLang="en-US"/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(3)</a:t>
            </a:r>
            <a:r>
              <a:rPr lang="zh-CN" altLang="en-US"/>
              <a:t>原子最外层电子数不能超过</a:t>
            </a:r>
            <a:r>
              <a:rPr lang="en-US" altLang="zh-CN"/>
              <a:t>__(K</a:t>
            </a:r>
            <a:r>
              <a:rPr lang="zh-CN" altLang="en-US"/>
              <a:t>层为最外层时不能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超过</a:t>
            </a:r>
            <a:r>
              <a:rPr lang="en-US" altLang="zh-CN"/>
              <a:t>__),</a:t>
            </a:r>
            <a:r>
              <a:rPr lang="zh-CN" altLang="en-US"/>
              <a:t>次外层电子数不能超过</a:t>
            </a:r>
            <a:r>
              <a:rPr lang="en-US" altLang="zh-CN"/>
              <a:t>___</a:t>
            </a:r>
            <a:r>
              <a:rPr lang="zh-CN" altLang="en-US"/>
              <a:t>。</a:t>
            </a:r>
          </a:p>
        </p:txBody>
      </p:sp>
      <p:sp>
        <p:nvSpPr>
          <p:cNvPr id="1252355" name="Text Box 3"/>
          <p:cNvSpPr txBox="1">
            <a:spLocks noChangeArrowheads="1"/>
          </p:cNvSpPr>
          <p:nvPr/>
        </p:nvSpPr>
        <p:spPr bwMode="auto">
          <a:xfrm>
            <a:off x="3849688" y="1552575"/>
            <a:ext cx="14319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内层</a:t>
            </a:r>
          </a:p>
        </p:txBody>
      </p:sp>
      <p:sp>
        <p:nvSpPr>
          <p:cNvPr id="1252356" name="Text Box 4"/>
          <p:cNvSpPr txBox="1">
            <a:spLocks noChangeArrowheads="1"/>
          </p:cNvSpPr>
          <p:nvPr/>
        </p:nvSpPr>
        <p:spPr bwMode="auto">
          <a:xfrm>
            <a:off x="6707188" y="1552575"/>
            <a:ext cx="14319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充满</a:t>
            </a:r>
          </a:p>
        </p:txBody>
      </p:sp>
      <p:sp>
        <p:nvSpPr>
          <p:cNvPr id="1252357" name="Text Box 5"/>
          <p:cNvSpPr txBox="1">
            <a:spLocks noChangeArrowheads="1"/>
          </p:cNvSpPr>
          <p:nvPr/>
        </p:nvSpPr>
        <p:spPr bwMode="auto">
          <a:xfrm>
            <a:off x="4918075" y="2822575"/>
            <a:ext cx="10604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2n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252358" name="Text Box 6"/>
          <p:cNvSpPr txBox="1">
            <a:spLocks noChangeArrowheads="1"/>
          </p:cNvSpPr>
          <p:nvPr/>
        </p:nvSpPr>
        <p:spPr bwMode="auto">
          <a:xfrm>
            <a:off x="5154613" y="4092575"/>
            <a:ext cx="5810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1252359" name="Text Box 7"/>
          <p:cNvSpPr txBox="1">
            <a:spLocks noChangeArrowheads="1"/>
          </p:cNvSpPr>
          <p:nvPr/>
        </p:nvSpPr>
        <p:spPr bwMode="auto">
          <a:xfrm>
            <a:off x="5154613" y="4740275"/>
            <a:ext cx="8667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18</a:t>
            </a:r>
          </a:p>
        </p:txBody>
      </p:sp>
      <p:sp>
        <p:nvSpPr>
          <p:cNvPr id="1252360" name="Text Box 8"/>
          <p:cNvSpPr txBox="1">
            <a:spLocks noChangeArrowheads="1"/>
          </p:cNvSpPr>
          <p:nvPr/>
        </p:nvSpPr>
        <p:spPr bwMode="auto">
          <a:xfrm>
            <a:off x="933450" y="4737100"/>
            <a:ext cx="5810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2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0" y="3557588"/>
          <a:ext cx="9144000" cy="7413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9029"/>
                <a:gridCol w="1034142"/>
                <a:gridCol w="816429"/>
                <a:gridCol w="1066800"/>
                <a:gridCol w="1012371"/>
                <a:gridCol w="1045029"/>
                <a:gridCol w="1034143"/>
                <a:gridCol w="566057"/>
              </a:tblGrid>
              <a:tr h="370681"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n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zh-CN" altLang="en-US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</a:tr>
              <a:tr h="370681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最多容纳电子数</a:t>
                      </a:r>
                      <a:endParaRPr lang="zh-CN" alt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endParaRPr lang="zh-CN" altLang="en-US" sz="1800" dirty="0"/>
                    </a:p>
                  </a:txBody>
                  <a:tcPr marT="45700" marB="45700"/>
                </a:tc>
              </a:tr>
            </a:tbl>
          </a:graphicData>
        </a:graphic>
      </p:graphicFrame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476500" y="3721100"/>
            <a:ext cx="6586538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/>
              <a:t>2     8    18    32    50   72  128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2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2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2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5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25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25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2355" grpId="0" autoUpdateAnimBg="0"/>
      <p:bldP spid="1252356" grpId="0" autoUpdateAnimBg="0"/>
      <p:bldP spid="1252357" grpId="0" autoUpdateAnimBg="0"/>
      <p:bldP spid="1252358" grpId="0" autoUpdateAnimBg="0"/>
      <p:bldP spid="1252359" grpId="0" autoUpdateAnimBg="0"/>
      <p:bldP spid="1252360" grpId="0" autoUpdateAnimBg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696913"/>
            <a:ext cx="8620125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/>
              <a:t>二、原子结构的周期性变化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1.</a:t>
            </a:r>
            <a:r>
              <a:rPr lang="zh-CN" altLang="en-US"/>
              <a:t>原子核外电子排布的周期性变化</a:t>
            </a:r>
            <a:r>
              <a:rPr lang="en-US" altLang="zh-CN"/>
              <a:t>:</a:t>
            </a:r>
          </a:p>
        </p:txBody>
      </p:sp>
      <p:pic>
        <p:nvPicPr>
          <p:cNvPr id="9219" name="182hxr36.jpg" descr="说明: id:2147505257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5488"/>
            <a:ext cx="6281738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076950" y="855663"/>
            <a:ext cx="2747963" cy="34163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规律</a:t>
            </a:r>
            <a:r>
              <a:rPr lang="en-US" altLang="zh-CN" sz="2400"/>
              <a:t>:</a:t>
            </a:r>
            <a:r>
              <a:rPr lang="zh-CN" altLang="en-US" sz="2400"/>
              <a:t>除第</a:t>
            </a:r>
            <a:r>
              <a:rPr lang="en-US" altLang="zh-CN" sz="2400"/>
              <a:t>1</a:t>
            </a:r>
            <a:r>
              <a:rPr lang="zh-CN" altLang="en-US" sz="2400"/>
              <a:t>周期外</a:t>
            </a:r>
            <a:r>
              <a:rPr lang="en-US" altLang="zh-CN" sz="2400"/>
              <a:t>,</a:t>
            </a:r>
            <a:r>
              <a:rPr lang="zh-CN" altLang="en-US" sz="2400"/>
              <a:t>随着原子序数的递增</a:t>
            </a:r>
            <a:r>
              <a:rPr lang="en-US" altLang="zh-CN" sz="2400"/>
              <a:t>,</a:t>
            </a:r>
            <a:r>
              <a:rPr lang="zh-CN" altLang="en-US" sz="2400"/>
              <a:t>元素原子的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/>
              <a:t>最外层电子数呈现</a:t>
            </a:r>
            <a:r>
              <a:rPr lang="en-US" altLang="zh-CN" sz="2400"/>
              <a:t>_______</a:t>
            </a:r>
            <a:r>
              <a:rPr lang="zh-CN" altLang="en-US" sz="2400"/>
              <a:t>的周期性变化。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970588" y="2984500"/>
            <a:ext cx="12223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>
                <a:solidFill>
                  <a:srgbClr val="FF0000"/>
                </a:solidFill>
              </a:rPr>
              <a:t>由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到</a:t>
            </a:r>
            <a:r>
              <a:rPr lang="en-US" altLang="zh-CN" sz="2400">
                <a:solidFill>
                  <a:srgbClr val="FF0000"/>
                </a:solidFill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95250" y="881063"/>
            <a:ext cx="8620125" cy="388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2.</a:t>
            </a:r>
            <a:r>
              <a:rPr lang="zh-CN" altLang="en-US" sz="2400">
                <a:solidFill>
                  <a:srgbClr val="000000"/>
                </a:solidFill>
              </a:rPr>
              <a:t>原子半径的周期性变化规律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endParaRPr lang="en-US" altLang="zh-CN" sz="24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en-US" altLang="zh-CN" sz="24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endParaRPr lang="en-US" altLang="zh-CN" sz="240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   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规律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  <a:r>
              <a:rPr lang="zh-CN" altLang="en-US" sz="2400">
                <a:solidFill>
                  <a:srgbClr val="000000"/>
                </a:solidFill>
              </a:rPr>
              <a:t>随着</a:t>
            </a:r>
            <a:r>
              <a:rPr lang="zh-CN" altLang="en-US" sz="2400"/>
              <a:t>原子序数的递增</a:t>
            </a:r>
            <a:r>
              <a:rPr lang="en-US" altLang="zh-CN" sz="2400"/>
              <a:t>,</a:t>
            </a:r>
            <a:r>
              <a:rPr lang="zh-CN" altLang="en-US" sz="2400"/>
              <a:t>元素的原子半径呈现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/>
              <a:t>_________</a:t>
            </a:r>
            <a:r>
              <a:rPr lang="zh-CN" altLang="en-US" sz="2400"/>
              <a:t>的周期性变化。</a:t>
            </a:r>
          </a:p>
        </p:txBody>
      </p:sp>
      <p:pic>
        <p:nvPicPr>
          <p:cNvPr id="10243" name="hx16.jpg" descr="说明: id:2147505264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63" y="1577975"/>
            <a:ext cx="4876800" cy="199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5428" name="Text Box 4"/>
          <p:cNvSpPr txBox="1">
            <a:spLocks noChangeArrowheads="1"/>
          </p:cNvSpPr>
          <p:nvPr/>
        </p:nvSpPr>
        <p:spPr bwMode="auto">
          <a:xfrm>
            <a:off x="-109538" y="4065588"/>
            <a:ext cx="1819276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由大到小</a:t>
            </a:r>
          </a:p>
        </p:txBody>
      </p:sp>
      <p:sp>
        <p:nvSpPr>
          <p:cNvPr id="10245" name="矩形 1"/>
          <p:cNvSpPr>
            <a:spLocks noChangeArrowheads="1"/>
          </p:cNvSpPr>
          <p:nvPr/>
        </p:nvSpPr>
        <p:spPr bwMode="auto">
          <a:xfrm>
            <a:off x="287338" y="4111625"/>
            <a:ext cx="823595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/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287338" y="4764088"/>
            <a:ext cx="6559550" cy="738187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/>
              <a:t>解释：相同的</a:t>
            </a:r>
            <a:r>
              <a:rPr lang="en-US" altLang="zh-CN"/>
              <a:t>____</a:t>
            </a:r>
            <a:r>
              <a:rPr lang="zh-CN" altLang="en-US"/>
              <a:t>、不同的</a:t>
            </a:r>
            <a:r>
              <a:rPr lang="en-US" altLang="zh-CN"/>
              <a:t>__________</a:t>
            </a:r>
            <a:r>
              <a:rPr lang="zh-CN" altLang="en-US"/>
              <a:t>。</a:t>
            </a:r>
          </a:p>
        </p:txBody>
      </p:sp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02"/>
          <a:stretch>
            <a:fillRect/>
          </a:stretch>
        </p:blipFill>
        <p:spPr bwMode="auto">
          <a:xfrm>
            <a:off x="5199063" y="881063"/>
            <a:ext cx="3914775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5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5428" grpId="0" autoUpdateAnimBg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7497" name="Group 25"/>
          <p:cNvGraphicFramePr>
            <a:graphicFrameLocks noGrp="1"/>
          </p:cNvGraphicFramePr>
          <p:nvPr/>
        </p:nvGraphicFramePr>
        <p:xfrm>
          <a:off x="0" y="1185863"/>
          <a:ext cx="8688388" cy="4440236"/>
        </p:xfrm>
        <a:graphic>
          <a:graphicData uri="http://schemas.openxmlformats.org/drawingml/2006/table">
            <a:tbl>
              <a:tblPr/>
              <a:tblGrid>
                <a:gridCol w="1106487"/>
                <a:gridCol w="2117725"/>
                <a:gridCol w="5464176"/>
              </a:tblGrid>
              <a:tr h="9968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周期序数</a:t>
                      </a:r>
                      <a:endParaRPr kumimoji="0" lang="zh-CN" alt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原子序数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化合价</a:t>
                      </a:r>
                      <a:r>
                        <a:rPr kumimoji="0" lang="en-US" altLang="zh-CN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最高价、最低价</a:t>
                      </a:r>
                      <a:r>
                        <a:rPr kumimoji="0" lang="en-US" altLang="zh-CN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的变化</a:t>
                      </a:r>
                      <a:endParaRPr kumimoji="0" lang="zh-CN" altLang="en-US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68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kumimoji="0" lang="en-US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9</a:t>
                      </a:r>
                      <a:endParaRPr kumimoji="0" lang="en-US" altLang="zh-CN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最高正价</a:t>
                      </a:r>
                      <a:r>
                        <a:rPr kumimoji="0" lang="en-US" altLang="zh-CN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:+1→+5,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最低负价</a:t>
                      </a:r>
                      <a:r>
                        <a:rPr kumimoji="0" lang="en-US" altLang="zh-CN" sz="2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:-4→-1</a:t>
                      </a:r>
                      <a:endParaRPr kumimoji="0" lang="en-US" altLang="zh-CN" sz="27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68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kumimoji="0" lang="en-US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～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17</a:t>
                      </a:r>
                      <a:endParaRPr kumimoji="0" lang="en-US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最高正价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 _______,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最低负价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 _______</a:t>
                      </a:r>
                      <a:endParaRPr kumimoji="0" lang="en-US" altLang="zh-CN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9593"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规律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随着原子序数的递增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元素的主要化合价呈现周期性变化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即同一周期元素的最高正化合价呈现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+1→+7,</a:t>
                      </a: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最低负化合价呈现</a:t>
                      </a:r>
                      <a:r>
                        <a:rPr kumimoji="0" lang="en-US" altLang="zh-CN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-4→-1</a:t>
                      </a:r>
                      <a:r>
                        <a:rPr kumimoji="0" lang="zh-CN" altLang="en-US" sz="27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的周期性变化</a:t>
                      </a:r>
                      <a:endParaRPr kumimoji="0" lang="zh-CN" altLang="en-US" sz="27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8" marB="45728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57498" name="Text Box 26"/>
          <p:cNvSpPr txBox="1">
            <a:spLocks noChangeArrowheads="1"/>
          </p:cNvSpPr>
          <p:nvPr/>
        </p:nvSpPr>
        <p:spPr bwMode="auto">
          <a:xfrm>
            <a:off x="5751513" y="2765425"/>
            <a:ext cx="2060575" cy="70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700">
                <a:solidFill>
                  <a:srgbClr val="FF0000"/>
                </a:solidFill>
              </a:rPr>
              <a:t>+1→+7</a:t>
            </a:r>
          </a:p>
        </p:txBody>
      </p:sp>
      <p:sp>
        <p:nvSpPr>
          <p:cNvPr id="1257499" name="Text Box 27"/>
          <p:cNvSpPr txBox="1">
            <a:spLocks noChangeArrowheads="1"/>
          </p:cNvSpPr>
          <p:nvPr/>
        </p:nvSpPr>
        <p:spPr bwMode="auto">
          <a:xfrm>
            <a:off x="5788025" y="3475038"/>
            <a:ext cx="2060575" cy="70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700">
                <a:solidFill>
                  <a:srgbClr val="FF0000"/>
                </a:solidFill>
              </a:rPr>
              <a:t>-4→-1</a:t>
            </a:r>
          </a:p>
        </p:txBody>
      </p:sp>
      <p:sp>
        <p:nvSpPr>
          <p:cNvPr id="11288" name="Text Box 2"/>
          <p:cNvSpPr txBox="1">
            <a:spLocks noChangeArrowheads="1"/>
          </p:cNvSpPr>
          <p:nvPr/>
        </p:nvSpPr>
        <p:spPr bwMode="auto">
          <a:xfrm>
            <a:off x="0" y="-14288"/>
            <a:ext cx="9144000" cy="120015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/>
              <a:t>三、元素性质的周期性变化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/>
              <a:t>1.</a:t>
            </a:r>
            <a:r>
              <a:rPr lang="zh-CN" altLang="en-US" sz="2400"/>
              <a:t>主族元素主要化合价的周期性变化</a:t>
            </a:r>
            <a:r>
              <a:rPr lang="en-US" altLang="zh-CN" sz="2400"/>
              <a:t>:</a:t>
            </a:r>
          </a:p>
        </p:txBody>
      </p:sp>
      <p:sp>
        <p:nvSpPr>
          <p:cNvPr id="11289" name="Text Box 3"/>
          <p:cNvSpPr txBox="1">
            <a:spLocks noChangeArrowheads="1"/>
          </p:cNvSpPr>
          <p:nvPr/>
        </p:nvSpPr>
        <p:spPr bwMode="auto">
          <a:xfrm>
            <a:off x="5461000" y="109538"/>
            <a:ext cx="3541713" cy="858837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800"/>
              <a:t>说明</a:t>
            </a:r>
            <a:r>
              <a:rPr lang="en-US" altLang="zh-CN" sz="1800"/>
              <a:t>:</a:t>
            </a:r>
            <a:r>
              <a:rPr lang="zh-CN" altLang="en-US" sz="1800"/>
              <a:t>氟无正价</a:t>
            </a:r>
            <a:r>
              <a:rPr lang="en-US" altLang="zh-CN" sz="1800"/>
              <a:t>,</a:t>
            </a:r>
            <a:r>
              <a:rPr lang="zh-CN" altLang="en-US" sz="1800"/>
              <a:t>通常为</a:t>
            </a:r>
            <a:r>
              <a:rPr lang="en-US" altLang="zh-CN" sz="1800"/>
              <a:t>-1</a:t>
            </a:r>
            <a:r>
              <a:rPr lang="zh-CN" altLang="en-US" sz="1800"/>
              <a:t>价</a:t>
            </a:r>
            <a:r>
              <a:rPr lang="en-US" altLang="zh-CN" sz="1800"/>
              <a:t>,</a:t>
            </a:r>
            <a:r>
              <a:rPr lang="zh-CN" altLang="en-US" sz="1800"/>
              <a:t>氧无最高正价</a:t>
            </a:r>
            <a:r>
              <a:rPr lang="en-US" altLang="zh-CN" sz="1800"/>
              <a:t>,</a:t>
            </a:r>
            <a:r>
              <a:rPr lang="zh-CN" altLang="en-US" sz="1800"/>
              <a:t>通常为</a:t>
            </a:r>
            <a:r>
              <a:rPr lang="en-US" altLang="zh-CN" sz="1800"/>
              <a:t>-1</a:t>
            </a:r>
            <a:r>
              <a:rPr lang="zh-CN" altLang="en-US" sz="1800"/>
              <a:t>、</a:t>
            </a:r>
            <a:r>
              <a:rPr lang="en-US" altLang="zh-CN" sz="1800"/>
              <a:t>-2</a:t>
            </a:r>
            <a:r>
              <a:rPr lang="zh-CN" altLang="en-US" sz="1800"/>
              <a:t>价。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7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7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7498" grpId="0" autoUpdateAnimBg="0"/>
      <p:bldP spid="125749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0" name="Object 10"/>
          <p:cNvGraphicFramePr>
            <a:graphicFrameLocks noChangeAspect="1"/>
          </p:cNvGraphicFramePr>
          <p:nvPr/>
        </p:nvGraphicFramePr>
        <p:xfrm>
          <a:off x="0" y="-87313"/>
          <a:ext cx="9144000" cy="590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图表" r:id="rId3" imgW="6114971" imgH="3143377" progId="ET.Chart.6">
                  <p:embed/>
                </p:oleObj>
              </mc:Choice>
              <mc:Fallback>
                <p:oleObj name="图表" r:id="rId3" imgW="6114971" imgH="3143377" progId="ET.Chart.6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87313"/>
                        <a:ext cx="9144000" cy="5900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1144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2.</a:t>
            </a:r>
            <a:r>
              <a:rPr lang="zh-CN" altLang="en-US" sz="2400">
                <a:solidFill>
                  <a:srgbClr val="000000"/>
                </a:solidFill>
              </a:rPr>
              <a:t>元素金属性和非金属性的周期性变化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(1)Na</a:t>
            </a:r>
            <a:r>
              <a:rPr lang="zh-CN" altLang="en-US" sz="2400">
                <a:solidFill>
                  <a:srgbClr val="000000"/>
                </a:solidFill>
              </a:rPr>
              <a:t>、</a:t>
            </a:r>
            <a:r>
              <a:rPr lang="en-US" altLang="zh-CN" sz="2400">
                <a:solidFill>
                  <a:srgbClr val="000000"/>
                </a:solidFill>
              </a:rPr>
              <a:t>Mg</a:t>
            </a:r>
            <a:r>
              <a:rPr lang="zh-CN" altLang="en-US" sz="2400">
                <a:solidFill>
                  <a:srgbClr val="000000"/>
                </a:solidFill>
              </a:rPr>
              <a:t>、</a:t>
            </a:r>
            <a:r>
              <a:rPr lang="en-US" altLang="zh-CN" sz="2400">
                <a:solidFill>
                  <a:srgbClr val="000000"/>
                </a:solidFill>
              </a:rPr>
              <a:t>Al</a:t>
            </a:r>
            <a:r>
              <a:rPr lang="zh-CN" altLang="en-US" sz="2400">
                <a:solidFill>
                  <a:srgbClr val="000000"/>
                </a:solidFill>
              </a:rPr>
              <a:t>金属性强弱的比较。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3747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2.</a:t>
            </a:r>
            <a:r>
              <a:rPr lang="zh-CN" altLang="en-US">
                <a:solidFill>
                  <a:srgbClr val="000000"/>
                </a:solidFill>
              </a:rPr>
              <a:t>元素金属性和非金属性的周期性变化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(1)Na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Mg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Al</a:t>
            </a:r>
            <a:r>
              <a:rPr lang="zh-CN" altLang="en-US">
                <a:solidFill>
                  <a:srgbClr val="000000"/>
                </a:solidFill>
              </a:rPr>
              <a:t>金属性强弱的比较。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0" y="1374775"/>
          <a:ext cx="9144000" cy="354331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286000"/>
                <a:gridCol w="2286000"/>
                <a:gridCol w="2286000"/>
                <a:gridCol w="2286000"/>
              </a:tblGrid>
              <a:tr h="461675">
                <a:tc>
                  <a:txBody>
                    <a:bodyPr/>
                    <a:lstStyle/>
                    <a:p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Na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Mg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Al</a:t>
                      </a:r>
                      <a:endParaRPr lang="zh-CN" altLang="en-US" sz="1800" dirty="0"/>
                    </a:p>
                  </a:txBody>
                  <a:tcPr marT="45719" marB="45719"/>
                </a:tc>
              </a:tr>
              <a:tr h="914389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单质与水反应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与冷水反应剧烈、放出氢气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与冷水反应缓慢，与沸水反应迅速，放出氢气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——————</a:t>
                      </a:r>
                      <a:endParaRPr lang="zh-CN" altLang="en-US" sz="1800" dirty="0"/>
                    </a:p>
                  </a:txBody>
                  <a:tcPr marT="45719" marB="45719"/>
                </a:tc>
              </a:tr>
              <a:tr h="699879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与同浓度非氧化性酸的反应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———————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与酸反应剧烈，放出氢气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与酸反应，但不如镁剧烈，放出氢气</a:t>
                      </a:r>
                      <a:endParaRPr lang="zh-CN" altLang="en-US" sz="1800" dirty="0"/>
                    </a:p>
                  </a:txBody>
                  <a:tcPr marT="45719" marB="45719"/>
                </a:tc>
              </a:tr>
              <a:tr h="827286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最高价氧化物对应的水化物的碱性强弱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NaOH</a:t>
                      </a:r>
                      <a:r>
                        <a:rPr lang="zh-CN" altLang="en-US" sz="1800" dirty="0" smtClean="0"/>
                        <a:t>强碱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Mg(OH)</a:t>
                      </a:r>
                      <a:r>
                        <a:rPr lang="en-US" altLang="zh-CN" sz="1800" baseline="-25000" dirty="0" smtClean="0"/>
                        <a:t>2</a:t>
                      </a:r>
                      <a:r>
                        <a:rPr lang="zh-CN" altLang="en-US" sz="1800" dirty="0" smtClean="0"/>
                        <a:t>中强碱</a:t>
                      </a:r>
                      <a:endParaRPr lang="zh-CN" altLang="en-US" sz="18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Al(OH)</a:t>
                      </a:r>
                      <a:r>
                        <a:rPr lang="en-US" altLang="zh-CN" sz="1800" baseline="-25000" dirty="0" smtClean="0"/>
                        <a:t>3</a:t>
                      </a:r>
                      <a:r>
                        <a:rPr lang="zh-CN" altLang="en-US" sz="1800" dirty="0" smtClean="0"/>
                        <a:t>两性氢氧化物</a:t>
                      </a:r>
                      <a:endParaRPr lang="zh-CN" altLang="en-US" sz="1800" dirty="0"/>
                    </a:p>
                  </a:txBody>
                  <a:tcPr marT="45719" marB="45719"/>
                </a:tc>
              </a:tr>
              <a:tr h="640071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结论</a:t>
                      </a:r>
                      <a:endParaRPr lang="zh-CN" altLang="en-US" sz="1800" dirty="0"/>
                    </a:p>
                  </a:txBody>
                  <a:tcPr marT="45719" marB="45719"/>
                </a:tc>
                <a:tc gridSpan="3">
                  <a:txBody>
                    <a:bodyPr/>
                    <a:lstStyle/>
                    <a:p>
                      <a:endParaRPr lang="en-US" altLang="zh-CN" sz="1800" dirty="0" smtClean="0"/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Na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Mg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Al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三种元素的金属性由强到弱的顺序为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9" marB="45719"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2" name="Text Box 46"/>
          <p:cNvSpPr txBox="1">
            <a:spLocks noChangeArrowheads="1"/>
          </p:cNvSpPr>
          <p:nvPr/>
        </p:nvSpPr>
        <p:spPr bwMode="auto">
          <a:xfrm>
            <a:off x="6889750" y="4208463"/>
            <a:ext cx="2254250" cy="70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700">
                <a:solidFill>
                  <a:srgbClr val="FF0000"/>
                </a:solidFill>
              </a:rPr>
              <a:t>Na&gt;Mg&gt;Al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68288" y="833438"/>
            <a:ext cx="862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(2)Si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P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S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Cl</a:t>
            </a:r>
            <a:r>
              <a:rPr lang="zh-CN" altLang="en-US">
                <a:solidFill>
                  <a:srgbClr val="000000"/>
                </a:solidFill>
              </a:rPr>
              <a:t>非金属性强弱的比较。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0" y="1576388"/>
          <a:ext cx="9144000" cy="39290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937657"/>
                <a:gridCol w="1719943"/>
                <a:gridCol w="1828800"/>
              </a:tblGrid>
              <a:tr h="370954">
                <a:tc>
                  <a:txBody>
                    <a:bodyPr/>
                    <a:lstStyle/>
                    <a:p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Si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P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S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Cl</a:t>
                      </a:r>
                      <a:endParaRPr lang="zh-CN" altLang="en-US" sz="1800" dirty="0"/>
                    </a:p>
                  </a:txBody>
                  <a:tcPr marT="45734" marB="45734"/>
                </a:tc>
              </a:tr>
              <a:tr h="640277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单质与氢气反应的条件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高温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磷蒸气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加热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光照或点燃爆炸反应</a:t>
                      </a:r>
                      <a:endParaRPr lang="zh-CN" altLang="en-US" sz="1800" dirty="0"/>
                    </a:p>
                  </a:txBody>
                  <a:tcPr marT="45734" marB="45734"/>
                </a:tc>
              </a:tr>
              <a:tr h="1554957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气态氢化物的稳定性（）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SiH</a:t>
                      </a:r>
                      <a:r>
                        <a:rPr lang="en-US" altLang="zh-CN" sz="1800" baseline="-25000" dirty="0" smtClean="0"/>
                        <a:t>4</a:t>
                      </a:r>
                      <a:r>
                        <a:rPr lang="zh-CN" altLang="en-US" sz="1800" dirty="0" smtClean="0"/>
                        <a:t>遇空气爆炸，很不稳定；</a:t>
                      </a:r>
                      <a:endParaRPr lang="en-US" altLang="zh-CN" sz="1800" dirty="0" smtClean="0"/>
                    </a:p>
                    <a:p>
                      <a:r>
                        <a:rPr lang="zh-CN" altLang="en-US" sz="1800" dirty="0" smtClean="0"/>
                        <a:t>隔绝空气</a:t>
                      </a:r>
                      <a:r>
                        <a:rPr lang="en-US" altLang="zh-CN" sz="1800" dirty="0" smtClean="0"/>
                        <a:t>440℃</a:t>
                      </a:r>
                      <a:r>
                        <a:rPr lang="zh-CN" altLang="en-US" sz="1800" dirty="0" smtClean="0"/>
                        <a:t>分解为</a:t>
                      </a:r>
                      <a:r>
                        <a:rPr lang="en-US" altLang="zh-CN" sz="1800" dirty="0" smtClean="0"/>
                        <a:t>Si</a:t>
                      </a:r>
                      <a:r>
                        <a:rPr lang="zh-CN" altLang="en-US" sz="1800" dirty="0" smtClean="0"/>
                        <a:t>和</a:t>
                      </a:r>
                      <a:r>
                        <a:rPr lang="en-US" altLang="zh-CN" sz="1800" dirty="0" smtClean="0"/>
                        <a:t>H</a:t>
                      </a:r>
                      <a:r>
                        <a:rPr lang="en-US" altLang="zh-CN" sz="1800" baseline="-25000" dirty="0" smtClean="0"/>
                        <a:t>2</a:t>
                      </a:r>
                    </a:p>
                    <a:p>
                      <a:endParaRPr lang="en-US" altLang="zh-CN" sz="1800" baseline="-25000" dirty="0" smtClean="0"/>
                    </a:p>
                    <a:p>
                      <a:endParaRPr lang="zh-CN" altLang="en-US" sz="1800" baseline="-250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PH</a:t>
                      </a:r>
                      <a:r>
                        <a:rPr lang="en-US" altLang="zh-CN" sz="1800" baseline="-25000" dirty="0" smtClean="0"/>
                        <a:t>3</a:t>
                      </a:r>
                      <a:r>
                        <a:rPr lang="zh-CN" altLang="en-US" sz="1800" dirty="0" smtClean="0"/>
                        <a:t>很不稳定，在空气中可以自然</a:t>
                      </a:r>
                      <a:endParaRPr lang="en-US" altLang="zh-CN" sz="1800" dirty="0" smtClean="0"/>
                    </a:p>
                    <a:p>
                      <a:r>
                        <a:rPr lang="zh-CN" altLang="en-US" sz="1800" dirty="0" smtClean="0"/>
                        <a:t>高于</a:t>
                      </a:r>
                      <a:r>
                        <a:rPr lang="en-US" altLang="zh-CN" sz="1800" dirty="0" smtClean="0"/>
                        <a:t>500℃</a:t>
                      </a:r>
                      <a:r>
                        <a:rPr lang="zh-CN" altLang="en-US" sz="1800" dirty="0" smtClean="0"/>
                        <a:t>分解</a:t>
                      </a:r>
                      <a:endParaRPr lang="en-US" altLang="zh-CN" sz="1800" dirty="0" smtClean="0"/>
                    </a:p>
                    <a:p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H</a:t>
                      </a:r>
                      <a:r>
                        <a:rPr lang="en-US" altLang="zh-CN" sz="1800" baseline="-25000" dirty="0" smtClean="0"/>
                        <a:t>2</a:t>
                      </a:r>
                      <a:r>
                        <a:rPr lang="en-US" altLang="zh-CN" sz="1800" dirty="0" smtClean="0"/>
                        <a:t>S</a:t>
                      </a:r>
                      <a:r>
                        <a:rPr lang="zh-CN" altLang="en-US" sz="1800" dirty="0" smtClean="0"/>
                        <a:t>较稳定，在空气中点燃可燃烧</a:t>
                      </a:r>
                      <a:endParaRPr lang="en-US" altLang="zh-CN" sz="1800" dirty="0" smtClean="0"/>
                    </a:p>
                    <a:p>
                      <a:r>
                        <a:rPr lang="en-US" altLang="zh-CN" sz="1800" dirty="0" smtClean="0"/>
                        <a:t>300℃</a:t>
                      </a:r>
                      <a:r>
                        <a:rPr lang="zh-CN" altLang="en-US" sz="1800" dirty="0" smtClean="0"/>
                        <a:t>分解</a:t>
                      </a:r>
                      <a:endParaRPr lang="en-US" altLang="zh-CN" sz="1800" dirty="0" smtClean="0"/>
                    </a:p>
                    <a:p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dirty="0" err="1" smtClean="0"/>
                        <a:t>HCl</a:t>
                      </a:r>
                      <a:r>
                        <a:rPr lang="zh-CN" altLang="en-US" sz="1800" dirty="0" smtClean="0"/>
                        <a:t>很稳定</a:t>
                      </a:r>
                      <a:endParaRPr lang="en-US" altLang="zh-CN" sz="18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800" dirty="0" smtClean="0"/>
                        <a:t>1000℃</a:t>
                      </a:r>
                      <a:r>
                        <a:rPr lang="zh-CN" altLang="en-US" sz="1800" dirty="0" smtClean="0"/>
                        <a:t>分解百分率</a:t>
                      </a:r>
                    </a:p>
                    <a:p>
                      <a:r>
                        <a:rPr lang="en-US" altLang="zh-CN" sz="1800" dirty="0" smtClean="0"/>
                        <a:t>0.0014%</a:t>
                      </a:r>
                    </a:p>
                  </a:txBody>
                  <a:tcPr marT="45734" marB="45734"/>
                </a:tc>
              </a:tr>
              <a:tr h="640277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最高价氧化物对应水化物的酸性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H</a:t>
                      </a:r>
                      <a:r>
                        <a:rPr lang="en-US" altLang="zh-CN" sz="1800" baseline="-25000" dirty="0" smtClean="0"/>
                        <a:t>2</a:t>
                      </a:r>
                      <a:r>
                        <a:rPr lang="en-US" altLang="zh-CN" sz="1800" dirty="0" smtClean="0"/>
                        <a:t>SiO</a:t>
                      </a:r>
                      <a:r>
                        <a:rPr lang="en-US" altLang="zh-CN" sz="1800" baseline="-25000" dirty="0" smtClean="0"/>
                        <a:t>3</a:t>
                      </a:r>
                    </a:p>
                    <a:p>
                      <a:r>
                        <a:rPr lang="en-US" altLang="zh-CN" sz="1800" dirty="0" smtClean="0"/>
                        <a:t>(</a:t>
                      </a:r>
                      <a:r>
                        <a:rPr lang="zh-CN" altLang="en-US" sz="1800" dirty="0" smtClean="0"/>
                        <a:t>弱酸）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H</a:t>
                      </a:r>
                      <a:r>
                        <a:rPr lang="en-US" altLang="zh-CN" sz="1800" baseline="-25000" dirty="0" smtClean="0"/>
                        <a:t>3</a:t>
                      </a:r>
                      <a:r>
                        <a:rPr lang="en-US" altLang="zh-CN" sz="1800" dirty="0" smtClean="0"/>
                        <a:t>PO</a:t>
                      </a:r>
                      <a:r>
                        <a:rPr lang="en-US" altLang="zh-CN" sz="1800" baseline="-25000" dirty="0" smtClean="0"/>
                        <a:t>4</a:t>
                      </a:r>
                    </a:p>
                    <a:p>
                      <a:r>
                        <a:rPr lang="en-US" altLang="zh-CN" sz="1800" dirty="0" smtClean="0"/>
                        <a:t>(</a:t>
                      </a:r>
                      <a:r>
                        <a:rPr lang="zh-CN" altLang="en-US" sz="1800" dirty="0" smtClean="0"/>
                        <a:t>中强酸）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H</a:t>
                      </a:r>
                      <a:r>
                        <a:rPr lang="en-US" altLang="zh-CN" sz="1800" baseline="-25000" dirty="0" smtClean="0"/>
                        <a:t>2</a:t>
                      </a:r>
                      <a:r>
                        <a:rPr lang="en-US" altLang="zh-CN" sz="1800" dirty="0" smtClean="0"/>
                        <a:t>SO</a:t>
                      </a:r>
                      <a:r>
                        <a:rPr lang="en-US" altLang="zh-CN" sz="1800" baseline="-25000" dirty="0" smtClean="0"/>
                        <a:t>4</a:t>
                      </a:r>
                    </a:p>
                    <a:p>
                      <a:r>
                        <a:rPr lang="zh-CN" altLang="en-US" sz="1800" dirty="0" smtClean="0"/>
                        <a:t>（强酸）</a:t>
                      </a:r>
                      <a:endParaRPr lang="zh-CN" altLang="en-US" sz="1800" dirty="0"/>
                    </a:p>
                  </a:txBody>
                  <a:tcPr marT="45734" marB="45734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HClO</a:t>
                      </a:r>
                      <a:r>
                        <a:rPr lang="en-US" altLang="zh-CN" sz="1800" baseline="-25000" dirty="0" smtClean="0"/>
                        <a:t>4</a:t>
                      </a:r>
                    </a:p>
                    <a:p>
                      <a:r>
                        <a:rPr lang="zh-CN" altLang="en-US" sz="1800" dirty="0" smtClean="0"/>
                        <a:t>（最强无机酸）</a:t>
                      </a:r>
                      <a:endParaRPr lang="zh-CN" altLang="en-US" sz="1800" dirty="0"/>
                    </a:p>
                  </a:txBody>
                  <a:tcPr marT="45734" marB="45734"/>
                </a:tc>
              </a:tr>
              <a:tr h="72259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800" dirty="0" smtClean="0"/>
                        <a:t>结论：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Si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S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Cl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四种元素非金属性由弱到强的顺序为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___________________</a:t>
                      </a:r>
                      <a:endParaRPr kumimoji="0" lang="en-US" altLang="zh-CN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endParaRPr lang="zh-CN" altLang="en-US" sz="1800" dirty="0"/>
                    </a:p>
                  </a:txBody>
                  <a:tcPr marT="45734" marB="45734"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397" name="矩形 2"/>
          <p:cNvSpPr>
            <a:spLocks noChangeArrowheads="1"/>
          </p:cNvSpPr>
          <p:nvPr/>
        </p:nvSpPr>
        <p:spPr bwMode="auto">
          <a:xfrm>
            <a:off x="3676650" y="280988"/>
            <a:ext cx="4572000" cy="508000"/>
          </a:xfrm>
          <a:prstGeom prst="rect">
            <a:avLst/>
          </a:prstGeom>
          <a:solidFill>
            <a:srgbClr val="FF9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800"/>
              <a:t>H</a:t>
            </a:r>
            <a:r>
              <a:rPr lang="en-US" altLang="zh-CN" sz="1800" baseline="-25000"/>
              <a:t>2</a:t>
            </a:r>
            <a:r>
              <a:rPr lang="en-US" altLang="zh-CN" sz="1800"/>
              <a:t>O</a:t>
            </a:r>
            <a:r>
              <a:rPr lang="zh-CN" altLang="en-US" sz="1800"/>
              <a:t>在</a:t>
            </a:r>
            <a:r>
              <a:rPr lang="en-US" altLang="zh-CN" sz="1800"/>
              <a:t>2200℃</a:t>
            </a:r>
            <a:r>
              <a:rPr lang="zh-CN" altLang="en-US" sz="1800"/>
              <a:t>只有</a:t>
            </a:r>
            <a:r>
              <a:rPr lang="en-US" altLang="zh-CN" sz="1800"/>
              <a:t>4%</a:t>
            </a:r>
            <a:r>
              <a:rPr lang="zh-CN" altLang="en-US" sz="1800"/>
              <a:t>分解为氢气和氧气</a:t>
            </a:r>
            <a:endParaRPr lang="en-US" altLang="zh-CN" sz="1800"/>
          </a:p>
        </p:txBody>
      </p:sp>
      <p:sp>
        <p:nvSpPr>
          <p:cNvPr id="15398" name="矩形 3"/>
          <p:cNvSpPr>
            <a:spLocks noChangeArrowheads="1"/>
          </p:cNvSpPr>
          <p:nvPr/>
        </p:nvSpPr>
        <p:spPr bwMode="auto">
          <a:xfrm>
            <a:off x="268288" y="280988"/>
            <a:ext cx="3408362" cy="5080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800"/>
              <a:t>1500℃ CH</a:t>
            </a:r>
            <a:r>
              <a:rPr lang="en-US" altLang="zh-CN" sz="1800" baseline="-25000"/>
              <a:t>4</a:t>
            </a:r>
            <a:r>
              <a:rPr lang="zh-CN" altLang="en-US" sz="1800"/>
              <a:t>分解为</a:t>
            </a:r>
            <a:r>
              <a:rPr lang="en-US" altLang="zh-CN" sz="1800"/>
              <a:t>C</a:t>
            </a:r>
            <a:r>
              <a:rPr lang="en-US" altLang="zh-CN" sz="1800" baseline="-25000"/>
              <a:t>2</a:t>
            </a:r>
            <a:r>
              <a:rPr lang="en-US" altLang="zh-CN" sz="1800"/>
              <a:t>H</a:t>
            </a:r>
            <a:r>
              <a:rPr lang="en-US" altLang="zh-CN" sz="1800" baseline="-25000"/>
              <a:t>2</a:t>
            </a:r>
            <a:r>
              <a:rPr lang="zh-CN" altLang="en-US" sz="1800"/>
              <a:t>和氢气。</a:t>
            </a:r>
            <a:endParaRPr lang="en-US" altLang="zh-CN" sz="1800"/>
          </a:p>
        </p:txBody>
      </p:sp>
      <p:pic>
        <p:nvPicPr>
          <p:cNvPr id="15399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3827463"/>
            <a:ext cx="1095375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50"/>
          <p:cNvSpPr txBox="1">
            <a:spLocks noChangeArrowheads="1"/>
          </p:cNvSpPr>
          <p:nvPr/>
        </p:nvSpPr>
        <p:spPr bwMode="auto">
          <a:xfrm>
            <a:off x="5822950" y="4549775"/>
            <a:ext cx="2068513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Si&lt;P&lt;S&lt;Cl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258763" y="1373188"/>
            <a:ext cx="862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/>
              <a:t>(3)</a:t>
            </a:r>
            <a:r>
              <a:rPr lang="zh-CN" altLang="en-US"/>
              <a:t>同周期元素性质递变规律。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2298700"/>
            <a:ext cx="8181975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1572" name="Text Box 4"/>
          <p:cNvSpPr txBox="1">
            <a:spLocks noChangeArrowheads="1"/>
          </p:cNvSpPr>
          <p:nvPr/>
        </p:nvSpPr>
        <p:spPr bwMode="auto">
          <a:xfrm>
            <a:off x="4581525" y="2678113"/>
            <a:ext cx="1287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</a:rPr>
              <a:t>减弱</a:t>
            </a:r>
          </a:p>
        </p:txBody>
      </p:sp>
      <p:sp>
        <p:nvSpPr>
          <p:cNvPr id="1261573" name="Text Box 5"/>
          <p:cNvSpPr txBox="1">
            <a:spLocks noChangeArrowheads="1"/>
          </p:cNvSpPr>
          <p:nvPr/>
        </p:nvSpPr>
        <p:spPr bwMode="auto">
          <a:xfrm>
            <a:off x="7197725" y="2667000"/>
            <a:ext cx="12874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000">
                <a:solidFill>
                  <a:srgbClr val="FF0000"/>
                </a:solidFill>
              </a:rPr>
              <a:t>增强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15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1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615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30188" y="1052513"/>
            <a:ext cx="9277350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000000"/>
                </a:solidFill>
              </a:rPr>
              <a:t>四、元素周期律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1.</a:t>
            </a:r>
            <a:r>
              <a:rPr lang="zh-CN" altLang="en-US">
                <a:solidFill>
                  <a:srgbClr val="000000"/>
                </a:solidFill>
              </a:rPr>
              <a:t>内容</a:t>
            </a:r>
            <a:r>
              <a:rPr lang="en-US" altLang="zh-CN">
                <a:solidFill>
                  <a:srgbClr val="000000"/>
                </a:solidFill>
              </a:rPr>
              <a:t>:</a:t>
            </a:r>
            <a:r>
              <a:rPr lang="zh-CN" altLang="en-US">
                <a:solidFill>
                  <a:srgbClr val="000000"/>
                </a:solidFill>
              </a:rPr>
              <a:t>元素的性质随着原子序数的递增而呈周期性的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000000"/>
                </a:solidFill>
              </a:rPr>
              <a:t>变化。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2.</a:t>
            </a:r>
            <a:r>
              <a:rPr lang="zh-CN" altLang="en-US">
                <a:solidFill>
                  <a:srgbClr val="000000"/>
                </a:solidFill>
              </a:rPr>
              <a:t>实质</a:t>
            </a:r>
            <a:r>
              <a:rPr lang="en-US" altLang="zh-CN">
                <a:solidFill>
                  <a:srgbClr val="000000"/>
                </a:solidFill>
              </a:rPr>
              <a:t>:</a:t>
            </a:r>
            <a:r>
              <a:rPr lang="zh-CN" altLang="en-US">
                <a:solidFill>
                  <a:srgbClr val="000000"/>
                </a:solidFill>
              </a:rPr>
              <a:t>元素性质的周期性</a:t>
            </a:r>
            <a:r>
              <a:rPr lang="zh-CN" altLang="en-US"/>
              <a:t>变化是原子的</a:t>
            </a:r>
            <a:r>
              <a:rPr lang="en-US" altLang="zh-CN"/>
              <a:t>_____________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的周期性变化的必然结果。</a:t>
            </a:r>
          </a:p>
        </p:txBody>
      </p:sp>
      <p:sp>
        <p:nvSpPr>
          <p:cNvPr id="1262595" name="Text Box 3"/>
          <p:cNvSpPr txBox="1">
            <a:spLocks noChangeArrowheads="1"/>
          </p:cNvSpPr>
          <p:nvPr/>
        </p:nvSpPr>
        <p:spPr bwMode="auto">
          <a:xfrm>
            <a:off x="5916613" y="2924175"/>
            <a:ext cx="36607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核外电子排布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2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62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259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9067800" cy="654050"/>
          </a:xfrm>
          <a:solidFill>
            <a:srgbClr val="FFFF00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sz="3600" smtClean="0"/>
              <a:t>元素周期律</a:t>
            </a:r>
          </a:p>
        </p:txBody>
      </p:sp>
      <p:cxnSp>
        <p:nvCxnSpPr>
          <p:cNvPr id="9" name="直接箭头连接符 8"/>
          <p:cNvCxnSpPr>
            <a:cxnSpLocks noChangeShapeType="1"/>
          </p:cNvCxnSpPr>
          <p:nvPr/>
        </p:nvCxnSpPr>
        <p:spPr bwMode="auto">
          <a:xfrm>
            <a:off x="4533900" y="5526088"/>
            <a:ext cx="3598863" cy="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直接箭头连接符 10"/>
          <p:cNvCxnSpPr>
            <a:cxnSpLocks noChangeShapeType="1"/>
          </p:cNvCxnSpPr>
          <p:nvPr/>
        </p:nvCxnSpPr>
        <p:spPr bwMode="auto">
          <a:xfrm flipV="1">
            <a:off x="8132763" y="2070100"/>
            <a:ext cx="0" cy="3455988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直接箭头连接符 11"/>
          <p:cNvCxnSpPr>
            <a:cxnSpLocks noChangeShapeType="1"/>
          </p:cNvCxnSpPr>
          <p:nvPr/>
        </p:nvCxnSpPr>
        <p:spPr bwMode="auto">
          <a:xfrm flipH="1">
            <a:off x="525463" y="1397000"/>
            <a:ext cx="3717925" cy="0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直接箭头连接符 12"/>
          <p:cNvCxnSpPr>
            <a:cxnSpLocks noChangeShapeType="1"/>
          </p:cNvCxnSpPr>
          <p:nvPr/>
        </p:nvCxnSpPr>
        <p:spPr bwMode="auto">
          <a:xfrm>
            <a:off x="409575" y="1436688"/>
            <a:ext cx="0" cy="2884487"/>
          </a:xfrm>
          <a:prstGeom prst="straightConnector1">
            <a:avLst/>
          </a:prstGeom>
          <a:noFill/>
          <a:ln w="38100" algn="ctr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4" name="矩形 13"/>
          <p:cNvSpPr/>
          <p:nvPr/>
        </p:nvSpPr>
        <p:spPr>
          <a:xfrm>
            <a:off x="1817688" y="649288"/>
            <a:ext cx="523240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结构：最外层电子数（</a:t>
            </a:r>
            <a:r>
              <a:rPr lang="en-US" altLang="zh-CN" sz="1800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1-8</a:t>
            </a:r>
            <a:r>
              <a:rPr lang="zh-CN" altLang="en-US" sz="1800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递增）（</a:t>
            </a:r>
            <a:r>
              <a:rPr lang="en-US" altLang="zh-CN" sz="1800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1-2</a:t>
            </a:r>
            <a:r>
              <a:rPr lang="zh-CN" altLang="en-US" sz="1800" b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第一周期）</a:t>
            </a:r>
          </a:p>
        </p:txBody>
      </p:sp>
      <p:sp>
        <p:nvSpPr>
          <p:cNvPr id="15" name="矩形 14"/>
          <p:cNvSpPr/>
          <p:nvPr/>
        </p:nvSpPr>
        <p:spPr>
          <a:xfrm>
            <a:off x="549275" y="1482725"/>
            <a:ext cx="12001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1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原子半径</a:t>
            </a:r>
          </a:p>
        </p:txBody>
      </p:sp>
      <p:sp>
        <p:nvSpPr>
          <p:cNvPr id="16" name="矩形 15"/>
          <p:cNvSpPr/>
          <p:nvPr/>
        </p:nvSpPr>
        <p:spPr>
          <a:xfrm>
            <a:off x="525463" y="2603500"/>
            <a:ext cx="1665287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4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元素的金属性</a:t>
            </a:r>
          </a:p>
        </p:txBody>
      </p:sp>
      <p:sp>
        <p:nvSpPr>
          <p:cNvPr id="17" name="矩形 16"/>
          <p:cNvSpPr/>
          <p:nvPr/>
        </p:nvSpPr>
        <p:spPr>
          <a:xfrm>
            <a:off x="525463" y="2230438"/>
            <a:ext cx="1665287" cy="493712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3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单质的还原性</a:t>
            </a:r>
          </a:p>
        </p:txBody>
      </p:sp>
      <p:sp>
        <p:nvSpPr>
          <p:cNvPr id="18" name="矩形 17"/>
          <p:cNvSpPr/>
          <p:nvPr/>
        </p:nvSpPr>
        <p:spPr>
          <a:xfrm>
            <a:off x="482600" y="3041650"/>
            <a:ext cx="2363788" cy="908050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5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单质与与水或酸反应</a:t>
            </a:r>
            <a:endParaRPr lang="en-US" altLang="zh-CN" sz="1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Times New Roman" panose="02020603050405020304" pitchFamily="18" charset="0"/>
            </a:endParaRPr>
          </a:p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置换氢气的难易程度</a:t>
            </a:r>
          </a:p>
        </p:txBody>
      </p:sp>
      <p:sp>
        <p:nvSpPr>
          <p:cNvPr id="19" name="矩形 18"/>
          <p:cNvSpPr/>
          <p:nvPr/>
        </p:nvSpPr>
        <p:spPr>
          <a:xfrm>
            <a:off x="552450" y="1824038"/>
            <a:ext cx="18986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2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原子失电子能力</a:t>
            </a:r>
          </a:p>
        </p:txBody>
      </p:sp>
      <p:sp>
        <p:nvSpPr>
          <p:cNvPr id="20" name="矩形 19"/>
          <p:cNvSpPr/>
          <p:nvPr/>
        </p:nvSpPr>
        <p:spPr>
          <a:xfrm>
            <a:off x="4443413" y="2078038"/>
            <a:ext cx="1200150" cy="493712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1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原子半径</a:t>
            </a:r>
          </a:p>
        </p:txBody>
      </p:sp>
      <p:sp>
        <p:nvSpPr>
          <p:cNvPr id="21" name="矩形 20"/>
          <p:cNvSpPr/>
          <p:nvPr/>
        </p:nvSpPr>
        <p:spPr>
          <a:xfrm>
            <a:off x="4454525" y="2574925"/>
            <a:ext cx="1897063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2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原子得电子能力</a:t>
            </a:r>
          </a:p>
        </p:txBody>
      </p:sp>
      <p:sp>
        <p:nvSpPr>
          <p:cNvPr id="22" name="矩形 21"/>
          <p:cNvSpPr/>
          <p:nvPr/>
        </p:nvSpPr>
        <p:spPr>
          <a:xfrm>
            <a:off x="4460875" y="3030538"/>
            <a:ext cx="1665288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3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单质的氧化性</a:t>
            </a:r>
          </a:p>
        </p:txBody>
      </p:sp>
      <p:sp>
        <p:nvSpPr>
          <p:cNvPr id="23" name="矩形 22"/>
          <p:cNvSpPr/>
          <p:nvPr/>
        </p:nvSpPr>
        <p:spPr>
          <a:xfrm>
            <a:off x="4410075" y="3490913"/>
            <a:ext cx="18986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4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元素的非金属性</a:t>
            </a:r>
          </a:p>
        </p:txBody>
      </p:sp>
      <p:sp>
        <p:nvSpPr>
          <p:cNvPr id="24" name="矩形 23"/>
          <p:cNvSpPr/>
          <p:nvPr/>
        </p:nvSpPr>
        <p:spPr>
          <a:xfrm>
            <a:off x="4419600" y="3884613"/>
            <a:ext cx="18986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5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单质与氢气化合</a:t>
            </a:r>
          </a:p>
        </p:txBody>
      </p:sp>
      <p:sp>
        <p:nvSpPr>
          <p:cNvPr id="26" name="矩形 25"/>
          <p:cNvSpPr/>
          <p:nvPr/>
        </p:nvSpPr>
        <p:spPr>
          <a:xfrm>
            <a:off x="4454525" y="4232275"/>
            <a:ext cx="21304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6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生成的气态氢化物</a:t>
            </a:r>
          </a:p>
        </p:txBody>
      </p:sp>
      <p:sp>
        <p:nvSpPr>
          <p:cNvPr id="27" name="矩形 26"/>
          <p:cNvSpPr/>
          <p:nvPr/>
        </p:nvSpPr>
        <p:spPr>
          <a:xfrm>
            <a:off x="4443413" y="4618038"/>
            <a:ext cx="2373312" cy="908050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7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最高价氧化物对应的</a:t>
            </a:r>
            <a:endParaRPr lang="en-US" altLang="zh-CN" sz="1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水化物的酸性强弱</a:t>
            </a:r>
          </a:p>
        </p:txBody>
      </p:sp>
      <p:sp>
        <p:nvSpPr>
          <p:cNvPr id="28" name="矩形 27"/>
          <p:cNvSpPr/>
          <p:nvPr/>
        </p:nvSpPr>
        <p:spPr>
          <a:xfrm>
            <a:off x="438150" y="3821113"/>
            <a:ext cx="2373313" cy="908050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zh-CN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6</a:t>
            </a: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最高价氧化物对应的</a:t>
            </a:r>
            <a:endParaRPr lang="en-US" altLang="zh-CN" sz="1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水化物的碱性强弱</a:t>
            </a:r>
          </a:p>
        </p:txBody>
      </p:sp>
      <p:sp>
        <p:nvSpPr>
          <p:cNvPr id="3" name="矩形 2"/>
          <p:cNvSpPr/>
          <p:nvPr/>
        </p:nvSpPr>
        <p:spPr>
          <a:xfrm>
            <a:off x="2728913" y="1397000"/>
            <a:ext cx="6159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增大</a:t>
            </a:r>
          </a:p>
        </p:txBody>
      </p:sp>
      <p:sp>
        <p:nvSpPr>
          <p:cNvPr id="25" name="矩形 24"/>
          <p:cNvSpPr/>
          <p:nvPr/>
        </p:nvSpPr>
        <p:spPr>
          <a:xfrm>
            <a:off x="2728913" y="1776413"/>
            <a:ext cx="6159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29" name="矩形 28"/>
          <p:cNvSpPr/>
          <p:nvPr/>
        </p:nvSpPr>
        <p:spPr>
          <a:xfrm>
            <a:off x="2709863" y="2211388"/>
            <a:ext cx="614362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0" name="矩形 29"/>
          <p:cNvSpPr/>
          <p:nvPr/>
        </p:nvSpPr>
        <p:spPr>
          <a:xfrm>
            <a:off x="2708275" y="2562225"/>
            <a:ext cx="6159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1" name="矩形 30"/>
          <p:cNvSpPr/>
          <p:nvPr/>
        </p:nvSpPr>
        <p:spPr>
          <a:xfrm>
            <a:off x="2776538" y="3054350"/>
            <a:ext cx="6159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容易</a:t>
            </a:r>
          </a:p>
        </p:txBody>
      </p:sp>
      <p:sp>
        <p:nvSpPr>
          <p:cNvPr id="32" name="矩形 31"/>
          <p:cNvSpPr/>
          <p:nvPr/>
        </p:nvSpPr>
        <p:spPr>
          <a:xfrm>
            <a:off x="6983413" y="4762500"/>
            <a:ext cx="6191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3" name="矩形 32"/>
          <p:cNvSpPr/>
          <p:nvPr/>
        </p:nvSpPr>
        <p:spPr>
          <a:xfrm>
            <a:off x="7045325" y="2135188"/>
            <a:ext cx="6191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减小</a:t>
            </a:r>
          </a:p>
        </p:txBody>
      </p:sp>
      <p:sp>
        <p:nvSpPr>
          <p:cNvPr id="34" name="矩形 33"/>
          <p:cNvSpPr/>
          <p:nvPr/>
        </p:nvSpPr>
        <p:spPr>
          <a:xfrm>
            <a:off x="6973888" y="2622550"/>
            <a:ext cx="6191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5" name="矩形 34"/>
          <p:cNvSpPr/>
          <p:nvPr/>
        </p:nvSpPr>
        <p:spPr>
          <a:xfrm>
            <a:off x="6992938" y="3098800"/>
            <a:ext cx="617537" cy="493713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6" name="矩形 35"/>
          <p:cNvSpPr/>
          <p:nvPr/>
        </p:nvSpPr>
        <p:spPr>
          <a:xfrm>
            <a:off x="6986588" y="3571875"/>
            <a:ext cx="6191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7" name="矩形 36"/>
          <p:cNvSpPr/>
          <p:nvPr/>
        </p:nvSpPr>
        <p:spPr>
          <a:xfrm>
            <a:off x="6980238" y="3998913"/>
            <a:ext cx="6191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容易</a:t>
            </a:r>
          </a:p>
        </p:txBody>
      </p:sp>
      <p:sp>
        <p:nvSpPr>
          <p:cNvPr id="38" name="矩形 37"/>
          <p:cNvSpPr/>
          <p:nvPr/>
        </p:nvSpPr>
        <p:spPr>
          <a:xfrm>
            <a:off x="2728913" y="3833813"/>
            <a:ext cx="615950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b="0" dirty="0">
                <a:ln w="0"/>
                <a:solidFill>
                  <a:srgbClr val="1437E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增强</a:t>
            </a:r>
          </a:p>
        </p:txBody>
      </p:sp>
      <p:sp>
        <p:nvSpPr>
          <p:cNvPr id="39" name="矩形 38"/>
          <p:cNvSpPr/>
          <p:nvPr/>
        </p:nvSpPr>
        <p:spPr>
          <a:xfrm>
            <a:off x="6980238" y="4352925"/>
            <a:ext cx="619125" cy="492125"/>
          </a:xfrm>
          <a:prstGeom prst="rect">
            <a:avLst/>
          </a:prstGeom>
          <a:noFill/>
        </p:spPr>
        <p:txBody>
          <a:bodyPr wrap="none" lIns="76179" tIns="38089" rIns="76179" bIns="38089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zh-CN" altLang="en-US" sz="18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Times New Roman" panose="02020603050405020304" pitchFamily="18" charset="0"/>
              </a:rPr>
              <a:t>稳定</a:t>
            </a:r>
          </a:p>
        </p:txBody>
      </p:sp>
      <p:grpSp>
        <p:nvGrpSpPr>
          <p:cNvPr id="40" name="组合 39"/>
          <p:cNvGrpSpPr>
            <a:grpSpLocks/>
          </p:cNvGrpSpPr>
          <p:nvPr/>
        </p:nvGrpSpPr>
        <p:grpSpPr bwMode="auto">
          <a:xfrm>
            <a:off x="1585913" y="863600"/>
            <a:ext cx="5895975" cy="508000"/>
            <a:chOff x="395536" y="3708889"/>
            <a:chExt cx="7076729" cy="609566"/>
          </a:xfrm>
        </p:grpSpPr>
        <p:sp>
          <p:nvSpPr>
            <p:cNvPr id="41" name="Text Box 3"/>
            <p:cNvSpPr txBox="1">
              <a:spLocks noChangeArrowheads="1"/>
            </p:cNvSpPr>
            <p:nvPr/>
          </p:nvSpPr>
          <p:spPr bwMode="auto">
            <a:xfrm>
              <a:off x="395536" y="3708889"/>
              <a:ext cx="2593276" cy="6095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50000"/>
                </a:lnSpc>
                <a:defRPr/>
              </a:pPr>
              <a:r>
                <a:rPr lang="zh-CN" altLang="en-US" sz="1800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cs typeface="Times New Roman" panose="02020603050405020304" pitchFamily="18" charset="0"/>
                </a:rPr>
                <a:t>元素周期律的实质</a:t>
              </a:r>
              <a:r>
                <a:rPr lang="en-US" altLang="zh-CN" sz="1800">
                  <a:solidFill>
                    <a:srgbClr val="1437E8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cs typeface="Times New Roman" panose="02020603050405020304" pitchFamily="18" charset="0"/>
                </a:rPr>
                <a:t>:</a:t>
              </a:r>
            </a:p>
          </p:txBody>
        </p:sp>
        <p:sp>
          <p:nvSpPr>
            <p:cNvPr id="42" name="Text Box 4"/>
            <p:cNvSpPr txBox="1">
              <a:spLocks noChangeArrowheads="1"/>
            </p:cNvSpPr>
            <p:nvPr/>
          </p:nvSpPr>
          <p:spPr bwMode="auto">
            <a:xfrm>
              <a:off x="3059313" y="3708889"/>
              <a:ext cx="4412952" cy="6095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lnSpc>
                  <a:spcPct val="150000"/>
                </a:lnSpc>
                <a:defRPr/>
              </a:pPr>
              <a:r>
                <a:rPr lang="en-US" altLang="zh-CN" sz="1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cs typeface="Times New Roman" panose="02020603050405020304" pitchFamily="18" charset="0"/>
                </a:rPr>
                <a:t>------</a:t>
              </a:r>
              <a:r>
                <a:rPr lang="zh-CN" altLang="en-US" sz="180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cs typeface="Times New Roman" panose="02020603050405020304" pitchFamily="18" charset="0"/>
                </a:rPr>
                <a:t>核外电子排布的周期性变化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/>
      <p:bldP spid="15" grpId="0"/>
      <p:bldP spid="17" grpId="0"/>
      <p:bldP spid="18" grpId="0"/>
      <p:bldP spid="20" grpId="0"/>
      <p:bldP spid="22" grpId="0"/>
      <p:bldP spid="3" grpId="0"/>
      <p:bldP spid="25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296863" y="1366838"/>
            <a:ext cx="8620125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P12T3.</a:t>
            </a:r>
            <a:r>
              <a:rPr lang="zh-CN" altLang="en-US">
                <a:solidFill>
                  <a:srgbClr val="000000"/>
                </a:solidFill>
              </a:rPr>
              <a:t>下列分子稳定性的比较正确的是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A.HF&gt;HI         B.CH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r>
              <a:rPr lang="en-US" altLang="zh-CN">
                <a:solidFill>
                  <a:srgbClr val="000000"/>
                </a:solidFill>
              </a:rPr>
              <a:t>&lt;SiH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C.PH</a:t>
            </a:r>
            <a:r>
              <a:rPr lang="en-US" altLang="zh-CN" baseline="-30000">
                <a:solidFill>
                  <a:srgbClr val="000000"/>
                </a:solidFill>
              </a:rPr>
              <a:t>3</a:t>
            </a:r>
            <a:r>
              <a:rPr lang="en-US" altLang="zh-CN">
                <a:solidFill>
                  <a:srgbClr val="000000"/>
                </a:solidFill>
              </a:rPr>
              <a:t>&gt;H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S	      D.H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O&lt;H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6.</a:t>
            </a:r>
            <a:r>
              <a:rPr lang="zh-CN" altLang="en-US">
                <a:solidFill>
                  <a:srgbClr val="000000"/>
                </a:solidFill>
              </a:rPr>
              <a:t>下列关于物质性质变化的比较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不正确的是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酸性强弱</a:t>
            </a:r>
            <a:r>
              <a:rPr lang="en-US" altLang="zh-CN">
                <a:solidFill>
                  <a:srgbClr val="000000"/>
                </a:solidFill>
              </a:rPr>
              <a:t>:HClO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r>
              <a:rPr lang="en-US" altLang="zh-CN">
                <a:solidFill>
                  <a:srgbClr val="000000"/>
                </a:solidFill>
              </a:rPr>
              <a:t>&gt;H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SO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r>
              <a:rPr lang="en-US" altLang="zh-CN">
                <a:solidFill>
                  <a:srgbClr val="000000"/>
                </a:solidFill>
              </a:rPr>
              <a:t>&gt;H</a:t>
            </a:r>
            <a:r>
              <a:rPr lang="en-US" altLang="zh-CN" baseline="-30000">
                <a:solidFill>
                  <a:srgbClr val="000000"/>
                </a:solidFill>
              </a:rPr>
              <a:t>3</a:t>
            </a:r>
            <a:r>
              <a:rPr lang="en-US" altLang="zh-CN">
                <a:solidFill>
                  <a:srgbClr val="000000"/>
                </a:solidFill>
              </a:rPr>
              <a:t>PO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原子半径大小</a:t>
            </a:r>
            <a:r>
              <a:rPr lang="en-US" altLang="zh-CN">
                <a:solidFill>
                  <a:srgbClr val="000000"/>
                </a:solidFill>
              </a:rPr>
              <a:t>:Na&lt;S&lt;Cl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碱性强弱</a:t>
            </a:r>
            <a:r>
              <a:rPr lang="en-US" altLang="zh-CN">
                <a:solidFill>
                  <a:srgbClr val="000000"/>
                </a:solidFill>
              </a:rPr>
              <a:t>:NaOH&gt;Mg(OH)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&gt;Al(OH)</a:t>
            </a:r>
            <a:r>
              <a:rPr lang="en-US" altLang="zh-CN" baseline="-30000">
                <a:solidFill>
                  <a:srgbClr val="000000"/>
                </a:solidFill>
              </a:rPr>
              <a:t>3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金属性强弱</a:t>
            </a:r>
            <a:r>
              <a:rPr lang="en-US" altLang="zh-CN">
                <a:solidFill>
                  <a:srgbClr val="000000"/>
                </a:solidFill>
              </a:rPr>
              <a:t>:Na&gt;Mg&gt;Al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07950" y="712788"/>
            <a:ext cx="9036050" cy="222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>
                <a:solidFill>
                  <a:srgbClr val="000000"/>
                </a:solidFill>
              </a:rPr>
              <a:t>知识点一　原子核外电子排布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1.</a:t>
            </a:r>
            <a:r>
              <a:rPr lang="zh-CN" altLang="en-US" sz="2400">
                <a:solidFill>
                  <a:srgbClr val="000000"/>
                </a:solidFill>
              </a:rPr>
              <a:t>原子结构示意图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(1)</a:t>
            </a:r>
            <a:r>
              <a:rPr lang="zh-CN" altLang="en-US" sz="2400">
                <a:solidFill>
                  <a:srgbClr val="000000"/>
                </a:solidFill>
              </a:rPr>
              <a:t>小圆圈和圆圈内的数字分别表示原子核及核内质子数。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(2)</a:t>
            </a:r>
            <a:r>
              <a:rPr lang="zh-CN" altLang="en-US" sz="2400">
                <a:solidFill>
                  <a:srgbClr val="000000"/>
                </a:solidFill>
              </a:rPr>
              <a:t>弧线表示电子层。</a:t>
            </a:r>
          </a:p>
        </p:txBody>
      </p:sp>
      <p:pic>
        <p:nvPicPr>
          <p:cNvPr id="21507" name="Picture 3" descr="栏目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5" y="158750"/>
            <a:ext cx="625951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2"/>
          <p:cNvSpPr txBox="1">
            <a:spLocks noChangeArrowheads="1"/>
          </p:cNvSpPr>
          <p:nvPr/>
        </p:nvSpPr>
        <p:spPr bwMode="auto">
          <a:xfrm>
            <a:off x="107950" y="2935288"/>
            <a:ext cx="8620125" cy="55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/>
              <a:t>(3)</a:t>
            </a:r>
            <a:r>
              <a:rPr lang="zh-CN" altLang="en-US" sz="2400"/>
              <a:t>弧线上的数字表示该电子层上的电子数</a:t>
            </a:r>
            <a:r>
              <a:rPr lang="en-US" altLang="zh-CN" sz="2400"/>
              <a:t>,</a:t>
            </a:r>
            <a:r>
              <a:rPr lang="zh-CN" altLang="en-US" sz="2400"/>
              <a:t>如</a:t>
            </a:r>
          </a:p>
        </p:txBody>
      </p:sp>
      <p:pic>
        <p:nvPicPr>
          <p:cNvPr id="21509" name="192hxr101.jpg" descr="说明: id:2147505330;Founde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050" y="3575050"/>
            <a:ext cx="585787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7541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2.</a:t>
            </a:r>
            <a:r>
              <a:rPr lang="zh-CN" altLang="en-US" sz="2400">
                <a:solidFill>
                  <a:srgbClr val="000000"/>
                </a:solidFill>
              </a:rPr>
              <a:t>离子结构示意图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(1)</a:t>
            </a:r>
            <a:r>
              <a:rPr lang="zh-CN" altLang="en-US" sz="2400">
                <a:solidFill>
                  <a:srgbClr val="000000"/>
                </a:solidFill>
              </a:rPr>
              <a:t>金属原子失电子形成单核离子，形成与上一周期的稀有气体元素原子相同的电子层结构。</a:t>
            </a:r>
          </a:p>
        </p:txBody>
      </p:sp>
      <p:pic>
        <p:nvPicPr>
          <p:cNvPr id="22531" name="15hxr85.jpg" descr="说明: id:2147505337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754188"/>
            <a:ext cx="6961188" cy="1436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Text Box 2"/>
          <p:cNvSpPr txBox="1">
            <a:spLocks noChangeArrowheads="1"/>
          </p:cNvSpPr>
          <p:nvPr/>
        </p:nvSpPr>
        <p:spPr bwMode="auto">
          <a:xfrm>
            <a:off x="0" y="2959100"/>
            <a:ext cx="9144000" cy="1200150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(2)</a:t>
            </a:r>
            <a:r>
              <a:rPr lang="zh-CN" altLang="en-US" sz="2400">
                <a:solidFill>
                  <a:srgbClr val="000000"/>
                </a:solidFill>
              </a:rPr>
              <a:t>非金属元素的原子得电子形成单核离子时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形成和同周期的稀有气体元素原子相同的电子层结构。</a:t>
            </a:r>
          </a:p>
        </p:txBody>
      </p:sp>
      <p:pic>
        <p:nvPicPr>
          <p:cNvPr id="22533" name="15hxr86.jpg" descr="说明: id:2147505344;Founde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688" y="4159250"/>
            <a:ext cx="7910512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1"/>
          <p:cNvSpPr txBox="1">
            <a:spLocks noChangeArrowheads="1"/>
          </p:cNvSpPr>
          <p:nvPr/>
        </p:nvSpPr>
        <p:spPr bwMode="auto">
          <a:xfrm>
            <a:off x="0" y="98425"/>
            <a:ext cx="9144000" cy="7381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/>
              <a:t>找出与稀有气体</a:t>
            </a:r>
            <a:r>
              <a:rPr lang="zh-CN" altLang="en-US">
                <a:solidFill>
                  <a:srgbClr val="FF0000"/>
                </a:solidFill>
              </a:rPr>
              <a:t>具有相同电子数</a:t>
            </a:r>
            <a:r>
              <a:rPr lang="zh-CN" altLang="en-US"/>
              <a:t>的粒子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0" y="1042988"/>
          <a:ext cx="9144000" cy="475980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370748"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稀有气体原子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电子数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单核离子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多核分子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zh-CN" altLang="en-US" sz="1800" dirty="0" smtClean="0"/>
                        <a:t>多核离子</a:t>
                      </a:r>
                      <a:endParaRPr lang="zh-CN" altLang="en-US" sz="1800" dirty="0"/>
                    </a:p>
                  </a:txBody>
                  <a:tcPr marT="45709" marB="45709"/>
                </a:tc>
              </a:tr>
              <a:tr h="914282"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He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2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9" marB="45709"/>
                </a:tc>
              </a:tr>
              <a:tr h="1462859"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Ne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10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zh-CN" altLang="en-US" sz="1800"/>
                    </a:p>
                  </a:txBody>
                  <a:tcPr marT="45709" marB="45709"/>
                </a:tc>
              </a:tr>
              <a:tr h="2011436">
                <a:tc>
                  <a:txBody>
                    <a:bodyPr/>
                    <a:lstStyle/>
                    <a:p>
                      <a:r>
                        <a:rPr lang="en-US" altLang="zh-CN" sz="1800" dirty="0" err="1" smtClean="0"/>
                        <a:t>Ar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r>
                        <a:rPr lang="en-US" altLang="zh-CN" sz="1800" dirty="0" smtClean="0"/>
                        <a:t>18</a:t>
                      </a:r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en-US" altLang="zh-CN" sz="1800" dirty="0" smtClean="0"/>
                    </a:p>
                    <a:p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zh-CN" altLang="en-US" sz="1800" dirty="0"/>
                    </a:p>
                  </a:txBody>
                  <a:tcPr marT="45709" marB="45709"/>
                </a:tc>
                <a:tc>
                  <a:txBody>
                    <a:bodyPr/>
                    <a:lstStyle/>
                    <a:p>
                      <a:endParaRPr lang="zh-CN" altLang="en-US" sz="1800" dirty="0"/>
                    </a:p>
                  </a:txBody>
                  <a:tcPr marT="45709" marB="45709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308225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【</a:t>
            </a:r>
            <a:r>
              <a:rPr lang="zh-CN" altLang="en-US" sz="2400">
                <a:solidFill>
                  <a:schemeClr val="bg1"/>
                </a:solidFill>
              </a:rPr>
              <a:t>知识拓展</a:t>
            </a:r>
            <a:r>
              <a:rPr lang="en-US" altLang="zh-CN" sz="2400">
                <a:solidFill>
                  <a:schemeClr val="bg1"/>
                </a:solidFill>
              </a:rPr>
              <a:t>】</a:t>
            </a:r>
            <a:r>
              <a:rPr lang="zh-CN" altLang="en-US" sz="2400">
                <a:solidFill>
                  <a:schemeClr val="bg1"/>
                </a:solidFill>
              </a:rPr>
              <a:t>短周期元素原子核外电子层结构的特殊性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(1)</a:t>
            </a:r>
            <a:r>
              <a:rPr lang="zh-CN" altLang="en-US" sz="2400">
                <a:solidFill>
                  <a:schemeClr val="bg1"/>
                </a:solidFill>
              </a:rPr>
              <a:t>最外层电子数等于次外层电子数一半的元素</a:t>
            </a:r>
            <a:r>
              <a:rPr lang="en-US" altLang="zh-CN" sz="2400">
                <a:solidFill>
                  <a:schemeClr val="bg1"/>
                </a:solidFill>
              </a:rPr>
              <a:t>:</a:t>
            </a:r>
            <a:endParaRPr lang="zh-CN" altLang="en-US" sz="2400">
              <a:solidFill>
                <a:schemeClr val="bg1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(2)</a:t>
            </a:r>
            <a:r>
              <a:rPr lang="zh-CN" altLang="en-US" sz="2400">
                <a:solidFill>
                  <a:schemeClr val="bg1"/>
                </a:solidFill>
              </a:rPr>
              <a:t>最外层电子数等于次外层电子数的元素</a:t>
            </a:r>
            <a:r>
              <a:rPr lang="en-US" altLang="zh-CN" sz="2400">
                <a:solidFill>
                  <a:schemeClr val="bg1"/>
                </a:solidFill>
              </a:rPr>
              <a:t>:</a:t>
            </a:r>
            <a:endParaRPr lang="zh-CN" altLang="en-US" sz="2400">
              <a:solidFill>
                <a:schemeClr val="bg1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(3)</a:t>
            </a:r>
            <a:r>
              <a:rPr lang="zh-CN" altLang="en-US" sz="2400">
                <a:solidFill>
                  <a:schemeClr val="bg1"/>
                </a:solidFill>
              </a:rPr>
              <a:t>最外层电子数等于次外层电子数</a:t>
            </a:r>
            <a:r>
              <a:rPr lang="en-US" altLang="zh-CN" sz="2400">
                <a:solidFill>
                  <a:schemeClr val="bg1"/>
                </a:solidFill>
              </a:rPr>
              <a:t>2</a:t>
            </a:r>
            <a:r>
              <a:rPr lang="zh-CN" altLang="en-US" sz="2400">
                <a:solidFill>
                  <a:schemeClr val="bg1"/>
                </a:solidFill>
              </a:rPr>
              <a:t>倍的元素</a:t>
            </a:r>
            <a:r>
              <a:rPr lang="en-US" altLang="zh-CN" sz="2400">
                <a:solidFill>
                  <a:schemeClr val="bg1"/>
                </a:solidFill>
              </a:rPr>
              <a:t>: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6538913" y="577850"/>
            <a:ext cx="11160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Li</a:t>
            </a:r>
            <a:r>
              <a:rPr lang="zh-CN" altLang="en-US" sz="2400">
                <a:solidFill>
                  <a:schemeClr val="bg1"/>
                </a:solidFill>
              </a:rPr>
              <a:t>、</a:t>
            </a:r>
            <a:r>
              <a:rPr lang="en-US" altLang="zh-CN" sz="2400">
                <a:solidFill>
                  <a:schemeClr val="bg1"/>
                </a:solidFill>
              </a:rPr>
              <a:t>Si</a:t>
            </a:r>
            <a:endParaRPr lang="zh-CN" altLang="en-US" sz="2400"/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076950" y="1084263"/>
            <a:ext cx="11160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Be</a:t>
            </a:r>
            <a:r>
              <a:rPr lang="zh-CN" altLang="en-US" sz="2400">
                <a:solidFill>
                  <a:schemeClr val="bg1"/>
                </a:solidFill>
              </a:rPr>
              <a:t>、</a:t>
            </a:r>
            <a:r>
              <a:rPr lang="en-US" altLang="zh-CN" sz="2400">
                <a:solidFill>
                  <a:schemeClr val="bg1"/>
                </a:solidFill>
              </a:rPr>
              <a:t>Ar</a:t>
            </a:r>
            <a:endParaRPr lang="zh-CN" altLang="en-US" sz="2400"/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6538913" y="1662113"/>
            <a:ext cx="3413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chemeClr val="bg1"/>
                </a:solidFill>
              </a:rPr>
              <a:t>C</a:t>
            </a: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4582" name="Text Box 2"/>
          <p:cNvSpPr txBox="1">
            <a:spLocks noChangeArrowheads="1"/>
          </p:cNvSpPr>
          <p:nvPr/>
        </p:nvSpPr>
        <p:spPr bwMode="auto">
          <a:xfrm>
            <a:off x="0" y="2366963"/>
            <a:ext cx="9024257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(4)</a:t>
            </a:r>
            <a:r>
              <a:rPr lang="zh-CN" altLang="en-US" sz="2400" dirty="0">
                <a:solidFill>
                  <a:srgbClr val="000000"/>
                </a:solidFill>
              </a:rPr>
              <a:t>最外层电子数等于次外层电子数</a:t>
            </a:r>
            <a:r>
              <a:rPr lang="en-US" altLang="zh-CN" sz="2400" dirty="0">
                <a:solidFill>
                  <a:srgbClr val="000000"/>
                </a:solidFill>
              </a:rPr>
              <a:t>3</a:t>
            </a:r>
            <a:r>
              <a:rPr lang="zh-CN" altLang="en-US" sz="2400" dirty="0">
                <a:solidFill>
                  <a:srgbClr val="000000"/>
                </a:solidFill>
              </a:rPr>
              <a:t>倍的元素</a:t>
            </a:r>
            <a:r>
              <a:rPr lang="en-US" altLang="zh-CN" sz="2400" dirty="0">
                <a:solidFill>
                  <a:srgbClr val="000000"/>
                </a:solidFill>
              </a:rPr>
              <a:t>:</a:t>
            </a:r>
            <a:endParaRPr lang="zh-CN" altLang="en-US" sz="24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(5)</a:t>
            </a:r>
            <a:r>
              <a:rPr lang="zh-CN" altLang="en-US" sz="2400" dirty="0">
                <a:solidFill>
                  <a:srgbClr val="000000"/>
                </a:solidFill>
              </a:rPr>
              <a:t>最外层电子数等于次外层电子数</a:t>
            </a:r>
            <a:r>
              <a:rPr lang="en-US" altLang="zh-CN" sz="2400" dirty="0">
                <a:solidFill>
                  <a:srgbClr val="000000"/>
                </a:solidFill>
              </a:rPr>
              <a:t>4</a:t>
            </a:r>
            <a:r>
              <a:rPr lang="zh-CN" altLang="en-US" sz="2400" dirty="0">
                <a:solidFill>
                  <a:srgbClr val="000000"/>
                </a:solidFill>
              </a:rPr>
              <a:t>倍的元素</a:t>
            </a:r>
            <a:r>
              <a:rPr lang="en-US" altLang="zh-CN" sz="24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(6)</a:t>
            </a:r>
            <a:r>
              <a:rPr lang="zh-CN" altLang="en-US" sz="2400" dirty="0">
                <a:solidFill>
                  <a:srgbClr val="000000"/>
                </a:solidFill>
              </a:rPr>
              <a:t>电子层数与最外层电子数相等的元素</a:t>
            </a:r>
            <a:r>
              <a:rPr lang="en-US" altLang="zh-CN" sz="24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(7)</a:t>
            </a:r>
            <a:r>
              <a:rPr lang="zh-CN" altLang="en-US" sz="2400" dirty="0">
                <a:solidFill>
                  <a:srgbClr val="000000"/>
                </a:solidFill>
              </a:rPr>
              <a:t>电子总数为最外层电子数</a:t>
            </a:r>
            <a:r>
              <a:rPr lang="en-US" altLang="zh-CN" sz="2400" dirty="0">
                <a:solidFill>
                  <a:srgbClr val="000000"/>
                </a:solidFill>
              </a:rPr>
              <a:t>2</a:t>
            </a:r>
            <a:r>
              <a:rPr lang="zh-CN" altLang="en-US" sz="2400" dirty="0">
                <a:solidFill>
                  <a:srgbClr val="000000"/>
                </a:solidFill>
              </a:rPr>
              <a:t>倍的元素</a:t>
            </a:r>
            <a:r>
              <a:rPr lang="en-US" altLang="zh-CN" sz="2400" dirty="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>
                <a:solidFill>
                  <a:srgbClr val="000000"/>
                </a:solidFill>
              </a:rPr>
              <a:t>(8)</a:t>
            </a:r>
            <a:r>
              <a:rPr lang="zh-CN" altLang="en-US" sz="2400" dirty="0">
                <a:solidFill>
                  <a:srgbClr val="000000"/>
                </a:solidFill>
              </a:rPr>
              <a:t>内层电子总数是最外层电子数</a:t>
            </a:r>
            <a:r>
              <a:rPr lang="en-US" altLang="zh-CN" sz="2400" dirty="0">
                <a:solidFill>
                  <a:srgbClr val="000000"/>
                </a:solidFill>
              </a:rPr>
              <a:t>2</a:t>
            </a:r>
            <a:r>
              <a:rPr lang="zh-CN" altLang="en-US" sz="2400" dirty="0">
                <a:solidFill>
                  <a:srgbClr val="000000"/>
                </a:solidFill>
              </a:rPr>
              <a:t>倍的元素</a:t>
            </a:r>
            <a:r>
              <a:rPr lang="en-US" altLang="zh-CN" sz="2400" dirty="0" smtClean="0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 dirty="0" smtClean="0"/>
              <a:t>(9)</a:t>
            </a:r>
            <a:r>
              <a:rPr lang="zh-CN" altLang="en-US" sz="2400" dirty="0" smtClean="0"/>
              <a:t>强酸：强碱：金属：非金属：半径最大：半径最小：</a:t>
            </a:r>
            <a:endParaRPr lang="zh-CN" altLang="en-US" sz="2400" dirty="0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453188" y="2308225"/>
            <a:ext cx="36512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O</a:t>
            </a:r>
            <a:endParaRPr lang="zh-CN" altLang="en-US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453188" y="2886075"/>
            <a:ext cx="5461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Ne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634038" y="3429000"/>
            <a:ext cx="18113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H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Be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Al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530850" y="3971925"/>
            <a:ext cx="5461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Be</a:t>
            </a: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091238" y="4510088"/>
            <a:ext cx="127000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Li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P</a:t>
            </a:r>
            <a:r>
              <a:rPr lang="zh-CN" alt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典题通关</a:t>
            </a:r>
            <a:r>
              <a:rPr lang="en-US" altLang="zh-CN">
                <a:solidFill>
                  <a:srgbClr val="FF0000"/>
                </a:solidFill>
              </a:rPr>
              <a:t>12】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典例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zh-CN" altLang="en-US">
                <a:solidFill>
                  <a:srgbClr val="000000"/>
                </a:solidFill>
              </a:rPr>
              <a:t>有</a:t>
            </a:r>
            <a:r>
              <a:rPr lang="en-US" altLang="zh-CN">
                <a:solidFill>
                  <a:srgbClr val="000000"/>
                </a:solidFill>
              </a:rPr>
              <a:t>A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B</a:t>
            </a:r>
            <a:r>
              <a:rPr lang="zh-CN" altLang="en-US">
                <a:solidFill>
                  <a:srgbClr val="000000"/>
                </a:solidFill>
              </a:rPr>
              <a:t>两种原子</a:t>
            </a:r>
            <a:r>
              <a:rPr lang="en-US" altLang="zh-CN">
                <a:solidFill>
                  <a:srgbClr val="000000"/>
                </a:solidFill>
              </a:rPr>
              <a:t>,A</a:t>
            </a:r>
            <a:r>
              <a:rPr lang="zh-CN" altLang="en-US">
                <a:solidFill>
                  <a:srgbClr val="000000"/>
                </a:solidFill>
              </a:rPr>
              <a:t>原子的</a:t>
            </a:r>
            <a:r>
              <a:rPr lang="en-US" altLang="zh-CN">
                <a:solidFill>
                  <a:srgbClr val="000000"/>
                </a:solidFill>
              </a:rPr>
              <a:t>M</a:t>
            </a:r>
            <a:r>
              <a:rPr lang="zh-CN" altLang="en-US">
                <a:solidFill>
                  <a:srgbClr val="000000"/>
                </a:solidFill>
              </a:rPr>
              <a:t>层比</a:t>
            </a:r>
            <a:r>
              <a:rPr lang="en-US" altLang="zh-CN">
                <a:solidFill>
                  <a:srgbClr val="000000"/>
                </a:solidFill>
              </a:rPr>
              <a:t>B</a:t>
            </a:r>
            <a:r>
              <a:rPr lang="zh-CN" altLang="en-US">
                <a:solidFill>
                  <a:srgbClr val="000000"/>
                </a:solidFill>
              </a:rPr>
              <a:t>原子的</a:t>
            </a:r>
            <a:r>
              <a:rPr lang="en-US" altLang="zh-CN">
                <a:solidFill>
                  <a:srgbClr val="000000"/>
                </a:solidFill>
              </a:rPr>
              <a:t>M</a:t>
            </a:r>
            <a:r>
              <a:rPr lang="zh-CN" altLang="en-US">
                <a:solidFill>
                  <a:srgbClr val="000000"/>
                </a:solidFill>
              </a:rPr>
              <a:t>层少</a:t>
            </a:r>
            <a:r>
              <a:rPr lang="en-US" altLang="zh-CN">
                <a:solidFill>
                  <a:srgbClr val="000000"/>
                </a:solidFill>
              </a:rPr>
              <a:t>3</a:t>
            </a:r>
            <a:r>
              <a:rPr lang="zh-CN" altLang="en-US">
                <a:solidFill>
                  <a:srgbClr val="000000"/>
                </a:solidFill>
              </a:rPr>
              <a:t>个电子</a:t>
            </a:r>
            <a:r>
              <a:rPr lang="en-US" altLang="zh-CN">
                <a:solidFill>
                  <a:srgbClr val="000000"/>
                </a:solidFill>
              </a:rPr>
              <a:t>,B</a:t>
            </a:r>
            <a:r>
              <a:rPr lang="zh-CN" altLang="en-US">
                <a:solidFill>
                  <a:srgbClr val="000000"/>
                </a:solidFill>
              </a:rPr>
              <a:t>原子的</a:t>
            </a:r>
            <a:r>
              <a:rPr lang="en-US" altLang="zh-CN">
                <a:solidFill>
                  <a:srgbClr val="000000"/>
                </a:solidFill>
              </a:rPr>
              <a:t>L</a:t>
            </a:r>
            <a:r>
              <a:rPr lang="zh-CN" altLang="en-US">
                <a:solidFill>
                  <a:srgbClr val="000000"/>
                </a:solidFill>
              </a:rPr>
              <a:t>层电子数恰为</a:t>
            </a:r>
            <a:r>
              <a:rPr lang="en-US" altLang="zh-CN">
                <a:solidFill>
                  <a:srgbClr val="000000"/>
                </a:solidFill>
              </a:rPr>
              <a:t>A</a:t>
            </a:r>
            <a:r>
              <a:rPr lang="zh-CN" altLang="en-US">
                <a:solidFill>
                  <a:srgbClr val="000000"/>
                </a:solidFill>
              </a:rPr>
              <a:t>原子</a:t>
            </a:r>
            <a:r>
              <a:rPr lang="en-US" altLang="zh-CN">
                <a:solidFill>
                  <a:srgbClr val="000000"/>
                </a:solidFill>
              </a:rPr>
              <a:t>L</a:t>
            </a:r>
            <a:r>
              <a:rPr lang="zh-CN" altLang="en-US">
                <a:solidFill>
                  <a:srgbClr val="000000"/>
                </a:solidFill>
              </a:rPr>
              <a:t>层电子数的</a:t>
            </a:r>
            <a:r>
              <a:rPr lang="en-US" altLang="zh-CN">
                <a:solidFill>
                  <a:srgbClr val="000000"/>
                </a:solidFill>
              </a:rPr>
              <a:t>2</a:t>
            </a:r>
            <a:r>
              <a:rPr lang="zh-CN" altLang="en-US">
                <a:solidFill>
                  <a:srgbClr val="000000"/>
                </a:solidFill>
              </a:rPr>
              <a:t>倍</a:t>
            </a:r>
            <a:r>
              <a:rPr lang="en-US" altLang="zh-CN">
                <a:solidFill>
                  <a:srgbClr val="000000"/>
                </a:solidFill>
              </a:rPr>
              <a:t>,A</a:t>
            </a:r>
            <a:r>
              <a:rPr lang="zh-CN" altLang="en-US">
                <a:solidFill>
                  <a:srgbClr val="000000"/>
                </a:solidFill>
              </a:rPr>
              <a:t>和</a:t>
            </a:r>
            <a:r>
              <a:rPr lang="en-US" altLang="zh-CN">
                <a:solidFill>
                  <a:srgbClr val="000000"/>
                </a:solidFill>
              </a:rPr>
              <a:t>B</a:t>
            </a:r>
            <a:r>
              <a:rPr lang="zh-CN" altLang="en-US">
                <a:solidFill>
                  <a:srgbClr val="000000"/>
                </a:solidFill>
              </a:rPr>
              <a:t>分别是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硅原子和钠原子　　 </a:t>
            </a:r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硼原子和氢原子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碳原子和铝原子	 </a:t>
            </a:r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氮原子和氧原子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77813" y="776288"/>
            <a:ext cx="8620125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/>
              <a:t>知识点二　粒子半径大小比较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粒子半径大小比较的“四同”</a:t>
            </a:r>
          </a:p>
        </p:txBody>
      </p:sp>
      <p:pic>
        <p:nvPicPr>
          <p:cNvPr id="26627" name="182hxr43.jpg" descr="说明: id:2147505442;Founde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2328863"/>
            <a:ext cx="5454650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138113" y="804863"/>
            <a:ext cx="9005887" cy="175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FF0000"/>
                </a:solidFill>
              </a:rPr>
              <a:t>【</a:t>
            </a:r>
            <a:r>
              <a:rPr lang="zh-CN" altLang="en-US" sz="2400">
                <a:solidFill>
                  <a:srgbClr val="FF0000"/>
                </a:solidFill>
              </a:rPr>
              <a:t>方法规律</a:t>
            </a:r>
            <a:r>
              <a:rPr lang="en-US" altLang="zh-CN" sz="2400">
                <a:solidFill>
                  <a:srgbClr val="FF0000"/>
                </a:solidFill>
              </a:rPr>
              <a:t>】</a:t>
            </a:r>
            <a:r>
              <a:rPr lang="zh-CN" altLang="en-US" sz="2400">
                <a:solidFill>
                  <a:srgbClr val="000000"/>
                </a:solidFill>
              </a:rPr>
              <a:t>粒子半径大小的比较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(1)</a:t>
            </a:r>
            <a:r>
              <a:rPr lang="zh-CN" altLang="en-US" sz="2400">
                <a:solidFill>
                  <a:srgbClr val="000000"/>
                </a:solidFill>
              </a:rPr>
              <a:t>粒子半径大小比较的一般思路</a:t>
            </a:r>
            <a:r>
              <a:rPr lang="en-US" altLang="zh-CN" sz="2400">
                <a:solidFill>
                  <a:srgbClr val="000000"/>
                </a:solidFill>
              </a:rPr>
              <a:t>:</a:t>
            </a:r>
            <a:r>
              <a:rPr lang="zh-CN" altLang="en-US" sz="2400">
                <a:solidFill>
                  <a:srgbClr val="000000"/>
                </a:solidFill>
              </a:rPr>
              <a:t>一看电子层数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层多半径大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当电子层数相同时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再看核电荷数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核电荷数大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半径小。</a:t>
            </a:r>
          </a:p>
        </p:txBody>
      </p:sp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138113" y="2473325"/>
            <a:ext cx="8929687" cy="17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(2)</a:t>
            </a:r>
            <a:r>
              <a:rPr lang="zh-CN" altLang="en-US" sz="2400">
                <a:solidFill>
                  <a:srgbClr val="000000"/>
                </a:solidFill>
              </a:rPr>
              <a:t>所有原子中</a:t>
            </a:r>
            <a:r>
              <a:rPr lang="en-US" altLang="zh-CN" sz="2400">
                <a:solidFill>
                  <a:srgbClr val="000000"/>
                </a:solidFill>
              </a:rPr>
              <a:t>,H</a:t>
            </a:r>
            <a:r>
              <a:rPr lang="zh-CN" altLang="en-US" sz="2400">
                <a:solidFill>
                  <a:srgbClr val="000000"/>
                </a:solidFill>
              </a:rPr>
              <a:t>的原子半径最小</a:t>
            </a:r>
            <a:r>
              <a:rPr lang="en-US" altLang="zh-CN" sz="2400">
                <a:solidFill>
                  <a:srgbClr val="000000"/>
                </a:solidFill>
              </a:rPr>
              <a:t>;</a:t>
            </a:r>
            <a:r>
              <a:rPr lang="zh-CN" altLang="en-US" sz="2400">
                <a:solidFill>
                  <a:srgbClr val="000000"/>
                </a:solidFill>
              </a:rPr>
              <a:t>所有离子中</a:t>
            </a:r>
            <a:r>
              <a:rPr lang="en-US" altLang="zh-CN" sz="2400">
                <a:solidFill>
                  <a:srgbClr val="000000"/>
                </a:solidFill>
              </a:rPr>
              <a:t>,H</a:t>
            </a:r>
            <a:r>
              <a:rPr lang="en-US" altLang="zh-CN" sz="2400" baseline="30000">
                <a:solidFill>
                  <a:srgbClr val="000000"/>
                </a:solidFill>
              </a:rPr>
              <a:t>+</a:t>
            </a:r>
            <a:r>
              <a:rPr lang="zh-CN" altLang="en-US" sz="2400">
                <a:solidFill>
                  <a:srgbClr val="000000"/>
                </a:solidFill>
              </a:rPr>
              <a:t>的离子半径最小。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400">
                <a:solidFill>
                  <a:srgbClr val="000000"/>
                </a:solidFill>
              </a:rPr>
              <a:t>(3)</a:t>
            </a:r>
            <a:r>
              <a:rPr lang="zh-CN" altLang="en-US" sz="2400">
                <a:solidFill>
                  <a:srgbClr val="000000"/>
                </a:solidFill>
              </a:rPr>
              <a:t>短周期的主族元素中</a:t>
            </a:r>
            <a:r>
              <a:rPr lang="en-US" altLang="zh-CN" sz="2400">
                <a:solidFill>
                  <a:srgbClr val="000000"/>
                </a:solidFill>
              </a:rPr>
              <a:t>,</a:t>
            </a:r>
            <a:r>
              <a:rPr lang="zh-CN" altLang="en-US" sz="2400">
                <a:solidFill>
                  <a:srgbClr val="000000"/>
                </a:solidFill>
              </a:rPr>
              <a:t>钠的原子半径最大</a:t>
            </a:r>
            <a:r>
              <a:rPr lang="en-US" altLang="zh-CN" sz="2400">
                <a:solidFill>
                  <a:srgbClr val="000000"/>
                </a:solidFill>
              </a:rPr>
              <a:t>;</a:t>
            </a:r>
            <a:r>
              <a:rPr lang="zh-CN" altLang="en-US" sz="2400">
                <a:solidFill>
                  <a:srgbClr val="000000"/>
                </a:solidFill>
              </a:rPr>
              <a:t>第三周期的主族元素的离子中</a:t>
            </a:r>
            <a:r>
              <a:rPr lang="en-US" altLang="zh-CN" sz="2400">
                <a:solidFill>
                  <a:srgbClr val="000000"/>
                </a:solidFill>
              </a:rPr>
              <a:t>,Al</a:t>
            </a:r>
            <a:r>
              <a:rPr lang="en-US" altLang="zh-CN" sz="2400" baseline="30000">
                <a:solidFill>
                  <a:srgbClr val="000000"/>
                </a:solidFill>
              </a:rPr>
              <a:t>3+</a:t>
            </a:r>
            <a:r>
              <a:rPr lang="zh-CN" altLang="en-US" sz="2400">
                <a:solidFill>
                  <a:srgbClr val="000000"/>
                </a:solidFill>
              </a:rPr>
              <a:t>的离子半径最小。</a:t>
            </a:r>
            <a:r>
              <a:rPr lang="zh-CN" altLang="en-US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典题通关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典例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00"/>
                </a:solidFill>
              </a:rPr>
              <a:t>(2018·</a:t>
            </a:r>
            <a:r>
              <a:rPr lang="zh-CN" altLang="en-US">
                <a:solidFill>
                  <a:srgbClr val="000000"/>
                </a:solidFill>
              </a:rPr>
              <a:t>洛阳高一检测</a:t>
            </a:r>
            <a:r>
              <a:rPr lang="en-US" altLang="zh-CN">
                <a:solidFill>
                  <a:srgbClr val="000000"/>
                </a:solidFill>
              </a:rPr>
              <a:t>)</a:t>
            </a:r>
            <a:r>
              <a:rPr lang="zh-CN" altLang="en-US">
                <a:solidFill>
                  <a:srgbClr val="000000"/>
                </a:solidFill>
              </a:rPr>
              <a:t>下列微粒半径大小比较正确的是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  <a:endParaRPr lang="nl-NL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nl-NL" altLang="zh-CN">
                <a:solidFill>
                  <a:srgbClr val="000000"/>
                </a:solidFill>
              </a:rPr>
              <a:t>A.Na</a:t>
            </a:r>
            <a:r>
              <a:rPr lang="nl-NL" altLang="zh-CN" baseline="30000">
                <a:solidFill>
                  <a:srgbClr val="000000"/>
                </a:solidFill>
              </a:rPr>
              <a:t>+</a:t>
            </a:r>
            <a:r>
              <a:rPr lang="nl-NL" altLang="zh-CN">
                <a:solidFill>
                  <a:srgbClr val="000000"/>
                </a:solidFill>
              </a:rPr>
              <a:t>&lt;Mg</a:t>
            </a:r>
            <a:r>
              <a:rPr lang="nl-NL" altLang="zh-CN" baseline="30000">
                <a:solidFill>
                  <a:srgbClr val="000000"/>
                </a:solidFill>
              </a:rPr>
              <a:t>2+</a:t>
            </a:r>
            <a:r>
              <a:rPr lang="nl-NL" altLang="zh-CN">
                <a:solidFill>
                  <a:srgbClr val="000000"/>
                </a:solidFill>
              </a:rPr>
              <a:t>&lt;Al</a:t>
            </a:r>
            <a:r>
              <a:rPr lang="nl-NL" altLang="zh-CN" baseline="30000">
                <a:solidFill>
                  <a:srgbClr val="000000"/>
                </a:solidFill>
              </a:rPr>
              <a:t>3+</a:t>
            </a:r>
            <a:r>
              <a:rPr lang="nl-NL" altLang="zh-CN">
                <a:solidFill>
                  <a:srgbClr val="000000"/>
                </a:solidFill>
              </a:rPr>
              <a:t>&lt;F</a:t>
            </a:r>
            <a:r>
              <a:rPr lang="nl-NL" altLang="zh-CN" baseline="30000">
                <a:solidFill>
                  <a:srgbClr val="000000"/>
                </a:solidFill>
              </a:rPr>
              <a:t>-</a:t>
            </a:r>
            <a:endParaRPr lang="nl-NL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nl-NL" altLang="zh-CN">
                <a:solidFill>
                  <a:srgbClr val="000000"/>
                </a:solidFill>
              </a:rPr>
              <a:t>B.Na &gt;Mg &gt;Al &gt;S</a:t>
            </a:r>
            <a:endParaRPr lang="pl-PL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pl-PL" altLang="zh-CN">
                <a:solidFill>
                  <a:srgbClr val="000000"/>
                </a:solidFill>
              </a:rPr>
              <a:t>C.S</a:t>
            </a:r>
            <a:r>
              <a:rPr lang="pl-PL" altLang="zh-CN" baseline="30000">
                <a:solidFill>
                  <a:srgbClr val="000000"/>
                </a:solidFill>
              </a:rPr>
              <a:t>2-</a:t>
            </a:r>
            <a:r>
              <a:rPr lang="pl-PL" altLang="zh-CN">
                <a:solidFill>
                  <a:srgbClr val="000000"/>
                </a:solidFill>
              </a:rPr>
              <a:t>&lt;Cl</a:t>
            </a:r>
            <a:r>
              <a:rPr lang="pl-PL" altLang="zh-CN" baseline="30000">
                <a:solidFill>
                  <a:srgbClr val="000000"/>
                </a:solidFill>
              </a:rPr>
              <a:t>-</a:t>
            </a:r>
            <a:r>
              <a:rPr lang="pl-PL" altLang="zh-CN">
                <a:solidFill>
                  <a:srgbClr val="000000"/>
                </a:solidFill>
              </a:rPr>
              <a:t>&lt;Na</a:t>
            </a:r>
            <a:r>
              <a:rPr lang="pl-PL" altLang="zh-CN" baseline="30000">
                <a:solidFill>
                  <a:srgbClr val="000000"/>
                </a:solidFill>
              </a:rPr>
              <a:t>+</a:t>
            </a:r>
            <a:r>
              <a:rPr lang="pl-PL" altLang="zh-CN">
                <a:solidFill>
                  <a:srgbClr val="000000"/>
                </a:solidFill>
              </a:rPr>
              <a:t>&lt;Al</a:t>
            </a:r>
            <a:r>
              <a:rPr lang="pl-PL" altLang="zh-CN" baseline="30000">
                <a:solidFill>
                  <a:srgbClr val="000000"/>
                </a:solidFill>
              </a:rPr>
              <a:t>3+</a:t>
            </a:r>
            <a:endParaRPr lang="pl-PL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pl-PL" altLang="zh-CN">
                <a:solidFill>
                  <a:srgbClr val="000000"/>
                </a:solidFill>
              </a:rPr>
              <a:t>D.Cs&lt;Rb&lt;K&lt;Na</a:t>
            </a:r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268288" y="1328738"/>
            <a:ext cx="86201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易错提醒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主族元素的最高正价</a:t>
            </a:r>
            <a:r>
              <a:rPr lang="en-US" altLang="zh-CN">
                <a:solidFill>
                  <a:srgbClr val="000000"/>
                </a:solidFill>
              </a:rPr>
              <a:t>=</a:t>
            </a:r>
            <a:r>
              <a:rPr lang="zh-CN" altLang="en-US">
                <a:solidFill>
                  <a:srgbClr val="000000"/>
                </a:solidFill>
              </a:rPr>
              <a:t>最外层电子数</a:t>
            </a:r>
            <a:r>
              <a:rPr lang="en-US" altLang="zh-CN">
                <a:solidFill>
                  <a:srgbClr val="000000"/>
                </a:solidFill>
              </a:rPr>
              <a:t>(O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F</a:t>
            </a:r>
            <a:r>
              <a:rPr lang="zh-CN" altLang="en-US">
                <a:solidFill>
                  <a:srgbClr val="000000"/>
                </a:solidFill>
              </a:rPr>
              <a:t>除外</a:t>
            </a:r>
            <a:r>
              <a:rPr lang="en-US" altLang="zh-CN">
                <a:solidFill>
                  <a:srgbClr val="000000"/>
                </a:solidFill>
              </a:rPr>
              <a:t>)</a:t>
            </a:r>
            <a:r>
              <a:rPr lang="zh-CN" altLang="en-US">
                <a:solidFill>
                  <a:srgbClr val="000000"/>
                </a:solidFill>
              </a:rPr>
              <a:t>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(2)</a:t>
            </a:r>
            <a:r>
              <a:rPr lang="zh-CN" altLang="en-US">
                <a:solidFill>
                  <a:srgbClr val="000000"/>
                </a:solidFill>
              </a:rPr>
              <a:t>只有非金属才有负价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且∣最低负价数值∣</a:t>
            </a:r>
            <a:r>
              <a:rPr lang="en-US" altLang="zh-CN">
                <a:solidFill>
                  <a:srgbClr val="000000"/>
                </a:solidFill>
              </a:rPr>
              <a:t>+∣</a:t>
            </a:r>
            <a:r>
              <a:rPr lang="zh-CN" altLang="en-US">
                <a:solidFill>
                  <a:srgbClr val="000000"/>
                </a:solidFill>
              </a:rPr>
              <a:t>最高正价数值∣</a:t>
            </a:r>
            <a:r>
              <a:rPr lang="en-US" altLang="zh-CN">
                <a:solidFill>
                  <a:srgbClr val="000000"/>
                </a:solidFill>
              </a:rPr>
              <a:t>=8</a:t>
            </a:r>
            <a:r>
              <a:rPr lang="zh-CN" altLang="en-US">
                <a:solidFill>
                  <a:srgbClr val="000000"/>
                </a:solidFill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(3)</a:t>
            </a:r>
            <a:r>
              <a:rPr lang="zh-CN" altLang="en-US">
                <a:solidFill>
                  <a:srgbClr val="000000"/>
                </a:solidFill>
              </a:rPr>
              <a:t>比较元素的非金属性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可以通过最高价氧化物对应水化物的酸性比较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而不是氢化物溶液的酸性。例如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已知酸性</a:t>
            </a:r>
            <a:r>
              <a:rPr lang="en-US" altLang="zh-CN">
                <a:solidFill>
                  <a:srgbClr val="000000"/>
                </a:solidFill>
              </a:rPr>
              <a:t>HCl&gt;H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S,</a:t>
            </a:r>
            <a:r>
              <a:rPr lang="zh-CN" altLang="en-US">
                <a:solidFill>
                  <a:srgbClr val="000000"/>
                </a:solidFill>
              </a:rPr>
              <a:t>但是不能说明氯的非金属性比硫的强。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94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知识拓展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zh-CN" altLang="en-US">
                <a:solidFill>
                  <a:srgbClr val="000000"/>
                </a:solidFill>
              </a:rPr>
              <a:t>根据原子结构判断金属性强弱的判断依据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当最外层电子数相同时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同主族</a:t>
            </a:r>
            <a:r>
              <a:rPr lang="en-US" altLang="zh-CN">
                <a:solidFill>
                  <a:srgbClr val="000000"/>
                </a:solidFill>
              </a:rPr>
              <a:t>),</a:t>
            </a:r>
            <a:r>
              <a:rPr lang="zh-CN" altLang="en-US">
                <a:solidFill>
                  <a:srgbClr val="000000"/>
                </a:solidFill>
              </a:rPr>
              <a:t>电子层数越多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原子半径越大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越易失电子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金属性越强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非金属性越弱</a:t>
            </a:r>
            <a:r>
              <a:rPr lang="en-US" altLang="zh-CN">
                <a:solidFill>
                  <a:srgbClr val="000000"/>
                </a:solidFill>
              </a:rPr>
              <a:t>;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(2)</a:t>
            </a:r>
            <a:r>
              <a:rPr lang="zh-CN" altLang="en-US">
                <a:solidFill>
                  <a:srgbClr val="000000"/>
                </a:solidFill>
              </a:rPr>
              <a:t>当电子层数相同时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同周期</a:t>
            </a:r>
            <a:r>
              <a:rPr lang="en-US" altLang="zh-CN">
                <a:solidFill>
                  <a:srgbClr val="000000"/>
                </a:solidFill>
              </a:rPr>
              <a:t>),</a:t>
            </a:r>
            <a:r>
              <a:rPr lang="zh-CN" altLang="en-US">
                <a:solidFill>
                  <a:srgbClr val="000000"/>
                </a:solidFill>
              </a:rPr>
              <a:t>核电荷数越多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越难失电子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金属性越弱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非金属性越强。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0" y="0"/>
            <a:ext cx="8620125" cy="329882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典题通关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典例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00"/>
                </a:solidFill>
              </a:rPr>
              <a:t>(2017·</a:t>
            </a:r>
            <a:r>
              <a:rPr lang="zh-CN" altLang="en-US">
                <a:solidFill>
                  <a:srgbClr val="000000"/>
                </a:solidFill>
              </a:rPr>
              <a:t>全国卷</a:t>
            </a:r>
            <a:r>
              <a:rPr lang="en-US" altLang="zh-CN">
                <a:solidFill>
                  <a:srgbClr val="000000"/>
                </a:solidFill>
              </a:rPr>
              <a:t>Ⅱ)a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b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c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d</a:t>
            </a:r>
            <a:r>
              <a:rPr lang="zh-CN" altLang="en-US">
                <a:solidFill>
                  <a:srgbClr val="000000"/>
                </a:solidFill>
              </a:rPr>
              <a:t>为原子序数依次增大的短周期主族元素</a:t>
            </a:r>
            <a:r>
              <a:rPr lang="en-US" altLang="zh-CN">
                <a:solidFill>
                  <a:srgbClr val="000000"/>
                </a:solidFill>
              </a:rPr>
              <a:t>,a</a:t>
            </a:r>
            <a:r>
              <a:rPr lang="zh-CN" altLang="en-US">
                <a:solidFill>
                  <a:srgbClr val="000000"/>
                </a:solidFill>
              </a:rPr>
              <a:t>原子核外电子总数与</a:t>
            </a:r>
            <a:r>
              <a:rPr lang="en-US" altLang="zh-CN">
                <a:solidFill>
                  <a:srgbClr val="000000"/>
                </a:solidFill>
              </a:rPr>
              <a:t>b</a:t>
            </a:r>
            <a:r>
              <a:rPr lang="zh-CN" altLang="en-US">
                <a:solidFill>
                  <a:srgbClr val="000000"/>
                </a:solidFill>
              </a:rPr>
              <a:t>原子次外层的电子数相同</a:t>
            </a:r>
            <a:r>
              <a:rPr lang="en-US" altLang="zh-CN">
                <a:solidFill>
                  <a:srgbClr val="000000"/>
                </a:solidFill>
              </a:rPr>
              <a:t>;c</a:t>
            </a:r>
            <a:r>
              <a:rPr lang="zh-CN" altLang="en-US">
                <a:solidFill>
                  <a:srgbClr val="000000"/>
                </a:solidFill>
              </a:rPr>
              <a:t>所在周期数与族数相同</a:t>
            </a:r>
            <a:r>
              <a:rPr lang="en-US" altLang="zh-CN">
                <a:solidFill>
                  <a:srgbClr val="000000"/>
                </a:solidFill>
              </a:rPr>
              <a:t>;d</a:t>
            </a:r>
            <a:r>
              <a:rPr lang="zh-CN" altLang="en-US">
                <a:solidFill>
                  <a:srgbClr val="000000"/>
                </a:solidFill>
              </a:rPr>
              <a:t>与</a:t>
            </a:r>
            <a:r>
              <a:rPr lang="en-US" altLang="zh-CN">
                <a:solidFill>
                  <a:srgbClr val="000000"/>
                </a:solidFill>
              </a:rPr>
              <a:t>a</a:t>
            </a:r>
            <a:r>
              <a:rPr lang="zh-CN" altLang="en-US">
                <a:solidFill>
                  <a:srgbClr val="000000"/>
                </a:solidFill>
              </a:rPr>
              <a:t>同族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下列叙述正确的是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127000" y="3167063"/>
            <a:ext cx="6011863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原子半径</a:t>
            </a:r>
            <a:r>
              <a:rPr lang="en-US" altLang="zh-CN">
                <a:solidFill>
                  <a:srgbClr val="000000"/>
                </a:solidFill>
              </a:rPr>
              <a:t>:d&gt;c&gt;b&gt;a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B.4</a:t>
            </a:r>
            <a:r>
              <a:rPr lang="zh-CN" altLang="en-US">
                <a:solidFill>
                  <a:srgbClr val="000000"/>
                </a:solidFill>
              </a:rPr>
              <a:t>种元素中</a:t>
            </a:r>
            <a:r>
              <a:rPr lang="en-US" altLang="zh-CN">
                <a:solidFill>
                  <a:srgbClr val="000000"/>
                </a:solidFill>
              </a:rPr>
              <a:t>b</a:t>
            </a:r>
            <a:r>
              <a:rPr lang="zh-CN" altLang="en-US">
                <a:solidFill>
                  <a:srgbClr val="000000"/>
                </a:solidFill>
              </a:rPr>
              <a:t>的金属性最强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C.c</a:t>
            </a:r>
            <a:r>
              <a:rPr lang="zh-CN" altLang="en-US">
                <a:solidFill>
                  <a:srgbClr val="000000"/>
                </a:solidFill>
              </a:rPr>
              <a:t>的氧化物的水化物是强碱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D.d</a:t>
            </a:r>
            <a:r>
              <a:rPr lang="zh-CN" altLang="en-US">
                <a:solidFill>
                  <a:srgbClr val="000000"/>
                </a:solidFill>
              </a:rPr>
              <a:t>单质的氧化性比</a:t>
            </a:r>
            <a:r>
              <a:rPr lang="en-US" altLang="zh-CN">
                <a:solidFill>
                  <a:srgbClr val="000000"/>
                </a:solidFill>
              </a:rPr>
              <a:t>a</a:t>
            </a:r>
            <a:r>
              <a:rPr lang="zh-CN" altLang="en-US">
                <a:solidFill>
                  <a:srgbClr val="000000"/>
                </a:solidFill>
              </a:rPr>
              <a:t>单质的氧化性强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938259" y="2611891"/>
            <a:ext cx="4205741" cy="2677656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dirty="0">
                <a:solidFill>
                  <a:srgbClr val="FF0000"/>
                </a:solidFill>
              </a:rPr>
              <a:t>【</a:t>
            </a:r>
            <a:r>
              <a:rPr lang="zh-CN" altLang="en-US" dirty="0">
                <a:solidFill>
                  <a:srgbClr val="FF0000"/>
                </a:solidFill>
              </a:rPr>
              <a:t>延伸探究</a:t>
            </a:r>
            <a:r>
              <a:rPr lang="en-US" altLang="zh-CN" dirty="0">
                <a:solidFill>
                  <a:srgbClr val="FF0000"/>
                </a:solidFill>
              </a:rPr>
              <a:t>】</a:t>
            </a:r>
            <a:r>
              <a:rPr lang="en-US" altLang="zh-CN" dirty="0">
                <a:solidFill>
                  <a:srgbClr val="000000"/>
                </a:solidFill>
              </a:rPr>
              <a:t>a</a:t>
            </a:r>
            <a:r>
              <a:rPr lang="zh-CN" altLang="en-US" dirty="0">
                <a:solidFill>
                  <a:srgbClr val="000000"/>
                </a:solidFill>
              </a:rPr>
              <a:t>、</a:t>
            </a:r>
            <a:r>
              <a:rPr lang="en-US" altLang="zh-CN" dirty="0">
                <a:solidFill>
                  <a:srgbClr val="000000"/>
                </a:solidFill>
              </a:rPr>
              <a:t>b</a:t>
            </a:r>
            <a:r>
              <a:rPr lang="zh-CN" altLang="en-US" dirty="0">
                <a:solidFill>
                  <a:srgbClr val="000000"/>
                </a:solidFill>
              </a:rPr>
              <a:t>、</a:t>
            </a:r>
            <a:r>
              <a:rPr lang="en-US" altLang="zh-CN" dirty="0">
                <a:solidFill>
                  <a:srgbClr val="000000"/>
                </a:solidFill>
              </a:rPr>
              <a:t>c</a:t>
            </a:r>
            <a:r>
              <a:rPr lang="zh-CN" altLang="en-US" dirty="0">
                <a:solidFill>
                  <a:srgbClr val="000000"/>
                </a:solidFill>
              </a:rPr>
              <a:t>、</a:t>
            </a:r>
            <a:r>
              <a:rPr lang="en-US" altLang="zh-CN" dirty="0">
                <a:solidFill>
                  <a:srgbClr val="000000"/>
                </a:solidFill>
              </a:rPr>
              <a:t>d </a:t>
            </a:r>
            <a:r>
              <a:rPr lang="zh-CN" altLang="en-US" dirty="0">
                <a:solidFill>
                  <a:srgbClr val="000000"/>
                </a:solidFill>
              </a:rPr>
              <a:t>对应四种简单离子的半径由大到小的顺序为</a:t>
            </a:r>
            <a:r>
              <a:rPr lang="en-US" altLang="zh-CN" dirty="0">
                <a:solidFill>
                  <a:srgbClr val="000000"/>
                </a:solidFill>
              </a:rPr>
              <a:t>________</a:t>
            </a:r>
            <a:r>
              <a:rPr lang="zh-CN" altLang="en-US" dirty="0">
                <a:solidFill>
                  <a:srgbClr val="000000"/>
                </a:solidFill>
              </a:rPr>
              <a:t>。 </a:t>
            </a:r>
            <a:endParaRPr lang="zh-CN" altLang="en-US" dirty="0">
              <a:solidFill>
                <a:srgbClr val="FF0000"/>
              </a:solidFill>
              <a:ea typeface="楷体_GB231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68288" y="833438"/>
            <a:ext cx="862012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过关训练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1.(2018·</a:t>
            </a:r>
            <a:r>
              <a:rPr lang="zh-CN" altLang="en-US">
                <a:solidFill>
                  <a:srgbClr val="000000"/>
                </a:solidFill>
              </a:rPr>
              <a:t>银川高一检测</a:t>
            </a:r>
            <a:r>
              <a:rPr lang="en-US" altLang="zh-CN">
                <a:solidFill>
                  <a:srgbClr val="000000"/>
                </a:solidFill>
              </a:rPr>
              <a:t>)</a:t>
            </a:r>
            <a:r>
              <a:rPr lang="zh-CN" altLang="en-US">
                <a:solidFill>
                  <a:srgbClr val="000000"/>
                </a:solidFill>
              </a:rPr>
              <a:t>以下表述不符合元素周期律的是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稳定性</a:t>
            </a:r>
            <a:r>
              <a:rPr lang="en-US" altLang="zh-CN">
                <a:solidFill>
                  <a:srgbClr val="000000"/>
                </a:solidFill>
              </a:rPr>
              <a:t>:HF&gt;H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r>
              <a:rPr lang="en-US" altLang="zh-CN">
                <a:solidFill>
                  <a:srgbClr val="000000"/>
                </a:solidFill>
              </a:rPr>
              <a:t>O&gt;NH</a:t>
            </a:r>
            <a:r>
              <a:rPr lang="en-US" altLang="zh-CN" baseline="-30000">
                <a:solidFill>
                  <a:srgbClr val="000000"/>
                </a:solidFill>
              </a:rPr>
              <a:t>3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酸性</a:t>
            </a:r>
            <a:r>
              <a:rPr lang="en-US" altLang="zh-CN">
                <a:solidFill>
                  <a:srgbClr val="000000"/>
                </a:solidFill>
              </a:rPr>
              <a:t>:H</a:t>
            </a:r>
            <a:r>
              <a:rPr lang="en-US" altLang="zh-CN" baseline="-30000">
                <a:solidFill>
                  <a:srgbClr val="000000"/>
                </a:solidFill>
              </a:rPr>
              <a:t>3</a:t>
            </a:r>
            <a:r>
              <a:rPr lang="en-US" altLang="zh-CN">
                <a:solidFill>
                  <a:srgbClr val="000000"/>
                </a:solidFill>
              </a:rPr>
              <a:t>PO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r>
              <a:rPr lang="en-US" altLang="zh-CN">
                <a:solidFill>
                  <a:srgbClr val="000000"/>
                </a:solidFill>
              </a:rPr>
              <a:t>&gt;HNO</a:t>
            </a:r>
            <a:r>
              <a:rPr lang="en-US" altLang="zh-CN" baseline="-30000">
                <a:solidFill>
                  <a:srgbClr val="000000"/>
                </a:solidFill>
              </a:rPr>
              <a:t>3</a:t>
            </a:r>
            <a:r>
              <a:rPr lang="en-US" altLang="zh-CN">
                <a:solidFill>
                  <a:srgbClr val="000000"/>
                </a:solidFill>
              </a:rPr>
              <a:t>&gt;HClO</a:t>
            </a:r>
            <a:r>
              <a:rPr lang="en-US" altLang="zh-CN" baseline="-30000">
                <a:solidFill>
                  <a:srgbClr val="000000"/>
                </a:solidFill>
              </a:rPr>
              <a:t>4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微粒半径</a:t>
            </a:r>
            <a:r>
              <a:rPr lang="en-US" altLang="zh-CN">
                <a:solidFill>
                  <a:srgbClr val="000000"/>
                </a:solidFill>
              </a:rPr>
              <a:t>:F</a:t>
            </a:r>
            <a:r>
              <a:rPr lang="en-US" altLang="zh-CN" baseline="30000">
                <a:solidFill>
                  <a:srgbClr val="000000"/>
                </a:solidFill>
              </a:rPr>
              <a:t>-</a:t>
            </a:r>
            <a:r>
              <a:rPr lang="en-US" altLang="zh-CN">
                <a:solidFill>
                  <a:srgbClr val="000000"/>
                </a:solidFill>
              </a:rPr>
              <a:t>&gt;Na</a:t>
            </a:r>
            <a:r>
              <a:rPr lang="en-US" altLang="zh-CN" baseline="30000">
                <a:solidFill>
                  <a:srgbClr val="000000"/>
                </a:solidFill>
              </a:rPr>
              <a:t>+</a:t>
            </a:r>
            <a:r>
              <a:rPr lang="en-US" altLang="zh-CN">
                <a:solidFill>
                  <a:srgbClr val="000000"/>
                </a:solidFill>
              </a:rPr>
              <a:t>&gt;Mg</a:t>
            </a:r>
            <a:r>
              <a:rPr lang="en-US" altLang="zh-CN" baseline="30000">
                <a:solidFill>
                  <a:srgbClr val="000000"/>
                </a:solidFill>
              </a:rPr>
              <a:t>2+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还原性</a:t>
            </a:r>
            <a:r>
              <a:rPr lang="en-US" altLang="zh-CN">
                <a:solidFill>
                  <a:srgbClr val="000000"/>
                </a:solidFill>
              </a:rPr>
              <a:t>:HI&gt;HBr&gt;HCl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矩形 4"/>
          <p:cNvSpPr>
            <a:spLocks noChangeArrowheads="1"/>
          </p:cNvSpPr>
          <p:nvPr/>
        </p:nvSpPr>
        <p:spPr bwMode="auto">
          <a:xfrm>
            <a:off x="0" y="0"/>
            <a:ext cx="9144000" cy="57134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/>
          </a:p>
        </p:txBody>
      </p:sp>
      <p:pic>
        <p:nvPicPr>
          <p:cNvPr id="35843" name="图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0"/>
            <a:ext cx="8645525" cy="565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9"/>
          <p:cNvSpPr>
            <a:spLocks noChangeArrowheads="1"/>
          </p:cNvSpPr>
          <p:nvPr/>
        </p:nvSpPr>
        <p:spPr bwMode="auto">
          <a:xfrm>
            <a:off x="120650" y="998538"/>
            <a:ext cx="8872538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</a:t>
            </a:r>
          </a:p>
          <a:p>
            <a:pPr algn="ctr">
              <a:lnSpc>
                <a:spcPct val="150000"/>
              </a:lnSpc>
            </a:pPr>
            <a:r>
              <a:rPr lang="zh-CN" altLang="en-US" sz="4000" b="0">
                <a:latin typeface="黑体" panose="02010609060101010101" pitchFamily="49" charset="-122"/>
                <a:ea typeface="黑体" panose="02010609060101010101" pitchFamily="49" charset="-122"/>
              </a:rPr>
              <a:t>元素周期表和元素周期律的应用</a:t>
            </a:r>
            <a:r>
              <a:rPr lang="zh-CN" altLang="en-US" sz="4000" b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pic>
        <p:nvPicPr>
          <p:cNvPr id="36867" name="Picture 21" descr="111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3221038"/>
            <a:ext cx="1795463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22" descr="素材中国sccnn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74" t="51448" r="26816"/>
          <a:stretch>
            <a:fillRect/>
          </a:stretch>
        </p:blipFill>
        <p:spPr bwMode="auto">
          <a:xfrm>
            <a:off x="6708775" y="3862388"/>
            <a:ext cx="1970088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11"/>
          <p:cNvSpPr txBox="1">
            <a:spLocks noChangeArrowheads="1"/>
          </p:cNvSpPr>
          <p:nvPr/>
        </p:nvSpPr>
        <p:spPr bwMode="auto">
          <a:xfrm>
            <a:off x="0" y="496888"/>
            <a:ext cx="9144000" cy="1014412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000"/>
              <a:t>一、元素周期表的分区及化合价规律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2000"/>
              <a:t>1.</a:t>
            </a:r>
            <a:r>
              <a:rPr lang="zh-CN" altLang="en-US" sz="2000"/>
              <a:t>金属元素与非金属元素的分区及性质递变规律</a:t>
            </a:r>
            <a:r>
              <a:rPr lang="en-US" altLang="zh-CN" sz="2000"/>
              <a:t>:</a:t>
            </a:r>
          </a:p>
        </p:txBody>
      </p:sp>
      <p:pic>
        <p:nvPicPr>
          <p:cNvPr id="37891" name="Picture 12" descr="栏目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113" y="0"/>
            <a:ext cx="60706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2" name="13hxr56j.jpg" descr="说明: id:2147505678;Founde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1425575"/>
            <a:ext cx="714375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902017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(1)</a:t>
            </a:r>
            <a:r>
              <a:rPr lang="zh-CN" altLang="en-US">
                <a:solidFill>
                  <a:srgbClr val="000000"/>
                </a:solidFill>
              </a:rPr>
              <a:t>请填写出图</a:t>
            </a:r>
            <a:r>
              <a:rPr lang="zh-CN" altLang="en-US"/>
              <a:t>中序号所示内容</a:t>
            </a:r>
            <a:r>
              <a:rPr lang="en-US" altLang="zh-CN"/>
              <a:t>: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①_____</a:t>
            </a:r>
            <a:r>
              <a:rPr lang="zh-CN" altLang="en-US"/>
              <a:t>　②</a:t>
            </a:r>
            <a:r>
              <a:rPr lang="en-US" altLang="zh-CN"/>
              <a:t>_____</a:t>
            </a:r>
            <a:r>
              <a:rPr lang="zh-CN" altLang="en-US"/>
              <a:t>　③</a:t>
            </a:r>
            <a:r>
              <a:rPr lang="en-US" altLang="zh-CN"/>
              <a:t>_____</a:t>
            </a:r>
            <a:r>
              <a:rPr lang="zh-CN" altLang="en-US"/>
              <a:t>　④</a:t>
            </a:r>
            <a:r>
              <a:rPr lang="en-US" altLang="zh-CN"/>
              <a:t>_____</a:t>
            </a:r>
            <a:r>
              <a:rPr lang="zh-CN" altLang="en-US"/>
              <a:t>　⑤</a:t>
            </a:r>
            <a:r>
              <a:rPr lang="en-US" altLang="zh-CN"/>
              <a:t>___</a:t>
            </a:r>
            <a:r>
              <a:rPr lang="zh-CN" altLang="en-US"/>
              <a:t>　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⑥</a:t>
            </a:r>
            <a:r>
              <a:rPr lang="en-US" altLang="zh-CN"/>
              <a:t>___</a:t>
            </a:r>
            <a:r>
              <a:rPr lang="zh-CN" altLang="en-US"/>
              <a:t>　⑦</a:t>
            </a:r>
            <a:r>
              <a:rPr lang="en-US" altLang="zh-CN"/>
              <a:t>_____</a:t>
            </a:r>
            <a:r>
              <a:rPr lang="zh-CN" altLang="en-US"/>
              <a:t>　⑧</a:t>
            </a:r>
            <a:r>
              <a:rPr lang="en-US" altLang="zh-CN"/>
              <a:t>_______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/>
              <a:t>(2)</a:t>
            </a:r>
            <a:r>
              <a:rPr lang="zh-CN" altLang="en-US"/>
              <a:t>分界线附近元素的性质</a:t>
            </a:r>
            <a:r>
              <a:rPr lang="en-US" altLang="zh-CN"/>
              <a:t>:</a:t>
            </a:r>
            <a:r>
              <a:rPr lang="zh-CN" altLang="en-US"/>
              <a:t>既表现出</a:t>
            </a:r>
            <a:r>
              <a:rPr lang="en-US" altLang="zh-CN"/>
              <a:t>_____</a:t>
            </a:r>
            <a:r>
              <a:rPr lang="zh-CN" altLang="en-US"/>
              <a:t>性质</a:t>
            </a:r>
            <a:r>
              <a:rPr lang="en-US" altLang="zh-CN"/>
              <a:t>,</a:t>
            </a:r>
            <a:r>
              <a:rPr lang="zh-CN" altLang="en-US"/>
              <a:t>又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/>
              <a:t>表现出</a:t>
            </a:r>
            <a:r>
              <a:rPr lang="en-US" altLang="zh-CN"/>
              <a:t>_______</a:t>
            </a:r>
            <a:r>
              <a:rPr lang="zh-CN" altLang="en-US"/>
              <a:t>性质。</a:t>
            </a:r>
          </a:p>
        </p:txBody>
      </p:sp>
      <p:sp>
        <p:nvSpPr>
          <p:cNvPr id="1251331" name="Text Box 3"/>
          <p:cNvSpPr txBox="1">
            <a:spLocks noChangeArrowheads="1"/>
          </p:cNvSpPr>
          <p:nvPr/>
        </p:nvSpPr>
        <p:spPr bwMode="auto">
          <a:xfrm>
            <a:off x="334963" y="1552575"/>
            <a:ext cx="16541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增强</a:t>
            </a:r>
          </a:p>
        </p:txBody>
      </p:sp>
      <p:sp>
        <p:nvSpPr>
          <p:cNvPr id="1251332" name="Text Box 4"/>
          <p:cNvSpPr txBox="1">
            <a:spLocks noChangeArrowheads="1"/>
          </p:cNvSpPr>
          <p:nvPr/>
        </p:nvSpPr>
        <p:spPr bwMode="auto">
          <a:xfrm>
            <a:off x="1947863" y="1552575"/>
            <a:ext cx="16541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减弱</a:t>
            </a:r>
          </a:p>
        </p:txBody>
      </p:sp>
      <p:sp>
        <p:nvSpPr>
          <p:cNvPr id="1251333" name="Text Box 5"/>
          <p:cNvSpPr txBox="1">
            <a:spLocks noChangeArrowheads="1"/>
          </p:cNvSpPr>
          <p:nvPr/>
        </p:nvSpPr>
        <p:spPr bwMode="auto">
          <a:xfrm>
            <a:off x="3560763" y="1552575"/>
            <a:ext cx="16541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增强</a:t>
            </a:r>
          </a:p>
        </p:txBody>
      </p:sp>
      <p:sp>
        <p:nvSpPr>
          <p:cNvPr id="1251334" name="Text Box 6"/>
          <p:cNvSpPr txBox="1">
            <a:spLocks noChangeArrowheads="1"/>
          </p:cNvSpPr>
          <p:nvPr/>
        </p:nvSpPr>
        <p:spPr bwMode="auto">
          <a:xfrm>
            <a:off x="5173663" y="1552575"/>
            <a:ext cx="16541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增强</a:t>
            </a:r>
          </a:p>
        </p:txBody>
      </p:sp>
      <p:sp>
        <p:nvSpPr>
          <p:cNvPr id="1251335" name="Text Box 7"/>
          <p:cNvSpPr txBox="1">
            <a:spLocks noChangeArrowheads="1"/>
          </p:cNvSpPr>
          <p:nvPr/>
        </p:nvSpPr>
        <p:spPr bwMode="auto">
          <a:xfrm>
            <a:off x="6929438" y="1552575"/>
            <a:ext cx="100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Al</a:t>
            </a:r>
          </a:p>
        </p:txBody>
      </p:sp>
      <p:sp>
        <p:nvSpPr>
          <p:cNvPr id="1251336" name="Text Box 8"/>
          <p:cNvSpPr txBox="1">
            <a:spLocks noChangeArrowheads="1"/>
          </p:cNvSpPr>
          <p:nvPr/>
        </p:nvSpPr>
        <p:spPr bwMode="auto">
          <a:xfrm>
            <a:off x="477838" y="2187575"/>
            <a:ext cx="100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Si</a:t>
            </a:r>
          </a:p>
        </p:txBody>
      </p:sp>
      <p:sp>
        <p:nvSpPr>
          <p:cNvPr id="1251337" name="Text Box 9"/>
          <p:cNvSpPr txBox="1">
            <a:spLocks noChangeArrowheads="1"/>
          </p:cNvSpPr>
          <p:nvPr/>
        </p:nvSpPr>
        <p:spPr bwMode="auto">
          <a:xfrm>
            <a:off x="1592263" y="2187575"/>
            <a:ext cx="16541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金属</a:t>
            </a:r>
          </a:p>
        </p:txBody>
      </p:sp>
      <p:sp>
        <p:nvSpPr>
          <p:cNvPr id="1251338" name="Text Box 10"/>
          <p:cNvSpPr txBox="1">
            <a:spLocks noChangeArrowheads="1"/>
          </p:cNvSpPr>
          <p:nvPr/>
        </p:nvSpPr>
        <p:spPr bwMode="auto">
          <a:xfrm>
            <a:off x="3052763" y="2187575"/>
            <a:ext cx="23145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非金属</a:t>
            </a:r>
          </a:p>
        </p:txBody>
      </p:sp>
      <p:sp>
        <p:nvSpPr>
          <p:cNvPr id="1251339" name="Text Box 11"/>
          <p:cNvSpPr txBox="1">
            <a:spLocks noChangeArrowheads="1"/>
          </p:cNvSpPr>
          <p:nvPr/>
        </p:nvSpPr>
        <p:spPr bwMode="auto">
          <a:xfrm>
            <a:off x="5707063" y="2822575"/>
            <a:ext cx="16541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金属</a:t>
            </a:r>
          </a:p>
        </p:txBody>
      </p:sp>
      <p:sp>
        <p:nvSpPr>
          <p:cNvPr id="1251340" name="Text Box 12"/>
          <p:cNvSpPr txBox="1">
            <a:spLocks noChangeArrowheads="1"/>
          </p:cNvSpPr>
          <p:nvPr/>
        </p:nvSpPr>
        <p:spPr bwMode="auto">
          <a:xfrm>
            <a:off x="906463" y="3470275"/>
            <a:ext cx="231457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 anchorCtr="1"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FF0000"/>
                </a:solidFill>
              </a:rPr>
              <a:t>非金属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1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1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51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51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51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51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51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5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251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1331" grpId="0" autoUpdateAnimBg="0"/>
      <p:bldP spid="1251332" grpId="0" autoUpdateAnimBg="0"/>
      <p:bldP spid="1251333" grpId="0" autoUpdateAnimBg="0"/>
      <p:bldP spid="1251334" grpId="0" autoUpdateAnimBg="0"/>
      <p:bldP spid="1251335" grpId="0" autoUpdateAnimBg="0"/>
      <p:bldP spid="1251336" grpId="0" autoUpdateAnimBg="0"/>
      <p:bldP spid="1251337" grpId="0" autoUpdateAnimBg="0"/>
      <p:bldP spid="1251338" grpId="0" autoUpdateAnimBg="0"/>
      <p:bldP spid="1251339" grpId="0" autoUpdateAnimBg="0"/>
      <p:bldP spid="1251340" grpId="0" autoUpdateAnimBg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000000"/>
                </a:solidFill>
              </a:rPr>
              <a:t>二、元素周期表和元素周期律的应用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1.</a:t>
            </a:r>
            <a:r>
              <a:rPr lang="zh-CN" altLang="en-US">
                <a:solidFill>
                  <a:srgbClr val="000000"/>
                </a:solidFill>
              </a:rPr>
              <a:t>由元素在周期表中的位置推测其原子结构和性质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000000"/>
                </a:solidFill>
              </a:rPr>
              <a:t>如铅</a:t>
            </a:r>
            <a:r>
              <a:rPr lang="en-US" altLang="zh-CN">
                <a:solidFill>
                  <a:srgbClr val="000000"/>
                </a:solidFill>
              </a:rPr>
              <a:t>(Pb)</a:t>
            </a:r>
            <a:r>
              <a:rPr lang="zh-CN" altLang="en-US">
                <a:solidFill>
                  <a:srgbClr val="000000"/>
                </a:solidFill>
              </a:rPr>
              <a:t>位于第</a:t>
            </a:r>
            <a:r>
              <a:rPr lang="en-US" altLang="zh-CN">
                <a:solidFill>
                  <a:srgbClr val="000000"/>
                </a:solidFill>
              </a:rPr>
              <a:t>6</a:t>
            </a:r>
            <a:r>
              <a:rPr lang="zh-CN" altLang="en-US">
                <a:solidFill>
                  <a:srgbClr val="000000"/>
                </a:solidFill>
              </a:rPr>
              <a:t>周期第</a:t>
            </a:r>
            <a:r>
              <a:rPr lang="en-US" altLang="zh-CN">
                <a:solidFill>
                  <a:srgbClr val="000000"/>
                </a:solidFill>
              </a:rPr>
              <a:t>ⅣA</a:t>
            </a:r>
            <a:r>
              <a:rPr lang="zh-CN" altLang="en-US">
                <a:solidFill>
                  <a:srgbClr val="000000"/>
                </a:solidFill>
              </a:rPr>
              <a:t>族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则可推知铅的主要化合价为</a:t>
            </a:r>
            <a:r>
              <a:rPr lang="en-US" altLang="zh-CN">
                <a:solidFill>
                  <a:srgbClr val="000000"/>
                </a:solidFill>
              </a:rPr>
              <a:t>+2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+4,</a:t>
            </a:r>
            <a:r>
              <a:rPr lang="zh-CN" altLang="en-US">
                <a:solidFill>
                  <a:srgbClr val="000000"/>
                </a:solidFill>
              </a:rPr>
              <a:t>可预测铅是活泼金属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能置换出酸中的氢等。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2.</a:t>
            </a:r>
            <a:r>
              <a:rPr lang="zh-CN" altLang="en-US">
                <a:solidFill>
                  <a:srgbClr val="000000"/>
                </a:solidFill>
              </a:rPr>
              <a:t>由元素的位置比较元素的性质</a:t>
            </a:r>
            <a:r>
              <a:rPr lang="en-US" altLang="zh-CN">
                <a:solidFill>
                  <a:srgbClr val="000000"/>
                </a:solidFill>
              </a:rPr>
              <a:t>: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>
                <a:solidFill>
                  <a:srgbClr val="000000"/>
                </a:solidFill>
              </a:rPr>
              <a:t>如同主族元素性质的比较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同周期元素性质的比较。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3.</a:t>
            </a:r>
            <a:r>
              <a:rPr lang="zh-CN" altLang="en-US">
                <a:solidFill>
                  <a:srgbClr val="000000"/>
                </a:solidFill>
              </a:rPr>
              <a:t>根据元素的原子结构推测它在元素周期表中的位置。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4.</a:t>
            </a:r>
            <a:r>
              <a:rPr lang="zh-CN" altLang="en-US">
                <a:solidFill>
                  <a:srgbClr val="000000"/>
                </a:solidFill>
              </a:rPr>
              <a:t>指导新元素的发现及预测它们的原子结构和性质。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/>
              <a:t>5.</a:t>
            </a:r>
            <a:r>
              <a:rPr lang="zh-CN" altLang="en-US"/>
              <a:t>在生产生活中的应用</a:t>
            </a:r>
            <a:r>
              <a:rPr lang="en-US" altLang="zh-CN"/>
              <a:t>: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588" y="1851025"/>
            <a:ext cx="8056562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55428" name="Text Box 4"/>
          <p:cNvSpPr txBox="1">
            <a:spLocks noChangeArrowheads="1"/>
          </p:cNvSpPr>
          <p:nvPr/>
        </p:nvSpPr>
        <p:spPr bwMode="auto">
          <a:xfrm>
            <a:off x="4819650" y="1941513"/>
            <a:ext cx="1735138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300">
                <a:solidFill>
                  <a:srgbClr val="FF0000"/>
                </a:solidFill>
              </a:rPr>
              <a:t>半导体</a:t>
            </a:r>
          </a:p>
        </p:txBody>
      </p:sp>
      <p:sp>
        <p:nvSpPr>
          <p:cNvPr id="1255429" name="Text Box 5"/>
          <p:cNvSpPr txBox="1">
            <a:spLocks noChangeArrowheads="1"/>
          </p:cNvSpPr>
          <p:nvPr/>
        </p:nvSpPr>
        <p:spPr bwMode="auto">
          <a:xfrm>
            <a:off x="6665913" y="2868613"/>
            <a:ext cx="1735137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300">
                <a:solidFill>
                  <a:srgbClr val="FF0000"/>
                </a:solidFill>
              </a:rPr>
              <a:t>耐高温</a:t>
            </a:r>
          </a:p>
        </p:txBody>
      </p:sp>
      <p:sp>
        <p:nvSpPr>
          <p:cNvPr id="1255430" name="Text Box 6"/>
          <p:cNvSpPr txBox="1">
            <a:spLocks noChangeArrowheads="1"/>
          </p:cNvSpPr>
          <p:nvPr/>
        </p:nvSpPr>
        <p:spPr bwMode="auto">
          <a:xfrm>
            <a:off x="5486400" y="4130675"/>
            <a:ext cx="1735138" cy="72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80000"/>
              </a:lnSpc>
              <a:spcBef>
                <a:spcPct val="50000"/>
              </a:spcBef>
            </a:pPr>
            <a:r>
              <a:rPr lang="zh-CN" altLang="en-US" sz="2300">
                <a:solidFill>
                  <a:srgbClr val="FF0000"/>
                </a:solidFill>
              </a:rPr>
              <a:t>农药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554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554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5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55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458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自主检测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1.</a:t>
            </a:r>
            <a:r>
              <a:rPr lang="zh-CN" altLang="en-US">
                <a:solidFill>
                  <a:srgbClr val="000000"/>
                </a:solidFill>
              </a:rPr>
              <a:t>镭是元素周期表中第</a:t>
            </a:r>
            <a:r>
              <a:rPr lang="en-US" altLang="zh-CN">
                <a:solidFill>
                  <a:srgbClr val="000000"/>
                </a:solidFill>
              </a:rPr>
              <a:t>7</a:t>
            </a:r>
            <a:r>
              <a:rPr lang="zh-CN" altLang="en-US">
                <a:solidFill>
                  <a:srgbClr val="000000"/>
                </a:solidFill>
              </a:rPr>
              <a:t>周期第</a:t>
            </a:r>
            <a:r>
              <a:rPr lang="en-US" altLang="zh-CN">
                <a:solidFill>
                  <a:srgbClr val="000000"/>
                </a:solidFill>
              </a:rPr>
              <a:t>ⅡA</a:t>
            </a:r>
            <a:r>
              <a:rPr lang="zh-CN" altLang="en-US">
                <a:solidFill>
                  <a:srgbClr val="000000"/>
                </a:solidFill>
              </a:rPr>
              <a:t>族元素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关于其叙述不正确的是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</a:t>
            </a:r>
            <a:r>
              <a:rPr lang="zh-CN" altLang="en-US">
                <a:solidFill>
                  <a:srgbClr val="000000"/>
                </a:solidFill>
              </a:rPr>
              <a:t>镭的金属性比钙弱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B.</a:t>
            </a:r>
            <a:r>
              <a:rPr lang="zh-CN" altLang="en-US">
                <a:solidFill>
                  <a:srgbClr val="000000"/>
                </a:solidFill>
              </a:rPr>
              <a:t>单质能与水反应生成</a:t>
            </a:r>
            <a:r>
              <a:rPr lang="en-US" altLang="zh-CN">
                <a:solidFill>
                  <a:srgbClr val="000000"/>
                </a:solidFill>
              </a:rPr>
              <a:t>H</a:t>
            </a:r>
            <a:r>
              <a:rPr lang="en-US" altLang="zh-CN" baseline="-30000">
                <a:solidFill>
                  <a:srgbClr val="000000"/>
                </a:solidFill>
              </a:rPr>
              <a:t>2</a:t>
            </a:r>
            <a:endParaRPr lang="en-US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</a:t>
            </a:r>
            <a:r>
              <a:rPr lang="zh-CN" altLang="en-US">
                <a:solidFill>
                  <a:srgbClr val="000000"/>
                </a:solidFill>
              </a:rPr>
              <a:t>镭在化合物中呈</a:t>
            </a:r>
            <a:r>
              <a:rPr lang="en-US" altLang="zh-CN">
                <a:solidFill>
                  <a:srgbClr val="000000"/>
                </a:solidFill>
              </a:rPr>
              <a:t>+2</a:t>
            </a:r>
            <a:r>
              <a:rPr lang="zh-CN" altLang="en-US">
                <a:solidFill>
                  <a:srgbClr val="000000"/>
                </a:solidFill>
              </a:rPr>
              <a:t>价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D.</a:t>
            </a:r>
            <a:r>
              <a:rPr lang="zh-CN" altLang="en-US">
                <a:solidFill>
                  <a:srgbClr val="000000"/>
                </a:solidFill>
              </a:rPr>
              <a:t>碳酸镭难溶于水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3.</a:t>
            </a:r>
            <a:r>
              <a:rPr lang="zh-CN" altLang="en-US">
                <a:solidFill>
                  <a:srgbClr val="000000"/>
                </a:solidFill>
              </a:rPr>
              <a:t>元素</a:t>
            </a:r>
            <a:r>
              <a:rPr lang="en-US" altLang="zh-CN">
                <a:solidFill>
                  <a:srgbClr val="000000"/>
                </a:solidFill>
              </a:rPr>
              <a:t>R</a:t>
            </a:r>
            <a:r>
              <a:rPr lang="zh-CN" altLang="en-US">
                <a:solidFill>
                  <a:srgbClr val="000000"/>
                </a:solidFill>
              </a:rPr>
              <a:t>的最高价含氧酸的化学式为</a:t>
            </a:r>
            <a:r>
              <a:rPr lang="en-US" altLang="zh-CN">
                <a:solidFill>
                  <a:srgbClr val="000000"/>
                </a:solidFill>
              </a:rPr>
              <a:t>H</a:t>
            </a:r>
            <a:r>
              <a:rPr lang="en-US" altLang="zh-CN" baseline="-30000">
                <a:solidFill>
                  <a:srgbClr val="000000"/>
                </a:solidFill>
              </a:rPr>
              <a:t>n</a:t>
            </a:r>
            <a:r>
              <a:rPr lang="en-US" altLang="zh-CN">
                <a:solidFill>
                  <a:srgbClr val="000000"/>
                </a:solidFill>
              </a:rPr>
              <a:t>RO</a:t>
            </a:r>
            <a:r>
              <a:rPr lang="en-US" altLang="zh-CN" baseline="-30000">
                <a:solidFill>
                  <a:srgbClr val="000000"/>
                </a:solidFill>
              </a:rPr>
              <a:t>2n-2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在其气态氢化物中</a:t>
            </a:r>
            <a:r>
              <a:rPr lang="en-US" altLang="zh-CN">
                <a:solidFill>
                  <a:srgbClr val="000000"/>
                </a:solidFill>
              </a:rPr>
              <a:t>,R</a:t>
            </a:r>
            <a:r>
              <a:rPr lang="zh-CN" altLang="en-US">
                <a:solidFill>
                  <a:srgbClr val="000000"/>
                </a:solidFill>
              </a:rPr>
              <a:t>元素的化合价为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  <a:endParaRPr lang="pt-BR" altLang="zh-CN">
              <a:solidFill>
                <a:srgbClr val="000000"/>
              </a:solidFill>
            </a:endParaRPr>
          </a:p>
          <a:p>
            <a:pPr eaLnBrk="1" hangingPunct="1">
              <a:lnSpc>
                <a:spcPct val="150000"/>
              </a:lnSpc>
            </a:pPr>
            <a:r>
              <a:rPr lang="pt-BR" altLang="zh-CN">
                <a:solidFill>
                  <a:srgbClr val="000000"/>
                </a:solidFill>
              </a:rPr>
              <a:t>A.-10+3n</a:t>
            </a:r>
            <a:r>
              <a:rPr lang="zh-CN" altLang="pt-BR">
                <a:solidFill>
                  <a:srgbClr val="000000"/>
                </a:solidFill>
              </a:rPr>
              <a:t>　　　 </a:t>
            </a:r>
            <a:r>
              <a:rPr lang="pt-BR" altLang="zh-CN">
                <a:solidFill>
                  <a:srgbClr val="000000"/>
                </a:solidFill>
              </a:rPr>
              <a:t>B.-6+3n</a:t>
            </a:r>
          </a:p>
          <a:p>
            <a:pPr eaLnBrk="1" hangingPunct="1">
              <a:lnSpc>
                <a:spcPct val="150000"/>
              </a:lnSpc>
            </a:pPr>
            <a:r>
              <a:rPr lang="pt-BR" altLang="zh-CN">
                <a:solidFill>
                  <a:srgbClr val="000000"/>
                </a:solidFill>
              </a:rPr>
              <a:t>C.-(12-3n) 	D.-(4-2n)</a:t>
            </a:r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3298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典题通关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典例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00"/>
                </a:solidFill>
              </a:rPr>
              <a:t>(2018·</a:t>
            </a:r>
            <a:r>
              <a:rPr lang="zh-CN" altLang="en-US">
                <a:solidFill>
                  <a:srgbClr val="000000"/>
                </a:solidFill>
              </a:rPr>
              <a:t>成都高一检测</a:t>
            </a:r>
            <a:r>
              <a:rPr lang="en-US" altLang="zh-CN">
                <a:solidFill>
                  <a:srgbClr val="000000"/>
                </a:solidFill>
              </a:rPr>
              <a:t>)W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X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Y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Z</a:t>
            </a:r>
            <a:r>
              <a:rPr lang="zh-CN" altLang="en-US">
                <a:solidFill>
                  <a:srgbClr val="000000"/>
                </a:solidFill>
              </a:rPr>
              <a:t>四种短周期元素在元素周期表中的相对位置如图所示</a:t>
            </a:r>
            <a:r>
              <a:rPr lang="en-US" altLang="zh-CN">
                <a:solidFill>
                  <a:srgbClr val="000000"/>
                </a:solidFill>
              </a:rPr>
              <a:t>,W</a:t>
            </a:r>
            <a:r>
              <a:rPr lang="zh-CN" altLang="en-US">
                <a:solidFill>
                  <a:srgbClr val="000000"/>
                </a:solidFill>
              </a:rPr>
              <a:t>的气态氢化物可与其最高价含氧酸反应生成铵盐</a:t>
            </a:r>
            <a:r>
              <a:rPr lang="en-US" altLang="zh-CN">
                <a:solidFill>
                  <a:srgbClr val="000000"/>
                </a:solidFill>
              </a:rPr>
              <a:t>,</a:t>
            </a:r>
            <a:r>
              <a:rPr lang="zh-CN" altLang="en-US">
                <a:solidFill>
                  <a:srgbClr val="000000"/>
                </a:solidFill>
              </a:rPr>
              <a:t>下列说法正确的是	</a:t>
            </a:r>
            <a:r>
              <a:rPr lang="en-US" altLang="zh-CN">
                <a:solidFill>
                  <a:srgbClr val="000000"/>
                </a:solidFill>
              </a:rPr>
              <a:t>(</a:t>
            </a:r>
            <a:r>
              <a:rPr lang="zh-CN" altLang="en-US">
                <a:solidFill>
                  <a:srgbClr val="000000"/>
                </a:solidFill>
              </a:rPr>
              <a:t>　　</a:t>
            </a:r>
            <a:r>
              <a:rPr lang="en-US" altLang="zh-CN">
                <a:solidFill>
                  <a:srgbClr val="000000"/>
                </a:solidFill>
              </a:rPr>
              <a:t>)</a:t>
            </a:r>
          </a:p>
        </p:txBody>
      </p:sp>
      <p:graphicFrame>
        <p:nvGraphicFramePr>
          <p:cNvPr id="1272873" name="Group 41"/>
          <p:cNvGraphicFramePr>
            <a:graphicFrameLocks noGrp="1"/>
          </p:cNvGraphicFramePr>
          <p:nvPr/>
        </p:nvGraphicFramePr>
        <p:xfrm>
          <a:off x="1920875" y="4367213"/>
          <a:ext cx="3816350" cy="1036638"/>
        </p:xfrm>
        <a:graphic>
          <a:graphicData uri="http://schemas.openxmlformats.org/drawingml/2006/table">
            <a:tbl>
              <a:tblPr/>
              <a:tblGrid>
                <a:gridCol w="1274763"/>
                <a:gridCol w="1270000"/>
                <a:gridCol w="1271587"/>
              </a:tblGrid>
              <a:tr h="518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W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X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31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Y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Z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anchor="ctr" horzOverflow="overflow">
                    <a:lnL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268288" y="957263"/>
            <a:ext cx="8620125" cy="265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2pPr>
            <a:lvl3pPr marL="11430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3pPr>
            <a:lvl4pPr marL="16002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4pPr>
            <a:lvl5pPr marL="2057400" indent="-228600"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A.X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Y</a:t>
            </a:r>
            <a:r>
              <a:rPr lang="zh-CN" altLang="en-US">
                <a:solidFill>
                  <a:srgbClr val="000000"/>
                </a:solidFill>
              </a:rPr>
              <a:t>、</a:t>
            </a:r>
            <a:r>
              <a:rPr lang="en-US" altLang="zh-CN">
                <a:solidFill>
                  <a:srgbClr val="000000"/>
                </a:solidFill>
              </a:rPr>
              <a:t>Z</a:t>
            </a:r>
            <a:r>
              <a:rPr lang="zh-CN" altLang="en-US">
                <a:solidFill>
                  <a:srgbClr val="000000"/>
                </a:solidFill>
              </a:rPr>
              <a:t>中最简单氢化物稳定性最差的是</a:t>
            </a:r>
            <a:r>
              <a:rPr lang="en-US" altLang="zh-CN">
                <a:solidFill>
                  <a:srgbClr val="000000"/>
                </a:solidFill>
              </a:rPr>
              <a:t>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B.X</a:t>
            </a:r>
            <a:r>
              <a:rPr lang="zh-CN" altLang="en-US">
                <a:solidFill>
                  <a:srgbClr val="000000"/>
                </a:solidFill>
              </a:rPr>
              <a:t>元素形成的单核阴离子还原性强于</a:t>
            </a:r>
            <a:r>
              <a:rPr lang="en-US" altLang="zh-CN">
                <a:solidFill>
                  <a:srgbClr val="000000"/>
                </a:solidFill>
              </a:rPr>
              <a:t>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C.Z</a:t>
            </a:r>
            <a:r>
              <a:rPr lang="zh-CN" altLang="en-US">
                <a:solidFill>
                  <a:srgbClr val="000000"/>
                </a:solidFill>
              </a:rPr>
              <a:t>元素氧化物对应水化物的酸性强于</a:t>
            </a:r>
            <a:r>
              <a:rPr lang="en-US" altLang="zh-CN">
                <a:solidFill>
                  <a:srgbClr val="000000"/>
                </a:solidFill>
              </a:rPr>
              <a:t>Y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>
                <a:solidFill>
                  <a:srgbClr val="000000"/>
                </a:solidFill>
              </a:rPr>
              <a:t>D.Z</a:t>
            </a:r>
            <a:r>
              <a:rPr lang="zh-CN" altLang="en-US">
                <a:solidFill>
                  <a:srgbClr val="000000"/>
                </a:solidFill>
              </a:rPr>
              <a:t>元素单质在化学反应中只表现氧化性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10_默认设计模板">
  <a:themeElements>
    <a:clrScheme name="10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0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默认设计模板">
  <a:themeElements>
    <a:clrScheme name="1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5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宋体" panose="02010600030101010101" pitchFamily="2" charset="-122"/>
            <a:ea typeface="宋体" panose="02010600030101010101" pitchFamily="2" charset="-122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1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3114</TotalTime>
  <Words>2058</Words>
  <Application>Microsoft Office PowerPoint</Application>
  <PresentationFormat>自定义</PresentationFormat>
  <Paragraphs>336</Paragraphs>
  <Slides>42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42</vt:i4>
      </vt:variant>
    </vt:vector>
  </HeadingPairs>
  <TitlesOfParts>
    <vt:vector size="50" baseType="lpstr">
      <vt:lpstr>黑体</vt:lpstr>
      <vt:lpstr>楷体_GB2312</vt:lpstr>
      <vt:lpstr>宋体</vt:lpstr>
      <vt:lpstr>Arial</vt:lpstr>
      <vt:lpstr>Times New Roman</vt:lpstr>
      <vt:lpstr>10_默认设计模板</vt:lpstr>
      <vt:lpstr>11_默认设计模板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元素周期律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世纪金榜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世纪金榜</dc:title>
  <dc:creator>世纪金榜</dc:creator>
  <cp:lastModifiedBy>XiaZaiMa.COM</cp:lastModifiedBy>
  <cp:revision>623</cp:revision>
  <cp:lastPrinted>1601-01-01T00:00:00Z</cp:lastPrinted>
  <dcterms:created xsi:type="dcterms:W3CDTF">1601-01-01T00:00:00Z</dcterms:created>
  <dcterms:modified xsi:type="dcterms:W3CDTF">2019-03-01T03:44:54Z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