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81" r:id="rId3"/>
    <p:sldId id="317" r:id="rId5"/>
    <p:sldId id="318" r:id="rId6"/>
    <p:sldId id="392" r:id="rId7"/>
    <p:sldId id="393" r:id="rId8"/>
    <p:sldId id="394" r:id="rId9"/>
    <p:sldId id="365" r:id="rId10"/>
    <p:sldId id="366" r:id="rId11"/>
    <p:sldId id="368" r:id="rId12"/>
    <p:sldId id="369" r:id="rId13"/>
    <p:sldId id="322" r:id="rId14"/>
    <p:sldId id="327" r:id="rId15"/>
    <p:sldId id="332" r:id="rId16"/>
    <p:sldId id="333" r:id="rId17"/>
    <p:sldId id="370" r:id="rId18"/>
    <p:sldId id="437" r:id="rId19"/>
    <p:sldId id="385" r:id="rId20"/>
    <p:sldId id="382" r:id="rId21"/>
    <p:sldId id="388" r:id="rId22"/>
    <p:sldId id="383" r:id="rId23"/>
    <p:sldId id="386" r:id="rId24"/>
    <p:sldId id="387" r:id="rId25"/>
    <p:sldId id="391" r:id="rId26"/>
    <p:sldId id="336" r:id="rId27"/>
    <p:sldId id="340" r:id="rId28"/>
    <p:sldId id="341" r:id="rId29"/>
    <p:sldId id="342" r:id="rId30"/>
    <p:sldId id="343" r:id="rId31"/>
    <p:sldId id="346" r:id="rId32"/>
    <p:sldId id="347" r:id="rId33"/>
    <p:sldId id="348" r:id="rId34"/>
    <p:sldId id="349" r:id="rId35"/>
    <p:sldId id="375" r:id="rId36"/>
    <p:sldId id="378" r:id="rId37"/>
    <p:sldId id="324" r:id="rId38"/>
    <p:sldId id="351" r:id="rId39"/>
    <p:sldId id="352" r:id="rId40"/>
    <p:sldId id="353" r:id="rId41"/>
    <p:sldId id="354" r:id="rId42"/>
    <p:sldId id="355" r:id="rId43"/>
    <p:sldId id="356" r:id="rId44"/>
    <p:sldId id="357" r:id="rId45"/>
    <p:sldId id="377" r:id="rId46"/>
    <p:sldId id="379" r:id="rId47"/>
    <p:sldId id="439" r:id="rId48"/>
    <p:sldId id="440" r:id="rId49"/>
  </p:sldIdLst>
  <p:sldSz cx="9144000" cy="6858000" type="screen4x3"/>
  <p:notesSz cx="6858000" cy="9144000"/>
  <p:custDataLst>
    <p:tags r:id="rId5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314" autoAdjust="0"/>
    <p:restoredTop sz="94718" autoAdjust="0"/>
  </p:normalViewPr>
  <p:slideViewPr>
    <p:cSldViewPr snapToGrid="0">
      <p:cViewPr varScale="1">
        <p:scale>
          <a:sx n="108" d="100"/>
          <a:sy n="108" d="100"/>
        </p:scale>
        <p:origin x="-1704" y="-84"/>
      </p:cViewPr>
      <p:guideLst>
        <p:guide orient="horz" pos="2099"/>
        <p:guide pos="2880"/>
      </p:guideLst>
    </p:cSldViewPr>
  </p:slideViewPr>
  <p:outlineViewPr>
    <p:cViewPr>
      <p:scale>
        <a:sx n="33" d="100"/>
        <a:sy n="33" d="100"/>
      </p:scale>
      <p:origin x="0" y="4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3" Type="http://schemas.openxmlformats.org/officeDocument/2006/relationships/tags" Target="tags/tag1.xml"/><Relationship Id="rId52" Type="http://schemas.openxmlformats.org/officeDocument/2006/relationships/tableStyles" Target="tableStyles.xml"/><Relationship Id="rId51" Type="http://schemas.openxmlformats.org/officeDocument/2006/relationships/viewProps" Target="viewProps.xml"/><Relationship Id="rId50" Type="http://schemas.openxmlformats.org/officeDocument/2006/relationships/presProps" Target="presProps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第一关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2" y="1122365"/>
            <a:ext cx="6858010" cy="238760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2" y="3602043"/>
            <a:ext cx="6858010" cy="1655764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12" cy="2852741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70"/>
            <a:ext cx="7886712" cy="150018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1" y="1825628"/>
            <a:ext cx="3886206" cy="435134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7" y="1825628"/>
            <a:ext cx="3886206" cy="435134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365126"/>
            <a:ext cx="7886712" cy="132556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5"/>
            <a:ext cx="3868346" cy="823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9"/>
            <a:ext cx="3868346" cy="36845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7" y="1681165"/>
            <a:ext cx="3887397" cy="823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7" y="2505079"/>
            <a:ext cx="3887397" cy="36845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457201"/>
            <a:ext cx="2949182" cy="160020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7" y="987426"/>
            <a:ext cx="4629157" cy="487363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2" y="2057403"/>
            <a:ext cx="2949182" cy="381159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457201"/>
            <a:ext cx="2949182" cy="160020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7" y="987426"/>
            <a:ext cx="4629157" cy="487363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2" y="2057403"/>
            <a:ext cx="2949182" cy="381159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85" y="365126"/>
            <a:ext cx="1971678" cy="5811846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1" y="365126"/>
            <a:ext cx="5800734" cy="5811846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1" y="365126"/>
            <a:ext cx="7886712" cy="581184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71475" y="177800"/>
            <a:ext cx="8401050" cy="650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12" cy="1325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1" y="1825628"/>
            <a:ext cx="7886712" cy="4351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1" y="6356359"/>
            <a:ext cx="2057403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5" y="6356359"/>
            <a:ext cx="3086105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60" y="6356359"/>
            <a:ext cx="2057403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.wmf"/><Relationship Id="rId7" Type="http://schemas.openxmlformats.org/officeDocument/2006/relationships/oleObject" Target="../embeddings/oleObject3.bin"/><Relationship Id="rId6" Type="http://schemas.openxmlformats.org/officeDocument/2006/relationships/image" Target="../media/image6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w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4.emf"/><Relationship Id="rId10" Type="http://schemas.openxmlformats.org/officeDocument/2006/relationships/vmlDrawing" Target="../drawings/vmlDrawing1.v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e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8.png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2.xml"/><Relationship Id="rId4" Type="http://schemas.openxmlformats.org/officeDocument/2006/relationships/oleObject" Target="../embeddings/oleObject6.bin"/><Relationship Id="rId3" Type="http://schemas.openxmlformats.org/officeDocument/2006/relationships/image" Target="../media/image11.wmf"/><Relationship Id="rId2" Type="http://schemas.openxmlformats.org/officeDocument/2006/relationships/oleObject" Target="../embeddings/oleObject5.bin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emf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4.xml"/><Relationship Id="rId8" Type="http://schemas.openxmlformats.org/officeDocument/2006/relationships/vmlDrawing" Target="../drawings/vmlDrawing4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4.wmf"/><Relationship Id="rId3" Type="http://schemas.openxmlformats.org/officeDocument/2006/relationships/oleObject" Target="../embeddings/oleObject7.bin"/><Relationship Id="rId2" Type="http://schemas.openxmlformats.org/officeDocument/2006/relationships/image" Target="../media/image13.png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1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1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1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2.wmf"/><Relationship Id="rId7" Type="http://schemas.openxmlformats.org/officeDocument/2006/relationships/oleObject" Target="../embeddings/oleObject11.bin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20.w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19.emf"/><Relationship Id="rId10" Type="http://schemas.openxmlformats.org/officeDocument/2006/relationships/vmlDrawing" Target="../drawings/vmlDrawing5.vml"/><Relationship Id="rId1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6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4.wmf"/><Relationship Id="rId3" Type="http://schemas.openxmlformats.org/officeDocument/2006/relationships/oleObject" Target="../embeddings/oleObject12.bin"/><Relationship Id="rId2" Type="http://schemas.openxmlformats.org/officeDocument/2006/relationships/image" Target="../media/image23.emf"/><Relationship Id="rId1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7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6.wmf"/><Relationship Id="rId3" Type="http://schemas.openxmlformats.org/officeDocument/2006/relationships/oleObject" Target="../embeddings/oleObject13.bin"/><Relationship Id="rId2" Type="http://schemas.openxmlformats.org/officeDocument/2006/relationships/image" Target="../media/image25.emf"/><Relationship Id="rId1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image" Target="../media/image31.wmf"/><Relationship Id="rId8" Type="http://schemas.openxmlformats.org/officeDocument/2006/relationships/oleObject" Target="../embeddings/oleObject16.bin"/><Relationship Id="rId7" Type="http://schemas.openxmlformats.org/officeDocument/2006/relationships/image" Target="../media/image30.wmf"/><Relationship Id="rId6" Type="http://schemas.openxmlformats.org/officeDocument/2006/relationships/oleObject" Target="../embeddings/oleObject15.bin"/><Relationship Id="rId5" Type="http://schemas.openxmlformats.org/officeDocument/2006/relationships/image" Target="../media/image29.wmf"/><Relationship Id="rId4" Type="http://schemas.openxmlformats.org/officeDocument/2006/relationships/oleObject" Target="../embeddings/oleObject14.bin"/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1" Type="http://schemas.openxmlformats.org/officeDocument/2006/relationships/vmlDrawing" Target="../drawings/vmlDrawing8.v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9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3.wmf"/><Relationship Id="rId3" Type="http://schemas.openxmlformats.org/officeDocument/2006/relationships/oleObject" Target="../embeddings/oleObject17.bin"/><Relationship Id="rId2" Type="http://schemas.openxmlformats.org/officeDocument/2006/relationships/image" Target="../media/image32.emf"/><Relationship Id="rId1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0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5.wmf"/><Relationship Id="rId3" Type="http://schemas.openxmlformats.org/officeDocument/2006/relationships/oleObject" Target="../embeddings/oleObject18.bin"/><Relationship Id="rId2" Type="http://schemas.openxmlformats.org/officeDocument/2006/relationships/image" Target="../media/image34.emf"/><Relationship Id="rId1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7.wmf"/><Relationship Id="rId3" Type="http://schemas.openxmlformats.org/officeDocument/2006/relationships/oleObject" Target="../embeddings/oleObject19.bin"/><Relationship Id="rId2" Type="http://schemas.openxmlformats.org/officeDocument/2006/relationships/image" Target="../media/image36.emf"/><Relationship Id="rId1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8.png"/><Relationship Id="rId1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2.xml"/><Relationship Id="rId3" Type="http://schemas.microsoft.com/office/2007/relationships/hdphoto" Target="../media/image40.wdp"/><Relationship Id="rId2" Type="http://schemas.openxmlformats.org/officeDocument/2006/relationships/image" Target="../media/image39.png"/><Relationship Id="rId1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1.png"/><Relationship Id="rId1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2.png"/><Relationship Id="rId1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1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4.png"/><Relationship Id="rId1" Type="http://schemas.openxmlformats.org/officeDocument/2006/relationships/image" Target="../media/image10.png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5.png"/><Relationship Id="rId1" Type="http://schemas.openxmlformats.org/officeDocument/2006/relationships/image" Target="../media/image10.png"/></Relationships>
</file>

<file path=ppt/slides/_rels/slide3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6.xml"/><Relationship Id="rId6" Type="http://schemas.openxmlformats.org/officeDocument/2006/relationships/vmlDrawing" Target="../drawings/vmlDrawing12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7.wmf"/><Relationship Id="rId3" Type="http://schemas.openxmlformats.org/officeDocument/2006/relationships/oleObject" Target="../embeddings/oleObject20.bin"/><Relationship Id="rId2" Type="http://schemas.openxmlformats.org/officeDocument/2006/relationships/image" Target="../media/image46.png"/><Relationship Id="rId1" Type="http://schemas.openxmlformats.org/officeDocument/2006/relationships/image" Target="../media/image10.png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8.png"/><Relationship Id="rId1" Type="http://schemas.openxmlformats.org/officeDocument/2006/relationships/image" Target="../media/image10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9.png"/><Relationship Id="rId1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0.png"/><Relationship Id="rId1" Type="http://schemas.openxmlformats.org/officeDocument/2006/relationships/image" Target="../media/image10.png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0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1.png"/><Relationship Id="rId1" Type="http://schemas.openxmlformats.org/officeDocument/2006/relationships/image" Target="../media/image10.png"/></Relationships>
</file>

<file path=ppt/slides/_rels/slide3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2.png"/><Relationship Id="rId1" Type="http://schemas.openxmlformats.org/officeDocument/2006/relationships/image" Target="../media/image10.png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3.png"/><Relationship Id="rId1" Type="http://schemas.openxmlformats.org/officeDocument/2006/relationships/image" Target="../media/image10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3.xml"/><Relationship Id="rId7" Type="http://schemas.openxmlformats.org/officeDocument/2006/relationships/vmlDrawing" Target="../drawings/vmlDrawing13.vml"/><Relationship Id="rId6" Type="http://schemas.openxmlformats.org/officeDocument/2006/relationships/slideLayout" Target="../slideLayouts/slideLayout2.xml"/><Relationship Id="rId5" Type="http://schemas.openxmlformats.org/officeDocument/2006/relationships/oleObject" Target="../embeddings/oleObject22.bin"/><Relationship Id="rId4" Type="http://schemas.openxmlformats.org/officeDocument/2006/relationships/image" Target="../media/image14.wmf"/><Relationship Id="rId3" Type="http://schemas.openxmlformats.org/officeDocument/2006/relationships/oleObject" Target="../embeddings/oleObject21.bin"/><Relationship Id="rId2" Type="http://schemas.openxmlformats.org/officeDocument/2006/relationships/image" Target="../media/image54.png"/><Relationship Id="rId1" Type="http://schemas.openxmlformats.org/officeDocument/2006/relationships/image" Target="../media/image10.png"/></Relationships>
</file>

<file path=ppt/slides/_rels/slide4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image" Target="../media/image10.png"/></Relationships>
</file>

<file path=ppt/slides/_rels/slide4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7.bin"/><Relationship Id="rId8" Type="http://schemas.openxmlformats.org/officeDocument/2006/relationships/oleObject" Target="../embeddings/oleObject26.bin"/><Relationship Id="rId7" Type="http://schemas.openxmlformats.org/officeDocument/2006/relationships/oleObject" Target="../embeddings/oleObject25.bin"/><Relationship Id="rId6" Type="http://schemas.openxmlformats.org/officeDocument/2006/relationships/oleObject" Target="../embeddings/oleObject24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3.bin"/><Relationship Id="rId3" Type="http://schemas.openxmlformats.org/officeDocument/2006/relationships/image" Target="../media/image57.png"/><Relationship Id="rId2" Type="http://schemas.openxmlformats.org/officeDocument/2006/relationships/image" Target="../media/image55.jpeg"/><Relationship Id="rId13" Type="http://schemas.openxmlformats.org/officeDocument/2006/relationships/notesSlide" Target="../notesSlides/notesSlide25.xml"/><Relationship Id="rId12" Type="http://schemas.openxmlformats.org/officeDocument/2006/relationships/vmlDrawing" Target="../drawings/vmlDrawing14.vml"/><Relationship Id="rId11" Type="http://schemas.openxmlformats.org/officeDocument/2006/relationships/slideLayout" Target="../slideLayouts/slideLayout2.xml"/><Relationship Id="rId10" Type="http://schemas.openxmlformats.org/officeDocument/2006/relationships/oleObject" Target="../embeddings/oleObject28.bin"/><Relationship Id="rId1" Type="http://schemas.openxmlformats.org/officeDocument/2006/relationships/image" Target="../media/image10.png"/></Relationships>
</file>

<file path=ppt/slides/_rels/slide4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3.bin"/><Relationship Id="rId8" Type="http://schemas.openxmlformats.org/officeDocument/2006/relationships/oleObject" Target="../embeddings/oleObject32.bin"/><Relationship Id="rId7" Type="http://schemas.openxmlformats.org/officeDocument/2006/relationships/oleObject" Target="../embeddings/oleObject31.bin"/><Relationship Id="rId6" Type="http://schemas.openxmlformats.org/officeDocument/2006/relationships/oleObject" Target="../embeddings/oleObject30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9.bin"/><Relationship Id="rId3" Type="http://schemas.openxmlformats.org/officeDocument/2006/relationships/image" Target="../media/image58.png"/><Relationship Id="rId2" Type="http://schemas.openxmlformats.org/officeDocument/2006/relationships/image" Target="../media/image55.jpeg"/><Relationship Id="rId14" Type="http://schemas.openxmlformats.org/officeDocument/2006/relationships/notesSlide" Target="../notesSlides/notesSlide26.xml"/><Relationship Id="rId13" Type="http://schemas.openxmlformats.org/officeDocument/2006/relationships/vmlDrawing" Target="../drawings/vmlDrawing15.vml"/><Relationship Id="rId12" Type="http://schemas.openxmlformats.org/officeDocument/2006/relationships/slideLayout" Target="../slideLayouts/slideLayout2.xml"/><Relationship Id="rId11" Type="http://schemas.openxmlformats.org/officeDocument/2006/relationships/image" Target="../media/image59.png"/><Relationship Id="rId10" Type="http://schemas.openxmlformats.org/officeDocument/2006/relationships/oleObject" Target="../embeddings/oleObject34.bin"/><Relationship Id="rId1" Type="http://schemas.openxmlformats.org/officeDocument/2006/relationships/image" Target="../media/image10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timg1.jpg"/>
          <p:cNvPicPr>
            <a:picLocks noChangeAspect="1"/>
          </p:cNvPicPr>
          <p:nvPr/>
        </p:nvPicPr>
        <p:blipFill>
          <a:blip r:embed="rId1">
            <a:alphaModFix amt="57000"/>
            <a:clrChange>
              <a:clrFrom>
                <a:srgbClr val="F0F0F0"/>
              </a:clrFrom>
              <a:clrTo>
                <a:srgbClr val="F0F0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" y="-63500"/>
            <a:ext cx="7747000" cy="71628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641600" y="1917700"/>
            <a:ext cx="453219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b="1" smtClean="0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十一</a:t>
            </a:r>
            <a:r>
              <a:rPr lang="zh-CN" altLang="en-US" sz="3600" b="1" smtClean="0">
                <a:latin typeface="微软雅黑" panose="020B0503020204020204" charset="-122"/>
                <a:ea typeface="微软雅黑" panose="020B0503020204020204" charset="-122"/>
              </a:rPr>
              <a:t>章</a:t>
            </a:r>
            <a:endParaRPr lang="en-US" altLang="zh-CN" sz="3600" b="1"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600" b="1" smtClean="0">
                <a:latin typeface="微软雅黑" panose="020B0503020204020204" charset="-122"/>
                <a:ea typeface="微软雅黑" panose="020B0503020204020204" charset="-122"/>
              </a:rPr>
              <a:t>三角形单元复习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（二）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文本框 4"/>
          <p:cNvSpPr txBox="1">
            <a:spLocks noChangeArrowheads="1"/>
          </p:cNvSpPr>
          <p:nvPr/>
        </p:nvSpPr>
        <p:spPr bwMode="auto">
          <a:xfrm>
            <a:off x="4340494" y="2775263"/>
            <a:ext cx="696913" cy="646113"/>
          </a:xfrm>
          <a:prstGeom prst="rect">
            <a:avLst/>
          </a:prstGeom>
          <a:solidFill>
            <a:srgbClr val="2BA8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lang="zh-CN" altLang="en-US" sz="36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0" name="文本框 6"/>
          <p:cNvSpPr txBox="1">
            <a:spLocks noChangeArrowheads="1"/>
          </p:cNvSpPr>
          <p:nvPr/>
        </p:nvSpPr>
        <p:spPr bwMode="auto">
          <a:xfrm>
            <a:off x="4340494" y="3883338"/>
            <a:ext cx="696913" cy="646113"/>
          </a:xfrm>
          <a:prstGeom prst="rect">
            <a:avLst/>
          </a:prstGeom>
          <a:solidFill>
            <a:srgbClr val="5130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  <a:endParaRPr lang="zh-CN" altLang="en-US" sz="36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5" name="文本框 4"/>
          <p:cNvSpPr txBox="1">
            <a:spLocks noChangeArrowheads="1"/>
          </p:cNvSpPr>
          <p:nvPr/>
        </p:nvSpPr>
        <p:spPr bwMode="auto">
          <a:xfrm>
            <a:off x="4465341" y="889271"/>
            <a:ext cx="50863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目</a:t>
            </a:r>
            <a:r>
              <a:rPr lang="en-US" altLang="zh-CN" sz="5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5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录</a:t>
            </a:r>
            <a:endParaRPr lang="zh-CN" altLang="en-US" sz="6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 descr="57d6c6c55bf4609f87ae061569e54c9c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1549400"/>
            <a:ext cx="4279900" cy="4279900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203200" y="5346700"/>
            <a:ext cx="4318000" cy="4826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4312941" y="914671"/>
            <a:ext cx="2057400" cy="863600"/>
          </a:xfrm>
          <a:prstGeom prst="roundRect">
            <a:avLst/>
          </a:prstGeom>
          <a:solidFill>
            <a:schemeClr val="tx1">
              <a:alpha val="23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22"/>
          <p:cNvSpPr txBox="1">
            <a:spLocks noChangeArrowheads="1"/>
          </p:cNvSpPr>
          <p:nvPr/>
        </p:nvSpPr>
        <p:spPr bwMode="auto">
          <a:xfrm>
            <a:off x="5235844" y="2792357"/>
            <a:ext cx="33924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zh-CN" sz="36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三角形的</a:t>
            </a:r>
            <a:r>
              <a:rPr lang="zh-CN" altLang="en-US" sz="36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角</a:t>
            </a:r>
            <a:endParaRPr lang="zh-CN" altLang="en-US" sz="3600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  <a:cs typeface="DFWaWaSC-W5" charset="0"/>
              <a:sym typeface="DFWaWaSC-W5" charset="0"/>
            </a:endParaRPr>
          </a:p>
        </p:txBody>
      </p:sp>
      <p:sp>
        <p:nvSpPr>
          <p:cNvPr id="13" name="文本框 22"/>
          <p:cNvSpPr txBox="1">
            <a:spLocks noChangeArrowheads="1"/>
          </p:cNvSpPr>
          <p:nvPr/>
        </p:nvSpPr>
        <p:spPr bwMode="auto">
          <a:xfrm>
            <a:off x="5272938" y="3923200"/>
            <a:ext cx="33924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</a:rPr>
              <a:t>常见模型</a:t>
            </a:r>
            <a:endParaRPr lang="zh-CN" altLang="en-US" sz="3600" b="1">
              <a:solidFill>
                <a:srgbClr val="7030A0"/>
              </a:solidFill>
              <a:latin typeface="微软雅黑" panose="020B0503020204020204" charset="-122"/>
              <a:ea typeface="微软雅黑" panose="020B0503020204020204" charset="-122"/>
              <a:cs typeface="DFWaWaSC-W5" charset="0"/>
              <a:sym typeface="DFWaWaSC-W5" charset="0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文本框 21"/>
          <p:cNvSpPr txBox="1">
            <a:spLocks noChangeArrowheads="1"/>
          </p:cNvSpPr>
          <p:nvPr/>
        </p:nvSpPr>
        <p:spPr bwMode="auto">
          <a:xfrm>
            <a:off x="3967163" y="2819400"/>
            <a:ext cx="493712" cy="137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rgbClr val="76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ONE</a:t>
            </a:r>
            <a:endParaRPr lang="zh-CN" altLang="en-US" sz="2000">
              <a:solidFill>
                <a:srgbClr val="7671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2" name="矩形 16"/>
          <p:cNvSpPr>
            <a:spLocks noChangeArrowheads="1"/>
          </p:cNvSpPr>
          <p:nvPr/>
        </p:nvSpPr>
        <p:spPr bwMode="auto">
          <a:xfrm>
            <a:off x="2511425" y="2701925"/>
            <a:ext cx="742950" cy="744538"/>
          </a:xfrm>
          <a:prstGeom prst="rect">
            <a:avLst/>
          </a:prstGeom>
          <a:solidFill>
            <a:srgbClr val="2BA8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3" name="矩形 17"/>
          <p:cNvSpPr>
            <a:spLocks noChangeArrowheads="1"/>
          </p:cNvSpPr>
          <p:nvPr/>
        </p:nvSpPr>
        <p:spPr bwMode="auto">
          <a:xfrm>
            <a:off x="3305175" y="2701925"/>
            <a:ext cx="749300" cy="744538"/>
          </a:xfrm>
          <a:prstGeom prst="rect">
            <a:avLst/>
          </a:prstGeom>
          <a:solidFill>
            <a:srgbClr val="5130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4" name="矩形 18"/>
          <p:cNvSpPr>
            <a:spLocks noChangeArrowheads="1"/>
          </p:cNvSpPr>
          <p:nvPr/>
        </p:nvSpPr>
        <p:spPr bwMode="auto">
          <a:xfrm>
            <a:off x="2511425" y="3529013"/>
            <a:ext cx="727075" cy="744537"/>
          </a:xfrm>
          <a:prstGeom prst="rect">
            <a:avLst/>
          </a:prstGeom>
          <a:solidFill>
            <a:srgbClr val="DE44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5" name="矩形 19"/>
          <p:cNvSpPr>
            <a:spLocks noChangeArrowheads="1"/>
          </p:cNvSpPr>
          <p:nvPr/>
        </p:nvSpPr>
        <p:spPr bwMode="auto">
          <a:xfrm>
            <a:off x="3305175" y="3529013"/>
            <a:ext cx="749300" cy="744537"/>
          </a:xfrm>
          <a:prstGeom prst="rect">
            <a:avLst/>
          </a:prstGeom>
          <a:solidFill>
            <a:srgbClr val="F4BB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6" name="文本框 20"/>
          <p:cNvSpPr txBox="1">
            <a:spLocks noChangeArrowheads="1"/>
          </p:cNvSpPr>
          <p:nvPr/>
        </p:nvSpPr>
        <p:spPr bwMode="auto">
          <a:xfrm>
            <a:off x="2533650" y="2644775"/>
            <a:ext cx="1554163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lang="zh-CN" altLang="en-US" sz="96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8" name="文本框 22"/>
          <p:cNvSpPr txBox="1">
            <a:spLocks noChangeArrowheads="1"/>
          </p:cNvSpPr>
          <p:nvPr/>
        </p:nvSpPr>
        <p:spPr bwMode="auto">
          <a:xfrm>
            <a:off x="4572000" y="2767280"/>
            <a:ext cx="339248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en-US" sz="4000"/>
              <a:t>     </a:t>
            </a:r>
            <a:r>
              <a:rPr lang="zh-CN" altLang="zh-CN" sz="4000" b="1">
                <a:latin typeface="微软雅黑" panose="020B0503020204020204" charset="-122"/>
                <a:ea typeface="微软雅黑" panose="020B0503020204020204" charset="-122"/>
              </a:rPr>
              <a:t>版块一 </a:t>
            </a:r>
            <a:endParaRPr lang="en-US" altLang="zh-CN" sz="4000" b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zh-CN" sz="4000" b="1">
                <a:latin typeface="微软雅黑" panose="020B0503020204020204" charset="-122"/>
                <a:ea typeface="微软雅黑" panose="020B0503020204020204" charset="-122"/>
              </a:rPr>
              <a:t>三角形的</a:t>
            </a: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</a:rPr>
              <a:t>角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  <a:cs typeface="DFWaWaSC-W5" charset="0"/>
              <a:sym typeface="DFWaWaSC-W5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01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567952" y="740841"/>
            <a:ext cx="443547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三角形</a:t>
            </a:r>
            <a:r>
              <a:rPr lang="zh-CN" altLang="en-US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的角</a:t>
            </a:r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2400" b="1">
              <a:solidFill>
                <a:srgbClr val="2BA854"/>
              </a:solidFill>
              <a:latin typeface="Arial" panose="020B0604020202020204" pitchFamily="34" charset="0"/>
              <a:cs typeface="Arial" panose="020B0604020202020204" pitchFamily="34" charset="0"/>
              <a:sym typeface="DFWaWaSC-W5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5612" y="2119012"/>
            <a:ext cx="3386250" cy="2359649"/>
          </a:xfrm>
          <a:prstGeom prst="rect">
            <a:avLst/>
          </a:prstGeom>
        </p:spPr>
      </p:pic>
      <p:cxnSp>
        <p:nvCxnSpPr>
          <p:cNvPr id="12" name="直线连接符 10"/>
          <p:cNvCxnSpPr/>
          <p:nvPr/>
        </p:nvCxnSpPr>
        <p:spPr>
          <a:xfrm>
            <a:off x="2739530" y="2407116"/>
            <a:ext cx="3450341" cy="0"/>
          </a:xfrm>
          <a:prstGeom prst="line">
            <a:avLst/>
          </a:prstGeom>
          <a:ln w="38100" cmpd="sng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 bwMode="auto">
          <a:xfrm>
            <a:off x="4033408" y="1590117"/>
            <a:ext cx="1082348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证明</a:t>
            </a:r>
            <a:r>
              <a:rPr kumimoji="1"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?</a:t>
            </a:r>
            <a:endParaRPr kumimoji="1"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文本框 14"/>
          <p:cNvSpPr txBox="1"/>
          <p:nvPr/>
        </p:nvSpPr>
        <p:spPr bwMode="auto">
          <a:xfrm>
            <a:off x="2631718" y="2395135"/>
            <a:ext cx="392689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sz="1600" i="1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D</a:t>
            </a:r>
            <a:endParaRPr kumimoji="1" lang="zh-CN" altLang="en-US" sz="1600" i="1"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6" name="文本框 15"/>
          <p:cNvSpPr txBox="1"/>
          <p:nvPr/>
        </p:nvSpPr>
        <p:spPr bwMode="auto">
          <a:xfrm>
            <a:off x="6030792" y="2367808"/>
            <a:ext cx="369846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sz="1600" i="1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E</a:t>
            </a:r>
            <a:endParaRPr kumimoji="1" lang="zh-CN" altLang="en-US" sz="1600" i="1"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7" name="弧 19"/>
          <p:cNvSpPr/>
          <p:nvPr/>
        </p:nvSpPr>
        <p:spPr>
          <a:xfrm rot="19296244">
            <a:off x="2988798" y="3979418"/>
            <a:ext cx="307607" cy="403617"/>
          </a:xfrm>
          <a:prstGeom prst="arc">
            <a:avLst>
              <a:gd name="adj1" fmla="val 19945409"/>
              <a:gd name="adj2" fmla="val 3436076"/>
            </a:avLst>
          </a:prstGeom>
          <a:noFill/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弧 20"/>
          <p:cNvSpPr/>
          <p:nvPr/>
        </p:nvSpPr>
        <p:spPr>
          <a:xfrm rot="8509544">
            <a:off x="4051704" y="2262680"/>
            <a:ext cx="307607" cy="403617"/>
          </a:xfrm>
          <a:prstGeom prst="arc">
            <a:avLst>
              <a:gd name="adj1" fmla="val 19945409"/>
              <a:gd name="adj2" fmla="val 3436076"/>
            </a:avLst>
          </a:prstGeom>
          <a:noFill/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弧 21"/>
          <p:cNvSpPr/>
          <p:nvPr/>
        </p:nvSpPr>
        <p:spPr>
          <a:xfrm rot="10982637">
            <a:off x="5641746" y="3984678"/>
            <a:ext cx="307607" cy="403617"/>
          </a:xfrm>
          <a:prstGeom prst="arc">
            <a:avLst>
              <a:gd name="adj1" fmla="val 19945409"/>
              <a:gd name="adj2" fmla="val 3436076"/>
            </a:avLst>
          </a:prstGeom>
          <a:noFill/>
          <a:ln w="38100" cmpd="sng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弧 22"/>
          <p:cNvSpPr/>
          <p:nvPr/>
        </p:nvSpPr>
        <p:spPr>
          <a:xfrm rot="923387">
            <a:off x="4248682" y="2231997"/>
            <a:ext cx="307607" cy="403617"/>
          </a:xfrm>
          <a:prstGeom prst="arc">
            <a:avLst>
              <a:gd name="adj1" fmla="val 19945409"/>
              <a:gd name="adj2" fmla="val 3436076"/>
            </a:avLst>
          </a:prstGeom>
          <a:noFill/>
          <a:ln w="38100" cmpd="sng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文本框 25"/>
          <p:cNvSpPr txBox="1"/>
          <p:nvPr/>
        </p:nvSpPr>
        <p:spPr bwMode="auto">
          <a:xfrm>
            <a:off x="1538664" y="6141773"/>
            <a:ext cx="5989791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r>
              <a:rPr kumimoji="1"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内角和定理：三角形内角和等于</a:t>
            </a:r>
            <a:r>
              <a:rPr kumimoji="1"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180°</a:t>
            </a:r>
            <a:endParaRPr kumimoji="1"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27" name="Object 4"/>
          <p:cNvGraphicFramePr>
            <a:graphicFrameLocks noChangeAspect="1"/>
          </p:cNvGraphicFramePr>
          <p:nvPr/>
        </p:nvGraphicFramePr>
        <p:xfrm>
          <a:off x="358258" y="1575846"/>
          <a:ext cx="3807237" cy="4919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Equation" r:id="rId3" imgW="38100000" imgH="4876800" progId="Equation.DSMT4">
                  <p:embed/>
                </p:oleObj>
              </mc:Choice>
              <mc:Fallback>
                <p:oleObj name="Equation" r:id="rId3" imgW="381000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8258" y="1575846"/>
                        <a:ext cx="3807237" cy="49195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4"/>
          <p:cNvGraphicFramePr>
            <a:graphicFrameLocks noChangeAspect="1"/>
          </p:cNvGraphicFramePr>
          <p:nvPr/>
        </p:nvGraphicFramePr>
        <p:xfrm>
          <a:off x="1969090" y="4672648"/>
          <a:ext cx="4964113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Equation" r:id="rId5" imgW="49682400" imgH="4876800" progId="Equation.DSMT4">
                  <p:embed/>
                </p:oleObj>
              </mc:Choice>
              <mc:Fallback>
                <p:oleObj name="Equation" r:id="rId5" imgW="496824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69090" y="4672648"/>
                        <a:ext cx="4964113" cy="492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4"/>
          <p:cNvGraphicFramePr>
            <a:graphicFrameLocks noChangeAspect="1"/>
          </p:cNvGraphicFramePr>
          <p:nvPr/>
        </p:nvGraphicFramePr>
        <p:xfrm>
          <a:off x="1971675" y="5513388"/>
          <a:ext cx="4233863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Equation" r:id="rId7" imgW="42367200" imgH="4876800" progId="Equation.DSMT4">
                  <p:embed/>
                </p:oleObj>
              </mc:Choice>
              <mc:Fallback>
                <p:oleObj name="Equation" r:id="rId7" imgW="423672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971675" y="5513388"/>
                        <a:ext cx="4233863" cy="492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22" grpId="0"/>
      <p:bldP spid="23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01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567952" y="740841"/>
            <a:ext cx="443547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三角形的角</a:t>
            </a:r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2400" b="1">
              <a:solidFill>
                <a:srgbClr val="2BA854"/>
              </a:solidFill>
              <a:latin typeface="Arial" panose="020B0604020202020204" pitchFamily="34" charset="0"/>
              <a:cs typeface="Arial" panose="020B0604020202020204" pitchFamily="34" charset="0"/>
              <a:sym typeface="DFWaWaSC-W5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 bwMode="auto">
          <a:xfrm>
            <a:off x="701917" y="1696139"/>
            <a:ext cx="5989791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r>
              <a:rPr kumimoji="1"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内角和定理：三角形内角和等于</a:t>
            </a:r>
            <a:r>
              <a:rPr kumimoji="1"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180°</a:t>
            </a:r>
            <a:endParaRPr kumimoji="1"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 bwMode="auto">
          <a:xfrm>
            <a:off x="1346200" y="2809043"/>
            <a:ext cx="5788764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zh-CN" altLang="en-US" sz="28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推论</a:t>
            </a:r>
            <a:r>
              <a:rPr kumimoji="1" lang="en-US" altLang="zh-CN" sz="28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kumimoji="1" lang="zh-CN" altLang="en-US" sz="28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：直角三角形的两个锐角互余</a:t>
            </a:r>
            <a:endParaRPr kumimoji="1" lang="zh-CN" altLang="en-US" sz="2800" b="1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 bwMode="auto">
          <a:xfrm>
            <a:off x="585348" y="3855610"/>
            <a:ext cx="7751791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zh-CN" altLang="en-US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推论</a:t>
            </a:r>
            <a:r>
              <a:rPr kumimoji="1" lang="en-US" altLang="zh-CN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kumimoji="1" lang="zh-CN" altLang="en-US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：三角形的一个外角等于和它不相邻的两个内角和</a:t>
            </a:r>
            <a:endParaRPr kumimoji="1" lang="zh-CN" altLang="en-US" sz="2400" b="1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文本框 13"/>
          <p:cNvSpPr txBox="1"/>
          <p:nvPr/>
        </p:nvSpPr>
        <p:spPr bwMode="auto">
          <a:xfrm>
            <a:off x="585348" y="4840622"/>
            <a:ext cx="8059568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zh-CN" altLang="en-US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推论</a:t>
            </a:r>
            <a:r>
              <a:rPr kumimoji="1" lang="zh-CN" altLang="zh-CN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kumimoji="1" lang="zh-CN" altLang="en-US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：三角形的一个外角大于任何一个和它不相邻的内角</a:t>
            </a:r>
            <a:endParaRPr kumimoji="1" lang="zh-CN" altLang="en-US" sz="2400" b="1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01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567952" y="740841"/>
            <a:ext cx="443547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三角形</a:t>
            </a:r>
            <a:r>
              <a:rPr lang="zh-CN" altLang="en-US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的角</a:t>
            </a:r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2400" b="1">
              <a:solidFill>
                <a:srgbClr val="2BA854"/>
              </a:solidFill>
              <a:latin typeface="Arial" panose="020B0604020202020204" pitchFamily="34" charset="0"/>
              <a:cs typeface="Arial" panose="020B0604020202020204" pitchFamily="34" charset="0"/>
              <a:sym typeface="DFWaWaSC-W5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1" name="图片 10" descr="屏幕快照 2016-03-25 下午4.37.3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904" y="1733765"/>
            <a:ext cx="3932096" cy="2266417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 bwMode="auto">
          <a:xfrm>
            <a:off x="560674" y="1470279"/>
            <a:ext cx="4417646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r>
              <a:rPr kumimoji="1" lang="zh-CN" altLang="en-US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性质</a:t>
            </a:r>
            <a:r>
              <a:rPr kumimoji="1" lang="zh-CN" altLang="zh-CN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kumimoji="1" lang="zh-CN" altLang="en-US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：三角形外角和等于</a:t>
            </a:r>
            <a:r>
              <a:rPr kumimoji="1" lang="zh-CN" altLang="zh-CN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kumimoji="1" lang="en-US" altLang="zh-CN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60°</a:t>
            </a:r>
            <a:endParaRPr kumimoji="1" lang="en-US" altLang="zh-CN" sz="2400" b="1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492008" y="5559050"/>
            <a:ext cx="2486312" cy="517818"/>
          </a:xfrm>
          <a:prstGeom prst="rect">
            <a:avLst/>
          </a:prstGeom>
          <a:noFill/>
          <a:ln w="5715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文本框 17"/>
          <p:cNvSpPr txBox="1"/>
          <p:nvPr/>
        </p:nvSpPr>
        <p:spPr bwMode="auto">
          <a:xfrm>
            <a:off x="2442688" y="5139864"/>
            <a:ext cx="851615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180°</a:t>
            </a:r>
            <a:endParaRPr kumimoji="1"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23" name="对象 22"/>
          <p:cNvGraphicFramePr>
            <a:graphicFrameLocks noChangeAspect="1"/>
          </p:cNvGraphicFramePr>
          <p:nvPr/>
        </p:nvGraphicFramePr>
        <p:xfrm>
          <a:off x="3171957" y="4227204"/>
          <a:ext cx="312269" cy="2838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公式" r:id="rId3" imgW="137160" imgH="128270" progId="Equation.3">
                  <p:embed/>
                </p:oleObj>
              </mc:Choice>
              <mc:Fallback>
                <p:oleObj name="公式" r:id="rId3" imgW="137160" imgH="12827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71957" y="4227204"/>
                        <a:ext cx="312269" cy="28388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TextBox 13"/>
          <p:cNvSpPr txBox="1"/>
          <p:nvPr/>
        </p:nvSpPr>
        <p:spPr bwMode="auto">
          <a:xfrm>
            <a:off x="1111418" y="3846551"/>
            <a:ext cx="5912880" cy="662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	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1+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zh-CN" altLang="zh-CN" sz="2800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=180°</a:t>
            </a:r>
            <a:endParaRPr lang="en-US" altLang="zh-CN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TextBox 13"/>
          <p:cNvSpPr txBox="1"/>
          <p:nvPr/>
        </p:nvSpPr>
        <p:spPr bwMode="auto">
          <a:xfrm>
            <a:off x="1111418" y="4284272"/>
            <a:ext cx="5912880" cy="7386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	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2+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5=180°</a:t>
            </a:r>
            <a:endParaRPr lang="en-US" altLang="zh-CN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TextBox 13"/>
          <p:cNvSpPr txBox="1"/>
          <p:nvPr/>
        </p:nvSpPr>
        <p:spPr bwMode="auto">
          <a:xfrm>
            <a:off x="1165752" y="6086214"/>
            <a:ext cx="5912880" cy="7386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	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4+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 ∠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5+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6=360°</a:t>
            </a:r>
            <a:endParaRPr lang="en-US" altLang="zh-CN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TextBox 13"/>
          <p:cNvSpPr txBox="1"/>
          <p:nvPr/>
        </p:nvSpPr>
        <p:spPr bwMode="auto">
          <a:xfrm>
            <a:off x="1165752" y="5445811"/>
            <a:ext cx="7625135" cy="7386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	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1+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 ∠ 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+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 ∠ 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3+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zh-CN" altLang="zh-CN" sz="2800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+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 ∠ 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5+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 ∠ 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6=540°</a:t>
            </a:r>
            <a:endParaRPr lang="en-US" altLang="zh-CN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TextBox 13"/>
          <p:cNvSpPr txBox="1"/>
          <p:nvPr/>
        </p:nvSpPr>
        <p:spPr bwMode="auto">
          <a:xfrm>
            <a:off x="1111418" y="4707147"/>
            <a:ext cx="5912880" cy="7386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	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3+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6=180°</a:t>
            </a:r>
            <a:endParaRPr lang="en-US" altLang="zh-CN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多边形 23"/>
          <p:cNvSpPr/>
          <p:nvPr/>
        </p:nvSpPr>
        <p:spPr>
          <a:xfrm rot="-2520000" flipV="1">
            <a:off x="4633047" y="4181931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泪滴形 25"/>
          <p:cNvSpPr/>
          <p:nvPr/>
        </p:nvSpPr>
        <p:spPr>
          <a:xfrm rot="18900000">
            <a:off x="4890062" y="406992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6" name="任意多边形 35"/>
          <p:cNvSpPr/>
          <p:nvPr/>
        </p:nvSpPr>
        <p:spPr>
          <a:xfrm rot="2520000" flipH="1" flipV="1">
            <a:off x="4261742" y="4180904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7" name="泪滴形 36"/>
          <p:cNvSpPr/>
          <p:nvPr/>
        </p:nvSpPr>
        <p:spPr>
          <a:xfrm rot="18900000">
            <a:off x="4982815" y="41485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8" name="泪滴形 37"/>
          <p:cNvSpPr/>
          <p:nvPr/>
        </p:nvSpPr>
        <p:spPr>
          <a:xfrm rot="18900000">
            <a:off x="3602562" y="37736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9" name="泪滴形 38"/>
          <p:cNvSpPr/>
          <p:nvPr/>
        </p:nvSpPr>
        <p:spPr>
          <a:xfrm rot="18900000">
            <a:off x="3453187" y="38070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0" name="泪滴形 39"/>
          <p:cNvSpPr/>
          <p:nvPr/>
        </p:nvSpPr>
        <p:spPr>
          <a:xfrm rot="18900000">
            <a:off x="3602562" y="397140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1" name="泪滴形 40"/>
          <p:cNvSpPr/>
          <p:nvPr/>
        </p:nvSpPr>
        <p:spPr>
          <a:xfrm rot="18900000">
            <a:off x="4181030" y="406357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2" name="泪滴形 41"/>
          <p:cNvSpPr/>
          <p:nvPr/>
        </p:nvSpPr>
        <p:spPr>
          <a:xfrm rot="18900000">
            <a:off x="4000593" y="4148577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3" name="泪滴形 42"/>
          <p:cNvSpPr/>
          <p:nvPr/>
        </p:nvSpPr>
        <p:spPr>
          <a:xfrm rot="18900000">
            <a:off x="4469188" y="407094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4" name="泪滴形 43"/>
          <p:cNvSpPr/>
          <p:nvPr/>
        </p:nvSpPr>
        <p:spPr>
          <a:xfrm rot="18900000">
            <a:off x="3263586" y="36740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5" name="泪滴形 44"/>
          <p:cNvSpPr/>
          <p:nvPr/>
        </p:nvSpPr>
        <p:spPr>
          <a:xfrm rot="18900000">
            <a:off x="3537905" y="357015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6" name="泪滴形 45"/>
          <p:cNvSpPr/>
          <p:nvPr/>
        </p:nvSpPr>
        <p:spPr>
          <a:xfrm rot="18900000">
            <a:off x="3303812" y="387265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7" name="泪滴形 46"/>
          <p:cNvSpPr/>
          <p:nvPr/>
        </p:nvSpPr>
        <p:spPr>
          <a:xfrm rot="18900000">
            <a:off x="3778335" y="386475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48" name="组合 27"/>
          <p:cNvGrpSpPr/>
          <p:nvPr/>
        </p:nvGrpSpPr>
        <p:grpSpPr>
          <a:xfrm>
            <a:off x="1382739" y="2034471"/>
            <a:ext cx="6518987" cy="1379938"/>
            <a:chOff x="3447739" y="3445019"/>
            <a:chExt cx="8692185" cy="1839640"/>
          </a:xfrm>
        </p:grpSpPr>
        <p:grpSp>
          <p:nvGrpSpPr>
            <p:cNvPr id="49" name="组合 43"/>
            <p:cNvGrpSpPr/>
            <p:nvPr/>
          </p:nvGrpSpPr>
          <p:grpSpPr>
            <a:xfrm>
              <a:off x="10396173" y="3479406"/>
              <a:ext cx="1743751" cy="1734876"/>
              <a:chOff x="2258677" y="2121109"/>
              <a:chExt cx="1382230" cy="1374098"/>
            </a:xfrm>
          </p:grpSpPr>
          <p:sp>
            <p:nvSpPr>
              <p:cNvPr id="59" name="矩形 58"/>
              <p:cNvSpPr/>
              <p:nvPr/>
            </p:nvSpPr>
            <p:spPr>
              <a:xfrm rot="299387">
                <a:off x="2258677" y="2121109"/>
                <a:ext cx="1374176" cy="137409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0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2332471" y="2167415"/>
                <a:ext cx="1308436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收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50" name="组合 43"/>
            <p:cNvGrpSpPr/>
            <p:nvPr/>
          </p:nvGrpSpPr>
          <p:grpSpPr>
            <a:xfrm rot="-663405">
              <a:off x="6911746" y="3445019"/>
              <a:ext cx="1733590" cy="1734877"/>
              <a:chOff x="850643" y="2122712"/>
              <a:chExt cx="1374176" cy="1374099"/>
            </a:xfrm>
          </p:grpSpPr>
          <p:sp>
            <p:nvSpPr>
              <p:cNvPr id="57" name="矩形 56"/>
              <p:cNvSpPr/>
              <p:nvPr/>
            </p:nvSpPr>
            <p:spPr>
              <a:xfrm rot="299387">
                <a:off x="850643" y="2122712"/>
                <a:ext cx="1374176" cy="1374099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8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903704" y="2187108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稳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51" name="组合 40"/>
            <p:cNvGrpSpPr/>
            <p:nvPr/>
          </p:nvGrpSpPr>
          <p:grpSpPr>
            <a:xfrm rot="-216727">
              <a:off x="5176569" y="3551369"/>
              <a:ext cx="1733590" cy="1733290"/>
              <a:chOff x="850822" y="2122950"/>
              <a:chExt cx="1374175" cy="1373938"/>
            </a:xfrm>
          </p:grpSpPr>
          <p:sp>
            <p:nvSpPr>
              <p:cNvPr id="55" name="矩形 54"/>
              <p:cNvSpPr/>
              <p:nvPr/>
            </p:nvSpPr>
            <p:spPr>
              <a:xfrm rot="299387">
                <a:off x="850822" y="2122950"/>
                <a:ext cx="1374175" cy="137393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6" name="文本框 42"/>
              <p:cNvSpPr txBox="1">
                <a:spLocks noChangeArrowheads="1"/>
              </p:cNvSpPr>
              <p:nvPr/>
            </p:nvSpPr>
            <p:spPr bwMode="auto">
              <a:xfrm rot="367501">
                <a:off x="903709" y="2186598"/>
                <a:ext cx="1296103" cy="12684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实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52" name="组合 37"/>
            <p:cNvGrpSpPr/>
            <p:nvPr/>
          </p:nvGrpSpPr>
          <p:grpSpPr>
            <a:xfrm rot="-573946">
              <a:off x="3447739" y="3548194"/>
              <a:ext cx="1735177" cy="1733289"/>
              <a:chOff x="850421" y="2123535"/>
              <a:chExt cx="1374337" cy="1372841"/>
            </a:xfrm>
          </p:grpSpPr>
          <p:sp>
            <p:nvSpPr>
              <p:cNvPr id="53" name="矩形 52"/>
              <p:cNvSpPr/>
              <p:nvPr/>
            </p:nvSpPr>
            <p:spPr>
              <a:xfrm rot="299387">
                <a:off x="850421" y="2123535"/>
                <a:ext cx="1374337" cy="1372841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4" name="文本框 39"/>
              <p:cNvSpPr txBox="1">
                <a:spLocks noChangeArrowheads="1"/>
              </p:cNvSpPr>
              <p:nvPr/>
            </p:nvSpPr>
            <p:spPr bwMode="auto">
              <a:xfrm rot="367501">
                <a:off x="903704" y="2187125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落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61" name="矩形 60"/>
          <p:cNvSpPr/>
          <p:nvPr/>
        </p:nvSpPr>
        <p:spPr bwMode="auto">
          <a:xfrm rot="82660">
            <a:off x="5281814" y="2009152"/>
            <a:ext cx="1300162" cy="1300164"/>
          </a:xfrm>
          <a:prstGeom prst="rect">
            <a:avLst/>
          </a:prstGeom>
          <a:solidFill>
            <a:srgbClr val="2E2E2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2" name="文本框 42"/>
          <p:cNvSpPr txBox="1">
            <a:spLocks noChangeArrowheads="1"/>
          </p:cNvSpPr>
          <p:nvPr/>
        </p:nvSpPr>
        <p:spPr bwMode="auto">
          <a:xfrm rot="150774">
            <a:off x="5332476" y="2068541"/>
            <a:ext cx="122629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>
                <a:solidFill>
                  <a:srgbClr val="FFCF3C"/>
                </a:solidFill>
                <a:latin typeface="微软雅黑" panose="020B0503020204020204" charset="-122"/>
                <a:ea typeface="微软雅黑" panose="020B0503020204020204" charset="-122"/>
              </a:rPr>
              <a:t>吸</a:t>
            </a:r>
            <a:endParaRPr lang="en-US" altLang="zh-CN" sz="7200" b="1">
              <a:solidFill>
                <a:srgbClr val="FFCF3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4" name="图片 63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100" y="4191000"/>
            <a:ext cx="1809835" cy="2120900"/>
          </a:xfrm>
          <a:prstGeom prst="rect">
            <a:avLst/>
          </a:prstGeom>
        </p:spPr>
      </p:pic>
      <p:sp>
        <p:nvSpPr>
          <p:cNvPr id="63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例题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9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221169" y="1193999"/>
            <a:ext cx="8291985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800"/>
              <a:t>．适合条件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∠A=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∠B=   ∠C </a:t>
            </a:r>
            <a:r>
              <a:rPr lang="zh-CN" altLang="zh-CN" sz="2800"/>
              <a:t>的</a:t>
            </a:r>
            <a:r>
              <a:rPr lang="en-US" altLang="zh-CN" sz="2800"/>
              <a:t>△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en-US" altLang="zh-CN" sz="2800"/>
              <a:t> </a:t>
            </a:r>
            <a:r>
              <a:rPr lang="zh-CN" altLang="zh-CN" sz="2800"/>
              <a:t>是（ </a:t>
            </a:r>
            <a:r>
              <a:rPr lang="en-US" altLang="zh-CN" sz="2800"/>
              <a:t> </a:t>
            </a:r>
            <a:r>
              <a:rPr lang="zh-CN" altLang="en-US" sz="2800"/>
              <a:t>  </a:t>
            </a:r>
            <a:r>
              <a:rPr lang="zh-CN" altLang="zh-CN" sz="2800"/>
              <a:t>）</a:t>
            </a:r>
            <a:endParaRPr lang="en-US" altLang="zh-CN" sz="2800"/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ru-RU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/>
              <a:t>．锐角三角形 		</a:t>
            </a:r>
            <a:r>
              <a:rPr lang="ru-RU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/>
              <a:t>．直角三角形 </a:t>
            </a:r>
            <a:endParaRPr lang="en-US" altLang="zh-CN" sz="2800"/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ru-RU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800"/>
              <a:t>．钝角三角形		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zh-CN" sz="2800"/>
              <a:t>．等边三角形</a:t>
            </a:r>
            <a:endParaRPr lang="zh-CN" altLang="zh-CN" sz="2800"/>
          </a:p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zh-CN" altLang="zh-CN" sz="2800"/>
              <a:t> </a:t>
            </a:r>
            <a:endParaRPr lang="en-US" altLang="zh-CN" sz="2800">
              <a:solidFill>
                <a:prstClr val="black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3116083" y="1348631"/>
          <a:ext cx="290873" cy="63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公式" r:id="rId2" imgW="3657600" imgH="9753600" progId="Equation.3">
                  <p:embed/>
                </p:oleObj>
              </mc:Choice>
              <mc:Fallback>
                <p:oleObj name="公式" r:id="rId2" imgW="3657600" imgH="9753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116083" y="1348631"/>
                        <a:ext cx="290873" cy="632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7083556" y="1348899"/>
            <a:ext cx="692150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kumimoji="1" lang="en-US" altLang="zh-CN" sz="3200" b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A</a:t>
            </a:r>
            <a:endParaRPr kumimoji="1" lang="en-US" altLang="zh-CN" sz="3200" b="1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</p:txBody>
      </p:sp>
      <p:graphicFrame>
        <p:nvGraphicFramePr>
          <p:cNvPr id="19" name="对象 18"/>
          <p:cNvGraphicFramePr>
            <a:graphicFrameLocks noChangeAspect="1"/>
          </p:cNvGraphicFramePr>
          <p:nvPr/>
        </p:nvGraphicFramePr>
        <p:xfrm>
          <a:off x="4221916" y="1348577"/>
          <a:ext cx="290873" cy="63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公式" r:id="rId4" imgW="3657600" imgH="9753600" progId="Equation.3">
                  <p:embed/>
                </p:oleObj>
              </mc:Choice>
              <mc:Fallback>
                <p:oleObj name="公式" r:id="rId4" imgW="3657600" imgH="9753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221916" y="1348577"/>
                        <a:ext cx="290873" cy="632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8048" y="1194187"/>
            <a:ext cx="7815581" cy="181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/>
              <a:t>2．如图，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AE</a:t>
            </a:r>
            <a:r>
              <a:rPr lang="ru-RU" altLang="zh-CN" sz="2800"/>
              <a:t> </a:t>
            </a:r>
            <a:r>
              <a:rPr lang="en-US" altLang="zh-CN" sz="2800"/>
              <a:t>平分</a:t>
            </a:r>
            <a:r>
              <a:rPr lang="ru-RU" altLang="zh-CN" sz="2800"/>
              <a:t>∠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BAC</a:t>
            </a:r>
            <a:r>
              <a:rPr lang="ru-RU" altLang="zh-CN" sz="2800"/>
              <a:t> </a:t>
            </a:r>
            <a:r>
              <a:rPr lang="en-US" altLang="zh-CN" sz="2800"/>
              <a:t>交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ru-RU" altLang="zh-CN" sz="2800"/>
              <a:t> </a:t>
            </a:r>
            <a:r>
              <a:rPr lang="en-US" altLang="zh-CN" sz="2800"/>
              <a:t>于点</a:t>
            </a:r>
            <a:r>
              <a:rPr lang="ru-RU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zh-CN" sz="2800"/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∠C=∠EBC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∠BAC=70°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∠ABC=30°</a:t>
            </a:r>
            <a:r>
              <a:rPr lang="en-US" altLang="zh-CN" sz="2800"/>
              <a:t>，则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∠E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＝ </a:t>
            </a:r>
            <a:r>
              <a:rPr lang="zh-CN" altLang="en-US" sz="2800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endParaRPr lang="zh-CN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∠ADC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zh-CN" altLang="en-US" sz="2800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/>
              <a:t>．</a:t>
            </a:r>
            <a:endParaRPr lang="zh-CN" altLang="zh-CN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例题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eaLnBrk="1" hangingPunct="1"/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86927" y="2059001"/>
            <a:ext cx="615874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35°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556710" y="2499924"/>
            <a:ext cx="615874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65°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6978" y="2461590"/>
            <a:ext cx="3202722" cy="359547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457675" y="1114939"/>
            <a:ext cx="7815581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/>
              <a:t>3．如图，在</a:t>
            </a:r>
            <a:r>
              <a:rPr lang="ru-RU" altLang="zh-CN" sz="2800"/>
              <a:t>△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ru-RU" altLang="zh-CN" sz="2800"/>
              <a:t> </a:t>
            </a:r>
            <a:r>
              <a:rPr lang="en-US" altLang="zh-CN" sz="2800"/>
              <a:t>中，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∠B=∠C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∠BAD=40°</a:t>
            </a:r>
            <a:r>
              <a:rPr lang="en-US" altLang="zh-CN" sz="2800"/>
              <a:t>，且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∠ADE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∠AED</a:t>
            </a:r>
            <a:r>
              <a:rPr lang="en-US" altLang="zh-CN" sz="2800"/>
              <a:t>，求</a:t>
            </a:r>
            <a:r>
              <a:rPr lang="ru-RU" altLang="zh-CN" sz="2800"/>
              <a:t>∠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CDE</a:t>
            </a:r>
            <a:r>
              <a:rPr lang="ru-RU" altLang="zh-CN" sz="2800"/>
              <a:t> </a:t>
            </a:r>
            <a:r>
              <a:rPr lang="en-US" altLang="zh-CN" sz="2800"/>
              <a:t>的度数．</a:t>
            </a:r>
            <a:endParaRPr lang="zh-CN" altLang="zh-CN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例题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eaLnBrk="1" hangingPunct="1"/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074" name="Picture 2" descr="C:\Users\郭迪\Desktop\8936896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71256" y="3046301"/>
            <a:ext cx="4291012" cy="223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6768" y="2492748"/>
            <a:ext cx="5562741" cy="304698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kumimoji="1" lang="zh-CN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解：设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DAE=</a:t>
            </a:r>
            <a:r>
              <a:rPr lang="en-US" altLang="ru-RU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x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，则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BAC=40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+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x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 </a:t>
            </a:r>
            <a:endParaRPr lang="ru-RU" altLang="zh-CN" sz="2400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  <a:p>
            <a:pPr algn="l"/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∵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B=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 </a:t>
            </a:r>
            <a:endParaRPr lang="en-US" altLang="ru-RU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∴2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 =180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-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BAC=1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80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-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（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40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+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x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）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kumimoji="1"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∴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C=90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-  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（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40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+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x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）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∵ 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∠ADE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＝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∠AED</a:t>
            </a:r>
            <a:endParaRPr lang="ru-RU" altLang="zh-CN" sz="24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l"/>
            <a:r>
              <a:rPr kumimoji="1" lang="en-US" altLang="ru-RU" sz="24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∴2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∠A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DE=180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-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DAE=180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-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x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endParaRPr lang="zh-CN" altLang="en-US" sz="2400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  <a:p>
            <a:pPr algn="l"/>
            <a:r>
              <a:rPr kumimoji="1"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∴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∠A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DE=90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-</a:t>
            </a:r>
            <a:endParaRPr lang="en-US" altLang="zh-CN" sz="2400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  <a:p>
            <a:pPr algn="l"/>
            <a:r>
              <a:rPr kumimoji="1"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∴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CDE=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∠A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DE-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∠</a:t>
            </a:r>
            <a:r>
              <a:rPr 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C=20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endParaRPr kumimoji="1" lang="zh-CN" altLang="en-US" sz="2400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2218521" y="3411665"/>
          <a:ext cx="420357" cy="7514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" r:id="rId3" imgW="415925" imgH="654685" progId="Equation.DSMT4">
                  <p:embed/>
                </p:oleObj>
              </mc:Choice>
              <mc:Fallback>
                <p:oleObj name="" r:id="rId3" imgW="415925" imgH="65468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18521" y="3411665"/>
                        <a:ext cx="420357" cy="75144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2702701" y="4542153"/>
          <a:ext cx="521001" cy="7000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" r:id="rId5" imgW="292100" imgH="393700" progId="Equation.DSMT4">
                  <p:embed/>
                </p:oleObj>
              </mc:Choice>
              <mc:Fallback>
                <p:oleObj name="" r:id="rId5" imgW="2921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702701" y="4542153"/>
                        <a:ext cx="521001" cy="7000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多边形 23"/>
          <p:cNvSpPr/>
          <p:nvPr/>
        </p:nvSpPr>
        <p:spPr>
          <a:xfrm rot="-2520000" flipV="1">
            <a:off x="4633047" y="4181931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泪滴形 25"/>
          <p:cNvSpPr/>
          <p:nvPr/>
        </p:nvSpPr>
        <p:spPr>
          <a:xfrm rot="18900000">
            <a:off x="4890062" y="406992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6" name="任意多边形 35"/>
          <p:cNvSpPr/>
          <p:nvPr/>
        </p:nvSpPr>
        <p:spPr>
          <a:xfrm rot="2520000" flipH="1" flipV="1">
            <a:off x="4261742" y="4180904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7" name="泪滴形 36"/>
          <p:cNvSpPr/>
          <p:nvPr/>
        </p:nvSpPr>
        <p:spPr>
          <a:xfrm rot="18900000">
            <a:off x="4982815" y="41485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8" name="泪滴形 37"/>
          <p:cNvSpPr/>
          <p:nvPr/>
        </p:nvSpPr>
        <p:spPr>
          <a:xfrm rot="18900000">
            <a:off x="3602562" y="37736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9" name="泪滴形 38"/>
          <p:cNvSpPr/>
          <p:nvPr/>
        </p:nvSpPr>
        <p:spPr>
          <a:xfrm rot="18900000">
            <a:off x="3453187" y="38070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0" name="泪滴形 39"/>
          <p:cNvSpPr/>
          <p:nvPr/>
        </p:nvSpPr>
        <p:spPr>
          <a:xfrm rot="18900000">
            <a:off x="3602562" y="397140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1" name="泪滴形 40"/>
          <p:cNvSpPr/>
          <p:nvPr/>
        </p:nvSpPr>
        <p:spPr>
          <a:xfrm rot="18900000">
            <a:off x="4181030" y="406357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2" name="泪滴形 41"/>
          <p:cNvSpPr/>
          <p:nvPr/>
        </p:nvSpPr>
        <p:spPr>
          <a:xfrm rot="18900000">
            <a:off x="4000593" y="4148577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3" name="泪滴形 42"/>
          <p:cNvSpPr/>
          <p:nvPr/>
        </p:nvSpPr>
        <p:spPr>
          <a:xfrm rot="18900000">
            <a:off x="4469188" y="407094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4" name="泪滴形 43"/>
          <p:cNvSpPr/>
          <p:nvPr/>
        </p:nvSpPr>
        <p:spPr>
          <a:xfrm rot="18900000">
            <a:off x="3263586" y="36740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5" name="泪滴形 44"/>
          <p:cNvSpPr/>
          <p:nvPr/>
        </p:nvSpPr>
        <p:spPr>
          <a:xfrm rot="18900000">
            <a:off x="3537905" y="357015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6" name="泪滴形 45"/>
          <p:cNvSpPr/>
          <p:nvPr/>
        </p:nvSpPr>
        <p:spPr>
          <a:xfrm rot="18900000">
            <a:off x="3303812" y="387265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7" name="泪滴形 46"/>
          <p:cNvSpPr/>
          <p:nvPr/>
        </p:nvSpPr>
        <p:spPr>
          <a:xfrm rot="18900000">
            <a:off x="3778335" y="386475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pic>
        <p:nvPicPr>
          <p:cNvPr id="64" name="图片 63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100" y="4191000"/>
            <a:ext cx="1809835" cy="2120900"/>
          </a:xfrm>
          <a:prstGeom prst="rect">
            <a:avLst/>
          </a:prstGeom>
        </p:spPr>
      </p:pic>
      <p:sp>
        <p:nvSpPr>
          <p:cNvPr id="92" name="泪滴形 37"/>
          <p:cNvSpPr/>
          <p:nvPr/>
        </p:nvSpPr>
        <p:spPr>
          <a:xfrm rot="18900000">
            <a:off x="4618562" y="40403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3" name="泪滴形 38"/>
          <p:cNvSpPr/>
          <p:nvPr/>
        </p:nvSpPr>
        <p:spPr>
          <a:xfrm rot="18900000">
            <a:off x="4469187" y="40737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4" name="泪滴形 43"/>
          <p:cNvSpPr/>
          <p:nvPr/>
        </p:nvSpPr>
        <p:spPr>
          <a:xfrm rot="18900000">
            <a:off x="4279586" y="39407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5" name="泪滴形 44"/>
          <p:cNvSpPr/>
          <p:nvPr/>
        </p:nvSpPr>
        <p:spPr>
          <a:xfrm rot="18900000">
            <a:off x="4553905" y="383685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96" name="组合 27"/>
          <p:cNvGrpSpPr/>
          <p:nvPr/>
        </p:nvGrpSpPr>
        <p:grpSpPr>
          <a:xfrm>
            <a:off x="1243039" y="2301172"/>
            <a:ext cx="6518986" cy="1379937"/>
            <a:chOff x="3447740" y="3445019"/>
            <a:chExt cx="8692184" cy="1839639"/>
          </a:xfrm>
        </p:grpSpPr>
        <p:grpSp>
          <p:nvGrpSpPr>
            <p:cNvPr id="97" name="组合 43"/>
            <p:cNvGrpSpPr/>
            <p:nvPr/>
          </p:nvGrpSpPr>
          <p:grpSpPr>
            <a:xfrm>
              <a:off x="10396173" y="3479407"/>
              <a:ext cx="1743751" cy="1734876"/>
              <a:chOff x="2258677" y="2121109"/>
              <a:chExt cx="1382230" cy="1374098"/>
            </a:xfrm>
          </p:grpSpPr>
          <p:sp>
            <p:nvSpPr>
              <p:cNvPr id="107" name="矩形 106"/>
              <p:cNvSpPr/>
              <p:nvPr/>
            </p:nvSpPr>
            <p:spPr>
              <a:xfrm rot="299387">
                <a:off x="2258677" y="2121109"/>
                <a:ext cx="1374176" cy="137409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8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2332471" y="2167417"/>
                <a:ext cx="1308436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清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98" name="组合 43"/>
            <p:cNvGrpSpPr/>
            <p:nvPr/>
          </p:nvGrpSpPr>
          <p:grpSpPr>
            <a:xfrm rot="-663405">
              <a:off x="6911746" y="3445019"/>
              <a:ext cx="1733590" cy="1734877"/>
              <a:chOff x="850643" y="2122712"/>
              <a:chExt cx="1374176" cy="1374099"/>
            </a:xfrm>
          </p:grpSpPr>
          <p:sp>
            <p:nvSpPr>
              <p:cNvPr id="105" name="矩形 104"/>
              <p:cNvSpPr/>
              <p:nvPr/>
            </p:nvSpPr>
            <p:spPr>
              <a:xfrm rot="299387">
                <a:off x="850643" y="2122712"/>
                <a:ext cx="1374176" cy="1374099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6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903704" y="2187110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排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99" name="组合 40"/>
            <p:cNvGrpSpPr/>
            <p:nvPr/>
          </p:nvGrpSpPr>
          <p:grpSpPr>
            <a:xfrm rot="-216727">
              <a:off x="5176569" y="3551368"/>
              <a:ext cx="1733590" cy="1733290"/>
              <a:chOff x="850822" y="2122950"/>
              <a:chExt cx="1374175" cy="1373938"/>
            </a:xfrm>
          </p:grpSpPr>
          <p:sp>
            <p:nvSpPr>
              <p:cNvPr id="103" name="矩形 102"/>
              <p:cNvSpPr/>
              <p:nvPr/>
            </p:nvSpPr>
            <p:spPr>
              <a:xfrm rot="299387">
                <a:off x="850822" y="2122950"/>
                <a:ext cx="1374175" cy="137393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4" name="文本框 42"/>
              <p:cNvSpPr txBox="1">
                <a:spLocks noChangeArrowheads="1"/>
              </p:cNvSpPr>
              <p:nvPr/>
            </p:nvSpPr>
            <p:spPr bwMode="auto">
              <a:xfrm rot="367501">
                <a:off x="903709" y="2186602"/>
                <a:ext cx="1296103" cy="12684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点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00" name="组合 37"/>
            <p:cNvGrpSpPr/>
            <p:nvPr/>
          </p:nvGrpSpPr>
          <p:grpSpPr>
            <a:xfrm rot="-573946">
              <a:off x="3447740" y="3548193"/>
              <a:ext cx="1735177" cy="1733289"/>
              <a:chOff x="850421" y="2123535"/>
              <a:chExt cx="1374337" cy="1372841"/>
            </a:xfrm>
          </p:grpSpPr>
          <p:sp>
            <p:nvSpPr>
              <p:cNvPr id="101" name="矩形 100"/>
              <p:cNvSpPr/>
              <p:nvPr/>
            </p:nvSpPr>
            <p:spPr>
              <a:xfrm rot="299387">
                <a:off x="850421" y="2123535"/>
                <a:ext cx="1374337" cy="1372841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2" name="文本框 39"/>
              <p:cNvSpPr txBox="1">
                <a:spLocks noChangeArrowheads="1"/>
              </p:cNvSpPr>
              <p:nvPr/>
            </p:nvSpPr>
            <p:spPr bwMode="auto">
              <a:xfrm rot="367501">
                <a:off x="903705" y="2187120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盲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109" name="矩形 108"/>
          <p:cNvSpPr/>
          <p:nvPr/>
        </p:nvSpPr>
        <p:spPr bwMode="auto">
          <a:xfrm rot="82660">
            <a:off x="5142114" y="2275852"/>
            <a:ext cx="1300162" cy="1300164"/>
          </a:xfrm>
          <a:prstGeom prst="rect">
            <a:avLst/>
          </a:prstGeom>
          <a:solidFill>
            <a:srgbClr val="2E2E2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0" name="文本框 42"/>
          <p:cNvSpPr txBox="1">
            <a:spLocks noChangeArrowheads="1"/>
          </p:cNvSpPr>
          <p:nvPr/>
        </p:nvSpPr>
        <p:spPr bwMode="auto">
          <a:xfrm rot="150774">
            <a:off x="5192776" y="2335241"/>
            <a:ext cx="122629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>
                <a:solidFill>
                  <a:srgbClr val="FFCF3C"/>
                </a:solidFill>
                <a:latin typeface="微软雅黑" panose="020B0503020204020204" charset="-122"/>
                <a:ea typeface="微软雅黑" panose="020B0503020204020204" charset="-122"/>
              </a:rPr>
              <a:t>查</a:t>
            </a:r>
            <a:endParaRPr lang="en-US" altLang="zh-CN" sz="7200" b="1">
              <a:solidFill>
                <a:srgbClr val="FFCF3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8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64209" y="1131622"/>
            <a:ext cx="781558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800"/>
              <a:t>．在</a:t>
            </a:r>
            <a:r>
              <a:rPr lang="ru-RU" altLang="zh-CN" sz="2800"/>
              <a:t>△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ru-RU" altLang="zh-CN" sz="2800"/>
              <a:t> </a:t>
            </a:r>
            <a:r>
              <a:rPr lang="en-US" altLang="zh-CN" sz="2800"/>
              <a:t>中，若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∠A∶∠B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5∶7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∠C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∠A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10°</a:t>
            </a:r>
            <a:r>
              <a:rPr lang="en-US" altLang="zh-CN" sz="2800"/>
              <a:t>，则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∠A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＝ </a:t>
            </a:r>
            <a:r>
              <a:rPr lang="zh-CN" altLang="en-US" sz="2800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B＝</a:t>
            </a:r>
            <a:r>
              <a:rPr lang="zh-CN" altLang="en-US" sz="2800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；</a:t>
            </a:r>
            <a:endParaRPr lang="zh-CN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∠C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zh-CN" altLang="en-US" sz="2800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．</a:t>
            </a:r>
            <a:r>
              <a:rPr lang="zh-CN" altLang="zh-CN" sz="2800"/>
              <a:t> </a:t>
            </a:r>
            <a:endParaRPr lang="en-US" altLang="zh-CN" sz="2800">
              <a:solidFill>
                <a:prstClr val="black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盲点排查清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230370" y="1570990"/>
            <a:ext cx="615874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50°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72640" y="2054225"/>
            <a:ext cx="615874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70°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72640" y="2464435"/>
            <a:ext cx="615874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60°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11644" y="1193800"/>
            <a:ext cx="90876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/>
              <a:t>．如图，</a:t>
            </a:r>
            <a:r>
              <a:rPr lang="ru-RU" altLang="zh-CN" sz="2800"/>
              <a:t>△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ru-RU" altLang="zh-CN" sz="2800"/>
              <a:t> </a:t>
            </a:r>
            <a:r>
              <a:rPr lang="en-US" altLang="zh-CN" sz="2800"/>
              <a:t>中，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∠A=20°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∠B=60°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CE </a:t>
            </a:r>
            <a:r>
              <a:rPr lang="en-US" altLang="zh-CN" sz="2800"/>
              <a:t>平分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∠ACB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CD⊥AB</a:t>
            </a:r>
            <a:r>
              <a:rPr lang="ru-RU" altLang="zh-CN" sz="2800"/>
              <a:t> </a:t>
            </a:r>
            <a:r>
              <a:rPr lang="en-US" altLang="zh-CN" sz="2800"/>
              <a:t>于</a:t>
            </a:r>
            <a:r>
              <a:rPr lang="ru-RU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DF⊥CE</a:t>
            </a:r>
            <a:r>
              <a:rPr lang="en-US" altLang="zh-CN" sz="2800"/>
              <a:t>，则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∠CDF=</a:t>
            </a:r>
            <a:r>
              <a:rPr lang="zh-CN" altLang="en-US" sz="2800" u="sng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zh-CN" altLang="zh-CN" sz="2800"/>
              <a:t>．</a:t>
            </a:r>
            <a:endParaRPr lang="zh-CN" altLang="zh-CN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盲点排查清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0095" y="3099375"/>
            <a:ext cx="4043905" cy="2206325"/>
          </a:xfrm>
          <a:prstGeom prst="rect">
            <a:avLst/>
          </a:prstGeom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401081" y="1670853"/>
            <a:ext cx="615874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70°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11644" y="1193800"/>
            <a:ext cx="88053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zh-CN" sz="2800"/>
              <a:t>．如图，</a:t>
            </a:r>
            <a:r>
              <a:rPr lang="ru-RU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Rt△ABC </a:t>
            </a:r>
            <a:r>
              <a:rPr lang="zh-CN" altLang="zh-CN" sz="2800"/>
              <a:t>中，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∠ACB=90°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∠A=55°</a:t>
            </a:r>
            <a:r>
              <a:rPr lang="zh-CN" altLang="zh-CN" sz="2800"/>
              <a:t>，将其折叠，使点</a:t>
            </a:r>
            <a:r>
              <a:rPr lang="ru-RU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altLang="zh-CN" sz="2800"/>
              <a:t> </a:t>
            </a:r>
            <a:r>
              <a:rPr lang="zh-CN" altLang="zh-CN" sz="2800"/>
              <a:t>落在边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CB </a:t>
            </a:r>
            <a:r>
              <a:rPr lang="zh-CN" altLang="zh-CN" sz="2800"/>
              <a:t>上</a:t>
            </a:r>
            <a:r>
              <a:rPr lang="ru-RU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A′</a:t>
            </a:r>
            <a:r>
              <a:rPr lang="zh-CN" altLang="zh-CN" sz="2800"/>
              <a:t>处，折痕为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CD</a:t>
            </a:r>
            <a:r>
              <a:rPr lang="zh-CN" altLang="zh-CN" sz="2800"/>
              <a:t>，则</a:t>
            </a:r>
            <a:r>
              <a:rPr lang="ru-RU" altLang="zh-CN" sz="2800"/>
              <a:t>∠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A′DB</a:t>
            </a:r>
            <a:r>
              <a:rPr lang="ru-RU" altLang="zh-CN" sz="2800"/>
              <a:t>= </a:t>
            </a:r>
            <a:r>
              <a:rPr lang="zh-CN" altLang="en-US" sz="2800" u="sng"/>
              <a:t>                 </a:t>
            </a:r>
            <a:r>
              <a:rPr lang="zh-CN" altLang="zh-CN" sz="2800"/>
              <a:t>．</a:t>
            </a:r>
            <a:endParaRPr lang="zh-CN" altLang="zh-CN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盲点排查清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212" y="2644811"/>
            <a:ext cx="2076188" cy="3031894"/>
          </a:xfrm>
          <a:prstGeom prst="rect">
            <a:avLst/>
          </a:prstGeom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39317" y="2068769"/>
            <a:ext cx="615874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20°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11644" y="1228428"/>
            <a:ext cx="8932356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/>
              <a:t>4．如图，在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△ABC </a:t>
            </a:r>
            <a:r>
              <a:rPr lang="en-US" altLang="zh-CN" sz="2800"/>
              <a:t>中，</a:t>
            </a:r>
            <a:r>
              <a:rPr lang="ru-RU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altLang="zh-CN" sz="2800"/>
              <a:t> </a:t>
            </a:r>
            <a:r>
              <a:rPr lang="en-US" altLang="zh-CN" sz="2800"/>
              <a:t>是 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ru-RU" altLang="zh-CN" sz="2800"/>
              <a:t> </a:t>
            </a:r>
            <a:r>
              <a:rPr lang="en-US" altLang="zh-CN" sz="2800"/>
              <a:t>边上一点，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∠1=∠2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∠3=∠4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∠BAC=60°</a:t>
            </a:r>
            <a:r>
              <a:rPr lang="en-US" altLang="zh-CN" sz="2800"/>
              <a:t>，求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∠DAC </a:t>
            </a:r>
            <a:r>
              <a:rPr lang="en-US" altLang="zh-CN" sz="2800"/>
              <a:t>的度</a:t>
            </a:r>
            <a:r>
              <a:rPr lang="zh-CN" altLang="zh-CN" sz="2800"/>
              <a:t>数．</a:t>
            </a:r>
            <a:endParaRPr lang="zh-CN" altLang="zh-CN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盲点排查清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4</a:t>
            </a:r>
            <a:endParaRPr lang="en-US" altLang="zh-CN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600" y="2301785"/>
            <a:ext cx="3708400" cy="2789652"/>
          </a:xfrm>
          <a:prstGeom prst="rect">
            <a:avLst/>
          </a:prstGeom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1455" y="2301875"/>
            <a:ext cx="5767070" cy="34150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kumimoji="1" lang="zh-CN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解：设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1=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2=</a:t>
            </a:r>
            <a:r>
              <a:rPr lang="en-US" altLang="ru-RU" sz="2400" i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x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3=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+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2=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ru-RU" sz="2400" i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x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 </a:t>
            </a:r>
            <a:endParaRPr lang="ru-RU" altLang="zh-CN" sz="2400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  <a:p>
            <a:pPr algn="l"/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4=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3=2</a:t>
            </a:r>
            <a:r>
              <a:rPr lang="en-US" altLang="ru-RU" sz="2400" i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x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 </a:t>
            </a:r>
            <a:endParaRPr lang="ru-RU" altLang="zh-CN" sz="2400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  <a:p>
            <a:pPr algn="l"/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∵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在△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ABC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中，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BAC=</a:t>
            </a:r>
            <a:r>
              <a:rPr 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60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</a:t>
            </a:r>
            <a:endParaRPr lang="en-US" altLang="ru-RU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2+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4=180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-∠BAC=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120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endParaRPr lang="en-US" altLang="ru-RU" sz="2400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  <a:p>
            <a:pPr algn="l"/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   </a:t>
            </a:r>
            <a:r>
              <a:rPr lang="zh-CN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即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x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+2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x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=120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endParaRPr lang="zh-CN" altLang="en-US" sz="2400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  <a:p>
            <a:pPr algn="l"/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    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解得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x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=40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endParaRPr lang="zh-CN" altLang="en-US" sz="2400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  <a:p>
            <a:pPr algn="l"/>
            <a:r>
              <a:rPr kumimoji="1" lang="en-US" altLang="ru-RU" sz="24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∴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3=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4=80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°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</a:t>
            </a:r>
            <a:endParaRPr lang="ru-RU" altLang="zh-CN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kumimoji="1"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∴</a:t>
            </a:r>
            <a:r>
              <a:rPr kumimoji="1"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在</a:t>
            </a:r>
            <a:r>
              <a:rPr lang="zh-CN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△</a:t>
            </a:r>
            <a:r>
              <a:rPr kumimoji="1"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ADC</a:t>
            </a:r>
            <a:r>
              <a:rPr kumimoji="1"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中，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DAC=18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-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-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</a:t>
            </a:r>
            <a:r>
              <a:rPr 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=20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°</a:t>
            </a:r>
            <a:endParaRPr kumimoji="1" lang="zh-CN" altLang="en-US" sz="2400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文本框 21"/>
          <p:cNvSpPr txBox="1">
            <a:spLocks noChangeArrowheads="1"/>
          </p:cNvSpPr>
          <p:nvPr/>
        </p:nvSpPr>
        <p:spPr bwMode="auto">
          <a:xfrm>
            <a:off x="3967163" y="2819400"/>
            <a:ext cx="493712" cy="137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rgbClr val="76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ONE</a:t>
            </a:r>
            <a:endParaRPr lang="zh-CN" altLang="en-US" sz="2000">
              <a:solidFill>
                <a:srgbClr val="7671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2" name="矩形 16"/>
          <p:cNvSpPr>
            <a:spLocks noChangeArrowheads="1"/>
          </p:cNvSpPr>
          <p:nvPr/>
        </p:nvSpPr>
        <p:spPr bwMode="auto">
          <a:xfrm>
            <a:off x="2511425" y="2701925"/>
            <a:ext cx="742950" cy="744538"/>
          </a:xfrm>
          <a:prstGeom prst="rect">
            <a:avLst/>
          </a:prstGeom>
          <a:solidFill>
            <a:srgbClr val="2BA8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3" name="矩形 17"/>
          <p:cNvSpPr>
            <a:spLocks noChangeArrowheads="1"/>
          </p:cNvSpPr>
          <p:nvPr/>
        </p:nvSpPr>
        <p:spPr bwMode="auto">
          <a:xfrm>
            <a:off x="3305175" y="2701925"/>
            <a:ext cx="749300" cy="744538"/>
          </a:xfrm>
          <a:prstGeom prst="rect">
            <a:avLst/>
          </a:prstGeom>
          <a:solidFill>
            <a:srgbClr val="5130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4" name="矩形 18"/>
          <p:cNvSpPr>
            <a:spLocks noChangeArrowheads="1"/>
          </p:cNvSpPr>
          <p:nvPr/>
        </p:nvSpPr>
        <p:spPr bwMode="auto">
          <a:xfrm>
            <a:off x="2511425" y="3529013"/>
            <a:ext cx="727075" cy="744537"/>
          </a:xfrm>
          <a:prstGeom prst="rect">
            <a:avLst/>
          </a:prstGeom>
          <a:solidFill>
            <a:srgbClr val="DE44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5" name="矩形 19"/>
          <p:cNvSpPr>
            <a:spLocks noChangeArrowheads="1"/>
          </p:cNvSpPr>
          <p:nvPr/>
        </p:nvSpPr>
        <p:spPr bwMode="auto">
          <a:xfrm>
            <a:off x="3305175" y="3529013"/>
            <a:ext cx="749300" cy="744537"/>
          </a:xfrm>
          <a:prstGeom prst="rect">
            <a:avLst/>
          </a:prstGeom>
          <a:solidFill>
            <a:srgbClr val="F4BB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6" name="文本框 20"/>
          <p:cNvSpPr txBox="1">
            <a:spLocks noChangeArrowheads="1"/>
          </p:cNvSpPr>
          <p:nvPr/>
        </p:nvSpPr>
        <p:spPr bwMode="auto">
          <a:xfrm>
            <a:off x="2533650" y="2644775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  <a:endParaRPr lang="zh-CN" altLang="en-US" sz="96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8" name="文本框 22"/>
          <p:cNvSpPr txBox="1">
            <a:spLocks noChangeArrowheads="1"/>
          </p:cNvSpPr>
          <p:nvPr/>
        </p:nvSpPr>
        <p:spPr bwMode="auto">
          <a:xfrm>
            <a:off x="4572000" y="2819400"/>
            <a:ext cx="339248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zh-CN" sz="4000" b="1">
                <a:latin typeface="微软雅黑" panose="020B0503020204020204" charset="-122"/>
                <a:ea typeface="微软雅黑" panose="020B0503020204020204" charset="-122"/>
              </a:rPr>
              <a:t>版块</a:t>
            </a: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</a:rPr>
              <a:t>二</a:t>
            </a:r>
            <a:r>
              <a:rPr lang="zh-CN" altLang="zh-CN" sz="40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en-US" altLang="zh-CN" sz="4000" b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  <a:sym typeface="DFWaWaSC-W5" charset="0"/>
              </a:rPr>
              <a:t>常见模型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  <a:sym typeface="DFWaWaSC-W5" charset="0"/>
            </a:endParaRPr>
          </a:p>
        </p:txBody>
      </p:sp>
      <p:sp>
        <p:nvSpPr>
          <p:cNvPr id="11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02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619625" y="750888"/>
            <a:ext cx="1422184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2BA854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常见模型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255" y="1926876"/>
            <a:ext cx="2163501" cy="2762722"/>
          </a:xfrm>
          <a:prstGeom prst="rect">
            <a:avLst/>
          </a:prstGeom>
        </p:spPr>
      </p:pic>
      <p:sp>
        <p:nvSpPr>
          <p:cNvPr id="15" name="椭圆 14"/>
          <p:cNvSpPr/>
          <p:nvPr/>
        </p:nvSpPr>
        <p:spPr>
          <a:xfrm>
            <a:off x="4831824" y="2199141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743372" y="2380650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082861" y="4311850"/>
            <a:ext cx="98636" cy="98636"/>
          </a:xfrm>
          <a:prstGeom prst="ellipse">
            <a:avLst/>
          </a:prstGeom>
          <a:solidFill>
            <a:srgbClr val="2E75B6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3538212" y="4308424"/>
            <a:ext cx="98636" cy="98636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 bwMode="auto">
          <a:xfrm>
            <a:off x="898655" y="1632008"/>
            <a:ext cx="2300630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r>
              <a:rPr kumimoji="1" lang="en-US" altLang="zh-CN" sz="2800">
                <a:latin typeface="微软雅黑" panose="020B0503020204020204" charset="-122"/>
                <a:ea typeface="微软雅黑" panose="020B0503020204020204" charset="-122"/>
              </a:rPr>
              <a:t>“8</a:t>
            </a:r>
            <a:r>
              <a:rPr kumimoji="1" lang="zh-CN" altLang="en-US" sz="2800">
                <a:latin typeface="微软雅黑" panose="020B0503020204020204" charset="-122"/>
                <a:ea typeface="微软雅黑" panose="020B0503020204020204" charset="-122"/>
              </a:rPr>
              <a:t>字</a:t>
            </a:r>
            <a:r>
              <a:rPr kumimoji="1" lang="en-US" altLang="zh-CN" sz="2800"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kumimoji="1" lang="zh-CN" altLang="en-US" sz="2800">
                <a:latin typeface="微软雅黑" panose="020B0503020204020204" charset="-122"/>
                <a:ea typeface="微软雅黑" panose="020B0503020204020204" charset="-122"/>
              </a:rPr>
              <a:t> 模型</a:t>
            </a:r>
            <a:endParaRPr kumimoji="1"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23" name="Object 4"/>
          <p:cNvGraphicFramePr>
            <a:graphicFrameLocks noChangeAspect="1"/>
          </p:cNvGraphicFramePr>
          <p:nvPr/>
        </p:nvGraphicFramePr>
        <p:xfrm>
          <a:off x="2599690" y="4689475"/>
          <a:ext cx="4324350" cy="521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Equation" r:id="rId3" imgW="1739900" imgH="203200" progId="Equation.DSMT4">
                  <p:embed/>
                </p:oleObj>
              </mc:Choice>
              <mc:Fallback>
                <p:oleObj name="Equation" r:id="rId3" imgW="1739900" imgH="203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99690" y="4689475"/>
                        <a:ext cx="4324350" cy="52133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4"/>
          <p:cNvGraphicFramePr>
            <a:graphicFrameLocks noChangeAspect="1"/>
          </p:cNvGraphicFramePr>
          <p:nvPr/>
        </p:nvGraphicFramePr>
        <p:xfrm>
          <a:off x="2581276" y="5438135"/>
          <a:ext cx="4233862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Equation" r:id="rId5" imgW="42367200" imgH="4876800" progId="Equation.DSMT4">
                  <p:embed/>
                </p:oleObj>
              </mc:Choice>
              <mc:Fallback>
                <p:oleObj name="Equation" r:id="rId5" imgW="423672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581276" y="5438135"/>
                        <a:ext cx="4233862" cy="492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4"/>
          <p:cNvGraphicFramePr>
            <a:graphicFrameLocks noChangeAspect="1"/>
          </p:cNvGraphicFramePr>
          <p:nvPr/>
        </p:nvGraphicFramePr>
        <p:xfrm>
          <a:off x="2599602" y="6304313"/>
          <a:ext cx="3716338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Equation" r:id="rId7" imgW="37185600" imgH="3962400" progId="Equation.DSMT4">
                  <p:embed/>
                </p:oleObj>
              </mc:Choice>
              <mc:Fallback>
                <p:oleObj name="Equation" r:id="rId7" imgW="371856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99602" y="6304313"/>
                        <a:ext cx="3716338" cy="400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02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619625" y="750888"/>
            <a:ext cx="1422184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2BA854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常见模型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2" name="图片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147" y="2527533"/>
            <a:ext cx="6296842" cy="2488572"/>
          </a:xfrm>
          <a:prstGeom prst="rect">
            <a:avLst/>
          </a:prstGeom>
        </p:spPr>
      </p:pic>
      <p:cxnSp>
        <p:nvCxnSpPr>
          <p:cNvPr id="33" name="直线连接符 7"/>
          <p:cNvCxnSpPr/>
          <p:nvPr/>
        </p:nvCxnSpPr>
        <p:spPr>
          <a:xfrm flipH="1">
            <a:off x="4528885" y="2846203"/>
            <a:ext cx="36989" cy="1664414"/>
          </a:xfrm>
          <a:prstGeom prst="line">
            <a:avLst/>
          </a:prstGeom>
          <a:ln w="57150" cmpd="sng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椭圆 33"/>
          <p:cNvSpPr/>
          <p:nvPr/>
        </p:nvSpPr>
        <p:spPr>
          <a:xfrm>
            <a:off x="3036994" y="3277718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1923883" y="4383901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373044" y="4219173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4418923" y="2982848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4611752" y="4211296"/>
            <a:ext cx="98636" cy="98636"/>
          </a:xfrm>
          <a:prstGeom prst="ellipse">
            <a:avLst/>
          </a:prstGeom>
          <a:solidFill>
            <a:srgbClr val="2E75B6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椭圆 56"/>
          <p:cNvSpPr/>
          <p:nvPr/>
        </p:nvSpPr>
        <p:spPr>
          <a:xfrm>
            <a:off x="5964577" y="3110590"/>
            <a:ext cx="98636" cy="98636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6860198" y="4166432"/>
            <a:ext cx="98636" cy="98636"/>
          </a:xfrm>
          <a:prstGeom prst="ellipse">
            <a:avLst/>
          </a:prstGeom>
          <a:solidFill>
            <a:srgbClr val="2E75B6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9" name="椭圆 58"/>
          <p:cNvSpPr/>
          <p:nvPr/>
        </p:nvSpPr>
        <p:spPr>
          <a:xfrm>
            <a:off x="4637415" y="2991752"/>
            <a:ext cx="98636" cy="98636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1" name="文本框 60"/>
          <p:cNvSpPr txBox="1"/>
          <p:nvPr/>
        </p:nvSpPr>
        <p:spPr bwMode="auto">
          <a:xfrm>
            <a:off x="743673" y="1896871"/>
            <a:ext cx="2300630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r>
              <a:rPr kumimoji="1" lang="en-US" altLang="zh-CN" sz="2800">
                <a:latin typeface="微软雅黑" panose="020B0503020204020204" charset="-122"/>
                <a:ea typeface="微软雅黑" panose="020B0503020204020204" charset="-122"/>
              </a:rPr>
              <a:t>“8</a:t>
            </a:r>
            <a:r>
              <a:rPr kumimoji="1" lang="zh-CN" altLang="en-US" sz="2800">
                <a:latin typeface="微软雅黑" panose="020B0503020204020204" charset="-122"/>
                <a:ea typeface="微软雅黑" panose="020B0503020204020204" charset="-122"/>
              </a:rPr>
              <a:t>字</a:t>
            </a:r>
            <a:r>
              <a:rPr kumimoji="1" lang="en-US" altLang="zh-CN" sz="2800"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kumimoji="1" lang="zh-CN" altLang="en-US" sz="2800">
                <a:latin typeface="微软雅黑" panose="020B0503020204020204" charset="-122"/>
                <a:ea typeface="微软雅黑" panose="020B0503020204020204" charset="-122"/>
              </a:rPr>
              <a:t> 模型</a:t>
            </a:r>
            <a:endParaRPr kumimoji="1"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62" name="Object 4"/>
          <p:cNvGraphicFramePr>
            <a:graphicFrameLocks noChangeAspect="1"/>
          </p:cNvGraphicFramePr>
          <p:nvPr/>
        </p:nvGraphicFramePr>
        <p:xfrm>
          <a:off x="1191535" y="5447621"/>
          <a:ext cx="6454775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Equation" r:id="rId3" imgW="64617600" imgH="3962400" progId="Equation.DSMT4">
                  <p:embed/>
                </p:oleObj>
              </mc:Choice>
              <mc:Fallback>
                <p:oleObj name="Equation" r:id="rId3" imgW="646176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91535" y="5447621"/>
                        <a:ext cx="6454775" cy="400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53" grpId="0"/>
      <p:bldP spid="57" grpId="0"/>
      <p:bldP spid="58" grpId="0"/>
      <p:bldP spid="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02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619625" y="750888"/>
            <a:ext cx="1422184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2BA854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常见模型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 bwMode="auto">
          <a:xfrm>
            <a:off x="867659" y="1734139"/>
            <a:ext cx="2300630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r>
              <a:rPr kumimoji="1" lang="en-US" altLang="zh-CN" sz="2800">
                <a:latin typeface="微软雅黑" panose="020B0503020204020204" charset="-122"/>
                <a:ea typeface="微软雅黑" panose="020B0503020204020204" charset="-122"/>
              </a:rPr>
              <a:t>“8</a:t>
            </a:r>
            <a:r>
              <a:rPr kumimoji="1" lang="zh-CN" altLang="en-US" sz="2800">
                <a:latin typeface="微软雅黑" panose="020B0503020204020204" charset="-122"/>
                <a:ea typeface="微软雅黑" panose="020B0503020204020204" charset="-122"/>
              </a:rPr>
              <a:t>字</a:t>
            </a:r>
            <a:r>
              <a:rPr kumimoji="1" lang="en-US" altLang="zh-CN" sz="2800"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kumimoji="1" lang="zh-CN" altLang="en-US" sz="2800">
                <a:latin typeface="微软雅黑" panose="020B0503020204020204" charset="-122"/>
                <a:ea typeface="微软雅黑" panose="020B0503020204020204" charset="-122"/>
              </a:rPr>
              <a:t> 模型</a:t>
            </a:r>
            <a:endParaRPr kumimoji="1"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887" y="2232320"/>
            <a:ext cx="4175755" cy="3671952"/>
          </a:xfrm>
          <a:prstGeom prst="rect">
            <a:avLst/>
          </a:prstGeom>
        </p:spPr>
      </p:pic>
      <p:cxnSp>
        <p:nvCxnSpPr>
          <p:cNvPr id="13" name="直线连接符 6"/>
          <p:cNvCxnSpPr/>
          <p:nvPr/>
        </p:nvCxnSpPr>
        <p:spPr>
          <a:xfrm flipH="1">
            <a:off x="3185638" y="2609497"/>
            <a:ext cx="1171320" cy="2971286"/>
          </a:xfrm>
          <a:prstGeom prst="line">
            <a:avLst/>
          </a:prstGeom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线连接符 19"/>
          <p:cNvCxnSpPr/>
          <p:nvPr/>
        </p:nvCxnSpPr>
        <p:spPr>
          <a:xfrm>
            <a:off x="4344629" y="2609497"/>
            <a:ext cx="1343935" cy="2934299"/>
          </a:xfrm>
          <a:prstGeom prst="line">
            <a:avLst/>
          </a:prstGeom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线连接符 23"/>
          <p:cNvCxnSpPr/>
          <p:nvPr/>
        </p:nvCxnSpPr>
        <p:spPr>
          <a:xfrm flipV="1">
            <a:off x="3160979" y="3682119"/>
            <a:ext cx="3033102" cy="1898664"/>
          </a:xfrm>
          <a:prstGeom prst="line">
            <a:avLst/>
          </a:prstGeom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15"/>
          <p:cNvCxnSpPr/>
          <p:nvPr/>
        </p:nvCxnSpPr>
        <p:spPr>
          <a:xfrm flipH="1">
            <a:off x="5700894" y="3706777"/>
            <a:ext cx="480857" cy="1849348"/>
          </a:xfrm>
          <a:prstGeom prst="line">
            <a:avLst/>
          </a:prstGeom>
          <a:ln w="57150" cmpd="sng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4312085" y="2897516"/>
            <a:ext cx="98636" cy="98636"/>
          </a:xfrm>
          <a:prstGeom prst="ellipse">
            <a:avLst/>
          </a:prstGeom>
          <a:solidFill>
            <a:srgbClr val="2E75B6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2972594" y="3838972"/>
            <a:ext cx="98636" cy="98636"/>
          </a:xfrm>
          <a:prstGeom prst="ellipse">
            <a:avLst/>
          </a:prstGeom>
          <a:solidFill>
            <a:srgbClr val="2E75B6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3359258" y="5273586"/>
            <a:ext cx="98636" cy="98636"/>
          </a:xfrm>
          <a:prstGeom prst="ellipse">
            <a:avLst/>
          </a:prstGeom>
          <a:solidFill>
            <a:srgbClr val="2E75B6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5435089" y="5278038"/>
            <a:ext cx="98636" cy="98636"/>
          </a:xfrm>
          <a:prstGeom prst="ellipse">
            <a:avLst/>
          </a:prstGeom>
          <a:solidFill>
            <a:srgbClr val="2E75B6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5834083" y="3729038"/>
            <a:ext cx="98636" cy="98636"/>
          </a:xfrm>
          <a:prstGeom prst="ellipse">
            <a:avLst/>
          </a:prstGeom>
          <a:solidFill>
            <a:srgbClr val="2E75B6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5968706" y="3863630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5607704" y="5191736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27" name="直线连接符 21"/>
          <p:cNvCxnSpPr/>
          <p:nvPr/>
        </p:nvCxnSpPr>
        <p:spPr>
          <a:xfrm flipV="1">
            <a:off x="2692451" y="3694448"/>
            <a:ext cx="3550948" cy="98632"/>
          </a:xfrm>
          <a:prstGeom prst="line">
            <a:avLst/>
          </a:prstGeom>
          <a:ln w="57150" cmpd="sng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线连接符 39"/>
          <p:cNvCxnSpPr/>
          <p:nvPr/>
        </p:nvCxnSpPr>
        <p:spPr>
          <a:xfrm>
            <a:off x="2697351" y="3782663"/>
            <a:ext cx="3022600" cy="1778000"/>
          </a:xfrm>
          <a:prstGeom prst="line">
            <a:avLst/>
          </a:prstGeom>
          <a:ln w="57150" cmpd="sng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40"/>
          <p:cNvCxnSpPr/>
          <p:nvPr/>
        </p:nvCxnSpPr>
        <p:spPr>
          <a:xfrm flipH="1">
            <a:off x="5713594" y="3668677"/>
            <a:ext cx="480857" cy="1849348"/>
          </a:xfrm>
          <a:prstGeom prst="line">
            <a:avLst/>
          </a:prstGeom>
          <a:ln w="57150" cmpd="sng">
            <a:solidFill>
              <a:srgbClr val="2E75B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Object 4"/>
          <p:cNvGraphicFramePr>
            <a:graphicFrameLocks noChangeAspect="1"/>
          </p:cNvGraphicFramePr>
          <p:nvPr/>
        </p:nvGraphicFramePr>
        <p:xfrm>
          <a:off x="1484948" y="5957929"/>
          <a:ext cx="5816600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Equation" r:id="rId3" imgW="58216800" imgH="4876800" progId="Equation.DSMT4">
                  <p:embed/>
                </p:oleObj>
              </mc:Choice>
              <mc:Fallback>
                <p:oleObj name="Equation" r:id="rId3" imgW="582168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84948" y="5957929"/>
                        <a:ext cx="5816600" cy="492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2" grpId="0"/>
      <p:bldP spid="23" grpId="0"/>
      <p:bldP spid="24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02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619625" y="750888"/>
            <a:ext cx="1422184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2BA854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常见模型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 bwMode="auto">
          <a:xfrm>
            <a:off x="610861" y="1564516"/>
            <a:ext cx="1620957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r>
              <a:rPr kumimoji="1" lang="zh-CN" altLang="en-US" sz="2800">
                <a:latin typeface="微软雅黑" panose="020B0503020204020204" charset="-122"/>
                <a:ea typeface="微软雅黑" panose="020B0503020204020204" charset="-122"/>
              </a:rPr>
              <a:t>飞镖模型</a:t>
            </a:r>
            <a:endParaRPr kumimoji="1"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453" y="2154152"/>
            <a:ext cx="3814618" cy="2997200"/>
          </a:xfrm>
          <a:prstGeom prst="rect">
            <a:avLst/>
          </a:prstGeom>
        </p:spPr>
      </p:pic>
      <p:cxnSp>
        <p:nvCxnSpPr>
          <p:cNvPr id="13" name="直线连接符 8"/>
          <p:cNvCxnSpPr/>
          <p:nvPr/>
        </p:nvCxnSpPr>
        <p:spPr>
          <a:xfrm flipH="1" flipV="1">
            <a:off x="2047548" y="3510022"/>
            <a:ext cx="773884" cy="446451"/>
          </a:xfrm>
          <a:prstGeom prst="line">
            <a:avLst/>
          </a:prstGeom>
          <a:ln w="57150" cmpd="sng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 bwMode="auto">
          <a:xfrm>
            <a:off x="1754670" y="3258128"/>
            <a:ext cx="369846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sz="1600" i="1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E</a:t>
            </a:r>
            <a:endParaRPr kumimoji="1" lang="zh-CN" altLang="en-US" sz="1600" i="1"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2616727" y="2697142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989484" y="4466691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018661" y="3617054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2021718" y="3616047"/>
            <a:ext cx="98636" cy="98636"/>
          </a:xfrm>
          <a:prstGeom prst="ellipse">
            <a:avLst/>
          </a:prstGeom>
          <a:solidFill>
            <a:srgbClr val="2E75B6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1439919" y="4502614"/>
            <a:ext cx="98636" cy="98636"/>
          </a:xfrm>
          <a:prstGeom prst="ellipse">
            <a:avLst/>
          </a:prstGeom>
          <a:solidFill>
            <a:srgbClr val="2E75B6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2683696" y="4020059"/>
            <a:ext cx="98636" cy="98636"/>
          </a:xfrm>
          <a:prstGeom prst="ellipse">
            <a:avLst/>
          </a:prstGeom>
          <a:solidFill>
            <a:srgbClr val="2E75B6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文本框 23"/>
          <p:cNvSpPr txBox="1"/>
          <p:nvPr/>
        </p:nvSpPr>
        <p:spPr bwMode="auto">
          <a:xfrm>
            <a:off x="740477" y="5002113"/>
            <a:ext cx="3975258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 eaLnBrk="1" hangingPunct="1"/>
            <a:r>
              <a:rPr kumimoji="1"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证明：</a:t>
            </a:r>
            <a:r>
              <a:rPr kumimoji="1" lang="zh-CN" altLang="en-US" sz="2400">
                <a:latin typeface="微软雅黑" panose="020B0503020204020204" charset="-122"/>
                <a:ea typeface="微软雅黑" panose="020B0503020204020204" charset="-122"/>
              </a:rPr>
              <a:t>延长</a:t>
            </a:r>
            <a:r>
              <a:rPr kumimoji="1" lang="en-US" altLang="zh-CN" sz="2400">
                <a:latin typeface="微软雅黑" panose="020B0503020204020204" charset="-122"/>
                <a:ea typeface="微软雅黑" panose="020B0503020204020204" charset="-122"/>
              </a:rPr>
              <a:t>CD</a:t>
            </a:r>
            <a:r>
              <a:rPr kumimoji="1" lang="zh-CN" altLang="en-US" sz="2400">
                <a:latin typeface="微软雅黑" panose="020B0503020204020204" charset="-122"/>
                <a:ea typeface="微软雅黑" panose="020B0503020204020204" charset="-122"/>
              </a:rPr>
              <a:t>交</a:t>
            </a:r>
            <a:r>
              <a:rPr kumimoji="1" lang="en-US" altLang="zh-CN" sz="2400">
                <a:latin typeface="微软雅黑" panose="020B0503020204020204" charset="-122"/>
                <a:ea typeface="微软雅黑" panose="020B0503020204020204" charset="-122"/>
              </a:rPr>
              <a:t>AB</a:t>
            </a:r>
            <a:r>
              <a:rPr kumimoji="1" lang="zh-CN" altLang="en-US" sz="2400">
                <a:latin typeface="微软雅黑" panose="020B0503020204020204" charset="-122"/>
                <a:ea typeface="微软雅黑" panose="020B0503020204020204" charset="-122"/>
              </a:rPr>
              <a:t>于点</a:t>
            </a:r>
            <a:r>
              <a:rPr kumimoji="1" lang="en-US" altLang="zh-CN" sz="2400">
                <a:latin typeface="微软雅黑" panose="020B0503020204020204" charset="-122"/>
                <a:ea typeface="微软雅黑" panose="020B0503020204020204" charset="-122"/>
              </a:rPr>
              <a:t>E</a:t>
            </a:r>
            <a:endParaRPr kumimoji="1"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7353" y="2116052"/>
            <a:ext cx="3814618" cy="2997200"/>
          </a:xfrm>
          <a:prstGeom prst="rect">
            <a:avLst/>
          </a:prstGeom>
        </p:spPr>
      </p:pic>
      <p:cxnSp>
        <p:nvCxnSpPr>
          <p:cNvPr id="29" name="直线连接符 53"/>
          <p:cNvCxnSpPr/>
          <p:nvPr/>
        </p:nvCxnSpPr>
        <p:spPr>
          <a:xfrm flipH="1">
            <a:off x="6631553" y="3511440"/>
            <a:ext cx="685800" cy="389880"/>
          </a:xfrm>
          <a:prstGeom prst="line">
            <a:avLst/>
          </a:prstGeom>
          <a:ln w="57150" cmpd="sng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 bwMode="auto">
          <a:xfrm>
            <a:off x="6099877" y="4967603"/>
            <a:ext cx="1585776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 eaLnBrk="1" hangingPunct="1"/>
            <a:r>
              <a:rPr kumimoji="1" lang="zh-CN" altLang="en-US" sz="2000">
                <a:latin typeface="微软雅黑" panose="020B0503020204020204" charset="-122"/>
                <a:ea typeface="微软雅黑" panose="020B0503020204020204" charset="-122"/>
              </a:rPr>
              <a:t>同理可证</a:t>
            </a:r>
            <a:endParaRPr kumimoji="1" lang="zh-CN" altLang="en-US" sz="2000"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31" name="Object 4"/>
          <p:cNvGraphicFramePr>
            <a:graphicFrameLocks noChangeAspect="1"/>
          </p:cNvGraphicFramePr>
          <p:nvPr/>
        </p:nvGraphicFramePr>
        <p:xfrm>
          <a:off x="1640749" y="5514042"/>
          <a:ext cx="2927204" cy="3808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Equation" r:id="rId4" imgW="30784800" imgH="3962400" progId="Equation.DSMT4">
                  <p:embed/>
                </p:oleObj>
              </mc:Choice>
              <mc:Fallback>
                <p:oleObj name="Equation" r:id="rId4" imgW="307848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40749" y="5514042"/>
                        <a:ext cx="2927204" cy="3808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4"/>
          <p:cNvGraphicFramePr>
            <a:graphicFrameLocks noChangeAspect="1"/>
          </p:cNvGraphicFramePr>
          <p:nvPr/>
        </p:nvGraphicFramePr>
        <p:xfrm>
          <a:off x="1611421" y="5933676"/>
          <a:ext cx="3265788" cy="376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Equation" r:id="rId6" imgW="34747200" imgH="3962400" progId="Equation.DSMT4">
                  <p:embed/>
                </p:oleObj>
              </mc:Choice>
              <mc:Fallback>
                <p:oleObj name="Equation" r:id="rId6" imgW="347472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611421" y="5933676"/>
                        <a:ext cx="3265788" cy="37647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4"/>
          <p:cNvGraphicFramePr>
            <a:graphicFrameLocks noChangeAspect="1"/>
          </p:cNvGraphicFramePr>
          <p:nvPr/>
        </p:nvGraphicFramePr>
        <p:xfrm>
          <a:off x="1538555" y="6355869"/>
          <a:ext cx="3883025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Equation" r:id="rId8" imgW="40843200" imgH="3962400" progId="Equation.DSMT4">
                  <p:embed/>
                </p:oleObj>
              </mc:Choice>
              <mc:Fallback>
                <p:oleObj name="Equation" r:id="rId8" imgW="408432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38555" y="6355869"/>
                        <a:ext cx="3883025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22" grpId="0"/>
      <p:bldP spid="23" grpId="0"/>
      <p:bldP spid="24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02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619625" y="750888"/>
            <a:ext cx="1422184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2BA854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常见模型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5"/>
          <p:cNvSpPr txBox="1"/>
          <p:nvPr/>
        </p:nvSpPr>
        <p:spPr bwMode="auto">
          <a:xfrm>
            <a:off x="338107" y="1494132"/>
            <a:ext cx="2880320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“内内”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模型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2" name="图片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6751" y="2449152"/>
            <a:ext cx="3186956" cy="312292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Box 13"/>
          <p:cNvSpPr txBox="1"/>
          <p:nvPr/>
        </p:nvSpPr>
        <p:spPr bwMode="auto">
          <a:xfrm>
            <a:off x="3334227" y="1935367"/>
            <a:ext cx="5912880" cy="44935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证明：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∵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BD</a:t>
            </a:r>
            <a:r>
              <a:rPr lang="zh-CN" altLang="en-US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、</a:t>
            </a:r>
            <a:r>
              <a:rPr lang="en-US" altLang="zh-CN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CD</a:t>
            </a:r>
            <a:r>
              <a:rPr lang="zh-CN" altLang="en-US" sz="2400" b="1">
                <a:latin typeface="+mn-ea"/>
              </a:rPr>
              <a:t>平分</a:t>
            </a:r>
            <a:r>
              <a:rPr lang="en-US" altLang="zh-CN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∠ABC</a:t>
            </a:r>
            <a:r>
              <a:rPr lang="zh-CN" altLang="en-US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、</a:t>
            </a:r>
            <a:r>
              <a:rPr lang="en-US" altLang="zh-CN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∠ACB</a:t>
            </a:r>
            <a:endParaRPr lang="en-US" altLang="zh-CN" sz="2400" b="1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	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∴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1=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zh-CN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3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	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   ∠</a:t>
            </a:r>
            <a:r>
              <a:rPr lang="zh-CN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2=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zh-CN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4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	∵ 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D+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1+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2=180°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        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∴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1+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zh-CN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2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=180°-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D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	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</a:t>
            </a:r>
            <a:r>
              <a:rPr lang="en-US" altLang="zh-CN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∵ 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A+2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zh-CN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1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+2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zh-CN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2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=180°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         ∴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A+360°-2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D=180°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         ∴ 2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D= 180°+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A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</p:txBody>
      </p:sp>
      <p:sp>
        <p:nvSpPr>
          <p:cNvPr id="14" name="文本框 13"/>
          <p:cNvSpPr txBox="1"/>
          <p:nvPr/>
        </p:nvSpPr>
        <p:spPr bwMode="auto">
          <a:xfrm>
            <a:off x="1093624" y="4861560"/>
            <a:ext cx="300082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b="1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1</a:t>
            </a:r>
            <a:endParaRPr kumimoji="1" lang="zh-CN" altLang="en-US" b="1"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5" name="文本框 14"/>
          <p:cNvSpPr txBox="1"/>
          <p:nvPr/>
        </p:nvSpPr>
        <p:spPr bwMode="auto">
          <a:xfrm>
            <a:off x="2693824" y="4861560"/>
            <a:ext cx="300082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b="1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2</a:t>
            </a:r>
            <a:endParaRPr kumimoji="1" lang="zh-CN" altLang="en-US" b="1"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6" name="文本框 15"/>
          <p:cNvSpPr txBox="1"/>
          <p:nvPr/>
        </p:nvSpPr>
        <p:spPr bwMode="auto">
          <a:xfrm>
            <a:off x="953924" y="4671060"/>
            <a:ext cx="300082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b="1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3</a:t>
            </a:r>
            <a:endParaRPr kumimoji="1" lang="zh-CN" altLang="en-US" b="1"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7" name="文本框 16"/>
          <p:cNvSpPr txBox="1"/>
          <p:nvPr/>
        </p:nvSpPr>
        <p:spPr bwMode="auto">
          <a:xfrm>
            <a:off x="2808124" y="4645660"/>
            <a:ext cx="300082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b="1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4</a:t>
            </a:r>
            <a:endParaRPr kumimoji="1" lang="zh-CN" altLang="en-US" b="1"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graphicFrame>
        <p:nvGraphicFramePr>
          <p:cNvPr id="23" name="Object 4"/>
          <p:cNvGraphicFramePr>
            <a:graphicFrameLocks noChangeAspect="1"/>
          </p:cNvGraphicFramePr>
          <p:nvPr/>
        </p:nvGraphicFramePr>
        <p:xfrm>
          <a:off x="923844" y="5572072"/>
          <a:ext cx="2709863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Equation" r:id="rId3" imgW="27127200" imgH="9753600" progId="Equation.DSMT4">
                  <p:embed/>
                </p:oleObj>
              </mc:Choice>
              <mc:Fallback>
                <p:oleObj name="Equation" r:id="rId3" imgW="27127200" imgH="9753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3844" y="5572072"/>
                        <a:ext cx="2709863" cy="984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02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619625" y="750888"/>
            <a:ext cx="1422184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2BA854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常见模型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5"/>
          <p:cNvSpPr txBox="1"/>
          <p:nvPr/>
        </p:nvSpPr>
        <p:spPr bwMode="auto">
          <a:xfrm>
            <a:off x="848718" y="1577578"/>
            <a:ext cx="2880320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“外外”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模型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2" name="图片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6286" y="2735798"/>
            <a:ext cx="3014233" cy="293316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文本框 12"/>
          <p:cNvSpPr txBox="1"/>
          <p:nvPr/>
        </p:nvSpPr>
        <p:spPr bwMode="auto">
          <a:xfrm>
            <a:off x="1438426" y="4144906"/>
            <a:ext cx="300082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b="1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1</a:t>
            </a:r>
            <a:endParaRPr kumimoji="1" lang="zh-CN" altLang="en-US" b="1"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4" name="文本框 13"/>
          <p:cNvSpPr txBox="1"/>
          <p:nvPr/>
        </p:nvSpPr>
        <p:spPr bwMode="auto">
          <a:xfrm>
            <a:off x="1235226" y="4246506"/>
            <a:ext cx="300082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b="1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2</a:t>
            </a:r>
            <a:endParaRPr kumimoji="1" lang="zh-CN" altLang="en-US" b="1"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5" name="文本框 14"/>
          <p:cNvSpPr txBox="1"/>
          <p:nvPr/>
        </p:nvSpPr>
        <p:spPr bwMode="auto">
          <a:xfrm>
            <a:off x="2632226" y="4119506"/>
            <a:ext cx="300082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b="1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3</a:t>
            </a:r>
            <a:endParaRPr kumimoji="1" lang="zh-CN" altLang="en-US" b="1"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6" name="文本框 15"/>
          <p:cNvSpPr txBox="1"/>
          <p:nvPr/>
        </p:nvSpPr>
        <p:spPr bwMode="auto">
          <a:xfrm>
            <a:off x="2835426" y="4208406"/>
            <a:ext cx="300082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b="1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4</a:t>
            </a:r>
            <a:endParaRPr kumimoji="1" lang="zh-CN" altLang="en-US" b="1"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7" name="TextBox 13"/>
          <p:cNvSpPr txBox="1"/>
          <p:nvPr/>
        </p:nvSpPr>
        <p:spPr bwMode="auto">
          <a:xfrm>
            <a:off x="2337448" y="2038581"/>
            <a:ext cx="6597811" cy="50783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证明：</a:t>
            </a:r>
            <a:r>
              <a:rPr lang="en-US" altLang="zh-CN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∵</a:t>
            </a:r>
            <a:r>
              <a:rPr lang="zh-CN" altLang="en-US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</a:t>
            </a:r>
            <a:r>
              <a:rPr lang="en-US" altLang="zh-CN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BD</a:t>
            </a:r>
            <a:r>
              <a:rPr lang="zh-CN" altLang="en-US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、</a:t>
            </a:r>
            <a:r>
              <a:rPr lang="en-US" altLang="zh-CN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CD</a:t>
            </a:r>
            <a:r>
              <a:rPr lang="zh-CN" altLang="en-US" sz="2400" b="1">
                <a:latin typeface="+mn-ea"/>
                <a:cs typeface="Times New Roman" panose="02020603050405020304"/>
              </a:rPr>
              <a:t>平分</a:t>
            </a:r>
            <a:r>
              <a:rPr lang="en-US" altLang="zh-CN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∠CBE</a:t>
            </a:r>
            <a:r>
              <a:rPr lang="zh-CN" altLang="en-US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、</a:t>
            </a:r>
            <a:r>
              <a:rPr lang="en-US" altLang="zh-CN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∠BCF</a:t>
            </a:r>
            <a:endParaRPr lang="en-US" altLang="zh-CN" sz="2400" b="1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	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∴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1=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2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	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   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3</a:t>
            </a:r>
            <a:r>
              <a:rPr lang="zh-CN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=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zh-CN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4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       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</a:t>
            </a:r>
            <a:r>
              <a:rPr lang="en-US" altLang="zh-CN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∵</a:t>
            </a:r>
            <a:r>
              <a:rPr lang="zh-CN" altLang="en-US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2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zh-CN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1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=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∠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A+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ACB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            2∠3= ∠A+∠ABC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         ∴ 2(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zh-CN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1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+∠3)=2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A+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ACB+∠ABC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         ∴ 360°-2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D=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A+180°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         ∴ 2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D= 180°-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A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endParaRPr lang="en-US" altLang="zh-CN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23" name="Object 4"/>
          <p:cNvGraphicFramePr>
            <a:graphicFrameLocks noChangeAspect="1"/>
          </p:cNvGraphicFramePr>
          <p:nvPr/>
        </p:nvGraphicFramePr>
        <p:xfrm>
          <a:off x="848718" y="5643472"/>
          <a:ext cx="2388068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Equation" r:id="rId3" imgW="27127200" imgH="9753600" progId="Equation.DSMT4">
                  <p:embed/>
                </p:oleObj>
              </mc:Choice>
              <mc:Fallback>
                <p:oleObj name="Equation" r:id="rId3" imgW="27127200" imgH="9753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48718" y="5643472"/>
                        <a:ext cx="2388068" cy="984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02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619625" y="750888"/>
            <a:ext cx="1422184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2BA854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常见模型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5"/>
          <p:cNvSpPr txBox="1"/>
          <p:nvPr/>
        </p:nvSpPr>
        <p:spPr bwMode="auto">
          <a:xfrm>
            <a:off x="623546" y="1577578"/>
            <a:ext cx="2880320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“内外”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模型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2" name="图片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771" y="3087325"/>
            <a:ext cx="3385021" cy="2410641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文本框 12"/>
          <p:cNvSpPr txBox="1"/>
          <p:nvPr/>
        </p:nvSpPr>
        <p:spPr bwMode="auto">
          <a:xfrm>
            <a:off x="1087812" y="4612951"/>
            <a:ext cx="300082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b="1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1</a:t>
            </a:r>
            <a:endParaRPr kumimoji="1" lang="zh-CN" altLang="en-US" b="1"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4" name="文本框 13"/>
          <p:cNvSpPr txBox="1"/>
          <p:nvPr/>
        </p:nvSpPr>
        <p:spPr bwMode="auto">
          <a:xfrm>
            <a:off x="1265612" y="4790751"/>
            <a:ext cx="300082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b="1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2</a:t>
            </a:r>
            <a:endParaRPr kumimoji="1" lang="zh-CN" altLang="en-US" b="1"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5" name="文本框 14"/>
          <p:cNvSpPr txBox="1"/>
          <p:nvPr/>
        </p:nvSpPr>
        <p:spPr bwMode="auto">
          <a:xfrm>
            <a:off x="2662612" y="4676451"/>
            <a:ext cx="300082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b="1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3</a:t>
            </a:r>
            <a:endParaRPr kumimoji="1" lang="zh-CN" altLang="en-US" b="1"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6" name="文本框 15"/>
          <p:cNvSpPr txBox="1"/>
          <p:nvPr/>
        </p:nvSpPr>
        <p:spPr bwMode="auto">
          <a:xfrm>
            <a:off x="2840412" y="4778051"/>
            <a:ext cx="300082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b="1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4</a:t>
            </a:r>
            <a:endParaRPr kumimoji="1" lang="zh-CN" altLang="en-US" b="1"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7" name="TextBox 13"/>
          <p:cNvSpPr txBox="1"/>
          <p:nvPr/>
        </p:nvSpPr>
        <p:spPr bwMode="auto">
          <a:xfrm>
            <a:off x="3442715" y="2042358"/>
            <a:ext cx="5912880" cy="44935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证明：</a:t>
            </a:r>
            <a:r>
              <a:rPr lang="en-US" altLang="zh-CN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∵</a:t>
            </a:r>
            <a:r>
              <a:rPr lang="zh-CN" altLang="en-US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</a:t>
            </a:r>
            <a:r>
              <a:rPr lang="en-US" altLang="zh-CN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BD</a:t>
            </a:r>
            <a:r>
              <a:rPr lang="zh-CN" altLang="en-US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、</a:t>
            </a:r>
            <a:r>
              <a:rPr lang="en-US" altLang="zh-CN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CD</a:t>
            </a:r>
            <a:r>
              <a:rPr lang="zh-CN" altLang="en-US" sz="2400" b="1">
                <a:latin typeface="+mn-ea"/>
                <a:cs typeface="Times New Roman" panose="02020603050405020304"/>
              </a:rPr>
              <a:t>平分</a:t>
            </a:r>
            <a:r>
              <a:rPr lang="en-US" altLang="zh-CN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∠ABC</a:t>
            </a:r>
            <a:r>
              <a:rPr lang="zh-CN" altLang="en-US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、</a:t>
            </a:r>
            <a:r>
              <a:rPr lang="en-US" altLang="zh-CN" sz="2400" b="1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∠ACE</a:t>
            </a:r>
            <a:endParaRPr lang="en-US" altLang="zh-CN" sz="2400" b="1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	∴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1=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2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	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   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3</a:t>
            </a:r>
            <a:r>
              <a:rPr lang="zh-CN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=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zh-CN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4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        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 ∴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4=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2+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D</a:t>
            </a:r>
            <a:endParaRPr lang="en-US" altLang="zh-CN" sz="2400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                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3+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4=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1+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2+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A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         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即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2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4=2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2+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A</a:t>
            </a:r>
            <a:endParaRPr lang="en-US" altLang="zh-CN" sz="2400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	∴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2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2+2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D=2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2+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A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           ∴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 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2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D=</a:t>
            </a:r>
            <a:r>
              <a:rPr lang="zh-CN" altLang="en-US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∠</a:t>
            </a:r>
            <a:r>
              <a:rPr lang="en-US" altLang="zh-CN" sz="2400"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</a:rPr>
              <a:t>A</a:t>
            </a:r>
            <a:endParaRPr lang="en-US" altLang="zh-CN" sz="2400"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</a:endParaRPr>
          </a:p>
        </p:txBody>
      </p:sp>
      <p:graphicFrame>
        <p:nvGraphicFramePr>
          <p:cNvPr id="23" name="Object 4"/>
          <p:cNvGraphicFramePr>
            <a:graphicFrameLocks noChangeAspect="1"/>
          </p:cNvGraphicFramePr>
          <p:nvPr/>
        </p:nvGraphicFramePr>
        <p:xfrm>
          <a:off x="1021029" y="5524805"/>
          <a:ext cx="1735137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Equation" r:id="rId3" imgW="17373600" imgH="9753600" progId="Equation.DSMT4">
                  <p:embed/>
                </p:oleObj>
              </mc:Choice>
              <mc:Fallback>
                <p:oleObj name="Equation" r:id="rId3" imgW="17373600" imgH="9753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21029" y="5524805"/>
                        <a:ext cx="1735137" cy="984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多边形 23"/>
          <p:cNvSpPr/>
          <p:nvPr/>
        </p:nvSpPr>
        <p:spPr>
          <a:xfrm rot="-2520000" flipV="1">
            <a:off x="4633047" y="4181931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泪滴形 25"/>
          <p:cNvSpPr/>
          <p:nvPr/>
        </p:nvSpPr>
        <p:spPr>
          <a:xfrm rot="18900000">
            <a:off x="4890062" y="406992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6" name="任意多边形 35"/>
          <p:cNvSpPr/>
          <p:nvPr/>
        </p:nvSpPr>
        <p:spPr>
          <a:xfrm rot="2520000" flipH="1" flipV="1">
            <a:off x="4261742" y="4180904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7" name="泪滴形 36"/>
          <p:cNvSpPr/>
          <p:nvPr/>
        </p:nvSpPr>
        <p:spPr>
          <a:xfrm rot="18900000">
            <a:off x="4982815" y="41485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8" name="泪滴形 37"/>
          <p:cNvSpPr/>
          <p:nvPr/>
        </p:nvSpPr>
        <p:spPr>
          <a:xfrm rot="18900000">
            <a:off x="3602562" y="37736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9" name="泪滴形 38"/>
          <p:cNvSpPr/>
          <p:nvPr/>
        </p:nvSpPr>
        <p:spPr>
          <a:xfrm rot="18900000">
            <a:off x="3453187" y="38070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0" name="泪滴形 39"/>
          <p:cNvSpPr/>
          <p:nvPr/>
        </p:nvSpPr>
        <p:spPr>
          <a:xfrm rot="18900000">
            <a:off x="3602562" y="397140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1" name="泪滴形 40"/>
          <p:cNvSpPr/>
          <p:nvPr/>
        </p:nvSpPr>
        <p:spPr>
          <a:xfrm rot="18900000">
            <a:off x="4181030" y="406357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2" name="泪滴形 41"/>
          <p:cNvSpPr/>
          <p:nvPr/>
        </p:nvSpPr>
        <p:spPr>
          <a:xfrm rot="18900000">
            <a:off x="4000593" y="4148577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3" name="泪滴形 42"/>
          <p:cNvSpPr/>
          <p:nvPr/>
        </p:nvSpPr>
        <p:spPr>
          <a:xfrm rot="18900000">
            <a:off x="4469188" y="407094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4" name="泪滴形 43"/>
          <p:cNvSpPr/>
          <p:nvPr/>
        </p:nvSpPr>
        <p:spPr>
          <a:xfrm rot="18900000">
            <a:off x="3263586" y="36740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5" name="泪滴形 44"/>
          <p:cNvSpPr/>
          <p:nvPr/>
        </p:nvSpPr>
        <p:spPr>
          <a:xfrm rot="18900000">
            <a:off x="3537905" y="357015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6" name="泪滴形 45"/>
          <p:cNvSpPr/>
          <p:nvPr/>
        </p:nvSpPr>
        <p:spPr>
          <a:xfrm rot="18900000">
            <a:off x="3303812" y="387265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7" name="泪滴形 46"/>
          <p:cNvSpPr/>
          <p:nvPr/>
        </p:nvSpPr>
        <p:spPr>
          <a:xfrm rot="18900000">
            <a:off x="3778335" y="386475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48" name="组合 27"/>
          <p:cNvGrpSpPr/>
          <p:nvPr/>
        </p:nvGrpSpPr>
        <p:grpSpPr>
          <a:xfrm>
            <a:off x="1382739" y="2034471"/>
            <a:ext cx="6518987" cy="1379938"/>
            <a:chOff x="3447739" y="3445019"/>
            <a:chExt cx="8692185" cy="1839640"/>
          </a:xfrm>
        </p:grpSpPr>
        <p:grpSp>
          <p:nvGrpSpPr>
            <p:cNvPr id="49" name="组合 43"/>
            <p:cNvGrpSpPr/>
            <p:nvPr/>
          </p:nvGrpSpPr>
          <p:grpSpPr>
            <a:xfrm>
              <a:off x="10396173" y="3479406"/>
              <a:ext cx="1743751" cy="1734876"/>
              <a:chOff x="2258677" y="2121109"/>
              <a:chExt cx="1382230" cy="1374098"/>
            </a:xfrm>
          </p:grpSpPr>
          <p:sp>
            <p:nvSpPr>
              <p:cNvPr id="59" name="矩形 58"/>
              <p:cNvSpPr/>
              <p:nvPr/>
            </p:nvSpPr>
            <p:spPr>
              <a:xfrm rot="299387">
                <a:off x="2258677" y="2121109"/>
                <a:ext cx="1374176" cy="137409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0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2332471" y="2167415"/>
                <a:ext cx="1308436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收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50" name="组合 43"/>
            <p:cNvGrpSpPr/>
            <p:nvPr/>
          </p:nvGrpSpPr>
          <p:grpSpPr>
            <a:xfrm rot="-663405">
              <a:off x="6911746" y="3445019"/>
              <a:ext cx="1733590" cy="1734877"/>
              <a:chOff x="850643" y="2122712"/>
              <a:chExt cx="1374176" cy="1374099"/>
            </a:xfrm>
          </p:grpSpPr>
          <p:sp>
            <p:nvSpPr>
              <p:cNvPr id="57" name="矩形 56"/>
              <p:cNvSpPr/>
              <p:nvPr/>
            </p:nvSpPr>
            <p:spPr>
              <a:xfrm rot="299387">
                <a:off x="850643" y="2122712"/>
                <a:ext cx="1374176" cy="1374099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8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903704" y="2187108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稳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51" name="组合 40"/>
            <p:cNvGrpSpPr/>
            <p:nvPr/>
          </p:nvGrpSpPr>
          <p:grpSpPr>
            <a:xfrm rot="-216727">
              <a:off x="5176569" y="3551369"/>
              <a:ext cx="1733590" cy="1733290"/>
              <a:chOff x="850822" y="2122950"/>
              <a:chExt cx="1374175" cy="1373938"/>
            </a:xfrm>
          </p:grpSpPr>
          <p:sp>
            <p:nvSpPr>
              <p:cNvPr id="55" name="矩形 54"/>
              <p:cNvSpPr/>
              <p:nvPr/>
            </p:nvSpPr>
            <p:spPr>
              <a:xfrm rot="299387">
                <a:off x="850822" y="2122950"/>
                <a:ext cx="1374175" cy="137393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6" name="文本框 42"/>
              <p:cNvSpPr txBox="1">
                <a:spLocks noChangeArrowheads="1"/>
              </p:cNvSpPr>
              <p:nvPr/>
            </p:nvSpPr>
            <p:spPr bwMode="auto">
              <a:xfrm rot="367501">
                <a:off x="903709" y="2186598"/>
                <a:ext cx="1296103" cy="12684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实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52" name="组合 37"/>
            <p:cNvGrpSpPr/>
            <p:nvPr/>
          </p:nvGrpSpPr>
          <p:grpSpPr>
            <a:xfrm rot="-573946">
              <a:off x="3447739" y="3548194"/>
              <a:ext cx="1735177" cy="1733289"/>
              <a:chOff x="850421" y="2123535"/>
              <a:chExt cx="1374337" cy="1372841"/>
            </a:xfrm>
          </p:grpSpPr>
          <p:sp>
            <p:nvSpPr>
              <p:cNvPr id="53" name="矩形 52"/>
              <p:cNvSpPr/>
              <p:nvPr/>
            </p:nvSpPr>
            <p:spPr>
              <a:xfrm rot="299387">
                <a:off x="850421" y="2123535"/>
                <a:ext cx="1374337" cy="1372841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4" name="文本框 39"/>
              <p:cNvSpPr txBox="1">
                <a:spLocks noChangeArrowheads="1"/>
              </p:cNvSpPr>
              <p:nvPr/>
            </p:nvSpPr>
            <p:spPr bwMode="auto">
              <a:xfrm rot="367501">
                <a:off x="903704" y="2187125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落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61" name="矩形 60"/>
          <p:cNvSpPr/>
          <p:nvPr/>
        </p:nvSpPr>
        <p:spPr bwMode="auto">
          <a:xfrm rot="82660">
            <a:off x="5281814" y="2009152"/>
            <a:ext cx="1300162" cy="1300164"/>
          </a:xfrm>
          <a:prstGeom prst="rect">
            <a:avLst/>
          </a:prstGeom>
          <a:solidFill>
            <a:srgbClr val="2E2E2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2" name="文本框 42"/>
          <p:cNvSpPr txBox="1">
            <a:spLocks noChangeArrowheads="1"/>
          </p:cNvSpPr>
          <p:nvPr/>
        </p:nvSpPr>
        <p:spPr bwMode="auto">
          <a:xfrm rot="150774">
            <a:off x="5332476" y="2068541"/>
            <a:ext cx="122629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>
                <a:solidFill>
                  <a:srgbClr val="FFCF3C"/>
                </a:solidFill>
                <a:latin typeface="微软雅黑" panose="020B0503020204020204" charset="-122"/>
                <a:ea typeface="微软雅黑" panose="020B0503020204020204" charset="-122"/>
              </a:rPr>
              <a:t>吸</a:t>
            </a:r>
            <a:endParaRPr lang="en-US" altLang="zh-CN" sz="7200" b="1">
              <a:solidFill>
                <a:srgbClr val="FFCF3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4" name="图片 63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100" y="4191000"/>
            <a:ext cx="1809835" cy="2120900"/>
          </a:xfrm>
          <a:prstGeom prst="rect">
            <a:avLst/>
          </a:prstGeom>
        </p:spPr>
      </p:pic>
      <p:sp>
        <p:nvSpPr>
          <p:cNvPr id="63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8048" y="1029087"/>
            <a:ext cx="7815581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/>
              <a:t>1.</a:t>
            </a:r>
            <a:r>
              <a:rPr lang="zh-CN" altLang="en-US" sz="2800"/>
              <a:t>如图，在△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en-US" altLang="zh-CN" sz="2800"/>
              <a:t> </a:t>
            </a:r>
            <a:r>
              <a:rPr lang="zh-CN" altLang="en-US" sz="2800"/>
              <a:t>中，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、∠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ACB </a:t>
            </a:r>
            <a:r>
              <a:rPr lang="zh-CN" altLang="en-US" sz="2800"/>
              <a:t>的平分线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CD </a:t>
            </a:r>
            <a:r>
              <a:rPr lang="zh-CN" altLang="en-US" sz="2800"/>
              <a:t>相交于点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A=60</a:t>
            </a:r>
            <a:r>
              <a:rPr lang="en-US" altLang="zh-CN" sz="2800"/>
              <a:t>°</a:t>
            </a:r>
            <a:r>
              <a:rPr lang="zh-CN" altLang="en-US" sz="2800"/>
              <a:t>，则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BFC= </a:t>
            </a:r>
            <a:r>
              <a:rPr lang="zh-CN" altLang="en-US" sz="2800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n-US" altLang="zh-CN" sz="2800"/>
              <a:t>. </a:t>
            </a:r>
            <a:endParaRPr lang="zh-CN" altLang="en-US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例题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</a:t>
            </a:r>
            <a:endParaRPr lang="en-US" altLang="zh-CN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901" y="3114675"/>
            <a:ext cx="1962150" cy="1638300"/>
          </a:xfrm>
          <a:prstGeom prst="rect">
            <a:avLst/>
          </a:prstGeom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652395" y="1931035"/>
            <a:ext cx="769763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120°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8048" y="1029087"/>
            <a:ext cx="7815581" cy="2245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/>
              <a:t>2.</a:t>
            </a:r>
            <a:r>
              <a:rPr lang="zh-CN" altLang="en-US" sz="2800"/>
              <a:t>如图，在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ΔABC</a:t>
            </a:r>
            <a:r>
              <a:rPr lang="zh-CN" altLang="en-US" sz="2800"/>
              <a:t>中，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CD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zh-CN" altLang="en-US" sz="2800"/>
              <a:t>是外角的平分线，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CE</a:t>
            </a:r>
            <a:r>
              <a:rPr lang="zh-CN" altLang="en-US" sz="2800"/>
              <a:t>是内角的平分线，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CE</a:t>
            </a:r>
            <a:r>
              <a:rPr lang="zh-CN" altLang="en-US" sz="2800"/>
              <a:t>相交于点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BD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CD </a:t>
            </a:r>
            <a:r>
              <a:rPr lang="zh-CN" altLang="en-US" sz="2800"/>
              <a:t>相交于点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∠D </a:t>
            </a:r>
            <a:r>
              <a:rPr lang="zh-CN" altLang="en-US" sz="2800"/>
              <a:t>与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∠E</a:t>
            </a:r>
            <a:r>
              <a:rPr lang="en-US" altLang="zh-CN" sz="2800" i="1"/>
              <a:t> </a:t>
            </a:r>
            <a:r>
              <a:rPr lang="zh-CN" altLang="en-US" sz="2800"/>
              <a:t>的关系为</a:t>
            </a:r>
            <a:r>
              <a:rPr lang="en-US" altLang="zh-CN" sz="2800"/>
              <a:t>__________________. </a:t>
            </a:r>
            <a:endParaRPr lang="en-US" altLang="zh-CN" sz="2800"/>
          </a:p>
          <a:p>
            <a:r>
              <a:rPr lang="zh-CN" altLang="en-US" sz="2800"/>
              <a:t> </a:t>
            </a:r>
            <a:endParaRPr lang="zh-CN" altLang="en-US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例题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endParaRPr lang="en-US" altLang="zh-CN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75" b="100000" l="0" r="100000">
                        <a14:foregroundMark x1="2924" y1="7663" x2="2924" y2="7663"/>
                        <a14:foregroundMark x1="4912" y1="11494" x2="4912" y2="11494"/>
                        <a14:foregroundMark x1="1287" y1="87356" x2="1287" y2="87356"/>
                        <a14:foregroundMark x1="31813" y1="92146" x2="31813" y2="92146"/>
                        <a14:foregroundMark x1="68187" y1="91571" x2="68187" y2="91571"/>
                        <a14:foregroundMark x1="72398" y1="89080" x2="72398" y2="89080"/>
                        <a14:foregroundMark x1="70877" y1="96360" x2="70877" y2="96360"/>
                        <a14:foregroundMark x1="89123" y1="92529" x2="89123" y2="92529"/>
                        <a14:foregroundMark x1="93099" y1="90613" x2="93099" y2="90613"/>
                        <a14:foregroundMark x1="91813" y1="89272" x2="91813" y2="89272"/>
                        <a14:foregroundMark x1="70877" y1="88314" x2="70877" y2="88314"/>
                        <a14:foregroundMark x1="98480" y1="32950" x2="98480" y2="32950"/>
                        <a14:foregroundMark x1="57076" y1="52874" x2="57076" y2="52874"/>
                        <a14:foregroundMark x1="60234" y1="15326" x2="60234" y2="15326"/>
                        <a14:foregroundMark x1="58947" y1="14176" x2="58947" y2="14176"/>
                        <a14:foregroundMark x1="57544" y1="17241" x2="57544" y2="172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00873" y="3234158"/>
            <a:ext cx="4528381" cy="2764696"/>
          </a:xfrm>
          <a:prstGeom prst="rect">
            <a:avLst/>
          </a:prstGeom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64335" y="2268855"/>
            <a:ext cx="15163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∠D =∠E</a:t>
            </a:r>
            <a:r>
              <a:rPr lang="en-US" altLang="zh-CN" sz="2400" i="1">
                <a:solidFill>
                  <a:srgbClr val="FF0000"/>
                </a:solidFill>
                <a:sym typeface="+mn-ea"/>
              </a:rPr>
              <a:t> </a:t>
            </a:r>
            <a:endParaRPr kumimoji="1" lang="en-US" altLang="zh-CN" sz="2400" b="1" i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8048" y="1029087"/>
            <a:ext cx="7815581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/>
              <a:t>3.</a:t>
            </a:r>
            <a:r>
              <a:rPr lang="zh-CN" altLang="en-US" sz="2800"/>
              <a:t>如图，在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ΔABC </a:t>
            </a:r>
            <a:r>
              <a:rPr lang="zh-CN" altLang="en-US" sz="2800"/>
              <a:t>中，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BP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CP </a:t>
            </a:r>
            <a:r>
              <a:rPr lang="zh-CN" altLang="en-US" sz="2800"/>
              <a:t>分别平分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ABC </a:t>
            </a:r>
            <a:r>
              <a:rPr lang="zh-CN" altLang="en-US" sz="2800"/>
              <a:t>和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ACB </a:t>
            </a:r>
            <a:r>
              <a:rPr lang="zh-CN" altLang="en-US" sz="2800"/>
              <a:t>的外角，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 =70</a:t>
            </a:r>
            <a:r>
              <a:rPr lang="en-US" altLang="zh-CN" sz="2800"/>
              <a:t>°</a:t>
            </a:r>
            <a:r>
              <a:rPr lang="zh-CN" altLang="en-US" sz="2800"/>
              <a:t>，则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sz="2800" i="1"/>
              <a:t> </a:t>
            </a:r>
            <a:r>
              <a:rPr lang="en-US" altLang="zh-CN" sz="2800"/>
              <a:t>=</a:t>
            </a:r>
            <a:r>
              <a:rPr lang="zh-CN" altLang="en-US" sz="2800" u="sng"/>
              <a:t>              </a:t>
            </a:r>
            <a:r>
              <a:rPr lang="en-US" altLang="zh-CN" sz="2800"/>
              <a:t>. </a:t>
            </a:r>
            <a:endParaRPr lang="zh-CN" altLang="en-US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例题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</a:t>
            </a:r>
            <a:endParaRPr lang="en-US" altLang="zh-CN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168" y="2278944"/>
            <a:ext cx="3048000" cy="3633737"/>
          </a:xfrm>
          <a:prstGeom prst="rect">
            <a:avLst/>
          </a:prstGeom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35800" y="1500505"/>
            <a:ext cx="615874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55°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例题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4</a:t>
            </a:r>
            <a:endParaRPr lang="en-US" altLang="zh-CN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06157" y="914690"/>
            <a:ext cx="9037843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/>
              <a:t>4.</a:t>
            </a:r>
            <a:r>
              <a:rPr lang="zh-CN" altLang="en-US" sz="2400" b="1"/>
              <a:t>如图，在平面直角坐标系 </a:t>
            </a:r>
            <a:r>
              <a:rPr lang="en-US" altLang="zh-CN" sz="24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xOy </a:t>
            </a:r>
            <a:r>
              <a:rPr lang="zh-CN" altLang="en-US" sz="2400" b="1"/>
              <a:t>中，点 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400" b="1" i="1"/>
              <a:t> </a:t>
            </a:r>
            <a:r>
              <a:rPr lang="zh-CN" altLang="en-US" sz="2400" b="1"/>
              <a:t>分别为 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400" b="1" i="1"/>
              <a:t> </a:t>
            </a:r>
            <a:r>
              <a:rPr lang="zh-CN" altLang="en-US" sz="2400" b="1"/>
              <a:t>轴正半轴和 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400" b="1" i="1"/>
              <a:t> </a:t>
            </a:r>
            <a:r>
              <a:rPr lang="zh-CN" altLang="en-US" sz="2400" b="1"/>
              <a:t>轴正半轴上的两个定点，点 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400" b="1" i="1"/>
              <a:t> </a:t>
            </a:r>
            <a:r>
              <a:rPr lang="zh-CN" altLang="en-US" sz="2400" b="1"/>
              <a:t>为 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400" b="1" i="1"/>
              <a:t> </a:t>
            </a:r>
            <a:r>
              <a:rPr lang="zh-CN" altLang="en-US" sz="2400" b="1"/>
              <a:t>轴上的一个动点</a:t>
            </a:r>
            <a:r>
              <a:rPr lang="en-US" altLang="zh-CN" sz="2400" b="1"/>
              <a:t>(</a:t>
            </a:r>
            <a:r>
              <a:rPr lang="zh-CN" altLang="en-US" sz="2400" b="1"/>
              <a:t>与点 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b="1" i="1"/>
              <a:t> </a:t>
            </a:r>
            <a:r>
              <a:rPr lang="zh-CN" altLang="en-US" sz="2400" b="1"/>
              <a:t>不重合</a:t>
            </a:r>
            <a:r>
              <a:rPr lang="en-US" altLang="zh-CN" sz="2400" b="1"/>
              <a:t>)</a:t>
            </a:r>
            <a:r>
              <a:rPr lang="zh-CN" altLang="en-US" sz="2400" b="1"/>
              <a:t>，分别作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OBC </a:t>
            </a:r>
            <a:r>
              <a:rPr lang="zh-CN" altLang="en-US" sz="2400" b="1"/>
              <a:t>和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ACB </a:t>
            </a:r>
            <a:r>
              <a:rPr lang="zh-CN" altLang="en-US" sz="2400" b="1"/>
              <a:t>的角平分线，两角平分线所在直线交于点 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zh-CN" altLang="en-US" sz="2400" b="1"/>
              <a:t>，直接回答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BEC </a:t>
            </a:r>
            <a:r>
              <a:rPr lang="zh-CN" altLang="en-US" sz="2400" b="1"/>
              <a:t>的度数及点 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400" b="1" i="1"/>
              <a:t> </a:t>
            </a:r>
            <a:r>
              <a:rPr lang="zh-CN" altLang="en-US" sz="2400" b="1"/>
              <a:t>所在的相应位置</a:t>
            </a:r>
            <a:r>
              <a:rPr lang="en-US" altLang="zh-CN" sz="2400" b="1"/>
              <a:t>. </a:t>
            </a:r>
            <a:endParaRPr lang="zh-CN" altLang="en-US" sz="2400" b="1"/>
          </a:p>
        </p:txBody>
      </p:sp>
      <p:pic>
        <p:nvPicPr>
          <p:cNvPr id="14" name="Picture 2" descr="C:\Users\郭迪\Desktop\11247083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1918" y="2897619"/>
            <a:ext cx="2311732" cy="2646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郭迪\Desktop\11247083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42639" y="2897619"/>
            <a:ext cx="2311732" cy="2646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70205" y="4676775"/>
            <a:ext cx="8651875" cy="15684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kumimoji="1"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有三种情况</a:t>
            </a:r>
            <a:endParaRPr kumimoji="1" lang="zh-CN" altLang="en-US" sz="24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/>
            <a:r>
              <a:rPr kumimoji="1"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</a:t>
            </a:r>
            <a:r>
              <a:rPr kumimoji="1" lang="en-US" altLang="zh-CN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r>
              <a:rPr kumimoji="1"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）当点</a:t>
            </a:r>
            <a:r>
              <a:rPr kumimoji="1" lang="en-US" altLang="zh-CN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C</a:t>
            </a:r>
            <a:r>
              <a:rPr kumimoji="1"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在</a:t>
            </a:r>
            <a:r>
              <a:rPr kumimoji="1" lang="en-US" altLang="zh-CN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x</a:t>
            </a:r>
            <a:r>
              <a:rPr kumimoji="1"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轴负半轴上时，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∠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BEC=135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°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l"/>
            <a:r>
              <a:rPr kumimoji="1"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</a:t>
            </a:r>
            <a:r>
              <a:rPr kumimoji="1" lang="en-US" altLang="zh-CN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</a:t>
            </a:r>
            <a:r>
              <a:rPr kumimoji="1"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）当点</a:t>
            </a:r>
            <a:r>
              <a:rPr kumimoji="1" lang="en-US" altLang="zh-CN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C</a:t>
            </a:r>
            <a:r>
              <a:rPr kumimoji="1"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在线段</a:t>
            </a:r>
            <a:r>
              <a:rPr kumimoji="1" lang="en-US" altLang="zh-CN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OA</a:t>
            </a:r>
            <a:r>
              <a:rPr kumimoji="1"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的延长线上时，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∠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BEC=135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°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l"/>
            <a:r>
              <a:rPr kumimoji="1"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</a:t>
            </a:r>
            <a:r>
              <a:rPr kumimoji="1" lang="en-US" altLang="zh-CN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</a:t>
            </a:r>
            <a:r>
              <a:rPr kumimoji="1"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）当点</a:t>
            </a:r>
            <a:r>
              <a:rPr kumimoji="1" lang="en-US" altLang="zh-CN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C</a:t>
            </a:r>
            <a:r>
              <a:rPr kumimoji="1"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在线段</a:t>
            </a:r>
            <a:r>
              <a:rPr kumimoji="1" lang="en-US" altLang="zh-CN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OA</a:t>
            </a:r>
            <a:r>
              <a:rPr kumimoji="1"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上（与点</a:t>
            </a:r>
            <a:r>
              <a:rPr kumimoji="1" lang="en-US" altLang="zh-CN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O</a:t>
            </a:r>
            <a:r>
              <a:rPr kumimoji="1"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</a:t>
            </a:r>
            <a:r>
              <a:rPr kumimoji="1" lang="en-US" altLang="zh-CN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A</a:t>
            </a:r>
            <a:r>
              <a:rPr kumimoji="1"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不重合）时，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∠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BEC=45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°</a:t>
            </a:r>
            <a:endParaRPr kumimoji="1" lang="zh-CN" altLang="en-US" sz="24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多边形 23"/>
          <p:cNvSpPr/>
          <p:nvPr/>
        </p:nvSpPr>
        <p:spPr>
          <a:xfrm rot="-2520000" flipV="1">
            <a:off x="4633047" y="4181931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泪滴形 25"/>
          <p:cNvSpPr/>
          <p:nvPr/>
        </p:nvSpPr>
        <p:spPr>
          <a:xfrm rot="18900000">
            <a:off x="4890062" y="406992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6" name="任意多边形 35"/>
          <p:cNvSpPr/>
          <p:nvPr/>
        </p:nvSpPr>
        <p:spPr>
          <a:xfrm rot="2520000" flipH="1" flipV="1">
            <a:off x="4261742" y="4180904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7" name="泪滴形 36"/>
          <p:cNvSpPr/>
          <p:nvPr/>
        </p:nvSpPr>
        <p:spPr>
          <a:xfrm rot="18900000">
            <a:off x="4982815" y="41485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8" name="泪滴形 37"/>
          <p:cNvSpPr/>
          <p:nvPr/>
        </p:nvSpPr>
        <p:spPr>
          <a:xfrm rot="18900000">
            <a:off x="3602562" y="37736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9" name="泪滴形 38"/>
          <p:cNvSpPr/>
          <p:nvPr/>
        </p:nvSpPr>
        <p:spPr>
          <a:xfrm rot="18900000">
            <a:off x="3453187" y="38070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0" name="泪滴形 39"/>
          <p:cNvSpPr/>
          <p:nvPr/>
        </p:nvSpPr>
        <p:spPr>
          <a:xfrm rot="18900000">
            <a:off x="3602562" y="397140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1" name="泪滴形 40"/>
          <p:cNvSpPr/>
          <p:nvPr/>
        </p:nvSpPr>
        <p:spPr>
          <a:xfrm rot="18900000">
            <a:off x="4181030" y="406357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2" name="泪滴形 41"/>
          <p:cNvSpPr/>
          <p:nvPr/>
        </p:nvSpPr>
        <p:spPr>
          <a:xfrm rot="18900000">
            <a:off x="4000593" y="4148577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3" name="泪滴形 42"/>
          <p:cNvSpPr/>
          <p:nvPr/>
        </p:nvSpPr>
        <p:spPr>
          <a:xfrm rot="18900000">
            <a:off x="4469188" y="407094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4" name="泪滴形 43"/>
          <p:cNvSpPr/>
          <p:nvPr/>
        </p:nvSpPr>
        <p:spPr>
          <a:xfrm rot="18900000">
            <a:off x="3263586" y="36740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5" name="泪滴形 44"/>
          <p:cNvSpPr/>
          <p:nvPr/>
        </p:nvSpPr>
        <p:spPr>
          <a:xfrm rot="18900000">
            <a:off x="3537905" y="357015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6" name="泪滴形 45"/>
          <p:cNvSpPr/>
          <p:nvPr/>
        </p:nvSpPr>
        <p:spPr>
          <a:xfrm rot="18900000">
            <a:off x="3303812" y="387265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7" name="泪滴形 46"/>
          <p:cNvSpPr/>
          <p:nvPr/>
        </p:nvSpPr>
        <p:spPr>
          <a:xfrm rot="18900000">
            <a:off x="3778335" y="386475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pic>
        <p:nvPicPr>
          <p:cNvPr id="64" name="图片 63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100" y="4191000"/>
            <a:ext cx="1809835" cy="2120900"/>
          </a:xfrm>
          <a:prstGeom prst="rect">
            <a:avLst/>
          </a:prstGeom>
        </p:spPr>
      </p:pic>
      <p:sp>
        <p:nvSpPr>
          <p:cNvPr id="92" name="泪滴形 37"/>
          <p:cNvSpPr/>
          <p:nvPr/>
        </p:nvSpPr>
        <p:spPr>
          <a:xfrm rot="18900000">
            <a:off x="4618562" y="40403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3" name="泪滴形 38"/>
          <p:cNvSpPr/>
          <p:nvPr/>
        </p:nvSpPr>
        <p:spPr>
          <a:xfrm rot="18900000">
            <a:off x="4469187" y="40737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4" name="泪滴形 43"/>
          <p:cNvSpPr/>
          <p:nvPr/>
        </p:nvSpPr>
        <p:spPr>
          <a:xfrm rot="18900000">
            <a:off x="4279586" y="39407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5" name="泪滴形 44"/>
          <p:cNvSpPr/>
          <p:nvPr/>
        </p:nvSpPr>
        <p:spPr>
          <a:xfrm rot="18900000">
            <a:off x="4553905" y="383685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96" name="组合 27"/>
          <p:cNvGrpSpPr/>
          <p:nvPr/>
        </p:nvGrpSpPr>
        <p:grpSpPr>
          <a:xfrm>
            <a:off x="1243039" y="2301172"/>
            <a:ext cx="6518986" cy="1379937"/>
            <a:chOff x="3447740" y="3445019"/>
            <a:chExt cx="8692184" cy="1839639"/>
          </a:xfrm>
        </p:grpSpPr>
        <p:grpSp>
          <p:nvGrpSpPr>
            <p:cNvPr id="97" name="组合 43"/>
            <p:cNvGrpSpPr/>
            <p:nvPr/>
          </p:nvGrpSpPr>
          <p:grpSpPr>
            <a:xfrm>
              <a:off x="10396173" y="3479407"/>
              <a:ext cx="1743751" cy="1734876"/>
              <a:chOff x="2258677" y="2121109"/>
              <a:chExt cx="1382230" cy="1374098"/>
            </a:xfrm>
          </p:grpSpPr>
          <p:sp>
            <p:nvSpPr>
              <p:cNvPr id="107" name="矩形 106"/>
              <p:cNvSpPr/>
              <p:nvPr/>
            </p:nvSpPr>
            <p:spPr>
              <a:xfrm rot="299387">
                <a:off x="2258677" y="2121109"/>
                <a:ext cx="1374176" cy="137409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8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2332471" y="2167417"/>
                <a:ext cx="1308436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清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98" name="组合 43"/>
            <p:cNvGrpSpPr/>
            <p:nvPr/>
          </p:nvGrpSpPr>
          <p:grpSpPr>
            <a:xfrm rot="-663405">
              <a:off x="6911746" y="3445019"/>
              <a:ext cx="1733590" cy="1734877"/>
              <a:chOff x="850643" y="2122712"/>
              <a:chExt cx="1374176" cy="1374099"/>
            </a:xfrm>
          </p:grpSpPr>
          <p:sp>
            <p:nvSpPr>
              <p:cNvPr id="105" name="矩形 104"/>
              <p:cNvSpPr/>
              <p:nvPr/>
            </p:nvSpPr>
            <p:spPr>
              <a:xfrm rot="299387">
                <a:off x="850643" y="2122712"/>
                <a:ext cx="1374176" cy="1374099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6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903704" y="2187110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排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99" name="组合 40"/>
            <p:cNvGrpSpPr/>
            <p:nvPr/>
          </p:nvGrpSpPr>
          <p:grpSpPr>
            <a:xfrm rot="-216727">
              <a:off x="5176569" y="3551368"/>
              <a:ext cx="1733590" cy="1733290"/>
              <a:chOff x="850822" y="2122950"/>
              <a:chExt cx="1374175" cy="1373938"/>
            </a:xfrm>
          </p:grpSpPr>
          <p:sp>
            <p:nvSpPr>
              <p:cNvPr id="103" name="矩形 102"/>
              <p:cNvSpPr/>
              <p:nvPr/>
            </p:nvSpPr>
            <p:spPr>
              <a:xfrm rot="299387">
                <a:off x="850822" y="2122950"/>
                <a:ext cx="1374175" cy="137393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4" name="文本框 42"/>
              <p:cNvSpPr txBox="1">
                <a:spLocks noChangeArrowheads="1"/>
              </p:cNvSpPr>
              <p:nvPr/>
            </p:nvSpPr>
            <p:spPr bwMode="auto">
              <a:xfrm rot="367501">
                <a:off x="903709" y="2186602"/>
                <a:ext cx="1296103" cy="12684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点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00" name="组合 37"/>
            <p:cNvGrpSpPr/>
            <p:nvPr/>
          </p:nvGrpSpPr>
          <p:grpSpPr>
            <a:xfrm rot="-573946">
              <a:off x="3447740" y="3548193"/>
              <a:ext cx="1735177" cy="1733289"/>
              <a:chOff x="850421" y="2123535"/>
              <a:chExt cx="1374337" cy="1372841"/>
            </a:xfrm>
          </p:grpSpPr>
          <p:sp>
            <p:nvSpPr>
              <p:cNvPr id="101" name="矩形 100"/>
              <p:cNvSpPr/>
              <p:nvPr/>
            </p:nvSpPr>
            <p:spPr>
              <a:xfrm rot="299387">
                <a:off x="850421" y="2123535"/>
                <a:ext cx="1374337" cy="1372841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2" name="文本框 39"/>
              <p:cNvSpPr txBox="1">
                <a:spLocks noChangeArrowheads="1"/>
              </p:cNvSpPr>
              <p:nvPr/>
            </p:nvSpPr>
            <p:spPr bwMode="auto">
              <a:xfrm rot="367501">
                <a:off x="903705" y="2187120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盲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109" name="矩形 108"/>
          <p:cNvSpPr/>
          <p:nvPr/>
        </p:nvSpPr>
        <p:spPr bwMode="auto">
          <a:xfrm rot="82660">
            <a:off x="5142114" y="2275852"/>
            <a:ext cx="1300162" cy="1300164"/>
          </a:xfrm>
          <a:prstGeom prst="rect">
            <a:avLst/>
          </a:prstGeom>
          <a:solidFill>
            <a:srgbClr val="2E2E2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0" name="文本框 42"/>
          <p:cNvSpPr txBox="1">
            <a:spLocks noChangeArrowheads="1"/>
          </p:cNvSpPr>
          <p:nvPr/>
        </p:nvSpPr>
        <p:spPr bwMode="auto">
          <a:xfrm rot="150774">
            <a:off x="5192776" y="2335241"/>
            <a:ext cx="122629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>
                <a:solidFill>
                  <a:srgbClr val="FFCF3C"/>
                </a:solidFill>
                <a:latin typeface="微软雅黑" panose="020B0503020204020204" charset="-122"/>
                <a:ea typeface="微软雅黑" panose="020B0503020204020204" charset="-122"/>
              </a:rPr>
              <a:t>查</a:t>
            </a:r>
            <a:endParaRPr lang="en-US" altLang="zh-CN" sz="7200" b="1">
              <a:solidFill>
                <a:srgbClr val="FFCF3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8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64209" y="1060885"/>
            <a:ext cx="8352791" cy="2245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</a:rPr>
              <a:t>1</a:t>
            </a:r>
            <a:r>
              <a:rPr lang="en-US" altLang="zh-CN" sz="2800"/>
              <a:t>.</a:t>
            </a:r>
            <a:r>
              <a:rPr lang="zh-CN" altLang="en-US" sz="2800"/>
              <a:t>如图，在</a:t>
            </a:r>
            <a:r>
              <a:rPr lang="en-US" altLang="zh-CN" sz="2800"/>
              <a:t>△</a:t>
            </a:r>
            <a:r>
              <a:rPr lang="en-US" altLang="zh-CN" sz="2800">
                <a:latin typeface="Times New Roman" panose="02020603050405020304" pitchFamily="18" charset="0"/>
              </a:rPr>
              <a:t>ABC</a:t>
            </a:r>
            <a:r>
              <a:rPr lang="en-US" altLang="zh-CN" sz="2800"/>
              <a:t> </a:t>
            </a:r>
            <a:r>
              <a:rPr lang="zh-CN" altLang="en-US" sz="2800"/>
              <a:t>中，</a:t>
            </a:r>
            <a:r>
              <a:rPr lang="en-US" altLang="zh-CN" sz="2800">
                <a:latin typeface="Times New Roman" panose="02020603050405020304" pitchFamily="18" charset="0"/>
              </a:rPr>
              <a:t>∠ABC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>
                <a:latin typeface="Times New Roman" panose="02020603050405020304" pitchFamily="18" charset="0"/>
              </a:rPr>
              <a:t>∠ACB </a:t>
            </a:r>
            <a:r>
              <a:rPr lang="zh-CN" altLang="en-US" sz="2800"/>
              <a:t>的平分线相交于点 </a:t>
            </a:r>
            <a:r>
              <a:rPr lang="en-US" altLang="zh-CN" sz="2800" err="1">
                <a:latin typeface="Times New Roman" panose="02020603050405020304" pitchFamily="18" charset="0"/>
              </a:rPr>
              <a:t>O</a:t>
            </a:r>
            <a:r>
              <a:rPr lang="en-US" altLang="zh-CN" sz="2800"/>
              <a:t>. </a:t>
            </a:r>
            <a:endParaRPr lang="en-US" altLang="zh-CN" sz="2800"/>
          </a:p>
          <a:p>
            <a:r>
              <a:rPr lang="en-US" altLang="zh-CN" sz="2800">
                <a:latin typeface="Times New Roman" panose="02020603050405020304" pitchFamily="18" charset="0"/>
              </a:rPr>
              <a:t>(1)</a:t>
            </a:r>
            <a:r>
              <a:rPr lang="zh-CN" altLang="en-US" sz="2800"/>
              <a:t>若</a:t>
            </a:r>
            <a:r>
              <a:rPr lang="en-US" altLang="zh-CN" sz="2800">
                <a:latin typeface="Times New Roman" panose="02020603050405020304" pitchFamily="18" charset="0"/>
              </a:rPr>
              <a:t>∠ABC=40°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>
                <a:latin typeface="Times New Roman" panose="02020603050405020304" pitchFamily="18" charset="0"/>
              </a:rPr>
              <a:t>∠ACB=50</a:t>
            </a:r>
            <a:r>
              <a:rPr lang="en-US" altLang="zh-CN" sz="2800"/>
              <a:t>°</a:t>
            </a:r>
            <a:r>
              <a:rPr lang="zh-CN" altLang="en-US" sz="2800"/>
              <a:t>，则</a:t>
            </a:r>
            <a:r>
              <a:rPr lang="en-US" altLang="zh-CN" sz="2800">
                <a:latin typeface="Times New Roman" panose="02020603050405020304" pitchFamily="18" charset="0"/>
              </a:rPr>
              <a:t>∠BOC=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2800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altLang="zh-CN" sz="2800"/>
              <a:t>; </a:t>
            </a:r>
            <a:endParaRPr lang="en-US" altLang="zh-CN" sz="2800"/>
          </a:p>
          <a:p>
            <a:r>
              <a:rPr lang="en-US" altLang="zh-CN" sz="2800">
                <a:latin typeface="Times New Roman" panose="02020603050405020304" pitchFamily="18" charset="0"/>
              </a:rPr>
              <a:t>(2)</a:t>
            </a:r>
            <a:r>
              <a:rPr lang="zh-CN" altLang="en-US" sz="2800"/>
              <a:t>若</a:t>
            </a:r>
            <a:r>
              <a:rPr lang="en-US" altLang="zh-CN" sz="2800">
                <a:latin typeface="Times New Roman" panose="02020603050405020304" pitchFamily="18" charset="0"/>
              </a:rPr>
              <a:t>∠ABC+∠ACB=110</a:t>
            </a:r>
            <a:r>
              <a:rPr lang="en-US" altLang="zh-CN" sz="2800"/>
              <a:t>°</a:t>
            </a:r>
            <a:r>
              <a:rPr lang="zh-CN" altLang="en-US" sz="2800"/>
              <a:t>，则</a:t>
            </a:r>
            <a:r>
              <a:rPr lang="en-US" altLang="zh-CN" sz="2800">
                <a:latin typeface="Times New Roman" panose="02020603050405020304" pitchFamily="18" charset="0"/>
              </a:rPr>
              <a:t>∠BOC</a:t>
            </a:r>
            <a:r>
              <a:rPr lang="en-US" altLang="zh-CN" sz="2800" u="sng"/>
              <a:t>=</a:t>
            </a:r>
            <a:r>
              <a:rPr lang="zh-CN" altLang="en-US" sz="2800" u="sng"/>
              <a:t>             </a:t>
            </a:r>
            <a:r>
              <a:rPr lang="en-US" altLang="zh-CN" sz="2800" u="sng"/>
              <a:t>;</a:t>
            </a:r>
            <a:r>
              <a:rPr lang="en-US" altLang="zh-CN" sz="2800"/>
              <a:t> </a:t>
            </a:r>
            <a:endParaRPr lang="en-US" altLang="zh-CN" sz="2800"/>
          </a:p>
          <a:p>
            <a:r>
              <a:rPr lang="en-US" altLang="zh-CN" sz="2800">
                <a:latin typeface="Times New Roman" panose="02020603050405020304" pitchFamily="18" charset="0"/>
              </a:rPr>
              <a:t>(3)</a:t>
            </a:r>
            <a:r>
              <a:rPr lang="zh-CN" altLang="en-US" sz="2800"/>
              <a:t>若</a:t>
            </a:r>
            <a:r>
              <a:rPr lang="en-US" altLang="zh-CN" sz="2800">
                <a:latin typeface="Times New Roman" panose="02020603050405020304" pitchFamily="18" charset="0"/>
              </a:rPr>
              <a:t>∠A=80°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zh-CN" altLang="en-US" sz="2800"/>
              <a:t>则</a:t>
            </a:r>
            <a:r>
              <a:rPr lang="en-US" altLang="zh-CN" sz="2800">
                <a:latin typeface="Times New Roman" panose="02020603050405020304" pitchFamily="18" charset="0"/>
              </a:rPr>
              <a:t>∠BOC=</a:t>
            </a:r>
            <a:r>
              <a:rPr lang="zh-CN" altLang="en-US" sz="2800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2800"/>
              <a:t>. </a:t>
            </a:r>
            <a:endParaRPr lang="en-US" altLang="zh-CN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盲点排查清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312" y="3846481"/>
            <a:ext cx="2906052" cy="2377679"/>
          </a:xfrm>
          <a:prstGeom prst="rect">
            <a:avLst/>
          </a:prstGeom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953509" y="1888097"/>
            <a:ext cx="769763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135°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936410" y="2371332"/>
            <a:ext cx="769763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125°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047457" y="2823636"/>
            <a:ext cx="769763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130°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8048" y="1117987"/>
            <a:ext cx="7815581" cy="1802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/>
              <a:t>.</a:t>
            </a:r>
            <a:r>
              <a:rPr lang="zh-CN" altLang="en-US" sz="2800"/>
              <a:t>如图，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ACD </a:t>
            </a:r>
            <a:r>
              <a:rPr lang="zh-CN" altLang="en-US" sz="2800"/>
              <a:t>是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ABC </a:t>
            </a:r>
            <a:r>
              <a:rPr lang="zh-CN" altLang="en-US" sz="2800"/>
              <a:t>的外角，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ABC </a:t>
            </a:r>
            <a:r>
              <a:rPr lang="zh-CN" altLang="en-US" sz="2800"/>
              <a:t>的平分线与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ACD </a:t>
            </a:r>
            <a:r>
              <a:rPr lang="zh-CN" altLang="en-US" sz="2800"/>
              <a:t>的平分线交于点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A</a:t>
            </a:r>
            <a:r>
              <a:rPr lang="en-US" altLang="zh-CN" sz="28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CD 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2800"/>
              <a:t>的平分线与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A</a:t>
            </a:r>
            <a:r>
              <a:rPr lang="en-US" altLang="zh-CN" sz="28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BC </a:t>
            </a:r>
            <a:r>
              <a:rPr lang="zh-CN" altLang="en-US" sz="2800"/>
              <a:t>的平分线交于点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zh-CN" altLang="en-US" sz="2800"/>
              <a:t>，若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A=60°</a:t>
            </a:r>
            <a:r>
              <a:rPr lang="zh-CN" altLang="en-US" sz="2800"/>
              <a:t>，则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A</a:t>
            </a:r>
            <a:r>
              <a:rPr lang="en-US" altLang="zh-CN" sz="28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800"/>
              <a:t>的度数为</a:t>
            </a:r>
            <a:r>
              <a:rPr lang="en-US" altLang="zh-CN" sz="2800"/>
              <a:t>______</a:t>
            </a:r>
            <a:r>
              <a:rPr lang="zh-CN" altLang="en-US" sz="2800"/>
              <a:t> </a:t>
            </a:r>
            <a:r>
              <a:rPr lang="en-US" altLang="zh-CN" sz="2800"/>
              <a:t>. </a:t>
            </a:r>
            <a:endParaRPr lang="zh-CN" altLang="en-US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盲点排查清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8102" y="3658235"/>
            <a:ext cx="4211598" cy="2451527"/>
          </a:xfrm>
          <a:prstGeom prst="rect">
            <a:avLst/>
          </a:prstGeom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377815" y="2437130"/>
            <a:ext cx="615874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15°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571811" y="986272"/>
            <a:ext cx="7815581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400"/>
              <a:t>.</a:t>
            </a:r>
            <a:r>
              <a:rPr lang="zh-CN" altLang="en-US" sz="2400"/>
              <a:t>已知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MON</a:t>
            </a:r>
            <a:r>
              <a:rPr lang="zh-CN" altLang="en-US" sz="2400"/>
              <a:t>，点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zh-CN" altLang="en-US" sz="2400"/>
              <a:t>分别在射线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OM </a:t>
            </a:r>
            <a:r>
              <a:rPr lang="zh-CN" altLang="en-US" sz="2400"/>
              <a:t>上移动</a:t>
            </a:r>
            <a:r>
              <a:rPr lang="en-US" altLang="zh-CN" sz="2400"/>
              <a:t>(</a:t>
            </a:r>
            <a:r>
              <a:rPr lang="zh-CN" altLang="en-US" sz="2400"/>
              <a:t>不与点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2400"/>
              <a:t> </a:t>
            </a:r>
            <a:r>
              <a:rPr lang="zh-CN" altLang="en-US" sz="2400"/>
              <a:t>重合</a:t>
            </a:r>
            <a:r>
              <a:rPr lang="en-US" altLang="zh-CN" sz="2400"/>
              <a:t>)</a:t>
            </a:r>
            <a:r>
              <a:rPr lang="zh-CN" altLang="en-US" sz="2400"/>
              <a:t>，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AD</a:t>
            </a:r>
            <a:r>
              <a:rPr lang="en-US" altLang="zh-CN" sz="2400"/>
              <a:t> </a:t>
            </a:r>
            <a:r>
              <a:rPr lang="zh-CN" altLang="en-US" sz="2400"/>
              <a:t>平分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BAN</a:t>
            </a:r>
            <a:r>
              <a:rPr lang="zh-CN" altLang="en-US" sz="2400"/>
              <a:t>， </a:t>
            </a:r>
            <a:endParaRPr lang="zh-CN" altLang="en-US" sz="2400"/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BC </a:t>
            </a:r>
            <a:r>
              <a:rPr lang="zh-CN" altLang="en-US" sz="2400"/>
              <a:t>平分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ABM</a:t>
            </a:r>
            <a:r>
              <a:rPr lang="zh-CN" altLang="en-US" sz="2400"/>
              <a:t>，直线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AD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BC </a:t>
            </a:r>
            <a:r>
              <a:rPr lang="zh-CN" altLang="en-US" sz="2400"/>
              <a:t>相交于点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400"/>
              <a:t>.</a:t>
            </a:r>
            <a:br>
              <a:rPr lang="en-US" altLang="zh-CN" sz="2400"/>
            </a:b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400"/>
              <a:t>如图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400"/>
              <a:t>，若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MON=90</a:t>
            </a:r>
            <a:r>
              <a:rPr lang="en-US" altLang="zh-CN" sz="2400"/>
              <a:t>°</a:t>
            </a:r>
            <a:r>
              <a:rPr lang="zh-CN" altLang="en-US" sz="2400"/>
              <a:t>，则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ACB=_________ </a:t>
            </a:r>
            <a:r>
              <a:rPr lang="en-US" altLang="zh-CN" sz="2400"/>
              <a:t>; </a:t>
            </a:r>
            <a:endParaRPr lang="en-US" altLang="zh-CN" sz="2400"/>
          </a:p>
          <a:p>
            <a:endParaRPr lang="zh-CN" altLang="zh-CN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盲点排查清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8299" y="3223358"/>
            <a:ext cx="2781492" cy="3000802"/>
          </a:xfrm>
          <a:prstGeom prst="rect">
            <a:avLst/>
          </a:prstGeom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982970" y="2740025"/>
            <a:ext cx="615874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/>
                <a:ea typeface="Times New Roman" panose="02020603050405020304" pitchFamily="18" charset="0"/>
                <a:cs typeface="Times New Roman" panose="02020603050405020304"/>
                <a:sym typeface="+mn-ea"/>
              </a:rPr>
              <a:t>45°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/>
              <a:ea typeface="Times New Roman" panose="02020603050405020304" pitchFamily="18" charset="0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64209" y="1055091"/>
            <a:ext cx="781558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en-US" sz="2400"/>
              <a:t>如图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/>
              <a:t>，若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MON=α</a:t>
            </a:r>
            <a:r>
              <a:rPr lang="zh-CN" altLang="en-US" sz="2400"/>
              <a:t>，问</a:t>
            </a:r>
            <a:r>
              <a:rPr lang="en-US" altLang="zh-CN" sz="2400"/>
              <a:t>:</a:t>
            </a:r>
            <a:r>
              <a:rPr lang="zh-CN" altLang="en-US" sz="2400"/>
              <a:t>当点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zh-CN" altLang="en-US" sz="2400"/>
              <a:t>在射线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OM </a:t>
            </a:r>
            <a:r>
              <a:rPr lang="zh-CN" altLang="en-US" sz="2400"/>
              <a:t>上运动的过程中，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ACB </a:t>
            </a:r>
            <a:r>
              <a:rPr lang="zh-CN" altLang="en-US" sz="2400"/>
              <a:t>的度数是否改变？若不改变，求出其值</a:t>
            </a:r>
            <a:r>
              <a:rPr lang="en-US" altLang="zh-CN" sz="2400"/>
              <a:t>(</a:t>
            </a:r>
            <a:r>
              <a:rPr lang="zh-CN" altLang="en-US" sz="2400"/>
              <a:t>用含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altLang="zh-CN" sz="2400"/>
              <a:t> </a:t>
            </a:r>
            <a:r>
              <a:rPr lang="zh-CN" altLang="en-US" sz="2400"/>
              <a:t>的式子表示</a:t>
            </a:r>
            <a:r>
              <a:rPr lang="en-US" altLang="zh-CN" sz="2400"/>
              <a:t>);</a:t>
            </a:r>
            <a:r>
              <a:rPr lang="zh-CN" altLang="en-US" sz="2400"/>
              <a:t>若改变，请说明理由</a:t>
            </a:r>
            <a:r>
              <a:rPr lang="en-US" altLang="zh-CN" sz="2400"/>
              <a:t>; </a:t>
            </a:r>
            <a:endParaRPr lang="en-US" altLang="zh-CN" sz="24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盲点排查清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4" name="组 3"/>
          <p:cNvGrpSpPr/>
          <p:nvPr/>
        </p:nvGrpSpPr>
        <p:grpSpPr>
          <a:xfrm>
            <a:off x="5176513" y="2938329"/>
            <a:ext cx="3911488" cy="3275166"/>
            <a:chOff x="379788" y="2872313"/>
            <a:chExt cx="3911488" cy="3275166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9788" y="2872313"/>
              <a:ext cx="3724578" cy="3275166"/>
            </a:xfrm>
            <a:prstGeom prst="rect">
              <a:avLst/>
            </a:prstGeom>
          </p:spPr>
        </p:pic>
        <p:sp>
          <p:nvSpPr>
            <p:cNvPr id="3" name="文本框 2"/>
            <p:cNvSpPr txBox="1"/>
            <p:nvPr/>
          </p:nvSpPr>
          <p:spPr>
            <a:xfrm>
              <a:off x="3917456" y="3718670"/>
              <a:ext cx="37382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2400" i="1"/>
                <a:t>D</a:t>
              </a:r>
              <a:endParaRPr kumimoji="1" lang="zh-CN" altLang="en-US" sz="2400" i="1"/>
            </a:p>
          </p:txBody>
        </p:sp>
      </p:grpSp>
      <p:sp>
        <p:nvSpPr>
          <p:cNvPr id="15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87475" y="3301365"/>
            <a:ext cx="3068955" cy="4832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kumimoji="1"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不改变，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∠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ACB=90</a:t>
            </a:r>
            <a:r>
              <a:rPr kumimoji="1"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°-</a:t>
            </a:r>
            <a:endParaRPr kumimoji="1" lang="en-US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4358640" y="3208020"/>
          <a:ext cx="426085" cy="670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" r:id="rId3" imgW="254000" imgH="393700" progId="Equation.DSMT4">
                  <p:embed/>
                </p:oleObj>
              </mc:Choice>
              <mc:Fallback>
                <p:oleObj name="" r:id="rId3" imgW="2540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58640" y="3208020"/>
                        <a:ext cx="426085" cy="6705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64209" y="1027042"/>
            <a:ext cx="781558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(3)</a:t>
            </a:r>
            <a:r>
              <a:rPr lang="zh-CN" altLang="en-US" sz="2400"/>
              <a:t>如图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400"/>
              <a:t>，若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MON=α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BC </a:t>
            </a:r>
            <a:r>
              <a:rPr lang="zh-CN" altLang="en-US" sz="2400"/>
              <a:t>平分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ABO</a:t>
            </a:r>
            <a:r>
              <a:rPr lang="zh-CN" altLang="en-US" sz="2400"/>
              <a:t>，其他条件不改变，问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:(2)</a:t>
            </a:r>
            <a:r>
              <a:rPr lang="zh-CN" altLang="en-US" sz="2400"/>
              <a:t>中的结论 </a:t>
            </a:r>
            <a:r>
              <a:rPr lang="en-US" altLang="zh-CN" sz="2400"/>
              <a:t>(</a:t>
            </a:r>
            <a:r>
              <a:rPr lang="zh-CN" altLang="en-US" sz="2400"/>
              <a:t>成立或不成立</a:t>
            </a:r>
            <a:r>
              <a:rPr lang="en-US" altLang="zh-CN" sz="2400"/>
              <a:t>). </a:t>
            </a:r>
            <a:endParaRPr lang="zh-CN" altLang="en-US" sz="2400"/>
          </a:p>
          <a:p>
            <a:endParaRPr lang="zh-CN" altLang="zh-CN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盲点排查清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3" name="组 2"/>
          <p:cNvGrpSpPr/>
          <p:nvPr/>
        </p:nvGrpSpPr>
        <p:grpSpPr>
          <a:xfrm>
            <a:off x="4483478" y="2641190"/>
            <a:ext cx="4546222" cy="3534588"/>
            <a:chOff x="897162" y="2443937"/>
            <a:chExt cx="4546222" cy="3534588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rcRect t="1612"/>
            <a:stretch>
              <a:fillRect/>
            </a:stretch>
          </p:blipFill>
          <p:spPr>
            <a:xfrm>
              <a:off x="1033462" y="2443937"/>
              <a:ext cx="4409922" cy="3534588"/>
            </a:xfrm>
            <a:prstGeom prst="rect">
              <a:avLst/>
            </a:prstGeom>
          </p:spPr>
        </p:pic>
        <p:sp>
          <p:nvSpPr>
            <p:cNvPr id="14" name="文本框 13"/>
            <p:cNvSpPr txBox="1"/>
            <p:nvPr/>
          </p:nvSpPr>
          <p:spPr>
            <a:xfrm>
              <a:off x="897162" y="4078892"/>
              <a:ext cx="34496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2400" i="1"/>
                <a:t>C</a:t>
              </a:r>
              <a:endParaRPr kumimoji="1" lang="zh-CN" altLang="en-US" sz="2400" i="1"/>
            </a:p>
          </p:txBody>
        </p:sp>
      </p:grpSp>
      <p:sp>
        <p:nvSpPr>
          <p:cNvPr id="15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184525" y="2658110"/>
            <a:ext cx="1097280" cy="4832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不成立</a:t>
            </a:r>
            <a:endParaRPr kumimoji="1"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多边形 23"/>
          <p:cNvSpPr/>
          <p:nvPr/>
        </p:nvSpPr>
        <p:spPr>
          <a:xfrm rot="-2520000" flipV="1">
            <a:off x="4633047" y="4181931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泪滴形 25"/>
          <p:cNvSpPr/>
          <p:nvPr/>
        </p:nvSpPr>
        <p:spPr>
          <a:xfrm rot="18900000">
            <a:off x="4890062" y="406992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6" name="任意多边形 35"/>
          <p:cNvSpPr/>
          <p:nvPr/>
        </p:nvSpPr>
        <p:spPr>
          <a:xfrm rot="2520000" flipH="1" flipV="1">
            <a:off x="4261742" y="4180904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7" name="泪滴形 36"/>
          <p:cNvSpPr/>
          <p:nvPr/>
        </p:nvSpPr>
        <p:spPr>
          <a:xfrm rot="18900000">
            <a:off x="4982815" y="41485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1" name="泪滴形 40"/>
          <p:cNvSpPr/>
          <p:nvPr/>
        </p:nvSpPr>
        <p:spPr>
          <a:xfrm rot="18900000">
            <a:off x="4181030" y="406357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2" name="泪滴形 41"/>
          <p:cNvSpPr/>
          <p:nvPr/>
        </p:nvSpPr>
        <p:spPr>
          <a:xfrm rot="18900000">
            <a:off x="4000593" y="4148577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3" name="泪滴形 42"/>
          <p:cNvSpPr/>
          <p:nvPr/>
        </p:nvSpPr>
        <p:spPr>
          <a:xfrm rot="18900000">
            <a:off x="4469188" y="407094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pic>
        <p:nvPicPr>
          <p:cNvPr id="64" name="图片 63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100" y="4191000"/>
            <a:ext cx="1809835" cy="2120900"/>
          </a:xfrm>
          <a:prstGeom prst="rect">
            <a:avLst/>
          </a:prstGeom>
        </p:spPr>
      </p:pic>
      <p:sp>
        <p:nvSpPr>
          <p:cNvPr id="92" name="泪滴形 37"/>
          <p:cNvSpPr/>
          <p:nvPr/>
        </p:nvSpPr>
        <p:spPr>
          <a:xfrm rot="18900000">
            <a:off x="4618562" y="40403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3" name="泪滴形 38"/>
          <p:cNvSpPr/>
          <p:nvPr/>
        </p:nvSpPr>
        <p:spPr>
          <a:xfrm rot="18900000">
            <a:off x="4469187" y="40737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8" name="泪滴形 25"/>
          <p:cNvSpPr/>
          <p:nvPr/>
        </p:nvSpPr>
        <p:spPr>
          <a:xfrm rot="18900000">
            <a:off x="4890062" y="431122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9" name="泪滴形 37"/>
          <p:cNvSpPr/>
          <p:nvPr/>
        </p:nvSpPr>
        <p:spPr>
          <a:xfrm rot="18900000">
            <a:off x="4618562" y="40403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0" name="泪滴形 38"/>
          <p:cNvSpPr/>
          <p:nvPr/>
        </p:nvSpPr>
        <p:spPr>
          <a:xfrm rot="18900000">
            <a:off x="4469187" y="40737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1" name="泪滴形 39"/>
          <p:cNvSpPr/>
          <p:nvPr/>
        </p:nvSpPr>
        <p:spPr>
          <a:xfrm rot="18900000">
            <a:off x="4618562" y="423810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2" name="泪滴形 40"/>
          <p:cNvSpPr/>
          <p:nvPr/>
        </p:nvSpPr>
        <p:spPr>
          <a:xfrm rot="18900000">
            <a:off x="4181030" y="430487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3" name="泪滴形 42"/>
          <p:cNvSpPr/>
          <p:nvPr/>
        </p:nvSpPr>
        <p:spPr>
          <a:xfrm rot="18900000">
            <a:off x="4469188" y="431224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4" name="泪滴形 43"/>
          <p:cNvSpPr/>
          <p:nvPr/>
        </p:nvSpPr>
        <p:spPr>
          <a:xfrm rot="18900000">
            <a:off x="4279586" y="39407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5" name="泪滴形 44"/>
          <p:cNvSpPr/>
          <p:nvPr/>
        </p:nvSpPr>
        <p:spPr>
          <a:xfrm rot="18900000">
            <a:off x="4553905" y="383685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6" name="泪滴形 45"/>
          <p:cNvSpPr/>
          <p:nvPr/>
        </p:nvSpPr>
        <p:spPr>
          <a:xfrm rot="18900000">
            <a:off x="4319812" y="413935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7" name="泪滴形 46"/>
          <p:cNvSpPr/>
          <p:nvPr/>
        </p:nvSpPr>
        <p:spPr>
          <a:xfrm rot="18900000">
            <a:off x="4794335" y="413145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58" name="组合 27"/>
          <p:cNvGrpSpPr/>
          <p:nvPr/>
        </p:nvGrpSpPr>
        <p:grpSpPr>
          <a:xfrm>
            <a:off x="1243039" y="2301172"/>
            <a:ext cx="6518986" cy="1379937"/>
            <a:chOff x="3447740" y="3445020"/>
            <a:chExt cx="8692184" cy="1839639"/>
          </a:xfrm>
        </p:grpSpPr>
        <p:grpSp>
          <p:nvGrpSpPr>
            <p:cNvPr id="59" name="组合 43"/>
            <p:cNvGrpSpPr/>
            <p:nvPr/>
          </p:nvGrpSpPr>
          <p:grpSpPr>
            <a:xfrm>
              <a:off x="10396173" y="3479406"/>
              <a:ext cx="1743751" cy="1734876"/>
              <a:chOff x="2258677" y="2121109"/>
              <a:chExt cx="1382230" cy="1374098"/>
            </a:xfrm>
          </p:grpSpPr>
          <p:sp>
            <p:nvSpPr>
              <p:cNvPr id="70" name="矩形 69"/>
              <p:cNvSpPr/>
              <p:nvPr/>
            </p:nvSpPr>
            <p:spPr>
              <a:xfrm rot="299387">
                <a:off x="2258677" y="2121109"/>
                <a:ext cx="1374176" cy="137409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71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2332471" y="2167416"/>
                <a:ext cx="1308436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点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60" name="组合 43"/>
            <p:cNvGrpSpPr/>
            <p:nvPr/>
          </p:nvGrpSpPr>
          <p:grpSpPr>
            <a:xfrm rot="-663405">
              <a:off x="6911746" y="3445020"/>
              <a:ext cx="1733590" cy="1734877"/>
              <a:chOff x="850643" y="2122712"/>
              <a:chExt cx="1374176" cy="1374099"/>
            </a:xfrm>
          </p:grpSpPr>
          <p:sp>
            <p:nvSpPr>
              <p:cNvPr id="68" name="矩形 67"/>
              <p:cNvSpPr/>
              <p:nvPr/>
            </p:nvSpPr>
            <p:spPr>
              <a:xfrm rot="299387">
                <a:off x="850643" y="2122712"/>
                <a:ext cx="1374176" cy="1374099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9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903704" y="2187111"/>
                <a:ext cx="1296103" cy="12674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重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61" name="组合 40"/>
            <p:cNvGrpSpPr/>
            <p:nvPr/>
          </p:nvGrpSpPr>
          <p:grpSpPr>
            <a:xfrm rot="-216727">
              <a:off x="5176569" y="3551369"/>
              <a:ext cx="1733590" cy="1733290"/>
              <a:chOff x="850822" y="2122950"/>
              <a:chExt cx="1374175" cy="1373938"/>
            </a:xfrm>
          </p:grpSpPr>
          <p:sp>
            <p:nvSpPr>
              <p:cNvPr id="66" name="矩形 65"/>
              <p:cNvSpPr/>
              <p:nvPr/>
            </p:nvSpPr>
            <p:spPr>
              <a:xfrm rot="299387">
                <a:off x="850822" y="2122950"/>
                <a:ext cx="1374175" cy="137393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7" name="文本框 42"/>
              <p:cNvSpPr txBox="1">
                <a:spLocks noChangeArrowheads="1"/>
              </p:cNvSpPr>
              <p:nvPr/>
            </p:nvSpPr>
            <p:spPr bwMode="auto">
              <a:xfrm rot="367501">
                <a:off x="903709" y="2186601"/>
                <a:ext cx="1296103" cy="12684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练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62" name="组合 37"/>
            <p:cNvGrpSpPr/>
            <p:nvPr/>
          </p:nvGrpSpPr>
          <p:grpSpPr>
            <a:xfrm rot="-573946">
              <a:off x="3447740" y="3548193"/>
              <a:ext cx="1735177" cy="1733289"/>
              <a:chOff x="850421" y="2123535"/>
              <a:chExt cx="1374337" cy="1372841"/>
            </a:xfrm>
          </p:grpSpPr>
          <p:sp>
            <p:nvSpPr>
              <p:cNvPr id="63" name="矩形 62"/>
              <p:cNvSpPr/>
              <p:nvPr/>
            </p:nvSpPr>
            <p:spPr>
              <a:xfrm rot="299387">
                <a:off x="850421" y="2123535"/>
                <a:ext cx="1374337" cy="1372841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5" name="文本框 39"/>
              <p:cNvSpPr txBox="1">
                <a:spLocks noChangeArrowheads="1"/>
              </p:cNvSpPr>
              <p:nvPr/>
            </p:nvSpPr>
            <p:spPr bwMode="auto">
              <a:xfrm rot="367501">
                <a:off x="903705" y="2187120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勤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72" name="矩形 71"/>
          <p:cNvSpPr/>
          <p:nvPr/>
        </p:nvSpPr>
        <p:spPr bwMode="auto">
          <a:xfrm rot="82660">
            <a:off x="5142114" y="2275852"/>
            <a:ext cx="1300162" cy="1300164"/>
          </a:xfrm>
          <a:prstGeom prst="rect">
            <a:avLst/>
          </a:prstGeom>
          <a:solidFill>
            <a:srgbClr val="2E2E2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3" name="文本框 42"/>
          <p:cNvSpPr txBox="1">
            <a:spLocks noChangeArrowheads="1"/>
          </p:cNvSpPr>
          <p:nvPr/>
        </p:nvSpPr>
        <p:spPr bwMode="auto">
          <a:xfrm rot="150774">
            <a:off x="5192776" y="2335241"/>
            <a:ext cx="122629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>
                <a:solidFill>
                  <a:srgbClr val="FFCF3C"/>
                </a:solidFill>
                <a:latin typeface="微软雅黑" panose="020B0503020204020204" charset="-122"/>
                <a:ea typeface="微软雅黑" panose="020B0503020204020204" charset="-122"/>
              </a:rPr>
              <a:t>难</a:t>
            </a:r>
            <a:endParaRPr lang="en-US" altLang="zh-CN" sz="7200" b="1">
              <a:solidFill>
                <a:srgbClr val="FFCF3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8048" y="1117987"/>
            <a:ext cx="781558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it-IT" altLang="zh-CN" sz="2800"/>
              <a:t>.</a:t>
            </a:r>
            <a:r>
              <a:rPr lang="zh-CN" altLang="it-IT" sz="2800"/>
              <a:t>如图，</a:t>
            </a:r>
            <a:r>
              <a:rPr lang="it-IT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CE</a:t>
            </a:r>
            <a:r>
              <a:rPr lang="it-IT" altLang="zh-CN" sz="2800"/>
              <a:t> </a:t>
            </a:r>
            <a:r>
              <a:rPr lang="zh-CN" altLang="it-IT" sz="2800"/>
              <a:t>是</a:t>
            </a:r>
            <a:r>
              <a:rPr lang="it-IT" altLang="zh-CN" sz="2800"/>
              <a:t>△</a:t>
            </a:r>
            <a:r>
              <a:rPr lang="it-IT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it-IT" altLang="zh-CN" sz="2800"/>
              <a:t> </a:t>
            </a:r>
            <a:r>
              <a:rPr lang="zh-CN" altLang="it-IT" sz="2800"/>
              <a:t>的外角</a:t>
            </a:r>
            <a:r>
              <a:rPr lang="it-IT" altLang="zh-CN" sz="2800"/>
              <a:t>∠</a:t>
            </a:r>
            <a:r>
              <a:rPr lang="it-IT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ACD</a:t>
            </a:r>
            <a:r>
              <a:rPr lang="it-IT" altLang="zh-CN" sz="2800"/>
              <a:t> </a:t>
            </a:r>
            <a:r>
              <a:rPr lang="zh-CN" altLang="it-IT" sz="2800"/>
              <a:t>的平分线，若</a:t>
            </a:r>
            <a:r>
              <a:rPr lang="it-IT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∠B=35°</a:t>
            </a:r>
            <a:r>
              <a:rPr lang="zh-CN" altLang="it-IT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it-IT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∠ACE=60</a:t>
            </a:r>
            <a:r>
              <a:rPr lang="it-IT" altLang="zh-CN" sz="2800"/>
              <a:t>°</a:t>
            </a:r>
            <a:r>
              <a:rPr lang="zh-CN" altLang="it-IT" sz="2800"/>
              <a:t>，则</a:t>
            </a:r>
            <a:r>
              <a:rPr lang="it-IT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∠A=(     ) </a:t>
            </a:r>
            <a:endParaRPr lang="it-IT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A.35°	 B.95°	 C.85°	 D.75° </a:t>
            </a:r>
            <a:endParaRPr lang="it-IT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勤练重难点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"/>
          <a:stretch>
            <a:fillRect/>
          </a:stretch>
        </p:blipFill>
        <p:spPr>
          <a:xfrm>
            <a:off x="4471025" y="3448881"/>
            <a:ext cx="4476112" cy="2463800"/>
          </a:xfrm>
          <a:prstGeom prst="rect">
            <a:avLst/>
          </a:prstGeom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614537" y="1662113"/>
            <a:ext cx="387985" cy="4832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C</a:t>
            </a:r>
            <a:endParaRPr kumimoji="1" lang="en-US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1141914"/>
            <a:ext cx="909940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/>
              <a:t>.</a:t>
            </a:r>
            <a:r>
              <a:rPr lang="zh-CN" altLang="en-US" sz="2800"/>
              <a:t>如图，在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ABC </a:t>
            </a:r>
            <a:r>
              <a:rPr lang="zh-CN" altLang="en-US" sz="2800"/>
              <a:t>中，角平分线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en-US" altLang="zh-CN" sz="2800" i="1"/>
              <a:t> </a:t>
            </a:r>
            <a:r>
              <a:rPr lang="zh-CN" altLang="en-US" sz="2800"/>
              <a:t>和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CE</a:t>
            </a:r>
            <a:r>
              <a:rPr lang="en-US" altLang="zh-CN" sz="2800" i="1"/>
              <a:t> </a:t>
            </a:r>
            <a:r>
              <a:rPr lang="zh-CN" altLang="en-US" sz="2800"/>
              <a:t>相交于点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I,IF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⊥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BC </a:t>
            </a:r>
            <a:r>
              <a:rPr lang="zh-CN" altLang="en-US" sz="2800"/>
              <a:t>于点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zh-CN" sz="2800"/>
              <a:t>.</a:t>
            </a:r>
            <a:r>
              <a:rPr lang="zh-CN" altLang="en-US" sz="2800"/>
              <a:t>若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ABC=500 ,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A=700 </a:t>
            </a:r>
            <a:r>
              <a:rPr lang="en-US" altLang="zh-CN" sz="2800"/>
              <a:t>,</a:t>
            </a:r>
            <a:r>
              <a:rPr lang="zh-CN" altLang="it-IT" sz="2800"/>
              <a:t>则 </a:t>
            </a:r>
            <a:r>
              <a:rPr lang="it-IT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∠CIF </a:t>
            </a:r>
            <a:r>
              <a:rPr lang="zh-CN" altLang="it-IT" sz="2800"/>
              <a:t>等于</a:t>
            </a:r>
            <a:r>
              <a:rPr lang="it-IT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( ) </a:t>
            </a:r>
            <a:endParaRPr lang="it-IT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A.30°	 B.40°	 C. 50°	 D. 60° </a:t>
            </a:r>
            <a:endParaRPr lang="it-IT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勤练重难点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6146" name="Picture 2" descr="C:\Users\郭迪\Desktop\5900663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0" y="2945880"/>
            <a:ext cx="4487862" cy="306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675370" y="1578610"/>
            <a:ext cx="424180" cy="4832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D</a:t>
            </a:r>
            <a:endParaRPr kumimoji="1" lang="en-US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19123" y="1155966"/>
            <a:ext cx="89323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/>
              <a:t>.</a:t>
            </a:r>
            <a:r>
              <a:rPr lang="zh-CN" altLang="en-US" sz="2800"/>
              <a:t>如图，将一副三角板按如图方式叠放，那么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800"/>
              <a:t> </a:t>
            </a:r>
            <a:r>
              <a:rPr lang="zh-CN" altLang="en-US" sz="2800"/>
              <a:t>等于（） </a:t>
            </a:r>
            <a:endParaRPr lang="zh-CN" altLang="en-US" sz="2800"/>
          </a:p>
          <a:p>
            <a:r>
              <a:rPr lang="it-IT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A.120°	 B.105°	 C.60° 	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it-IT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45°</a:t>
            </a:r>
            <a:endParaRPr lang="it-IT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zh-CN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勤练重难点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123" y="2540961"/>
            <a:ext cx="2044700" cy="3390900"/>
          </a:xfrm>
          <a:prstGeom prst="rect">
            <a:avLst/>
          </a:prstGeom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752840" y="1193800"/>
            <a:ext cx="391160" cy="4832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B</a:t>
            </a:r>
            <a:endParaRPr kumimoji="1" lang="en-US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24344" y="1013436"/>
            <a:ext cx="8805356" cy="3383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400"/>
              <a:t>.</a:t>
            </a:r>
            <a:r>
              <a:rPr lang="zh-CN" altLang="en-US" sz="2400"/>
              <a:t>如图，在△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en-US" altLang="zh-CN" sz="2400"/>
              <a:t> </a:t>
            </a:r>
            <a:r>
              <a:rPr lang="zh-CN" altLang="en-US" sz="2400"/>
              <a:t>中，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A=96</a:t>
            </a:r>
            <a:r>
              <a:rPr lang="en-US" altLang="zh-CN" sz="2400"/>
              <a:t>°</a:t>
            </a:r>
            <a:r>
              <a:rPr lang="zh-CN" altLang="en-US" sz="2400"/>
              <a:t>，延长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en-US" altLang="zh-CN" sz="2400"/>
              <a:t> </a:t>
            </a:r>
            <a:r>
              <a:rPr lang="zh-CN" altLang="en-US" sz="2400"/>
              <a:t>至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altLang="en-US" sz="2400"/>
              <a:t>，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ABC </a:t>
            </a:r>
            <a:r>
              <a:rPr lang="zh-CN" altLang="en-US" sz="2400"/>
              <a:t>与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ACD </a:t>
            </a:r>
            <a:r>
              <a:rPr lang="zh-CN" altLang="en-US" sz="2400"/>
              <a:t>的平分线相交于点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400"/>
              <a:t>， 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 A</a:t>
            </a:r>
            <a:r>
              <a:rPr lang="en-US" altLang="zh-CN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BC </a:t>
            </a:r>
            <a:r>
              <a:rPr lang="zh-CN" altLang="en-US" sz="2400"/>
              <a:t>与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 A</a:t>
            </a:r>
            <a:r>
              <a:rPr lang="en-US" altLang="zh-CN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CD </a:t>
            </a:r>
            <a:r>
              <a:rPr lang="zh-CN" altLang="en-US" sz="2400"/>
              <a:t>的平分线相交于点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baseline="-25000"/>
              <a:t> </a:t>
            </a:r>
            <a:r>
              <a:rPr lang="zh-CN" altLang="en-US" sz="2400"/>
              <a:t>，依此类推，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 A</a:t>
            </a:r>
            <a:r>
              <a:rPr lang="en-US" altLang="zh-CN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BC </a:t>
            </a:r>
            <a:r>
              <a:rPr lang="zh-CN" altLang="en-US" sz="2400"/>
              <a:t>与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CD </a:t>
            </a:r>
            <a:r>
              <a:rPr lang="zh-CN" altLang="en-US" sz="2400"/>
              <a:t>的平分线相交于点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CN" altLang="en-US" sz="2400"/>
              <a:t>，则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400"/>
              <a:t>的度数为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(   )</a:t>
            </a:r>
            <a:b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A.3°		 B.6°</a:t>
            </a: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C.19.2°	 D.24° </a:t>
            </a:r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勤练重难点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4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325" y="3205409"/>
            <a:ext cx="5395044" cy="2844659"/>
          </a:xfrm>
          <a:prstGeom prst="rect">
            <a:avLst/>
          </a:prstGeom>
        </p:spPr>
      </p:pic>
      <p:sp>
        <p:nvSpPr>
          <p:cNvPr id="15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192651" y="2836191"/>
            <a:ext cx="351284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A</a:t>
            </a:r>
            <a:endParaRPr kumimoji="1" lang="en-US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11644" y="1131540"/>
            <a:ext cx="880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tr-TR" altLang="zh-CN" sz="2800"/>
              <a:t>.</a:t>
            </a:r>
            <a:r>
              <a:rPr lang="zh-CN" altLang="tr-TR" sz="2800"/>
              <a:t>如图，线段 </a:t>
            </a:r>
            <a:r>
              <a:rPr lang="tr-TR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AB , BD , DC , CA </a:t>
            </a:r>
            <a:r>
              <a:rPr lang="zh-CN" altLang="tr-TR" sz="2800"/>
              <a:t>首尾依次相连，</a:t>
            </a:r>
            <a:r>
              <a:rPr lang="tr-TR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∠A=60°</a:t>
            </a:r>
            <a:r>
              <a:rPr lang="zh-CN" altLang="tr-TR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tr-TR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∠B=30°, ∠D=105°∠C= </a:t>
            </a:r>
            <a:r>
              <a:rPr lang="zh-CN" altLang="en-US" sz="2800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sz="2800"/>
              <a:t>．</a:t>
            </a:r>
            <a:endParaRPr lang="zh-CN" altLang="zh-CN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勤练重难点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5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7170" name="Picture 2" descr="C:\Users\郭迪\Desktop\16362087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0" y="2692651"/>
            <a:ext cx="4487862" cy="295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735391" y="1573213"/>
            <a:ext cx="683895" cy="4832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15</a:t>
            </a:r>
            <a:r>
              <a:rPr kumimoji="1"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°</a:t>
            </a:r>
            <a:endParaRPr kumimoji="1"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05822" y="1094798"/>
            <a:ext cx="8932356" cy="1691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altLang="zh-CN" sz="2400"/>
              <a:t>.</a:t>
            </a:r>
            <a:r>
              <a:rPr lang="zh-CN" altLang="en-US" sz="2400"/>
              <a:t>已知</a:t>
            </a:r>
            <a:r>
              <a:rPr lang="en-US" altLang="zh-CN" sz="2400"/>
              <a:t>:</a:t>
            </a:r>
            <a:r>
              <a:rPr lang="zh-CN" altLang="en-US" sz="2400"/>
              <a:t>如图，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ABC </a:t>
            </a:r>
            <a:r>
              <a:rPr lang="zh-CN" altLang="en-US" sz="2400"/>
              <a:t>中，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AD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AE </a:t>
            </a:r>
            <a:r>
              <a:rPr lang="zh-CN" altLang="en-US" sz="2400"/>
              <a:t>分别是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ABC </a:t>
            </a:r>
            <a:r>
              <a:rPr lang="zh-CN" altLang="en-US" sz="2400"/>
              <a:t>的高和角平分线，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BF </a:t>
            </a:r>
            <a:r>
              <a:rPr lang="zh-CN" altLang="en-US" sz="2400"/>
              <a:t>是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ABC </a:t>
            </a:r>
            <a:r>
              <a:rPr lang="zh-CN" altLang="en-US" sz="2400"/>
              <a:t>的平分 线，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BF</a:t>
            </a:r>
            <a:r>
              <a:rPr lang="en-US" altLang="zh-CN" sz="2400"/>
              <a:t> </a:t>
            </a:r>
            <a:r>
              <a:rPr lang="zh-CN" altLang="en-US" sz="2400"/>
              <a:t>与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AE</a:t>
            </a:r>
            <a:r>
              <a:rPr lang="en-US" altLang="zh-CN" sz="2400"/>
              <a:t> </a:t>
            </a:r>
            <a:r>
              <a:rPr lang="zh-CN" altLang="en-US" sz="2400"/>
              <a:t>交于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2400"/>
              <a:t>.</a:t>
            </a:r>
            <a:r>
              <a:rPr lang="zh-CN" altLang="en-US" sz="2400"/>
              <a:t>若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ABC=40°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，∠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C=60</a:t>
            </a:r>
            <a:r>
              <a:rPr lang="en-US" altLang="zh-CN" sz="2400"/>
              <a:t>°</a:t>
            </a:r>
            <a:r>
              <a:rPr lang="zh-CN" altLang="en-US" sz="2400"/>
              <a:t>，求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DAE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、∠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BOE</a:t>
            </a:r>
            <a:r>
              <a:rPr lang="en-US" altLang="zh-CN" sz="2400"/>
              <a:t> </a:t>
            </a:r>
            <a:r>
              <a:rPr lang="zh-CN" altLang="en-US" sz="2400"/>
              <a:t>的度数</a:t>
            </a:r>
            <a:r>
              <a:rPr lang="en-US" altLang="zh-CN" sz="2400"/>
              <a:t>.</a:t>
            </a:r>
            <a:endParaRPr lang="zh-CN" altLang="en-US" sz="24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勤练重难点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6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8194" name="Picture 2" descr="C:\Users\郭迪\Desktop\1216628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27323" y="3222181"/>
            <a:ext cx="3816677" cy="2605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57978" y="2779751"/>
            <a:ext cx="4274185" cy="37706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kumimoji="1" lang="zh-CN" altLang="zh-CN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解：</a:t>
            </a:r>
            <a:r>
              <a:rPr lang="en-US" altLang="ru-RU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∵</a:t>
            </a:r>
            <a:r>
              <a:rPr lang="ru-RU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∠</a:t>
            </a:r>
            <a:r>
              <a:rPr lang="en-US" altLang="ru-RU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ABC=</a:t>
            </a:r>
            <a:r>
              <a:rPr 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40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ru-RU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，</a:t>
            </a:r>
            <a:r>
              <a:rPr lang="ru-RU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C=60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endParaRPr lang="zh-CN" altLang="en-US" sz="20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</a:t>
            </a:r>
            <a:r>
              <a:rPr lang="ru-RU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BAC=80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endParaRPr lang="zh-CN" altLang="en-US" sz="20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∵AE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平分</a:t>
            </a:r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∠BAC</a:t>
            </a:r>
            <a:endParaRPr lang="en-US" altLang="zh-CN" sz="20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∴∠BAE=∠EAC=   ∠BAC=40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endParaRPr lang="zh-CN" altLang="en-US" sz="20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∵AD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为</a:t>
            </a:r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BC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边的高，</a:t>
            </a:r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 ∠ADC</a:t>
            </a:r>
            <a:r>
              <a:rPr lang="zh-CN" altLang="ru-RU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即</a:t>
            </a:r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=90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endParaRPr lang="zh-CN" altLang="en-US" sz="20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∴∠DAC=180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-∠ADC-∠C=30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endParaRPr lang="zh-CN" altLang="en-US" sz="20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∴∠DAE=∠EAC-∠DAC=10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endParaRPr lang="zh-CN" altLang="en-US" sz="20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∠AEB=∠EAC+∠C=100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endParaRPr lang="zh-CN" altLang="en-US" sz="20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又</a:t>
            </a:r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∵BF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平分</a:t>
            </a:r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∠ABC</a:t>
            </a:r>
            <a:endParaRPr lang="en-US" altLang="zh-CN" sz="20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∴∠ABO=∠OBE=   ∠ABC=20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endParaRPr lang="zh-CN" altLang="en-US" sz="20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</a:t>
            </a:r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∴∠BOE=180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-∠OBE-∠AEB=60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endParaRPr lang="zh-CN" altLang="en-US" sz="20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endParaRPr kumimoji="1" lang="zh-CN" altLang="en-US" sz="20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2630313" y="3528416"/>
          <a:ext cx="241300" cy="654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" r:id="rId3" imgW="415925" imgH="654685" progId="Equation.DSMT4">
                  <p:embed/>
                </p:oleObj>
              </mc:Choice>
              <mc:Fallback>
                <p:oleObj name="" r:id="rId3" imgW="415925" imgH="65468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30313" y="3528416"/>
                        <a:ext cx="241300" cy="6546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2684557" y="5308149"/>
          <a:ext cx="241300" cy="654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" r:id="rId5" imgW="415925" imgH="654685" progId="Equation.DSMT4">
                  <p:embed/>
                </p:oleObj>
              </mc:Choice>
              <mc:Fallback>
                <p:oleObj name="" r:id="rId5" imgW="415925" imgH="65468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84557" y="5308149"/>
                        <a:ext cx="241300" cy="6546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1012230"/>
            <a:ext cx="9017000" cy="2245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altLang="zh-CN" sz="2400"/>
              <a:t>.</a:t>
            </a:r>
            <a:r>
              <a:rPr lang="zh-CN" altLang="en-US" sz="2400"/>
              <a:t>在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ABC </a:t>
            </a:r>
            <a:r>
              <a:rPr lang="zh-CN" altLang="en-US" sz="2400"/>
              <a:t>中， 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C &gt; ∠B 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，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AE </a:t>
            </a:r>
            <a:r>
              <a:rPr lang="zh-CN" altLang="en-US" sz="2400"/>
              <a:t>平分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BAC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，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zh-CN" altLang="en-US" sz="2400"/>
              <a:t>为射线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AE</a:t>
            </a:r>
            <a:r>
              <a:rPr lang="en-US" altLang="zh-CN" sz="2400" i="1"/>
              <a:t> </a:t>
            </a:r>
            <a:r>
              <a:rPr lang="zh-CN" altLang="en-US" sz="2400"/>
              <a:t>上一点</a:t>
            </a:r>
            <a:r>
              <a:rPr lang="en-US" altLang="zh-CN" sz="2400"/>
              <a:t>(</a:t>
            </a:r>
            <a:r>
              <a:rPr lang="zh-CN" altLang="en-US" sz="2400"/>
              <a:t>不与点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CN" sz="2400" i="1"/>
              <a:t> </a:t>
            </a:r>
            <a:r>
              <a:rPr lang="zh-CN" altLang="en-US" sz="2400"/>
              <a:t>重合</a:t>
            </a:r>
            <a:r>
              <a:rPr lang="en-US" altLang="zh-CN" sz="2400"/>
              <a:t>)</a:t>
            </a:r>
            <a:r>
              <a:rPr lang="zh-CN" altLang="en-US" sz="2400"/>
              <a:t>，且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FD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⊥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zh-CN" altLang="en-US" sz="2400"/>
              <a:t>于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zh-CN" sz="2400" i="1"/>
              <a:t> </a:t>
            </a:r>
            <a:r>
              <a:rPr lang="en-US" altLang="zh-CN" sz="2400"/>
              <a:t>;</a:t>
            </a:r>
            <a:br>
              <a:rPr lang="en-US" altLang="zh-CN" sz="2400"/>
            </a:b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400"/>
              <a:t>如果点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zh-CN" altLang="en-US" sz="2400"/>
              <a:t>与点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i="1"/>
              <a:t> </a:t>
            </a:r>
            <a:r>
              <a:rPr lang="zh-CN" altLang="en-US" sz="2400"/>
              <a:t>重合，且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C=50</a:t>
            </a:r>
            <a:r>
              <a:rPr lang="en-US" altLang="zh-CN" sz="2400"/>
              <a:t>°</a:t>
            </a:r>
            <a:r>
              <a:rPr lang="zh-CN" altLang="en-US" sz="2400"/>
              <a:t>，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B=30</a:t>
            </a:r>
            <a:r>
              <a:rPr lang="en-US" altLang="zh-CN" sz="2400"/>
              <a:t>°</a:t>
            </a:r>
            <a:r>
              <a:rPr lang="zh-CN" altLang="en-US" sz="2400"/>
              <a:t>，如图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400"/>
              <a:t>，求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EFD </a:t>
            </a:r>
            <a:r>
              <a:rPr lang="zh-CN" altLang="en-US" sz="2400"/>
              <a:t>的度数</a:t>
            </a:r>
            <a:r>
              <a:rPr lang="en-US" altLang="zh-CN" sz="2400"/>
              <a:t>; </a:t>
            </a:r>
            <a:endParaRPr lang="en-US" altLang="zh-CN" sz="24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勤练重难点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7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2" name="图片 3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4872868"/>
            <a:ext cx="1384300" cy="13843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9354" y="3262854"/>
            <a:ext cx="3224646" cy="2994314"/>
          </a:xfrm>
          <a:prstGeom prst="rect">
            <a:avLst/>
          </a:prstGeom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3868" y="3420249"/>
            <a:ext cx="4906010" cy="23120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kumimoji="1" lang="zh-CN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解：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∵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B=3</a:t>
            </a:r>
            <a:r>
              <a:rPr 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，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C=50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BAC=180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-50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-30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=100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∵AE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平分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∠BAC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∴∠CAE=50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在△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ACE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中，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∠ACE=80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在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Rt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△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ACE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中，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∠EFD=90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-80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=10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endParaRPr kumimoji="1"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11644" y="1096818"/>
            <a:ext cx="8830756" cy="1137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en-US" sz="2400"/>
              <a:t>如果点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zh-CN" sz="2400" i="1"/>
              <a:t> </a:t>
            </a:r>
            <a:r>
              <a:rPr lang="zh-CN" altLang="en-US" sz="2400"/>
              <a:t>在线段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AE</a:t>
            </a:r>
            <a:r>
              <a:rPr lang="en-US" altLang="zh-CN" sz="2400" i="1"/>
              <a:t> </a:t>
            </a:r>
            <a:r>
              <a:rPr lang="zh-CN" altLang="en-US" sz="2400"/>
              <a:t>上</a:t>
            </a:r>
            <a:r>
              <a:rPr lang="en-US" altLang="zh-CN" sz="2400"/>
              <a:t>(</a:t>
            </a:r>
            <a:r>
              <a:rPr lang="zh-CN" altLang="en-US" sz="2400"/>
              <a:t>不与点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zh-CN" altLang="en-US" sz="2400"/>
              <a:t>重合</a:t>
            </a:r>
            <a:r>
              <a:rPr lang="en-US" altLang="zh-CN" sz="2400"/>
              <a:t>)</a:t>
            </a:r>
            <a:r>
              <a:rPr lang="zh-CN" altLang="en-US" sz="2400"/>
              <a:t>，如图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/>
              <a:t>，问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EFD </a:t>
            </a:r>
            <a:r>
              <a:rPr lang="zh-CN" altLang="en-US" sz="2400"/>
              <a:t>与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C-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zh-CN" altLang="en-US" sz="2400"/>
              <a:t>有怎样的数量 关系？并说明理由</a:t>
            </a:r>
            <a:r>
              <a:rPr lang="en-US" altLang="zh-CN" sz="2400"/>
              <a:t>.</a:t>
            </a:r>
            <a:endParaRPr lang="zh-CN" altLang="en-US" sz="24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勤练重难点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7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2" name="图片 3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4872868"/>
            <a:ext cx="1384300" cy="13843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9337" y="3386827"/>
            <a:ext cx="3144663" cy="2870341"/>
          </a:xfrm>
          <a:prstGeom prst="rect">
            <a:avLst/>
          </a:prstGeom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93800" y="2404110"/>
            <a:ext cx="4628190" cy="34163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kumimoji="1" lang="zh-CN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证明：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∵AE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平分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∠BAC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BAE=   (180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-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B-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C)</a:t>
            </a:r>
            <a:endParaRPr lang="en-US" altLang="ru-RU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               =90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-   (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B+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C)</a:t>
            </a:r>
            <a:endParaRPr kumimoji="1"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  <a:sym typeface="+mn-ea"/>
            </a:endParaRPr>
          </a:p>
          <a:p>
            <a:pPr algn="l"/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∵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AEC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为△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ABE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的外角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AEC=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B+90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-   (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B+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C)</a:t>
            </a:r>
            <a:endParaRPr lang="en-US" altLang="ru-RU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               =90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+   (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B-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C)</a:t>
            </a:r>
            <a:endParaRPr kumimoji="1" lang="en-US" altLang="ru-RU" sz="24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  <a:sym typeface="+mn-ea"/>
            </a:endParaRPr>
          </a:p>
          <a:p>
            <a:pPr algn="l"/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∵FD⊥BC       ∴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FDE=90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EFD=90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-90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-   (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B-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C)</a:t>
            </a:r>
            <a:endParaRPr lang="en-US" altLang="ru-RU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               =    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(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C-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B)</a:t>
            </a:r>
            <a:endParaRPr kumimoji="1"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2749823" y="2670662"/>
          <a:ext cx="162560" cy="602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" r:id="rId4" imgW="415925" imgH="654685" progId="Equation.DSMT4">
                  <p:embed/>
                </p:oleObj>
              </mc:Choice>
              <mc:Fallback>
                <p:oleObj name="" r:id="rId4" imgW="415925" imgH="65468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49823" y="2670662"/>
                        <a:ext cx="162560" cy="6026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3432788" y="3085519"/>
          <a:ext cx="162560" cy="602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" r:id="rId6" imgW="415925" imgH="654685" progId="Equation.DSMT4">
                  <p:embed/>
                </p:oleObj>
              </mc:Choice>
              <mc:Fallback>
                <p:oleObj name="" r:id="rId6" imgW="415925" imgH="65468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432788" y="3085519"/>
                        <a:ext cx="162560" cy="6026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/>
          <p:cNvGraphicFramePr>
            <a:graphicFrameLocks noChangeAspect="1"/>
          </p:cNvGraphicFramePr>
          <p:nvPr/>
        </p:nvGraphicFramePr>
        <p:xfrm>
          <a:off x="4100496" y="3807459"/>
          <a:ext cx="162560" cy="602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" r:id="rId7" imgW="415925" imgH="654685" progId="Equation.DSMT4">
                  <p:embed/>
                </p:oleObj>
              </mc:Choice>
              <mc:Fallback>
                <p:oleObj name="" r:id="rId7" imgW="415925" imgH="65468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100496" y="3807459"/>
                        <a:ext cx="162560" cy="6026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/>
          <p:cNvGraphicFramePr>
            <a:graphicFrameLocks noChangeAspect="1"/>
          </p:cNvGraphicFramePr>
          <p:nvPr/>
        </p:nvGraphicFramePr>
        <p:xfrm>
          <a:off x="3464683" y="4158059"/>
          <a:ext cx="162560" cy="602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" name="" r:id="rId8" imgW="415925" imgH="654685" progId="Equation.DSMT4">
                  <p:embed/>
                </p:oleObj>
              </mc:Choice>
              <mc:Fallback>
                <p:oleObj name="" r:id="rId8" imgW="415925" imgH="65468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464683" y="4158059"/>
                        <a:ext cx="162560" cy="6026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对象 19"/>
          <p:cNvGraphicFramePr>
            <a:graphicFrameLocks noChangeAspect="1"/>
          </p:cNvGraphicFramePr>
          <p:nvPr/>
        </p:nvGraphicFramePr>
        <p:xfrm>
          <a:off x="2831103" y="5284513"/>
          <a:ext cx="162560" cy="602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" r:id="rId9" imgW="415925" imgH="654685" progId="Equation.DSMT4">
                  <p:embed/>
                </p:oleObj>
              </mc:Choice>
              <mc:Fallback>
                <p:oleObj name="" r:id="rId9" imgW="415925" imgH="65468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831103" y="5284513"/>
                        <a:ext cx="162560" cy="6026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对象 21"/>
          <p:cNvGraphicFramePr>
            <a:graphicFrameLocks noChangeAspect="1"/>
          </p:cNvGraphicFramePr>
          <p:nvPr/>
        </p:nvGraphicFramePr>
        <p:xfrm>
          <a:off x="4100496" y="4874593"/>
          <a:ext cx="162560" cy="602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" r:id="rId10" imgW="415925" imgH="654685" progId="Equation.DSMT4">
                  <p:embed/>
                </p:oleObj>
              </mc:Choice>
              <mc:Fallback>
                <p:oleObj name="" r:id="rId10" imgW="415925" imgH="65468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100496" y="4874593"/>
                        <a:ext cx="162560" cy="6026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11644" y="1096818"/>
            <a:ext cx="8830756" cy="1137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(3)</a:t>
            </a:r>
            <a:r>
              <a:rPr lang="zh-CN" altLang="en-US" sz="2400"/>
              <a:t>如果点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zh-CN" sz="2400" i="1"/>
              <a:t> </a:t>
            </a:r>
            <a:r>
              <a:rPr lang="zh-CN" altLang="en-US" sz="2400"/>
              <a:t>在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ABC </a:t>
            </a:r>
            <a:r>
              <a:rPr lang="zh-CN" altLang="en-US" sz="2400"/>
              <a:t>外部，如图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400"/>
              <a:t>，此时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EFD </a:t>
            </a:r>
            <a:r>
              <a:rPr lang="zh-CN" altLang="en-US" sz="2400"/>
              <a:t>与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C-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zh-CN" altLang="en-US" sz="2400"/>
              <a:t>的数量关系是否会发生变化？请说明理由</a:t>
            </a:r>
            <a:r>
              <a:rPr lang="en-US" altLang="zh-CN" sz="2400"/>
              <a:t>. </a:t>
            </a:r>
            <a:endParaRPr lang="zh-CN" altLang="en-US" sz="24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勤练重难点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7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2" name="图片 3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4872868"/>
            <a:ext cx="1384300" cy="13843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t="1697"/>
          <a:stretch>
            <a:fillRect/>
          </a:stretch>
        </p:blipFill>
        <p:spPr>
          <a:xfrm>
            <a:off x="4524851" y="2764339"/>
            <a:ext cx="4720366" cy="3525837"/>
          </a:xfrm>
          <a:prstGeom prst="rect">
            <a:avLst/>
          </a:prstGeom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9882" y="2290618"/>
            <a:ext cx="4368800" cy="37750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kumimoji="1"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不会</a:t>
            </a:r>
            <a:endParaRPr kumimoji="1"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  <a:sym typeface="+mn-ea"/>
            </a:endParaRPr>
          </a:p>
          <a:p>
            <a:pPr algn="l"/>
            <a:r>
              <a:rPr kumimoji="1" lang="zh-CN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证明：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∵AE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平分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∠BAC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BAE=   (180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-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B-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C)</a:t>
            </a:r>
            <a:endParaRPr lang="en-US" altLang="ru-RU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               =90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-   (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B+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C)</a:t>
            </a:r>
            <a:endParaRPr kumimoji="1"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  <a:sym typeface="+mn-ea"/>
            </a:endParaRPr>
          </a:p>
          <a:p>
            <a:pPr algn="l"/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∵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DEF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为△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ABE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的外角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DEF=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B+90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-   (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B+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C)</a:t>
            </a:r>
            <a:endParaRPr lang="en-US" altLang="ru-RU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               =90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+   (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B-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C)</a:t>
            </a:r>
            <a:endParaRPr kumimoji="1" lang="en-US" altLang="ru-RU" sz="24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  <a:sym typeface="+mn-ea"/>
            </a:endParaRPr>
          </a:p>
          <a:p>
            <a:pPr algn="l"/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∵FD⊥BC∴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FDE=90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∴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EFD=90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-90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-   (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B-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C)</a:t>
            </a:r>
            <a:endParaRPr lang="en-US" altLang="ru-RU" sz="24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/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               =    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(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C-</a:t>
            </a:r>
            <a:r>
              <a:rPr lang="ru-RU" altLang="zh-CN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∠</a:t>
            </a:r>
            <a:r>
              <a:rPr lang="en-US" altLang="ru-RU" sz="24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B)</a:t>
            </a:r>
            <a:endParaRPr kumimoji="1"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1983519" y="2933110"/>
          <a:ext cx="162560" cy="602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" r:id="rId4" imgW="415925" imgH="654685" progId="Equation.DSMT4">
                  <p:embed/>
                </p:oleObj>
              </mc:Choice>
              <mc:Fallback>
                <p:oleObj name="" r:id="rId4" imgW="415925" imgH="65468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83519" y="2933110"/>
                        <a:ext cx="162560" cy="6026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2669057" y="3320967"/>
          <a:ext cx="162560" cy="602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" r:id="rId6" imgW="415925" imgH="654685" progId="Equation.DSMT4">
                  <p:embed/>
                </p:oleObj>
              </mc:Choice>
              <mc:Fallback>
                <p:oleObj name="" r:id="rId6" imgW="415925" imgH="65468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69057" y="3320967"/>
                        <a:ext cx="162560" cy="6026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/>
          <p:cNvGraphicFramePr>
            <a:graphicFrameLocks noChangeAspect="1"/>
          </p:cNvGraphicFramePr>
          <p:nvPr/>
        </p:nvGraphicFramePr>
        <p:xfrm>
          <a:off x="3351627" y="4040043"/>
          <a:ext cx="162560" cy="602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" r:id="rId7" imgW="415925" imgH="654685" progId="Equation.DSMT4">
                  <p:embed/>
                </p:oleObj>
              </mc:Choice>
              <mc:Fallback>
                <p:oleObj name="" r:id="rId7" imgW="415925" imgH="65468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351627" y="4040043"/>
                        <a:ext cx="162560" cy="6026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/>
          <p:cNvGraphicFramePr>
            <a:graphicFrameLocks noChangeAspect="1"/>
          </p:cNvGraphicFramePr>
          <p:nvPr/>
        </p:nvGraphicFramePr>
        <p:xfrm>
          <a:off x="2765405" y="4421422"/>
          <a:ext cx="162560" cy="602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" r:id="rId8" imgW="415925" imgH="654685" progId="Equation.DSMT4">
                  <p:embed/>
                </p:oleObj>
              </mc:Choice>
              <mc:Fallback>
                <p:oleObj name="" r:id="rId8" imgW="415925" imgH="65468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65405" y="4421422"/>
                        <a:ext cx="162560" cy="6026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对象 19"/>
          <p:cNvGraphicFramePr>
            <a:graphicFrameLocks noChangeAspect="1"/>
          </p:cNvGraphicFramePr>
          <p:nvPr/>
        </p:nvGraphicFramePr>
        <p:xfrm>
          <a:off x="2141317" y="5529094"/>
          <a:ext cx="162560" cy="602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" r:id="rId9" imgW="415925" imgH="654685" progId="Equation.DSMT4">
                  <p:embed/>
                </p:oleObj>
              </mc:Choice>
              <mc:Fallback>
                <p:oleObj name="" r:id="rId9" imgW="415925" imgH="65468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41317" y="5529094"/>
                        <a:ext cx="162560" cy="6026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对象 21"/>
          <p:cNvGraphicFramePr>
            <a:graphicFrameLocks noChangeAspect="1"/>
          </p:cNvGraphicFramePr>
          <p:nvPr/>
        </p:nvGraphicFramePr>
        <p:xfrm>
          <a:off x="3351627" y="5136867"/>
          <a:ext cx="162560" cy="602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name="" r:id="rId10" imgW="415925" imgH="654685" progId="Equation.DSMT4">
                  <p:embed/>
                </p:oleObj>
              </mc:Choice>
              <mc:Fallback>
                <p:oleObj name="" r:id="rId10" imgW="415925" imgH="65468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351627" y="5136867"/>
                        <a:ext cx="162560" cy="6026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0680700" y="119507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文本框 21"/>
          <p:cNvSpPr txBox="1">
            <a:spLocks noChangeArrowheads="1"/>
          </p:cNvSpPr>
          <p:nvPr/>
        </p:nvSpPr>
        <p:spPr bwMode="auto">
          <a:xfrm>
            <a:off x="3970655" y="2819400"/>
            <a:ext cx="490220" cy="1397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rgbClr val="76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TWO</a:t>
            </a:r>
            <a:endParaRPr lang="zh-CN" altLang="en-US" sz="2000">
              <a:solidFill>
                <a:srgbClr val="7671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2" name="矩形 16"/>
          <p:cNvSpPr>
            <a:spLocks noChangeArrowheads="1"/>
          </p:cNvSpPr>
          <p:nvPr/>
        </p:nvSpPr>
        <p:spPr bwMode="auto">
          <a:xfrm>
            <a:off x="2511425" y="2701925"/>
            <a:ext cx="742950" cy="744538"/>
          </a:xfrm>
          <a:prstGeom prst="rect">
            <a:avLst/>
          </a:prstGeom>
          <a:solidFill>
            <a:srgbClr val="2BA8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3" name="矩形 17"/>
          <p:cNvSpPr>
            <a:spLocks noChangeArrowheads="1"/>
          </p:cNvSpPr>
          <p:nvPr/>
        </p:nvSpPr>
        <p:spPr bwMode="auto">
          <a:xfrm>
            <a:off x="3305175" y="2701925"/>
            <a:ext cx="749300" cy="744538"/>
          </a:xfrm>
          <a:prstGeom prst="rect">
            <a:avLst/>
          </a:prstGeom>
          <a:solidFill>
            <a:srgbClr val="5130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4" name="矩形 18"/>
          <p:cNvSpPr>
            <a:spLocks noChangeArrowheads="1"/>
          </p:cNvSpPr>
          <p:nvPr/>
        </p:nvSpPr>
        <p:spPr bwMode="auto">
          <a:xfrm>
            <a:off x="2511425" y="3529013"/>
            <a:ext cx="727075" cy="744537"/>
          </a:xfrm>
          <a:prstGeom prst="rect">
            <a:avLst/>
          </a:prstGeom>
          <a:solidFill>
            <a:srgbClr val="DE44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5" name="矩形 19"/>
          <p:cNvSpPr>
            <a:spLocks noChangeArrowheads="1"/>
          </p:cNvSpPr>
          <p:nvPr/>
        </p:nvSpPr>
        <p:spPr bwMode="auto">
          <a:xfrm>
            <a:off x="3305175" y="3529013"/>
            <a:ext cx="749300" cy="744537"/>
          </a:xfrm>
          <a:prstGeom prst="rect">
            <a:avLst/>
          </a:prstGeom>
          <a:solidFill>
            <a:srgbClr val="F4BB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6" name="文本框 20"/>
          <p:cNvSpPr txBox="1">
            <a:spLocks noChangeArrowheads="1"/>
          </p:cNvSpPr>
          <p:nvPr/>
        </p:nvSpPr>
        <p:spPr bwMode="auto">
          <a:xfrm>
            <a:off x="2533650" y="2644775"/>
            <a:ext cx="153924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endParaRPr lang="zh-CN" altLang="en-US" sz="96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8" name="文本框 22"/>
          <p:cNvSpPr txBox="1">
            <a:spLocks noChangeArrowheads="1"/>
          </p:cNvSpPr>
          <p:nvPr/>
        </p:nvSpPr>
        <p:spPr bwMode="auto">
          <a:xfrm>
            <a:off x="4572000" y="2819400"/>
            <a:ext cx="3392488" cy="1322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zh-CN" sz="4000" b="1">
                <a:latin typeface="微软雅黑" panose="020B0503020204020204" charset="-122"/>
                <a:ea typeface="微软雅黑" panose="020B0503020204020204" charset="-122"/>
              </a:rPr>
              <a:t>版块三 </a:t>
            </a:r>
            <a:endParaRPr lang="en-US" altLang="zh-CN" sz="4000" b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  <a:sym typeface="DFWaWaSC-W5" charset="0"/>
              </a:rPr>
              <a:t>多边形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  <a:sym typeface="DFWaWaSC-W5" charset="0"/>
            </a:endParaRPr>
          </a:p>
        </p:txBody>
      </p:sp>
      <p:sp>
        <p:nvSpPr>
          <p:cNvPr id="11" name="矩形 5"/>
          <p:cNvSpPr>
            <a:spLocks noChangeArrowheads="1"/>
          </p:cNvSpPr>
          <p:nvPr/>
        </p:nvSpPr>
        <p:spPr bwMode="auto">
          <a:xfrm>
            <a:off x="211644" y="6323184"/>
            <a:ext cx="7043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方正正大黑简体" charset="0"/>
              </a:rPr>
              <a:t> 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0" y="6257168"/>
            <a:ext cx="9144000" cy="613532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01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567952" y="740841"/>
            <a:ext cx="4435475" cy="8299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多边形 </a:t>
            </a:r>
            <a:endParaRPr lang="zh-CN" altLang="en-US" sz="2400" b="1">
              <a:solidFill>
                <a:srgbClr val="2BA854"/>
              </a:solidFill>
              <a:latin typeface="Arial" panose="020B0604020202020204" pitchFamily="34" charset="0"/>
              <a:cs typeface="Arial" panose="020B0604020202020204" pitchFamily="34" charset="0"/>
              <a:sym typeface="DFWaWaSC-W5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 bwMode="auto">
          <a:xfrm>
            <a:off x="607060" y="1577340"/>
            <a:ext cx="8016240" cy="9531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 algn="l"/>
            <a:r>
              <a:rPr kumimoji="1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在平面内，</a:t>
            </a:r>
            <a:r>
              <a:rPr kumimoji="1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由一些线段首尾顺次相接组成的封闭图形叫做</a:t>
            </a:r>
            <a:r>
              <a:rPr kumimoji="1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多边形.</a:t>
            </a:r>
            <a:endParaRPr kumimoji="1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 bwMode="auto">
          <a:xfrm>
            <a:off x="607060" y="2810948"/>
            <a:ext cx="810768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algn="l" eaLnBrk="1" hangingPunct="1"/>
            <a:r>
              <a:rPr kumimoji="1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正多边形</a:t>
            </a:r>
            <a:r>
              <a:rPr kumimoji="1" sz="28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的各个角都相等，各条边都相等的多边形.</a:t>
            </a:r>
            <a:endParaRPr kumimoji="1" sz="2800" b="1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 bwMode="auto">
          <a:xfrm>
            <a:off x="606938" y="3686065"/>
            <a:ext cx="6415405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algn="l" eaLnBrk="1" hangingPunct="1"/>
            <a:r>
              <a:rPr kumimoji="1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n边形内角和等于</a:t>
            </a:r>
            <a:r>
              <a:rPr kumimoji="1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(n-2)×180 °</a:t>
            </a:r>
            <a:r>
              <a:rPr kumimoji="1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(n ≥3的整数）.</a:t>
            </a:r>
            <a:endParaRPr kumimoji="1" sz="2400" b="1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文本框 13"/>
          <p:cNvSpPr txBox="1"/>
          <p:nvPr/>
        </p:nvSpPr>
        <p:spPr bwMode="auto">
          <a:xfrm>
            <a:off x="606938" y="4346592"/>
            <a:ext cx="3594735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algn="l" eaLnBrk="1" hangingPunct="1"/>
            <a:r>
              <a:rPr kumimoji="1" lang="zh-CN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n边形的外角和等于</a:t>
            </a:r>
            <a:r>
              <a:rPr kumimoji="1" 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360°</a:t>
            </a:r>
            <a:r>
              <a:rPr kumimoji="1" lang="zh-CN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endParaRPr kumimoji="1" lang="zh-CN" sz="2400" b="1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 bwMode="auto">
          <a:xfrm>
            <a:off x="606938" y="4975877"/>
            <a:ext cx="4496435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p>
            <a:pPr algn="l" eaLnBrk="1" hangingPunct="1"/>
            <a:r>
              <a:rPr kumimoji="1" lang="zh-CN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n边形的对角线条数是</a:t>
            </a:r>
            <a:r>
              <a:rPr kumimoji="1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n</a:t>
            </a:r>
            <a:r>
              <a:rPr kumimoji="1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(n-</a:t>
            </a:r>
            <a:r>
              <a:rPr kumimoji="1" 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</a:t>
            </a:r>
            <a:r>
              <a:rPr kumimoji="1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)</a:t>
            </a:r>
            <a:r>
              <a:rPr kumimoji="1" 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/2</a:t>
            </a:r>
            <a:r>
              <a:rPr kumimoji="1" lang="zh-CN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endParaRPr kumimoji="1" lang="zh-CN" sz="2400" b="1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3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4781</Words>
  <Application>WPS 演示</Application>
  <PresentationFormat>On-screen Show (4:3)</PresentationFormat>
  <Paragraphs>617</Paragraphs>
  <Slides>46</Slides>
  <Notes>30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34</vt:i4>
      </vt:variant>
      <vt:variant>
        <vt:lpstr>幻灯片标题</vt:lpstr>
      </vt:variant>
      <vt:variant>
        <vt:i4>46</vt:i4>
      </vt:variant>
    </vt:vector>
  </HeadingPairs>
  <TitlesOfParts>
    <vt:vector size="95" baseType="lpstr">
      <vt:lpstr>Arial</vt:lpstr>
      <vt:lpstr>宋体</vt:lpstr>
      <vt:lpstr>Wingdings</vt:lpstr>
      <vt:lpstr>微软雅黑</vt:lpstr>
      <vt:lpstr>Calibri</vt:lpstr>
      <vt:lpstr>DFWaWaSC-W5</vt:lpstr>
      <vt:lpstr>Segoe Print</vt:lpstr>
      <vt:lpstr>Times New Roman</vt:lpstr>
      <vt:lpstr>方正正大黑简体</vt:lpstr>
      <vt:lpstr>黑体</vt:lpstr>
      <vt:lpstr>Times New Roman</vt:lpstr>
      <vt:lpstr>Arial Unicode MS</vt:lpstr>
      <vt:lpstr>Calibri Light</vt:lpstr>
      <vt:lpstr>Calibri</vt:lpstr>
      <vt:lpstr>Office 主题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dellPC</cp:lastModifiedBy>
  <cp:revision>12</cp:revision>
  <cp:lastPrinted>2021-07-09T17:20:00Z</cp:lastPrinted>
  <dcterms:created xsi:type="dcterms:W3CDTF">2021-07-09T17:20:00Z</dcterms:created>
  <dcterms:modified xsi:type="dcterms:W3CDTF">2021-08-31T15:58:28Z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167AA71F97C94DD0983E078322ECCBEF</vt:lpwstr>
  </property>
  <property fmtid="{D5CDD505-2E9C-101B-9397-08002B2CF9AE}" pid="7" name="KSOProductBuildVer">
    <vt:lpwstr>2052-11.1.0.10359</vt:lpwstr>
  </property>
</Properties>
</file>