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6" r:id="rId2"/>
    <p:sldId id="258" r:id="rId3"/>
    <p:sldId id="259" r:id="rId4"/>
    <p:sldId id="260" r:id="rId5"/>
    <p:sldId id="264" r:id="rId6"/>
    <p:sldId id="278" r:id="rId7"/>
    <p:sldId id="267" r:id="rId8"/>
    <p:sldId id="269" r:id="rId9"/>
    <p:sldId id="277" r:id="rId10"/>
    <p:sldId id="261" r:id="rId11"/>
    <p:sldId id="263" r:id="rId12"/>
    <p:sldId id="265" r:id="rId13"/>
    <p:sldId id="274" r:id="rId14"/>
    <p:sldId id="273" r:id="rId15"/>
    <p:sldId id="293" r:id="rId16"/>
    <p:sldId id="296" r:id="rId17"/>
    <p:sldId id="270" r:id="rId18"/>
    <p:sldId id="311" r:id="rId19"/>
    <p:sldId id="313" r:id="rId20"/>
    <p:sldId id="314" r:id="rId21"/>
    <p:sldId id="312" r:id="rId22"/>
    <p:sldId id="297" r:id="rId23"/>
    <p:sldId id="295" r:id="rId24"/>
    <p:sldId id="300" r:id="rId25"/>
    <p:sldId id="303" r:id="rId26"/>
    <p:sldId id="262" r:id="rId27"/>
    <p:sldId id="298" r:id="rId28"/>
    <p:sldId id="301" r:id="rId29"/>
    <p:sldId id="306" r:id="rId30"/>
    <p:sldId id="304" r:id="rId31"/>
    <p:sldId id="281" r:id="rId32"/>
    <p:sldId id="283" r:id="rId33"/>
    <p:sldId id="284" r:id="rId34"/>
    <p:sldId id="285" r:id="rId35"/>
    <p:sldId id="286" r:id="rId36"/>
    <p:sldId id="287" r:id="rId37"/>
    <p:sldId id="288" r:id="rId38"/>
    <p:sldId id="289" r:id="rId39"/>
    <p:sldId id="307" r:id="rId40"/>
    <p:sldId id="308" r:id="rId41"/>
    <p:sldId id="309" r:id="rId42"/>
    <p:sldId id="310" r:id="rId43"/>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9pPr>
  </p:defaultTextStyle>
  <p:extLst>
    <p:ext uri="{EFAFB233-063F-42B5-8137-9DF3F51BA10A}">
      <p15:sldGuideLst xmlns:p15="http://schemas.microsoft.com/office/powerpoint/2012/main">
        <p15:guide id="1" orient="horz" pos="2142">
          <p15:clr>
            <a:srgbClr val="A4A3A4"/>
          </p15:clr>
        </p15:guide>
        <p15:guide id="2" pos="288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0066"/>
    <a:srgbClr val="FF3300"/>
    <a:srgbClr val="FF66CC"/>
    <a:srgbClr val="FFCC66"/>
    <a:srgbClr val="FFCC99"/>
    <a:srgbClr val="FF9966"/>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99"/>
    <p:restoredTop sz="99178"/>
  </p:normalViewPr>
  <p:slideViewPr>
    <p:cSldViewPr showGuides="1">
      <p:cViewPr varScale="1">
        <p:scale>
          <a:sx n="70" d="100"/>
          <a:sy n="70" d="100"/>
        </p:scale>
        <p:origin x="1338" y="66"/>
      </p:cViewPr>
      <p:guideLst>
        <p:guide orient="horz" pos="2142"/>
        <p:guide pos="288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ctr" rtl="0" eaLnBrk="0" fontAlgn="base" hangingPunct="0">
        <a:spcBef>
          <a:spcPct val="0"/>
        </a:spcBef>
        <a:spcAft>
          <a:spcPct val="0"/>
        </a:spcAft>
        <a:buFont typeface="Arial" panose="020B0604020202020204" pitchFamily="34" charset="0"/>
        <a:defRPr sz="4400" kern="1200">
          <a:solidFill>
            <a:schemeClr val="tx2"/>
          </a:solidFill>
          <a:latin typeface="+mj-lt"/>
          <a:ea typeface="+mj-ea"/>
          <a:cs typeface="+mj-cs"/>
        </a:defRPr>
      </a:lvl1pPr>
      <a:lvl2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audio" Target="../media/audio3.wav"/></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4.wav"/><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5.wav"/><Relationship Id="rId1" Type="http://schemas.openxmlformats.org/officeDocument/2006/relationships/slideLayout" Target="../slideLayouts/slideLayout6.xml"/><Relationship Id="rId4" Type="http://schemas.openxmlformats.org/officeDocument/2006/relationships/image" Target="../media/image13.GIF"/></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4.wav"/><Relationship Id="rId1" Type="http://schemas.openxmlformats.org/officeDocument/2006/relationships/slideLayout" Target="../slideLayouts/slideLayout6.xml"/><Relationship Id="rId4" Type="http://schemas.openxmlformats.org/officeDocument/2006/relationships/image" Target="../media/image20.GIF"/></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4.wav"/><Relationship Id="rId1" Type="http://schemas.openxmlformats.org/officeDocument/2006/relationships/slideLayout" Target="../slideLayouts/slideLayout6.xml"/><Relationship Id="rId4" Type="http://schemas.openxmlformats.org/officeDocument/2006/relationships/image" Target="../media/image20.GIF"/></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6.wav"/><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6.wav"/><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4.wav"/><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6.wav"/><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7.wav"/><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8.wav"/><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audio" Target="../media/audio9.wav"/><Relationship Id="rId2" Type="http://schemas.openxmlformats.org/officeDocument/2006/relationships/audio" Target="../media/audio8.wav"/><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9.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9.wav"/><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9.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7.jpeg"/><Relationship Id="rId1" Type="http://schemas.openxmlformats.org/officeDocument/2006/relationships/slideLayout" Target="../slideLayouts/slideLayout6.xml"/><Relationship Id="rId4" Type="http://schemas.openxmlformats.org/officeDocument/2006/relationships/image" Target="C:/Users/Administrator/Desktop/&#26032;&#24314;&#25991;&#20214;&#22841;/http:/img.jyeoo.net/quiz/images/201205/69/978e3dd2.pn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27.jpeg"/></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1.wav"/><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图片 12297" descr="小溪1"/>
          <p:cNvPicPr>
            <a:picLocks noChangeAspect="1"/>
          </p:cNvPicPr>
          <p:nvPr/>
        </p:nvPicPr>
        <p:blipFill>
          <a:blip r:embed="rId2"/>
          <a:stretch>
            <a:fillRect/>
          </a:stretch>
        </p:blipFill>
        <p:spPr>
          <a:xfrm>
            <a:off x="0" y="0"/>
            <a:ext cx="9144000" cy="6858000"/>
          </a:xfrm>
          <a:prstGeom prst="rect">
            <a:avLst/>
          </a:prstGeom>
          <a:noFill/>
          <a:ln w="9525">
            <a:noFill/>
          </a:ln>
        </p:spPr>
      </p:pic>
      <p:sp>
        <p:nvSpPr>
          <p:cNvPr id="2050" name="标题 12289" hidden="1"/>
          <p:cNvSpPr>
            <a:spLocks noGrp="1"/>
          </p:cNvSpPr>
          <p:nvPr>
            <p:ph type="title"/>
          </p:nvPr>
        </p:nvSpPr>
        <p:spPr/>
        <p:txBody>
          <a:bodyPr wrap="square" lIns="91440" tIns="45720" rIns="91440" bIns="45720" anchor="ctr"/>
          <a:lstStyle/>
          <a:p>
            <a:pPr eaLnBrk="1" hangingPunct="1"/>
            <a:endParaRPr lang="zh-CN" altLang="en-US" dirty="0"/>
          </a:p>
        </p:txBody>
      </p:sp>
      <p:sp>
        <p:nvSpPr>
          <p:cNvPr id="2051" name="矩形 12291"/>
          <p:cNvSpPr>
            <a:spLocks noTextEdit="1"/>
          </p:cNvSpPr>
          <p:nvPr/>
        </p:nvSpPr>
        <p:spPr>
          <a:xfrm>
            <a:off x="1071563" y="1571625"/>
            <a:ext cx="6665912" cy="1512888"/>
          </a:xfrm>
          <a:prstGeom prst="rect">
            <a:avLst/>
          </a:prstGeom>
        </p:spPr>
        <p:txBody>
          <a:bodyPr wrap="none" fromWordArt="1">
            <a:prstTxWarp prst="textDoubleWave1">
              <a:avLst>
                <a:gd name="adj1" fmla="val 6500"/>
                <a:gd name="adj2" fmla="val 310"/>
              </a:avLst>
            </a:prstTxWarp>
            <a:normAutofit/>
          </a:bodyPr>
          <a:lstStyle/>
          <a:p>
            <a:pPr algn="ctr"/>
            <a:r>
              <a:rPr lang="zh-CN" altLang="en-US" sz="3600" b="1" spc="-36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黑体" panose="02010609060101010101" pitchFamily="49" charset="-122"/>
                <a:ea typeface="黑体" panose="02010609060101010101" pitchFamily="49" charset="-122"/>
              </a:rPr>
              <a:t>自然界的水</a:t>
            </a:r>
          </a:p>
        </p:txBody>
      </p:sp>
      <p:sp>
        <p:nvSpPr>
          <p:cNvPr id="2052" name="矩形 12294"/>
          <p:cNvSpPr>
            <a:spLocks noTextEdit="1"/>
          </p:cNvSpPr>
          <p:nvPr/>
        </p:nvSpPr>
        <p:spPr>
          <a:xfrm>
            <a:off x="2484438" y="3573463"/>
            <a:ext cx="3600450" cy="720725"/>
          </a:xfrm>
          <a:prstGeom prst="rect">
            <a:avLst/>
          </a:prstGeom>
        </p:spPr>
        <p:txBody>
          <a:bodyPr wrap="none" fromWordArt="1">
            <a:prstTxWarp prst="textPlain">
              <a:avLst>
                <a:gd name="adj" fmla="val 50000"/>
              </a:avLst>
            </a:prstTxWarp>
            <a:normAutofit/>
          </a:bodyPr>
          <a:lstStyle/>
          <a:p>
            <a:pPr algn="ctr"/>
            <a:endParaRPr lang="zh-CN" altLang="en-US" sz="3600" b="1">
              <a:ln w="12700" cap="flat" cmpd="sng">
                <a:solidFill>
                  <a:srgbClr val="EAEAEA"/>
                </a:solidFill>
                <a:prstDash val="solid"/>
                <a:roun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endParaRPr>
          </a:p>
        </p:txBody>
      </p:sp>
      <p:sp>
        <p:nvSpPr>
          <p:cNvPr id="2053" name="文本框 12296"/>
          <p:cNvSpPr txBox="1"/>
          <p:nvPr/>
        </p:nvSpPr>
        <p:spPr>
          <a:xfrm>
            <a:off x="2411413" y="4941888"/>
            <a:ext cx="4391025" cy="457200"/>
          </a:xfrm>
          <a:prstGeom prst="rect">
            <a:avLst/>
          </a:prstGeom>
          <a:noFill/>
          <a:ln w="9525">
            <a:noFill/>
          </a:ln>
        </p:spPr>
        <p:txBody>
          <a:bodyPr anchor="t">
            <a:spAutoFit/>
          </a:bodyPr>
          <a:lstStyle/>
          <a:p>
            <a:pPr lvl="0" indent="0">
              <a:spcBef>
                <a:spcPct val="50000"/>
              </a:spcBef>
            </a:pPr>
            <a:endParaRPr lang="zh-CN" altLang="en-US" sz="24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矩形 4098"/>
          <p:cNvSpPr>
            <a:spLocks noGrp="1" noChangeAspect="1"/>
          </p:cNvSpPr>
          <p:nvPr/>
        </p:nvSpPr>
        <p:spPr>
          <a:xfrm>
            <a:off x="0" y="12700"/>
            <a:ext cx="9144000" cy="6845300"/>
          </a:xfrm>
          <a:prstGeom prst="rect">
            <a:avLst/>
          </a:prstGeom>
          <a:blipFill rotWithShape="1">
            <a:blip r:embed="rId2"/>
            <a:stretch>
              <a:fillRect/>
            </a:stretch>
          </a:blipFill>
          <a:ln w="9525" cap="flat" cmpd="sng">
            <a:solidFill>
              <a:schemeClr val="hlink"/>
            </a:solidFill>
            <a:prstDash val="solid"/>
            <a:miter/>
            <a:headEnd type="none" w="med" len="med"/>
            <a:tailEnd type="none" w="med" len="med"/>
          </a:ln>
        </p:spPr>
        <p:txBody>
          <a:bodyPr anchor="t"/>
          <a:lstStyle/>
          <a:p>
            <a:pPr lvl="0" indent="0"/>
            <a:endParaRPr lang="en-US" altLang="zh-CN" sz="2400" b="1" dirty="0">
              <a:latin typeface="Arial" panose="020B0604020202020204" pitchFamily="34" charset="0"/>
              <a:ea typeface="宋体" panose="02010600030101010101" pitchFamily="2" charset="-122"/>
            </a:endParaRPr>
          </a:p>
        </p:txBody>
      </p:sp>
      <p:sp>
        <p:nvSpPr>
          <p:cNvPr id="4098" name="标题 4097" hidden="1"/>
          <p:cNvSpPr>
            <a:spLocks noGrp="1"/>
          </p:cNvSpPr>
          <p:nvPr>
            <p:ph type="title"/>
          </p:nvPr>
        </p:nvSpPr>
        <p:spPr/>
        <p:txBody>
          <a:bodyPr wrap="square" lIns="91440" tIns="45720" rIns="91440" bIns="45720" anchor="ctr"/>
          <a:lstStyle/>
          <a:p>
            <a:pPr eaLnBrk="1" hangingPunct="1"/>
            <a:endParaRPr lang="zh-CN" altLang="en-US" dirty="0"/>
          </a:p>
        </p:txBody>
      </p:sp>
      <p:sp>
        <p:nvSpPr>
          <p:cNvPr id="3075" name="椭圆 4100"/>
          <p:cNvSpPr/>
          <p:nvPr/>
        </p:nvSpPr>
        <p:spPr>
          <a:xfrm>
            <a:off x="323850" y="76200"/>
            <a:ext cx="2592388" cy="765175"/>
          </a:xfrm>
          <a:prstGeom prst="ellipse">
            <a:avLst/>
          </a:prstGeom>
          <a:solidFill>
            <a:schemeClr val="accent1"/>
          </a:solidFill>
          <a:ln w="9525" cap="flat" cmpd="sng">
            <a:solidFill>
              <a:schemeClr val="tx1"/>
            </a:solidFill>
            <a:prstDash val="solid"/>
            <a:round/>
            <a:headEnd type="none" w="med" len="med"/>
            <a:tailEnd type="none" w="med" len="med"/>
          </a:ln>
        </p:spPr>
        <p:txBody>
          <a:bodyPr wrap="none" anchor="ctr"/>
          <a:lstStyle/>
          <a:p>
            <a:pPr lvl="0" indent="0" algn="ctr"/>
            <a:endParaRPr lang="en-US" altLang="zh-CN" sz="2800" b="1" dirty="0">
              <a:solidFill>
                <a:schemeClr val="bg2"/>
              </a:solidFill>
              <a:latin typeface="Arial" panose="020B0604020202020204" pitchFamily="34" charset="0"/>
              <a:ea typeface="宋体" panose="02010600030101010101" pitchFamily="2" charset="-122"/>
            </a:endParaRPr>
          </a:p>
          <a:p>
            <a:pPr lvl="0" indent="0" algn="ctr"/>
            <a:r>
              <a:rPr lang="zh-CN" altLang="en-US" sz="3200" b="1" dirty="0">
                <a:solidFill>
                  <a:srgbClr val="FF0066"/>
                </a:solidFill>
                <a:latin typeface="Arial" panose="020B0604020202020204" pitchFamily="34" charset="0"/>
                <a:ea typeface="黑体" panose="02010609060101010101" pitchFamily="49" charset="-122"/>
              </a:rPr>
              <a:t>复习目标</a:t>
            </a:r>
          </a:p>
          <a:p>
            <a:pPr lvl="0" indent="0" algn="ctr"/>
            <a:endParaRPr lang="zh-CN" altLang="en-US" sz="3200" b="1" dirty="0">
              <a:solidFill>
                <a:srgbClr val="FF0066"/>
              </a:solidFill>
              <a:latin typeface="Arial" panose="020B0604020202020204" pitchFamily="34" charset="0"/>
              <a:ea typeface="黑体" panose="02010609060101010101" pitchFamily="49" charset="-122"/>
            </a:endParaRPr>
          </a:p>
        </p:txBody>
      </p:sp>
      <p:sp>
        <p:nvSpPr>
          <p:cNvPr id="3076" name="文本框 4101"/>
          <p:cNvSpPr txBox="1"/>
          <p:nvPr/>
        </p:nvSpPr>
        <p:spPr>
          <a:xfrm>
            <a:off x="250825" y="908050"/>
            <a:ext cx="8893175" cy="5324475"/>
          </a:xfrm>
          <a:prstGeom prst="rect">
            <a:avLst/>
          </a:prstGeom>
          <a:noFill/>
          <a:ln w="9525">
            <a:noFill/>
          </a:ln>
        </p:spPr>
        <p:txBody>
          <a:bodyPr anchor="t">
            <a:spAutoFit/>
          </a:bodyPr>
          <a:lstStyle/>
          <a:p>
            <a:pPr lvl="0" indent="0"/>
            <a:r>
              <a:rPr lang="en-US" altLang="en-US" sz="2800" b="1" dirty="0">
                <a:solidFill>
                  <a:srgbClr val="3399FF"/>
                </a:solidFill>
                <a:latin typeface="Arial" panose="020B0604020202020204" pitchFamily="34" charset="0"/>
                <a:ea typeface="宋体" panose="02010600030101010101" pitchFamily="2" charset="-122"/>
              </a:rPr>
              <a:t>   知识与技能：</a:t>
            </a:r>
            <a:endParaRPr lang="en-US" altLang="zh-CN" sz="2800" b="1" dirty="0">
              <a:solidFill>
                <a:srgbClr val="3399FF"/>
              </a:solidFill>
              <a:latin typeface="Arial" panose="020B0604020202020204" pitchFamily="34" charset="0"/>
              <a:ea typeface="宋体" panose="02010600030101010101" pitchFamily="2" charset="-122"/>
            </a:endParaRPr>
          </a:p>
          <a:p>
            <a:pPr lvl="0" indent="0"/>
            <a:endParaRPr lang="en-US" altLang="zh-CN" sz="2400" b="1" dirty="0">
              <a:solidFill>
                <a:schemeClr val="accent2"/>
              </a:solidFill>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    1.</a:t>
            </a:r>
            <a:r>
              <a:rPr lang="zh-CN" altLang="en-US" sz="2400" b="1" dirty="0">
                <a:latin typeface="Arial" panose="020B0604020202020204" pitchFamily="34" charset="0"/>
                <a:ea typeface="宋体" panose="02010600030101010101" pitchFamily="2" charset="-122"/>
              </a:rPr>
              <a:t>通过电解水实验认识水的组成，了解水的物理性质。</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了解净化水（沉淀、吸附、过滤、蒸馏等）的方法和原理。</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知道硬水和软水的区别和检验硬水与软水的方法。</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4.</a:t>
            </a:r>
            <a:r>
              <a:rPr lang="zh-CN" altLang="en-US" sz="2400" b="1" dirty="0">
                <a:latin typeface="Arial" panose="020B0604020202020204" pitchFamily="34" charset="0"/>
                <a:ea typeface="宋体" panose="02010600030101010101" pitchFamily="2" charset="-122"/>
              </a:rPr>
              <a:t>了解天然水污染物的来源、危害和防治水污染的措施。</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5.</a:t>
            </a:r>
            <a:r>
              <a:rPr lang="zh-CN" altLang="en-US" sz="2400" b="1" dirty="0">
                <a:latin typeface="Arial" panose="020B0604020202020204" pitchFamily="34" charset="0"/>
                <a:ea typeface="宋体" panose="02010600030101010101" pitchFamily="2" charset="-122"/>
              </a:rPr>
              <a:t>能说出单质、化合物的定义，知道它们的区别与联系，并</a:t>
            </a:r>
          </a:p>
          <a:p>
            <a:pPr lvl="0" indent="0"/>
            <a:r>
              <a:rPr lang="zh-CN" altLang="en-US" sz="2400" b="1" dirty="0">
                <a:latin typeface="Arial" panose="020B0604020202020204" pitchFamily="34" charset="0"/>
                <a:ea typeface="宋体" panose="02010600030101010101" pitchFamily="2" charset="-122"/>
              </a:rPr>
              <a:t>       能对物质的类别进行正确判断。</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6.</a:t>
            </a:r>
            <a:r>
              <a:rPr lang="zh-CN" altLang="en-US" sz="2400" b="1" dirty="0">
                <a:latin typeface="Arial" panose="020B0604020202020204" pitchFamily="34" charset="0"/>
                <a:ea typeface="宋体" panose="02010600030101010101" pitchFamily="2" charset="-122"/>
              </a:rPr>
              <a:t>初步认识氢气的性质和用途，会检验氢气的纯度。</a:t>
            </a:r>
            <a:endParaRPr lang="zh-CN" altLang="en-US" sz="2400" dirty="0">
              <a:latin typeface="Arial" panose="020B0604020202020204" pitchFamily="34" charset="0"/>
              <a:ea typeface="宋体" panose="02010600030101010101" pitchFamily="2" charset="-122"/>
            </a:endParaRPr>
          </a:p>
        </p:txBody>
      </p:sp>
      <p:pic>
        <p:nvPicPr>
          <p:cNvPr id="3077" name="图片 4102" descr="图片3"/>
          <p:cNvPicPr>
            <a:picLocks noChangeAspect="1"/>
          </p:cNvPicPr>
          <p:nvPr/>
        </p:nvPicPr>
        <p:blipFill>
          <a:blip r:embed="rId3"/>
          <a:stretch>
            <a:fillRect/>
          </a:stretch>
        </p:blipFill>
        <p:spPr>
          <a:xfrm>
            <a:off x="3275856" y="6232525"/>
            <a:ext cx="3884019" cy="558800"/>
          </a:xfrm>
          <a:prstGeom prst="rect">
            <a:avLst/>
          </a:prstGeom>
          <a:noFill/>
          <a:ln w="9525">
            <a:noFill/>
          </a:ln>
        </p:spPr>
      </p:pic>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nodePh="1">
                                  <p:stCondLst>
                                    <p:cond delay="0"/>
                                  </p:stCondLst>
                                  <p:endCondLst>
                                    <p:cond delay="0"/>
                                  </p:endCondLst>
                                  <p:iterate type="lt">
                                    <p:tmPct val="10000"/>
                                  </p:iterate>
                                  <p:childTnLst>
                                    <p:set>
                                      <p:cBhvr>
                                        <p:cTn id="6" dur="indefinite" fill="hold">
                                          <p:stCondLst>
                                            <p:cond delay="0"/>
                                          </p:stCondLst>
                                        </p:cTn>
                                        <p:tgtEl>
                                          <p:spTgt spid="4098"/>
                                        </p:tgtEl>
                                        <p:attrNameLst>
                                          <p:attrName>style.visibility</p:attrName>
                                        </p:attrNameLst>
                                      </p:cBhvr>
                                      <p:to>
                                        <p:strVal val="visible"/>
                                      </p:to>
                                    </p:set>
                                    <p:anim calcmode="lin" valueType="num">
                                      <p:cBhvr additive="base">
                                        <p:cTn id="7" dur="799" fill="hold">
                                          <p:stCondLst>
                                            <p:cond delay="0"/>
                                          </p:stCondLst>
                                        </p:cTn>
                                        <p:tgtEl>
                                          <p:spTgt spid="4098"/>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409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矩形 5122"/>
          <p:cNvSpPr>
            <a:spLocks noGrp="1" noChangeAspect="1"/>
          </p:cNvSpPr>
          <p:nvPr/>
        </p:nvSpPr>
        <p:spPr>
          <a:xfrm>
            <a:off x="0" y="0"/>
            <a:ext cx="9144000"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2800" b="1" i="0" u="none" strike="noStrike" kern="1200" cap="none" spc="0" normalizeH="0" baseline="0" noProof="1">
              <a:ln>
                <a:noFill/>
              </a:ln>
              <a:solidFill>
                <a:srgbClr val="3399FF"/>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800" b="1" i="0" u="none" strike="noStrike" kern="1200" cap="none" spc="0" normalizeH="0" baseline="0" noProof="1">
                <a:ln>
                  <a:noFill/>
                </a:ln>
                <a:solidFill>
                  <a:srgbClr val="3399FF"/>
                </a:solidFill>
                <a:effectLst/>
                <a:uLnTx/>
                <a:uFillTx/>
                <a:latin typeface="Arial" panose="020B0604020202020204" pitchFamily="34" charset="0"/>
                <a:ea typeface="宋体" panose="02010600030101010101" pitchFamily="2" charset="-122"/>
                <a:cs typeface="+mn-ea"/>
              </a:rPr>
              <a:t>    </a:t>
            </a:r>
            <a:endParaRPr kumimoji="0" lang="en-US" altLang="zh-CN" sz="24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122" name="标题 5121" hidden="1"/>
          <p:cNvSpPr>
            <a:spLocks noGrp="1"/>
          </p:cNvSpPr>
          <p:nvPr>
            <p:ph type="title"/>
          </p:nvPr>
        </p:nvSpPr>
        <p:spPr/>
        <p:txBody>
          <a:bodyPr wrap="square" lIns="91440" tIns="45720" rIns="91440" bIns="45720" anchor="ctr"/>
          <a:lstStyle/>
          <a:p>
            <a:pPr eaLnBrk="1" hangingPunct="1"/>
            <a:endParaRPr lang="zh-CN" altLang="en-US" dirty="0"/>
          </a:p>
        </p:txBody>
      </p:sp>
      <p:sp>
        <p:nvSpPr>
          <p:cNvPr id="4099" name="流程图: 可选过程 5124"/>
          <p:cNvSpPr/>
          <p:nvPr/>
        </p:nvSpPr>
        <p:spPr>
          <a:xfrm>
            <a:off x="684213" y="260350"/>
            <a:ext cx="2735262" cy="720725"/>
          </a:xfrm>
          <a:prstGeom prst="flowChartAlternateProcess">
            <a:avLst/>
          </a:prstGeom>
          <a:solidFill>
            <a:schemeClr val="accent1"/>
          </a:solidFill>
          <a:ln w="9525" cap="flat" cmpd="sng">
            <a:solidFill>
              <a:schemeClr val="tx1"/>
            </a:solidFill>
            <a:prstDash val="solid"/>
            <a:miter/>
            <a:headEnd type="none" w="med" len="med"/>
            <a:tailEnd type="none" w="med" len="med"/>
          </a:ln>
        </p:spPr>
        <p:txBody>
          <a:bodyPr wrap="none" anchor="ctr"/>
          <a:lstStyle/>
          <a:p>
            <a:pPr lvl="0" indent="0" algn="ctr"/>
            <a:r>
              <a:rPr lang="zh-CN" altLang="en-US" sz="3200" b="1" dirty="0">
                <a:solidFill>
                  <a:srgbClr val="FF0066"/>
                </a:solidFill>
                <a:latin typeface="Arial" panose="020B0604020202020204" pitchFamily="34" charset="0"/>
                <a:ea typeface="宋体" panose="02010600030101010101" pitchFamily="2" charset="-122"/>
              </a:rPr>
              <a:t>复习重点</a:t>
            </a:r>
          </a:p>
        </p:txBody>
      </p:sp>
      <p:sp>
        <p:nvSpPr>
          <p:cNvPr id="4100" name="文本框 5125"/>
          <p:cNvSpPr txBox="1"/>
          <p:nvPr/>
        </p:nvSpPr>
        <p:spPr>
          <a:xfrm>
            <a:off x="879475" y="1417638"/>
            <a:ext cx="184150" cy="366712"/>
          </a:xfrm>
          <a:prstGeom prst="rect">
            <a:avLst/>
          </a:prstGeom>
          <a:noFill/>
          <a:ln w="9525">
            <a:noFill/>
          </a:ln>
        </p:spPr>
        <p:txBody>
          <a:bodyPr wrap="none" anchor="t">
            <a:spAutoFit/>
          </a:bodyPr>
          <a:lstStyle/>
          <a:p>
            <a:pPr lvl="0" indent="0"/>
            <a:endParaRPr lang="zh-CN" altLang="en-US" dirty="0">
              <a:latin typeface="Arial" panose="020B0604020202020204" pitchFamily="34" charset="0"/>
              <a:ea typeface="宋体" panose="02010600030101010101" pitchFamily="2" charset="-122"/>
            </a:endParaRPr>
          </a:p>
        </p:txBody>
      </p:sp>
      <p:sp>
        <p:nvSpPr>
          <p:cNvPr id="4101" name="文本框 5126"/>
          <p:cNvSpPr txBox="1"/>
          <p:nvPr/>
        </p:nvSpPr>
        <p:spPr>
          <a:xfrm>
            <a:off x="539750" y="1052513"/>
            <a:ext cx="7485063" cy="2282825"/>
          </a:xfrm>
          <a:prstGeom prst="rect">
            <a:avLst/>
          </a:prstGeom>
          <a:noFill/>
          <a:ln w="9525">
            <a:noFill/>
          </a:ln>
        </p:spPr>
        <p:txBody>
          <a:bodyPr wrap="none" anchor="t">
            <a:spAutoFit/>
          </a:bodyPr>
          <a:lstStyle/>
          <a:p>
            <a:pPr lvl="0" indent="0"/>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通过电解水实验认识水的组成及关于水的实验探究。</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硬水与软水的区别。</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吸附、沉淀、过滤、蒸馏等净水方法。</a:t>
            </a:r>
          </a:p>
          <a:p>
            <a:pPr lvl="0" indent="0"/>
            <a:endParaRPr lang="zh-CN" altLang="en-US" sz="2400" b="1" dirty="0">
              <a:latin typeface="Arial" panose="020B0604020202020204" pitchFamily="34" charset="0"/>
              <a:ea typeface="宋体" panose="02010600030101010101" pitchFamily="2" charset="-122"/>
            </a:endParaRPr>
          </a:p>
        </p:txBody>
      </p:sp>
      <p:sp>
        <p:nvSpPr>
          <p:cNvPr id="4102" name="流程图: 可选过程 5127"/>
          <p:cNvSpPr/>
          <p:nvPr/>
        </p:nvSpPr>
        <p:spPr>
          <a:xfrm>
            <a:off x="755650" y="3068638"/>
            <a:ext cx="2663825" cy="720725"/>
          </a:xfrm>
          <a:prstGeom prst="flowChartAlternateProcess">
            <a:avLst/>
          </a:prstGeom>
          <a:solidFill>
            <a:schemeClr val="accent1"/>
          </a:solidFill>
          <a:ln w="9525" cap="flat" cmpd="sng">
            <a:solidFill>
              <a:schemeClr val="tx1"/>
            </a:solidFill>
            <a:prstDash val="solid"/>
            <a:miter/>
            <a:headEnd type="none" w="med" len="med"/>
            <a:tailEnd type="none" w="med" len="med"/>
          </a:ln>
        </p:spPr>
        <p:txBody>
          <a:bodyPr wrap="none" anchor="ctr"/>
          <a:lstStyle/>
          <a:p>
            <a:pPr lvl="0" indent="0" algn="ctr"/>
            <a:r>
              <a:rPr lang="zh-CN" altLang="en-US" sz="3200" b="1" dirty="0">
                <a:solidFill>
                  <a:srgbClr val="FF0066"/>
                </a:solidFill>
                <a:latin typeface="Arial" panose="020B0604020202020204" pitchFamily="34" charset="0"/>
                <a:ea typeface="宋体" panose="02010600030101010101" pitchFamily="2" charset="-122"/>
              </a:rPr>
              <a:t>复习难点</a:t>
            </a:r>
          </a:p>
        </p:txBody>
      </p:sp>
      <p:sp>
        <p:nvSpPr>
          <p:cNvPr id="4103" name="文本框 5128"/>
          <p:cNvSpPr txBox="1"/>
          <p:nvPr/>
        </p:nvSpPr>
        <p:spPr>
          <a:xfrm>
            <a:off x="755650" y="4024313"/>
            <a:ext cx="7173913" cy="822325"/>
          </a:xfrm>
          <a:prstGeom prst="rect">
            <a:avLst/>
          </a:prstGeom>
          <a:noFill/>
          <a:ln w="9525">
            <a:noFill/>
          </a:ln>
        </p:spPr>
        <p:txBody>
          <a:bodyPr wrap="none" anchor="t">
            <a:spAutoFit/>
          </a:bodyPr>
          <a:lstStyle/>
          <a:p>
            <a:pPr lvl="0" indent="0"/>
            <a:r>
              <a:rPr lang="en-US" altLang="zh-CN" sz="2400"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理论联系实际，考查关于水的实验探究及水的净</a:t>
            </a:r>
          </a:p>
          <a:p>
            <a:pPr lvl="0" indent="0"/>
            <a:r>
              <a:rPr lang="zh-CN" altLang="en-US" sz="2400" b="1" dirty="0">
                <a:latin typeface="Arial" panose="020B0604020202020204" pitchFamily="34" charset="0"/>
                <a:ea typeface="宋体" panose="02010600030101010101" pitchFamily="2" charset="-122"/>
              </a:rPr>
              <a:t>化过程，并学会解决生活中的一些问题。</a:t>
            </a:r>
          </a:p>
        </p:txBody>
      </p:sp>
      <p:pic>
        <p:nvPicPr>
          <p:cNvPr id="4104" name="图片 5129" descr="翔鸽动画"/>
          <p:cNvPicPr>
            <a:picLocks noChangeAspect="1"/>
          </p:cNvPicPr>
          <p:nvPr/>
        </p:nvPicPr>
        <p:blipFill>
          <a:blip r:embed="rId3"/>
          <a:stretch>
            <a:fillRect/>
          </a:stretch>
        </p:blipFill>
        <p:spPr>
          <a:xfrm>
            <a:off x="6588125" y="0"/>
            <a:ext cx="2555875" cy="1219200"/>
          </a:xfrm>
          <a:prstGeom prst="rect">
            <a:avLst/>
          </a:prstGeom>
          <a:noFill/>
          <a:ln w="9525">
            <a:no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nodePh="1">
                                  <p:stCondLst>
                                    <p:cond delay="0"/>
                                  </p:stCondLst>
                                  <p:endCondLst>
                                    <p:cond delay="0"/>
                                  </p:endCondLst>
                                  <p:childTnLst>
                                    <p:set>
                                      <p:cBhvr>
                                        <p:cTn id="6" dur="indefinite" fill="hold">
                                          <p:stCondLst>
                                            <p:cond delay="0"/>
                                          </p:stCondLst>
                                        </p:cTn>
                                        <p:tgtEl>
                                          <p:spTgt spid="5122"/>
                                        </p:tgtEl>
                                        <p:attrNameLst>
                                          <p:attrName>style.visibility</p:attrName>
                                        </p:attrNameLst>
                                      </p:cBhvr>
                                      <p:to>
                                        <p:strVal val="visible"/>
                                      </p:to>
                                    </p:set>
                                    <p:animEffect transition="in" filter="fade">
                                      <p:cBhvr>
                                        <p:cTn id="7" dur="799" decel="100000"/>
                                        <p:tgtEl>
                                          <p:spTgt spid="5122"/>
                                        </p:tgtEl>
                                      </p:cBhvr>
                                    </p:animEffect>
                                    <p:anim calcmode="lin" valueType="num">
                                      <p:cBhvr>
                                        <p:cTn id="8" dur="799" decel="100000" fill="hold"/>
                                        <p:tgtEl>
                                          <p:spTgt spid="5122"/>
                                        </p:tgtEl>
                                        <p:attrNameLst>
                                          <p:attrName>style.rotation</p:attrName>
                                        </p:attrNameLst>
                                      </p:cBhvr>
                                      <p:tavLst>
                                        <p:tav tm="0">
                                          <p:val>
                                            <p:fltVal val="-90"/>
                                          </p:val>
                                        </p:tav>
                                        <p:tav tm="100000">
                                          <p:val>
                                            <p:fltVal val="0"/>
                                          </p:val>
                                        </p:tav>
                                      </p:tavLst>
                                    </p:anim>
                                    <p:anim calcmode="lin" valueType="num">
                                      <p:cBhvr>
                                        <p:cTn id="9" dur="799" decel="100000" fill="hold"/>
                                        <p:tgtEl>
                                          <p:spTgt spid="5122"/>
                                        </p:tgtEl>
                                        <p:attrNameLst>
                                          <p:attrName>ppt_x</p:attrName>
                                        </p:attrNameLst>
                                      </p:cBhvr>
                                      <p:tavLst>
                                        <p:tav tm="0">
                                          <p:val>
                                            <p:strVal val="#ppt_x+0.4"/>
                                          </p:val>
                                        </p:tav>
                                        <p:tav tm="100000">
                                          <p:val>
                                            <p:strVal val="#ppt_x-0.05"/>
                                          </p:val>
                                        </p:tav>
                                      </p:tavLst>
                                    </p:anim>
                                    <p:anim calcmode="lin" valueType="num">
                                      <p:cBhvr>
                                        <p:cTn id="10" dur="799" decel="100000" fill="hold"/>
                                        <p:tgtEl>
                                          <p:spTgt spid="5122"/>
                                        </p:tgtEl>
                                        <p:attrNameLst>
                                          <p:attrName>ppt_y</p:attrName>
                                        </p:attrNameLst>
                                      </p:cBhvr>
                                      <p:tavLst>
                                        <p:tav tm="0">
                                          <p:val>
                                            <p:strVal val="#ppt_y-0.4"/>
                                          </p:val>
                                        </p:tav>
                                        <p:tav tm="100000">
                                          <p:val>
                                            <p:strVal val="#ppt_y+0.1"/>
                                          </p:val>
                                        </p:tav>
                                      </p:tavLst>
                                    </p:anim>
                                    <p:anim calcmode="lin" valueType="num">
                                      <p:cBhvr>
                                        <p:cTn id="11" dur="199" accel="100000" fill="hold">
                                          <p:stCondLst>
                                            <p:cond delay="799"/>
                                          </p:stCondLst>
                                        </p:cTn>
                                        <p:tgtEl>
                                          <p:spTgt spid="5122"/>
                                        </p:tgtEl>
                                        <p:attrNameLst>
                                          <p:attrName>ppt_x</p:attrName>
                                        </p:attrNameLst>
                                      </p:cBhvr>
                                      <p:tavLst>
                                        <p:tav tm="0">
                                          <p:val>
                                            <p:strVal val="#ppt_x-0.05"/>
                                          </p:val>
                                        </p:tav>
                                        <p:tav tm="100000">
                                          <p:val>
                                            <p:strVal val="#ppt_x"/>
                                          </p:val>
                                        </p:tav>
                                      </p:tavLst>
                                    </p:anim>
                                    <p:anim calcmode="lin" valueType="num">
                                      <p:cBhvr>
                                        <p:cTn id="12" dur="199" accel="100000" fill="hold">
                                          <p:stCondLst>
                                            <p:cond delay="799"/>
                                          </p:stCondLst>
                                        </p:cTn>
                                        <p:tgtEl>
                                          <p:spTgt spid="512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矩形 6146"/>
          <p:cNvSpPr>
            <a:spLocks noGrp="1" noChangeAspect="1"/>
          </p:cNvSpPr>
          <p:nvPr/>
        </p:nvSpPr>
        <p:spPr>
          <a:xfrm>
            <a:off x="0" y="0"/>
            <a:ext cx="9144000"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zh-CN" dirty="0">
              <a:latin typeface="Arial" panose="020B0604020202020204" pitchFamily="34" charset="0"/>
              <a:ea typeface="宋体" panose="02010600030101010101" pitchFamily="2" charset="-122"/>
            </a:endParaRPr>
          </a:p>
        </p:txBody>
      </p:sp>
      <p:sp>
        <p:nvSpPr>
          <p:cNvPr id="2" name="标题 6145" hidden="1"/>
          <p:cNvSpPr>
            <a:spLocks noGrp="1"/>
          </p:cNvSpPr>
          <p:nvPr>
            <p:ph type="title"/>
          </p:nvPr>
        </p:nvSpPr>
        <p:spPr/>
        <p:txBody>
          <a:bodyPr wrap="square" lIns="91440" tIns="45720" rIns="91440" bIns="45720" anchor="ctr"/>
          <a:lstStyle/>
          <a:p>
            <a:pPr eaLnBrk="1" hangingPunct="1"/>
            <a:endParaRPr lang="zh-CN" altLang="en-US" dirty="0"/>
          </a:p>
        </p:txBody>
      </p:sp>
      <p:sp>
        <p:nvSpPr>
          <p:cNvPr id="5123" name="文本框 6149"/>
          <p:cNvSpPr txBox="1"/>
          <p:nvPr/>
        </p:nvSpPr>
        <p:spPr>
          <a:xfrm>
            <a:off x="611188" y="2563813"/>
            <a:ext cx="7904162" cy="3378200"/>
          </a:xfrm>
          <a:prstGeom prst="rect">
            <a:avLst/>
          </a:prstGeom>
          <a:solidFill>
            <a:srgbClr val="FFCC99"/>
          </a:solidFill>
          <a:ln w="9525">
            <a:noFill/>
          </a:ln>
        </p:spPr>
        <p:txBody>
          <a:bodyPr wrap="none" anchor="t">
            <a:spAutoFit/>
          </a:bodyPr>
          <a:lstStyle/>
          <a:p>
            <a:pPr lvl="0" indent="0"/>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从命题内容及考查角度分析</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结合日常生活中的常见物质，考查物质的简单分类；</a:t>
            </a: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结合实验装置观察、实验数据分析等，考查对水的</a:t>
            </a:r>
          </a:p>
          <a:p>
            <a:pPr lvl="0" indent="0"/>
            <a:r>
              <a:rPr lang="zh-CN" altLang="en-US" sz="2400" b="1" dirty="0">
                <a:latin typeface="Arial" panose="020B0604020202020204" pitchFamily="34" charset="0"/>
                <a:ea typeface="宋体" panose="02010600030101010101" pitchFamily="2" charset="-122"/>
              </a:rPr>
              <a:t>        组成的认识及关于水的实验探究；</a:t>
            </a: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以自来水的净化过程为背景，考查水的净化的方法</a:t>
            </a:r>
          </a:p>
          <a:p>
            <a:pPr lvl="0" indent="0"/>
            <a:r>
              <a:rPr lang="zh-CN" altLang="en-US" sz="2400" b="1" dirty="0">
                <a:latin typeface="Arial" panose="020B0604020202020204" pitchFamily="34" charset="0"/>
                <a:ea typeface="宋体" panose="02010600030101010101" pitchFamily="2" charset="-122"/>
              </a:rPr>
              <a:t>        及原理、硬水和软水的检验及转化方法；</a:t>
            </a: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(4)</a:t>
            </a:r>
            <a:r>
              <a:rPr lang="zh-CN" altLang="en-US" sz="2400" b="1" dirty="0">
                <a:latin typeface="Arial" panose="020B0604020202020204" pitchFamily="34" charset="0"/>
                <a:ea typeface="宋体" panose="02010600030101010101" pitchFamily="2" charset="-122"/>
              </a:rPr>
              <a:t>结合生活、生产中的具体事例，考查水污染的途径</a:t>
            </a:r>
          </a:p>
          <a:p>
            <a:pPr lvl="0" indent="0"/>
            <a:r>
              <a:rPr lang="zh-CN" altLang="en-US" sz="2400" b="1" dirty="0">
                <a:latin typeface="Arial" panose="020B0604020202020204" pitchFamily="34" charset="0"/>
                <a:ea typeface="宋体" panose="02010600030101010101" pitchFamily="2" charset="-122"/>
              </a:rPr>
              <a:t>        及防治措施。 </a:t>
            </a:r>
          </a:p>
        </p:txBody>
      </p:sp>
      <p:sp>
        <p:nvSpPr>
          <p:cNvPr id="5124" name="矩形 6150"/>
          <p:cNvSpPr>
            <a:spLocks noTextEdit="1"/>
          </p:cNvSpPr>
          <p:nvPr/>
        </p:nvSpPr>
        <p:spPr>
          <a:xfrm>
            <a:off x="2411413" y="692150"/>
            <a:ext cx="4176712" cy="962025"/>
          </a:xfrm>
          <a:prstGeom prst="rect">
            <a:avLst/>
          </a:prstGeom>
        </p:spPr>
        <p:txBody>
          <a:bodyPr wrap="none" fromWordArt="1">
            <a:prstTxWarp prst="textChevron">
              <a:avLst>
                <a:gd name="adj" fmla="val 25000"/>
              </a:avLst>
            </a:prstTxWarp>
            <a:normAutofit/>
          </a:bodyPr>
          <a:lstStyle/>
          <a:p>
            <a:pPr algn="ctr"/>
            <a:r>
              <a:rPr lang="zh-CN" altLang="en-US" sz="3600">
                <a:ln w="9525" cap="flat" cmpd="sng">
                  <a:solidFill>
                    <a:srgbClr val="000000"/>
                  </a:solidFill>
                  <a:prstDash val="solid"/>
                  <a:round/>
                  <a:headEnd type="none" w="med" len="med"/>
                  <a:tailEnd type="none" w="med" len="med"/>
                </a:ln>
                <a:solidFill>
                  <a:srgbClr val="0000FF"/>
                </a:solidFill>
                <a:latin typeface="宋体" panose="02010600030101010101" pitchFamily="2" charset="-122"/>
                <a:ea typeface="宋体" panose="02010600030101010101" pitchFamily="2" charset="-122"/>
              </a:rPr>
              <a:t>考向聚焦</a:t>
            </a: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indefinite"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矩形 10242"/>
          <p:cNvSpPr>
            <a:spLocks noGrp="1" noChangeAspect="1"/>
          </p:cNvSpPr>
          <p:nvPr/>
        </p:nvSpPr>
        <p:spPr>
          <a:xfrm>
            <a:off x="0" y="0"/>
            <a:ext cx="9144000"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10242" name="标题 10241" hidden="1"/>
          <p:cNvSpPr>
            <a:spLocks noGrp="1"/>
          </p:cNvSpPr>
          <p:nvPr>
            <p:ph type="title"/>
          </p:nvPr>
        </p:nvSpPr>
        <p:spPr/>
        <p:txBody>
          <a:bodyPr wrap="square" lIns="91440" tIns="45720" rIns="91440" bIns="45720" anchor="ctr"/>
          <a:lstStyle/>
          <a:p>
            <a:pPr eaLnBrk="1" hangingPunct="1"/>
            <a:endParaRPr lang="zh-CN" altLang="en-US" dirty="0"/>
          </a:p>
        </p:txBody>
      </p:sp>
      <p:sp>
        <p:nvSpPr>
          <p:cNvPr id="6147" name="文本框 10250"/>
          <p:cNvSpPr txBox="1"/>
          <p:nvPr/>
        </p:nvSpPr>
        <p:spPr>
          <a:xfrm>
            <a:off x="323850" y="1484313"/>
            <a:ext cx="8496300" cy="3378200"/>
          </a:xfrm>
          <a:prstGeom prst="rect">
            <a:avLst/>
          </a:prstGeom>
          <a:solidFill>
            <a:srgbClr val="FFCC99"/>
          </a:solidFill>
          <a:ln w="9525">
            <a:noFill/>
          </a:ln>
        </p:spPr>
        <p:txBody>
          <a:bodyPr anchor="t">
            <a:spAutoFit/>
          </a:bodyPr>
          <a:lstStyle/>
          <a:p>
            <a:pPr lvl="0" indent="0"/>
            <a:r>
              <a:rPr lang="en-US" altLang="zh-CN" sz="2400" b="1" dirty="0">
                <a:latin typeface="Arial" panose="020B0604020202020204" pitchFamily="34" charset="0"/>
                <a:ea typeface="宋体" panose="02010600030101010101" pitchFamily="2" charset="-122"/>
              </a:rPr>
              <a:t>         2.</a:t>
            </a:r>
            <a:r>
              <a:rPr lang="zh-CN" altLang="en-US" sz="2400" b="1" dirty="0">
                <a:latin typeface="Arial" panose="020B0604020202020204" pitchFamily="34" charset="0"/>
                <a:ea typeface="宋体" panose="02010600030101010101" pitchFamily="2" charset="-122"/>
              </a:rPr>
              <a:t>从中考的题型分析</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以选择题的形式考查电解水实验的现象、实验结论；</a:t>
            </a:r>
          </a:p>
          <a:p>
            <a:pPr lvl="0" indent="0"/>
            <a:r>
              <a:rPr lang="zh-CN" altLang="en-US" sz="2400" b="1" dirty="0">
                <a:latin typeface="Arial" panose="020B0604020202020204" pitchFamily="34" charset="0"/>
                <a:ea typeface="宋体" panose="02010600030101010101" pitchFamily="2" charset="-122"/>
              </a:rPr>
              <a:t>            物质的分类；水的污染与防治。</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以填空题的形式考查电解水实验的过程分析；硬水</a:t>
            </a:r>
          </a:p>
          <a:p>
            <a:pPr lvl="0" indent="0"/>
            <a:r>
              <a:rPr lang="zh-CN" altLang="en-US" sz="2400" b="1" dirty="0">
                <a:latin typeface="Arial" panose="020B0604020202020204" pitchFamily="34" charset="0"/>
                <a:ea typeface="宋体" panose="02010600030101010101" pitchFamily="2" charset="-122"/>
              </a:rPr>
              <a:t>            与软水的检验、转化等。</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以实验探究题的形式考查水的净化过程。</a:t>
            </a:r>
          </a:p>
        </p:txBody>
      </p:sp>
      <p:pic>
        <p:nvPicPr>
          <p:cNvPr id="6148" name="图片 10251" descr="图片3"/>
          <p:cNvPicPr>
            <a:picLocks noChangeAspect="1"/>
          </p:cNvPicPr>
          <p:nvPr/>
        </p:nvPicPr>
        <p:blipFill>
          <a:blip r:embed="rId3"/>
          <a:stretch>
            <a:fillRect/>
          </a:stretch>
        </p:blipFill>
        <p:spPr>
          <a:xfrm>
            <a:off x="3851920" y="6237312"/>
            <a:ext cx="4014142" cy="616293"/>
          </a:xfrm>
          <a:prstGeom prst="rect">
            <a:avLst/>
          </a:prstGeom>
          <a:noFill/>
          <a:ln w="9525">
            <a:noFill/>
          </a:ln>
        </p:spPr>
      </p:pic>
      <p:pic>
        <p:nvPicPr>
          <p:cNvPr id="6149" name="图片 10253" descr="翔鸽动画"/>
          <p:cNvPicPr>
            <a:picLocks noChangeAspect="1"/>
          </p:cNvPicPr>
          <p:nvPr/>
        </p:nvPicPr>
        <p:blipFill>
          <a:blip r:embed="rId4"/>
          <a:stretch>
            <a:fillRect/>
          </a:stretch>
        </p:blipFill>
        <p:spPr>
          <a:xfrm>
            <a:off x="6588125" y="260350"/>
            <a:ext cx="2555875" cy="1219200"/>
          </a:xfrm>
          <a:prstGeom prst="rect">
            <a:avLst/>
          </a:prstGeom>
          <a:noFill/>
          <a:ln w="9525">
            <a:noFill/>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nodePh="1">
                                  <p:stCondLst>
                                    <p:cond delay="0"/>
                                  </p:stCondLst>
                                  <p:endCondLst>
                                    <p:cond delay="0"/>
                                  </p:endCondLst>
                                  <p:childTnLst>
                                    <p:set>
                                      <p:cBhvr>
                                        <p:cTn id="6" dur="indefinite" fill="hold">
                                          <p:stCondLst>
                                            <p:cond delay="0"/>
                                          </p:stCondLst>
                                        </p:cTn>
                                        <p:tgtEl>
                                          <p:spTgt spid="10242"/>
                                        </p:tgtEl>
                                        <p:attrNameLst>
                                          <p:attrName>style.visibility</p:attrName>
                                        </p:attrNameLst>
                                      </p:cBhvr>
                                      <p:to>
                                        <p:strVal val="visible"/>
                                      </p:to>
                                    </p:set>
                                    <p:animEffect transition="in" filter="fade">
                                      <p:cBhvr>
                                        <p:cTn id="7" dur="767" decel="100000"/>
                                        <p:tgtEl>
                                          <p:spTgt spid="10242"/>
                                        </p:tgtEl>
                                      </p:cBhvr>
                                    </p:animEffect>
                                    <p:animScale>
                                      <p:cBhvr>
                                        <p:cTn id="8" dur="767" decel="100000"/>
                                        <p:tgtEl>
                                          <p:spTgt spid="10242"/>
                                        </p:tgtEl>
                                      </p:cBhvr>
                                      <p:from x="10000" y="10000"/>
                                      <p:to x="200000" y="450000"/>
                                    </p:animScale>
                                    <p:animScale>
                                      <p:cBhvr>
                                        <p:cTn id="9" dur="1228" accel="100000" fill="hold">
                                          <p:stCondLst>
                                            <p:cond delay="767"/>
                                          </p:stCondLst>
                                        </p:cTn>
                                        <p:tgtEl>
                                          <p:spTgt spid="10242"/>
                                        </p:tgtEl>
                                      </p:cBhvr>
                                      <p:from x="200000" y="450000"/>
                                      <p:to x="100000" y="100000"/>
                                    </p:animScale>
                                    <p:set>
                                      <p:cBhvr>
                                        <p:cTn id="10" dur="767" fill="hold"/>
                                        <p:tgtEl>
                                          <p:spTgt spid="10242"/>
                                        </p:tgtEl>
                                        <p:attrNameLst>
                                          <p:attrName>ppt_x</p:attrName>
                                        </p:attrNameLst>
                                      </p:cBhvr>
                                      <p:to>
                                        <p:strVal val="(0.5)"/>
                                      </p:to>
                                    </p:set>
                                    <p:anim from="(0.5)" to="(#ppt_x)" calcmode="lin" valueType="num">
                                      <p:cBhvr>
                                        <p:cTn id="11" dur="1228" accel="100000" fill="hold">
                                          <p:stCondLst>
                                            <p:cond delay="767"/>
                                          </p:stCondLst>
                                        </p:cTn>
                                        <p:tgtEl>
                                          <p:spTgt spid="10242"/>
                                        </p:tgtEl>
                                        <p:attrNameLst>
                                          <p:attrName>ppt_x</p:attrName>
                                        </p:attrNameLst>
                                      </p:cBhvr>
                                    </p:anim>
                                    <p:set>
                                      <p:cBhvr>
                                        <p:cTn id="12" dur="767" fill="hold"/>
                                        <p:tgtEl>
                                          <p:spTgt spid="10242"/>
                                        </p:tgtEl>
                                        <p:attrNameLst>
                                          <p:attrName>ppt_y</p:attrName>
                                        </p:attrNameLst>
                                      </p:cBhvr>
                                      <p:to>
                                        <p:strVal val="(#ppt_y+0.4)"/>
                                      </p:to>
                                    </p:set>
                                    <p:anim from="(#ppt_y+0.4)" to="(#ppt_y)" calcmode="lin" valueType="num">
                                      <p:cBhvr>
                                        <p:cTn id="13" dur="1228" accel="100000" fill="hold">
                                          <p:stCondLst>
                                            <p:cond delay="767"/>
                                          </p:stCondLst>
                                        </p:cTn>
                                        <p:tgtEl>
                                          <p:spTgt spid="1024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矩形 27649"/>
          <p:cNvSpPr>
            <a:spLocks noGrp="1" noChangeAspect="1"/>
          </p:cNvSpPr>
          <p:nvPr/>
        </p:nvSpPr>
        <p:spPr>
          <a:xfrm>
            <a:off x="0" y="0"/>
            <a:ext cx="9144000"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zh-CN" dirty="0">
              <a:latin typeface="Arial" panose="020B0604020202020204" pitchFamily="34" charset="0"/>
              <a:ea typeface="宋体" panose="02010600030101010101" pitchFamily="2" charset="-122"/>
            </a:endParaRPr>
          </a:p>
        </p:txBody>
      </p:sp>
      <p:sp>
        <p:nvSpPr>
          <p:cNvPr id="27651" name="标题 27650" hidden="1"/>
          <p:cNvSpPr>
            <a:spLocks noGrp="1"/>
          </p:cNvSpPr>
          <p:nvPr>
            <p:ph type="title"/>
          </p:nvPr>
        </p:nvSpPr>
        <p:spPr/>
        <p:txBody>
          <a:bodyPr wrap="square" lIns="91440" tIns="45720" rIns="91440" bIns="45720" anchor="ctr"/>
          <a:lstStyle/>
          <a:p>
            <a:pPr eaLnBrk="1" hangingPunct="1"/>
            <a:endParaRPr lang="zh-CN" altLang="en-US" dirty="0"/>
          </a:p>
        </p:txBody>
      </p:sp>
      <p:sp>
        <p:nvSpPr>
          <p:cNvPr id="7171" name="矩形 27652"/>
          <p:cNvSpPr>
            <a:spLocks noTextEdit="1"/>
          </p:cNvSpPr>
          <p:nvPr/>
        </p:nvSpPr>
        <p:spPr>
          <a:xfrm>
            <a:off x="2700338" y="1196975"/>
            <a:ext cx="3095625" cy="792163"/>
          </a:xfrm>
          <a:prstGeom prst="rect">
            <a:avLst/>
          </a:prstGeom>
        </p:spPr>
        <p:txBody>
          <a:bodyPr wrap="none" fromWordArt="1">
            <a:prstTxWarp prst="textArchUp">
              <a:avLst>
                <a:gd name="adj" fmla="val 10800015"/>
              </a:avLst>
            </a:prstTxWarp>
            <a:normAutofit/>
          </a:bodyPr>
          <a:lstStyle/>
          <a:p>
            <a:pPr algn="ctr"/>
            <a:r>
              <a:rPr lang="zh-CN" altLang="en-US" sz="3600">
                <a:ln w="9525" cap="flat" cmpd="sng">
                  <a:solidFill>
                    <a:srgbClr val="000000"/>
                  </a:solidFill>
                  <a:prstDash val="solid"/>
                  <a:round/>
                  <a:headEnd type="none" w="med" len="med"/>
                  <a:tailEnd type="none" w="med" len="med"/>
                </a:ln>
                <a:solidFill>
                  <a:srgbClr val="00FF00"/>
                </a:solidFill>
                <a:latin typeface="宋体" panose="02010600030101010101" pitchFamily="2" charset="-122"/>
                <a:ea typeface="宋体" panose="02010600030101010101" pitchFamily="2" charset="-122"/>
              </a:rPr>
              <a:t>回顾知识点</a:t>
            </a:r>
          </a:p>
        </p:txBody>
      </p:sp>
      <p:sp>
        <p:nvSpPr>
          <p:cNvPr id="7172" name="文本框 27653"/>
          <p:cNvSpPr txBox="1"/>
          <p:nvPr/>
        </p:nvSpPr>
        <p:spPr>
          <a:xfrm>
            <a:off x="1023938" y="2786063"/>
            <a:ext cx="7219950" cy="366712"/>
          </a:xfrm>
          <a:prstGeom prst="rect">
            <a:avLst/>
          </a:prstGeom>
          <a:noFill/>
          <a:ln w="9525">
            <a:noFill/>
          </a:ln>
        </p:spPr>
        <p:txBody>
          <a:bodyPr anchor="t">
            <a:spAutoFit/>
          </a:bodyPr>
          <a:lstStyle/>
          <a:p>
            <a:pPr lvl="0" indent="0"/>
            <a:endParaRPr lang="zh-CN" altLang="en-US" dirty="0">
              <a:latin typeface="Arial" panose="020B0604020202020204" pitchFamily="34" charset="0"/>
              <a:ea typeface="宋体" panose="02010600030101010101" pitchFamily="2" charset="-122"/>
            </a:endParaRPr>
          </a:p>
        </p:txBody>
      </p:sp>
      <p:sp>
        <p:nvSpPr>
          <p:cNvPr id="7173" name="文本框 27654"/>
          <p:cNvSpPr txBox="1"/>
          <p:nvPr/>
        </p:nvSpPr>
        <p:spPr>
          <a:xfrm>
            <a:off x="1527175" y="2570163"/>
            <a:ext cx="184150" cy="366712"/>
          </a:xfrm>
          <a:prstGeom prst="rect">
            <a:avLst/>
          </a:prstGeom>
          <a:noFill/>
          <a:ln w="9525">
            <a:noFill/>
          </a:ln>
        </p:spPr>
        <p:txBody>
          <a:bodyPr wrap="none" anchor="t">
            <a:spAutoFit/>
          </a:bodyPr>
          <a:lstStyle/>
          <a:p>
            <a:pPr lvl="0" indent="0"/>
            <a:endParaRPr lang="zh-CN" altLang="en-US" dirty="0">
              <a:latin typeface="Arial" panose="020B0604020202020204" pitchFamily="34" charset="0"/>
              <a:ea typeface="宋体" panose="02010600030101010101" pitchFamily="2" charset="-122"/>
            </a:endParaRPr>
          </a:p>
        </p:txBody>
      </p:sp>
      <p:pic>
        <p:nvPicPr>
          <p:cNvPr id="7174" name="图片 27655"/>
          <p:cNvPicPr>
            <a:picLocks noChangeAspect="1"/>
          </p:cNvPicPr>
          <p:nvPr/>
        </p:nvPicPr>
        <p:blipFill>
          <a:blip r:embed="rId3"/>
          <a:stretch>
            <a:fillRect/>
          </a:stretch>
        </p:blipFill>
        <p:spPr>
          <a:xfrm>
            <a:off x="1042988" y="2420938"/>
            <a:ext cx="6602412" cy="4105275"/>
          </a:xfrm>
          <a:prstGeom prst="rect">
            <a:avLst/>
          </a:prstGeom>
          <a:solidFill>
            <a:srgbClr val="3399FF"/>
          </a:solidFill>
          <a:ln w="9525" cap="flat" cmpd="sng">
            <a:pattFill prst="lgCheck">
              <a:fgClr>
                <a:srgbClr val="3399FF"/>
              </a:fgClr>
              <a:bgClr>
                <a:srgbClr val="FFFFFF"/>
              </a:bgClr>
            </a:pattFill>
            <a:prstDash val="solid"/>
            <a:miter/>
            <a:headEnd type="none" w="med" len="med"/>
            <a:tailEnd type="none" w="med" len="med"/>
          </a:ln>
        </p:spPr>
      </p:pic>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765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13313" hidden="1"/>
          <p:cNvSpPr>
            <a:spLocks noGrp="1"/>
          </p:cNvSpPr>
          <p:nvPr>
            <p:ph type="title"/>
          </p:nvPr>
        </p:nvSpPr>
        <p:spPr/>
        <p:txBody>
          <a:bodyPr wrap="square" lIns="91440" tIns="45720" rIns="91440" bIns="45720" anchor="ctr"/>
          <a:lstStyle/>
          <a:p>
            <a:pPr eaLnBrk="1" hangingPunct="1"/>
            <a:r>
              <a:rPr lang="en-US" altLang="zh-CN" dirty="0"/>
              <a:t>2</a:t>
            </a:r>
          </a:p>
        </p:txBody>
      </p:sp>
      <p:sp>
        <p:nvSpPr>
          <p:cNvPr id="13315" name="矩形 13314"/>
          <p:cNvSpPr>
            <a:spLocks noGrp="1" noChangeAspect="1"/>
          </p:cNvSpPr>
          <p:nvPr/>
        </p:nvSpPr>
        <p:spPr>
          <a:xfrm>
            <a:off x="-2" y="-2"/>
            <a:ext cx="9144001" cy="6858001"/>
          </a:xfrm>
          <a:prstGeom prst="rect">
            <a:avLst/>
          </a:prstGeom>
          <a:blipFill rotWithShape="1">
            <a:blip r:embed="rId5"/>
            <a:stretch>
              <a:fillRect r="-3093"/>
            </a:stretch>
          </a:blipFill>
          <a:ln w="9525" cap="flat" cmpd="sng">
            <a:solidFill>
              <a:schemeClr val="tx1"/>
            </a:solidFill>
            <a:prstDash val="solid"/>
            <a:miter/>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195" name="文本框 13315"/>
          <p:cNvSpPr txBox="1"/>
          <p:nvPr/>
        </p:nvSpPr>
        <p:spPr>
          <a:xfrm>
            <a:off x="250825" y="0"/>
            <a:ext cx="8748713" cy="6553200"/>
          </a:xfrm>
          <a:prstGeom prst="rect">
            <a:avLst/>
          </a:prstGeom>
          <a:noFill/>
          <a:ln w="9525">
            <a:noFill/>
          </a:ln>
        </p:spPr>
        <p:txBody>
          <a:bodyPr anchor="t">
            <a:spAutoFit/>
          </a:bodyPr>
          <a:lstStyle/>
          <a:p>
            <a:pPr lvl="0" indent="0">
              <a:spcBef>
                <a:spcPct val="50000"/>
              </a:spcBef>
            </a:pPr>
            <a:r>
              <a:rPr lang="zh-CN" altLang="en-US" sz="2800" b="1" dirty="0">
                <a:solidFill>
                  <a:srgbClr val="0066FF"/>
                </a:solidFill>
                <a:latin typeface="Arial" panose="020B0604020202020204" pitchFamily="34" charset="0"/>
                <a:ea typeface="宋体" panose="02010600030101010101" pitchFamily="2" charset="-122"/>
              </a:rPr>
              <a:t>一、水的组成</a:t>
            </a:r>
          </a:p>
          <a:p>
            <a:pPr lvl="0" indent="0">
              <a:spcBef>
                <a:spcPct val="50000"/>
              </a:spcBef>
            </a:pP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水的电解  </a:t>
            </a:r>
          </a:p>
          <a:p>
            <a:pPr lvl="0" indent="0">
              <a:spcBef>
                <a:spcPct val="50000"/>
              </a:spcBef>
            </a:pP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）实验装置</a:t>
            </a:r>
          </a:p>
          <a:p>
            <a:pPr lvl="0" indent="0">
              <a:spcBef>
                <a:spcPct val="50000"/>
              </a:spcBef>
            </a:pPr>
            <a:endParaRPr lang="zh-CN" altLang="en-US" sz="2400" b="1" dirty="0">
              <a:latin typeface="Arial" panose="020B0604020202020204" pitchFamily="34" charset="0"/>
              <a:ea typeface="宋体" panose="02010600030101010101" pitchFamily="2" charset="-122"/>
            </a:endParaRPr>
          </a:p>
          <a:p>
            <a:pPr lvl="0" indent="0">
              <a:spcBef>
                <a:spcPct val="50000"/>
              </a:spcBef>
            </a:pP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）实验现象：两个电极上均有</a:t>
            </a:r>
            <a:r>
              <a:rPr lang="zh-CN" altLang="en-US" sz="2400" b="1" u="sng"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产生，一段时间后，</a:t>
            </a:r>
          </a:p>
          <a:p>
            <a:pPr lvl="0" indent="0">
              <a:spcBef>
                <a:spcPct val="50000"/>
              </a:spcBef>
            </a:pPr>
            <a:r>
              <a:rPr lang="zh-CN" altLang="en-US" sz="2400" b="1" dirty="0">
                <a:latin typeface="Arial" panose="020B0604020202020204" pitchFamily="34" charset="0"/>
                <a:ea typeface="宋体" panose="02010600030101010101" pitchFamily="2" charset="-122"/>
              </a:rPr>
              <a:t>正、负两极产生气体的体积比约为</a:t>
            </a:r>
            <a:r>
              <a:rPr lang="zh-CN" altLang="en-US" sz="2400" b="1" u="sng"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，正极产生的气</a:t>
            </a:r>
          </a:p>
          <a:p>
            <a:pPr lvl="0" indent="0">
              <a:spcBef>
                <a:spcPct val="50000"/>
              </a:spcBef>
            </a:pPr>
            <a:r>
              <a:rPr lang="zh-CN" altLang="en-US" sz="2400" b="1" dirty="0">
                <a:latin typeface="Arial" panose="020B0604020202020204" pitchFamily="34" charset="0"/>
                <a:ea typeface="宋体" panose="02010600030101010101" pitchFamily="2" charset="-122"/>
              </a:rPr>
              <a:t>体能                                                      ，负极产生的气体能</a:t>
            </a:r>
          </a:p>
          <a:p>
            <a:pPr lvl="0" indent="0">
              <a:spcBef>
                <a:spcPct val="50000"/>
              </a:spcBef>
            </a:pPr>
            <a:r>
              <a:rPr lang="zh-CN" altLang="en-US" sz="2400" b="1" dirty="0">
                <a:latin typeface="Arial" panose="020B0604020202020204" pitchFamily="34" charset="0"/>
                <a:ea typeface="宋体" panose="02010600030101010101" pitchFamily="2" charset="-122"/>
              </a:rPr>
              <a:t>                                                 。</a:t>
            </a:r>
          </a:p>
          <a:p>
            <a:pPr lvl="0" indent="0">
              <a:spcBef>
                <a:spcPct val="50000"/>
              </a:spcBef>
            </a:pP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）化学方程式：</a:t>
            </a:r>
            <a:r>
              <a:rPr lang="zh-CN" altLang="en-US" sz="2400" b="1" u="sng" dirty="0">
                <a:latin typeface="Arial" panose="020B0604020202020204" pitchFamily="34" charset="0"/>
                <a:ea typeface="宋体" panose="02010600030101010101" pitchFamily="2" charset="-122"/>
              </a:rPr>
              <a:t>   </a:t>
            </a:r>
          </a:p>
          <a:p>
            <a:pPr lvl="0" indent="0">
              <a:spcBef>
                <a:spcPct val="50000"/>
              </a:spcBef>
            </a:pPr>
            <a:r>
              <a:rPr lang="zh-CN" altLang="en-US" sz="2400" b="1" dirty="0">
                <a:latin typeface="Arial" panose="020B0604020202020204" pitchFamily="34" charset="0"/>
                <a:ea typeface="宋体" panose="02010600030101010101" pitchFamily="2" charset="-122"/>
              </a:rPr>
              <a:t>（４）实验结论：是由　　　　　　　元素组成的。</a:t>
            </a:r>
          </a:p>
          <a:p>
            <a:pPr lvl="0" indent="0">
              <a:spcBef>
                <a:spcPct val="50000"/>
              </a:spcBef>
            </a:pPr>
            <a:r>
              <a:rPr lang="zh-CN" altLang="en-US" sz="2400" b="1" dirty="0">
                <a:solidFill>
                  <a:schemeClr val="accent2"/>
                </a:solidFill>
                <a:latin typeface="Arial" panose="020B0604020202020204" pitchFamily="34" charset="0"/>
                <a:ea typeface="宋体" panose="02010600030101010101" pitchFamily="2" charset="-122"/>
              </a:rPr>
              <a:t>说明：</a:t>
            </a:r>
            <a:r>
              <a:rPr lang="zh-CN" altLang="en-US" sz="2400" b="1" dirty="0">
                <a:latin typeface="Arial" panose="020B0604020202020204" pitchFamily="34" charset="0"/>
                <a:ea typeface="宋体" panose="02010600030101010101" pitchFamily="2" charset="-122"/>
              </a:rPr>
              <a:t>通直流电，一般在水中加少许稀硫酸或氢氧化钠溶</a:t>
            </a:r>
          </a:p>
          <a:p>
            <a:pPr lvl="0" indent="0">
              <a:spcBef>
                <a:spcPct val="50000"/>
              </a:spcBef>
            </a:pPr>
            <a:r>
              <a:rPr lang="zh-CN" altLang="en-US" sz="2400" b="1" dirty="0">
                <a:latin typeface="Arial" panose="020B0604020202020204" pitchFamily="34" charset="0"/>
                <a:ea typeface="宋体" panose="02010600030101010101" pitchFamily="2" charset="-122"/>
              </a:rPr>
              <a:t>液，目的是　　　　　　　　　      　。</a:t>
            </a:r>
            <a:r>
              <a:rPr lang="zh-CN" altLang="en-US" sz="2400" b="1" u="sng" dirty="0">
                <a:latin typeface="Arial" panose="020B0604020202020204" pitchFamily="34" charset="0"/>
                <a:ea typeface="宋体" panose="02010600030101010101" pitchFamily="2" charset="-122"/>
              </a:rPr>
              <a:t>                                                              </a:t>
            </a:r>
          </a:p>
        </p:txBody>
      </p:sp>
      <p:pic>
        <p:nvPicPr>
          <p:cNvPr id="8196" name="图片 13316" descr="菁优网"/>
          <p:cNvPicPr>
            <a:picLocks noChangeAspect="1"/>
          </p:cNvPicPr>
          <p:nvPr/>
        </p:nvPicPr>
        <p:blipFill>
          <a:blip r:embed="rId6"/>
          <a:stretch>
            <a:fillRect/>
          </a:stretch>
        </p:blipFill>
        <p:spPr>
          <a:xfrm>
            <a:off x="2843530" y="297815"/>
            <a:ext cx="1864995" cy="1835150"/>
          </a:xfrm>
          <a:prstGeom prst="rect">
            <a:avLst/>
          </a:prstGeom>
          <a:noFill/>
          <a:ln w="9525">
            <a:noFill/>
          </a:ln>
        </p:spPr>
      </p:pic>
      <p:sp>
        <p:nvSpPr>
          <p:cNvPr id="8197" name="直接连接符 13322"/>
          <p:cNvSpPr/>
          <p:nvPr/>
        </p:nvSpPr>
        <p:spPr>
          <a:xfrm flipV="1">
            <a:off x="1331913" y="3644900"/>
            <a:ext cx="4249737" cy="0"/>
          </a:xfrm>
          <a:prstGeom prst="line">
            <a:avLst/>
          </a:prstGeom>
          <a:ln w="9525" cap="flat" cmpd="sng">
            <a:solidFill>
              <a:schemeClr val="tx1"/>
            </a:solidFill>
            <a:prstDash val="solid"/>
            <a:round/>
            <a:headEnd type="none" w="med" len="med"/>
            <a:tailEnd type="none" w="med" len="med"/>
          </a:ln>
        </p:spPr>
      </p:sp>
      <p:sp>
        <p:nvSpPr>
          <p:cNvPr id="8198" name="直接连接符 13323"/>
          <p:cNvSpPr/>
          <p:nvPr/>
        </p:nvSpPr>
        <p:spPr>
          <a:xfrm flipV="1">
            <a:off x="539750" y="4149725"/>
            <a:ext cx="3960813" cy="0"/>
          </a:xfrm>
          <a:prstGeom prst="line">
            <a:avLst/>
          </a:prstGeom>
          <a:ln w="9525" cap="flat" cmpd="sng">
            <a:solidFill>
              <a:schemeClr val="tx1"/>
            </a:solidFill>
            <a:prstDash val="solid"/>
            <a:round/>
            <a:headEnd type="none" w="med" len="med"/>
            <a:tailEnd type="none" w="med" len="med"/>
          </a:ln>
        </p:spPr>
      </p:sp>
      <p:sp>
        <p:nvSpPr>
          <p:cNvPr id="8199" name="直接连接符 13324"/>
          <p:cNvSpPr/>
          <p:nvPr/>
        </p:nvSpPr>
        <p:spPr>
          <a:xfrm>
            <a:off x="2987675" y="4724400"/>
            <a:ext cx="4968875" cy="0"/>
          </a:xfrm>
          <a:prstGeom prst="line">
            <a:avLst/>
          </a:prstGeom>
          <a:ln w="9525" cap="flat" cmpd="sng">
            <a:solidFill>
              <a:schemeClr val="tx1"/>
            </a:solidFill>
            <a:prstDash val="solid"/>
            <a:round/>
            <a:headEnd type="none" w="med" len="med"/>
            <a:tailEnd type="none" w="med" len="med"/>
          </a:ln>
        </p:spPr>
      </p:sp>
      <p:sp>
        <p:nvSpPr>
          <p:cNvPr id="8200" name="直接连接符 13325"/>
          <p:cNvSpPr/>
          <p:nvPr/>
        </p:nvSpPr>
        <p:spPr>
          <a:xfrm>
            <a:off x="3635375" y="5300663"/>
            <a:ext cx="1944688" cy="0"/>
          </a:xfrm>
          <a:prstGeom prst="line">
            <a:avLst/>
          </a:prstGeom>
          <a:ln w="9525" cap="flat" cmpd="sng">
            <a:solidFill>
              <a:schemeClr val="tx1"/>
            </a:solidFill>
            <a:prstDash val="solid"/>
            <a:round/>
            <a:headEnd type="none" w="med" len="med"/>
            <a:tailEnd type="none" w="med" len="med"/>
          </a:ln>
        </p:spPr>
      </p:sp>
      <p:sp>
        <p:nvSpPr>
          <p:cNvPr id="8201" name="直接连接符 13326"/>
          <p:cNvSpPr/>
          <p:nvPr/>
        </p:nvSpPr>
        <p:spPr>
          <a:xfrm>
            <a:off x="2124075" y="6453188"/>
            <a:ext cx="3384550" cy="0"/>
          </a:xfrm>
          <a:prstGeom prst="line">
            <a:avLst/>
          </a:prstGeom>
          <a:ln w="9525" cap="flat" cmpd="sng">
            <a:solidFill>
              <a:schemeClr val="tx1"/>
            </a:solidFill>
            <a:prstDash val="solid"/>
            <a:round/>
            <a:headEnd type="none" w="med" len="med"/>
            <a:tailEnd type="none" w="med" len="med"/>
          </a:ln>
        </p:spPr>
      </p:sp>
      <p:sp>
        <p:nvSpPr>
          <p:cNvPr id="13328" name="文本框 13327"/>
          <p:cNvSpPr txBox="1"/>
          <p:nvPr/>
        </p:nvSpPr>
        <p:spPr>
          <a:xfrm>
            <a:off x="4858703" y="2277110"/>
            <a:ext cx="7937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气泡</a:t>
            </a:r>
          </a:p>
        </p:txBody>
      </p:sp>
      <p:sp>
        <p:nvSpPr>
          <p:cNvPr id="13329" name="文本框 13328"/>
          <p:cNvSpPr txBox="1"/>
          <p:nvPr/>
        </p:nvSpPr>
        <p:spPr>
          <a:xfrm>
            <a:off x="5219700" y="2708275"/>
            <a:ext cx="625475" cy="457200"/>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1:2</a:t>
            </a:r>
          </a:p>
        </p:txBody>
      </p:sp>
      <p:sp>
        <p:nvSpPr>
          <p:cNvPr id="13330" name="文本框 13329"/>
          <p:cNvSpPr txBox="1"/>
          <p:nvPr/>
        </p:nvSpPr>
        <p:spPr>
          <a:xfrm>
            <a:off x="1476375" y="3213100"/>
            <a:ext cx="32321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能使带火星的木条复燃</a:t>
            </a:r>
          </a:p>
        </p:txBody>
      </p:sp>
      <p:sp>
        <p:nvSpPr>
          <p:cNvPr id="13331" name="文本框 13330"/>
          <p:cNvSpPr txBox="1"/>
          <p:nvPr/>
        </p:nvSpPr>
        <p:spPr>
          <a:xfrm>
            <a:off x="900113" y="3716338"/>
            <a:ext cx="32321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燃烧，产生淡蓝色火焰</a:t>
            </a:r>
          </a:p>
        </p:txBody>
      </p:sp>
      <p:sp>
        <p:nvSpPr>
          <p:cNvPr id="13332" name="文本框 13331"/>
          <p:cNvSpPr txBox="1"/>
          <p:nvPr/>
        </p:nvSpPr>
        <p:spPr>
          <a:xfrm>
            <a:off x="3707130" y="4869180"/>
            <a:ext cx="17081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氢、氧两种</a:t>
            </a:r>
          </a:p>
        </p:txBody>
      </p:sp>
      <p:sp>
        <p:nvSpPr>
          <p:cNvPr id="8207" name="文本框 13332"/>
          <p:cNvSpPr txBox="1"/>
          <p:nvPr/>
        </p:nvSpPr>
        <p:spPr>
          <a:xfrm>
            <a:off x="6443663" y="1052513"/>
            <a:ext cx="184150" cy="366712"/>
          </a:xfrm>
          <a:prstGeom prst="rect">
            <a:avLst/>
          </a:prstGeom>
          <a:noFill/>
          <a:ln w="9525">
            <a:noFill/>
          </a:ln>
        </p:spPr>
        <p:txBody>
          <a:bodyPr wrap="none" anchor="t">
            <a:spAutoFit/>
          </a:bodyPr>
          <a:lstStyle/>
          <a:p>
            <a:pPr lvl="0" indent="0"/>
            <a:endParaRPr lang="zh-CN" altLang="en-US" dirty="0">
              <a:latin typeface="Arial" panose="020B0604020202020204" pitchFamily="34" charset="0"/>
              <a:ea typeface="宋体" panose="02010600030101010101" pitchFamily="2" charset="-122"/>
            </a:endParaRPr>
          </a:p>
        </p:txBody>
      </p:sp>
      <p:sp>
        <p:nvSpPr>
          <p:cNvPr id="13334" name="文本框 13333"/>
          <p:cNvSpPr txBox="1"/>
          <p:nvPr/>
        </p:nvSpPr>
        <p:spPr>
          <a:xfrm>
            <a:off x="2268538" y="6021388"/>
            <a:ext cx="23177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增强水的导电性</a:t>
            </a:r>
          </a:p>
        </p:txBody>
      </p:sp>
      <p:grpSp>
        <p:nvGrpSpPr>
          <p:cNvPr id="2" name="组合 13343"/>
          <p:cNvGrpSpPr/>
          <p:nvPr/>
        </p:nvGrpSpPr>
        <p:grpSpPr>
          <a:xfrm>
            <a:off x="3111500" y="3933825"/>
            <a:ext cx="4751388" cy="763588"/>
            <a:chOff x="1960" y="2478"/>
            <a:chExt cx="2993" cy="481"/>
          </a:xfrm>
        </p:grpSpPr>
        <p:sp>
          <p:nvSpPr>
            <p:cNvPr id="8210" name="文本框 13334"/>
            <p:cNvSpPr txBox="1"/>
            <p:nvPr/>
          </p:nvSpPr>
          <p:spPr>
            <a:xfrm>
              <a:off x="1960" y="2671"/>
              <a:ext cx="2993" cy="288"/>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           2H</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O               2H</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↑+O</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a:t>
              </a:r>
            </a:p>
          </p:txBody>
        </p:sp>
        <p:grpSp>
          <p:nvGrpSpPr>
            <p:cNvPr id="8211" name="组合 13342"/>
            <p:cNvGrpSpPr/>
            <p:nvPr/>
          </p:nvGrpSpPr>
          <p:grpSpPr>
            <a:xfrm>
              <a:off x="3152" y="2478"/>
              <a:ext cx="590" cy="454"/>
              <a:chOff x="4286" y="527"/>
              <a:chExt cx="590" cy="454"/>
            </a:xfrm>
          </p:grpSpPr>
          <p:grpSp>
            <p:nvGrpSpPr>
              <p:cNvPr id="8212" name="组合 13341"/>
              <p:cNvGrpSpPr/>
              <p:nvPr/>
            </p:nvGrpSpPr>
            <p:grpSpPr>
              <a:xfrm>
                <a:off x="4286" y="890"/>
                <a:ext cx="590" cy="91"/>
                <a:chOff x="4286" y="890"/>
                <a:chExt cx="590" cy="91"/>
              </a:xfrm>
            </p:grpSpPr>
            <p:sp>
              <p:nvSpPr>
                <p:cNvPr id="8213" name="直接连接符 13335"/>
                <p:cNvSpPr/>
                <p:nvPr/>
              </p:nvSpPr>
              <p:spPr>
                <a:xfrm>
                  <a:off x="4286" y="890"/>
                  <a:ext cx="590" cy="0"/>
                </a:xfrm>
                <a:prstGeom prst="line">
                  <a:avLst/>
                </a:prstGeom>
                <a:ln w="9525" cap="flat" cmpd="sng">
                  <a:solidFill>
                    <a:schemeClr val="tx1"/>
                  </a:solidFill>
                  <a:prstDash val="solid"/>
                  <a:round/>
                  <a:headEnd type="none" w="med" len="med"/>
                  <a:tailEnd type="none" w="med" len="med"/>
                </a:ln>
              </p:spPr>
            </p:sp>
            <p:sp>
              <p:nvSpPr>
                <p:cNvPr id="8214" name="直接连接符 13336"/>
                <p:cNvSpPr/>
                <p:nvPr/>
              </p:nvSpPr>
              <p:spPr>
                <a:xfrm flipV="1">
                  <a:off x="4286" y="981"/>
                  <a:ext cx="590" cy="0"/>
                </a:xfrm>
                <a:prstGeom prst="line">
                  <a:avLst/>
                </a:prstGeom>
                <a:ln w="9525" cap="flat" cmpd="sng">
                  <a:solidFill>
                    <a:schemeClr val="tx1"/>
                  </a:solidFill>
                  <a:prstDash val="solid"/>
                  <a:round/>
                  <a:headEnd type="none" w="med" len="med"/>
                  <a:tailEnd type="none" w="med" len="med"/>
                </a:ln>
              </p:spPr>
            </p:sp>
          </p:grpSp>
          <p:sp>
            <p:nvSpPr>
              <p:cNvPr id="8215" name="文本框 13337"/>
              <p:cNvSpPr txBox="1"/>
              <p:nvPr/>
            </p:nvSpPr>
            <p:spPr>
              <a:xfrm>
                <a:off x="4332" y="527"/>
                <a:ext cx="500" cy="288"/>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通电</a:t>
                </a:r>
              </a:p>
            </p:txBody>
          </p:sp>
        </p:grpSp>
      </p:gr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indefinite" fill="hold">
                                          <p:stCondLst>
                                            <p:cond delay="0"/>
                                          </p:stCondLst>
                                        </p:cTn>
                                        <p:tgtEl>
                                          <p:spTgt spid="13314"/>
                                        </p:tgtEl>
                                        <p:attrNameLst>
                                          <p:attrName>style.visibility</p:attrName>
                                        </p:attrNameLst>
                                      </p:cBhvr>
                                      <p:to>
                                        <p:strVal val="visible"/>
                                      </p:to>
                                    </p:set>
                                    <p:anim calcmode="lin" valueType="num">
                                      <p:cBhvr>
                                        <p:cTn id="7" dur="2000" fill="hold"/>
                                        <p:tgtEl>
                                          <p:spTgt spid="13314"/>
                                        </p:tgtEl>
                                        <p:attrNameLst>
                                          <p:attrName>ppt_w</p:attrName>
                                        </p:attrNameLst>
                                      </p:cBhvr>
                                      <p:tavLst>
                                        <p:tav tm="0">
                                          <p:val>
                                            <p:strVal val="#ppt_w*2.5"/>
                                          </p:val>
                                        </p:tav>
                                        <p:tav tm="100000">
                                          <p:val>
                                            <p:strVal val="#ppt_w"/>
                                          </p:val>
                                        </p:tav>
                                      </p:tavLst>
                                    </p:anim>
                                    <p:anim calcmode="lin" valueType="num">
                                      <p:cBhvr>
                                        <p:cTn id="8" dur="2000" fill="hold"/>
                                        <p:tgtEl>
                                          <p:spTgt spid="13314"/>
                                        </p:tgtEl>
                                        <p:attrNameLst>
                                          <p:attrName>ppt_h</p:attrName>
                                        </p:attrNameLst>
                                      </p:cBhvr>
                                      <p:tavLst>
                                        <p:tav tm="0">
                                          <p:val>
                                            <p:strVal val="#ppt_h"/>
                                          </p:val>
                                        </p:tav>
                                        <p:tav tm="100000">
                                          <p:val>
                                            <p:strVal val="#ppt_h"/>
                                          </p:val>
                                        </p:tav>
                                      </p:tavLst>
                                    </p:anim>
                                    <p:anim calcmode="lin" valueType="num">
                                      <p:cBhvr>
                                        <p:cTn id="9" dur="2000" fill="hold"/>
                                        <p:tgtEl>
                                          <p:spTgt spid="13314"/>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13314"/>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13314"/>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3328"/>
                                        </p:tgtEl>
                                        <p:attrNameLst>
                                          <p:attrName>style.visibility</p:attrName>
                                        </p:attrNameLst>
                                      </p:cBhvr>
                                      <p:to>
                                        <p:strVal val="visible"/>
                                      </p:to>
                                    </p:set>
                                    <p:animEffect transition="in" filter="blinds(horizontal)">
                                      <p:cBhvr>
                                        <p:cTn id="16" dur="500"/>
                                        <p:tgtEl>
                                          <p:spTgt spid="13328"/>
                                        </p:tgtEl>
                                      </p:cBhvr>
                                    </p:animEffect>
                                  </p:childTnLst>
                                  <p:subTnLst>
                                    <p:audio>
                                      <p:cMediaNode>
                                        <p:cTn display="0" masterRel="sameClick">
                                          <p:stCondLst>
                                            <p:cond evt="begin" delay="0">
                                              <p:tn val="14"/>
                                            </p:cond>
                                          </p:stCondLst>
                                          <p:endCondLst>
                                            <p:cond evt="onStopAudio" delay="0">
                                              <p:tgtEl>
                                                <p:sldTgt/>
                                              </p:tgtEl>
                                            </p:cond>
                                          </p:endCondLst>
                                        </p:cTn>
                                        <p:tgtEl>
                                          <p:sndTgt r:embed="rId2" name="suction.wav"/>
                                        </p:tgtEl>
                                      </p:cMediaNode>
                                    </p:audio>
                                  </p:sub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13329"/>
                                        </p:tgtEl>
                                        <p:attrNameLst>
                                          <p:attrName>style.visibility</p:attrName>
                                        </p:attrNameLst>
                                      </p:cBhvr>
                                      <p:to>
                                        <p:strVal val="visible"/>
                                      </p:to>
                                    </p:set>
                                    <p:animEffect transition="in" filter="box(in)">
                                      <p:cBhvr>
                                        <p:cTn id="21" dur="500"/>
                                        <p:tgtEl>
                                          <p:spTgt spid="13329"/>
                                        </p:tgtEl>
                                      </p:cBhvr>
                                    </p:animEffect>
                                  </p:childTnLst>
                                  <p:subTnLst>
                                    <p:audio>
                                      <p:cMediaNode>
                                        <p:cTn display="0" masterRel="sameClick">
                                          <p:stCondLst>
                                            <p:cond evt="begin" delay="0">
                                              <p:tn val="19"/>
                                            </p:cond>
                                          </p:stCondLst>
                                          <p:endCondLst>
                                            <p:cond evt="onStopAudio" delay="0">
                                              <p:tgtEl>
                                                <p:sldTgt/>
                                              </p:tgtEl>
                                            </p:cond>
                                          </p:endCondLst>
                                        </p:cTn>
                                        <p:tgtEl>
                                          <p:sndTgt r:embed="rId2" name="suction.wav"/>
                                        </p:tgtEl>
                                      </p:cMediaNode>
                                    </p:audio>
                                  </p:subTnLst>
                                </p:cTn>
                              </p:par>
                            </p:childTnLst>
                          </p:cTn>
                        </p:par>
                      </p:childTnLst>
                    </p:cTn>
                  </p:par>
                  <p:par>
                    <p:cTn id="22" fill="hold">
                      <p:stCondLst>
                        <p:cond delay="indefinite"/>
                      </p:stCondLst>
                      <p:childTnLst>
                        <p:par>
                          <p:cTn id="23" fill="hold">
                            <p:stCondLst>
                              <p:cond delay="0"/>
                            </p:stCondLst>
                            <p:childTnLst>
                              <p:par>
                                <p:cTn id="24" presetID="16" presetClass="entr" presetSubtype="26" fill="hold" grpId="0" nodeType="clickEffect">
                                  <p:stCondLst>
                                    <p:cond delay="0"/>
                                  </p:stCondLst>
                                  <p:childTnLst>
                                    <p:set>
                                      <p:cBhvr>
                                        <p:cTn id="25" dur="1" fill="hold">
                                          <p:stCondLst>
                                            <p:cond delay="0"/>
                                          </p:stCondLst>
                                        </p:cTn>
                                        <p:tgtEl>
                                          <p:spTgt spid="13330"/>
                                        </p:tgtEl>
                                        <p:attrNameLst>
                                          <p:attrName>style.visibility</p:attrName>
                                        </p:attrNameLst>
                                      </p:cBhvr>
                                      <p:to>
                                        <p:strVal val="visible"/>
                                      </p:to>
                                    </p:set>
                                    <p:animEffect transition="in" filter="barn(inHorizontal)">
                                      <p:cBhvr>
                                        <p:cTn id="26" dur="1000"/>
                                        <p:tgtEl>
                                          <p:spTgt spid="13330"/>
                                        </p:tgtEl>
                                      </p:cBhvr>
                                    </p:animEffect>
                                  </p:childTnLst>
                                  <p:subTnLst>
                                    <p:audio>
                                      <p:cMediaNode>
                                        <p:cTn display="0" masterRel="sameClick">
                                          <p:stCondLst>
                                            <p:cond evt="begin" delay="0">
                                              <p:tn val="24"/>
                                            </p:cond>
                                          </p:stCondLst>
                                          <p:endCondLst>
                                            <p:cond evt="onStopAudio" delay="0">
                                              <p:tgtEl>
                                                <p:sldTgt/>
                                              </p:tgtEl>
                                            </p:cond>
                                          </p:endCondLst>
                                        </p:cTn>
                                        <p:tgtEl>
                                          <p:sndTgt r:embed="rId2" name="suction.wav"/>
                                        </p:tgtEl>
                                      </p:cMediaNode>
                                    </p:audio>
                                  </p:sub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13331"/>
                                        </p:tgtEl>
                                        <p:attrNameLst>
                                          <p:attrName>style.visibility</p:attrName>
                                        </p:attrNameLst>
                                      </p:cBhvr>
                                      <p:to>
                                        <p:strVal val="visible"/>
                                      </p:to>
                                    </p:set>
                                    <p:animEffect transition="in" filter="checkerboard(across)">
                                      <p:cBhvr>
                                        <p:cTn id="31" dur="1000"/>
                                        <p:tgtEl>
                                          <p:spTgt spid="13331"/>
                                        </p:tgtEl>
                                      </p:cBhvr>
                                    </p:animEffect>
                                  </p:childTnLst>
                                  <p:subTnLst>
                                    <p:audio>
                                      <p:cMediaNode>
                                        <p:cTn display="0" masterRel="sameClick">
                                          <p:stCondLst>
                                            <p:cond evt="begin" delay="0">
                                              <p:tn val="29"/>
                                            </p:cond>
                                          </p:stCondLst>
                                          <p:endCondLst>
                                            <p:cond evt="onStopAudio" delay="0">
                                              <p:tgtEl>
                                                <p:sldTgt/>
                                              </p:tgtEl>
                                            </p:cond>
                                          </p:endCondLst>
                                        </p:cTn>
                                        <p:tgtEl>
                                          <p:sndTgt r:embed="rId2" name="suction.wav"/>
                                        </p:tgtEl>
                                      </p:cMediaNode>
                                    </p:audio>
                                  </p:subTnLst>
                                </p:cTn>
                              </p:par>
                            </p:childTnLst>
                          </p:cTn>
                        </p:par>
                      </p:childTnLst>
                    </p:cTn>
                  </p:par>
                  <p:par>
                    <p:cTn id="32" fill="hold">
                      <p:stCondLst>
                        <p:cond delay="indefinite"/>
                      </p:stCondLst>
                      <p:childTnLst>
                        <p:par>
                          <p:cTn id="33" fill="hold">
                            <p:stCondLst>
                              <p:cond delay="0"/>
                            </p:stCondLst>
                            <p:childTnLst>
                              <p:par>
                                <p:cTn id="34" presetID="2" presetClass="entr" presetSubtype="2"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1+#ppt_w/2"/>
                                          </p:val>
                                        </p:tav>
                                        <p:tav tm="100000">
                                          <p:val>
                                            <p:strVal val="#ppt_x"/>
                                          </p:val>
                                        </p:tav>
                                      </p:tavLst>
                                    </p:anim>
                                    <p:anim calcmode="lin" valueType="num">
                                      <p:cBhvr additive="base">
                                        <p:cTn id="37"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3" name="drumroll.wav"/>
                                        </p:tgtEl>
                                      </p:cMediaNode>
                                    </p:audio>
                                  </p:subTnLst>
                                </p:cTn>
                              </p:par>
                            </p:childTnLst>
                          </p:cTn>
                        </p:par>
                      </p:childTnLst>
                    </p:cTn>
                  </p:par>
                  <p:par>
                    <p:cTn id="38" fill="hold">
                      <p:stCondLst>
                        <p:cond delay="indefinite"/>
                      </p:stCondLst>
                      <p:childTnLst>
                        <p:par>
                          <p:cTn id="39" fill="hold">
                            <p:stCondLst>
                              <p:cond delay="0"/>
                            </p:stCondLst>
                            <p:childTnLst>
                              <p:par>
                                <p:cTn id="40" presetID="20" presetClass="entr" presetSubtype="0" fill="hold" grpId="0" nodeType="clickEffect">
                                  <p:stCondLst>
                                    <p:cond delay="0"/>
                                  </p:stCondLst>
                                  <p:childTnLst>
                                    <p:set>
                                      <p:cBhvr>
                                        <p:cTn id="41" dur="1" fill="hold">
                                          <p:stCondLst>
                                            <p:cond delay="0"/>
                                          </p:stCondLst>
                                        </p:cTn>
                                        <p:tgtEl>
                                          <p:spTgt spid="13332"/>
                                        </p:tgtEl>
                                        <p:attrNameLst>
                                          <p:attrName>style.visibility</p:attrName>
                                        </p:attrNameLst>
                                      </p:cBhvr>
                                      <p:to>
                                        <p:strVal val="visible"/>
                                      </p:to>
                                    </p:set>
                                    <p:animEffect transition="in" filter="wedge">
                                      <p:cBhvr>
                                        <p:cTn id="42" dur="2000"/>
                                        <p:tgtEl>
                                          <p:spTgt spid="13332"/>
                                        </p:tgtEl>
                                      </p:cBhvr>
                                    </p:animEffect>
                                  </p:childTnLst>
                                  <p:subTnLst>
                                    <p:audio>
                                      <p:cMediaNode>
                                        <p:cTn display="0" masterRel="sameClick">
                                          <p:stCondLst>
                                            <p:cond evt="begin" delay="0">
                                              <p:tn val="40"/>
                                            </p:cond>
                                          </p:stCondLst>
                                          <p:endCondLst>
                                            <p:cond evt="onStopAudio" delay="0">
                                              <p:tgtEl>
                                                <p:sldTgt/>
                                              </p:tgtEl>
                                            </p:cond>
                                          </p:endCondLst>
                                        </p:cTn>
                                        <p:tgtEl>
                                          <p:sndTgt r:embed="rId2" name="suction.wav"/>
                                        </p:tgtEl>
                                      </p:cMediaNode>
                                    </p:audio>
                                  </p:subTnLst>
                                </p:cTn>
                              </p:par>
                            </p:childTnLst>
                          </p:cTn>
                        </p:par>
                      </p:childTnLst>
                    </p:cTn>
                  </p:par>
                  <p:par>
                    <p:cTn id="43" fill="hold">
                      <p:stCondLst>
                        <p:cond delay="indefinite"/>
                      </p:stCondLst>
                      <p:childTnLst>
                        <p:par>
                          <p:cTn id="44" fill="hold">
                            <p:stCondLst>
                              <p:cond delay="0"/>
                            </p:stCondLst>
                            <p:childTnLst>
                              <p:par>
                                <p:cTn id="45" presetID="45" presetClass="entr" presetSubtype="0" fill="hold" grpId="0" nodeType="clickEffect">
                                  <p:stCondLst>
                                    <p:cond delay="0"/>
                                  </p:stCondLst>
                                  <p:iterate type="lt">
                                    <p:tmPct val="10000"/>
                                  </p:iterate>
                                  <p:childTnLst>
                                    <p:set>
                                      <p:cBhvr>
                                        <p:cTn id="46" dur="1" fill="hold">
                                          <p:stCondLst>
                                            <p:cond delay="0"/>
                                          </p:stCondLst>
                                        </p:cTn>
                                        <p:tgtEl>
                                          <p:spTgt spid="13334"/>
                                        </p:tgtEl>
                                        <p:attrNameLst>
                                          <p:attrName>style.visibility</p:attrName>
                                        </p:attrNameLst>
                                      </p:cBhvr>
                                      <p:to>
                                        <p:strVal val="visible"/>
                                      </p:to>
                                    </p:set>
                                    <p:animEffect transition="in" filter="fade">
                                      <p:cBhvr>
                                        <p:cTn id="47" dur="2000"/>
                                        <p:tgtEl>
                                          <p:spTgt spid="13334"/>
                                        </p:tgtEl>
                                      </p:cBhvr>
                                    </p:animEffect>
                                    <p:anim calcmode="lin" valueType="num">
                                      <p:cBhvr>
                                        <p:cTn id="48" dur="2000" fill="hold"/>
                                        <p:tgtEl>
                                          <p:spTgt spid="13334"/>
                                        </p:tgtEl>
                                        <p:attrNameLst>
                                          <p:attrName>ppt_w</p:attrName>
                                        </p:attrNameLst>
                                      </p:cBhvr>
                                      <p:tavLst>
                                        <p:tav tm="0" fmla="#ppt_w*sin(2.5*pi*$)">
                                          <p:val>
                                            <p:fltVal val="0"/>
                                          </p:val>
                                        </p:tav>
                                        <p:tav tm="100000">
                                          <p:val>
                                            <p:fltVal val="1"/>
                                          </p:val>
                                        </p:tav>
                                      </p:tavLst>
                                    </p:anim>
                                    <p:anim calcmode="lin" valueType="num">
                                      <p:cBhvr>
                                        <p:cTn id="49" dur="2000" fill="hold"/>
                                        <p:tgtEl>
                                          <p:spTgt spid="13334"/>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45"/>
                                            </p:cond>
                                          </p:stCondLst>
                                          <p:endCondLst>
                                            <p:cond evt="onStopAudio" delay="0">
                                              <p:tgtEl>
                                                <p:sldTgt/>
                                              </p:tgtEl>
                                            </p:cond>
                                          </p:endCondLst>
                                        </p:cTn>
                                        <p:tgtEl>
                                          <p:sndTgt r:embed="rId4" name="wind.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28" grpId="0"/>
      <p:bldP spid="13329" grpId="0"/>
      <p:bldP spid="13330" grpId="0"/>
      <p:bldP spid="13331" grpId="0"/>
      <p:bldP spid="13332" grpId="0"/>
      <p:bldP spid="133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标题 15396"/>
          <p:cNvSpPr>
            <a:spLocks noGrp="1"/>
          </p:cNvSpPr>
          <p:nvPr>
            <p:ph type="title"/>
          </p:nvPr>
        </p:nvSpPr>
        <p:spPr/>
        <p:txBody>
          <a:bodyPr wrap="square" lIns="91440" tIns="45720" rIns="91440" bIns="45720" anchor="ctr"/>
          <a:lstStyle/>
          <a:p>
            <a:pPr eaLnBrk="1" hangingPunct="1"/>
            <a:endParaRPr lang="zh-CN" altLang="en-US" dirty="0"/>
          </a:p>
        </p:txBody>
      </p:sp>
      <p:sp>
        <p:nvSpPr>
          <p:cNvPr id="9218" name="矩形 15362"/>
          <p:cNvSpPr>
            <a:spLocks noGrp="1" noChangeAspect="1"/>
          </p:cNvSpPr>
          <p:nvPr/>
        </p:nvSpPr>
        <p:spPr>
          <a:xfrm>
            <a:off x="-2540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9219" name="文本框 15363"/>
          <p:cNvSpPr txBox="1"/>
          <p:nvPr/>
        </p:nvSpPr>
        <p:spPr>
          <a:xfrm>
            <a:off x="539750" y="188913"/>
            <a:ext cx="7920038" cy="1614487"/>
          </a:xfrm>
          <a:prstGeom prst="rect">
            <a:avLst/>
          </a:prstGeom>
          <a:noFill/>
          <a:ln w="9525">
            <a:noFill/>
          </a:ln>
        </p:spPr>
        <p:txBody>
          <a:bodyPr anchor="t">
            <a:spAutoFit/>
          </a:bodyPr>
          <a:lstStyle/>
          <a:p>
            <a:pPr lvl="0" indent="0">
              <a:spcBef>
                <a:spcPct val="50000"/>
              </a:spcBef>
            </a:pPr>
            <a:r>
              <a:rPr lang="zh-CN" altLang="en-US" sz="2800" b="1" dirty="0">
                <a:solidFill>
                  <a:srgbClr val="0066FF"/>
                </a:solidFill>
                <a:latin typeface="Arial" panose="020B0604020202020204" pitchFamily="34" charset="0"/>
                <a:ea typeface="宋体" panose="02010600030101010101" pitchFamily="2" charset="-122"/>
              </a:rPr>
              <a:t>二、水的净化</a:t>
            </a:r>
          </a:p>
          <a:p>
            <a:pPr lvl="0" indent="0">
              <a:spcBef>
                <a:spcPct val="50000"/>
              </a:spcBef>
            </a:pP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自来水生产：取水</a:t>
            </a:r>
            <a:r>
              <a:rPr lang="en-US" altLang="zh-CN"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沉淀</a:t>
            </a:r>
            <a:r>
              <a:rPr lang="en-US" altLang="zh-CN"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吸附</a:t>
            </a:r>
            <a:r>
              <a:rPr lang="en-US" altLang="zh-CN"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配水</a:t>
            </a:r>
          </a:p>
          <a:p>
            <a:pPr lvl="0" indent="0">
              <a:spcBef>
                <a:spcPct val="50000"/>
              </a:spcBef>
            </a:pP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净水方法及原理见下表：</a:t>
            </a:r>
          </a:p>
        </p:txBody>
      </p:sp>
      <p:graphicFrame>
        <p:nvGraphicFramePr>
          <p:cNvPr id="15450" name="内容占位符 15449"/>
          <p:cNvGraphicFramePr>
            <a:graphicFrameLocks noGrp="1"/>
          </p:cNvGraphicFramePr>
          <p:nvPr>
            <p:ph idx="4294967295"/>
          </p:nvPr>
        </p:nvGraphicFramePr>
        <p:xfrm>
          <a:off x="468313" y="1989138"/>
          <a:ext cx="8156575" cy="4657217"/>
        </p:xfrm>
        <a:graphic>
          <a:graphicData uri="http://schemas.openxmlformats.org/drawingml/2006/table">
            <a:tbl>
              <a:tblPr/>
              <a:tblGrid>
                <a:gridCol w="1943100"/>
                <a:gridCol w="3097213"/>
                <a:gridCol w="1954212"/>
                <a:gridCol w="1162050"/>
              </a:tblGrid>
              <a:tr h="968375">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净水方法</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原   理</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作   用</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能否降低硬度</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r>
              <a:tr h="169545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沉    降</a:t>
                      </a:r>
                    </a:p>
                    <a:p>
                      <a:pPr marL="0" lvl="0" indent="0">
                        <a:buNone/>
                      </a:pPr>
                      <a:r>
                        <a:rPr lang="zh-CN" altLang="en-US" sz="2400" b="1" dirty="0"/>
                        <a:t>    </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静置沉淀：（略）</a:t>
                      </a:r>
                    </a:p>
                    <a:p>
                      <a:pPr marL="0" lvl="0" indent="0">
                        <a:buNone/>
                      </a:pPr>
                      <a:r>
                        <a:rPr lang="zh-CN" altLang="en-US" sz="2400" b="1" dirty="0"/>
                        <a:t>吸附沉淀：加             等絮凝剂使悬浮物凝聚沉淀</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除去不溶性杂质</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否</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r>
              <a:tr h="1989138">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吸  附</a:t>
                      </a:r>
                    </a:p>
                    <a:p>
                      <a:pPr marL="0" lvl="0" indent="0">
                        <a:buNone/>
                      </a:pPr>
                      <a:r>
                        <a:rPr lang="zh-CN" altLang="en-US" sz="2400" b="1" dirty="0"/>
                        <a:t>（活性炭）</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利用吸附作用把自然界水中一些小颗粒的不溶性杂质和一些溶解性杂质吸附在其表面</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除去部分</a:t>
                      </a:r>
                    </a:p>
                    <a:p>
                      <a:pPr marL="0" lvl="0" indent="0">
                        <a:buNone/>
                      </a:pPr>
                      <a:r>
                        <a:rPr lang="zh-CN" altLang="en-US" sz="2400" b="1" dirty="0"/>
                        <a:t>性和可溶性杂质，除去颜色、异味等</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否</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r>
            </a:tbl>
          </a:graphicData>
        </a:graphic>
      </p:graphicFrame>
      <p:sp>
        <p:nvSpPr>
          <p:cNvPr id="9242" name="直接连接符 15411"/>
          <p:cNvSpPr/>
          <p:nvPr/>
        </p:nvSpPr>
        <p:spPr>
          <a:xfrm>
            <a:off x="4500563" y="3789363"/>
            <a:ext cx="863600" cy="0"/>
          </a:xfrm>
          <a:prstGeom prst="line">
            <a:avLst/>
          </a:prstGeom>
          <a:ln w="9525" cap="flat" cmpd="sng">
            <a:solidFill>
              <a:schemeClr val="tx1"/>
            </a:solidFill>
            <a:prstDash val="solid"/>
            <a:round/>
            <a:headEnd type="none" w="med" len="med"/>
            <a:tailEnd type="none" w="med" len="med"/>
          </a:ln>
        </p:spPr>
      </p:sp>
      <p:sp>
        <p:nvSpPr>
          <p:cNvPr id="9243" name="直接连接符 15423"/>
          <p:cNvSpPr/>
          <p:nvPr/>
        </p:nvSpPr>
        <p:spPr>
          <a:xfrm>
            <a:off x="6732588" y="5084763"/>
            <a:ext cx="647700" cy="0"/>
          </a:xfrm>
          <a:prstGeom prst="line">
            <a:avLst/>
          </a:prstGeom>
          <a:ln w="9525" cap="flat" cmpd="sng">
            <a:solidFill>
              <a:schemeClr val="tx1"/>
            </a:solidFill>
            <a:prstDash val="solid"/>
            <a:round/>
            <a:headEnd type="none" w="med" len="med"/>
            <a:tailEnd type="none" w="med" len="med"/>
          </a:ln>
        </p:spPr>
      </p:sp>
      <p:sp>
        <p:nvSpPr>
          <p:cNvPr id="9244" name="直接连接符 15440"/>
          <p:cNvSpPr/>
          <p:nvPr/>
        </p:nvSpPr>
        <p:spPr>
          <a:xfrm>
            <a:off x="4427538" y="1125538"/>
            <a:ext cx="865187" cy="0"/>
          </a:xfrm>
          <a:prstGeom prst="line">
            <a:avLst/>
          </a:prstGeom>
          <a:ln w="9525" cap="flat" cmpd="sng">
            <a:solidFill>
              <a:schemeClr val="tx1"/>
            </a:solidFill>
            <a:prstDash val="solid"/>
            <a:round/>
            <a:headEnd type="none" w="med" len="med"/>
            <a:tailEnd type="none" w="med" len="med"/>
          </a:ln>
        </p:spPr>
      </p:sp>
      <p:sp>
        <p:nvSpPr>
          <p:cNvPr id="15442" name="文本框 15441"/>
          <p:cNvSpPr txBox="1"/>
          <p:nvPr/>
        </p:nvSpPr>
        <p:spPr>
          <a:xfrm>
            <a:off x="4500563" y="692785"/>
            <a:ext cx="7937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过滤</a:t>
            </a:r>
          </a:p>
        </p:txBody>
      </p:sp>
      <p:sp>
        <p:nvSpPr>
          <p:cNvPr id="15443" name="文本框 15442"/>
          <p:cNvSpPr txBox="1"/>
          <p:nvPr/>
        </p:nvSpPr>
        <p:spPr>
          <a:xfrm>
            <a:off x="6588125" y="692785"/>
            <a:ext cx="7937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消毒</a:t>
            </a:r>
          </a:p>
        </p:txBody>
      </p:sp>
      <p:sp>
        <p:nvSpPr>
          <p:cNvPr id="9247" name="直接连接符 15443"/>
          <p:cNvSpPr/>
          <p:nvPr/>
        </p:nvSpPr>
        <p:spPr>
          <a:xfrm>
            <a:off x="6588125" y="1125538"/>
            <a:ext cx="792163" cy="0"/>
          </a:xfrm>
          <a:prstGeom prst="line">
            <a:avLst/>
          </a:prstGeom>
          <a:ln w="9525" cap="flat" cmpd="sng">
            <a:solidFill>
              <a:schemeClr val="tx1"/>
            </a:solidFill>
            <a:prstDash val="solid"/>
            <a:round/>
            <a:headEnd type="none" w="med" len="med"/>
            <a:tailEnd type="none" w="med" len="med"/>
          </a:ln>
        </p:spPr>
      </p:sp>
      <p:sp>
        <p:nvSpPr>
          <p:cNvPr id="15445" name="文本框 15444"/>
          <p:cNvSpPr txBox="1"/>
          <p:nvPr/>
        </p:nvSpPr>
        <p:spPr>
          <a:xfrm>
            <a:off x="4500563" y="3356293"/>
            <a:ext cx="79375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明矾</a:t>
            </a:r>
          </a:p>
        </p:txBody>
      </p:sp>
      <p:sp>
        <p:nvSpPr>
          <p:cNvPr id="15449" name="文本框 15448"/>
          <p:cNvSpPr txBox="1"/>
          <p:nvPr/>
        </p:nvSpPr>
        <p:spPr>
          <a:xfrm>
            <a:off x="6732588" y="4652963"/>
            <a:ext cx="935037"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不溶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442"/>
                                        </p:tgtEl>
                                        <p:attrNameLst>
                                          <p:attrName>style.visibility</p:attrName>
                                        </p:attrNameLst>
                                      </p:cBhvr>
                                      <p:to>
                                        <p:strVal val="visible"/>
                                      </p:to>
                                    </p:set>
                                    <p:anim calcmode="lin" valueType="num">
                                      <p:cBhvr additive="base">
                                        <p:cTn id="7" dur="500" fill="hold"/>
                                        <p:tgtEl>
                                          <p:spTgt spid="15442"/>
                                        </p:tgtEl>
                                        <p:attrNameLst>
                                          <p:attrName>ppt_x</p:attrName>
                                        </p:attrNameLst>
                                      </p:cBhvr>
                                      <p:tavLst>
                                        <p:tav tm="0">
                                          <p:val>
                                            <p:strVal val="0-#ppt_w/2"/>
                                          </p:val>
                                        </p:tav>
                                        <p:tav tm="100000">
                                          <p:val>
                                            <p:strVal val="#ppt_x"/>
                                          </p:val>
                                        </p:tav>
                                      </p:tavLst>
                                    </p:anim>
                                    <p:anim calcmode="lin" valueType="num">
                                      <p:cBhvr additive="base">
                                        <p:cTn id="8" dur="500" fill="hold"/>
                                        <p:tgtEl>
                                          <p:spTgt spid="1544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5443"/>
                                        </p:tgtEl>
                                        <p:attrNameLst>
                                          <p:attrName>style.visibility</p:attrName>
                                        </p:attrNameLst>
                                      </p:cBhvr>
                                      <p:to>
                                        <p:strVal val="visible"/>
                                      </p:to>
                                    </p:set>
                                    <p:animEffect transition="in" filter="diamond(in)">
                                      <p:cBhvr>
                                        <p:cTn id="13" dur="2000"/>
                                        <p:tgtEl>
                                          <p:spTgt spid="15443"/>
                                        </p:tgtEl>
                                      </p:cBhvr>
                                    </p:animEffect>
                                  </p:childTnLst>
                                  <p:subTnLst>
                                    <p:audio>
                                      <p:cMediaNode>
                                        <p:cTn display="0" masterRel="sameClick">
                                          <p:stCondLst>
                                            <p:cond evt="begin" delay="0">
                                              <p:tn val="11"/>
                                            </p:cond>
                                          </p:stCondLst>
                                          <p:endCondLst>
                                            <p:cond evt="onStopAudio" delay="0">
                                              <p:tgtEl>
                                                <p:sldTgt/>
                                              </p:tgtEl>
                                            </p:cond>
                                          </p:endCondLst>
                                        </p:cTn>
                                        <p:tgtEl>
                                          <p:sndTgt r:embed="rId2" name="chimes.wav"/>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15445"/>
                                        </p:tgtEl>
                                        <p:attrNameLst>
                                          <p:attrName>style.visibility</p:attrName>
                                        </p:attrNameLst>
                                      </p:cBhvr>
                                      <p:to>
                                        <p:strVal val="visible"/>
                                      </p:to>
                                    </p:set>
                                    <p:anim calcmode="lin" valueType="num">
                                      <p:cBhvr additive="base">
                                        <p:cTn id="18" dur="500" fill="hold"/>
                                        <p:tgtEl>
                                          <p:spTgt spid="15445"/>
                                        </p:tgtEl>
                                        <p:attrNameLst>
                                          <p:attrName>ppt_x</p:attrName>
                                        </p:attrNameLst>
                                      </p:cBhvr>
                                      <p:tavLst>
                                        <p:tav tm="0">
                                          <p:val>
                                            <p:strVal val="1+#ppt_w/2"/>
                                          </p:val>
                                        </p:tav>
                                        <p:tav tm="100000">
                                          <p:val>
                                            <p:strVal val="#ppt_x"/>
                                          </p:val>
                                        </p:tav>
                                      </p:tavLst>
                                    </p:anim>
                                    <p:anim calcmode="lin" valueType="num">
                                      <p:cBhvr additive="base">
                                        <p:cTn id="19" dur="500" fill="hold"/>
                                        <p:tgtEl>
                                          <p:spTgt spid="1544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2" name="chimes.wav"/>
                                        </p:tgtEl>
                                      </p:cMediaNode>
                                    </p:audio>
                                  </p:sub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5449"/>
                                        </p:tgtEl>
                                        <p:attrNameLst>
                                          <p:attrName>style.visibility</p:attrName>
                                        </p:attrNameLst>
                                      </p:cBhvr>
                                      <p:to>
                                        <p:strVal val="visible"/>
                                      </p:to>
                                    </p:set>
                                    <p:anim calcmode="lin" valueType="num">
                                      <p:cBhvr additive="base">
                                        <p:cTn id="24" dur="500" fill="hold"/>
                                        <p:tgtEl>
                                          <p:spTgt spid="15449"/>
                                        </p:tgtEl>
                                        <p:attrNameLst>
                                          <p:attrName>ppt_x</p:attrName>
                                        </p:attrNameLst>
                                      </p:cBhvr>
                                      <p:tavLst>
                                        <p:tav tm="0">
                                          <p:val>
                                            <p:strVal val="1+#ppt_w/2"/>
                                          </p:val>
                                        </p:tav>
                                        <p:tav tm="100000">
                                          <p:val>
                                            <p:strVal val="#ppt_x"/>
                                          </p:val>
                                        </p:tav>
                                      </p:tavLst>
                                    </p:anim>
                                    <p:anim calcmode="lin" valueType="num">
                                      <p:cBhvr additive="base">
                                        <p:cTn id="25" dur="500" fill="hold"/>
                                        <p:tgtEl>
                                          <p:spTgt spid="1544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42" grpId="0"/>
      <p:bldP spid="15443" grpId="0"/>
      <p:bldP spid="15445" grpId="0"/>
      <p:bldP spid="154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26626"/>
          <p:cNvSpPr>
            <a:spLocks noGrp="1" noChangeAspect="1"/>
          </p:cNvSpPr>
          <p:nvPr/>
        </p:nvSpPr>
        <p:spPr>
          <a:xfrm>
            <a:off x="422275" y="95250"/>
            <a:ext cx="8620125" cy="6669088"/>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graphicFrame>
        <p:nvGraphicFramePr>
          <p:cNvPr id="26660" name="内容占位符 26659"/>
          <p:cNvGraphicFramePr>
            <a:graphicFrameLocks noGrp="1"/>
          </p:cNvGraphicFramePr>
          <p:nvPr>
            <p:ph idx="4294967295"/>
          </p:nvPr>
        </p:nvGraphicFramePr>
        <p:xfrm>
          <a:off x="1117600" y="388938"/>
          <a:ext cx="7656195" cy="4390390"/>
        </p:xfrm>
        <a:graphic>
          <a:graphicData uri="http://schemas.openxmlformats.org/drawingml/2006/table">
            <a:tbl>
              <a:tblPr/>
              <a:tblGrid>
                <a:gridCol w="1125855"/>
                <a:gridCol w="2511425"/>
                <a:gridCol w="1631950"/>
                <a:gridCol w="2386965"/>
              </a:tblGrid>
              <a:tr h="128143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净水方法</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原    理</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作   用</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能否降低硬度</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r>
              <a:tr h="1542415">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过 滤    </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不溶性固体不能透过滤纸，可溶性物质和水能透过滤纸</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除去水中所有的不溶性杂质</a:t>
                      </a: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否</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r>
              <a:tr h="154051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蒸 馏</a:t>
                      </a:r>
                    </a:p>
                    <a:p>
                      <a:pPr marL="0" lvl="0" indent="0">
                        <a:buNone/>
                      </a:pPr>
                      <a:endParaRPr lang="zh-CN" altLang="en-US" sz="2400" b="1" dirty="0"/>
                    </a:p>
                  </a:txBody>
                  <a:tcPr anchor="b">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通过加热的方法使水变成水蒸气后冷凝成水，而杂质留在烧瓶中</a:t>
                      </a:r>
                    </a:p>
                  </a:txBody>
                  <a:tcPr anchor="b">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除去可溶性和不溶性杂质</a:t>
                      </a:r>
                    </a:p>
                  </a:txBody>
                  <a:tcPr anchor="b">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能</a:t>
                      </a:r>
                    </a:p>
                  </a:txBody>
                  <a:tcPr anchor="b">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r>
            </a:tbl>
          </a:graphicData>
        </a:graphic>
      </p:graphicFrame>
      <p:sp>
        <p:nvSpPr>
          <p:cNvPr id="26656" name="文本框 26655"/>
          <p:cNvSpPr txBox="1"/>
          <p:nvPr/>
        </p:nvSpPr>
        <p:spPr>
          <a:xfrm>
            <a:off x="1117600" y="4897438"/>
            <a:ext cx="7654925" cy="1754187"/>
          </a:xfrm>
          <a:prstGeom prst="rect">
            <a:avLst/>
          </a:prstGeom>
          <a:solidFill>
            <a:srgbClr val="FFFF66"/>
          </a:solidFill>
          <a:ln w="9525" cap="flat" cmpd="sng">
            <a:solidFill>
              <a:schemeClr val="accent1"/>
            </a:solidFill>
            <a:prstDash val="solid"/>
            <a:miter/>
            <a:headEnd type="none" w="med" len="med"/>
            <a:tailEnd type="none" w="med" len="med"/>
          </a:ln>
        </p:spPr>
        <p:txBody>
          <a:bodyPr wrap="square"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注意：</a:t>
            </a:r>
            <a:r>
              <a:rPr lang="en-US" altLang="zh-CN" b="1" dirty="0">
                <a:latin typeface="Arial" panose="020B0604020202020204" pitchFamily="34" charset="0"/>
                <a:ea typeface="宋体" panose="02010600030101010101" pitchFamily="2" charset="-122"/>
              </a:rPr>
              <a:t>①</a:t>
            </a:r>
            <a:r>
              <a:rPr lang="zh-CN" altLang="en-US" sz="2400" b="1" dirty="0">
                <a:latin typeface="Arial" panose="020B0604020202020204" pitchFamily="34" charset="0"/>
                <a:ea typeface="宋体" panose="02010600030101010101" pitchFamily="2" charset="-122"/>
              </a:rPr>
              <a:t>单一操作时，净化程度由低到高的顺序为：沉淀</a:t>
            </a:r>
            <a:r>
              <a:rPr lang="zh-CN" altLang="en-US"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吸附</a:t>
            </a:r>
            <a:r>
              <a:rPr lang="zh-CN" altLang="en-US"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过滤</a:t>
            </a:r>
            <a:r>
              <a:rPr lang="zh-CN" altLang="en-US"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蒸馏</a:t>
            </a:r>
          </a:p>
          <a:p>
            <a:pPr lvl="0" indent="0">
              <a:spcBef>
                <a:spcPct val="50000"/>
              </a:spcBef>
            </a:pPr>
            <a:r>
              <a:rPr lang="zh-CN" altLang="en-US" sz="2400" b="1" dirty="0">
                <a:latin typeface="Arial" panose="020B0604020202020204" pitchFamily="34" charset="0"/>
                <a:ea typeface="宋体" panose="02010600030101010101" pitchFamily="2" charset="-122"/>
              </a:rPr>
              <a:t>           </a:t>
            </a:r>
            <a:r>
              <a:rPr lang="en-US" altLang="zh-CN" b="1" dirty="0">
                <a:latin typeface="Arial" panose="020B0604020202020204" pitchFamily="34" charset="0"/>
                <a:ea typeface="宋体" panose="02010600030101010101" pitchFamily="2" charset="-122"/>
              </a:rPr>
              <a:t>②</a:t>
            </a:r>
            <a:r>
              <a:rPr lang="zh-CN" altLang="en-US" sz="2400" b="1" dirty="0">
                <a:latin typeface="Arial" panose="020B0604020202020204" pitchFamily="34" charset="0"/>
                <a:ea typeface="宋体" panose="02010600030101010101" pitchFamily="2" charset="-122"/>
              </a:rPr>
              <a:t>综合运用时，按“沉淀</a:t>
            </a:r>
            <a:r>
              <a:rPr lang="en-US" altLang="zh-CN"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过滤</a:t>
            </a:r>
            <a:r>
              <a:rPr lang="en-US" altLang="zh-CN"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吸附</a:t>
            </a:r>
            <a:r>
              <a:rPr lang="en-US" altLang="zh-CN"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蒸馏”的顺序操作，效果更好。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6660"/>
                                        </p:tgtEl>
                                        <p:attrNameLst>
                                          <p:attrName>style.visibility</p:attrName>
                                        </p:attrNameLst>
                                      </p:cBhvr>
                                      <p:to>
                                        <p:strVal val="visible"/>
                                      </p:to>
                                    </p:set>
                                    <p:anim calcmode="lin" valueType="num">
                                      <p:cBhvr additive="base">
                                        <p:cTn id="7" dur="500" fill="hold"/>
                                        <p:tgtEl>
                                          <p:spTgt spid="26660"/>
                                        </p:tgtEl>
                                        <p:attrNameLst>
                                          <p:attrName>ppt_x</p:attrName>
                                        </p:attrNameLst>
                                      </p:cBhvr>
                                      <p:tavLst>
                                        <p:tav tm="0">
                                          <p:val>
                                            <p:strVal val="0-#ppt_w/2"/>
                                          </p:val>
                                        </p:tav>
                                        <p:tav tm="100000">
                                          <p:val>
                                            <p:strVal val="#ppt_x"/>
                                          </p:val>
                                        </p:tav>
                                      </p:tavLst>
                                    </p:anim>
                                    <p:anim calcmode="lin" valueType="num">
                                      <p:cBhvr additive="base">
                                        <p:cTn id="8" dur="500" fill="hold"/>
                                        <p:tgtEl>
                                          <p:spTgt spid="2666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6656"/>
                                        </p:tgtEl>
                                        <p:attrNameLst>
                                          <p:attrName>style.visibility</p:attrName>
                                        </p:attrNameLst>
                                      </p:cBhvr>
                                      <p:to>
                                        <p:strVal val="visible"/>
                                      </p:to>
                                    </p:set>
                                    <p:animEffect transition="in" filter="blinds(horizontal)">
                                      <p:cBhvr>
                                        <p:cTn id="13" dur="500"/>
                                        <p:tgtEl>
                                          <p:spTgt spid="266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6"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标题 7169" hidden="1"/>
          <p:cNvSpPr>
            <a:spLocks noGrp="1"/>
          </p:cNvSpPr>
          <p:nvPr>
            <p:ph type="title"/>
          </p:nvPr>
        </p:nvSpPr>
        <p:spPr/>
        <p:txBody>
          <a:bodyPr wrap="square" lIns="91440" tIns="45720" rIns="91440" bIns="45720" anchor="ctr"/>
          <a:lstStyle/>
          <a:p>
            <a:pPr eaLnBrk="1" hangingPunct="1"/>
            <a:endParaRPr lang="zh-CN" altLang="en-US" dirty="0"/>
          </a:p>
        </p:txBody>
      </p:sp>
      <p:sp>
        <p:nvSpPr>
          <p:cNvPr id="11266" name="矩形 7170"/>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11267" name="文本框 7171"/>
          <p:cNvSpPr txBox="1"/>
          <p:nvPr/>
        </p:nvSpPr>
        <p:spPr>
          <a:xfrm>
            <a:off x="250825" y="188913"/>
            <a:ext cx="8697913" cy="3257550"/>
          </a:xfrm>
          <a:prstGeom prst="rect">
            <a:avLst/>
          </a:prstGeom>
          <a:solidFill>
            <a:schemeClr val="bg1"/>
          </a:solidFill>
          <a:ln w="9525">
            <a:noFill/>
          </a:ln>
        </p:spPr>
        <p:txBody>
          <a:bodyPr anchor="t">
            <a:spAutoFit/>
          </a:bodyPr>
          <a:lstStyle/>
          <a:p>
            <a:pPr lvl="0" indent="0">
              <a:spcBef>
                <a:spcPct val="50000"/>
              </a:spcBef>
            </a:pPr>
            <a:r>
              <a:rPr lang="zh-CN" altLang="en-US" sz="2800" b="1" dirty="0">
                <a:solidFill>
                  <a:srgbClr val="0066FF"/>
                </a:solidFill>
                <a:latin typeface="Arial" panose="020B0604020202020204" pitchFamily="34" charset="0"/>
                <a:ea typeface="宋体" panose="02010600030101010101" pitchFamily="2" charset="-122"/>
              </a:rPr>
              <a:t>三、硬水和软水</a:t>
            </a:r>
          </a:p>
          <a:p>
            <a:pPr lvl="0" indent="0">
              <a:spcBef>
                <a:spcPct val="50000"/>
              </a:spcBef>
            </a:pPr>
            <a:r>
              <a:rPr lang="zh-CN" altLang="en-US" sz="2400" b="1" dirty="0">
                <a:solidFill>
                  <a:schemeClr val="tx2"/>
                </a:solidFill>
                <a:latin typeface="Arial" panose="020B0604020202020204" pitchFamily="34" charset="0"/>
                <a:ea typeface="宋体" panose="02010600030101010101" pitchFamily="2" charset="-122"/>
              </a:rPr>
              <a:t>定义：含有较多                                    的水 ，叫做硬水；</a:t>
            </a:r>
          </a:p>
          <a:p>
            <a:pPr lvl="0" indent="0">
              <a:spcBef>
                <a:spcPct val="50000"/>
              </a:spcBef>
            </a:pPr>
            <a:r>
              <a:rPr lang="zh-CN" altLang="en-US" sz="2400" b="1" dirty="0">
                <a:solidFill>
                  <a:schemeClr val="tx2"/>
                </a:solidFill>
                <a:latin typeface="Arial" panose="020B0604020202020204" pitchFamily="34" charset="0"/>
                <a:ea typeface="宋体" panose="02010600030101010101" pitchFamily="2" charset="-122"/>
              </a:rPr>
              <a:t>           不含或含有较少</a:t>
            </a:r>
            <a:r>
              <a:rPr lang="zh-CN" altLang="en-US" sz="2400" b="1" dirty="0">
                <a:latin typeface="Arial" panose="020B0604020202020204" pitchFamily="34" charset="0"/>
                <a:ea typeface="宋体" panose="02010600030101010101" pitchFamily="2" charset="-122"/>
              </a:rPr>
              <a:t>可溶性钙、镁化合物</a:t>
            </a:r>
            <a:r>
              <a:rPr lang="zh-CN" altLang="en-US" sz="2400" b="1" dirty="0">
                <a:solidFill>
                  <a:schemeClr val="tx2"/>
                </a:solidFill>
                <a:latin typeface="Arial" panose="020B0604020202020204" pitchFamily="34" charset="0"/>
                <a:ea typeface="宋体" panose="02010600030101010101" pitchFamily="2" charset="-122"/>
              </a:rPr>
              <a:t>的水 ，叫做软水。</a:t>
            </a:r>
          </a:p>
          <a:p>
            <a:pPr lvl="0" indent="0">
              <a:spcBef>
                <a:spcPct val="50000"/>
              </a:spcBef>
            </a:pPr>
            <a:r>
              <a:rPr lang="zh-CN" altLang="en-US" sz="2400" b="1" dirty="0">
                <a:solidFill>
                  <a:schemeClr val="tx2"/>
                </a:solidFill>
                <a:latin typeface="Arial" panose="020B0604020202020204" pitchFamily="34" charset="0"/>
                <a:ea typeface="宋体" panose="02010600030101010101" pitchFamily="2" charset="-122"/>
              </a:rPr>
              <a:t>检验：加入               ，产生泡沫多的是软水，反之则是硬水。</a:t>
            </a:r>
          </a:p>
          <a:p>
            <a:pPr lvl="0" indent="0">
              <a:spcBef>
                <a:spcPct val="50000"/>
              </a:spcBef>
            </a:pPr>
            <a:r>
              <a:rPr lang="zh-CN" altLang="en-US" sz="2400" b="1" dirty="0">
                <a:solidFill>
                  <a:schemeClr val="tx2"/>
                </a:solidFill>
                <a:latin typeface="Arial" panose="020B0604020202020204" pitchFamily="34" charset="0"/>
                <a:ea typeface="宋体" panose="02010600030101010101" pitchFamily="2" charset="-122"/>
              </a:rPr>
              <a:t>硬水软化的方法： 煮沸（生活上）</a:t>
            </a:r>
          </a:p>
          <a:p>
            <a:pPr lvl="0" indent="0">
              <a:spcBef>
                <a:spcPct val="50000"/>
              </a:spcBef>
            </a:pPr>
            <a:r>
              <a:rPr lang="zh-CN" altLang="en-US" sz="2400" b="1" dirty="0">
                <a:solidFill>
                  <a:schemeClr val="tx2"/>
                </a:solidFill>
                <a:latin typeface="Arial" panose="020B0604020202020204" pitchFamily="34" charset="0"/>
                <a:ea typeface="宋体" panose="02010600030101010101" pitchFamily="2" charset="-122"/>
              </a:rPr>
              <a:t>                              蒸馏（实验室）                </a:t>
            </a:r>
          </a:p>
        </p:txBody>
      </p:sp>
      <p:sp>
        <p:nvSpPr>
          <p:cNvPr id="7173" name="文本框 7172"/>
          <p:cNvSpPr txBox="1"/>
          <p:nvPr/>
        </p:nvSpPr>
        <p:spPr>
          <a:xfrm>
            <a:off x="2483803" y="621030"/>
            <a:ext cx="3097212" cy="457200"/>
          </a:xfrm>
          <a:prstGeom prst="rect">
            <a:avLst/>
          </a:prstGeom>
          <a:noFill/>
          <a:ln w="9525">
            <a:noFill/>
          </a:ln>
        </p:spPr>
        <p:txBody>
          <a:bodyPr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可溶性钙、镁化合物</a:t>
            </a:r>
          </a:p>
        </p:txBody>
      </p:sp>
      <p:sp>
        <p:nvSpPr>
          <p:cNvPr id="11269" name="直接连接符 7173"/>
          <p:cNvSpPr/>
          <p:nvPr/>
        </p:nvSpPr>
        <p:spPr>
          <a:xfrm>
            <a:off x="2555875" y="1052513"/>
            <a:ext cx="2808288" cy="0"/>
          </a:xfrm>
          <a:prstGeom prst="line">
            <a:avLst/>
          </a:prstGeom>
          <a:ln w="9525" cap="flat" cmpd="sng">
            <a:solidFill>
              <a:schemeClr val="tx1"/>
            </a:solidFill>
            <a:prstDash val="solid"/>
            <a:round/>
            <a:headEnd type="none" w="med" len="med"/>
            <a:tailEnd type="none" w="med" len="med"/>
          </a:ln>
        </p:spPr>
      </p:sp>
      <p:sp>
        <p:nvSpPr>
          <p:cNvPr id="7176" name="文本框 7175"/>
          <p:cNvSpPr txBox="1"/>
          <p:nvPr/>
        </p:nvSpPr>
        <p:spPr>
          <a:xfrm>
            <a:off x="1908175" y="1773238"/>
            <a:ext cx="1208088"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肥皂水</a:t>
            </a:r>
          </a:p>
        </p:txBody>
      </p:sp>
      <p:sp>
        <p:nvSpPr>
          <p:cNvPr id="11271" name="直接连接符 7177"/>
          <p:cNvSpPr/>
          <p:nvPr/>
        </p:nvSpPr>
        <p:spPr>
          <a:xfrm>
            <a:off x="1979613" y="2205038"/>
            <a:ext cx="936625" cy="0"/>
          </a:xfrm>
          <a:prstGeom prst="line">
            <a:avLst/>
          </a:prstGeom>
          <a:ln w="9525" cap="flat" cmpd="sng">
            <a:solidFill>
              <a:schemeClr val="tx1"/>
            </a:solidFill>
            <a:prstDash val="solid"/>
            <a:round/>
            <a:headEnd type="none" w="med" len="med"/>
            <a:tailEnd type="none" w="med" len="med"/>
          </a:ln>
        </p:spPr>
      </p:sp>
      <p:sp>
        <p:nvSpPr>
          <p:cNvPr id="11272" name="左大括号 7178"/>
          <p:cNvSpPr/>
          <p:nvPr/>
        </p:nvSpPr>
        <p:spPr>
          <a:xfrm>
            <a:off x="2627313" y="2636838"/>
            <a:ext cx="144462" cy="647700"/>
          </a:xfrm>
          <a:prstGeom prst="leftBrace">
            <a:avLst>
              <a:gd name="adj1" fmla="val 37300"/>
              <a:gd name="adj2" fmla="val 50000"/>
            </a:avLst>
          </a:prstGeom>
          <a:noFill/>
          <a:ln w="9525" cap="flat" cmpd="sng">
            <a:solidFill>
              <a:schemeClr val="tx1"/>
            </a:solidFill>
            <a:prstDash val="solid"/>
            <a:round/>
            <a:headEnd type="none" w="med" len="med"/>
            <a:tailEnd type="none" w="med" len="med"/>
          </a:ln>
        </p:spPr>
        <p:txBody>
          <a:bodyPr anchor="t"/>
          <a:lstStyle/>
          <a:p>
            <a:pPr lvl="0" indent="0"/>
            <a:endParaRPr lang="zh-CN" altLang="en-US" dirty="0">
              <a:latin typeface="Arial" panose="020B0604020202020204" pitchFamily="34" charset="0"/>
              <a:ea typeface="宋体" panose="02010600030101010101" pitchFamily="2" charset="-122"/>
            </a:endParaRPr>
          </a:p>
        </p:txBody>
      </p:sp>
      <p:pic>
        <p:nvPicPr>
          <p:cNvPr id="11273" name="图片 7179" descr="图片1"/>
          <p:cNvPicPr>
            <a:picLocks noChangeAspect="1"/>
          </p:cNvPicPr>
          <p:nvPr/>
        </p:nvPicPr>
        <p:blipFill>
          <a:blip r:embed="rId4"/>
          <a:stretch>
            <a:fillRect/>
          </a:stretch>
        </p:blipFill>
        <p:spPr>
          <a:xfrm>
            <a:off x="539750" y="4846638"/>
            <a:ext cx="2447925" cy="16621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additive="base">
                                        <p:cTn id="7" dur="500" fill="hold"/>
                                        <p:tgtEl>
                                          <p:spTgt spid="7173"/>
                                        </p:tgtEl>
                                        <p:attrNameLst>
                                          <p:attrName>ppt_x</p:attrName>
                                        </p:attrNameLst>
                                      </p:cBhvr>
                                      <p:tavLst>
                                        <p:tav tm="0">
                                          <p:val>
                                            <p:strVal val="1+#ppt_w/2"/>
                                          </p:val>
                                        </p:tav>
                                        <p:tav tm="100000">
                                          <p:val>
                                            <p:strVal val="#ppt_x"/>
                                          </p:val>
                                        </p:tav>
                                      </p:tavLst>
                                    </p:anim>
                                    <p:anim calcmode="lin" valueType="num">
                                      <p:cBhvr additive="base">
                                        <p:cTn id="8" dur="500" fill="hold"/>
                                        <p:tgtEl>
                                          <p:spTgt spid="717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0" presetClass="entr" presetSubtype="0" fill="hold" grpId="0" nodeType="clickEffect">
                                  <p:stCondLst>
                                    <p:cond delay="0"/>
                                  </p:stCondLst>
                                  <p:childTnLst>
                                    <p:set>
                                      <p:cBhvr>
                                        <p:cTn id="12" dur="1" fill="hold">
                                          <p:stCondLst>
                                            <p:cond delay="0"/>
                                          </p:stCondLst>
                                        </p:cTn>
                                        <p:tgtEl>
                                          <p:spTgt spid="7176"/>
                                        </p:tgtEl>
                                        <p:attrNameLst>
                                          <p:attrName>style.visibility</p:attrName>
                                        </p:attrNameLst>
                                      </p:cBhvr>
                                      <p:to>
                                        <p:strVal val="visible"/>
                                      </p:to>
                                    </p:set>
                                    <p:animEffect transition="in" filter="wedge">
                                      <p:cBhvr>
                                        <p:cTn id="13" dur="2000"/>
                                        <p:tgtEl>
                                          <p:spTgt spid="7176"/>
                                        </p:tgtEl>
                                      </p:cBhvr>
                                    </p:animEffect>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矩形 9218"/>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zh-CN" dirty="0">
              <a:latin typeface="Arial" panose="020B0604020202020204" pitchFamily="34" charset="0"/>
              <a:ea typeface="宋体" panose="02010600030101010101" pitchFamily="2" charset="-122"/>
            </a:endParaRPr>
          </a:p>
        </p:txBody>
      </p:sp>
      <p:sp>
        <p:nvSpPr>
          <p:cNvPr id="9334" name="文本框 9333"/>
          <p:cNvSpPr txBox="1"/>
          <p:nvPr/>
        </p:nvSpPr>
        <p:spPr>
          <a:xfrm>
            <a:off x="1476375" y="549275"/>
            <a:ext cx="7056438" cy="2162175"/>
          </a:xfrm>
          <a:prstGeom prst="rect">
            <a:avLst/>
          </a:prstGeom>
          <a:solidFill>
            <a:schemeClr val="bg1"/>
          </a:solidFill>
          <a:ln w="9525">
            <a:noFill/>
          </a:ln>
        </p:spPr>
        <p:txBody>
          <a:bodyPr anchor="t">
            <a:spAutoFit/>
          </a:bodyPr>
          <a:lstStyle/>
          <a:p>
            <a:pPr lvl="0" indent="0">
              <a:spcBef>
                <a:spcPct val="50000"/>
              </a:spcBef>
            </a:pPr>
            <a:r>
              <a:rPr lang="zh-CN" altLang="en-US" sz="2800" b="1" dirty="0">
                <a:solidFill>
                  <a:srgbClr val="0066FF"/>
                </a:solidFill>
                <a:latin typeface="Arial" panose="020B0604020202020204" pitchFamily="34" charset="0"/>
                <a:ea typeface="宋体" panose="02010600030101010101" pitchFamily="2" charset="-122"/>
              </a:rPr>
              <a:t>四、爱护水资源</a:t>
            </a:r>
            <a:endParaRPr lang="zh-CN" altLang="en-US" sz="2400" b="1" dirty="0">
              <a:latin typeface="Arial" panose="020B0604020202020204" pitchFamily="34" charset="0"/>
              <a:ea typeface="宋体" panose="02010600030101010101" pitchFamily="2" charset="-122"/>
            </a:endParaRPr>
          </a:p>
          <a:p>
            <a:pPr lvl="0" indent="0">
              <a:spcBef>
                <a:spcPct val="50000"/>
              </a:spcBef>
            </a:pP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爱护水资源的措施：</a:t>
            </a:r>
            <a:r>
              <a:rPr lang="en-US" altLang="zh-CN" sz="2400" b="1" dirty="0">
                <a:latin typeface="Arial" panose="020B0604020202020204" pitchFamily="34" charset="0"/>
                <a:ea typeface="宋体" panose="02010600030101010101" pitchFamily="2" charset="-122"/>
              </a:rPr>
              <a:t>①</a:t>
            </a:r>
            <a:r>
              <a:rPr lang="zh-CN" altLang="en-US" sz="2400" b="1" dirty="0">
                <a:latin typeface="Arial" panose="020B0604020202020204" pitchFamily="34" charset="0"/>
                <a:ea typeface="宋体" panose="02010600030101010101" pitchFamily="2" charset="-122"/>
              </a:rPr>
              <a:t>节约用水</a:t>
            </a:r>
            <a:r>
              <a:rPr lang="en-US" altLang="zh-CN" sz="2400" b="1" dirty="0">
                <a:latin typeface="Arial" panose="020B0604020202020204" pitchFamily="34" charset="0"/>
                <a:ea typeface="宋体" panose="02010600030101010101" pitchFamily="2" charset="-122"/>
              </a:rPr>
              <a:t>②</a:t>
            </a:r>
            <a:r>
              <a:rPr lang="zh-CN" altLang="en-US" sz="2400" b="1" dirty="0">
                <a:latin typeface="Arial" panose="020B0604020202020204" pitchFamily="34" charset="0"/>
                <a:ea typeface="宋体" panose="02010600030101010101" pitchFamily="2" charset="-122"/>
              </a:rPr>
              <a:t>防止水体污染</a:t>
            </a:r>
          </a:p>
          <a:p>
            <a:pPr lvl="0" indent="0">
              <a:spcBef>
                <a:spcPct val="50000"/>
              </a:spcBef>
            </a:pP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节约用水（见下表）</a:t>
            </a:r>
          </a:p>
          <a:p>
            <a:pPr lvl="0" indent="0">
              <a:spcBef>
                <a:spcPct val="50000"/>
              </a:spcBef>
            </a:pPr>
            <a:endParaRPr lang="zh-CN" altLang="en-US" sz="2400" b="1" dirty="0">
              <a:latin typeface="Arial" panose="020B0604020202020204" pitchFamily="34" charset="0"/>
              <a:ea typeface="宋体" panose="02010600030101010101" pitchFamily="2" charset="-122"/>
            </a:endParaRPr>
          </a:p>
        </p:txBody>
      </p:sp>
      <p:graphicFrame>
        <p:nvGraphicFramePr>
          <p:cNvPr id="9368" name="内容占位符 9367"/>
          <p:cNvGraphicFramePr>
            <a:graphicFrameLocks noGrp="1"/>
          </p:cNvGraphicFramePr>
          <p:nvPr>
            <p:ph idx="4294967295"/>
          </p:nvPr>
        </p:nvGraphicFramePr>
        <p:xfrm>
          <a:off x="1476375" y="2349500"/>
          <a:ext cx="7056438" cy="3167063"/>
        </p:xfrm>
        <a:graphic>
          <a:graphicData uri="http://schemas.openxmlformats.org/drawingml/2006/table">
            <a:tbl>
              <a:tblPr/>
              <a:tblGrid>
                <a:gridCol w="1512888"/>
                <a:gridCol w="5543550"/>
              </a:tblGrid>
              <a:tr h="504825">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领  域</a:t>
                      </a:r>
                      <a:endParaRPr lang="zh-CN" altLang="en-US" sz="2400" b="1"/>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FCC99"/>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节 水 措 施</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FCC99"/>
                    </a:solidFill>
                  </a:tcPr>
                </a:tc>
              </a:tr>
              <a:tr h="503238">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工业上</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FCC99"/>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冷却水循环使用</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FCC99"/>
                    </a:solidFill>
                  </a:tcPr>
                </a:tc>
              </a:tr>
              <a:tr h="503237">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400" b="1" dirty="0"/>
                        <a:t>  </a:t>
                      </a:r>
                      <a:r>
                        <a:rPr lang="zh-CN" altLang="en-US" sz="2400" b="1" dirty="0"/>
                        <a:t>农业上</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FCC99"/>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改大水漫灌为喷灌或滴灌</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FCC99"/>
                    </a:solidFill>
                  </a:tcPr>
                </a:tc>
              </a:tr>
              <a:tr h="1655763">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en-US" altLang="zh-CN" sz="2400" b="1" dirty="0"/>
                    </a:p>
                    <a:p>
                      <a:pPr marL="0" lvl="0" indent="0">
                        <a:buNone/>
                      </a:pPr>
                      <a:r>
                        <a:rPr lang="en-US" altLang="zh-CN" sz="2400" b="1" dirty="0"/>
                        <a:t>  </a:t>
                      </a:r>
                      <a:r>
                        <a:rPr lang="zh-CN" altLang="en-US" sz="2400" b="1" dirty="0"/>
                        <a:t>生活中</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rgbClr val="FFCC99"/>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1" dirty="0"/>
                        <a:t>随手关紧水龙头；使用节水型器具如节水型洗衣机、节水马桶、节水水龙头等；生活用水循环使用，如洗菜水浇花、洗米水冲厕所等</a:t>
                      </a:r>
                      <a:endParaRPr lang="zh-CN" altLang="en-US" sz="2400" b="1"/>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rgbClr val="FFCC99"/>
                    </a:solidFill>
                  </a:tcPr>
                </a:tc>
              </a:tr>
            </a:tbl>
          </a:graphicData>
        </a:graphic>
      </p:graphicFrame>
      <p:pic>
        <p:nvPicPr>
          <p:cNvPr id="12308" name="图片 9369" descr="09"/>
          <p:cNvPicPr>
            <a:picLocks noChangeAspect="1"/>
          </p:cNvPicPr>
          <p:nvPr/>
        </p:nvPicPr>
        <p:blipFill>
          <a:blip r:embed="rId4"/>
          <a:stretch>
            <a:fillRect/>
          </a:stretch>
        </p:blipFill>
        <p:spPr>
          <a:xfrm>
            <a:off x="0" y="6092825"/>
            <a:ext cx="9144000" cy="7651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334"/>
                                        </p:tgtEl>
                                        <p:attrNameLst>
                                          <p:attrName>style.visibility</p:attrName>
                                        </p:attrNameLst>
                                      </p:cBhvr>
                                      <p:to>
                                        <p:strVal val="visible"/>
                                      </p:to>
                                    </p:set>
                                    <p:animEffect transition="in" filter="blinds(horizontal)">
                                      <p:cBhvr>
                                        <p:cTn id="7" dur="500"/>
                                        <p:tgtEl>
                                          <p:spTgt spid="9334"/>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6" fill="hold" nodeType="clickEffect">
                                  <p:stCondLst>
                                    <p:cond delay="0"/>
                                  </p:stCondLst>
                                  <p:childTnLst>
                                    <p:set>
                                      <p:cBhvr>
                                        <p:cTn id="11" dur="1" fill="hold">
                                          <p:stCondLst>
                                            <p:cond delay="0"/>
                                          </p:stCondLst>
                                        </p:cTn>
                                        <p:tgtEl>
                                          <p:spTgt spid="9368"/>
                                        </p:tgtEl>
                                        <p:attrNameLst>
                                          <p:attrName>style.visibility</p:attrName>
                                        </p:attrNameLst>
                                      </p:cBhvr>
                                      <p:to>
                                        <p:strVal val="visible"/>
                                      </p:to>
                                    </p:set>
                                    <p:anim calcmode="lin" valueType="num">
                                      <p:cBhvr additive="base">
                                        <p:cTn id="12" dur="500" fill="hold"/>
                                        <p:tgtEl>
                                          <p:spTgt spid="9368"/>
                                        </p:tgtEl>
                                        <p:attrNameLst>
                                          <p:attrName>ppt_x</p:attrName>
                                        </p:attrNameLst>
                                      </p:cBhvr>
                                      <p:tavLst>
                                        <p:tav tm="0">
                                          <p:val>
                                            <p:strVal val="1+#ppt_w/2"/>
                                          </p:val>
                                        </p:tav>
                                        <p:tav tm="100000">
                                          <p:val>
                                            <p:strVal val="#ppt_x"/>
                                          </p:val>
                                        </p:tav>
                                      </p:tavLst>
                                    </p:anim>
                                    <p:anim calcmode="lin" valueType="num">
                                      <p:cBhvr additive="base">
                                        <p:cTn id="13" dur="500" fill="hold"/>
                                        <p:tgtEl>
                                          <p:spTgt spid="936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矩形 11266"/>
          <p:cNvSpPr>
            <a:spLocks noGrp="1" noChangeAspect="1"/>
          </p:cNvSpPr>
          <p:nvPr/>
        </p:nvSpPr>
        <p:spPr>
          <a:xfrm>
            <a:off x="0" y="0"/>
            <a:ext cx="9144000"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zh-CN" sz="2400" b="1" dirty="0">
              <a:latin typeface="Arial" panose="020B0604020202020204" pitchFamily="34" charset="0"/>
              <a:ea typeface="宋体" panose="02010600030101010101" pitchFamily="2" charset="-122"/>
            </a:endParaRPr>
          </a:p>
        </p:txBody>
      </p:sp>
      <p:sp>
        <p:nvSpPr>
          <p:cNvPr id="13314" name="标题 11265" hidden="1"/>
          <p:cNvSpPr>
            <a:spLocks noGrp="1"/>
          </p:cNvSpPr>
          <p:nvPr>
            <p:ph type="title"/>
          </p:nvPr>
        </p:nvSpPr>
        <p:spPr/>
        <p:txBody>
          <a:bodyPr wrap="square" lIns="91440" tIns="45720" rIns="91440" bIns="45720" anchor="ctr"/>
          <a:lstStyle/>
          <a:p>
            <a:pPr eaLnBrk="1" hangingPunct="1"/>
            <a:endParaRPr lang="zh-CN" altLang="en-US" dirty="0"/>
          </a:p>
        </p:txBody>
      </p:sp>
      <p:sp>
        <p:nvSpPr>
          <p:cNvPr id="11269" name="文本框 11268"/>
          <p:cNvSpPr txBox="1"/>
          <p:nvPr/>
        </p:nvSpPr>
        <p:spPr>
          <a:xfrm>
            <a:off x="606425" y="260350"/>
            <a:ext cx="8143875" cy="2676525"/>
          </a:xfrm>
          <a:prstGeom prst="rect">
            <a:avLst/>
          </a:prstGeom>
          <a:noFill/>
          <a:ln w="9525">
            <a:noFill/>
          </a:ln>
        </p:spPr>
        <p:txBody>
          <a:bodyPr wrap="square" anchor="t">
            <a:spAutoFit/>
          </a:bodyPr>
          <a:lstStyle/>
          <a:p>
            <a:pPr lvl="0" indent="0"/>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水体污染的主要来源：</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①</a:t>
            </a:r>
            <a:r>
              <a:rPr lang="zh-CN" altLang="en-US" sz="2400" b="1" dirty="0">
                <a:latin typeface="Arial" panose="020B0604020202020204" pitchFamily="34" charset="0"/>
                <a:ea typeface="宋体" panose="02010600030101010101" pitchFamily="2" charset="-122"/>
              </a:rPr>
              <a:t>工业上废水、废渣、废气的任意排放；</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②</a:t>
            </a:r>
            <a:r>
              <a:rPr lang="zh-CN" altLang="en-US" sz="2400" b="1" dirty="0">
                <a:latin typeface="Arial" panose="020B0604020202020204" pitchFamily="34" charset="0"/>
                <a:ea typeface="宋体" panose="02010600030101010101" pitchFamily="2" charset="-122"/>
              </a:rPr>
              <a:t>农业上农药和化肥的不合理使用；</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③</a:t>
            </a:r>
            <a:r>
              <a:rPr lang="zh-CN" altLang="en-US" sz="2400" b="1" dirty="0">
                <a:latin typeface="Arial" panose="020B0604020202020204" pitchFamily="34" charset="0"/>
                <a:ea typeface="宋体" panose="02010600030101010101" pitchFamily="2" charset="-122"/>
              </a:rPr>
              <a:t>生活污水的任意排放。</a:t>
            </a:r>
          </a:p>
        </p:txBody>
      </p:sp>
      <p:pic>
        <p:nvPicPr>
          <p:cNvPr id="13316" name="图片 11269" descr="图片1"/>
          <p:cNvPicPr>
            <a:picLocks noChangeAspect="1"/>
          </p:cNvPicPr>
          <p:nvPr/>
        </p:nvPicPr>
        <p:blipFill>
          <a:blip r:embed="rId3"/>
          <a:stretch>
            <a:fillRect/>
          </a:stretch>
        </p:blipFill>
        <p:spPr>
          <a:xfrm>
            <a:off x="0" y="5013325"/>
            <a:ext cx="1547813" cy="1422400"/>
          </a:xfrm>
          <a:prstGeom prst="rect">
            <a:avLst/>
          </a:prstGeom>
          <a:noFill/>
          <a:ln w="9525">
            <a:noFill/>
          </a:ln>
        </p:spPr>
      </p:pic>
      <p:sp>
        <p:nvSpPr>
          <p:cNvPr id="11271" name="文本框 11270"/>
          <p:cNvSpPr txBox="1"/>
          <p:nvPr/>
        </p:nvSpPr>
        <p:spPr>
          <a:xfrm>
            <a:off x="604838" y="3021013"/>
            <a:ext cx="8145462" cy="3414712"/>
          </a:xfrm>
          <a:prstGeom prst="rect">
            <a:avLst/>
          </a:prstGeom>
          <a:noFill/>
          <a:ln w="9525">
            <a:noFill/>
          </a:ln>
        </p:spPr>
        <p:txBody>
          <a:bodyPr wrap="square" anchor="t">
            <a:spAutoFit/>
          </a:bodyPr>
          <a:lstStyle/>
          <a:p>
            <a:pPr lvl="0" indent="0"/>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防治水污染的主要措施：</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①</a:t>
            </a:r>
            <a:r>
              <a:rPr lang="zh-CN" altLang="en-US" sz="2400" b="1" dirty="0">
                <a:latin typeface="Arial" panose="020B0604020202020204" pitchFamily="34" charset="0"/>
                <a:ea typeface="宋体" panose="02010600030101010101" pitchFamily="2" charset="-122"/>
              </a:rPr>
              <a:t>工业废水经处理达标后再排放；</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②</a:t>
            </a:r>
            <a:r>
              <a:rPr lang="zh-CN" altLang="en-US" sz="2400" b="1" dirty="0">
                <a:latin typeface="Arial" panose="020B0604020202020204" pitchFamily="34" charset="0"/>
                <a:ea typeface="宋体" panose="02010600030101010101" pitchFamily="2" charset="-122"/>
              </a:rPr>
              <a:t>农业上提倡使用农家肥，合理使用农药和化肥；</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③</a:t>
            </a:r>
            <a:r>
              <a:rPr lang="zh-CN" altLang="en-US" sz="2400" b="1" dirty="0">
                <a:latin typeface="Arial" panose="020B0604020202020204" pitchFamily="34" charset="0"/>
                <a:ea typeface="宋体" panose="02010600030101010101" pitchFamily="2" charset="-122"/>
              </a:rPr>
              <a:t>禁止生产和使用含磷洗涤剂；</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④</a:t>
            </a:r>
            <a:r>
              <a:rPr lang="zh-CN" altLang="en-US" sz="2400" b="1" dirty="0">
                <a:latin typeface="Arial" panose="020B0604020202020204" pitchFamily="34" charset="0"/>
                <a:ea typeface="宋体" panose="02010600030101010101" pitchFamily="2" charset="-122"/>
              </a:rPr>
              <a:t>生活污水集中处理达标后排放。</a:t>
            </a:r>
            <a:endParaRPr lang="zh-CN" altLang="en-US" sz="2400"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diamond(in)">
                                      <p:cBhvr>
                                        <p:cTn id="7" dur="2000"/>
                                        <p:tgtEl>
                                          <p:spTgt spid="11269"/>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1271"/>
                                        </p:tgtEl>
                                        <p:attrNameLst>
                                          <p:attrName>style.visibility</p:attrName>
                                        </p:attrNameLst>
                                      </p:cBhvr>
                                      <p:to>
                                        <p:strVal val="visible"/>
                                      </p:to>
                                    </p:set>
                                    <p:animEffect transition="in" filter="wedge">
                                      <p:cBhvr>
                                        <p:cTn id="12" dur="2000"/>
                                        <p:tgtEl>
                                          <p:spTgt spid="11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bldLvl="0" animBg="1"/>
      <p:bldP spid="1127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标题 20481" hidden="1"/>
          <p:cNvSpPr>
            <a:spLocks noGrp="1"/>
          </p:cNvSpPr>
          <p:nvPr>
            <p:ph type="title"/>
          </p:nvPr>
        </p:nvSpPr>
        <p:spPr/>
        <p:txBody>
          <a:bodyPr wrap="square" lIns="91440" tIns="45720" rIns="91440" bIns="45720" anchor="ctr"/>
          <a:lstStyle/>
          <a:p>
            <a:pPr eaLnBrk="1" hangingPunct="1"/>
            <a:endParaRPr lang="zh-CN" altLang="en-US" dirty="0"/>
          </a:p>
        </p:txBody>
      </p:sp>
      <p:sp>
        <p:nvSpPr>
          <p:cNvPr id="14338" name="矩形 20482"/>
          <p:cNvSpPr>
            <a:spLocks noGrp="1" noChangeAspect="1"/>
          </p:cNvSpPr>
          <p:nvPr/>
        </p:nvSpPr>
        <p:spPr>
          <a:xfrm>
            <a:off x="25400" y="0"/>
            <a:ext cx="9091613"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14339" name="矩形 20483"/>
          <p:cNvSpPr>
            <a:spLocks noTextEdit="1"/>
          </p:cNvSpPr>
          <p:nvPr/>
        </p:nvSpPr>
        <p:spPr>
          <a:xfrm>
            <a:off x="2627313" y="549275"/>
            <a:ext cx="3529012" cy="792163"/>
          </a:xfrm>
          <a:prstGeom prst="rect">
            <a:avLst/>
          </a:prstGeom>
        </p:spPr>
        <p:txBody>
          <a:bodyPr wrap="none" fromWordArt="1">
            <a:prstTxWarp prst="textArchUp">
              <a:avLst>
                <a:gd name="adj" fmla="val 10800018"/>
              </a:avLst>
            </a:prstTxWarp>
            <a:normAutofit/>
          </a:bodyPr>
          <a:lstStyle/>
          <a:p>
            <a:pPr algn="ctr"/>
            <a:r>
              <a:rPr lang="zh-CN" altLang="en-US" sz="3600">
                <a:ln w="9525" cap="flat" cmpd="sng">
                  <a:solidFill>
                    <a:srgbClr val="000000"/>
                  </a:solidFill>
                  <a:prstDash val="solid"/>
                  <a:round/>
                  <a:headEnd type="none" w="med" len="med"/>
                  <a:tailEnd type="none" w="med" len="med"/>
                </a:ln>
                <a:solidFill>
                  <a:srgbClr val="000000"/>
                </a:solidFill>
                <a:latin typeface="宋体" panose="02010600030101010101" pitchFamily="2" charset="-122"/>
                <a:ea typeface="宋体" panose="02010600030101010101" pitchFamily="2" charset="-122"/>
              </a:rPr>
              <a:t>考点揭密</a:t>
            </a:r>
          </a:p>
        </p:txBody>
      </p:sp>
      <p:sp>
        <p:nvSpPr>
          <p:cNvPr id="14340" name="文本框 20484"/>
          <p:cNvSpPr txBox="1"/>
          <p:nvPr/>
        </p:nvSpPr>
        <p:spPr>
          <a:xfrm>
            <a:off x="1908175" y="1484313"/>
            <a:ext cx="5616575" cy="650875"/>
          </a:xfrm>
          <a:prstGeom prst="rect">
            <a:avLst/>
          </a:prstGeom>
          <a:solidFill>
            <a:srgbClr val="FFCC99"/>
          </a:solidFill>
          <a:ln w="9525" cap="flat" cmpd="sng">
            <a:solidFill>
              <a:srgbClr val="0066FF"/>
            </a:solidFill>
            <a:prstDash val="solid"/>
            <a:miter/>
            <a:headEnd type="none" w="med" len="med"/>
            <a:tailEnd type="none" w="med" len="med"/>
          </a:ln>
        </p:spPr>
        <p:txBody>
          <a:bodyPr anchor="t">
            <a:spAutoFit/>
          </a:bodyPr>
          <a:lstStyle/>
          <a:p>
            <a:pPr lvl="0" indent="0">
              <a:spcBef>
                <a:spcPct val="50000"/>
              </a:spcBef>
            </a:pPr>
            <a:r>
              <a:rPr lang="zh-CN" altLang="en-US" sz="3600" b="1" dirty="0">
                <a:solidFill>
                  <a:srgbClr val="FF0066"/>
                </a:solidFill>
                <a:latin typeface="Arial" panose="020B0604020202020204" pitchFamily="34" charset="0"/>
                <a:ea typeface="宋体" panose="02010600030101010101" pitchFamily="2" charset="-122"/>
              </a:rPr>
              <a:t>考点一     </a:t>
            </a:r>
            <a:r>
              <a:rPr lang="zh-CN" altLang="en-US" sz="3600" b="1" dirty="0">
                <a:latin typeface="Arial" panose="020B0604020202020204" pitchFamily="34" charset="0"/>
                <a:ea typeface="宋体" panose="02010600030101010101" pitchFamily="2" charset="-122"/>
              </a:rPr>
              <a:t>水的组成和性质</a:t>
            </a:r>
          </a:p>
        </p:txBody>
      </p:sp>
      <p:pic>
        <p:nvPicPr>
          <p:cNvPr id="14341" name="图片 20488" descr="832232"/>
          <p:cNvPicPr>
            <a:picLocks noChangeAspect="1"/>
          </p:cNvPicPr>
          <p:nvPr/>
        </p:nvPicPr>
        <p:blipFill>
          <a:blip r:embed="rId4"/>
          <a:stretch>
            <a:fillRect/>
          </a:stretch>
        </p:blipFill>
        <p:spPr>
          <a:xfrm>
            <a:off x="0" y="6453188"/>
            <a:ext cx="9144000" cy="404812"/>
          </a:xfrm>
          <a:prstGeom prst="rect">
            <a:avLst/>
          </a:prstGeom>
          <a:noFill/>
          <a:ln w="9525">
            <a:noFill/>
          </a:ln>
        </p:spPr>
      </p:pic>
      <p:sp>
        <p:nvSpPr>
          <p:cNvPr id="20490" name="文本框 20489"/>
          <p:cNvSpPr txBox="1"/>
          <p:nvPr/>
        </p:nvSpPr>
        <p:spPr>
          <a:xfrm>
            <a:off x="539750" y="2266950"/>
            <a:ext cx="8501063" cy="4184650"/>
          </a:xfrm>
          <a:prstGeom prst="rect">
            <a:avLst/>
          </a:prstGeom>
          <a:solidFill>
            <a:srgbClr val="FFFF99"/>
          </a:solidFill>
          <a:ln w="9525" cap="flat" cmpd="sng">
            <a:solidFill>
              <a:schemeClr val="accent2"/>
            </a:solidFill>
            <a:prstDash val="solid"/>
            <a:miter/>
            <a:headEnd type="none" w="med" len="med"/>
            <a:tailEnd type="none" w="med" len="med"/>
          </a:ln>
        </p:spPr>
        <p:txBody>
          <a:bodyPr wrap="square" anchor="t">
            <a:spAutoFit/>
          </a:bodyPr>
          <a:lstStyle/>
          <a:p>
            <a:pPr lvl="0" indent="0">
              <a:spcBef>
                <a:spcPct val="50000"/>
              </a:spcBef>
            </a:pPr>
            <a:r>
              <a:rPr lang="zh-CN"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例</a:t>
            </a:r>
            <a:r>
              <a:rPr lang="zh-CN" altLang="zh-CN" sz="2800" b="1" dirty="0">
                <a:latin typeface="Arial" panose="020B0604020202020204" pitchFamily="34" charset="0"/>
                <a:ea typeface="宋体" panose="02010600030101010101" pitchFamily="2" charset="-122"/>
              </a:rPr>
              <a:t>1 】</a:t>
            </a:r>
            <a:r>
              <a:rPr lang="zh-CN" altLang="en-US" sz="2800" dirty="0">
                <a:latin typeface="Arial" panose="020B0604020202020204" pitchFamily="34" charset="0"/>
                <a:ea typeface="宋体" panose="02010600030101010101" pitchFamily="2" charset="-122"/>
              </a:rPr>
              <a:t> </a:t>
            </a:r>
            <a:r>
              <a:rPr lang="zh-CN" altLang="en-US" sz="2800" b="1" dirty="0">
                <a:latin typeface="Arial" panose="020B0604020202020204" pitchFamily="34" charset="0"/>
                <a:ea typeface="宋体" panose="02010600030101010101" pitchFamily="2" charset="-122"/>
              </a:rPr>
              <a:t>有关水通电分解实验的说法错  误的</a:t>
            </a:r>
            <a:endParaRPr lang="en-US" altLang="zh-CN" sz="2800" b="1" dirty="0">
              <a:latin typeface="Arial" panose="020B0604020202020204" pitchFamily="34" charset="0"/>
              <a:ea typeface="宋体" panose="02010600030101010101" pitchFamily="2" charset="-122"/>
            </a:endParaRPr>
          </a:p>
          <a:p>
            <a:pPr lvl="0" indent="0">
              <a:spcBef>
                <a:spcPct val="50000"/>
              </a:spcBef>
            </a:pPr>
            <a:r>
              <a:rPr lang="zh-CN" altLang="en-US" sz="2800" b="1" dirty="0">
                <a:latin typeface="Arial" panose="020B0604020202020204" pitchFamily="34" charset="0"/>
                <a:ea typeface="宋体" panose="02010600030101010101" pitchFamily="2" charset="-122"/>
              </a:rPr>
              <a:t>是（      ）</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负极产生的气体能燃烧 </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产生氧气的体积是氢气的两倍</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该实验证明了分子在化学变化中可以分成原子</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该实验可证明水是由氢元素和氧元素组成的化                      合物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490"/>
                                        </p:tgtEl>
                                        <p:attrNameLst>
                                          <p:attrName>style.visibility</p:attrName>
                                        </p:attrNameLst>
                                      </p:cBhvr>
                                      <p:to>
                                        <p:strVal val="visible"/>
                                      </p:to>
                                    </p:set>
                                    <p:animEffect transition="in" filter="dissolve">
                                      <p:cBhvr>
                                        <p:cTn id="7" dur="500"/>
                                        <p:tgtEl>
                                          <p:spTgt spid="20490"/>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0"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19457" hidden="1"/>
          <p:cNvSpPr>
            <a:spLocks noGrp="1"/>
          </p:cNvSpPr>
          <p:nvPr>
            <p:ph type="title"/>
          </p:nvPr>
        </p:nvSpPr>
        <p:spPr/>
        <p:txBody>
          <a:bodyPr wrap="square" lIns="91440" tIns="45720" rIns="91440" bIns="45720" anchor="ctr"/>
          <a:lstStyle/>
          <a:p>
            <a:pPr eaLnBrk="1" hangingPunct="1"/>
            <a:endParaRPr lang="zh-CN" altLang="en-US" dirty="0"/>
          </a:p>
        </p:txBody>
      </p:sp>
      <p:sp>
        <p:nvSpPr>
          <p:cNvPr id="15362" name="矩形 19458"/>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19467" name="文本框 19466"/>
          <p:cNvSpPr txBox="1"/>
          <p:nvPr/>
        </p:nvSpPr>
        <p:spPr>
          <a:xfrm>
            <a:off x="971550" y="260350"/>
            <a:ext cx="7777163" cy="4314825"/>
          </a:xfrm>
          <a:prstGeom prst="rect">
            <a:avLst/>
          </a:prstGeom>
          <a:solidFill>
            <a:srgbClr val="FFCC99"/>
          </a:solidFill>
          <a:ln w="9525" cap="flat" cmpd="sng">
            <a:solidFill>
              <a:schemeClr val="hlink"/>
            </a:solidFill>
            <a:prstDash val="solid"/>
            <a:miter/>
            <a:headEnd type="none" w="med" len="med"/>
            <a:tailEnd type="none" w="med" len="med"/>
          </a:ln>
        </p:spPr>
        <p:txBody>
          <a:bodyPr anchor="t">
            <a:spAutoFit/>
          </a:bodyPr>
          <a:lstStyle/>
          <a:p>
            <a:pPr lvl="0" indent="0">
              <a:spcBef>
                <a:spcPct val="50000"/>
              </a:spcBef>
            </a:pPr>
            <a:r>
              <a:rPr lang="zh-CN" altLang="en-US" sz="2400" b="1" dirty="0">
                <a:solidFill>
                  <a:srgbClr val="0066FF"/>
                </a:solidFill>
                <a:latin typeface="Arial" panose="020B0604020202020204" pitchFamily="34" charset="0"/>
                <a:ea typeface="宋体" panose="02010600030101010101" pitchFamily="2" charset="-122"/>
              </a:rPr>
              <a:t>答案：</a:t>
            </a:r>
            <a:r>
              <a:rPr lang="en-US" altLang="zh-CN" sz="2400" b="1" dirty="0">
                <a:solidFill>
                  <a:srgbClr val="0066FF"/>
                </a:solidFill>
                <a:latin typeface="Arial" panose="020B0604020202020204" pitchFamily="34" charset="0"/>
                <a:ea typeface="宋体" panose="02010600030101010101" pitchFamily="2" charset="-122"/>
              </a:rPr>
              <a:t>B</a:t>
            </a:r>
          </a:p>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点拨：</a:t>
            </a:r>
            <a:r>
              <a:rPr lang="zh-CN" altLang="en-US" sz="2800" b="1" dirty="0">
                <a:latin typeface="Arial" panose="020B0604020202020204" pitchFamily="34" charset="0"/>
                <a:ea typeface="宋体" panose="02010600030101010101" pitchFamily="2" charset="-122"/>
              </a:rPr>
              <a:t>本例考查水的电解实验。电解水时，正极</a:t>
            </a:r>
          </a:p>
          <a:p>
            <a:pPr lvl="0" indent="0">
              <a:spcBef>
                <a:spcPct val="50000"/>
              </a:spcBef>
            </a:pPr>
            <a:r>
              <a:rPr lang="zh-CN" altLang="en-US" sz="2800" b="1" dirty="0">
                <a:latin typeface="Arial" panose="020B0604020202020204" pitchFamily="34" charset="0"/>
                <a:ea typeface="宋体" panose="02010600030101010101" pitchFamily="2" charset="-122"/>
              </a:rPr>
              <a:t>产生的气体是氧气，负极产生的气体是氢气，</a:t>
            </a:r>
          </a:p>
          <a:p>
            <a:pPr lvl="0" indent="0">
              <a:spcBef>
                <a:spcPct val="50000"/>
              </a:spcBef>
            </a:pPr>
            <a:r>
              <a:rPr lang="zh-CN" altLang="en-US" sz="2800" b="1" dirty="0">
                <a:latin typeface="Arial" panose="020B0604020202020204" pitchFamily="34" charset="0"/>
                <a:ea typeface="宋体" panose="02010600030101010101" pitchFamily="2" charset="-122"/>
              </a:rPr>
              <a:t>氢气能燃烧</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二者的体积比为</a:t>
            </a:r>
            <a:r>
              <a:rPr lang="en-US" altLang="zh-CN" sz="2800" b="1" dirty="0">
                <a:latin typeface="Arial" panose="020B0604020202020204" pitchFamily="34" charset="0"/>
                <a:ea typeface="宋体" panose="02010600030101010101" pitchFamily="2" charset="-122"/>
              </a:rPr>
              <a:t>1:2,</a:t>
            </a:r>
            <a:r>
              <a:rPr lang="zh-CN" altLang="en-US" sz="2800" b="1" dirty="0">
                <a:latin typeface="Arial" panose="020B0604020202020204" pitchFamily="34" charset="0"/>
                <a:ea typeface="宋体" panose="02010600030101010101" pitchFamily="2" charset="-122"/>
              </a:rPr>
              <a:t>在该实验中可</a:t>
            </a:r>
          </a:p>
          <a:p>
            <a:pPr lvl="0" indent="0">
              <a:spcBef>
                <a:spcPct val="50000"/>
              </a:spcBef>
            </a:pPr>
            <a:r>
              <a:rPr lang="zh-CN" altLang="en-US" sz="2800" b="1" dirty="0">
                <a:latin typeface="Arial" panose="020B0604020202020204" pitchFamily="34" charset="0"/>
                <a:ea typeface="宋体" panose="02010600030101010101" pitchFamily="2" charset="-122"/>
              </a:rPr>
              <a:t>以得出“水是由氢元素和氧元素组成的”的结</a:t>
            </a:r>
          </a:p>
          <a:p>
            <a:pPr lvl="0" indent="0">
              <a:spcBef>
                <a:spcPct val="50000"/>
              </a:spcBef>
            </a:pPr>
            <a:r>
              <a:rPr lang="zh-CN" altLang="en-US" sz="2800" b="1" dirty="0">
                <a:latin typeface="Arial" panose="020B0604020202020204" pitchFamily="34" charset="0"/>
                <a:ea typeface="宋体" panose="02010600030101010101" pitchFamily="2" charset="-122"/>
              </a:rPr>
              <a:t>论，同时，从微观上分析也可得出：在化学变</a:t>
            </a:r>
          </a:p>
          <a:p>
            <a:pPr lvl="0" indent="0">
              <a:spcBef>
                <a:spcPct val="50000"/>
              </a:spcBef>
            </a:pPr>
            <a:r>
              <a:rPr lang="zh-CN" altLang="en-US" sz="2800" b="1" dirty="0">
                <a:latin typeface="Arial" panose="020B0604020202020204" pitchFamily="34" charset="0"/>
                <a:ea typeface="宋体" panose="02010600030101010101" pitchFamily="2" charset="-122"/>
              </a:rPr>
              <a:t>化中，分子可以再分成原子。</a:t>
            </a:r>
          </a:p>
        </p:txBody>
      </p:sp>
      <p:pic>
        <p:nvPicPr>
          <p:cNvPr id="15364" name="图片 19467" descr="菜青虫"/>
          <p:cNvPicPr>
            <a:picLocks noChangeAspect="1"/>
          </p:cNvPicPr>
          <p:nvPr/>
        </p:nvPicPr>
        <p:blipFill>
          <a:blip r:embed="rId4"/>
          <a:stretch>
            <a:fillRect/>
          </a:stretch>
        </p:blipFill>
        <p:spPr>
          <a:xfrm rot="2532426">
            <a:off x="7367588" y="5083175"/>
            <a:ext cx="1223962" cy="17573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19467"/>
                                        </p:tgtEl>
                                        <p:attrNameLst>
                                          <p:attrName>style.visibility</p:attrName>
                                        </p:attrNameLst>
                                      </p:cBhvr>
                                      <p:to>
                                        <p:strVal val="visible"/>
                                      </p:to>
                                    </p:set>
                                    <p:anim calcmode="lin" valueType="num">
                                      <p:cBhvr additive="base">
                                        <p:cTn id="7" dur="500" fill="hold"/>
                                        <p:tgtEl>
                                          <p:spTgt spid="19467"/>
                                        </p:tgtEl>
                                        <p:attrNameLst>
                                          <p:attrName>ppt_x</p:attrName>
                                        </p:attrNameLst>
                                      </p:cBhvr>
                                      <p:tavLst>
                                        <p:tav tm="0">
                                          <p:val>
                                            <p:strVal val="1+#ppt_w/2"/>
                                          </p:val>
                                        </p:tav>
                                        <p:tav tm="100000">
                                          <p:val>
                                            <p:strVal val="#ppt_x"/>
                                          </p:val>
                                        </p:tav>
                                      </p:tavLst>
                                    </p:anim>
                                    <p:anim calcmode="lin" valueType="num">
                                      <p:cBhvr additive="base">
                                        <p:cTn id="8" dur="500" fill="hold"/>
                                        <p:tgtEl>
                                          <p:spTgt spid="1946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标题 46081" hidden="1"/>
          <p:cNvSpPr>
            <a:spLocks noGrp="1"/>
          </p:cNvSpPr>
          <p:nvPr>
            <p:ph type="title"/>
          </p:nvPr>
        </p:nvSpPr>
        <p:spPr/>
        <p:txBody>
          <a:bodyPr wrap="square" lIns="91440" tIns="45720" rIns="91440" bIns="45720" anchor="ctr"/>
          <a:lstStyle/>
          <a:p>
            <a:pPr eaLnBrk="1" hangingPunct="1"/>
            <a:endParaRPr lang="zh-CN" altLang="en-US" dirty="0"/>
          </a:p>
        </p:txBody>
      </p:sp>
      <p:sp>
        <p:nvSpPr>
          <p:cNvPr id="16386" name="矩形 46082"/>
          <p:cNvSpPr>
            <a:spLocks noGrp="1" noChangeAspect="1"/>
          </p:cNvSpPr>
          <p:nvPr/>
        </p:nvSpPr>
        <p:spPr>
          <a:xfrm>
            <a:off x="25400" y="0"/>
            <a:ext cx="9091613"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46090" name="文本框 46089"/>
          <p:cNvSpPr txBox="1"/>
          <p:nvPr/>
        </p:nvSpPr>
        <p:spPr>
          <a:xfrm>
            <a:off x="755650" y="1628775"/>
            <a:ext cx="7416800" cy="3108325"/>
          </a:xfrm>
          <a:prstGeom prst="rect">
            <a:avLst/>
          </a:prstGeom>
          <a:solidFill>
            <a:srgbClr val="FFFF99"/>
          </a:solidFill>
          <a:ln w="9525" cap="flat" cmpd="sng">
            <a:solidFill>
              <a:schemeClr val="accent2"/>
            </a:solidFill>
            <a:prstDash val="solid"/>
            <a:miter/>
            <a:headEnd type="none" w="med" len="med"/>
            <a:tailEnd type="none" w="med" len="med"/>
          </a:ln>
        </p:spPr>
        <p:txBody>
          <a:bodyPr anchor="t">
            <a:spAutoFit/>
          </a:bodyPr>
          <a:lstStyle/>
          <a:p>
            <a:pPr lvl="0" indent="0">
              <a:spcBef>
                <a:spcPct val="50000"/>
              </a:spcBef>
            </a:pPr>
            <a:r>
              <a:rPr lang="zh-CN" altLang="en-US" sz="2800" b="1" dirty="0">
                <a:latin typeface="Arial" panose="020B0604020202020204" pitchFamily="34" charset="0"/>
                <a:ea typeface="宋体" panose="02010600030101010101" pitchFamily="2" charset="-122"/>
              </a:rPr>
              <a:t>【例</a:t>
            </a:r>
            <a:r>
              <a:rPr lang="en-US" altLang="zh-CN" sz="2800" b="1" dirty="0">
                <a:latin typeface="Arial" panose="020B0604020202020204" pitchFamily="34" charset="0"/>
                <a:ea typeface="宋体" panose="02010600030101010101" pitchFamily="2" charset="-122"/>
              </a:rPr>
              <a:t>2</a:t>
            </a:r>
            <a:r>
              <a:rPr lang="en-US" altLang="zh-CN" sz="2800" dirty="0">
                <a:latin typeface="Arial" panose="020B0604020202020204" pitchFamily="34" charset="0"/>
                <a:ea typeface="宋体" panose="02010600030101010101" pitchFamily="2" charset="-122"/>
              </a:rPr>
              <a:t> </a:t>
            </a:r>
            <a:r>
              <a:rPr lang="zh-CN" altLang="en-US" sz="2800" b="1" dirty="0">
                <a:latin typeface="Arial" panose="020B0604020202020204" pitchFamily="34" charset="0"/>
                <a:ea typeface="宋体" panose="02010600030101010101" pitchFamily="2" charset="-122"/>
              </a:rPr>
              <a:t>】关于水的组成叙述正确的是（    ）</a:t>
            </a:r>
          </a:p>
          <a:p>
            <a:pPr lvl="0" indent="0">
              <a:spcBef>
                <a:spcPct val="50000"/>
              </a:spcBef>
            </a:pP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水是由氢分子和氧分子构成的</a:t>
            </a:r>
          </a:p>
          <a:p>
            <a:pPr lvl="0" indent="0">
              <a:spcBef>
                <a:spcPct val="50000"/>
              </a:spcBef>
            </a:pP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水是由氢气和氧气组成的</a:t>
            </a:r>
          </a:p>
          <a:p>
            <a:pPr lvl="0" indent="0">
              <a:spcBef>
                <a:spcPct val="50000"/>
              </a:spcBef>
            </a:pP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水分子是由一个氢分子和一个氧原子构成的</a:t>
            </a:r>
          </a:p>
          <a:p>
            <a:pPr lvl="0" indent="0">
              <a:spcBef>
                <a:spcPct val="50000"/>
              </a:spcBef>
            </a:pP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水是由氢元素和氧元素组成的</a:t>
            </a:r>
          </a:p>
        </p:txBody>
      </p:sp>
      <p:pic>
        <p:nvPicPr>
          <p:cNvPr id="16388" name="图片 46090" descr="832232"/>
          <p:cNvPicPr>
            <a:picLocks noChangeAspect="1"/>
          </p:cNvPicPr>
          <p:nvPr/>
        </p:nvPicPr>
        <p:blipFill>
          <a:blip r:embed="rId4"/>
          <a:stretch>
            <a:fillRect/>
          </a:stretch>
        </p:blipFill>
        <p:spPr>
          <a:xfrm>
            <a:off x="0" y="6237288"/>
            <a:ext cx="9144000" cy="6207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090"/>
                                        </p:tgtEl>
                                        <p:attrNameLst>
                                          <p:attrName>style.visibility</p:attrName>
                                        </p:attrNameLst>
                                      </p:cBhvr>
                                      <p:to>
                                        <p:strVal val="visible"/>
                                      </p:to>
                                    </p:set>
                                    <p:animEffect transition="in" filter="blinds(horizontal)">
                                      <p:cBhvr>
                                        <p:cTn id="7" dur="500"/>
                                        <p:tgtEl>
                                          <p:spTgt spid="46090"/>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标题 49153" hidden="1"/>
          <p:cNvSpPr>
            <a:spLocks noGrp="1"/>
          </p:cNvSpPr>
          <p:nvPr>
            <p:ph type="title"/>
          </p:nvPr>
        </p:nvSpPr>
        <p:spPr/>
        <p:txBody>
          <a:bodyPr wrap="square" lIns="91440" tIns="45720" rIns="91440" bIns="45720" anchor="ctr"/>
          <a:lstStyle/>
          <a:p>
            <a:pPr eaLnBrk="1" hangingPunct="1"/>
            <a:endParaRPr lang="zh-CN" altLang="en-US" dirty="0"/>
          </a:p>
        </p:txBody>
      </p:sp>
      <p:sp>
        <p:nvSpPr>
          <p:cNvPr id="17410" name="矩形 49154"/>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49157" name="文本框 49156"/>
          <p:cNvSpPr txBox="1"/>
          <p:nvPr/>
        </p:nvSpPr>
        <p:spPr>
          <a:xfrm>
            <a:off x="1116013" y="836613"/>
            <a:ext cx="7056437" cy="3732212"/>
          </a:xfrm>
          <a:prstGeom prst="rect">
            <a:avLst/>
          </a:prstGeom>
          <a:solidFill>
            <a:srgbClr val="FFCC99"/>
          </a:solidFill>
          <a:ln w="9525" cap="flat" cmpd="sng">
            <a:solidFill>
              <a:srgbClr val="0066FF"/>
            </a:solidFill>
            <a:prstDash val="solid"/>
            <a:miter/>
            <a:headEnd type="none" w="med" len="med"/>
            <a:tailEnd type="none" w="med" len="med"/>
          </a:ln>
        </p:spPr>
        <p:txBody>
          <a:bodyPr anchor="t">
            <a:spAutoFit/>
          </a:bodyPr>
          <a:lstStyle/>
          <a:p>
            <a:pPr lvl="0" indent="0">
              <a:spcBef>
                <a:spcPct val="50000"/>
              </a:spcBef>
            </a:pPr>
            <a:r>
              <a:rPr lang="zh-CN" altLang="en-US" sz="2800" b="1" dirty="0">
                <a:latin typeface="Arial" panose="020B0604020202020204" pitchFamily="34" charset="0"/>
                <a:ea typeface="宋体" panose="02010600030101010101" pitchFamily="2" charset="-122"/>
              </a:rPr>
              <a:t>答案：</a:t>
            </a:r>
            <a:r>
              <a:rPr lang="en-US" altLang="zh-CN" sz="2800" b="1" dirty="0">
                <a:latin typeface="Arial" panose="020B0604020202020204" pitchFamily="34" charset="0"/>
                <a:ea typeface="宋体" panose="02010600030101010101" pitchFamily="2" charset="-122"/>
              </a:rPr>
              <a:t>D</a:t>
            </a:r>
          </a:p>
          <a:p>
            <a:pPr lvl="0" indent="0">
              <a:spcBef>
                <a:spcPct val="50000"/>
              </a:spcBef>
            </a:pPr>
            <a:r>
              <a:rPr lang="zh-CN" altLang="en-US" sz="2800" b="1" dirty="0">
                <a:solidFill>
                  <a:srgbClr val="FF0066"/>
                </a:solidFill>
                <a:latin typeface="Arial" panose="020B0604020202020204" pitchFamily="34" charset="0"/>
                <a:ea typeface="宋体" panose="02010600030101010101" pitchFamily="2" charset="-122"/>
              </a:rPr>
              <a:t>点拨：</a:t>
            </a:r>
            <a:r>
              <a:rPr lang="zh-CN" altLang="en-US" sz="2800" b="1" dirty="0">
                <a:latin typeface="Arial" panose="020B0604020202020204" pitchFamily="34" charset="0"/>
                <a:ea typeface="宋体" panose="02010600030101010101" pitchFamily="2" charset="-122"/>
              </a:rPr>
              <a:t>本例考查水的组成。一种纯净物不能由其他物质的分子构成，</a:t>
            </a: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错；水是纯净物，水的组成中并没有氢气和氧气，而是水在通电条件下生成氢气和氧气，</a:t>
            </a: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错；分子由原子构成，</a:t>
            </a: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错；纯净物由元素组成，水是纯净物，故水是由氢元素和氧元素组成的，</a:t>
            </a: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正确。</a:t>
            </a:r>
          </a:p>
        </p:txBody>
      </p:sp>
      <p:pic>
        <p:nvPicPr>
          <p:cNvPr id="17412" name="图片 49157" descr="菜青虫"/>
          <p:cNvPicPr>
            <a:picLocks noChangeAspect="1"/>
          </p:cNvPicPr>
          <p:nvPr/>
        </p:nvPicPr>
        <p:blipFill>
          <a:blip r:embed="rId4"/>
          <a:stretch>
            <a:fillRect/>
          </a:stretch>
        </p:blipFill>
        <p:spPr>
          <a:xfrm rot="2532426">
            <a:off x="7627938" y="5184775"/>
            <a:ext cx="976312" cy="16287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9157"/>
                                        </p:tgtEl>
                                        <p:attrNameLst>
                                          <p:attrName>style.visibility</p:attrName>
                                        </p:attrNameLst>
                                      </p:cBhvr>
                                      <p:to>
                                        <p:strVal val="visible"/>
                                      </p:to>
                                    </p:set>
                                    <p:anim calcmode="lin" valueType="num">
                                      <p:cBhvr additive="base">
                                        <p:cTn id="7" dur="500" fill="hold"/>
                                        <p:tgtEl>
                                          <p:spTgt spid="49157"/>
                                        </p:tgtEl>
                                        <p:attrNameLst>
                                          <p:attrName>ppt_x</p:attrName>
                                        </p:attrNameLst>
                                      </p:cBhvr>
                                      <p:tavLst>
                                        <p:tav tm="0">
                                          <p:val>
                                            <p:strVal val="0-#ppt_w/2"/>
                                          </p:val>
                                        </p:tav>
                                        <p:tav tm="100000">
                                          <p:val>
                                            <p:strVal val="#ppt_x"/>
                                          </p:val>
                                        </p:tav>
                                      </p:tavLst>
                                    </p:anim>
                                    <p:anim calcmode="lin" valueType="num">
                                      <p:cBhvr additive="base">
                                        <p:cTn id="8" dur="500" fill="hold"/>
                                        <p:tgtEl>
                                          <p:spTgt spid="4915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标题 16385" hidden="1"/>
          <p:cNvSpPr>
            <a:spLocks noGrp="1"/>
          </p:cNvSpPr>
          <p:nvPr>
            <p:ph type="title"/>
          </p:nvPr>
        </p:nvSpPr>
        <p:spPr/>
        <p:txBody>
          <a:bodyPr wrap="square" lIns="91440" tIns="45720" rIns="91440" bIns="45720" anchor="ctr"/>
          <a:lstStyle/>
          <a:p>
            <a:pPr eaLnBrk="1" hangingPunct="1"/>
            <a:endParaRPr lang="zh-CN" altLang="en-US" dirty="0"/>
          </a:p>
        </p:txBody>
      </p:sp>
      <p:sp>
        <p:nvSpPr>
          <p:cNvPr id="18434" name="矩形 16386"/>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zh-CN" dirty="0">
              <a:latin typeface="Arial" panose="020B0604020202020204" pitchFamily="34" charset="0"/>
              <a:ea typeface="宋体" panose="02010600030101010101" pitchFamily="2" charset="-122"/>
            </a:endParaRPr>
          </a:p>
        </p:txBody>
      </p:sp>
      <p:sp>
        <p:nvSpPr>
          <p:cNvPr id="18435" name="文本框 16388"/>
          <p:cNvSpPr txBox="1"/>
          <p:nvPr/>
        </p:nvSpPr>
        <p:spPr>
          <a:xfrm>
            <a:off x="684213" y="981075"/>
            <a:ext cx="7832725" cy="3946525"/>
          </a:xfrm>
          <a:prstGeom prst="rect">
            <a:avLst/>
          </a:prstGeom>
          <a:solidFill>
            <a:srgbClr val="FFCCFF"/>
          </a:solidFill>
          <a:ln w="9525" cap="flat" cmpd="sng">
            <a:solidFill>
              <a:srgbClr val="FFCC99"/>
            </a:solidFill>
            <a:prstDash val="solid"/>
            <a:miter/>
            <a:headEnd type="none" w="med" len="med"/>
            <a:tailEnd type="none" w="med" len="med"/>
          </a:ln>
        </p:spPr>
        <p:txBody>
          <a:bodyPr anchor="t">
            <a:spAutoFit/>
          </a:bodyPr>
          <a:lstStyle/>
          <a:p>
            <a:pPr lvl="0" indent="0">
              <a:spcBef>
                <a:spcPct val="50000"/>
              </a:spcBef>
            </a:pPr>
            <a:r>
              <a:rPr lang="zh-CN" altLang="en-US" sz="2800" b="1" dirty="0">
                <a:solidFill>
                  <a:schemeClr val="accent2"/>
                </a:solidFill>
                <a:latin typeface="Arial" panose="020B0604020202020204" pitchFamily="34" charset="0"/>
                <a:ea typeface="宋体" panose="02010600030101010101" pitchFamily="2" charset="-122"/>
              </a:rPr>
              <a:t>考点一须知：</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①</a:t>
            </a:r>
            <a:r>
              <a:rPr lang="zh-CN" altLang="en-US" sz="2800" b="1" dirty="0">
                <a:latin typeface="Arial" panose="020B0604020202020204" pitchFamily="34" charset="0"/>
                <a:ea typeface="宋体" panose="02010600030101010101" pitchFamily="2" charset="-122"/>
              </a:rPr>
              <a:t>解答有关电解水的实验问题，需要掌握“正氧负氢，氢二氧一”的电解规律，其中“氢二氧一”是指体积比而不是质量比。</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②</a:t>
            </a:r>
            <a:r>
              <a:rPr lang="zh-CN" altLang="en-US" sz="2800" b="1" dirty="0">
                <a:latin typeface="Arial" panose="020B0604020202020204" pitchFamily="34" charset="0"/>
                <a:ea typeface="宋体" panose="02010600030101010101" pitchFamily="2" charset="-122"/>
              </a:rPr>
              <a:t>研究物质的组成时，一般是通过该物质发生化学变化，根据生成的成分进行研究，水的电解实验的实质是水发生了分解反应，生成了氢气和氧气，所以水是又氢元素和氧元素组成的。</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nodePh="1">
                                  <p:stCondLst>
                                    <p:cond delay="0"/>
                                  </p:stCondLst>
                                  <p:endCondLst>
                                    <p:cond delay="0"/>
                                  </p:endCondLst>
                                  <p:childTnLst>
                                    <p:set>
                                      <p:cBhvr>
                                        <p:cTn id="6" dur="indefinite" fill="hold">
                                          <p:stCondLst>
                                            <p:cond delay="0"/>
                                          </p:stCondLst>
                                        </p:cTn>
                                        <p:tgtEl>
                                          <p:spTgt spid="16386"/>
                                        </p:tgtEl>
                                        <p:attrNameLst>
                                          <p:attrName>style.visibility</p:attrName>
                                        </p:attrNameLst>
                                      </p:cBhvr>
                                      <p:to>
                                        <p:strVal val="visible"/>
                                      </p:to>
                                    </p:set>
                                    <p:animEffect transition="in" filter="fade">
                                      <p:cBhvr>
                                        <p:cTn id="7" dur="767" decel="100000"/>
                                        <p:tgtEl>
                                          <p:spTgt spid="16386"/>
                                        </p:tgtEl>
                                      </p:cBhvr>
                                    </p:animEffect>
                                    <p:animScale>
                                      <p:cBhvr>
                                        <p:cTn id="8" dur="767" decel="100000"/>
                                        <p:tgtEl>
                                          <p:spTgt spid="16386"/>
                                        </p:tgtEl>
                                      </p:cBhvr>
                                      <p:from x="10000" y="10000"/>
                                      <p:to x="200000" y="450000"/>
                                    </p:animScale>
                                    <p:animScale>
                                      <p:cBhvr>
                                        <p:cTn id="9" dur="1228" accel="100000" fill="hold">
                                          <p:stCondLst>
                                            <p:cond delay="767"/>
                                          </p:stCondLst>
                                        </p:cTn>
                                        <p:tgtEl>
                                          <p:spTgt spid="16386"/>
                                        </p:tgtEl>
                                      </p:cBhvr>
                                      <p:from x="200000" y="450000"/>
                                      <p:to x="100000" y="100000"/>
                                    </p:animScale>
                                    <p:set>
                                      <p:cBhvr>
                                        <p:cTn id="10" dur="767" fill="hold"/>
                                        <p:tgtEl>
                                          <p:spTgt spid="16386"/>
                                        </p:tgtEl>
                                        <p:attrNameLst>
                                          <p:attrName>ppt_x</p:attrName>
                                        </p:attrNameLst>
                                      </p:cBhvr>
                                      <p:to>
                                        <p:strVal val="(0.5)"/>
                                      </p:to>
                                    </p:set>
                                    <p:anim from="(0.5)" to="(#ppt_x)" calcmode="lin" valueType="num">
                                      <p:cBhvr>
                                        <p:cTn id="11" dur="1228" accel="100000" fill="hold">
                                          <p:stCondLst>
                                            <p:cond delay="767"/>
                                          </p:stCondLst>
                                        </p:cTn>
                                        <p:tgtEl>
                                          <p:spTgt spid="16386"/>
                                        </p:tgtEl>
                                        <p:attrNameLst>
                                          <p:attrName>ppt_x</p:attrName>
                                        </p:attrNameLst>
                                      </p:cBhvr>
                                    </p:anim>
                                    <p:set>
                                      <p:cBhvr>
                                        <p:cTn id="12" dur="767" fill="hold"/>
                                        <p:tgtEl>
                                          <p:spTgt spid="16386"/>
                                        </p:tgtEl>
                                        <p:attrNameLst>
                                          <p:attrName>ppt_y</p:attrName>
                                        </p:attrNameLst>
                                      </p:cBhvr>
                                      <p:to>
                                        <p:strVal val="(#ppt_y+0.4)"/>
                                      </p:to>
                                    </p:set>
                                    <p:anim from="(#ppt_y+0.4)" to="(#ppt_y)" calcmode="lin" valueType="num">
                                      <p:cBhvr>
                                        <p:cTn id="13" dur="1228" accel="100000" fill="hold">
                                          <p:stCondLst>
                                            <p:cond delay="767"/>
                                          </p:stCondLst>
                                        </p:cTn>
                                        <p:tgtEl>
                                          <p:spTgt spid="16386"/>
                                        </p:tgtEl>
                                        <p:attrNameLst>
                                          <p:attrName>ppt_y</p:attrName>
                                        </p:attrNameLst>
                                      </p:cBhvr>
                                    </p:anim>
                                  </p:childTnLst>
                                  <p:subTnLst>
                                    <p:audio>
                                      <p:cMediaNode>
                                        <p:cTn display="0" masterRel="sameClick">
                                          <p:stCondLst>
                                            <p:cond evt="begin" delay="0">
                                              <p:tn val="5"/>
                                            </p:cond>
                                          </p:stCondLst>
                                          <p:endCondLst>
                                            <p:cond evt="onStopAudio" delay="0">
                                              <p:tgtEl>
                                                <p:sldTgt/>
                                              </p:tgtEl>
                                            </p:cond>
                                          </p:endCondLst>
                                        </p:cTn>
                                        <p:tgtEl>
                                          <p:sndTgt r:embed="rId2" name="pu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标题 68609" hidden="1"/>
          <p:cNvSpPr>
            <a:spLocks noGrp="1"/>
          </p:cNvSpPr>
          <p:nvPr>
            <p:ph type="title"/>
          </p:nvPr>
        </p:nvSpPr>
        <p:spPr/>
        <p:txBody>
          <a:bodyPr wrap="square" lIns="91440" tIns="45720" rIns="91440" bIns="45720" anchor="ctr"/>
          <a:lstStyle/>
          <a:p>
            <a:pPr eaLnBrk="1" hangingPunct="1"/>
            <a:endParaRPr lang="zh-CN" altLang="en-US" dirty="0"/>
          </a:p>
        </p:txBody>
      </p:sp>
      <p:sp>
        <p:nvSpPr>
          <p:cNvPr id="19458" name="矩形 68610"/>
          <p:cNvSpPr>
            <a:spLocks noGrp="1" noChangeAspect="1"/>
          </p:cNvSpPr>
          <p:nvPr/>
        </p:nvSpPr>
        <p:spPr>
          <a:xfrm>
            <a:off x="25400" y="0"/>
            <a:ext cx="9091613"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19459" name="矩形 68611"/>
          <p:cNvSpPr>
            <a:spLocks noTextEdit="1"/>
          </p:cNvSpPr>
          <p:nvPr/>
        </p:nvSpPr>
        <p:spPr>
          <a:xfrm>
            <a:off x="2627313" y="549275"/>
            <a:ext cx="3529012" cy="792163"/>
          </a:xfrm>
          <a:prstGeom prst="rect">
            <a:avLst/>
          </a:prstGeom>
        </p:spPr>
        <p:txBody>
          <a:bodyPr wrap="none" fromWordArt="1">
            <a:prstTxWarp prst="textArchUp">
              <a:avLst>
                <a:gd name="adj" fmla="val 10800018"/>
              </a:avLst>
            </a:prstTxWarp>
            <a:normAutofit/>
          </a:bodyPr>
          <a:lstStyle/>
          <a:p>
            <a:pPr algn="ctr"/>
            <a:r>
              <a:rPr lang="zh-CN" altLang="en-US" sz="3600">
                <a:ln w="9525" cap="flat" cmpd="sng">
                  <a:solidFill>
                    <a:srgbClr val="000000"/>
                  </a:solidFill>
                  <a:prstDash val="solid"/>
                  <a:round/>
                  <a:headEnd type="none" w="med" len="med"/>
                  <a:tailEnd type="none" w="med" len="med"/>
                </a:ln>
                <a:solidFill>
                  <a:srgbClr val="000000"/>
                </a:solidFill>
                <a:latin typeface="宋体" panose="02010600030101010101" pitchFamily="2" charset="-122"/>
                <a:ea typeface="宋体" panose="02010600030101010101" pitchFamily="2" charset="-122"/>
              </a:rPr>
              <a:t>考点揭密</a:t>
            </a:r>
          </a:p>
        </p:txBody>
      </p:sp>
      <p:sp>
        <p:nvSpPr>
          <p:cNvPr id="19460" name="文本框 68612"/>
          <p:cNvSpPr txBox="1"/>
          <p:nvPr/>
        </p:nvSpPr>
        <p:spPr>
          <a:xfrm>
            <a:off x="971550" y="1628775"/>
            <a:ext cx="6480175" cy="650875"/>
          </a:xfrm>
          <a:prstGeom prst="rect">
            <a:avLst/>
          </a:prstGeom>
          <a:solidFill>
            <a:srgbClr val="FFCC99"/>
          </a:solidFill>
          <a:ln w="9525" cap="flat" cmpd="sng">
            <a:solidFill>
              <a:srgbClr val="0066FF"/>
            </a:solidFill>
            <a:prstDash val="solid"/>
            <a:miter/>
            <a:headEnd type="none" w="med" len="med"/>
            <a:tailEnd type="none" w="med" len="med"/>
          </a:ln>
        </p:spPr>
        <p:txBody>
          <a:bodyPr anchor="t">
            <a:spAutoFit/>
          </a:bodyPr>
          <a:lstStyle/>
          <a:p>
            <a:pPr lvl="0" indent="0">
              <a:spcBef>
                <a:spcPct val="50000"/>
              </a:spcBef>
            </a:pPr>
            <a:r>
              <a:rPr lang="zh-CN" altLang="en-US" sz="3600" b="1" dirty="0">
                <a:solidFill>
                  <a:srgbClr val="FF0066"/>
                </a:solidFill>
                <a:latin typeface="Arial" panose="020B0604020202020204" pitchFamily="34" charset="0"/>
                <a:ea typeface="宋体" panose="02010600030101010101" pitchFamily="2" charset="-122"/>
              </a:rPr>
              <a:t>考点</a:t>
            </a:r>
            <a:r>
              <a:rPr lang="zh-CN" altLang="en-US" sz="3200" b="1" dirty="0">
                <a:solidFill>
                  <a:srgbClr val="FF0066"/>
                </a:solidFill>
                <a:latin typeface="Arial" panose="020B0604020202020204" pitchFamily="34" charset="0"/>
                <a:ea typeface="宋体" panose="02010600030101010101" pitchFamily="2" charset="-122"/>
              </a:rPr>
              <a:t>二    </a:t>
            </a:r>
            <a:r>
              <a:rPr lang="zh-CN" altLang="en-US" sz="3200" b="1" dirty="0">
                <a:latin typeface="Arial" panose="020B0604020202020204" pitchFamily="34" charset="0"/>
                <a:ea typeface="宋体" panose="02010600030101010101" pitchFamily="2" charset="-122"/>
              </a:rPr>
              <a:t>水的净化、硬水和软水</a:t>
            </a:r>
          </a:p>
        </p:txBody>
      </p:sp>
      <p:sp>
        <p:nvSpPr>
          <p:cNvPr id="19461" name="文本框 68617"/>
          <p:cNvSpPr txBox="1"/>
          <p:nvPr/>
        </p:nvSpPr>
        <p:spPr>
          <a:xfrm>
            <a:off x="1619250" y="3284538"/>
            <a:ext cx="4953000" cy="366712"/>
          </a:xfrm>
          <a:prstGeom prst="rect">
            <a:avLst/>
          </a:prstGeom>
          <a:noFill/>
          <a:ln w="9525">
            <a:noFill/>
          </a:ln>
        </p:spPr>
        <p:txBody>
          <a:bodyPr anchor="t">
            <a:spAutoFit/>
          </a:bodyPr>
          <a:lstStyle/>
          <a:p>
            <a:pPr lvl="0" indent="0">
              <a:spcBef>
                <a:spcPct val="50000"/>
              </a:spcBef>
            </a:pPr>
            <a:endParaRPr lang="zh-CN" altLang="en-US" dirty="0">
              <a:latin typeface="Arial" panose="020B0604020202020204" pitchFamily="34" charset="0"/>
              <a:ea typeface="宋体" panose="02010600030101010101" pitchFamily="2" charset="-122"/>
            </a:endParaRPr>
          </a:p>
        </p:txBody>
      </p:sp>
      <p:sp>
        <p:nvSpPr>
          <p:cNvPr id="68619" name="文本框 68618"/>
          <p:cNvSpPr txBox="1"/>
          <p:nvPr/>
        </p:nvSpPr>
        <p:spPr>
          <a:xfrm>
            <a:off x="971550" y="2997200"/>
            <a:ext cx="7273925" cy="2678113"/>
          </a:xfrm>
          <a:prstGeom prst="rect">
            <a:avLst/>
          </a:prstGeom>
          <a:solidFill>
            <a:srgbClr val="FFFF99"/>
          </a:solidFill>
          <a:ln w="9525">
            <a:noFill/>
          </a:ln>
        </p:spPr>
        <p:txBody>
          <a:bodyPr anchor="t">
            <a:spAutoFit/>
          </a:bodyPr>
          <a:lstStyle/>
          <a:p>
            <a:pPr lvl="0" indent="0"/>
            <a:r>
              <a:rPr lang="zh-CN" altLang="en-US" sz="2800" b="1" dirty="0">
                <a:solidFill>
                  <a:srgbClr val="000000"/>
                </a:solidFill>
                <a:latin typeface="Arial" panose="020B0604020202020204" pitchFamily="34" charset="0"/>
                <a:ea typeface="宋体" panose="02010600030101010101" pitchFamily="2" charset="-122"/>
              </a:rPr>
              <a:t>例</a:t>
            </a:r>
            <a:r>
              <a:rPr lang="en-US" altLang="zh-CN" sz="2800" b="1" dirty="0">
                <a:solidFill>
                  <a:srgbClr val="000000"/>
                </a:solidFill>
                <a:latin typeface="Arial" panose="020B0604020202020204" pitchFamily="34" charset="0"/>
                <a:ea typeface="宋体" panose="02010600030101010101" pitchFamily="2" charset="-122"/>
              </a:rPr>
              <a:t>1.  </a:t>
            </a:r>
            <a:r>
              <a:rPr lang="zh-CN" altLang="en-US" sz="2800" b="1" dirty="0">
                <a:solidFill>
                  <a:srgbClr val="000000"/>
                </a:solidFill>
                <a:latin typeface="Arial" panose="020B0604020202020204" pitchFamily="34" charset="0"/>
                <a:ea typeface="宋体" panose="02010600030101010101" pitchFamily="2" charset="-122"/>
              </a:rPr>
              <a:t>以下方法得到的水，其纯度最高的</a:t>
            </a:r>
            <a:endParaRPr lang="en-US" altLang="zh-CN" sz="2800" b="1" dirty="0">
              <a:solidFill>
                <a:srgbClr val="000000"/>
              </a:solidFill>
              <a:latin typeface="Arial" panose="020B0604020202020204" pitchFamily="34" charset="0"/>
              <a:ea typeface="宋体" panose="02010600030101010101" pitchFamily="2" charset="-122"/>
            </a:endParaRPr>
          </a:p>
          <a:p>
            <a:pPr lvl="0" indent="0"/>
            <a:r>
              <a:rPr lang="zh-CN" altLang="en-US" sz="2800" b="1" dirty="0">
                <a:solidFill>
                  <a:srgbClr val="000000"/>
                </a:solidFill>
                <a:latin typeface="Arial" panose="020B0604020202020204" pitchFamily="34" charset="0"/>
                <a:ea typeface="宋体" panose="02010600030101010101" pitchFamily="2" charset="-122"/>
              </a:rPr>
              <a:t>是</a:t>
            </a:r>
            <a:r>
              <a:rPr lang="en-US" altLang="zh-CN" sz="2800" b="1" dirty="0">
                <a:solidFill>
                  <a:srgbClr val="000000"/>
                </a:solidFill>
                <a:latin typeface="Arial" panose="020B0604020202020204" pitchFamily="34" charset="0"/>
                <a:ea typeface="宋体" panose="02010600030101010101" pitchFamily="2" charset="-122"/>
              </a:rPr>
              <a:t>(     )</a:t>
            </a:r>
          </a:p>
          <a:p>
            <a:pPr lvl="0" indent="0"/>
            <a:endParaRPr lang="en-US" altLang="zh-CN" sz="2800" b="1" dirty="0">
              <a:solidFill>
                <a:srgbClr val="000000"/>
              </a:solidFill>
              <a:latin typeface="Arial" panose="020B0604020202020204" pitchFamily="34" charset="0"/>
              <a:ea typeface="宋体" panose="02010600030101010101" pitchFamily="2" charset="-122"/>
            </a:endParaRPr>
          </a:p>
          <a:p>
            <a:pPr lvl="0" indent="0"/>
            <a:r>
              <a:rPr lang="en-US" altLang="zh-CN" sz="2800" b="1" dirty="0">
                <a:solidFill>
                  <a:srgbClr val="000000"/>
                </a:solidFill>
                <a:latin typeface="Arial" panose="020B0604020202020204" pitchFamily="34" charset="0"/>
                <a:ea typeface="宋体" panose="02010600030101010101" pitchFamily="2" charset="-122"/>
              </a:rPr>
              <a:t>A.</a:t>
            </a:r>
            <a:r>
              <a:rPr lang="zh-CN" altLang="en-US" sz="2800" b="1" dirty="0">
                <a:solidFill>
                  <a:srgbClr val="000000"/>
                </a:solidFill>
                <a:latin typeface="Arial" panose="020B0604020202020204" pitchFamily="34" charset="0"/>
                <a:ea typeface="宋体" panose="02010600030101010101" pitchFamily="2" charset="-122"/>
              </a:rPr>
              <a:t>过滤                              </a:t>
            </a:r>
            <a:r>
              <a:rPr lang="en-US" altLang="zh-CN" sz="2800" b="1" dirty="0">
                <a:solidFill>
                  <a:srgbClr val="000000"/>
                </a:solidFill>
                <a:latin typeface="Arial" panose="020B0604020202020204" pitchFamily="34" charset="0"/>
                <a:ea typeface="宋体" panose="02010600030101010101" pitchFamily="2" charset="-122"/>
              </a:rPr>
              <a:t>B.</a:t>
            </a:r>
            <a:r>
              <a:rPr lang="zh-CN" altLang="en-US" sz="2800" b="1" dirty="0">
                <a:solidFill>
                  <a:srgbClr val="000000"/>
                </a:solidFill>
                <a:latin typeface="Arial" panose="020B0604020202020204" pitchFamily="34" charset="0"/>
                <a:ea typeface="宋体" panose="02010600030101010101" pitchFamily="2" charset="-122"/>
              </a:rPr>
              <a:t>吸附 </a:t>
            </a:r>
          </a:p>
          <a:p>
            <a:pPr lvl="0" indent="0"/>
            <a:r>
              <a:rPr lang="zh-CN" altLang="en-US" sz="2800" b="1" dirty="0">
                <a:solidFill>
                  <a:srgbClr val="000000"/>
                </a:solidFill>
                <a:latin typeface="Arial" panose="020B0604020202020204" pitchFamily="34" charset="0"/>
                <a:ea typeface="宋体" panose="02010600030101010101" pitchFamily="2" charset="-122"/>
              </a:rPr>
              <a:t>   </a:t>
            </a:r>
          </a:p>
          <a:p>
            <a:pPr lvl="0" indent="0"/>
            <a:r>
              <a:rPr lang="en-US" altLang="zh-CN" sz="2800" b="1" dirty="0">
                <a:solidFill>
                  <a:srgbClr val="000000"/>
                </a:solidFill>
                <a:latin typeface="Arial" panose="020B0604020202020204" pitchFamily="34" charset="0"/>
                <a:ea typeface="宋体" panose="02010600030101010101" pitchFamily="2" charset="-122"/>
              </a:rPr>
              <a:t>C.</a:t>
            </a:r>
            <a:r>
              <a:rPr lang="zh-CN" altLang="en-US" sz="2800" b="1" dirty="0">
                <a:solidFill>
                  <a:srgbClr val="000000"/>
                </a:solidFill>
                <a:latin typeface="Arial" panose="020B0604020202020204" pitchFamily="34" charset="0"/>
                <a:ea typeface="宋体" panose="02010600030101010101" pitchFamily="2" charset="-122"/>
              </a:rPr>
              <a:t>沉淀                              </a:t>
            </a:r>
            <a:r>
              <a:rPr lang="en-US" altLang="zh-CN" sz="2800" b="1" dirty="0">
                <a:solidFill>
                  <a:srgbClr val="000000"/>
                </a:solidFill>
                <a:latin typeface="Arial" panose="020B0604020202020204" pitchFamily="34" charset="0"/>
                <a:ea typeface="宋体" panose="02010600030101010101" pitchFamily="2" charset="-122"/>
              </a:rPr>
              <a:t>D.</a:t>
            </a:r>
            <a:r>
              <a:rPr lang="zh-CN" altLang="en-US" sz="2800" b="1" dirty="0">
                <a:solidFill>
                  <a:srgbClr val="000000"/>
                </a:solidFill>
                <a:latin typeface="Arial" panose="020B0604020202020204" pitchFamily="34" charset="0"/>
                <a:ea typeface="宋体" panose="02010600030101010101" pitchFamily="2" charset="-122"/>
              </a:rPr>
              <a:t>蒸馏</a:t>
            </a:r>
          </a:p>
        </p:txBody>
      </p:sp>
      <p:pic>
        <p:nvPicPr>
          <p:cNvPr id="19463" name="图片 68619" descr="832232"/>
          <p:cNvPicPr>
            <a:picLocks noChangeAspect="1"/>
          </p:cNvPicPr>
          <p:nvPr/>
        </p:nvPicPr>
        <p:blipFill>
          <a:blip r:embed="rId4"/>
          <a:stretch>
            <a:fillRect/>
          </a:stretch>
        </p:blipFill>
        <p:spPr>
          <a:xfrm>
            <a:off x="0" y="6381750"/>
            <a:ext cx="9144000" cy="4762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8619"/>
                                        </p:tgtEl>
                                        <p:attrNameLst>
                                          <p:attrName>style.visibility</p:attrName>
                                        </p:attrNameLst>
                                      </p:cBhvr>
                                      <p:to>
                                        <p:strVal val="visible"/>
                                      </p:to>
                                    </p:set>
                                    <p:animEffect transition="in" filter="box(in)">
                                      <p:cBhvr>
                                        <p:cTn id="7" dur="500"/>
                                        <p:tgtEl>
                                          <p:spTgt spid="68619"/>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70657" descr="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70659" name="文本框 70658"/>
          <p:cNvSpPr txBox="1"/>
          <p:nvPr/>
        </p:nvSpPr>
        <p:spPr>
          <a:xfrm>
            <a:off x="1476375" y="1628775"/>
            <a:ext cx="6337300" cy="3517900"/>
          </a:xfrm>
          <a:prstGeom prst="rect">
            <a:avLst/>
          </a:prstGeom>
          <a:solidFill>
            <a:srgbClr val="FFCC99"/>
          </a:solidFill>
          <a:ln w="9525" cap="flat" cmpd="sng">
            <a:solidFill>
              <a:schemeClr val="accent2"/>
            </a:solidFill>
            <a:prstDash val="solid"/>
            <a:miter/>
            <a:headEnd type="none" w="med" len="med"/>
            <a:tailEnd type="none" w="med" len="med"/>
          </a:ln>
        </p:spPr>
        <p:txBody>
          <a:bodyPr anchor="t">
            <a:spAutoFit/>
          </a:bodyPr>
          <a:lstStyle/>
          <a:p>
            <a:pPr lvl="0" indent="0"/>
            <a:r>
              <a:rPr lang="zh-CN" altLang="en-US" sz="2800" b="1" dirty="0">
                <a:latin typeface="Arial" panose="020B0604020202020204" pitchFamily="34" charset="0"/>
                <a:ea typeface="宋体" panose="02010600030101010101" pitchFamily="2" charset="-122"/>
              </a:rPr>
              <a:t>答案：</a:t>
            </a:r>
            <a:r>
              <a:rPr lang="en-US" altLang="zh-CN" sz="2800" b="1" dirty="0">
                <a:latin typeface="Arial" panose="020B0604020202020204" pitchFamily="34" charset="0"/>
                <a:ea typeface="宋体" panose="02010600030101010101" pitchFamily="2" charset="-122"/>
              </a:rPr>
              <a:t>D</a:t>
            </a:r>
          </a:p>
          <a:p>
            <a:pPr lvl="0" indent="0"/>
            <a:endParaRPr lang="en-US" altLang="zh-CN" sz="2800" b="1" dirty="0">
              <a:latin typeface="Arial" panose="020B0604020202020204" pitchFamily="34" charset="0"/>
              <a:ea typeface="宋体" panose="02010600030101010101" pitchFamily="2" charset="-122"/>
            </a:endParaRPr>
          </a:p>
          <a:p>
            <a:pPr lvl="0" indent="0"/>
            <a:r>
              <a:rPr lang="zh-CN" altLang="en-US" sz="2800" b="1" dirty="0">
                <a:solidFill>
                  <a:srgbClr val="FF0066"/>
                </a:solidFill>
                <a:latin typeface="Arial" panose="020B0604020202020204" pitchFamily="34" charset="0"/>
                <a:ea typeface="宋体" panose="02010600030101010101" pitchFamily="2" charset="-122"/>
              </a:rPr>
              <a:t>点拨：</a:t>
            </a:r>
            <a:r>
              <a:rPr lang="zh-CN" altLang="en-US" sz="2800" b="1" dirty="0">
                <a:latin typeface="Arial" panose="020B0604020202020204" pitchFamily="34" charset="0"/>
                <a:ea typeface="宋体" panose="02010600030101010101" pitchFamily="2" charset="-122"/>
              </a:rPr>
              <a:t>本例考查水的净化。</a:t>
            </a:r>
            <a:r>
              <a:rPr lang="zh-CN" altLang="en-US" sz="2800" b="1" dirty="0">
                <a:solidFill>
                  <a:srgbClr val="000000"/>
                </a:solidFill>
                <a:latin typeface="Arial" panose="020B0604020202020204" pitchFamily="34" charset="0"/>
                <a:ea typeface="宋体" panose="02010600030101010101" pitchFamily="2" charset="-122"/>
              </a:rPr>
              <a:t>蒸馏可除去</a:t>
            </a:r>
          </a:p>
          <a:p>
            <a:pPr lvl="0" indent="0"/>
            <a:endParaRPr lang="zh-CN" altLang="en-US" sz="2800" b="1" dirty="0">
              <a:solidFill>
                <a:srgbClr val="000000"/>
              </a:solidFill>
              <a:latin typeface="Arial" panose="020B0604020202020204" pitchFamily="34" charset="0"/>
              <a:ea typeface="宋体" panose="02010600030101010101" pitchFamily="2" charset="-122"/>
            </a:endParaRPr>
          </a:p>
          <a:p>
            <a:pPr lvl="0" indent="0"/>
            <a:r>
              <a:rPr lang="zh-CN" altLang="en-US" sz="2800" b="1" dirty="0">
                <a:solidFill>
                  <a:srgbClr val="000000"/>
                </a:solidFill>
                <a:latin typeface="Arial" panose="020B0604020202020204" pitchFamily="34" charset="0"/>
                <a:ea typeface="宋体" panose="02010600030101010101" pitchFamily="2" charset="-122"/>
              </a:rPr>
              <a:t>水中可溶性杂质、不溶性杂质等，是净</a:t>
            </a:r>
          </a:p>
          <a:p>
            <a:pPr lvl="0" indent="0"/>
            <a:endParaRPr lang="zh-CN" altLang="en-US" sz="2800" b="1" dirty="0">
              <a:solidFill>
                <a:srgbClr val="000000"/>
              </a:solidFill>
              <a:latin typeface="Arial" panose="020B0604020202020204" pitchFamily="34" charset="0"/>
              <a:ea typeface="宋体" panose="02010600030101010101" pitchFamily="2" charset="-122"/>
            </a:endParaRPr>
          </a:p>
          <a:p>
            <a:pPr lvl="0" indent="0"/>
            <a:r>
              <a:rPr lang="zh-CN" altLang="en-US" sz="2800" b="1" dirty="0">
                <a:solidFill>
                  <a:srgbClr val="000000"/>
                </a:solidFill>
                <a:latin typeface="Arial" panose="020B0604020202020204" pitchFamily="34" charset="0"/>
                <a:ea typeface="宋体" panose="02010600030101010101" pitchFamily="2" charset="-122"/>
              </a:rPr>
              <a:t>化程度最高的方法，故选</a:t>
            </a:r>
            <a:r>
              <a:rPr lang="en-US" altLang="zh-CN" sz="2800" b="1" dirty="0">
                <a:solidFill>
                  <a:srgbClr val="000000"/>
                </a:solidFill>
                <a:latin typeface="Arial" panose="020B0604020202020204" pitchFamily="34" charset="0"/>
                <a:ea typeface="宋体" panose="02010600030101010101" pitchFamily="2" charset="-122"/>
              </a:rPr>
              <a:t>D</a:t>
            </a:r>
            <a:r>
              <a:rPr lang="zh-CN" altLang="en-US" sz="2800" b="1" dirty="0">
                <a:solidFill>
                  <a:srgbClr val="000000"/>
                </a:solidFill>
                <a:latin typeface="Arial" panose="020B0604020202020204" pitchFamily="34" charset="0"/>
                <a:ea typeface="宋体" panose="02010600030101010101" pitchFamily="2" charset="-122"/>
              </a:rPr>
              <a:t>。</a:t>
            </a:r>
            <a:endParaRPr lang="zh-CN" altLang="en-US" sz="2800" b="1" dirty="0">
              <a:latin typeface="Arial" panose="020B0604020202020204" pitchFamily="34" charset="0"/>
              <a:ea typeface="宋体" panose="02010600030101010101" pitchFamily="2" charset="-122"/>
            </a:endParaRPr>
          </a:p>
          <a:p>
            <a:pPr lvl="0" indent="0"/>
            <a:endParaRPr lang="zh-CN" altLang="en-US" sz="28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0659"/>
                                        </p:tgtEl>
                                        <p:attrNameLst>
                                          <p:attrName>style.visibility</p:attrName>
                                        </p:attrNameLst>
                                      </p:cBhvr>
                                      <p:to>
                                        <p:strVal val="visible"/>
                                      </p:to>
                                    </p:set>
                                    <p:animEffect transition="in" filter="dissolve">
                                      <p:cBhvr>
                                        <p:cTn id="7" dur="500"/>
                                        <p:tgtEl>
                                          <p:spTgt spid="70659"/>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矩形 71682"/>
          <p:cNvSpPr>
            <a:spLocks noGrp="1" noChangeAspect="1"/>
          </p:cNvSpPr>
          <p:nvPr/>
        </p:nvSpPr>
        <p:spPr>
          <a:xfrm>
            <a:off x="25400" y="0"/>
            <a:ext cx="9091613"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21506" name="标题 71681" hidden="1"/>
          <p:cNvSpPr>
            <a:spLocks noGrp="1"/>
          </p:cNvSpPr>
          <p:nvPr>
            <p:ph type="title"/>
          </p:nvPr>
        </p:nvSpPr>
        <p:spPr/>
        <p:txBody>
          <a:bodyPr wrap="square" lIns="91440" tIns="45720" rIns="91440" bIns="45720" anchor="ctr"/>
          <a:lstStyle/>
          <a:p>
            <a:pPr eaLnBrk="1" hangingPunct="1"/>
            <a:endParaRPr lang="zh-CN" altLang="en-US" dirty="0"/>
          </a:p>
        </p:txBody>
      </p:sp>
      <p:sp>
        <p:nvSpPr>
          <p:cNvPr id="71687" name="文本框 71686"/>
          <p:cNvSpPr txBox="1"/>
          <p:nvPr/>
        </p:nvSpPr>
        <p:spPr>
          <a:xfrm>
            <a:off x="684213" y="1341438"/>
            <a:ext cx="7775575" cy="4616450"/>
          </a:xfrm>
          <a:prstGeom prst="rect">
            <a:avLst/>
          </a:prstGeom>
          <a:solidFill>
            <a:srgbClr val="FFFF99"/>
          </a:solidFill>
          <a:ln w="9525">
            <a:noFill/>
          </a:ln>
        </p:spPr>
        <p:txBody>
          <a:bodyPr anchor="t">
            <a:spAutoFit/>
          </a:bodyPr>
          <a:lstStyle/>
          <a:p>
            <a:pPr lvl="0" indent="0">
              <a:lnSpc>
                <a:spcPct val="150000"/>
              </a:lnSpc>
            </a:pPr>
            <a:r>
              <a:rPr lang="zh-CN" altLang="en-US" sz="2800" b="1" dirty="0">
                <a:solidFill>
                  <a:srgbClr val="000000"/>
                </a:solidFill>
                <a:latin typeface="宋体" panose="02010600030101010101" pitchFamily="2" charset="-122"/>
                <a:ea typeface="宋体" panose="02010600030101010101" pitchFamily="2" charset="-122"/>
              </a:rPr>
              <a:t>例</a:t>
            </a:r>
            <a:r>
              <a:rPr lang="en-US" altLang="zh-CN" sz="2800" b="1" dirty="0">
                <a:solidFill>
                  <a:srgbClr val="000000"/>
                </a:solidFill>
                <a:latin typeface="宋体" panose="02010600030101010101" pitchFamily="2" charset="-122"/>
                <a:ea typeface="宋体" panose="02010600030101010101" pitchFamily="2" charset="-122"/>
              </a:rPr>
              <a:t>2.</a:t>
            </a:r>
            <a:r>
              <a:rPr lang="zh-CN" altLang="en-US" sz="2800" b="1" dirty="0">
                <a:solidFill>
                  <a:srgbClr val="000000"/>
                </a:solidFill>
                <a:latin typeface="宋体" panose="02010600030101010101" pitchFamily="2" charset="-122"/>
                <a:ea typeface="宋体" panose="02010600030101010101" pitchFamily="2" charset="-122"/>
              </a:rPr>
              <a:t>如图是用来净化河水的</a:t>
            </a:r>
            <a:endParaRPr lang="en-US" altLang="zh-CN" sz="2800" b="1" dirty="0">
              <a:solidFill>
                <a:srgbClr val="000000"/>
              </a:solidFill>
              <a:latin typeface="宋体" panose="02010600030101010101" pitchFamily="2" charset="-122"/>
              <a:ea typeface="宋体" panose="02010600030101010101" pitchFamily="2" charset="-122"/>
            </a:endParaRPr>
          </a:p>
          <a:p>
            <a:pPr lvl="0" indent="0">
              <a:lnSpc>
                <a:spcPct val="150000"/>
              </a:lnSpc>
            </a:pPr>
            <a:r>
              <a:rPr lang="zh-CN" altLang="en-US" sz="2800" b="1" dirty="0">
                <a:solidFill>
                  <a:srgbClr val="000000"/>
                </a:solidFill>
                <a:latin typeface="宋体" panose="02010600030101010101" pitchFamily="2" charset="-122"/>
                <a:ea typeface="宋体" panose="02010600030101010101" pitchFamily="2" charset="-122"/>
              </a:rPr>
              <a:t>简易装置，下面对该净水器</a:t>
            </a:r>
            <a:endParaRPr lang="en-US" altLang="zh-CN" sz="2800" b="1" dirty="0">
              <a:solidFill>
                <a:srgbClr val="000000"/>
              </a:solidFill>
              <a:latin typeface="宋体" panose="02010600030101010101" pitchFamily="2" charset="-122"/>
              <a:ea typeface="宋体" panose="02010600030101010101" pitchFamily="2" charset="-122"/>
            </a:endParaRPr>
          </a:p>
          <a:p>
            <a:pPr lvl="0" indent="0">
              <a:lnSpc>
                <a:spcPct val="150000"/>
              </a:lnSpc>
            </a:pPr>
            <a:r>
              <a:rPr lang="zh-CN" altLang="en-US" sz="2800" b="1" dirty="0">
                <a:solidFill>
                  <a:srgbClr val="000000"/>
                </a:solidFill>
                <a:latin typeface="宋体" panose="02010600030101010101" pitchFamily="2" charset="-122"/>
                <a:ea typeface="宋体" panose="02010600030101010101" pitchFamily="2" charset="-122"/>
              </a:rPr>
              <a:t>分析正确的是</a:t>
            </a:r>
            <a:r>
              <a:rPr lang="en-US" altLang="zh-CN" sz="2800" b="1" dirty="0">
                <a:solidFill>
                  <a:srgbClr val="000000"/>
                </a:solidFill>
                <a:latin typeface="宋体" panose="02010600030101010101" pitchFamily="2" charset="-122"/>
                <a:ea typeface="宋体" panose="02010600030101010101" pitchFamily="2" charset="-122"/>
              </a:rPr>
              <a:t>(   )</a:t>
            </a:r>
          </a:p>
          <a:p>
            <a:pPr lvl="0" indent="0">
              <a:lnSpc>
                <a:spcPct val="150000"/>
              </a:lnSpc>
            </a:pPr>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能杀菌消毒</a:t>
            </a:r>
          </a:p>
          <a:p>
            <a:pPr lvl="0" indent="0">
              <a:lnSpc>
                <a:spcPct val="150000"/>
              </a:lnSpc>
            </a:pPr>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能把硬水变为软水</a:t>
            </a:r>
          </a:p>
          <a:p>
            <a:pPr lvl="0" indent="0">
              <a:lnSpc>
                <a:spcPct val="150000"/>
              </a:lnSpc>
            </a:pPr>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能得到纯净水</a:t>
            </a:r>
          </a:p>
          <a:p>
            <a:pPr lvl="0" indent="0">
              <a:lnSpc>
                <a:spcPct val="150000"/>
              </a:lnSpc>
            </a:pPr>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活性炭主要起吸附杂质、色素的作用</a:t>
            </a:r>
            <a:endParaRPr lang="zh-CN" altLang="en-US" sz="2800" b="1" dirty="0">
              <a:solidFill>
                <a:srgbClr val="000000"/>
              </a:solidFill>
              <a:latin typeface="楷体_GB2312" pitchFamily="49" charset="-122"/>
              <a:ea typeface="楷体_GB2312" pitchFamily="49" charset="-122"/>
            </a:endParaRPr>
          </a:p>
        </p:txBody>
      </p:sp>
      <p:pic>
        <p:nvPicPr>
          <p:cNvPr id="21508" name="图片 71687"/>
          <p:cNvPicPr>
            <a:picLocks noChangeAspect="1"/>
          </p:cNvPicPr>
          <p:nvPr/>
        </p:nvPicPr>
        <p:blipFill>
          <a:blip r:embed="rId4"/>
          <a:stretch>
            <a:fillRect/>
          </a:stretch>
        </p:blipFill>
        <p:spPr>
          <a:xfrm>
            <a:off x="5795963" y="1700213"/>
            <a:ext cx="2447925" cy="3313112"/>
          </a:xfrm>
          <a:prstGeom prst="rect">
            <a:avLst/>
          </a:prstGeom>
          <a:noFill/>
          <a:ln w="9525">
            <a:noFill/>
          </a:ln>
        </p:spPr>
      </p:pic>
      <p:pic>
        <p:nvPicPr>
          <p:cNvPr id="21509" name="图片 71688" descr="832232"/>
          <p:cNvPicPr>
            <a:picLocks noChangeAspect="1"/>
          </p:cNvPicPr>
          <p:nvPr/>
        </p:nvPicPr>
        <p:blipFill>
          <a:blip r:embed="rId5"/>
          <a:stretch>
            <a:fillRect/>
          </a:stretch>
        </p:blipFill>
        <p:spPr>
          <a:xfrm>
            <a:off x="0" y="6381750"/>
            <a:ext cx="9144000" cy="4762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1687"/>
                                        </p:tgtEl>
                                        <p:attrNameLst>
                                          <p:attrName>style.visibility</p:attrName>
                                        </p:attrNameLst>
                                      </p:cBhvr>
                                      <p:to>
                                        <p:strVal val="visible"/>
                                      </p:to>
                                    </p:set>
                                    <p:animEffect transition="in" filter="box(in)">
                                      <p:cBhvr>
                                        <p:cTn id="7" dur="500"/>
                                        <p:tgtEl>
                                          <p:spTgt spid="71687"/>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图片 69635" descr="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69638" name="文本框 69637"/>
          <p:cNvSpPr txBox="1"/>
          <p:nvPr/>
        </p:nvSpPr>
        <p:spPr>
          <a:xfrm>
            <a:off x="1042988" y="908050"/>
            <a:ext cx="7129462" cy="4799013"/>
          </a:xfrm>
          <a:prstGeom prst="rect">
            <a:avLst/>
          </a:prstGeom>
          <a:solidFill>
            <a:srgbClr val="FFCC99"/>
          </a:solidFill>
          <a:ln w="9525" cap="flat" cmpd="sng">
            <a:solidFill>
              <a:schemeClr val="accent2"/>
            </a:solidFill>
            <a:prstDash val="solid"/>
            <a:miter/>
            <a:headEnd type="none" w="med" len="med"/>
            <a:tailEnd type="none" w="med" len="med"/>
          </a:ln>
        </p:spPr>
        <p:txBody>
          <a:bodyPr anchor="t">
            <a:spAutoFit/>
          </a:bodyPr>
          <a:lstStyle/>
          <a:p>
            <a:pPr lvl="0" indent="0"/>
            <a:r>
              <a:rPr lang="zh-CN" altLang="en-US" sz="2800" b="1" dirty="0">
                <a:latin typeface="Arial" panose="020B0604020202020204" pitchFamily="34" charset="0"/>
                <a:ea typeface="宋体" panose="02010600030101010101" pitchFamily="2" charset="-122"/>
              </a:rPr>
              <a:t>答案：</a:t>
            </a:r>
            <a:r>
              <a:rPr lang="en-US" altLang="zh-CN" sz="2800" b="1" dirty="0">
                <a:latin typeface="Arial" panose="020B0604020202020204" pitchFamily="34" charset="0"/>
                <a:ea typeface="宋体" panose="02010600030101010101" pitchFamily="2" charset="-122"/>
              </a:rPr>
              <a:t>D</a:t>
            </a:r>
          </a:p>
          <a:p>
            <a:pPr lvl="0" indent="0"/>
            <a:endParaRPr lang="en-US" altLang="zh-CN" sz="2800" b="1" dirty="0">
              <a:latin typeface="Arial" panose="020B0604020202020204" pitchFamily="34" charset="0"/>
              <a:ea typeface="宋体" panose="02010600030101010101" pitchFamily="2" charset="-122"/>
            </a:endParaRPr>
          </a:p>
          <a:p>
            <a:pPr lvl="0" indent="0"/>
            <a:r>
              <a:rPr lang="zh-CN" altLang="en-US" sz="2800" b="1" dirty="0">
                <a:solidFill>
                  <a:srgbClr val="FF0066"/>
                </a:solidFill>
                <a:latin typeface="Arial" panose="020B0604020202020204" pitchFamily="34" charset="0"/>
                <a:ea typeface="宋体" panose="02010600030101010101" pitchFamily="2" charset="-122"/>
              </a:rPr>
              <a:t>点拨：</a:t>
            </a:r>
            <a:r>
              <a:rPr lang="zh-CN" altLang="en-US" sz="2800" b="1" dirty="0">
                <a:latin typeface="Arial" panose="020B0604020202020204" pitchFamily="34" charset="0"/>
                <a:ea typeface="宋体" panose="02010600030101010101" pitchFamily="2" charset="-122"/>
              </a:rPr>
              <a:t>本例考查水的净化装置。</a:t>
            </a:r>
            <a:r>
              <a:rPr lang="zh-CN" altLang="en-US" sz="2800" b="1" dirty="0">
                <a:solidFill>
                  <a:srgbClr val="000000"/>
                </a:solidFill>
                <a:latin typeface="Arial" panose="020B0604020202020204" pitchFamily="34" charset="0"/>
                <a:ea typeface="宋体" panose="02010600030101010101" pitchFamily="2" charset="-122"/>
              </a:rPr>
              <a:t>该装置主要</a:t>
            </a:r>
          </a:p>
          <a:p>
            <a:pPr lvl="0" indent="0"/>
            <a:endParaRPr lang="zh-CN" altLang="en-US" sz="2800" b="1" dirty="0">
              <a:solidFill>
                <a:srgbClr val="000000"/>
              </a:solidFill>
              <a:latin typeface="Arial" panose="020B0604020202020204" pitchFamily="34" charset="0"/>
              <a:ea typeface="宋体" panose="02010600030101010101" pitchFamily="2" charset="-122"/>
            </a:endParaRPr>
          </a:p>
          <a:p>
            <a:pPr lvl="0" indent="0"/>
            <a:r>
              <a:rPr lang="zh-CN" altLang="en-US" sz="2800" b="1" dirty="0">
                <a:solidFill>
                  <a:srgbClr val="000000"/>
                </a:solidFill>
                <a:latin typeface="Arial" panose="020B0604020202020204" pitchFamily="34" charset="0"/>
                <a:ea typeface="宋体" panose="02010600030101010101" pitchFamily="2" charset="-122"/>
              </a:rPr>
              <a:t>是起吸附和过滤作用，不能杀菌消毒，也无</a:t>
            </a:r>
          </a:p>
          <a:p>
            <a:pPr lvl="0" indent="0"/>
            <a:endParaRPr lang="zh-CN" altLang="en-US" sz="2800" b="1" dirty="0">
              <a:solidFill>
                <a:srgbClr val="000000"/>
              </a:solidFill>
              <a:latin typeface="Arial" panose="020B0604020202020204" pitchFamily="34" charset="0"/>
              <a:ea typeface="宋体" panose="02010600030101010101" pitchFamily="2" charset="-122"/>
            </a:endParaRPr>
          </a:p>
          <a:p>
            <a:pPr lvl="0" indent="0"/>
            <a:r>
              <a:rPr lang="zh-CN" altLang="en-US" sz="2800" b="1" dirty="0">
                <a:solidFill>
                  <a:srgbClr val="000000"/>
                </a:solidFill>
                <a:latin typeface="Arial" panose="020B0604020202020204" pitchFamily="34" charset="0"/>
                <a:ea typeface="宋体" panose="02010600030101010101" pitchFamily="2" charset="-122"/>
              </a:rPr>
              <a:t>法除去可溶性杂质，因此不能使硬水变为软</a:t>
            </a:r>
          </a:p>
          <a:p>
            <a:pPr lvl="0" indent="0"/>
            <a:endParaRPr lang="zh-CN" altLang="en-US" sz="2800" b="1" dirty="0">
              <a:solidFill>
                <a:srgbClr val="000000"/>
              </a:solidFill>
              <a:latin typeface="Arial" panose="020B0604020202020204" pitchFamily="34" charset="0"/>
              <a:ea typeface="宋体" panose="02010600030101010101" pitchFamily="2" charset="-122"/>
            </a:endParaRPr>
          </a:p>
          <a:p>
            <a:pPr lvl="0" indent="0"/>
            <a:r>
              <a:rPr lang="zh-CN" altLang="en-US" sz="2800" b="1" dirty="0">
                <a:solidFill>
                  <a:srgbClr val="000000"/>
                </a:solidFill>
                <a:latin typeface="Arial" panose="020B0604020202020204" pitchFamily="34" charset="0"/>
                <a:ea typeface="宋体" panose="02010600030101010101" pitchFamily="2" charset="-122"/>
              </a:rPr>
              <a:t>水，无法得到纯净水，故</a:t>
            </a:r>
            <a:r>
              <a:rPr lang="en-US" altLang="zh-CN" sz="2800" b="1" dirty="0">
                <a:solidFill>
                  <a:srgbClr val="000000"/>
                </a:solidFill>
                <a:latin typeface="Arial" panose="020B0604020202020204" pitchFamily="34" charset="0"/>
                <a:ea typeface="宋体" panose="02010600030101010101" pitchFamily="2" charset="-122"/>
              </a:rPr>
              <a:t>A</a:t>
            </a:r>
            <a:r>
              <a:rPr lang="zh-CN" altLang="en-US" sz="2800" b="1" dirty="0">
                <a:solidFill>
                  <a:srgbClr val="000000"/>
                </a:solidFill>
                <a:latin typeface="Arial" panose="020B0604020202020204" pitchFamily="34" charset="0"/>
                <a:ea typeface="宋体" panose="02010600030101010101" pitchFamily="2" charset="-122"/>
              </a:rPr>
              <a:t>、</a:t>
            </a:r>
            <a:r>
              <a:rPr lang="en-US" altLang="zh-CN" sz="2800" b="1" dirty="0">
                <a:solidFill>
                  <a:srgbClr val="000000"/>
                </a:solidFill>
                <a:latin typeface="Arial" panose="020B0604020202020204" pitchFamily="34" charset="0"/>
                <a:ea typeface="宋体" panose="02010600030101010101" pitchFamily="2" charset="-122"/>
              </a:rPr>
              <a:t>B</a:t>
            </a:r>
            <a:r>
              <a:rPr lang="zh-CN" altLang="en-US" sz="2800" b="1" dirty="0">
                <a:solidFill>
                  <a:srgbClr val="000000"/>
                </a:solidFill>
                <a:latin typeface="Arial" panose="020B0604020202020204" pitchFamily="34" charset="0"/>
                <a:ea typeface="宋体" panose="02010600030101010101" pitchFamily="2" charset="-122"/>
              </a:rPr>
              <a:t>、</a:t>
            </a:r>
            <a:r>
              <a:rPr lang="en-US" altLang="zh-CN" sz="2800" b="1" dirty="0">
                <a:solidFill>
                  <a:srgbClr val="000000"/>
                </a:solidFill>
                <a:latin typeface="Arial" panose="020B0604020202020204" pitchFamily="34" charset="0"/>
                <a:ea typeface="宋体" panose="02010600030101010101" pitchFamily="2" charset="-122"/>
              </a:rPr>
              <a:t>C</a:t>
            </a:r>
            <a:r>
              <a:rPr lang="zh-CN" altLang="en-US" sz="2800" b="1" dirty="0">
                <a:solidFill>
                  <a:srgbClr val="000000"/>
                </a:solidFill>
                <a:latin typeface="Arial" panose="020B0604020202020204" pitchFamily="34" charset="0"/>
                <a:ea typeface="宋体" panose="02010600030101010101" pitchFamily="2" charset="-122"/>
              </a:rPr>
              <a:t>均错，活</a:t>
            </a:r>
          </a:p>
          <a:p>
            <a:pPr lvl="0" indent="0"/>
            <a:endParaRPr lang="zh-CN" altLang="en-US" sz="2800" b="1" dirty="0">
              <a:solidFill>
                <a:srgbClr val="000000"/>
              </a:solidFill>
              <a:latin typeface="Arial" panose="020B0604020202020204" pitchFamily="34" charset="0"/>
              <a:ea typeface="宋体" panose="02010600030101010101" pitchFamily="2" charset="-122"/>
            </a:endParaRPr>
          </a:p>
          <a:p>
            <a:pPr lvl="0" indent="0"/>
            <a:r>
              <a:rPr lang="zh-CN" altLang="en-US" sz="2800" b="1" dirty="0">
                <a:solidFill>
                  <a:srgbClr val="000000"/>
                </a:solidFill>
                <a:latin typeface="Arial" panose="020B0604020202020204" pitchFamily="34" charset="0"/>
                <a:ea typeface="宋体" panose="02010600030101010101" pitchFamily="2" charset="-122"/>
              </a:rPr>
              <a:t>性炭具有吸附作用，故</a:t>
            </a:r>
            <a:r>
              <a:rPr lang="en-US" altLang="zh-CN" sz="2800" b="1" dirty="0">
                <a:solidFill>
                  <a:srgbClr val="000000"/>
                </a:solidFill>
                <a:latin typeface="Arial" panose="020B0604020202020204" pitchFamily="34" charset="0"/>
                <a:ea typeface="宋体" panose="02010600030101010101" pitchFamily="2" charset="-122"/>
              </a:rPr>
              <a:t>D</a:t>
            </a:r>
            <a:r>
              <a:rPr lang="zh-CN" altLang="en-US" sz="2800" b="1" dirty="0">
                <a:solidFill>
                  <a:srgbClr val="000000"/>
                </a:solidFill>
                <a:latin typeface="Arial" panose="020B0604020202020204" pitchFamily="34" charset="0"/>
                <a:ea typeface="宋体" panose="02010600030101010101" pitchFamily="2" charset="-122"/>
              </a:rPr>
              <a:t>正确。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9638"/>
                                        </p:tgtEl>
                                        <p:attrNameLst>
                                          <p:attrName>style.visibility</p:attrName>
                                        </p:attrNameLst>
                                      </p:cBhvr>
                                      <p:to>
                                        <p:strVal val="visible"/>
                                      </p:to>
                                    </p:set>
                                    <p:animEffect transition="in" filter="dissolve">
                                      <p:cBhvr>
                                        <p:cTn id="7" dur="500"/>
                                        <p:tgtEl>
                                          <p:spTgt spid="69638"/>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标题 50177" hidden="1"/>
          <p:cNvSpPr>
            <a:spLocks noGrp="1"/>
          </p:cNvSpPr>
          <p:nvPr>
            <p:ph type="title"/>
          </p:nvPr>
        </p:nvSpPr>
        <p:spPr/>
        <p:txBody>
          <a:bodyPr wrap="square" lIns="91440" tIns="45720" rIns="91440" bIns="45720" anchor="ctr"/>
          <a:lstStyle/>
          <a:p>
            <a:pPr eaLnBrk="1" hangingPunct="1"/>
            <a:endParaRPr lang="zh-CN" altLang="en-US" dirty="0"/>
          </a:p>
        </p:txBody>
      </p:sp>
      <p:sp>
        <p:nvSpPr>
          <p:cNvPr id="23554" name="矩形 50178"/>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23555" name="文本框 50180"/>
          <p:cNvSpPr txBox="1"/>
          <p:nvPr/>
        </p:nvSpPr>
        <p:spPr>
          <a:xfrm>
            <a:off x="684213" y="908050"/>
            <a:ext cx="7688262" cy="4364038"/>
          </a:xfrm>
          <a:prstGeom prst="rect">
            <a:avLst/>
          </a:prstGeom>
          <a:solidFill>
            <a:srgbClr val="FFCCFF"/>
          </a:solidFill>
          <a:ln w="9525">
            <a:noFill/>
          </a:ln>
        </p:spPr>
        <p:txBody>
          <a:bodyPr anchor="t">
            <a:spAutoFit/>
          </a:bodyPr>
          <a:lstStyle/>
          <a:p>
            <a:pPr lvl="0" indent="0">
              <a:spcBef>
                <a:spcPct val="50000"/>
              </a:spcBef>
            </a:pPr>
            <a:r>
              <a:rPr lang="zh-CN" altLang="en-US" sz="2800" b="1" dirty="0">
                <a:solidFill>
                  <a:schemeClr val="accent2"/>
                </a:solidFill>
                <a:latin typeface="Arial" panose="020B0604020202020204" pitchFamily="34" charset="0"/>
                <a:ea typeface="宋体" panose="02010600030101010101" pitchFamily="2" charset="-122"/>
              </a:rPr>
              <a:t>考点二须知：</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①</a:t>
            </a:r>
            <a:r>
              <a:rPr lang="zh-CN" altLang="en-US" sz="2800" b="1" dirty="0">
                <a:latin typeface="Arial" panose="020B0604020202020204" pitchFamily="34" charset="0"/>
                <a:ea typeface="宋体" panose="02010600030101010101" pitchFamily="2" charset="-122"/>
              </a:rPr>
              <a:t>净化水时，为了达到较好的净化效果，通常按照由简单到复杂的步骤进行。首先除去大颗粒不溶性杂质，再除去小颗粒不溶性杂质，然后除去异味和一些可溶性杂质，最后消毒。</a:t>
            </a:r>
          </a:p>
          <a:p>
            <a:pPr lvl="0" indent="0">
              <a:spcBef>
                <a:spcPct val="50000"/>
              </a:spcBef>
            </a:pPr>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②</a:t>
            </a:r>
            <a:r>
              <a:rPr lang="zh-CN" altLang="en-US" sz="2800" b="1" dirty="0">
                <a:latin typeface="Arial" panose="020B0604020202020204" pitchFamily="34" charset="0"/>
                <a:ea typeface="宋体" panose="02010600030101010101" pitchFamily="2" charset="-122"/>
              </a:rPr>
              <a:t>要准确掌握硬水和软水的区别，单从表面看是无法得知的，故可加肥皂水，根据产生泡沫的多少去区分。硬水软化的方法主要是煮沸和蒸馏。</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nodePh="1">
                                  <p:stCondLst>
                                    <p:cond delay="0"/>
                                  </p:stCondLst>
                                  <p:endCondLst>
                                    <p:cond delay="0"/>
                                  </p:endCondLst>
                                  <p:childTnLst>
                                    <p:set>
                                      <p:cBhvr>
                                        <p:cTn id="6" dur="indefinite" fill="hold">
                                          <p:stCondLst>
                                            <p:cond delay="0"/>
                                          </p:stCondLst>
                                        </p:cTn>
                                        <p:tgtEl>
                                          <p:spTgt spid="50178"/>
                                        </p:tgtEl>
                                        <p:attrNameLst>
                                          <p:attrName>style.visibility</p:attrName>
                                        </p:attrNameLst>
                                      </p:cBhvr>
                                      <p:to>
                                        <p:strVal val="visible"/>
                                      </p:to>
                                    </p:set>
                                    <p:animEffect transition="in" filter="fade">
                                      <p:cBhvr>
                                        <p:cTn id="7" dur="767" decel="100000"/>
                                        <p:tgtEl>
                                          <p:spTgt spid="50178"/>
                                        </p:tgtEl>
                                      </p:cBhvr>
                                    </p:animEffect>
                                    <p:animScale>
                                      <p:cBhvr>
                                        <p:cTn id="8" dur="767" decel="100000"/>
                                        <p:tgtEl>
                                          <p:spTgt spid="50178"/>
                                        </p:tgtEl>
                                      </p:cBhvr>
                                      <p:from x="10000" y="10000"/>
                                      <p:to x="200000" y="450000"/>
                                    </p:animScale>
                                    <p:animScale>
                                      <p:cBhvr>
                                        <p:cTn id="9" dur="1228" accel="100000" fill="hold">
                                          <p:stCondLst>
                                            <p:cond delay="767"/>
                                          </p:stCondLst>
                                        </p:cTn>
                                        <p:tgtEl>
                                          <p:spTgt spid="50178"/>
                                        </p:tgtEl>
                                      </p:cBhvr>
                                      <p:from x="200000" y="450000"/>
                                      <p:to x="100000" y="100000"/>
                                    </p:animScale>
                                    <p:set>
                                      <p:cBhvr>
                                        <p:cTn id="10" dur="767" fill="hold"/>
                                        <p:tgtEl>
                                          <p:spTgt spid="50178"/>
                                        </p:tgtEl>
                                        <p:attrNameLst>
                                          <p:attrName>ppt_x</p:attrName>
                                        </p:attrNameLst>
                                      </p:cBhvr>
                                      <p:to>
                                        <p:strVal val="(0.5)"/>
                                      </p:to>
                                    </p:set>
                                    <p:anim from="(0.5)" to="(#ppt_x)" calcmode="lin" valueType="num">
                                      <p:cBhvr>
                                        <p:cTn id="11" dur="1228" accel="100000" fill="hold">
                                          <p:stCondLst>
                                            <p:cond delay="767"/>
                                          </p:stCondLst>
                                        </p:cTn>
                                        <p:tgtEl>
                                          <p:spTgt spid="50178"/>
                                        </p:tgtEl>
                                        <p:attrNameLst>
                                          <p:attrName>ppt_x</p:attrName>
                                        </p:attrNameLst>
                                      </p:cBhvr>
                                    </p:anim>
                                    <p:set>
                                      <p:cBhvr>
                                        <p:cTn id="12" dur="767" fill="hold"/>
                                        <p:tgtEl>
                                          <p:spTgt spid="50178"/>
                                        </p:tgtEl>
                                        <p:attrNameLst>
                                          <p:attrName>ppt_y</p:attrName>
                                        </p:attrNameLst>
                                      </p:cBhvr>
                                      <p:to>
                                        <p:strVal val="(#ppt_y+0.4)"/>
                                      </p:to>
                                    </p:set>
                                    <p:anim from="(#ppt_y+0.4)" to="(#ppt_y)" calcmode="lin" valueType="num">
                                      <p:cBhvr>
                                        <p:cTn id="13" dur="1228" accel="100000" fill="hold">
                                          <p:stCondLst>
                                            <p:cond delay="767"/>
                                          </p:stCondLst>
                                        </p:cTn>
                                        <p:tgtEl>
                                          <p:spTgt spid="50178"/>
                                        </p:tgtEl>
                                        <p:attrNameLst>
                                          <p:attrName>ppt_y</p:attrName>
                                        </p:attrNameLst>
                                      </p:cBhvr>
                                    </p:anim>
                                  </p:childTnLst>
                                  <p:subTnLst>
                                    <p:audio>
                                      <p:cMediaNode>
                                        <p:cTn display="0" masterRel="sameClick">
                                          <p:stCondLst>
                                            <p:cond evt="begin" delay="0">
                                              <p:tn val="5"/>
                                            </p:cond>
                                          </p:stCondLst>
                                          <p:endCondLst>
                                            <p:cond evt="onStopAudio" delay="0">
                                              <p:tgtEl>
                                                <p:sldTgt/>
                                              </p:tgtEl>
                                            </p:cond>
                                          </p:endCondLst>
                                        </p:cTn>
                                        <p:tgtEl>
                                          <p:sndTgt r:embed="rId2" name="pu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48129" hidden="1"/>
          <p:cNvSpPr>
            <a:spLocks noGrp="1"/>
          </p:cNvSpPr>
          <p:nvPr>
            <p:ph type="title"/>
          </p:nvPr>
        </p:nvSpPr>
        <p:spPr/>
        <p:txBody>
          <a:bodyPr wrap="square" lIns="91440" tIns="45720" rIns="91440" bIns="45720" anchor="ctr"/>
          <a:lstStyle/>
          <a:p>
            <a:pPr eaLnBrk="1" hangingPunct="1"/>
            <a:endParaRPr lang="zh-CN" altLang="en-US" dirty="0"/>
          </a:p>
        </p:txBody>
      </p:sp>
      <p:sp>
        <p:nvSpPr>
          <p:cNvPr id="24578" name="矩形 48130"/>
          <p:cNvSpPr>
            <a:spLocks noGrp="1" noChangeAspect="1"/>
          </p:cNvSpPr>
          <p:nvPr/>
        </p:nvSpPr>
        <p:spPr>
          <a:xfrm>
            <a:off x="25400" y="0"/>
            <a:ext cx="9091613"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24579" name="矩形 48131"/>
          <p:cNvSpPr>
            <a:spLocks noTextEdit="1"/>
          </p:cNvSpPr>
          <p:nvPr/>
        </p:nvSpPr>
        <p:spPr>
          <a:xfrm>
            <a:off x="2627313" y="549275"/>
            <a:ext cx="3529012" cy="792163"/>
          </a:xfrm>
          <a:prstGeom prst="rect">
            <a:avLst/>
          </a:prstGeom>
        </p:spPr>
        <p:txBody>
          <a:bodyPr wrap="none" fromWordArt="1">
            <a:prstTxWarp prst="textArchUp">
              <a:avLst>
                <a:gd name="adj" fmla="val 10800018"/>
              </a:avLst>
            </a:prstTxWarp>
            <a:normAutofit/>
          </a:bodyPr>
          <a:lstStyle/>
          <a:p>
            <a:pPr algn="ctr"/>
            <a:r>
              <a:rPr lang="zh-CN" altLang="en-US" sz="3600">
                <a:ln w="9525" cap="flat" cmpd="sng">
                  <a:solidFill>
                    <a:srgbClr val="000000"/>
                  </a:solidFill>
                  <a:prstDash val="solid"/>
                  <a:round/>
                  <a:headEnd type="none" w="med" len="med"/>
                  <a:tailEnd type="none" w="med" len="med"/>
                </a:ln>
                <a:solidFill>
                  <a:srgbClr val="000000"/>
                </a:solidFill>
                <a:latin typeface="宋体" panose="02010600030101010101" pitchFamily="2" charset="-122"/>
                <a:ea typeface="宋体" panose="02010600030101010101" pitchFamily="2" charset="-122"/>
              </a:rPr>
              <a:t>考点揭密</a:t>
            </a:r>
          </a:p>
        </p:txBody>
      </p:sp>
      <p:sp>
        <p:nvSpPr>
          <p:cNvPr id="24580" name="文本框 48132"/>
          <p:cNvSpPr txBox="1"/>
          <p:nvPr/>
        </p:nvSpPr>
        <p:spPr>
          <a:xfrm>
            <a:off x="1476375" y="1557338"/>
            <a:ext cx="6480175" cy="650875"/>
          </a:xfrm>
          <a:prstGeom prst="rect">
            <a:avLst/>
          </a:prstGeom>
          <a:solidFill>
            <a:srgbClr val="FFCC99"/>
          </a:solidFill>
          <a:ln w="9525" cap="flat" cmpd="sng">
            <a:solidFill>
              <a:srgbClr val="0066FF"/>
            </a:solidFill>
            <a:prstDash val="solid"/>
            <a:miter/>
            <a:headEnd type="none" w="med" len="med"/>
            <a:tailEnd type="none" w="med" len="med"/>
          </a:ln>
        </p:spPr>
        <p:txBody>
          <a:bodyPr anchor="t">
            <a:spAutoFit/>
          </a:bodyPr>
          <a:lstStyle/>
          <a:p>
            <a:pPr lvl="0" indent="0">
              <a:spcBef>
                <a:spcPct val="50000"/>
              </a:spcBef>
            </a:pPr>
            <a:r>
              <a:rPr lang="zh-CN" altLang="en-US" sz="3600" b="1" dirty="0">
                <a:solidFill>
                  <a:srgbClr val="FF0066"/>
                </a:solidFill>
                <a:latin typeface="Arial" panose="020B0604020202020204" pitchFamily="34" charset="0"/>
                <a:ea typeface="宋体" panose="02010600030101010101" pitchFamily="2" charset="-122"/>
              </a:rPr>
              <a:t>考点</a:t>
            </a:r>
            <a:r>
              <a:rPr lang="zh-CN" altLang="en-US" sz="3200" b="1" dirty="0">
                <a:solidFill>
                  <a:srgbClr val="FF0066"/>
                </a:solidFill>
                <a:latin typeface="Arial" panose="020B0604020202020204" pitchFamily="34" charset="0"/>
                <a:ea typeface="宋体" panose="02010600030101010101" pitchFamily="2" charset="-122"/>
              </a:rPr>
              <a:t>三   </a:t>
            </a:r>
            <a:r>
              <a:rPr lang="zh-CN" altLang="en-US" sz="3200" b="1" dirty="0">
                <a:latin typeface="Arial" panose="020B0604020202020204" pitchFamily="34" charset="0"/>
                <a:ea typeface="宋体" panose="02010600030101010101" pitchFamily="2" charset="-122"/>
              </a:rPr>
              <a:t>爱护水资源</a:t>
            </a:r>
          </a:p>
        </p:txBody>
      </p:sp>
      <p:sp>
        <p:nvSpPr>
          <p:cNvPr id="48134" name="文本框 48133"/>
          <p:cNvSpPr txBox="1"/>
          <p:nvPr/>
        </p:nvSpPr>
        <p:spPr>
          <a:xfrm>
            <a:off x="755650" y="2636838"/>
            <a:ext cx="7688263" cy="3511550"/>
          </a:xfrm>
          <a:prstGeom prst="rect">
            <a:avLst/>
          </a:prstGeom>
          <a:solidFill>
            <a:srgbClr val="FFFF99"/>
          </a:solidFill>
          <a:ln w="9525">
            <a:noFill/>
          </a:ln>
        </p:spPr>
        <p:txBody>
          <a:bodyPr anchor="t">
            <a:spAutoFit/>
          </a:bodyPr>
          <a:lstStyle/>
          <a:p>
            <a:pPr lvl="0" indent="0">
              <a:spcBef>
                <a:spcPct val="50000"/>
              </a:spcBef>
            </a:pPr>
            <a:r>
              <a:rPr lang="zh-CN" altLang="en-US" sz="2800" b="1" dirty="0">
                <a:latin typeface="Arial" panose="020B0604020202020204" pitchFamily="34" charset="0"/>
                <a:ea typeface="宋体" panose="02010600030101010101" pitchFamily="2" charset="-122"/>
              </a:rPr>
              <a:t>【例</a:t>
            </a:r>
            <a:r>
              <a:rPr lang="en-US" altLang="zh-CN" sz="2800" b="1" dirty="0">
                <a:latin typeface="Arial" panose="020B0604020202020204" pitchFamily="34" charset="0"/>
                <a:ea typeface="宋体" panose="02010600030101010101" pitchFamily="2" charset="-122"/>
              </a:rPr>
              <a:t>1</a:t>
            </a:r>
            <a:r>
              <a:rPr lang="en-US" altLang="zh-CN" sz="2800" dirty="0">
                <a:latin typeface="Arial" panose="020B0604020202020204" pitchFamily="34" charset="0"/>
                <a:ea typeface="宋体" panose="02010600030101010101" pitchFamily="2" charset="-122"/>
              </a:rPr>
              <a:t> </a:t>
            </a:r>
            <a:r>
              <a:rPr lang="zh-CN" altLang="en-US" sz="2800" b="1" dirty="0">
                <a:latin typeface="Arial" panose="020B0604020202020204" pitchFamily="34" charset="0"/>
                <a:ea typeface="宋体" panose="02010600030101010101" pitchFamily="2" charset="-122"/>
              </a:rPr>
              <a:t>】我们的生活离不开水，下列有关对水的认识正确的是（　　）</a:t>
            </a:r>
          </a:p>
          <a:p>
            <a:pPr lvl="0" indent="0">
              <a:spcBef>
                <a:spcPct val="50000"/>
              </a:spcBef>
            </a:pP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．我国的人均水量居世界第一</a:t>
            </a:r>
          </a:p>
          <a:p>
            <a:pPr lvl="0" indent="0">
              <a:spcBef>
                <a:spcPct val="50000"/>
              </a:spcBef>
            </a:pP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．使用含磷洗衣粉有利于保护水资源</a:t>
            </a:r>
          </a:p>
          <a:p>
            <a:pPr lvl="0" indent="0">
              <a:spcBef>
                <a:spcPct val="50000"/>
              </a:spcBef>
            </a:pP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．用沸腾的方法可降低水的硬度</a:t>
            </a:r>
          </a:p>
          <a:p>
            <a:pPr lvl="0" indent="0">
              <a:spcBef>
                <a:spcPct val="50000"/>
              </a:spcBef>
            </a:pP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．水分子由氢分子和氧原子构成</a:t>
            </a:r>
          </a:p>
        </p:txBody>
      </p:sp>
      <p:pic>
        <p:nvPicPr>
          <p:cNvPr id="24582" name="图片 48134" descr="832232"/>
          <p:cNvPicPr>
            <a:picLocks noChangeAspect="1"/>
          </p:cNvPicPr>
          <p:nvPr/>
        </p:nvPicPr>
        <p:blipFill>
          <a:blip r:embed="rId4"/>
          <a:stretch>
            <a:fillRect/>
          </a:stretch>
        </p:blipFill>
        <p:spPr>
          <a:xfrm>
            <a:off x="0" y="6381750"/>
            <a:ext cx="9144000" cy="4762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8134"/>
                                        </p:tgtEl>
                                        <p:attrNameLst>
                                          <p:attrName>style.visibility</p:attrName>
                                        </p:attrNameLst>
                                      </p:cBhvr>
                                      <p:to>
                                        <p:strVal val="visible"/>
                                      </p:to>
                                    </p:set>
                                    <p:animEffect transition="in" filter="diamond(in)">
                                      <p:cBhvr>
                                        <p:cTn id="7" dur="1000"/>
                                        <p:tgtEl>
                                          <p:spTgt spid="48134"/>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53249" hidden="1"/>
          <p:cNvSpPr>
            <a:spLocks noGrp="1"/>
          </p:cNvSpPr>
          <p:nvPr>
            <p:ph type="title"/>
          </p:nvPr>
        </p:nvSpPr>
        <p:spPr/>
        <p:txBody>
          <a:bodyPr wrap="square" lIns="91440" tIns="45720" rIns="91440" bIns="45720" anchor="ctr"/>
          <a:lstStyle/>
          <a:p>
            <a:pPr eaLnBrk="1" hangingPunct="1"/>
            <a:endParaRPr lang="zh-CN" altLang="en-US" dirty="0"/>
          </a:p>
        </p:txBody>
      </p:sp>
      <p:sp>
        <p:nvSpPr>
          <p:cNvPr id="25602" name="矩形 53250"/>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25603" name="文本框 53252"/>
          <p:cNvSpPr txBox="1"/>
          <p:nvPr/>
        </p:nvSpPr>
        <p:spPr>
          <a:xfrm>
            <a:off x="1130300" y="1474788"/>
            <a:ext cx="6826250" cy="366712"/>
          </a:xfrm>
          <a:prstGeom prst="rect">
            <a:avLst/>
          </a:prstGeom>
          <a:noFill/>
          <a:ln w="9525">
            <a:noFill/>
          </a:ln>
        </p:spPr>
        <p:txBody>
          <a:bodyPr anchor="t">
            <a:spAutoFit/>
          </a:bodyPr>
          <a:lstStyle/>
          <a:p>
            <a:pPr lvl="0" indent="0">
              <a:spcBef>
                <a:spcPct val="50000"/>
              </a:spcBef>
            </a:pPr>
            <a:endParaRPr lang="zh-CN" altLang="en-US" dirty="0">
              <a:latin typeface="Arial" panose="020B0604020202020204" pitchFamily="34" charset="0"/>
              <a:ea typeface="宋体" panose="02010600030101010101" pitchFamily="2" charset="-122"/>
            </a:endParaRPr>
          </a:p>
        </p:txBody>
      </p:sp>
      <p:sp>
        <p:nvSpPr>
          <p:cNvPr id="25604" name="文本框 53253"/>
          <p:cNvSpPr txBox="1"/>
          <p:nvPr/>
        </p:nvSpPr>
        <p:spPr>
          <a:xfrm>
            <a:off x="987425" y="1185863"/>
            <a:ext cx="5024438" cy="366712"/>
          </a:xfrm>
          <a:prstGeom prst="rect">
            <a:avLst/>
          </a:prstGeom>
          <a:noFill/>
          <a:ln w="9525">
            <a:noFill/>
          </a:ln>
        </p:spPr>
        <p:txBody>
          <a:bodyPr anchor="t">
            <a:spAutoFit/>
          </a:bodyPr>
          <a:lstStyle/>
          <a:p>
            <a:pPr lvl="0" indent="0">
              <a:spcBef>
                <a:spcPct val="50000"/>
              </a:spcBef>
            </a:pPr>
            <a:endParaRPr lang="zh-CN" altLang="en-US" dirty="0">
              <a:latin typeface="Arial" panose="020B0604020202020204" pitchFamily="34" charset="0"/>
              <a:ea typeface="宋体" panose="02010600030101010101" pitchFamily="2" charset="-122"/>
            </a:endParaRPr>
          </a:p>
        </p:txBody>
      </p:sp>
      <p:sp>
        <p:nvSpPr>
          <p:cNvPr id="25605" name="文本框 53254"/>
          <p:cNvSpPr txBox="1"/>
          <p:nvPr/>
        </p:nvSpPr>
        <p:spPr>
          <a:xfrm>
            <a:off x="539750" y="908050"/>
            <a:ext cx="5256213" cy="366713"/>
          </a:xfrm>
          <a:prstGeom prst="rect">
            <a:avLst/>
          </a:prstGeom>
          <a:noFill/>
          <a:ln w="9525">
            <a:noFill/>
          </a:ln>
        </p:spPr>
        <p:txBody>
          <a:bodyPr anchor="t">
            <a:spAutoFit/>
          </a:bodyPr>
          <a:lstStyle/>
          <a:p>
            <a:pPr lvl="0" indent="0">
              <a:spcBef>
                <a:spcPct val="50000"/>
              </a:spcBef>
            </a:pPr>
            <a:endParaRPr lang="zh-CN" altLang="en-US" dirty="0">
              <a:latin typeface="Arial" panose="020B0604020202020204" pitchFamily="34" charset="0"/>
              <a:ea typeface="宋体" panose="02010600030101010101" pitchFamily="2" charset="-122"/>
            </a:endParaRPr>
          </a:p>
        </p:txBody>
      </p:sp>
      <p:sp>
        <p:nvSpPr>
          <p:cNvPr id="53257" name="文本框 53256"/>
          <p:cNvSpPr txBox="1"/>
          <p:nvPr/>
        </p:nvSpPr>
        <p:spPr>
          <a:xfrm>
            <a:off x="1116013" y="836613"/>
            <a:ext cx="7056437" cy="4376737"/>
          </a:xfrm>
          <a:prstGeom prst="rect">
            <a:avLst/>
          </a:prstGeom>
          <a:solidFill>
            <a:srgbClr val="FFCC99"/>
          </a:solidFill>
          <a:ln w="9525" cap="flat" cmpd="sng">
            <a:solidFill>
              <a:srgbClr val="0066FF"/>
            </a:solidFill>
            <a:prstDash val="solid"/>
            <a:miter/>
            <a:headEnd type="none" w="med" len="med"/>
            <a:tailEnd type="none" w="med" len="med"/>
          </a:ln>
        </p:spPr>
        <p:txBody>
          <a:bodyPr anchor="t">
            <a:spAutoFit/>
          </a:bodyPr>
          <a:lstStyle/>
          <a:p>
            <a:pPr lvl="0" indent="0">
              <a:spcBef>
                <a:spcPct val="50000"/>
              </a:spcBef>
            </a:pPr>
            <a:r>
              <a:rPr lang="zh-CN" altLang="en-US" sz="2800" b="1" dirty="0">
                <a:latin typeface="Arial" panose="020B0604020202020204" pitchFamily="34" charset="0"/>
                <a:ea typeface="宋体" panose="02010600030101010101" pitchFamily="2" charset="-122"/>
              </a:rPr>
              <a:t>答案：</a:t>
            </a:r>
            <a:r>
              <a:rPr lang="en-US" altLang="zh-CN" sz="2800" b="1" dirty="0">
                <a:latin typeface="Arial" panose="020B0604020202020204" pitchFamily="34" charset="0"/>
                <a:ea typeface="宋体" panose="02010600030101010101" pitchFamily="2" charset="-122"/>
              </a:rPr>
              <a:t>C</a:t>
            </a:r>
          </a:p>
          <a:p>
            <a:pPr lvl="0" indent="0">
              <a:spcBef>
                <a:spcPct val="50000"/>
              </a:spcBef>
            </a:pPr>
            <a:r>
              <a:rPr lang="zh-CN" altLang="en-US" sz="2800" b="1" dirty="0">
                <a:solidFill>
                  <a:srgbClr val="FF0066"/>
                </a:solidFill>
                <a:latin typeface="Arial" panose="020B0604020202020204" pitchFamily="34" charset="0"/>
                <a:ea typeface="宋体" panose="02010600030101010101" pitchFamily="2" charset="-122"/>
              </a:rPr>
              <a:t>点拨：</a:t>
            </a:r>
            <a:r>
              <a:rPr lang="zh-CN" altLang="en-US" sz="2800" b="1" dirty="0">
                <a:latin typeface="Arial" panose="020B0604020202020204" pitchFamily="34" charset="0"/>
                <a:ea typeface="宋体" panose="02010600030101010101" pitchFamily="2" charset="-122"/>
              </a:rPr>
              <a:t>本例考查水资源状况，保护水资源和</a:t>
            </a:r>
          </a:p>
          <a:p>
            <a:pPr lvl="0" indent="0">
              <a:spcBef>
                <a:spcPct val="50000"/>
              </a:spcBef>
            </a:pPr>
            <a:r>
              <a:rPr lang="zh-CN" altLang="en-US" sz="2800" b="1" dirty="0">
                <a:latin typeface="Arial" panose="020B0604020202020204" pitchFamily="34" charset="0"/>
                <a:ea typeface="宋体" panose="02010600030101010101" pitchFamily="2" charset="-122"/>
              </a:rPr>
              <a:t>硬水的软化。我国的人均水量不足世界平均</a:t>
            </a:r>
          </a:p>
          <a:p>
            <a:pPr lvl="0" indent="0">
              <a:spcBef>
                <a:spcPct val="50000"/>
              </a:spcBef>
            </a:pPr>
            <a:r>
              <a:rPr lang="zh-CN" altLang="en-US" sz="2800" b="1" dirty="0">
                <a:latin typeface="Arial" panose="020B0604020202020204" pitchFamily="34" charset="0"/>
                <a:ea typeface="宋体" panose="02010600030101010101" pitchFamily="2" charset="-122"/>
              </a:rPr>
              <a:t>水平，</a:t>
            </a: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错；用含磷洗衣粉不利于保护水资</a:t>
            </a:r>
          </a:p>
          <a:p>
            <a:pPr lvl="0" indent="0">
              <a:spcBef>
                <a:spcPct val="50000"/>
              </a:spcBef>
            </a:pPr>
            <a:r>
              <a:rPr lang="zh-CN" altLang="en-US" sz="2800" b="1" dirty="0">
                <a:latin typeface="Arial" panose="020B0604020202020204" pitchFamily="34" charset="0"/>
                <a:ea typeface="宋体" panose="02010600030101010101" pitchFamily="2" charset="-122"/>
              </a:rPr>
              <a:t>源，</a:t>
            </a: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错；煮沸的方法可以降低水的硬度，</a:t>
            </a:r>
          </a:p>
          <a:p>
            <a:pPr lvl="0" indent="0">
              <a:spcBef>
                <a:spcPct val="50000"/>
              </a:spcBef>
            </a:pP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正确；一个水分子是由两个氢原子和一个</a:t>
            </a:r>
          </a:p>
          <a:p>
            <a:pPr lvl="0" indent="0">
              <a:spcBef>
                <a:spcPct val="50000"/>
              </a:spcBef>
            </a:pPr>
            <a:r>
              <a:rPr lang="zh-CN" altLang="en-US" sz="2800" b="1" dirty="0">
                <a:latin typeface="Arial" panose="020B0604020202020204" pitchFamily="34" charset="0"/>
                <a:ea typeface="宋体" panose="02010600030101010101" pitchFamily="2" charset="-122"/>
              </a:rPr>
              <a:t>氧原子构成的，</a:t>
            </a: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错。</a:t>
            </a:r>
            <a:r>
              <a:rPr lang="zh-CN" altLang="en-US" dirty="0">
                <a:latin typeface="Arial" panose="020B0604020202020204" pitchFamily="34" charset="0"/>
                <a:ea typeface="宋体" panose="02010600030101010101"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3257"/>
                                        </p:tgtEl>
                                        <p:attrNameLst>
                                          <p:attrName>style.visibility</p:attrName>
                                        </p:attrNameLst>
                                      </p:cBhvr>
                                      <p:to>
                                        <p:strVal val="visible"/>
                                      </p:to>
                                    </p:set>
                                    <p:anim calcmode="lin" valueType="num">
                                      <p:cBhvr additive="base">
                                        <p:cTn id="7" dur="500" fill="hold"/>
                                        <p:tgtEl>
                                          <p:spTgt spid="53257"/>
                                        </p:tgtEl>
                                        <p:attrNameLst>
                                          <p:attrName>ppt_x</p:attrName>
                                        </p:attrNameLst>
                                      </p:cBhvr>
                                      <p:tavLst>
                                        <p:tav tm="0">
                                          <p:val>
                                            <p:strVal val="0-#ppt_w/2"/>
                                          </p:val>
                                        </p:tav>
                                        <p:tav tm="100000">
                                          <p:val>
                                            <p:strVal val="#ppt_x"/>
                                          </p:val>
                                        </p:tav>
                                      </p:tavLst>
                                    </p:anim>
                                    <p:anim calcmode="lin" valueType="num">
                                      <p:cBhvr additive="base">
                                        <p:cTn id="8" dur="500" fill="hold"/>
                                        <p:tgtEl>
                                          <p:spTgt spid="5325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标题 56321" hidden="1"/>
          <p:cNvSpPr>
            <a:spLocks noGrp="1"/>
          </p:cNvSpPr>
          <p:nvPr>
            <p:ph type="title"/>
          </p:nvPr>
        </p:nvSpPr>
        <p:spPr/>
        <p:txBody>
          <a:bodyPr wrap="square" lIns="91440" tIns="45720" rIns="91440" bIns="45720" anchor="ctr"/>
          <a:lstStyle/>
          <a:p>
            <a:pPr eaLnBrk="1" hangingPunct="1"/>
            <a:endParaRPr lang="zh-CN" altLang="en-US" dirty="0"/>
          </a:p>
        </p:txBody>
      </p:sp>
      <p:sp>
        <p:nvSpPr>
          <p:cNvPr id="26626" name="矩形 56322"/>
          <p:cNvSpPr>
            <a:spLocks noGrp="1" noChangeAspect="1"/>
          </p:cNvSpPr>
          <p:nvPr/>
        </p:nvSpPr>
        <p:spPr>
          <a:xfrm>
            <a:off x="25400" y="0"/>
            <a:ext cx="9091613"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pic>
        <p:nvPicPr>
          <p:cNvPr id="26627" name="图片 56324" descr="832232"/>
          <p:cNvPicPr>
            <a:picLocks noChangeAspect="1"/>
          </p:cNvPicPr>
          <p:nvPr/>
        </p:nvPicPr>
        <p:blipFill>
          <a:blip r:embed="rId3"/>
          <a:stretch>
            <a:fillRect/>
          </a:stretch>
        </p:blipFill>
        <p:spPr>
          <a:xfrm>
            <a:off x="0" y="6237288"/>
            <a:ext cx="9144000" cy="620712"/>
          </a:xfrm>
          <a:prstGeom prst="rect">
            <a:avLst/>
          </a:prstGeom>
          <a:noFill/>
          <a:ln w="9525">
            <a:noFill/>
          </a:ln>
        </p:spPr>
      </p:pic>
      <p:sp>
        <p:nvSpPr>
          <p:cNvPr id="56326" name="文本框 56325"/>
          <p:cNvSpPr txBox="1"/>
          <p:nvPr/>
        </p:nvSpPr>
        <p:spPr>
          <a:xfrm>
            <a:off x="684213" y="908050"/>
            <a:ext cx="7777162" cy="5229225"/>
          </a:xfrm>
          <a:prstGeom prst="rect">
            <a:avLst/>
          </a:prstGeom>
          <a:solidFill>
            <a:srgbClr val="FFFF99"/>
          </a:solidFill>
          <a:ln w="9525" cap="flat" cmpd="sng">
            <a:solidFill>
              <a:srgbClr val="FFFF66"/>
            </a:solidFill>
            <a:prstDash val="solid"/>
            <a:miter/>
            <a:headEnd type="none" w="med" len="med"/>
            <a:tailEnd type="none" w="med" len="med"/>
          </a:ln>
        </p:spPr>
        <p:txBody>
          <a:bodyPr anchor="t">
            <a:spAutoFit/>
          </a:bodyPr>
          <a:lstStyle/>
          <a:p>
            <a:pPr lvl="0" indent="0">
              <a:spcBef>
                <a:spcPct val="50000"/>
              </a:spcBef>
            </a:pPr>
            <a:r>
              <a:rPr lang="zh-CN" altLang="en-US" sz="2800" b="1" dirty="0">
                <a:latin typeface="Arial" panose="020B0604020202020204" pitchFamily="34" charset="0"/>
                <a:ea typeface="宋体" panose="02010600030101010101" pitchFamily="2" charset="-122"/>
              </a:rPr>
              <a:t>【例</a:t>
            </a:r>
            <a:r>
              <a:rPr lang="en-US" altLang="zh-CN" sz="2800" b="1" dirty="0">
                <a:latin typeface="Arial" panose="020B0604020202020204" pitchFamily="34" charset="0"/>
                <a:ea typeface="宋体" panose="02010600030101010101" pitchFamily="2" charset="-122"/>
              </a:rPr>
              <a:t>2 </a:t>
            </a:r>
            <a:r>
              <a:rPr lang="zh-CN" altLang="en-US" sz="2800" b="1" dirty="0">
                <a:latin typeface="Arial" panose="020B0604020202020204" pitchFamily="34" charset="0"/>
                <a:ea typeface="宋体" panose="02010600030101010101" pitchFamily="2" charset="-122"/>
              </a:rPr>
              <a:t>】</a:t>
            </a:r>
            <a:r>
              <a:rPr lang="en-US" altLang="zh-CN" sz="2800" b="1" dirty="0">
                <a:latin typeface="Arial" panose="020B0604020202020204" pitchFamily="34" charset="0"/>
                <a:ea typeface="宋体" panose="02010600030101010101" pitchFamily="2" charset="-122"/>
              </a:rPr>
              <a:t>2012</a:t>
            </a:r>
            <a:r>
              <a:rPr lang="zh-CN" altLang="en-US" sz="2800" b="1" dirty="0">
                <a:latin typeface="Arial" panose="020B0604020202020204" pitchFamily="34" charset="0"/>
                <a:ea typeface="宋体" panose="02010600030101010101" pitchFamily="2" charset="-122"/>
              </a:rPr>
              <a:t>年“世界水日”主题是“水与粮食安全”。下列说法错误的是（     ）</a:t>
            </a:r>
          </a:p>
          <a:p>
            <a:pPr lvl="0" indent="0">
              <a:spcBef>
                <a:spcPct val="50000"/>
              </a:spcBef>
            </a:pP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水的天然循环能实现水的重新分配，不需要兴建水利工程</a:t>
            </a:r>
          </a:p>
          <a:p>
            <a:pPr lvl="0" indent="0">
              <a:spcBef>
                <a:spcPct val="50000"/>
              </a:spcBef>
            </a:pP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农业生产中改变灌溉方式，变漫灌为喷灌或滴灌，以节约用水</a:t>
            </a:r>
          </a:p>
          <a:p>
            <a:pPr lvl="0" indent="0">
              <a:spcBef>
                <a:spcPct val="50000"/>
              </a:spcBef>
            </a:pP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为了避免水体污染，农业上应合理使用农药和化肥</a:t>
            </a:r>
          </a:p>
          <a:p>
            <a:pPr lvl="0" indent="0">
              <a:spcBef>
                <a:spcPct val="50000"/>
              </a:spcBef>
            </a:pP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将生活用水，地表雨水分类处理。可减少污染，保护水资源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6326"/>
                                        </p:tgtEl>
                                        <p:attrNameLst>
                                          <p:attrName>style.visibility</p:attrName>
                                        </p:attrNameLst>
                                      </p:cBhvr>
                                      <p:to>
                                        <p:strVal val="visible"/>
                                      </p:to>
                                    </p:set>
                                    <p:animEffect transition="in" filter="strips(downLeft)">
                                      <p:cBhvr>
                                        <p:cTn id="7" dur="500"/>
                                        <p:tgtEl>
                                          <p:spTgt spid="563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标题 8193" hidden="1"/>
          <p:cNvSpPr>
            <a:spLocks noGrp="1"/>
          </p:cNvSpPr>
          <p:nvPr>
            <p:ph type="title"/>
          </p:nvPr>
        </p:nvSpPr>
        <p:spPr/>
        <p:txBody>
          <a:bodyPr wrap="square" lIns="91440" tIns="45720" rIns="91440" bIns="45720" anchor="ctr"/>
          <a:lstStyle/>
          <a:p>
            <a:pPr eaLnBrk="1" hangingPunct="1"/>
            <a:endParaRPr lang="zh-CN" altLang="en-US" dirty="0"/>
          </a:p>
        </p:txBody>
      </p:sp>
      <p:sp>
        <p:nvSpPr>
          <p:cNvPr id="27650" name="矩形 8194"/>
          <p:cNvSpPr>
            <a:spLocks noGrp="1" noChangeAspect="1"/>
          </p:cNvSpPr>
          <p:nvPr/>
        </p:nvSpPr>
        <p:spPr>
          <a:xfrm>
            <a:off x="0" y="0"/>
            <a:ext cx="9144000"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8205" name="文本框 8204"/>
          <p:cNvSpPr txBox="1"/>
          <p:nvPr/>
        </p:nvSpPr>
        <p:spPr>
          <a:xfrm>
            <a:off x="755650" y="908050"/>
            <a:ext cx="7632700" cy="5018088"/>
          </a:xfrm>
          <a:prstGeom prst="rect">
            <a:avLst/>
          </a:prstGeom>
          <a:solidFill>
            <a:srgbClr val="FFCC99"/>
          </a:solidFill>
          <a:ln w="9525" cap="flat" cmpd="sng">
            <a:solidFill>
              <a:srgbClr val="0066FF"/>
            </a:solidFill>
            <a:prstDash val="solid"/>
            <a:miter/>
            <a:headEnd type="none" w="med" len="med"/>
            <a:tailEnd type="none" w="med" len="med"/>
          </a:ln>
        </p:spPr>
        <p:txBody>
          <a:bodyPr anchor="t">
            <a:spAutoFit/>
          </a:bodyPr>
          <a:lstStyle/>
          <a:p>
            <a:pPr lvl="0" indent="0">
              <a:spcBef>
                <a:spcPct val="50000"/>
              </a:spcBef>
            </a:pPr>
            <a:r>
              <a:rPr lang="zh-CN" altLang="en-US" sz="2800" b="1" dirty="0">
                <a:latin typeface="Arial" panose="020B0604020202020204" pitchFamily="34" charset="0"/>
                <a:ea typeface="宋体" panose="02010600030101010101" pitchFamily="2" charset="-122"/>
              </a:rPr>
              <a:t>答案：</a:t>
            </a:r>
            <a:r>
              <a:rPr lang="en-US" altLang="zh-CN" sz="2800" b="1" dirty="0">
                <a:latin typeface="Arial" panose="020B0604020202020204" pitchFamily="34" charset="0"/>
                <a:ea typeface="宋体" panose="02010600030101010101" pitchFamily="2" charset="-122"/>
              </a:rPr>
              <a:t>A</a:t>
            </a:r>
          </a:p>
          <a:p>
            <a:pPr lvl="0" indent="0">
              <a:spcBef>
                <a:spcPct val="50000"/>
              </a:spcBef>
            </a:pPr>
            <a:r>
              <a:rPr lang="zh-CN" altLang="en-US" sz="2800" b="1" dirty="0">
                <a:solidFill>
                  <a:srgbClr val="FF0066"/>
                </a:solidFill>
                <a:latin typeface="Arial" panose="020B0604020202020204" pitchFamily="34" charset="0"/>
                <a:ea typeface="宋体" panose="02010600030101010101" pitchFamily="2" charset="-122"/>
              </a:rPr>
              <a:t>点拨：</a:t>
            </a:r>
            <a:r>
              <a:rPr lang="zh-CN" altLang="en-US" sz="2800" b="1" dirty="0">
                <a:latin typeface="Arial" panose="020B0604020202020204" pitchFamily="34" charset="0"/>
                <a:ea typeface="宋体" panose="02010600030101010101" pitchFamily="2" charset="-122"/>
              </a:rPr>
              <a:t>本例考查节约用水方法和水体污染的防</a:t>
            </a:r>
          </a:p>
          <a:p>
            <a:pPr lvl="0" indent="0">
              <a:spcBef>
                <a:spcPct val="50000"/>
              </a:spcBef>
            </a:pPr>
            <a:r>
              <a:rPr lang="zh-CN" altLang="en-US" sz="2800" b="1" dirty="0">
                <a:latin typeface="Arial" panose="020B0604020202020204" pitchFamily="34" charset="0"/>
                <a:ea typeface="宋体" panose="02010600030101010101" pitchFamily="2" charset="-122"/>
              </a:rPr>
              <a:t>治措施。水的天然循环能实现水的重新分配，</a:t>
            </a:r>
          </a:p>
          <a:p>
            <a:pPr lvl="0" indent="0">
              <a:spcBef>
                <a:spcPct val="50000"/>
              </a:spcBef>
            </a:pPr>
            <a:r>
              <a:rPr lang="zh-CN" altLang="en-US" sz="2800" b="1" dirty="0">
                <a:latin typeface="Arial" panose="020B0604020202020204" pitchFamily="34" charset="0"/>
                <a:ea typeface="宋体" panose="02010600030101010101" pitchFamily="2" charset="-122"/>
              </a:rPr>
              <a:t>但是分配不均衡所以需兴建水利工程，</a:t>
            </a: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错；</a:t>
            </a:r>
          </a:p>
          <a:p>
            <a:pPr lvl="0" indent="0">
              <a:spcBef>
                <a:spcPct val="50000"/>
              </a:spcBef>
            </a:pPr>
            <a:r>
              <a:rPr lang="zh-CN" altLang="en-US" sz="2800" b="1" dirty="0">
                <a:latin typeface="Arial" panose="020B0604020202020204" pitchFamily="34" charset="0"/>
                <a:ea typeface="宋体" panose="02010600030101010101" pitchFamily="2" charset="-122"/>
              </a:rPr>
              <a:t>农业生产中变漫灌为喷灌或滴灌，可以节约</a:t>
            </a:r>
          </a:p>
          <a:p>
            <a:pPr lvl="0" indent="0">
              <a:spcBef>
                <a:spcPct val="50000"/>
              </a:spcBef>
            </a:pPr>
            <a:r>
              <a:rPr lang="zh-CN" altLang="en-US" sz="2800" b="1" dirty="0">
                <a:latin typeface="Arial" panose="020B0604020202020204" pitchFamily="34" charset="0"/>
                <a:ea typeface="宋体" panose="02010600030101010101" pitchFamily="2" charset="-122"/>
              </a:rPr>
              <a:t>水，</a:t>
            </a: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正确；农业上合理使用农药和化肥，可</a:t>
            </a:r>
          </a:p>
          <a:p>
            <a:pPr lvl="0" indent="0">
              <a:spcBef>
                <a:spcPct val="50000"/>
              </a:spcBef>
            </a:pPr>
            <a:r>
              <a:rPr lang="zh-CN" altLang="en-US" sz="2800" b="1" dirty="0">
                <a:latin typeface="Arial" panose="020B0604020202020204" pitchFamily="34" charset="0"/>
                <a:ea typeface="宋体" panose="02010600030101010101" pitchFamily="2" charset="-122"/>
              </a:rPr>
              <a:t>以避免水体污染，</a:t>
            </a: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正确；生活用水、地表雨</a:t>
            </a:r>
          </a:p>
          <a:p>
            <a:pPr lvl="0" indent="0">
              <a:spcBef>
                <a:spcPct val="50000"/>
              </a:spcBef>
            </a:pPr>
            <a:r>
              <a:rPr lang="zh-CN" altLang="en-US" sz="2800" b="1" dirty="0">
                <a:latin typeface="Arial" panose="020B0604020202020204" pitchFamily="34" charset="0"/>
                <a:ea typeface="宋体" panose="02010600030101010101" pitchFamily="2" charset="-122"/>
              </a:rPr>
              <a:t>水分类处理，可减少污染，</a:t>
            </a: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正确</a:t>
            </a:r>
            <a:r>
              <a:rPr lang="zh-CN" altLang="en-US" sz="2800" dirty="0">
                <a:latin typeface="Arial" panose="020B0604020202020204" pitchFamily="34" charset="0"/>
                <a:ea typeface="宋体" panose="02010600030101010101"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205"/>
                                        </p:tgtEl>
                                        <p:attrNameLst>
                                          <p:attrName>style.visibility</p:attrName>
                                        </p:attrNameLst>
                                      </p:cBhvr>
                                      <p:to>
                                        <p:strVal val="visible"/>
                                      </p:to>
                                    </p:set>
                                    <p:anim calcmode="lin" valueType="num">
                                      <p:cBhvr additive="base">
                                        <p:cTn id="7" dur="500" fill="hold"/>
                                        <p:tgtEl>
                                          <p:spTgt spid="8205"/>
                                        </p:tgtEl>
                                        <p:attrNameLst>
                                          <p:attrName>ppt_x</p:attrName>
                                        </p:attrNameLst>
                                      </p:cBhvr>
                                      <p:tavLst>
                                        <p:tav tm="0">
                                          <p:val>
                                            <p:strVal val="0-#ppt_w/2"/>
                                          </p:val>
                                        </p:tav>
                                        <p:tav tm="100000">
                                          <p:val>
                                            <p:strVal val="#ppt_x"/>
                                          </p:val>
                                        </p:tav>
                                      </p:tavLst>
                                    </p:anim>
                                    <p:anim calcmode="lin" valueType="num">
                                      <p:cBhvr additive="base">
                                        <p:cTn id="8" dur="500" fill="hold"/>
                                        <p:tgtEl>
                                          <p:spTgt spid="82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标题 51201" hidden="1"/>
          <p:cNvSpPr>
            <a:spLocks noGrp="1"/>
          </p:cNvSpPr>
          <p:nvPr>
            <p:ph type="title"/>
          </p:nvPr>
        </p:nvSpPr>
        <p:spPr/>
        <p:txBody>
          <a:bodyPr wrap="square" lIns="91440" tIns="45720" rIns="91440" bIns="45720" anchor="ctr"/>
          <a:lstStyle/>
          <a:p>
            <a:pPr eaLnBrk="1" hangingPunct="1"/>
            <a:endParaRPr lang="zh-CN" altLang="en-US" dirty="0"/>
          </a:p>
        </p:txBody>
      </p:sp>
      <p:sp>
        <p:nvSpPr>
          <p:cNvPr id="28674" name="矩形 51202"/>
          <p:cNvSpPr>
            <a:spLocks noGrp="1" noChangeAspect="1"/>
          </p:cNvSpPr>
          <p:nvPr/>
        </p:nvSpPr>
        <p:spPr>
          <a:xfrm>
            <a:off x="0" y="0"/>
            <a:ext cx="9144000" cy="6858000"/>
          </a:xfrm>
          <a:prstGeom prst="rect">
            <a:avLst/>
          </a:prstGeom>
          <a:blipFill rotWithShape="1">
            <a:blip r:embed="rId3"/>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28675" name="文本框 51204"/>
          <p:cNvSpPr txBox="1"/>
          <p:nvPr/>
        </p:nvSpPr>
        <p:spPr>
          <a:xfrm>
            <a:off x="684213" y="981075"/>
            <a:ext cx="7688262" cy="4365625"/>
          </a:xfrm>
          <a:prstGeom prst="rect">
            <a:avLst/>
          </a:prstGeom>
          <a:solidFill>
            <a:srgbClr val="FFCCFF"/>
          </a:solidFill>
          <a:ln w="9525">
            <a:noFill/>
          </a:ln>
        </p:spPr>
        <p:txBody>
          <a:bodyPr anchor="t">
            <a:spAutoFit/>
          </a:bodyPr>
          <a:lstStyle/>
          <a:p>
            <a:pPr lvl="0" indent="0">
              <a:spcBef>
                <a:spcPct val="50000"/>
              </a:spcBef>
            </a:pPr>
            <a:r>
              <a:rPr lang="zh-CN" altLang="en-US" sz="2800" b="1" dirty="0">
                <a:solidFill>
                  <a:schemeClr val="accent2"/>
                </a:solidFill>
                <a:latin typeface="Arial" panose="020B0604020202020204" pitchFamily="34" charset="0"/>
                <a:ea typeface="宋体" panose="02010600030101010101" pitchFamily="2" charset="-122"/>
              </a:rPr>
              <a:t>考点三须知：</a:t>
            </a:r>
          </a:p>
          <a:p>
            <a:pPr lvl="0" indent="0">
              <a:spcBef>
                <a:spcPct val="50000"/>
              </a:spcBef>
            </a:pPr>
            <a:r>
              <a:rPr lang="en-US" altLang="zh-CN" sz="2800" b="1" dirty="0">
                <a:latin typeface="Arial" panose="020B0604020202020204" pitchFamily="34" charset="0"/>
                <a:ea typeface="宋体" panose="02010600030101010101" pitchFamily="2" charset="-122"/>
              </a:rPr>
              <a:t>①</a:t>
            </a:r>
            <a:r>
              <a:rPr lang="zh-CN" altLang="en-US" sz="2800" b="1" dirty="0">
                <a:latin typeface="Arial" panose="020B0604020202020204" pitchFamily="34" charset="0"/>
                <a:ea typeface="宋体" panose="02010600030101010101" pitchFamily="2" charset="-122"/>
              </a:rPr>
              <a:t>关于爱护水资源，要两手准备：一要节约用水，二要防止水体污染。</a:t>
            </a:r>
          </a:p>
          <a:p>
            <a:pPr lvl="0" indent="0">
              <a:spcBef>
                <a:spcPct val="50000"/>
              </a:spcBef>
            </a:pPr>
            <a:r>
              <a:rPr lang="en-US" altLang="zh-CN" sz="2800" b="1" dirty="0">
                <a:latin typeface="Arial" panose="020B0604020202020204" pitchFamily="34" charset="0"/>
                <a:ea typeface="宋体" panose="02010600030101010101" pitchFamily="2" charset="-122"/>
              </a:rPr>
              <a:t>②</a:t>
            </a:r>
            <a:r>
              <a:rPr lang="zh-CN" altLang="en-US" sz="2800" b="1" dirty="0">
                <a:latin typeface="Arial" panose="020B0604020202020204" pitchFamily="34" charset="0"/>
                <a:ea typeface="宋体" panose="02010600030101010101" pitchFamily="2" charset="-122"/>
              </a:rPr>
              <a:t>节约用水可以从减少用水量和一水多用两个方面做起。</a:t>
            </a:r>
          </a:p>
          <a:p>
            <a:pPr lvl="0" indent="0">
              <a:spcBef>
                <a:spcPct val="50000"/>
              </a:spcBef>
            </a:pPr>
            <a:r>
              <a:rPr lang="en-US" altLang="zh-CN" sz="2800" b="1" dirty="0">
                <a:latin typeface="Arial" panose="020B0604020202020204" pitchFamily="34" charset="0"/>
                <a:ea typeface="宋体" panose="02010600030101010101" pitchFamily="2" charset="-122"/>
              </a:rPr>
              <a:t>③</a:t>
            </a:r>
            <a:r>
              <a:rPr lang="zh-CN" altLang="en-US" sz="2800" b="1" dirty="0">
                <a:latin typeface="Arial" panose="020B0604020202020204" pitchFamily="34" charset="0"/>
                <a:ea typeface="宋体" panose="02010600030101010101" pitchFamily="2" charset="-122"/>
              </a:rPr>
              <a:t>防止水体污染，要从污染源去理解防止污染的措施，要合理符合实际，不能走极端。</a:t>
            </a:r>
          </a:p>
          <a:p>
            <a:pPr lvl="0" indent="0">
              <a:spcBef>
                <a:spcPct val="50000"/>
              </a:spcBef>
            </a:pPr>
            <a:endParaRPr lang="zh-CN" altLang="en-US" sz="2800" b="1" dirty="0">
              <a:latin typeface="Arial" panose="020B0604020202020204" pitchFamily="34" charset="0"/>
              <a:ea typeface="宋体" panose="02010600030101010101" pitchFamily="2" charset="-122"/>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nodePh="1">
                                  <p:stCondLst>
                                    <p:cond delay="0"/>
                                  </p:stCondLst>
                                  <p:endCondLst>
                                    <p:cond delay="0"/>
                                  </p:endCondLst>
                                  <p:childTnLst>
                                    <p:set>
                                      <p:cBhvr>
                                        <p:cTn id="6" dur="indefinite" fill="hold">
                                          <p:stCondLst>
                                            <p:cond delay="0"/>
                                          </p:stCondLst>
                                        </p:cTn>
                                        <p:tgtEl>
                                          <p:spTgt spid="51202"/>
                                        </p:tgtEl>
                                        <p:attrNameLst>
                                          <p:attrName>style.visibility</p:attrName>
                                        </p:attrNameLst>
                                      </p:cBhvr>
                                      <p:to>
                                        <p:strVal val="visible"/>
                                      </p:to>
                                    </p:set>
                                    <p:animEffect transition="in" filter="fade">
                                      <p:cBhvr>
                                        <p:cTn id="7" dur="767" decel="100000"/>
                                        <p:tgtEl>
                                          <p:spTgt spid="51202"/>
                                        </p:tgtEl>
                                      </p:cBhvr>
                                    </p:animEffect>
                                    <p:animScale>
                                      <p:cBhvr>
                                        <p:cTn id="8" dur="767" decel="100000"/>
                                        <p:tgtEl>
                                          <p:spTgt spid="51202"/>
                                        </p:tgtEl>
                                      </p:cBhvr>
                                      <p:from x="10000" y="10000"/>
                                      <p:to x="200000" y="450000"/>
                                    </p:animScale>
                                    <p:animScale>
                                      <p:cBhvr>
                                        <p:cTn id="9" dur="1228" accel="100000" fill="hold">
                                          <p:stCondLst>
                                            <p:cond delay="767"/>
                                          </p:stCondLst>
                                        </p:cTn>
                                        <p:tgtEl>
                                          <p:spTgt spid="51202"/>
                                        </p:tgtEl>
                                      </p:cBhvr>
                                      <p:from x="200000" y="450000"/>
                                      <p:to x="100000" y="100000"/>
                                    </p:animScale>
                                    <p:set>
                                      <p:cBhvr>
                                        <p:cTn id="10" dur="767" fill="hold"/>
                                        <p:tgtEl>
                                          <p:spTgt spid="51202"/>
                                        </p:tgtEl>
                                        <p:attrNameLst>
                                          <p:attrName>ppt_x</p:attrName>
                                        </p:attrNameLst>
                                      </p:cBhvr>
                                      <p:to>
                                        <p:strVal val="(0.5)"/>
                                      </p:to>
                                    </p:set>
                                    <p:anim from="(0.5)" to="(#ppt_x)" calcmode="lin" valueType="num">
                                      <p:cBhvr>
                                        <p:cTn id="11" dur="1228" accel="100000" fill="hold">
                                          <p:stCondLst>
                                            <p:cond delay="767"/>
                                          </p:stCondLst>
                                        </p:cTn>
                                        <p:tgtEl>
                                          <p:spTgt spid="51202"/>
                                        </p:tgtEl>
                                        <p:attrNameLst>
                                          <p:attrName>ppt_x</p:attrName>
                                        </p:attrNameLst>
                                      </p:cBhvr>
                                    </p:anim>
                                    <p:set>
                                      <p:cBhvr>
                                        <p:cTn id="12" dur="767" fill="hold"/>
                                        <p:tgtEl>
                                          <p:spTgt spid="51202"/>
                                        </p:tgtEl>
                                        <p:attrNameLst>
                                          <p:attrName>ppt_y</p:attrName>
                                        </p:attrNameLst>
                                      </p:cBhvr>
                                      <p:to>
                                        <p:strVal val="(#ppt_y+0.4)"/>
                                      </p:to>
                                    </p:set>
                                    <p:anim from="(#ppt_y+0.4)" to="(#ppt_y)" calcmode="lin" valueType="num">
                                      <p:cBhvr>
                                        <p:cTn id="13" dur="1228" accel="100000" fill="hold">
                                          <p:stCondLst>
                                            <p:cond delay="767"/>
                                          </p:stCondLst>
                                        </p:cTn>
                                        <p:tgtEl>
                                          <p:spTgt spid="51202"/>
                                        </p:tgtEl>
                                        <p:attrNameLst>
                                          <p:attrName>ppt_y</p:attrName>
                                        </p:attrNameLst>
                                      </p:cBhvr>
                                    </p:anim>
                                  </p:childTnLst>
                                  <p:subTnLst>
                                    <p:audio>
                                      <p:cMediaNode>
                                        <p:cTn display="0" masterRel="sameClick">
                                          <p:stCondLst>
                                            <p:cond evt="begin" delay="0">
                                              <p:tn val="5"/>
                                            </p:cond>
                                          </p:stCondLst>
                                          <p:endCondLst>
                                            <p:cond evt="onStopAudio" delay="0">
                                              <p:tgtEl>
                                                <p:sldTgt/>
                                              </p:tgtEl>
                                            </p:cond>
                                          </p:endCondLst>
                                        </p:cTn>
                                        <p:tgtEl>
                                          <p:sndTgt r:embed="rId2" name="pu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图片 54278" descr="3"/>
          <p:cNvPicPr>
            <a:picLocks noChangeAspect="1"/>
          </p:cNvPicPr>
          <p:nvPr/>
        </p:nvPicPr>
        <p:blipFill>
          <a:blip r:embed="rId2"/>
          <a:stretch>
            <a:fillRect/>
          </a:stretch>
        </p:blipFill>
        <p:spPr>
          <a:xfrm>
            <a:off x="0" y="0"/>
            <a:ext cx="9144000" cy="6858000"/>
          </a:xfrm>
          <a:prstGeom prst="rect">
            <a:avLst/>
          </a:prstGeom>
          <a:noFill/>
          <a:ln w="9525">
            <a:noFill/>
          </a:ln>
        </p:spPr>
      </p:pic>
      <p:pic>
        <p:nvPicPr>
          <p:cNvPr id="29698" name="图片 54277" descr="5"/>
          <p:cNvPicPr>
            <a:picLocks noChangeAspect="1"/>
          </p:cNvPicPr>
          <p:nvPr/>
        </p:nvPicPr>
        <p:blipFill>
          <a:blip r:embed="rId3"/>
          <a:stretch>
            <a:fillRect/>
          </a:stretch>
        </p:blipFill>
        <p:spPr>
          <a:xfrm>
            <a:off x="755650" y="765175"/>
            <a:ext cx="7704138" cy="5292725"/>
          </a:xfrm>
          <a:prstGeom prst="rect">
            <a:avLst/>
          </a:prstGeom>
          <a:noFill/>
          <a:ln w="9525">
            <a:noFill/>
          </a:ln>
        </p:spPr>
      </p:pic>
      <p:sp>
        <p:nvSpPr>
          <p:cNvPr id="29699" name="矩形 54276"/>
          <p:cNvSpPr>
            <a:spLocks noTextEdit="1"/>
          </p:cNvSpPr>
          <p:nvPr/>
        </p:nvSpPr>
        <p:spPr>
          <a:xfrm>
            <a:off x="1403350" y="2205038"/>
            <a:ext cx="5975350" cy="2098675"/>
          </a:xfrm>
          <a:prstGeom prst="rect">
            <a:avLst/>
          </a:prstGeom>
        </p:spPr>
        <p:txBody>
          <a:bodyPr wrap="none" fromWordArt="1">
            <a:prstTxWarp prst="textDeflate">
              <a:avLst>
                <a:gd name="adj" fmla="val 18750"/>
              </a:avLst>
            </a:prstTxWarp>
            <a:normAutofit/>
          </a:bodyPr>
          <a:lstStyle/>
          <a:p>
            <a:pPr algn="ctr"/>
            <a:r>
              <a:rPr lang="zh-CN" altLang="en-US" sz="3600" normalizeH="1">
                <a:ln w="9525" cap="flat" cmpd="sng">
                  <a:solidFill>
                    <a:srgbClr val="CC99FF"/>
                  </a:solidFill>
                  <a:prstDash val="solid"/>
                  <a:roun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宋体" panose="02010600030101010101" pitchFamily="2" charset="-122"/>
                <a:ea typeface="宋体" panose="02010600030101010101" pitchFamily="2" charset="-122"/>
              </a:rPr>
              <a:t>题海冲浪</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图片 63489"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0722" name="文本框 63490"/>
          <p:cNvSpPr txBox="1"/>
          <p:nvPr/>
        </p:nvSpPr>
        <p:spPr>
          <a:xfrm>
            <a:off x="6280150" y="1706563"/>
            <a:ext cx="184150" cy="366712"/>
          </a:xfrm>
          <a:prstGeom prst="rect">
            <a:avLst/>
          </a:prstGeom>
          <a:noFill/>
          <a:ln w="9525">
            <a:noFill/>
          </a:ln>
        </p:spPr>
        <p:txBody>
          <a:bodyPr wrap="none" anchor="t">
            <a:spAutoFit/>
          </a:bodyPr>
          <a:lstStyle/>
          <a:p>
            <a:pPr lvl="0" indent="0"/>
            <a:endParaRPr lang="zh-CN" altLang="en-US" dirty="0">
              <a:latin typeface="Arial" panose="020B0604020202020204" pitchFamily="34" charset="0"/>
              <a:ea typeface="宋体" panose="02010600030101010101" pitchFamily="2" charset="-122"/>
            </a:endParaRPr>
          </a:p>
        </p:txBody>
      </p:sp>
      <p:sp>
        <p:nvSpPr>
          <p:cNvPr id="30723" name="文本框 63491"/>
          <p:cNvSpPr txBox="1"/>
          <p:nvPr/>
        </p:nvSpPr>
        <p:spPr>
          <a:xfrm>
            <a:off x="827088" y="1412875"/>
            <a:ext cx="7489825" cy="4362450"/>
          </a:xfrm>
          <a:prstGeom prst="rect">
            <a:avLst/>
          </a:prstGeom>
          <a:solidFill>
            <a:schemeClr val="bg1"/>
          </a:solidFill>
          <a:ln w="9525">
            <a:noFill/>
          </a:ln>
        </p:spPr>
        <p:txBody>
          <a:bodyPr anchor="t">
            <a:spAutoFit/>
          </a:bodyPr>
          <a:lstStyle/>
          <a:p>
            <a:pPr lvl="0" indent="0"/>
            <a:r>
              <a:rPr lang="en-US" altLang="zh-CN" sz="2800" b="1" dirty="0">
                <a:latin typeface="Arial" panose="020B0604020202020204" pitchFamily="34" charset="0"/>
                <a:ea typeface="宋体" panose="02010600030101010101" pitchFamily="2" charset="-122"/>
              </a:rPr>
              <a:t>1</a:t>
            </a:r>
            <a:r>
              <a:rPr lang="zh-CN" altLang="en-US" sz="2800" b="1" dirty="0">
                <a:latin typeface="Arial" panose="020B0604020202020204" pitchFamily="34" charset="0"/>
                <a:ea typeface="宋体" panose="02010600030101010101" pitchFamily="2" charset="-122"/>
              </a:rPr>
              <a:t>．洪涝地区的灾民用几个步骤将河水转化为</a:t>
            </a:r>
          </a:p>
          <a:p>
            <a:pPr lvl="0" indent="0"/>
            <a:endParaRPr lang="zh-CN" altLang="en-US" sz="2800" b="1" dirty="0">
              <a:latin typeface="Arial" panose="020B0604020202020204" pitchFamily="34" charset="0"/>
              <a:ea typeface="宋体" panose="02010600030101010101" pitchFamily="2" charset="-122"/>
            </a:endParaRPr>
          </a:p>
          <a:p>
            <a:pPr lvl="0" indent="0"/>
            <a:r>
              <a:rPr lang="zh-CN" altLang="en-US" sz="2800" b="1" dirty="0">
                <a:latin typeface="Arial" panose="020B0604020202020204" pitchFamily="34" charset="0"/>
                <a:ea typeface="宋体" panose="02010600030101010101" pitchFamily="2" charset="-122"/>
              </a:rPr>
              <a:t>可饮用水：</a:t>
            </a:r>
            <a:r>
              <a:rPr lang="en-US" altLang="zh-CN" sz="2800" b="1" dirty="0">
                <a:latin typeface="Arial" panose="020B0604020202020204" pitchFamily="34" charset="0"/>
                <a:ea typeface="宋体" panose="02010600030101010101" pitchFamily="2" charset="-122"/>
              </a:rPr>
              <a:t>①</a:t>
            </a:r>
            <a:r>
              <a:rPr lang="zh-CN" altLang="en-US" sz="2800" b="1" dirty="0">
                <a:latin typeface="Arial" panose="020B0604020202020204" pitchFamily="34" charset="0"/>
                <a:ea typeface="宋体" panose="02010600030101010101" pitchFamily="2" charset="-122"/>
              </a:rPr>
              <a:t>化学沉降</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用明矾</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a:t>
            </a:r>
            <a:r>
              <a:rPr lang="en-US" altLang="zh-CN" sz="2800" b="1" dirty="0">
                <a:latin typeface="Arial" panose="020B0604020202020204" pitchFamily="34" charset="0"/>
                <a:ea typeface="宋体" panose="02010600030101010101" pitchFamily="2" charset="-122"/>
              </a:rPr>
              <a:t>②</a:t>
            </a:r>
            <a:r>
              <a:rPr lang="zh-CN" altLang="en-US" sz="2800" b="1" dirty="0">
                <a:latin typeface="Arial" panose="020B0604020202020204" pitchFamily="34" charset="0"/>
                <a:ea typeface="宋体" panose="02010600030101010101" pitchFamily="2" charset="-122"/>
              </a:rPr>
              <a:t>消毒杀菌</a:t>
            </a:r>
          </a:p>
          <a:p>
            <a:pPr lvl="0" indent="0"/>
            <a:endParaRPr lang="zh-CN" altLang="en-US" sz="2800" b="1" dirty="0">
              <a:latin typeface="Arial" panose="020B0604020202020204" pitchFamily="34" charset="0"/>
              <a:ea typeface="宋体" panose="02010600030101010101" pitchFamily="2" charset="-122"/>
            </a:endParaRPr>
          </a:p>
          <a:p>
            <a:pPr lvl="0" indent="0"/>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用漂白粉</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a:t>
            </a:r>
            <a:r>
              <a:rPr lang="en-US" altLang="zh-CN" sz="2800" b="1" dirty="0">
                <a:latin typeface="Arial" panose="020B0604020202020204" pitchFamily="34" charset="0"/>
                <a:ea typeface="宋体" panose="02010600030101010101" pitchFamily="2" charset="-122"/>
              </a:rPr>
              <a:t>③</a:t>
            </a:r>
            <a:r>
              <a:rPr lang="zh-CN" altLang="en-US" sz="2800" b="1" dirty="0">
                <a:latin typeface="Arial" panose="020B0604020202020204" pitchFamily="34" charset="0"/>
                <a:ea typeface="宋体" panose="02010600030101010101" pitchFamily="2" charset="-122"/>
              </a:rPr>
              <a:t>自然沉降；</a:t>
            </a:r>
            <a:r>
              <a:rPr lang="en-US" altLang="zh-CN" sz="2800" b="1" dirty="0">
                <a:latin typeface="Arial" panose="020B0604020202020204" pitchFamily="34" charset="0"/>
                <a:ea typeface="宋体" panose="02010600030101010101" pitchFamily="2" charset="-122"/>
              </a:rPr>
              <a:t>④</a:t>
            </a:r>
            <a:r>
              <a:rPr lang="zh-CN" altLang="en-US" sz="2800" b="1" dirty="0">
                <a:latin typeface="Arial" panose="020B0604020202020204" pitchFamily="34" charset="0"/>
                <a:ea typeface="宋体" panose="02010600030101010101" pitchFamily="2" charset="-122"/>
              </a:rPr>
              <a:t>加热煮沸．该处</a:t>
            </a:r>
          </a:p>
          <a:p>
            <a:pPr lvl="0" indent="0"/>
            <a:endParaRPr lang="zh-CN" altLang="en-US" sz="2800" b="1" dirty="0">
              <a:latin typeface="Arial" panose="020B0604020202020204" pitchFamily="34" charset="0"/>
              <a:ea typeface="宋体" panose="02010600030101010101" pitchFamily="2" charset="-122"/>
            </a:endParaRPr>
          </a:p>
          <a:p>
            <a:pPr lvl="0" indent="0"/>
            <a:r>
              <a:rPr lang="zh-CN" altLang="en-US" sz="2800" b="1" dirty="0">
                <a:latin typeface="Arial" panose="020B0604020202020204" pitchFamily="34" charset="0"/>
                <a:ea typeface="宋体" panose="02010600030101010101" pitchFamily="2" charset="-122"/>
              </a:rPr>
              <a:t>理过程顺序合理的是 </a:t>
            </a:r>
            <a:r>
              <a:rPr lang="en-US" altLang="zh-CN" sz="2800" b="1" dirty="0">
                <a:latin typeface="Arial" panose="020B0604020202020204" pitchFamily="34" charset="0"/>
                <a:ea typeface="宋体" panose="02010600030101010101" pitchFamily="2" charset="-122"/>
              </a:rPr>
              <a:t>(     )</a:t>
            </a:r>
          </a:p>
          <a:p>
            <a:pPr lvl="0" indent="0"/>
            <a:endParaRPr lang="en-US" altLang="zh-CN" sz="2800" b="1" dirty="0">
              <a:latin typeface="Arial" panose="020B0604020202020204" pitchFamily="34" charset="0"/>
              <a:ea typeface="宋体" panose="02010600030101010101" pitchFamily="2" charset="-122"/>
            </a:endParaRPr>
          </a:p>
          <a:p>
            <a:pPr lvl="0" indent="0"/>
            <a:r>
              <a:rPr lang="en-US" altLang="zh-CN" sz="2800" b="1" dirty="0">
                <a:latin typeface="Arial" panose="020B0604020202020204" pitchFamily="34" charset="0"/>
                <a:ea typeface="宋体" panose="02010600030101010101" pitchFamily="2" charset="-122"/>
              </a:rPr>
              <a:t>A.③②①④                        B.③①②④ </a:t>
            </a:r>
          </a:p>
          <a:p>
            <a:pPr lvl="0" indent="0"/>
            <a:r>
              <a:rPr lang="en-US" altLang="zh-CN" sz="2800" b="1" dirty="0">
                <a:latin typeface="Arial" panose="020B0604020202020204" pitchFamily="34" charset="0"/>
                <a:ea typeface="宋体" panose="02010600030101010101" pitchFamily="2" charset="-122"/>
              </a:rPr>
              <a:t>C.③①④②                        D.①③④②</a:t>
            </a:r>
          </a:p>
        </p:txBody>
      </p:sp>
      <p:sp>
        <p:nvSpPr>
          <p:cNvPr id="63493" name="文本框 63492"/>
          <p:cNvSpPr txBox="1"/>
          <p:nvPr/>
        </p:nvSpPr>
        <p:spPr>
          <a:xfrm flipH="1">
            <a:off x="4427538" y="4005263"/>
            <a:ext cx="431800" cy="519112"/>
          </a:xfrm>
          <a:prstGeom prst="rect">
            <a:avLst/>
          </a:prstGeom>
          <a:noFill/>
          <a:ln w="9525">
            <a:noFill/>
          </a:ln>
        </p:spPr>
        <p:txBody>
          <a:bodyPr anchor="t">
            <a:spAutoFit/>
          </a:bodyPr>
          <a:lstStyle/>
          <a:p>
            <a:pPr lvl="0" indent="0">
              <a:spcBef>
                <a:spcPct val="50000"/>
              </a:spcBef>
            </a:pPr>
            <a:r>
              <a:rPr lang="en-US" altLang="zh-CN" sz="2800" dirty="0">
                <a:solidFill>
                  <a:srgbClr val="FF0066"/>
                </a:solidFill>
                <a:latin typeface="Arial" panose="020B0604020202020204" pitchFamily="34" charset="0"/>
                <a:ea typeface="宋体" panose="02010600030101010101" pitchFamily="2" charset="-122"/>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3493"/>
                                        </p:tgtEl>
                                        <p:attrNameLst>
                                          <p:attrName>style.visibility</p:attrName>
                                        </p:attrNameLst>
                                      </p:cBhvr>
                                      <p:to>
                                        <p:strVal val="visible"/>
                                      </p:to>
                                    </p:set>
                                    <p:animEffect transition="in" filter="blinds(horizontal)">
                                      <p:cBhvr>
                                        <p:cTn id="7" dur="500"/>
                                        <p:tgtEl>
                                          <p:spTgt spid="63493"/>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图片 61441"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1746" name="文本框 61443"/>
          <p:cNvSpPr txBox="1"/>
          <p:nvPr/>
        </p:nvSpPr>
        <p:spPr>
          <a:xfrm>
            <a:off x="6280150" y="1706563"/>
            <a:ext cx="184150" cy="366712"/>
          </a:xfrm>
          <a:prstGeom prst="rect">
            <a:avLst/>
          </a:prstGeom>
          <a:noFill/>
          <a:ln w="9525">
            <a:noFill/>
          </a:ln>
        </p:spPr>
        <p:txBody>
          <a:bodyPr wrap="none" anchor="t">
            <a:spAutoFit/>
          </a:bodyPr>
          <a:lstStyle/>
          <a:p>
            <a:pPr lvl="0" indent="0"/>
            <a:endParaRPr lang="zh-CN" altLang="en-US" dirty="0">
              <a:latin typeface="Arial" panose="020B0604020202020204" pitchFamily="34" charset="0"/>
              <a:ea typeface="宋体" panose="02010600030101010101" pitchFamily="2" charset="-122"/>
            </a:endParaRPr>
          </a:p>
        </p:txBody>
      </p:sp>
      <p:sp>
        <p:nvSpPr>
          <p:cNvPr id="61449" name="文本框 61448"/>
          <p:cNvSpPr txBox="1"/>
          <p:nvPr/>
        </p:nvSpPr>
        <p:spPr>
          <a:xfrm>
            <a:off x="611188" y="1196975"/>
            <a:ext cx="7688262" cy="3108325"/>
          </a:xfrm>
          <a:prstGeom prst="rect">
            <a:avLst/>
          </a:prstGeom>
          <a:solidFill>
            <a:schemeClr val="bg1"/>
          </a:solidFill>
          <a:ln w="9525">
            <a:noFill/>
          </a:ln>
        </p:spPr>
        <p:txBody>
          <a:bodyPr anchor="t">
            <a:spAutoFit/>
          </a:bodyPr>
          <a:lstStyle/>
          <a:p>
            <a:pPr lvl="0" indent="0">
              <a:spcBef>
                <a:spcPct val="50000"/>
              </a:spcBef>
            </a:pPr>
            <a:r>
              <a:rPr lang="en-US" altLang="zh-CN" sz="2800" b="1" dirty="0">
                <a:latin typeface="Arial" panose="020B0604020202020204" pitchFamily="34" charset="0"/>
                <a:ea typeface="宋体" panose="02010600030101010101" pitchFamily="2" charset="-122"/>
              </a:rPr>
              <a:t>2.</a:t>
            </a:r>
            <a:r>
              <a:rPr lang="zh-CN" altLang="en-US" sz="2800" b="1" dirty="0">
                <a:latin typeface="Arial" panose="020B0604020202020204" pitchFamily="34" charset="0"/>
                <a:ea typeface="宋体" panose="02010600030101010101" pitchFamily="2" charset="-122"/>
              </a:rPr>
              <a:t>水是宝贵的自然资源。下列说法正确的是（    ）</a:t>
            </a:r>
          </a:p>
          <a:p>
            <a:pPr lvl="0" indent="0">
              <a:spcBef>
                <a:spcPct val="50000"/>
              </a:spcBef>
            </a:pP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水在自然界中不断循环，取之不尽、用之不竭</a:t>
            </a:r>
          </a:p>
          <a:p>
            <a:pPr lvl="0" indent="0">
              <a:spcBef>
                <a:spcPct val="50000"/>
              </a:spcBef>
            </a:pP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水是常见的溶剂，广泛用于工农业生产</a:t>
            </a:r>
          </a:p>
          <a:p>
            <a:pPr lvl="0" indent="0">
              <a:spcBef>
                <a:spcPct val="50000"/>
              </a:spcBef>
            </a:pP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为了节约用水，可以用工业废水直接浇灌农田</a:t>
            </a:r>
          </a:p>
          <a:p>
            <a:pPr lvl="0" indent="0">
              <a:spcBef>
                <a:spcPct val="50000"/>
              </a:spcBef>
            </a:pP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自来水中只含水分子，不含其他粒子</a:t>
            </a:r>
          </a:p>
        </p:txBody>
      </p:sp>
      <p:sp>
        <p:nvSpPr>
          <p:cNvPr id="61450" name="文本框 61449"/>
          <p:cNvSpPr txBox="1"/>
          <p:nvPr/>
        </p:nvSpPr>
        <p:spPr>
          <a:xfrm>
            <a:off x="7786688" y="1209675"/>
            <a:ext cx="417512" cy="519113"/>
          </a:xfrm>
          <a:prstGeom prst="rect">
            <a:avLst/>
          </a:prstGeom>
          <a:noFill/>
          <a:ln w="9525">
            <a:noFill/>
          </a:ln>
        </p:spPr>
        <p:txBody>
          <a:bodyPr anchor="t">
            <a:spAutoFit/>
          </a:bodyPr>
          <a:lstStyle/>
          <a:p>
            <a:pPr lvl="0" indent="0">
              <a:spcBef>
                <a:spcPct val="50000"/>
              </a:spcBef>
            </a:pPr>
            <a:r>
              <a:rPr lang="en-US" altLang="zh-CN" sz="2800" b="1" dirty="0">
                <a:solidFill>
                  <a:srgbClr val="FF0066"/>
                </a:solidFill>
                <a:latin typeface="Arial" panose="020B0604020202020204" pitchFamily="34" charset="0"/>
                <a:ea typeface="宋体" panose="02010600030101010101" pitchFamily="2" charset="-122"/>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1449"/>
                                        </p:tgtEl>
                                        <p:attrNameLst>
                                          <p:attrName>style.visibility</p:attrName>
                                        </p:attrNameLst>
                                      </p:cBhvr>
                                      <p:to>
                                        <p:strVal val="visible"/>
                                      </p:to>
                                    </p:set>
                                    <p:animEffect transition="in" filter="diamond(in)">
                                      <p:cBhvr>
                                        <p:cTn id="7" dur="1000"/>
                                        <p:tgtEl>
                                          <p:spTgt spid="6144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50"/>
                                        </p:tgtEl>
                                        <p:attrNameLst>
                                          <p:attrName>style.visibility</p:attrName>
                                        </p:attrNameLst>
                                      </p:cBhvr>
                                      <p:to>
                                        <p:strVal val="visible"/>
                                      </p:to>
                                    </p:set>
                                    <p:animEffect transition="in" filter="blinds(horizontal)">
                                      <p:cBhvr>
                                        <p:cTn id="12" dur="500"/>
                                        <p:tgtEl>
                                          <p:spTgt spid="61450"/>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9" grpId="0" animBg="1"/>
      <p:bldP spid="6145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图片 31745"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2770" name="文本框 31746"/>
          <p:cNvSpPr txBox="1"/>
          <p:nvPr/>
        </p:nvSpPr>
        <p:spPr>
          <a:xfrm>
            <a:off x="539750" y="836613"/>
            <a:ext cx="8064500" cy="5373687"/>
          </a:xfrm>
          <a:prstGeom prst="rect">
            <a:avLst/>
          </a:prstGeom>
          <a:solidFill>
            <a:schemeClr val="bg1"/>
          </a:solidFill>
          <a:ln w="9525">
            <a:noFill/>
          </a:ln>
        </p:spPr>
        <p:txBody>
          <a:bodyPr anchor="t">
            <a:spAutoFit/>
          </a:bodyPr>
          <a:lstStyle/>
          <a:p>
            <a:pPr lvl="0" indent="0">
              <a:lnSpc>
                <a:spcPct val="130000"/>
              </a:lnSpc>
            </a:pPr>
            <a:r>
              <a:rPr lang="en-US" altLang="zh-CN" sz="2400" b="1" dirty="0">
                <a:latin typeface="Arial" panose="020B0604020202020204" pitchFamily="34" charset="0"/>
                <a:ea typeface="宋体" panose="02010600030101010101" pitchFamily="2" charset="-122"/>
              </a:rPr>
              <a:t>3.(1)</a:t>
            </a:r>
            <a:r>
              <a:rPr lang="zh-CN" altLang="en-US" sz="2400" b="1" dirty="0">
                <a:latin typeface="Arial" panose="020B0604020202020204" pitchFamily="34" charset="0"/>
                <a:ea typeface="宋体" panose="02010600030101010101" pitchFamily="2" charset="-122"/>
              </a:rPr>
              <a:t>云南连续三年干旱，图中土地龟裂，孩子盼水的情景</a:t>
            </a:r>
          </a:p>
          <a:p>
            <a:pPr lvl="0" indent="0">
              <a:lnSpc>
                <a:spcPct val="130000"/>
              </a:lnSpc>
            </a:pPr>
            <a:r>
              <a:rPr lang="zh-CN" altLang="en-US" sz="2400" b="1" dirty="0">
                <a:latin typeface="Arial" panose="020B0604020202020204" pitchFamily="34" charset="0"/>
                <a:ea typeface="宋体" panose="02010600030101010101" pitchFamily="2" charset="-122"/>
              </a:rPr>
              <a:t>与我们生活中浪费水的现象形成了极大</a:t>
            </a:r>
          </a:p>
          <a:p>
            <a:pPr lvl="0" indent="0">
              <a:lnSpc>
                <a:spcPct val="130000"/>
              </a:lnSpc>
            </a:pPr>
            <a:r>
              <a:rPr lang="zh-CN" altLang="en-US" sz="2400" b="1" dirty="0">
                <a:latin typeface="Arial" panose="020B0604020202020204" pitchFamily="34" charset="0"/>
                <a:ea typeface="宋体" panose="02010600030101010101" pitchFamily="2" charset="-122"/>
              </a:rPr>
              <a:t>的反差。请你举一例生活中浪费水的现</a:t>
            </a:r>
          </a:p>
          <a:p>
            <a:pPr lvl="0" indent="0">
              <a:lnSpc>
                <a:spcPct val="130000"/>
              </a:lnSpc>
            </a:pPr>
            <a:r>
              <a:rPr lang="zh-CN" altLang="en-US" sz="2400" b="1" dirty="0">
                <a:latin typeface="Arial" panose="020B0604020202020204" pitchFamily="34" charset="0"/>
                <a:ea typeface="宋体" panose="02010600030101010101" pitchFamily="2" charset="-122"/>
              </a:rPr>
              <a:t>象</a:t>
            </a:r>
          </a:p>
          <a:p>
            <a:pPr lvl="0" indent="0">
              <a:lnSpc>
                <a:spcPct val="130000"/>
              </a:lnSpc>
            </a:pPr>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生活中的饮用水必须达到某些指标：</a:t>
            </a:r>
          </a:p>
          <a:p>
            <a:pPr lvl="0" indent="0">
              <a:lnSpc>
                <a:spcPct val="130000"/>
              </a:lnSpc>
            </a:pPr>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①</a:t>
            </a:r>
            <a:r>
              <a:rPr lang="zh-CN" altLang="en-US" sz="2400" b="1" dirty="0">
                <a:latin typeface="Arial" panose="020B0604020202020204" pitchFamily="34" charset="0"/>
                <a:ea typeface="宋体" panose="02010600030101010101" pitchFamily="2" charset="-122"/>
              </a:rPr>
              <a:t>病理学指标，其中对铬、铅等重金属离子含量有严格的</a:t>
            </a:r>
          </a:p>
          <a:p>
            <a:pPr lvl="0" indent="0">
              <a:lnSpc>
                <a:spcPct val="130000"/>
              </a:lnSpc>
            </a:pPr>
            <a:r>
              <a:rPr lang="zh-CN" altLang="en-US" sz="2400" b="1" dirty="0">
                <a:latin typeface="Arial" panose="020B0604020202020204" pitchFamily="34" charset="0"/>
                <a:ea typeface="宋体" panose="02010600030101010101" pitchFamily="2" charset="-122"/>
              </a:rPr>
              <a:t>     限制；</a:t>
            </a:r>
          </a:p>
          <a:p>
            <a:pPr lvl="0" indent="0">
              <a:lnSpc>
                <a:spcPct val="130000"/>
              </a:lnSpc>
            </a:pPr>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②</a:t>
            </a:r>
            <a:r>
              <a:rPr lang="zh-CN" altLang="en-US" sz="2400" b="1" dirty="0">
                <a:latin typeface="Arial" panose="020B0604020202020204" pitchFamily="34" charset="0"/>
                <a:ea typeface="宋体" panose="02010600030101010101" pitchFamily="2" charset="-122"/>
              </a:rPr>
              <a:t>感官指标，自来水厂在净化水时，常加入活性炭以清除</a:t>
            </a:r>
          </a:p>
          <a:p>
            <a:pPr lvl="0" indent="0">
              <a:lnSpc>
                <a:spcPct val="130000"/>
              </a:lnSpc>
            </a:pPr>
            <a:r>
              <a:rPr lang="zh-CN" altLang="en-US" sz="2400" b="1" dirty="0">
                <a:latin typeface="Arial" panose="020B0604020202020204" pitchFamily="34" charset="0"/>
                <a:ea typeface="宋体" panose="02010600030101010101" pitchFamily="2" charset="-122"/>
              </a:rPr>
              <a:t>   水中异色、异味，其净化原理是利用活性炭的</a:t>
            </a:r>
            <a:r>
              <a:rPr lang="zh-CN" altLang="en-US" sz="2400" b="1" u="sng"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作用；</a:t>
            </a:r>
          </a:p>
          <a:p>
            <a:pPr lvl="0" indent="0">
              <a:lnSpc>
                <a:spcPct val="130000"/>
              </a:lnSpc>
            </a:pPr>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③</a:t>
            </a:r>
            <a:r>
              <a:rPr lang="zh-CN" altLang="en-US" sz="2400" b="1" dirty="0">
                <a:latin typeface="Arial" panose="020B0604020202020204" pitchFamily="34" charset="0"/>
                <a:ea typeface="宋体" panose="02010600030101010101" pitchFamily="2" charset="-122"/>
              </a:rPr>
              <a:t>水的硬度是一项重要的化学指标。生活中区分硬水和软</a:t>
            </a:r>
          </a:p>
          <a:p>
            <a:pPr lvl="0" indent="0">
              <a:lnSpc>
                <a:spcPct val="130000"/>
              </a:lnSpc>
            </a:pPr>
            <a:r>
              <a:rPr lang="zh-CN" altLang="en-US" sz="2400" b="1" dirty="0">
                <a:latin typeface="Arial" panose="020B0604020202020204" pitchFamily="34" charset="0"/>
                <a:ea typeface="宋体" panose="02010600030101010101" pitchFamily="2" charset="-122"/>
              </a:rPr>
              <a:t>水最简便的方法是</a:t>
            </a:r>
            <a:r>
              <a:rPr lang="zh-CN" altLang="en-US" sz="2400" b="1" u="sng"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a:t>
            </a:r>
          </a:p>
        </p:txBody>
      </p:sp>
      <p:sp>
        <p:nvSpPr>
          <p:cNvPr id="32771" name="文本框 31748"/>
          <p:cNvSpPr txBox="1"/>
          <p:nvPr/>
        </p:nvSpPr>
        <p:spPr>
          <a:xfrm>
            <a:off x="6280150" y="1706563"/>
            <a:ext cx="184150" cy="366712"/>
          </a:xfrm>
          <a:prstGeom prst="rect">
            <a:avLst/>
          </a:prstGeom>
          <a:noFill/>
          <a:ln w="9525">
            <a:noFill/>
          </a:ln>
        </p:spPr>
        <p:txBody>
          <a:bodyPr wrap="none" anchor="t">
            <a:spAutoFit/>
          </a:bodyPr>
          <a:lstStyle/>
          <a:p>
            <a:pPr lvl="0" indent="0"/>
            <a:endParaRPr lang="zh-CN" altLang="en-US" dirty="0">
              <a:latin typeface="Arial" panose="020B0604020202020204" pitchFamily="34" charset="0"/>
              <a:ea typeface="宋体" panose="02010600030101010101" pitchFamily="2" charset="-122"/>
            </a:endParaRPr>
          </a:p>
        </p:txBody>
      </p:sp>
      <p:pic>
        <p:nvPicPr>
          <p:cNvPr id="32772" name="图片 31752" descr="学科网(www.zxxk.com)--教育资源门户，提供试卷、教案、课件、论文、素材及各类教学资源下载，还有大量而丰富的教学相关资讯！"/>
          <p:cNvPicPr>
            <a:picLocks noChangeAspect="1"/>
          </p:cNvPicPr>
          <p:nvPr/>
        </p:nvPicPr>
        <p:blipFill>
          <a:blip r:embed="rId4"/>
          <a:stretch>
            <a:fillRect/>
          </a:stretch>
        </p:blipFill>
        <p:spPr>
          <a:xfrm>
            <a:off x="6148388" y="1363663"/>
            <a:ext cx="1804987" cy="1884362"/>
          </a:xfrm>
          <a:prstGeom prst="rect">
            <a:avLst/>
          </a:prstGeom>
          <a:noFill/>
          <a:ln w="9525">
            <a:noFill/>
          </a:ln>
        </p:spPr>
      </p:pic>
      <p:sp>
        <p:nvSpPr>
          <p:cNvPr id="31754" name="文本框 31753"/>
          <p:cNvSpPr txBox="1"/>
          <p:nvPr/>
        </p:nvSpPr>
        <p:spPr>
          <a:xfrm>
            <a:off x="971550" y="2308225"/>
            <a:ext cx="4752975"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洗手、洗脸、刷牙时使用长流水。</a:t>
            </a:r>
          </a:p>
        </p:txBody>
      </p:sp>
      <p:sp>
        <p:nvSpPr>
          <p:cNvPr id="31755" name="文本框 31754"/>
          <p:cNvSpPr txBox="1"/>
          <p:nvPr/>
        </p:nvSpPr>
        <p:spPr>
          <a:xfrm>
            <a:off x="7092950" y="4606925"/>
            <a:ext cx="860425"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吸附</a:t>
            </a:r>
            <a:r>
              <a:rPr lang="zh-CN" altLang="en-US" dirty="0">
                <a:latin typeface="Arial" panose="020B0604020202020204" pitchFamily="34" charset="0"/>
                <a:ea typeface="宋体" panose="02010600030101010101" pitchFamily="2" charset="-122"/>
              </a:rPr>
              <a:t> </a:t>
            </a:r>
          </a:p>
        </p:txBody>
      </p:sp>
      <p:sp>
        <p:nvSpPr>
          <p:cNvPr id="31756" name="文本框 31755"/>
          <p:cNvSpPr txBox="1"/>
          <p:nvPr/>
        </p:nvSpPr>
        <p:spPr>
          <a:xfrm>
            <a:off x="3143250" y="5572125"/>
            <a:ext cx="147320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用肥皂水</a:t>
            </a:r>
            <a:r>
              <a:rPr lang="zh-CN" altLang="en-US" dirty="0">
                <a:latin typeface="Arial" panose="020B0604020202020204" pitchFamily="34" charset="0"/>
                <a:ea typeface="宋体" panose="02010600030101010101" pitchFamily="2"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54"/>
                                        </p:tgtEl>
                                        <p:attrNameLst>
                                          <p:attrName>style.visibility</p:attrName>
                                        </p:attrNameLst>
                                      </p:cBhvr>
                                      <p:to>
                                        <p:strVal val="visible"/>
                                      </p:to>
                                    </p:set>
                                    <p:animEffect transition="in" filter="blinds(horizontal)">
                                      <p:cBhvr>
                                        <p:cTn id="7" dur="500"/>
                                        <p:tgtEl>
                                          <p:spTgt spid="31754"/>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1755"/>
                                        </p:tgtEl>
                                        <p:attrNameLst>
                                          <p:attrName>style.visibility</p:attrName>
                                        </p:attrNameLst>
                                      </p:cBhvr>
                                      <p:to>
                                        <p:strVal val="visible"/>
                                      </p:to>
                                    </p:set>
                                    <p:animEffect transition="in" filter="box(in)">
                                      <p:cBhvr>
                                        <p:cTn id="12" dur="500"/>
                                        <p:tgtEl>
                                          <p:spTgt spid="31755"/>
                                        </p:tgtEl>
                                      </p:cBhvr>
                                    </p:animEffect>
                                  </p:childTnLst>
                                  <p:subTnLst>
                                    <p:audio>
                                      <p:cMediaNode>
                                        <p:cTn display="0" masterRel="sameClick">
                                          <p:stCondLst>
                                            <p:cond evt="begin" delay="0">
                                              <p:tn val="10"/>
                                            </p:cond>
                                          </p:stCondLst>
                                          <p:endCondLst>
                                            <p:cond evt="onStopAudio" delay="0">
                                              <p:tgtEl>
                                                <p:sldTgt/>
                                              </p:tgtEl>
                                            </p:cond>
                                          </p:endCondLst>
                                        </p:cTn>
                                        <p:tgtEl>
                                          <p:sndTgt r:embed="rId2" name="suction.wav"/>
                                        </p:tgtEl>
                                      </p:cMediaNode>
                                    </p:audio>
                                  </p:sub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1756"/>
                                        </p:tgtEl>
                                        <p:attrNameLst>
                                          <p:attrName>style.visibility</p:attrName>
                                        </p:attrNameLst>
                                      </p:cBhvr>
                                      <p:to>
                                        <p:strVal val="visible"/>
                                      </p:to>
                                    </p:set>
                                    <p:anim calcmode="lin" valueType="num">
                                      <p:cBhvr additive="base">
                                        <p:cTn id="17" dur="500" fill="hold"/>
                                        <p:tgtEl>
                                          <p:spTgt spid="31756"/>
                                        </p:tgtEl>
                                        <p:attrNameLst>
                                          <p:attrName>ppt_x</p:attrName>
                                        </p:attrNameLst>
                                      </p:cBhvr>
                                      <p:tavLst>
                                        <p:tav tm="0">
                                          <p:val>
                                            <p:strVal val="#ppt_x"/>
                                          </p:val>
                                        </p:tav>
                                        <p:tav tm="100000">
                                          <p:val>
                                            <p:strVal val="#ppt_x"/>
                                          </p:val>
                                        </p:tav>
                                      </p:tavLst>
                                    </p:anim>
                                    <p:anim calcmode="lin" valueType="num">
                                      <p:cBhvr additive="base">
                                        <p:cTn id="18" dur="500" fill="hold"/>
                                        <p:tgtEl>
                                          <p:spTgt spid="3175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4" grpId="0"/>
      <p:bldP spid="31755" grpId="0"/>
      <p:bldP spid="3175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图片 33793"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3794" name="文本框 33794"/>
          <p:cNvSpPr txBox="1"/>
          <p:nvPr/>
        </p:nvSpPr>
        <p:spPr>
          <a:xfrm>
            <a:off x="539750" y="476250"/>
            <a:ext cx="7961313" cy="6334125"/>
          </a:xfrm>
          <a:prstGeom prst="rect">
            <a:avLst/>
          </a:prstGeom>
          <a:solidFill>
            <a:schemeClr val="bg1"/>
          </a:solidFill>
          <a:ln w="9525">
            <a:noFill/>
          </a:ln>
        </p:spPr>
        <p:txBody>
          <a:bodyPr anchor="t">
            <a:spAutoFit/>
          </a:bodyPr>
          <a:lstStyle/>
          <a:p>
            <a:pPr lvl="0" indent="0">
              <a:lnSpc>
                <a:spcPct val="130000"/>
              </a:lnSpc>
            </a:pPr>
            <a:r>
              <a:rPr lang="en-US" altLang="zh-CN" sz="2400" b="1" dirty="0">
                <a:latin typeface="Arial" panose="020B0604020202020204" pitchFamily="34" charset="0"/>
                <a:ea typeface="宋体" panose="02010600030101010101" pitchFamily="2" charset="-122"/>
              </a:rPr>
              <a:t>4. 2012</a:t>
            </a:r>
            <a:r>
              <a:rPr lang="zh-CN" altLang="en-US" sz="2400" b="1" dirty="0">
                <a:latin typeface="Arial" panose="020B0604020202020204" pitchFamily="34" charset="0"/>
                <a:ea typeface="宋体" panose="02010600030101010101" pitchFamily="2" charset="-122"/>
              </a:rPr>
              <a:t>年</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月</a:t>
            </a:r>
            <a:r>
              <a:rPr lang="en-US" altLang="zh-CN" sz="2400" b="1" dirty="0">
                <a:latin typeface="Arial" panose="020B0604020202020204" pitchFamily="34" charset="0"/>
                <a:ea typeface="宋体" panose="02010600030101010101" pitchFamily="2" charset="-122"/>
              </a:rPr>
              <a:t>22</a:t>
            </a:r>
            <a:r>
              <a:rPr lang="zh-CN" altLang="en-US" sz="2400" b="1" dirty="0">
                <a:latin typeface="Arial" panose="020B0604020202020204" pitchFamily="34" charset="0"/>
                <a:ea typeface="宋体" panose="02010600030101010101" pitchFamily="2" charset="-122"/>
              </a:rPr>
              <a:t>日是第二十届“世界水日”．水与人类的</a:t>
            </a:r>
            <a:endParaRPr lang="en-US" altLang="zh-CN" sz="2400" b="1" dirty="0">
              <a:latin typeface="Arial" panose="020B0604020202020204" pitchFamily="34" charset="0"/>
              <a:ea typeface="宋体" panose="02010600030101010101" pitchFamily="2" charset="-122"/>
            </a:endParaRPr>
          </a:p>
          <a:p>
            <a:pPr lvl="0" indent="0">
              <a:lnSpc>
                <a:spcPct val="130000"/>
              </a:lnSpc>
            </a:pPr>
            <a:r>
              <a:rPr lang="zh-CN" altLang="en-US" sz="2400" b="1" dirty="0">
                <a:latin typeface="Arial" panose="020B0604020202020204" pitchFamily="34" charset="0"/>
                <a:ea typeface="宋体" panose="02010600030101010101" pitchFamily="2" charset="-122"/>
              </a:rPr>
              <a:t>生活和生产密切相关。</a:t>
            </a:r>
            <a:br>
              <a:rPr lang="zh-CN" altLang="en-US" sz="2400" b="1" dirty="0">
                <a:latin typeface="Arial" panose="020B0604020202020204" pitchFamily="34" charset="0"/>
                <a:ea typeface="宋体" panose="02010600030101010101" pitchFamily="2" charset="-122"/>
              </a:rPr>
            </a:b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）节约用水、防治水污染应成为我们的自觉行为．</a:t>
            </a:r>
          </a:p>
          <a:p>
            <a:pPr lvl="0" indent="0">
              <a:lnSpc>
                <a:spcPct val="130000"/>
              </a:lnSpc>
            </a:pPr>
            <a:r>
              <a:rPr lang="zh-CN" altLang="en-US" sz="2400" b="1" dirty="0">
                <a:latin typeface="Arial" panose="020B0604020202020204" pitchFamily="34" charset="0"/>
                <a:ea typeface="宋体" panose="02010600030101010101" pitchFamily="2" charset="-122"/>
              </a:rPr>
              <a:t>         下列有关叙述中不正确的是</a:t>
            </a:r>
            <a:br>
              <a:rPr lang="zh-CN" altLang="en-US" sz="2400" b="1" dirty="0">
                <a:latin typeface="Arial" panose="020B0604020202020204" pitchFamily="34" charset="0"/>
                <a:ea typeface="宋体" panose="02010600030101010101" pitchFamily="2" charset="-122"/>
              </a:rPr>
            </a:br>
            <a:r>
              <a:rPr lang="en-US" altLang="zh-CN" sz="2400" b="1" dirty="0">
                <a:latin typeface="Arial" panose="020B0604020202020204" pitchFamily="34" charset="0"/>
                <a:ea typeface="宋体" panose="02010600030101010101" pitchFamily="2" charset="-122"/>
              </a:rPr>
              <a:t>         A</a:t>
            </a:r>
            <a:r>
              <a:rPr lang="zh-CN" altLang="en-US" sz="2400" b="1" dirty="0">
                <a:latin typeface="Arial" panose="020B0604020202020204" pitchFamily="34" charset="0"/>
                <a:ea typeface="宋体" panose="02010600030101010101" pitchFamily="2" charset="-122"/>
              </a:rPr>
              <a:t>．生活中养成良好的用水习惯，尽可能充分利用</a:t>
            </a:r>
          </a:p>
          <a:p>
            <a:pPr lvl="0" indent="0">
              <a:lnSpc>
                <a:spcPct val="130000"/>
              </a:lnSpc>
            </a:pPr>
            <a:r>
              <a:rPr lang="zh-CN" altLang="en-US" sz="2400" b="1" dirty="0">
                <a:latin typeface="Arial" panose="020B0604020202020204" pitchFamily="34" charset="0"/>
                <a:ea typeface="宋体" panose="02010600030101010101" pitchFamily="2" charset="-122"/>
              </a:rPr>
              <a:t>               每一滴水</a:t>
            </a:r>
            <a:br>
              <a:rPr lang="zh-CN" altLang="en-US" sz="2400" b="1" dirty="0">
                <a:latin typeface="Arial" panose="020B0604020202020204" pitchFamily="34" charset="0"/>
                <a:ea typeface="宋体" panose="02010600030101010101" pitchFamily="2" charset="-122"/>
              </a:rPr>
            </a:br>
            <a:r>
              <a:rPr lang="en-US" altLang="zh-CN" sz="2400" b="1" dirty="0">
                <a:latin typeface="Arial" panose="020B0604020202020204" pitchFamily="34" charset="0"/>
                <a:ea typeface="宋体" panose="02010600030101010101" pitchFamily="2" charset="-122"/>
              </a:rPr>
              <a:t>         B</a:t>
            </a:r>
            <a:r>
              <a:rPr lang="zh-CN" altLang="en-US" sz="2400" b="1" dirty="0">
                <a:latin typeface="Arial" panose="020B0604020202020204" pitchFamily="34" charset="0"/>
                <a:ea typeface="宋体" panose="02010600030101010101" pitchFamily="2" charset="-122"/>
              </a:rPr>
              <a:t>．工业废水经过处理达标后再排放</a:t>
            </a:r>
            <a:br>
              <a:rPr lang="zh-CN" altLang="en-US" sz="2400" b="1" dirty="0">
                <a:latin typeface="Arial" panose="020B0604020202020204" pitchFamily="34" charset="0"/>
                <a:ea typeface="宋体" panose="02010600030101010101" pitchFamily="2" charset="-122"/>
              </a:rPr>
            </a:br>
            <a:r>
              <a:rPr lang="en-US" altLang="zh-CN" sz="2400" b="1" dirty="0">
                <a:latin typeface="Arial" panose="020B0604020202020204" pitchFamily="34" charset="0"/>
                <a:ea typeface="宋体" panose="02010600030101010101" pitchFamily="2" charset="-122"/>
              </a:rPr>
              <a:t>         C</a:t>
            </a:r>
            <a:r>
              <a:rPr lang="zh-CN" altLang="en-US" sz="2400" b="1" dirty="0">
                <a:latin typeface="Arial" panose="020B0604020202020204" pitchFamily="34" charset="0"/>
                <a:ea typeface="宋体" panose="02010600030101010101" pitchFamily="2" charset="-122"/>
              </a:rPr>
              <a:t>．水体污染会危害人体健康</a:t>
            </a:r>
            <a:br>
              <a:rPr lang="zh-CN" altLang="en-US" sz="2400" b="1" dirty="0">
                <a:latin typeface="Arial" panose="020B0604020202020204" pitchFamily="34" charset="0"/>
                <a:ea typeface="宋体" panose="02010600030101010101" pitchFamily="2" charset="-122"/>
              </a:rPr>
            </a:br>
            <a:r>
              <a:rPr lang="en-US" altLang="zh-CN" sz="2400" b="1" dirty="0">
                <a:latin typeface="Arial" panose="020B0604020202020204" pitchFamily="34" charset="0"/>
                <a:ea typeface="宋体" panose="02010600030101010101" pitchFamily="2" charset="-122"/>
              </a:rPr>
              <a:t>         D</a:t>
            </a:r>
            <a:r>
              <a:rPr lang="zh-CN" altLang="en-US" sz="2400" b="1" dirty="0">
                <a:latin typeface="Arial" panose="020B0604020202020204" pitchFamily="34" charset="0"/>
                <a:ea typeface="宋体" panose="02010600030101010101" pitchFamily="2" charset="-122"/>
              </a:rPr>
              <a:t>．大量使用农药、化肥，不会造成水体污染</a:t>
            </a:r>
          </a:p>
          <a:p>
            <a:pPr lvl="0" indent="0">
              <a:lnSpc>
                <a:spcPct val="130000"/>
              </a:lnSpc>
            </a:pP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）水是最常见的溶剂，将少量下列物质分别加入水中，</a:t>
            </a:r>
            <a:endParaRPr lang="en-US" altLang="zh-CN" sz="2400" b="1" dirty="0">
              <a:latin typeface="Arial" panose="020B0604020202020204" pitchFamily="34" charset="0"/>
              <a:ea typeface="宋体" panose="02010600030101010101" pitchFamily="2" charset="-122"/>
            </a:endParaRPr>
          </a:p>
          <a:p>
            <a:pPr lvl="0" indent="0">
              <a:lnSpc>
                <a:spcPct val="130000"/>
              </a:lnSpc>
            </a:pPr>
            <a:r>
              <a:rPr lang="zh-CN" altLang="en-US" sz="2400" b="1" dirty="0">
                <a:latin typeface="Arial" panose="020B0604020202020204" pitchFamily="34" charset="0"/>
                <a:ea typeface="宋体" panose="02010600030101010101" pitchFamily="2" charset="-122"/>
              </a:rPr>
              <a:t>不能形成溶液的</a:t>
            </a:r>
            <a:r>
              <a:rPr lang="en-US" altLang="zh-CN" sz="2400"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是 </a:t>
            </a:r>
          </a:p>
          <a:p>
            <a:pPr lvl="0" indent="0">
              <a:lnSpc>
                <a:spcPct val="130000"/>
              </a:lnSpc>
            </a:pPr>
            <a:r>
              <a:rPr lang="en-US" altLang="zh-CN" sz="2400" b="1" dirty="0">
                <a:latin typeface="Arial" panose="020B0604020202020204" pitchFamily="34" charset="0"/>
                <a:ea typeface="宋体" panose="02010600030101010101" pitchFamily="2" charset="-122"/>
              </a:rPr>
              <a:t>         A</a:t>
            </a:r>
            <a:r>
              <a:rPr lang="zh-CN" altLang="en-US" sz="2400" b="1" dirty="0">
                <a:latin typeface="Arial" panose="020B0604020202020204" pitchFamily="34" charset="0"/>
                <a:ea typeface="宋体" panose="02010600030101010101" pitchFamily="2" charset="-122"/>
              </a:rPr>
              <a:t>．植物油</a:t>
            </a:r>
            <a:r>
              <a:rPr lang="en-US" altLang="zh-CN" sz="2400" b="1" dirty="0">
                <a:latin typeface="Arial" panose="020B0604020202020204" pitchFamily="34" charset="0"/>
                <a:ea typeface="宋体" panose="02010600030101010101" pitchFamily="2" charset="-122"/>
              </a:rPr>
              <a:t>    B</a:t>
            </a:r>
            <a:r>
              <a:rPr lang="zh-CN" altLang="en-US" sz="2400" b="1" dirty="0">
                <a:latin typeface="Arial" panose="020B0604020202020204" pitchFamily="34" charset="0"/>
                <a:ea typeface="宋体" panose="02010600030101010101" pitchFamily="2" charset="-122"/>
              </a:rPr>
              <a:t>．醋酸</a:t>
            </a:r>
            <a:r>
              <a:rPr lang="en-US" altLang="zh-CN" sz="2400" b="1" dirty="0">
                <a:latin typeface="Arial" panose="020B0604020202020204" pitchFamily="34" charset="0"/>
                <a:ea typeface="宋体" panose="02010600030101010101" pitchFamily="2" charset="-122"/>
              </a:rPr>
              <a:t>       C</a:t>
            </a:r>
            <a:r>
              <a:rPr lang="zh-CN" altLang="en-US" sz="2400" b="1" dirty="0">
                <a:latin typeface="Arial" panose="020B0604020202020204" pitchFamily="34" charset="0"/>
                <a:ea typeface="宋体" panose="02010600030101010101" pitchFamily="2" charset="-122"/>
              </a:rPr>
              <a:t>．蔗糖</a:t>
            </a:r>
            <a:r>
              <a:rPr lang="en-US" altLang="zh-CN" sz="2400" b="1" dirty="0">
                <a:latin typeface="Arial" panose="020B0604020202020204" pitchFamily="34" charset="0"/>
                <a:ea typeface="宋体" panose="02010600030101010101" pitchFamily="2" charset="-122"/>
              </a:rPr>
              <a:t>    D</a:t>
            </a:r>
            <a:r>
              <a:rPr lang="zh-CN" altLang="en-US" sz="2400" b="1" dirty="0">
                <a:latin typeface="Arial" panose="020B0604020202020204" pitchFamily="34" charset="0"/>
                <a:ea typeface="宋体" panose="02010600030101010101" pitchFamily="2" charset="-122"/>
              </a:rPr>
              <a:t>．高锰酸钾</a:t>
            </a:r>
          </a:p>
          <a:p>
            <a:pPr lvl="0" indent="0">
              <a:lnSpc>
                <a:spcPct val="130000"/>
              </a:lnSpc>
            </a:pP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）区分软水和硬水常用的物质是</a:t>
            </a:r>
          </a:p>
        </p:txBody>
      </p:sp>
      <p:sp>
        <p:nvSpPr>
          <p:cNvPr id="33795" name="直接连接符 33796"/>
          <p:cNvSpPr/>
          <p:nvPr/>
        </p:nvSpPr>
        <p:spPr>
          <a:xfrm>
            <a:off x="5214938" y="2286000"/>
            <a:ext cx="1223962" cy="0"/>
          </a:xfrm>
          <a:prstGeom prst="line">
            <a:avLst/>
          </a:prstGeom>
          <a:ln w="9525" cap="flat" cmpd="sng">
            <a:solidFill>
              <a:schemeClr val="tx1"/>
            </a:solidFill>
            <a:prstDash val="solid"/>
            <a:round/>
            <a:headEnd type="none" w="med" len="med"/>
            <a:tailEnd type="none" w="med" len="med"/>
          </a:ln>
        </p:spPr>
      </p:sp>
      <p:sp>
        <p:nvSpPr>
          <p:cNvPr id="33796" name="直接连接符 33797"/>
          <p:cNvSpPr/>
          <p:nvPr/>
        </p:nvSpPr>
        <p:spPr>
          <a:xfrm>
            <a:off x="3286125" y="5610225"/>
            <a:ext cx="863600" cy="0"/>
          </a:xfrm>
          <a:prstGeom prst="line">
            <a:avLst/>
          </a:prstGeom>
          <a:ln w="9525" cap="flat" cmpd="sng">
            <a:solidFill>
              <a:schemeClr val="tx1"/>
            </a:solidFill>
            <a:prstDash val="solid"/>
            <a:round/>
            <a:headEnd type="none" w="med" len="med"/>
            <a:tailEnd type="none" w="med" len="med"/>
          </a:ln>
        </p:spPr>
      </p:sp>
      <p:sp>
        <p:nvSpPr>
          <p:cNvPr id="33797" name="直接连接符 33798"/>
          <p:cNvSpPr/>
          <p:nvPr/>
        </p:nvSpPr>
        <p:spPr>
          <a:xfrm>
            <a:off x="5595938" y="6581775"/>
            <a:ext cx="1296987" cy="0"/>
          </a:xfrm>
          <a:prstGeom prst="line">
            <a:avLst/>
          </a:prstGeom>
          <a:ln w="9525" cap="flat" cmpd="sng">
            <a:solidFill>
              <a:schemeClr val="tx1"/>
            </a:solidFill>
            <a:prstDash val="solid"/>
            <a:round/>
            <a:headEnd type="none" w="med" len="med"/>
            <a:tailEnd type="none" w="med" len="med"/>
          </a:ln>
        </p:spPr>
      </p:sp>
      <p:sp>
        <p:nvSpPr>
          <p:cNvPr id="33800" name="文本框 33799"/>
          <p:cNvSpPr txBox="1"/>
          <p:nvPr/>
        </p:nvSpPr>
        <p:spPr>
          <a:xfrm>
            <a:off x="5644833" y="1929130"/>
            <a:ext cx="404812" cy="457200"/>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D</a:t>
            </a:r>
          </a:p>
        </p:txBody>
      </p:sp>
      <p:sp>
        <p:nvSpPr>
          <p:cNvPr id="33801" name="文本框 33800"/>
          <p:cNvSpPr txBox="1"/>
          <p:nvPr/>
        </p:nvSpPr>
        <p:spPr>
          <a:xfrm>
            <a:off x="3500755" y="5220018"/>
            <a:ext cx="404813" cy="457200"/>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A</a:t>
            </a:r>
          </a:p>
        </p:txBody>
      </p:sp>
      <p:sp>
        <p:nvSpPr>
          <p:cNvPr id="33802" name="文本框 33801"/>
          <p:cNvSpPr txBox="1"/>
          <p:nvPr/>
        </p:nvSpPr>
        <p:spPr>
          <a:xfrm>
            <a:off x="5691823" y="6162993"/>
            <a:ext cx="1103312"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肥皂水</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800"/>
                                        </p:tgtEl>
                                        <p:attrNameLst>
                                          <p:attrName>style.visibility</p:attrName>
                                        </p:attrNameLst>
                                      </p:cBhvr>
                                      <p:to>
                                        <p:strVal val="visible"/>
                                      </p:to>
                                    </p:set>
                                    <p:anim calcmode="lin" valueType="num">
                                      <p:cBhvr additive="base">
                                        <p:cTn id="7" dur="500" fill="hold"/>
                                        <p:tgtEl>
                                          <p:spTgt spid="33800"/>
                                        </p:tgtEl>
                                        <p:attrNameLst>
                                          <p:attrName>ppt_x</p:attrName>
                                        </p:attrNameLst>
                                      </p:cBhvr>
                                      <p:tavLst>
                                        <p:tav tm="0">
                                          <p:val>
                                            <p:strVal val="1+#ppt_w/2"/>
                                          </p:val>
                                        </p:tav>
                                        <p:tav tm="100000">
                                          <p:val>
                                            <p:strVal val="#ppt_x"/>
                                          </p:val>
                                        </p:tav>
                                      </p:tavLst>
                                    </p:anim>
                                    <p:anim calcmode="lin" valueType="num">
                                      <p:cBhvr additive="base">
                                        <p:cTn id="8" dur="500" fill="hold"/>
                                        <p:tgtEl>
                                          <p:spTgt spid="3380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applause.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3801"/>
                                        </p:tgtEl>
                                        <p:attrNameLst>
                                          <p:attrName>style.visibility</p:attrName>
                                        </p:attrNameLst>
                                      </p:cBhvr>
                                      <p:to>
                                        <p:strVal val="visible"/>
                                      </p:to>
                                    </p:set>
                                    <p:anim calcmode="lin" valueType="num">
                                      <p:cBhvr additive="base">
                                        <p:cTn id="13" dur="500" fill="hold"/>
                                        <p:tgtEl>
                                          <p:spTgt spid="33801"/>
                                        </p:tgtEl>
                                        <p:attrNameLst>
                                          <p:attrName>ppt_x</p:attrName>
                                        </p:attrNameLst>
                                      </p:cBhvr>
                                      <p:tavLst>
                                        <p:tav tm="0">
                                          <p:val>
                                            <p:strVal val="1+#ppt_w/2"/>
                                          </p:val>
                                        </p:tav>
                                        <p:tav tm="100000">
                                          <p:val>
                                            <p:strVal val="#ppt_x"/>
                                          </p:val>
                                        </p:tav>
                                      </p:tavLst>
                                    </p:anim>
                                    <p:anim calcmode="lin" valueType="num">
                                      <p:cBhvr additive="base">
                                        <p:cTn id="14" dur="500" fill="hold"/>
                                        <p:tgtEl>
                                          <p:spTgt spid="3380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applause.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802"/>
                                        </p:tgtEl>
                                        <p:attrNameLst>
                                          <p:attrName>style.visibility</p:attrName>
                                        </p:attrNameLst>
                                      </p:cBhvr>
                                      <p:to>
                                        <p:strVal val="visible"/>
                                      </p:to>
                                    </p:set>
                                    <p:anim calcmode="lin" valueType="num">
                                      <p:cBhvr additive="base">
                                        <p:cTn id="19" dur="500" fill="hold"/>
                                        <p:tgtEl>
                                          <p:spTgt spid="33802"/>
                                        </p:tgtEl>
                                        <p:attrNameLst>
                                          <p:attrName>ppt_x</p:attrName>
                                        </p:attrNameLst>
                                      </p:cBhvr>
                                      <p:tavLst>
                                        <p:tav tm="0">
                                          <p:val>
                                            <p:strVal val="#ppt_x"/>
                                          </p:val>
                                        </p:tav>
                                        <p:tav tm="100000">
                                          <p:val>
                                            <p:strVal val="#ppt_x"/>
                                          </p:val>
                                        </p:tav>
                                      </p:tavLst>
                                    </p:anim>
                                    <p:anim calcmode="lin" valueType="num">
                                      <p:cBhvr additive="base">
                                        <p:cTn id="20" dur="500" fill="hold"/>
                                        <p:tgtEl>
                                          <p:spTgt spid="3380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0" grpId="0"/>
      <p:bldP spid="33801" grpId="0"/>
      <p:bldP spid="3380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图片 34817"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4818" name="文本框 34818"/>
          <p:cNvSpPr txBox="1"/>
          <p:nvPr/>
        </p:nvSpPr>
        <p:spPr>
          <a:xfrm>
            <a:off x="971550" y="981075"/>
            <a:ext cx="7392035" cy="5486400"/>
          </a:xfrm>
          <a:prstGeom prst="rect">
            <a:avLst/>
          </a:prstGeom>
          <a:solidFill>
            <a:schemeClr val="bg1"/>
          </a:solidFill>
          <a:ln w="9525">
            <a:noFill/>
          </a:ln>
        </p:spPr>
        <p:txBody>
          <a:bodyPr wrap="none" anchor="t">
            <a:spAutoFit/>
          </a:bodyPr>
          <a:lstStyle/>
          <a:p>
            <a:pPr lvl="0" indent="0"/>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4</a:t>
            </a:r>
            <a:r>
              <a:rPr lang="zh-CN" altLang="en-US" sz="2400" b="1" dirty="0">
                <a:latin typeface="Arial" panose="020B0604020202020204" pitchFamily="34" charset="0"/>
                <a:ea typeface="宋体" panose="02010600030101010101" pitchFamily="2" charset="-122"/>
              </a:rPr>
              <a:t>）如图所示是水的电解实验，</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试管</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中收集的气体是              ，</a:t>
            </a:r>
          </a:p>
          <a:p>
            <a:pPr lvl="0" indent="0"/>
            <a:r>
              <a:rPr lang="en-US" altLang="zh-CN" sz="2400" b="1" dirty="0">
                <a:latin typeface="Arial" panose="020B0604020202020204" pitchFamily="34" charset="0"/>
                <a:ea typeface="宋体" panose="02010600030101010101" pitchFamily="2" charset="-122"/>
              </a:rPr>
              <a:t> </a:t>
            </a:r>
          </a:p>
          <a:p>
            <a:pPr lvl="0" indent="0"/>
            <a:r>
              <a:rPr lang="zh-CN" altLang="en-US" sz="2400" b="1" dirty="0">
                <a:latin typeface="Arial" panose="020B0604020202020204" pitchFamily="34" charset="0"/>
                <a:ea typeface="宋体" panose="02010600030101010101" pitchFamily="2" charset="-122"/>
              </a:rPr>
              <a:t>试管</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中收集的气体可用 </a:t>
            </a:r>
          </a:p>
          <a:p>
            <a:pPr lvl="0" indent="0"/>
            <a:r>
              <a:rPr lang="en-US" altLang="zh-CN" sz="2400" b="1" dirty="0">
                <a:latin typeface="Arial" panose="020B0604020202020204" pitchFamily="34" charset="0"/>
                <a:ea typeface="宋体" panose="02010600030101010101" pitchFamily="2" charset="-122"/>
              </a:rPr>
              <a:t> </a:t>
            </a:r>
          </a:p>
          <a:p>
            <a:pPr lvl="0" indent="0"/>
            <a:r>
              <a:rPr lang="en-US" altLang="zh-CN" sz="2400"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来检验。</a:t>
            </a:r>
            <a:br>
              <a:rPr lang="zh-CN" altLang="en-US" sz="2400" b="1" dirty="0">
                <a:latin typeface="Arial" panose="020B0604020202020204" pitchFamily="34" charset="0"/>
                <a:ea typeface="宋体" panose="02010600030101010101" pitchFamily="2" charset="-122"/>
              </a:rPr>
            </a:b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5</a:t>
            </a:r>
            <a:r>
              <a:rPr lang="zh-CN" altLang="en-US" sz="2400" b="1" dirty="0">
                <a:latin typeface="Arial" panose="020B0604020202020204" pitchFamily="34" charset="0"/>
                <a:ea typeface="宋体" panose="02010600030101010101" pitchFamily="2" charset="-122"/>
              </a:rPr>
              <a:t>）下列反应中，不能用来确定水由氢、氧元素组成</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的是 </a:t>
            </a:r>
          </a:p>
          <a:p>
            <a:pPr lvl="0" indent="0"/>
            <a:endParaRPr lang="zh-CN" altLang="en-US"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  A</a:t>
            </a: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H</a:t>
            </a:r>
            <a:r>
              <a:rPr lang="en-US" altLang="zh-CN" sz="2400" b="1" baseline="-25000"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和</a:t>
            </a:r>
            <a:r>
              <a:rPr lang="en-US" altLang="zh-CN" sz="2400" b="1" dirty="0">
                <a:latin typeface="Arial" panose="020B0604020202020204" pitchFamily="34" charset="0"/>
                <a:ea typeface="宋体" panose="02010600030101010101" pitchFamily="2" charset="-122"/>
              </a:rPr>
              <a:t>O</a:t>
            </a:r>
            <a:r>
              <a:rPr lang="en-US" altLang="zh-CN" sz="2400" b="1" baseline="-25000"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反应</a:t>
            </a:r>
            <a:r>
              <a:rPr lang="en-US" altLang="zh-CN" sz="2400" b="1" dirty="0">
                <a:latin typeface="Arial" panose="020B0604020202020204" pitchFamily="34" charset="0"/>
                <a:ea typeface="宋体" panose="02010600030101010101" pitchFamily="2" charset="-122"/>
              </a:rPr>
              <a:t>         B</a:t>
            </a:r>
            <a:r>
              <a:rPr lang="zh-CN" altLang="en-US" sz="2400" b="1" dirty="0">
                <a:latin typeface="Arial" panose="020B0604020202020204" pitchFamily="34" charset="0"/>
                <a:ea typeface="宋体" panose="02010600030101010101" pitchFamily="2" charset="-122"/>
              </a:rPr>
              <a:t>．电解水</a:t>
            </a:r>
            <a:r>
              <a:rPr lang="en-US" altLang="zh-CN" sz="2400" b="1" dirty="0">
                <a:latin typeface="Arial" panose="020B0604020202020204" pitchFamily="34" charset="0"/>
                <a:ea typeface="宋体" panose="02010600030101010101" pitchFamily="2" charset="-122"/>
              </a:rPr>
              <a:t>  </a:t>
            </a:r>
          </a:p>
          <a:p>
            <a:pPr lvl="0" indent="0"/>
            <a:endParaRPr lang="en-US" altLang="zh-CN"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 C</a:t>
            </a: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H</a:t>
            </a:r>
            <a:r>
              <a:rPr lang="en-US" altLang="zh-CN" sz="2400" b="1" baseline="-25000"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和</a:t>
            </a:r>
            <a:r>
              <a:rPr lang="en-US" altLang="zh-CN" sz="2400" b="1" dirty="0">
                <a:latin typeface="Arial" panose="020B0604020202020204" pitchFamily="34" charset="0"/>
                <a:ea typeface="宋体" panose="02010600030101010101" pitchFamily="2" charset="-122"/>
              </a:rPr>
              <a:t>Cl</a:t>
            </a:r>
            <a:r>
              <a:rPr lang="en-US" altLang="zh-CN" sz="2400" b="1" baseline="-25000"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反应</a:t>
            </a:r>
            <a:r>
              <a:rPr lang="en-US" altLang="zh-CN" sz="2400" b="1" dirty="0">
                <a:latin typeface="Arial" panose="020B0604020202020204" pitchFamily="34" charset="0"/>
                <a:ea typeface="宋体" panose="02010600030101010101" pitchFamily="2" charset="-122"/>
              </a:rPr>
              <a:t>         D</a:t>
            </a: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H</a:t>
            </a:r>
            <a:r>
              <a:rPr lang="en-US" altLang="zh-CN" sz="2400" b="1" baseline="-25000"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和</a:t>
            </a:r>
            <a:r>
              <a:rPr lang="en-US" altLang="zh-CN" sz="2400" b="1" dirty="0">
                <a:latin typeface="Arial" panose="020B0604020202020204" pitchFamily="34" charset="0"/>
                <a:ea typeface="宋体" panose="02010600030101010101" pitchFamily="2" charset="-122"/>
              </a:rPr>
              <a:t>CuO</a:t>
            </a:r>
            <a:r>
              <a:rPr lang="zh-CN" altLang="en-US" sz="2400" b="1" dirty="0">
                <a:latin typeface="Arial" panose="020B0604020202020204" pitchFamily="34" charset="0"/>
                <a:ea typeface="宋体" panose="02010600030101010101" pitchFamily="2" charset="-122"/>
              </a:rPr>
              <a:t>反应</a:t>
            </a:r>
            <a:endParaRPr lang="zh-CN" altLang="en-US" dirty="0">
              <a:latin typeface="Arial" panose="020B0604020202020204" pitchFamily="34" charset="0"/>
              <a:ea typeface="宋体" panose="02010600030101010101" pitchFamily="2" charset="-122"/>
            </a:endParaRPr>
          </a:p>
          <a:p>
            <a:pPr lvl="0" indent="0"/>
            <a:endParaRPr lang="zh-CN" altLang="en-US" dirty="0">
              <a:latin typeface="Arial" panose="020B0604020202020204" pitchFamily="34" charset="0"/>
              <a:ea typeface="宋体" panose="02010600030101010101" pitchFamily="2" charset="-122"/>
            </a:endParaRPr>
          </a:p>
        </p:txBody>
      </p:sp>
      <p:pic>
        <p:nvPicPr>
          <p:cNvPr id="34819" name="图片 34819" descr="菁优网"/>
          <p:cNvPicPr>
            <a:picLocks noChangeAspect="1"/>
          </p:cNvPicPr>
          <p:nvPr/>
        </p:nvPicPr>
        <p:blipFill>
          <a:blip r:embed="rId4"/>
          <a:stretch>
            <a:fillRect/>
          </a:stretch>
        </p:blipFill>
        <p:spPr>
          <a:xfrm>
            <a:off x="5507355" y="1197610"/>
            <a:ext cx="2202815" cy="1821815"/>
          </a:xfrm>
          <a:prstGeom prst="rect">
            <a:avLst/>
          </a:prstGeom>
          <a:noFill/>
          <a:ln w="9525">
            <a:noFill/>
          </a:ln>
        </p:spPr>
      </p:pic>
      <p:sp>
        <p:nvSpPr>
          <p:cNvPr id="34820" name="直接连接符 34820"/>
          <p:cNvSpPr/>
          <p:nvPr/>
        </p:nvSpPr>
        <p:spPr>
          <a:xfrm>
            <a:off x="4067175" y="2060575"/>
            <a:ext cx="936625" cy="0"/>
          </a:xfrm>
          <a:prstGeom prst="line">
            <a:avLst/>
          </a:prstGeom>
          <a:ln w="9525" cap="flat" cmpd="sng">
            <a:solidFill>
              <a:schemeClr val="tx1"/>
            </a:solidFill>
            <a:prstDash val="solid"/>
            <a:round/>
            <a:headEnd type="none" w="med" len="med"/>
            <a:tailEnd type="none" w="med" len="med"/>
          </a:ln>
        </p:spPr>
      </p:sp>
      <p:sp>
        <p:nvSpPr>
          <p:cNvPr id="34821" name="直接连接符 34821"/>
          <p:cNvSpPr/>
          <p:nvPr/>
        </p:nvSpPr>
        <p:spPr>
          <a:xfrm>
            <a:off x="1259205" y="3472815"/>
            <a:ext cx="2560320" cy="28575"/>
          </a:xfrm>
          <a:prstGeom prst="line">
            <a:avLst/>
          </a:prstGeom>
          <a:ln w="9525" cap="flat" cmpd="sng">
            <a:solidFill>
              <a:schemeClr val="tx1"/>
            </a:solidFill>
            <a:prstDash val="solid"/>
            <a:round/>
            <a:headEnd type="none" w="med" len="med"/>
            <a:tailEnd type="none" w="med" len="med"/>
          </a:ln>
        </p:spPr>
      </p:sp>
      <p:sp>
        <p:nvSpPr>
          <p:cNvPr id="34822" name="直接连接符 34822"/>
          <p:cNvSpPr/>
          <p:nvPr/>
        </p:nvSpPr>
        <p:spPr>
          <a:xfrm>
            <a:off x="1835150" y="4652963"/>
            <a:ext cx="1368425" cy="0"/>
          </a:xfrm>
          <a:prstGeom prst="line">
            <a:avLst/>
          </a:prstGeom>
          <a:ln w="9525" cap="flat" cmpd="sng">
            <a:solidFill>
              <a:schemeClr val="tx1"/>
            </a:solidFill>
            <a:prstDash val="solid"/>
            <a:round/>
            <a:headEnd type="none" w="med" len="med"/>
            <a:tailEnd type="none" w="med" len="med"/>
          </a:ln>
        </p:spPr>
      </p:sp>
      <p:sp>
        <p:nvSpPr>
          <p:cNvPr id="34824" name="文本框 34823"/>
          <p:cNvSpPr txBox="1"/>
          <p:nvPr/>
        </p:nvSpPr>
        <p:spPr>
          <a:xfrm>
            <a:off x="4138930" y="1628775"/>
            <a:ext cx="796925"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氢气</a:t>
            </a:r>
          </a:p>
        </p:txBody>
      </p:sp>
      <p:sp>
        <p:nvSpPr>
          <p:cNvPr id="34825" name="文本框 34824"/>
          <p:cNvSpPr txBox="1"/>
          <p:nvPr/>
        </p:nvSpPr>
        <p:spPr>
          <a:xfrm>
            <a:off x="1548765" y="3019425"/>
            <a:ext cx="2022475"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带火星的木条</a:t>
            </a:r>
          </a:p>
        </p:txBody>
      </p:sp>
      <p:sp>
        <p:nvSpPr>
          <p:cNvPr id="34826" name="文本框 34825"/>
          <p:cNvSpPr txBox="1"/>
          <p:nvPr/>
        </p:nvSpPr>
        <p:spPr>
          <a:xfrm>
            <a:off x="2267268" y="4221480"/>
            <a:ext cx="404812" cy="457200"/>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C</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34824"/>
                                        </p:tgtEl>
                                        <p:attrNameLst>
                                          <p:attrName>style.visibility</p:attrName>
                                        </p:attrNameLst>
                                      </p:cBhvr>
                                      <p:to>
                                        <p:strVal val="visible"/>
                                      </p:to>
                                    </p:set>
                                    <p:animEffect transition="in" filter="wedge">
                                      <p:cBhvr>
                                        <p:cTn id="7" dur="2000"/>
                                        <p:tgtEl>
                                          <p:spTgt spid="34824"/>
                                        </p:tgtEl>
                                      </p:cBhvr>
                                    </p:animEffect>
                                  </p:childTnLst>
                                  <p:subTnLst>
                                    <p:audio>
                                      <p:cMediaNode>
                                        <p:cTn display="0" masterRel="sameClick">
                                          <p:stCondLst>
                                            <p:cond evt="begin" delay="0">
                                              <p:tn val="5"/>
                                            </p:cond>
                                          </p:stCondLst>
                                          <p:endCondLst>
                                            <p:cond evt="onStopAudio" delay="0">
                                              <p:tgtEl>
                                                <p:sldTgt/>
                                              </p:tgtEl>
                                            </p:cond>
                                          </p:endCondLst>
                                        </p:cTn>
                                        <p:tgtEl>
                                          <p:sndTgt r:embed="rId2" name="applause.wav"/>
                                        </p:tgtEl>
                                      </p:cMediaNode>
                                    </p:audio>
                                  </p:sub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4825"/>
                                        </p:tgtEl>
                                        <p:attrNameLst>
                                          <p:attrName>style.visibility</p:attrName>
                                        </p:attrNameLst>
                                      </p:cBhvr>
                                      <p:to>
                                        <p:strVal val="visible"/>
                                      </p:to>
                                    </p:set>
                                    <p:animEffect transition="in" filter="barn(inHorizontal)">
                                      <p:cBhvr>
                                        <p:cTn id="12" dur="500"/>
                                        <p:tgtEl>
                                          <p:spTgt spid="34825"/>
                                        </p:tgtEl>
                                      </p:cBhvr>
                                    </p:animEffect>
                                  </p:childTnLst>
                                  <p:subTnLst>
                                    <p:audio>
                                      <p:cMediaNode>
                                        <p:cTn display="0" masterRel="sameClick">
                                          <p:stCondLst>
                                            <p:cond evt="begin" delay="0">
                                              <p:tn val="10"/>
                                            </p:cond>
                                          </p:stCondLst>
                                          <p:endCondLst>
                                            <p:cond evt="onStopAudio" delay="0">
                                              <p:tgtEl>
                                                <p:sldTgt/>
                                              </p:tgtEl>
                                            </p:cond>
                                          </p:endCondLst>
                                        </p:cTn>
                                        <p:tgtEl>
                                          <p:sndTgt r:embed="rId2" name="applause.wav"/>
                                        </p:tgtEl>
                                      </p:cMediaNode>
                                    </p:audio>
                                  </p:subTnLst>
                                </p:cTn>
                              </p:par>
                            </p:childTnLst>
                          </p:cTn>
                        </p:par>
                      </p:childTnLst>
                    </p:cTn>
                  </p:par>
                  <p:par>
                    <p:cTn id="13" fill="hold">
                      <p:stCondLst>
                        <p:cond delay="indefinite"/>
                      </p:stCondLst>
                      <p:childTnLst>
                        <p:par>
                          <p:cTn id="14" fill="hold">
                            <p:stCondLst>
                              <p:cond delay="0"/>
                            </p:stCondLst>
                            <p:childTnLst>
                              <p:par>
                                <p:cTn id="15" presetID="2" presetClass="entr" presetSubtype="12" fill="hold" grpId="0" nodeType="clickEffect">
                                  <p:stCondLst>
                                    <p:cond delay="0"/>
                                  </p:stCondLst>
                                  <p:childTnLst>
                                    <p:set>
                                      <p:cBhvr>
                                        <p:cTn id="16" dur="1" fill="hold">
                                          <p:stCondLst>
                                            <p:cond delay="0"/>
                                          </p:stCondLst>
                                        </p:cTn>
                                        <p:tgtEl>
                                          <p:spTgt spid="34826"/>
                                        </p:tgtEl>
                                        <p:attrNameLst>
                                          <p:attrName>style.visibility</p:attrName>
                                        </p:attrNameLst>
                                      </p:cBhvr>
                                      <p:to>
                                        <p:strVal val="visible"/>
                                      </p:to>
                                    </p:set>
                                    <p:anim calcmode="lin" valueType="num">
                                      <p:cBhvr additive="base">
                                        <p:cTn id="17" dur="500" fill="hold"/>
                                        <p:tgtEl>
                                          <p:spTgt spid="34826"/>
                                        </p:tgtEl>
                                        <p:attrNameLst>
                                          <p:attrName>ppt_x</p:attrName>
                                        </p:attrNameLst>
                                      </p:cBhvr>
                                      <p:tavLst>
                                        <p:tav tm="0">
                                          <p:val>
                                            <p:strVal val="0-#ppt_w/2"/>
                                          </p:val>
                                        </p:tav>
                                        <p:tav tm="100000">
                                          <p:val>
                                            <p:strVal val="#ppt_x"/>
                                          </p:val>
                                        </p:tav>
                                      </p:tavLst>
                                    </p:anim>
                                    <p:anim calcmode="lin" valueType="num">
                                      <p:cBhvr additive="base">
                                        <p:cTn id="18" dur="500" fill="hold"/>
                                        <p:tgtEl>
                                          <p:spTgt spid="3482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4" grpId="0"/>
      <p:bldP spid="34825" grpId="0"/>
      <p:bldP spid="3482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图片 35841"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5842" name="文本框 35842"/>
          <p:cNvSpPr txBox="1"/>
          <p:nvPr/>
        </p:nvSpPr>
        <p:spPr>
          <a:xfrm>
            <a:off x="611188" y="836613"/>
            <a:ext cx="7866062" cy="4894262"/>
          </a:xfrm>
          <a:prstGeom prst="rect">
            <a:avLst/>
          </a:prstGeom>
          <a:solidFill>
            <a:schemeClr val="bg1"/>
          </a:solidFill>
          <a:ln w="9525">
            <a:noFill/>
          </a:ln>
        </p:spPr>
        <p:txBody>
          <a:bodyPr wrap="none" anchor="t">
            <a:spAutoFit/>
          </a:bodyPr>
          <a:lstStyle/>
          <a:p>
            <a:pPr lvl="0" indent="0"/>
            <a:r>
              <a:rPr lang="en-US" altLang="zh-CN" sz="2400" b="1" dirty="0">
                <a:latin typeface="Arial" panose="020B0604020202020204" pitchFamily="34" charset="0"/>
                <a:ea typeface="宋体" panose="02010600030101010101" pitchFamily="2" charset="-122"/>
              </a:rPr>
              <a:t>5.</a:t>
            </a:r>
            <a:r>
              <a:rPr lang="zh-CN" altLang="en-US" sz="2400" b="1" dirty="0">
                <a:latin typeface="Arial" panose="020B0604020202020204" pitchFamily="34" charset="0"/>
                <a:ea typeface="宋体" panose="02010600030101010101" pitchFamily="2" charset="-122"/>
              </a:rPr>
              <a:t>某校化学兴趣小组的同学对学校附近小河的水质状况进</a:t>
            </a:r>
            <a:endParaRPr lang="en-US" altLang="zh-CN"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行了相关的调查研究．</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）学习小组的同学取了一杯水样，要检验水样是硬水</a:t>
            </a:r>
          </a:p>
          <a:p>
            <a:pPr lvl="0" indent="0"/>
            <a:r>
              <a:rPr lang="zh-CN" altLang="en-US" sz="2400" b="1" dirty="0">
                <a:latin typeface="Arial" panose="020B0604020202020204" pitchFamily="34" charset="0"/>
                <a:ea typeface="宋体" panose="02010600030101010101" pitchFamily="2" charset="-122"/>
              </a:rPr>
              <a:t>         还是软水，可加入               进行检验；生活中常用</a:t>
            </a:r>
          </a:p>
          <a:p>
            <a:pPr lvl="0" indent="0"/>
            <a:r>
              <a:rPr lang="zh-CN" altLang="en-US" sz="2400" b="1" dirty="0">
                <a:latin typeface="Arial" panose="020B0604020202020204" pitchFamily="34" charset="0"/>
                <a:ea typeface="宋体" panose="02010600030101010101" pitchFamily="2" charset="-122"/>
              </a:rPr>
              <a:t>         的硬水软化的方法是                      。</a:t>
            </a:r>
          </a:p>
          <a:p>
            <a:pPr lvl="0" indent="0"/>
            <a:r>
              <a:rPr lang="en-US" altLang="zh-CN" sz="2400" b="1" dirty="0">
                <a:latin typeface="Arial" panose="020B0604020202020204" pitchFamily="34" charset="0"/>
                <a:ea typeface="宋体" panose="02010600030101010101" pitchFamily="2" charset="-122"/>
              </a:rPr>
              <a:t> </a:t>
            </a:r>
          </a:p>
          <a:p>
            <a:pPr lvl="0" indent="0"/>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）为了净化河水以供生活使用，一</a:t>
            </a:r>
          </a:p>
          <a:p>
            <a:pPr lvl="0" indent="0"/>
            <a:r>
              <a:rPr lang="zh-CN" altLang="en-US" sz="2400" b="1" dirty="0">
                <a:latin typeface="Arial" panose="020B0604020202020204" pitchFamily="34" charset="0"/>
                <a:ea typeface="宋体" panose="02010600030101010101" pitchFamily="2" charset="-122"/>
              </a:rPr>
              <a:t>     村民买了一台活性炭净水器，如图</a:t>
            </a:r>
          </a:p>
          <a:p>
            <a:pPr lvl="0" indent="0"/>
            <a:r>
              <a:rPr lang="zh-CN" altLang="en-US" sz="2400" b="1" dirty="0">
                <a:latin typeface="Arial" panose="020B0604020202020204" pitchFamily="34" charset="0"/>
                <a:ea typeface="宋体" panose="02010600030101010101" pitchFamily="2" charset="-122"/>
              </a:rPr>
              <a:t>    是净水器的一部分，其出水口为 </a:t>
            </a:r>
          </a:p>
          <a:p>
            <a:pPr lvl="0" indent="0"/>
            <a:r>
              <a:rPr lang="en-US" altLang="zh-CN" sz="2400"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（填“</a:t>
            </a:r>
            <a:r>
              <a:rPr lang="en-US" altLang="zh-CN" sz="2400" b="1" dirty="0">
                <a:latin typeface="Arial" panose="020B0604020202020204" pitchFamily="34" charset="0"/>
                <a:ea typeface="宋体" panose="02010600030101010101" pitchFamily="2" charset="-122"/>
              </a:rPr>
              <a:t>a”</a:t>
            </a:r>
            <a:r>
              <a:rPr lang="zh-CN" altLang="en-US" sz="2400" b="1" dirty="0">
                <a:latin typeface="Arial" panose="020B0604020202020204" pitchFamily="34" charset="0"/>
                <a:ea typeface="宋体" panose="02010600030101010101" pitchFamily="2" charset="-122"/>
              </a:rPr>
              <a:t>或“</a:t>
            </a:r>
            <a:r>
              <a:rPr lang="en-US" altLang="zh-CN" sz="2400" b="1" dirty="0">
                <a:latin typeface="Arial" panose="020B0604020202020204" pitchFamily="34" charset="0"/>
                <a:ea typeface="宋体" panose="02010600030101010101" pitchFamily="2" charset="-122"/>
              </a:rPr>
              <a:t>b”</a:t>
            </a:r>
            <a:r>
              <a:rPr lang="zh-CN" altLang="en-US" sz="2400" b="1" dirty="0">
                <a:latin typeface="Arial" panose="020B0604020202020204" pitchFamily="34" charset="0"/>
                <a:ea typeface="宋体" panose="02010600030101010101" pitchFamily="2" charset="-122"/>
              </a:rPr>
              <a:t>）</a:t>
            </a:r>
            <a:br>
              <a:rPr lang="zh-CN" altLang="en-US" sz="2400" b="1" dirty="0">
                <a:latin typeface="Arial" panose="020B0604020202020204" pitchFamily="34" charset="0"/>
                <a:ea typeface="宋体" panose="02010600030101010101" pitchFamily="2" charset="-122"/>
              </a:rPr>
            </a:br>
            <a:r>
              <a:rPr lang="zh-CN" altLang="en-US" sz="2400" b="1" dirty="0">
                <a:latin typeface="Arial" panose="020B0604020202020204" pitchFamily="34" charset="0"/>
                <a:ea typeface="宋体" panose="02010600030101010101" pitchFamily="2" charset="-122"/>
              </a:rPr>
              <a:t/>
            </a:r>
            <a:br>
              <a:rPr lang="zh-CN" altLang="en-US" sz="2400" b="1" dirty="0">
                <a:latin typeface="Arial" panose="020B0604020202020204" pitchFamily="34" charset="0"/>
                <a:ea typeface="宋体" panose="02010600030101010101" pitchFamily="2" charset="-122"/>
              </a:rPr>
            </a:br>
            <a:endParaRPr lang="zh-CN" altLang="en-US" sz="2400" b="1" dirty="0">
              <a:latin typeface="Arial" panose="020B0604020202020204" pitchFamily="34" charset="0"/>
              <a:ea typeface="宋体" panose="02010600030101010101" pitchFamily="2" charset="-122"/>
            </a:endParaRPr>
          </a:p>
        </p:txBody>
      </p:sp>
      <p:sp>
        <p:nvSpPr>
          <p:cNvPr id="35843" name="直接连接符 35843"/>
          <p:cNvSpPr/>
          <p:nvPr/>
        </p:nvSpPr>
        <p:spPr>
          <a:xfrm>
            <a:off x="3924300" y="2708275"/>
            <a:ext cx="1152525" cy="0"/>
          </a:xfrm>
          <a:prstGeom prst="line">
            <a:avLst/>
          </a:prstGeom>
          <a:ln w="9525" cap="flat" cmpd="sng">
            <a:solidFill>
              <a:schemeClr val="tx1"/>
            </a:solidFill>
            <a:prstDash val="solid"/>
            <a:round/>
            <a:headEnd type="none" w="med" len="med"/>
            <a:tailEnd type="none" w="med" len="med"/>
          </a:ln>
        </p:spPr>
      </p:sp>
      <p:sp>
        <p:nvSpPr>
          <p:cNvPr id="35844" name="直接连接符 35844"/>
          <p:cNvSpPr/>
          <p:nvPr/>
        </p:nvSpPr>
        <p:spPr>
          <a:xfrm>
            <a:off x="4284663" y="3068638"/>
            <a:ext cx="1582737" cy="0"/>
          </a:xfrm>
          <a:prstGeom prst="line">
            <a:avLst/>
          </a:prstGeom>
          <a:ln w="9525" cap="flat" cmpd="sng">
            <a:solidFill>
              <a:schemeClr val="tx1"/>
            </a:solidFill>
            <a:prstDash val="solid"/>
            <a:round/>
            <a:headEnd type="none" w="med" len="med"/>
            <a:tailEnd type="none" w="med" len="med"/>
          </a:ln>
        </p:spPr>
      </p:sp>
      <p:sp>
        <p:nvSpPr>
          <p:cNvPr id="35846" name="文本框 35845"/>
          <p:cNvSpPr txBox="1"/>
          <p:nvPr/>
        </p:nvSpPr>
        <p:spPr>
          <a:xfrm>
            <a:off x="3924300" y="2276793"/>
            <a:ext cx="1166813"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肥皂水</a:t>
            </a:r>
            <a:r>
              <a:rPr lang="zh-CN" altLang="en-US" dirty="0">
                <a:latin typeface="Arial" panose="020B0604020202020204" pitchFamily="34" charset="0"/>
                <a:ea typeface="宋体" panose="02010600030101010101" pitchFamily="2" charset="-122"/>
              </a:rPr>
              <a:t> </a:t>
            </a:r>
          </a:p>
        </p:txBody>
      </p:sp>
      <p:sp>
        <p:nvSpPr>
          <p:cNvPr id="35847" name="文本框 35846"/>
          <p:cNvSpPr txBox="1"/>
          <p:nvPr/>
        </p:nvSpPr>
        <p:spPr>
          <a:xfrm>
            <a:off x="4394518" y="2683193"/>
            <a:ext cx="1473200"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加热煮沸</a:t>
            </a:r>
            <a:r>
              <a:rPr lang="zh-CN" altLang="en-US" dirty="0">
                <a:latin typeface="Arial" panose="020B0604020202020204" pitchFamily="34" charset="0"/>
                <a:ea typeface="宋体" panose="02010600030101010101" pitchFamily="2" charset="-122"/>
              </a:rPr>
              <a:t> </a:t>
            </a:r>
          </a:p>
        </p:txBody>
      </p:sp>
      <p:sp>
        <p:nvSpPr>
          <p:cNvPr id="2" name="文本框 35853"/>
          <p:cNvSpPr txBox="1"/>
          <p:nvPr/>
        </p:nvSpPr>
        <p:spPr>
          <a:xfrm>
            <a:off x="6856413" y="4225925"/>
            <a:ext cx="184150" cy="366713"/>
          </a:xfrm>
          <a:prstGeom prst="rect">
            <a:avLst/>
          </a:prstGeom>
          <a:noFill/>
          <a:ln w="9525">
            <a:noFill/>
          </a:ln>
        </p:spPr>
        <p:txBody>
          <a:bodyPr wrap="none" anchor="t">
            <a:spAutoFit/>
          </a:bodyPr>
          <a:lstStyle/>
          <a:p>
            <a:pPr lvl="0" indent="0"/>
            <a:endParaRPr lang="zh-CN" altLang="en-US" dirty="0">
              <a:latin typeface="Arial" panose="020B0604020202020204" pitchFamily="34" charset="0"/>
              <a:ea typeface="宋体" panose="02010600030101010101" pitchFamily="2" charset="-122"/>
            </a:endParaRPr>
          </a:p>
        </p:txBody>
      </p:sp>
      <p:pic>
        <p:nvPicPr>
          <p:cNvPr id="35848" name="图片 35862" descr="菁优网"/>
          <p:cNvPicPr>
            <a:picLocks noChangeAspect="1"/>
          </p:cNvPicPr>
          <p:nvPr/>
        </p:nvPicPr>
        <p:blipFill>
          <a:blip r:embed="rId4"/>
          <a:stretch>
            <a:fillRect/>
          </a:stretch>
        </p:blipFill>
        <p:spPr>
          <a:xfrm>
            <a:off x="5724525" y="3357563"/>
            <a:ext cx="2592388" cy="1709737"/>
          </a:xfrm>
          <a:prstGeom prst="rect">
            <a:avLst/>
          </a:prstGeom>
          <a:noFill/>
          <a:ln w="9525">
            <a:noFill/>
          </a:ln>
        </p:spPr>
      </p:pic>
      <p:sp>
        <p:nvSpPr>
          <p:cNvPr id="35849" name="直接连接符 35864"/>
          <p:cNvSpPr/>
          <p:nvPr/>
        </p:nvSpPr>
        <p:spPr>
          <a:xfrm>
            <a:off x="1116013" y="4868863"/>
            <a:ext cx="576262" cy="0"/>
          </a:xfrm>
          <a:prstGeom prst="line">
            <a:avLst/>
          </a:prstGeom>
          <a:ln w="9525" cap="flat" cmpd="sng">
            <a:solidFill>
              <a:schemeClr val="tx1"/>
            </a:solidFill>
            <a:prstDash val="solid"/>
            <a:round/>
            <a:headEnd type="none" w="med" len="med"/>
            <a:tailEnd type="none" w="med" len="med"/>
          </a:ln>
        </p:spPr>
      </p:sp>
      <p:sp>
        <p:nvSpPr>
          <p:cNvPr id="35866" name="文本框 35865"/>
          <p:cNvSpPr txBox="1"/>
          <p:nvPr/>
        </p:nvSpPr>
        <p:spPr>
          <a:xfrm>
            <a:off x="1238568" y="4526598"/>
            <a:ext cx="369887" cy="457200"/>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Effect transition="in" filter="blinds(horizontal)">
                                      <p:cBhvr>
                                        <p:cTn id="7" dur="500"/>
                                        <p:tgtEl>
                                          <p:spTgt spid="35846"/>
                                        </p:tgtEl>
                                      </p:cBhvr>
                                    </p:animEffect>
                                  </p:childTnLst>
                                  <p:subTnLst>
                                    <p:audio>
                                      <p:cMediaNode>
                                        <p:cTn display="0" masterRel="sameClick">
                                          <p:stCondLst>
                                            <p:cond evt="begin" delay="0">
                                              <p:tn val="5"/>
                                            </p:cond>
                                          </p:stCondLst>
                                          <p:endCondLst>
                                            <p:cond evt="onStopAudio" delay="0">
                                              <p:tgtEl>
                                                <p:sldTgt/>
                                              </p:tgtEl>
                                            </p:cond>
                                          </p:endCondLst>
                                        </p:cTn>
                                        <p:tgtEl>
                                          <p:sndTgt r:embed="rId2" name="arrow.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5847"/>
                                        </p:tgtEl>
                                        <p:attrNameLst>
                                          <p:attrName>style.visibility</p:attrName>
                                        </p:attrNameLst>
                                      </p:cBhvr>
                                      <p:to>
                                        <p:strVal val="visible"/>
                                      </p:to>
                                    </p:set>
                                    <p:animEffect transition="in" filter="wipe(down)">
                                      <p:cBhvr>
                                        <p:cTn id="12" dur="500"/>
                                        <p:tgtEl>
                                          <p:spTgt spid="35847"/>
                                        </p:tgtEl>
                                      </p:cBhvr>
                                    </p:animEffect>
                                  </p:childTnLst>
                                  <p:subTnLst>
                                    <p:audio>
                                      <p:cMediaNode>
                                        <p:cTn display="0" masterRel="sameClick">
                                          <p:stCondLst>
                                            <p:cond evt="begin" delay="0">
                                              <p:tn val="10"/>
                                            </p:cond>
                                          </p:stCondLst>
                                          <p:endCondLst>
                                            <p:cond evt="onStopAudio" delay="0">
                                              <p:tgtEl>
                                                <p:sldTgt/>
                                              </p:tgtEl>
                                            </p:cond>
                                          </p:endCondLst>
                                        </p:cTn>
                                        <p:tgtEl>
                                          <p:sndTgt r:embed="rId2" name="arrow.wav"/>
                                        </p:tgtEl>
                                      </p:cMediaNode>
                                    </p:audio>
                                  </p:sub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5866"/>
                                        </p:tgtEl>
                                        <p:attrNameLst>
                                          <p:attrName>style.visibility</p:attrName>
                                        </p:attrNameLst>
                                      </p:cBhvr>
                                      <p:to>
                                        <p:strVal val="visible"/>
                                      </p:to>
                                    </p:set>
                                    <p:anim calcmode="lin" valueType="num">
                                      <p:cBhvr additive="base">
                                        <p:cTn id="17" dur="500" fill="hold"/>
                                        <p:tgtEl>
                                          <p:spTgt spid="35866"/>
                                        </p:tgtEl>
                                        <p:attrNameLst>
                                          <p:attrName>ppt_x</p:attrName>
                                        </p:attrNameLst>
                                      </p:cBhvr>
                                      <p:tavLst>
                                        <p:tav tm="0">
                                          <p:val>
                                            <p:strVal val="#ppt_x"/>
                                          </p:val>
                                        </p:tav>
                                        <p:tav tm="100000">
                                          <p:val>
                                            <p:strVal val="#ppt_x"/>
                                          </p:val>
                                        </p:tav>
                                      </p:tavLst>
                                    </p:anim>
                                    <p:anim calcmode="lin" valueType="num">
                                      <p:cBhvr additive="base">
                                        <p:cTn id="18" dur="500" fill="hold"/>
                                        <p:tgtEl>
                                          <p:spTgt spid="3586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P spid="35847" grpId="0"/>
      <p:bldP spid="3586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图片 36865" descr="KBSC07"/>
          <p:cNvPicPr>
            <a:picLocks noChangeAspect="1"/>
          </p:cNvPicPr>
          <p:nvPr/>
        </p:nvPicPr>
        <p:blipFill>
          <a:blip r:embed="rId4"/>
          <a:stretch>
            <a:fillRect/>
          </a:stretch>
        </p:blipFill>
        <p:spPr>
          <a:xfrm>
            <a:off x="-44450" y="127635"/>
            <a:ext cx="9144000" cy="6858000"/>
          </a:xfrm>
          <a:prstGeom prst="rect">
            <a:avLst/>
          </a:prstGeom>
          <a:noFill/>
          <a:ln w="9525">
            <a:noFill/>
          </a:ln>
        </p:spPr>
      </p:pic>
      <p:sp>
        <p:nvSpPr>
          <p:cNvPr id="36866" name="文本框 36866"/>
          <p:cNvSpPr txBox="1"/>
          <p:nvPr/>
        </p:nvSpPr>
        <p:spPr>
          <a:xfrm>
            <a:off x="755650" y="765175"/>
            <a:ext cx="7400925" cy="4108450"/>
          </a:xfrm>
          <a:prstGeom prst="rect">
            <a:avLst/>
          </a:prstGeom>
          <a:solidFill>
            <a:schemeClr val="bg1"/>
          </a:solidFill>
          <a:ln w="9525">
            <a:noFill/>
          </a:ln>
        </p:spPr>
        <p:txBody>
          <a:bodyPr wrap="none" anchor="t">
            <a:spAutoFit/>
          </a:bodyPr>
          <a:lstStyle/>
          <a:p>
            <a:pPr lvl="0" indent="0"/>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）河水经过净水器的净化，学习小组小李同学发现</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水澄清透明，于是他说：“净水器真神奇，可以把浑浊</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的水变成纯净的水”．你是否同意他的看法 </a:t>
            </a:r>
          </a:p>
          <a:p>
            <a:pPr lvl="0" indent="0"/>
            <a:r>
              <a:rPr lang="en-US" altLang="zh-CN" sz="2400" b="1" dirty="0">
                <a:latin typeface="Arial" panose="020B0604020202020204" pitchFamily="34" charset="0"/>
                <a:ea typeface="宋体" panose="02010600030101010101" pitchFamily="2" charset="-122"/>
              </a:rPr>
              <a:t> </a:t>
            </a:r>
          </a:p>
          <a:p>
            <a:pPr lvl="0" indent="0"/>
            <a:r>
              <a:rPr lang="zh-CN" altLang="en-US" sz="2400" b="1" dirty="0">
                <a:latin typeface="Arial" panose="020B0604020202020204" pitchFamily="34" charset="0"/>
                <a:ea typeface="宋体" panose="02010600030101010101" pitchFamily="2" charset="-122"/>
              </a:rPr>
              <a:t>（填“同意”或“不同意”），理由是</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p>
          <a:p>
            <a:pPr lvl="0" indent="0"/>
            <a:r>
              <a:rPr lang="zh-CN" altLang="en-US" sz="2400" b="1" dirty="0">
                <a:latin typeface="Arial" panose="020B0604020202020204" pitchFamily="34" charset="0"/>
                <a:ea typeface="宋体" panose="02010600030101010101" pitchFamily="2" charset="-122"/>
              </a:rPr>
              <a:t>                                                                                    </a:t>
            </a:r>
          </a:p>
          <a:p>
            <a:pPr lvl="0" indent="0"/>
            <a:r>
              <a:rPr lang="zh-CN" altLang="en-US" sz="2400" b="1" dirty="0">
                <a:latin typeface="Arial" panose="020B0604020202020204" pitchFamily="34" charset="0"/>
                <a:ea typeface="宋体" panose="02010600030101010101" pitchFamily="2" charset="-122"/>
              </a:rPr>
              <a:t>                                    。</a:t>
            </a:r>
          </a:p>
        </p:txBody>
      </p:sp>
      <p:sp>
        <p:nvSpPr>
          <p:cNvPr id="36867" name="直接连接符 36867"/>
          <p:cNvSpPr/>
          <p:nvPr/>
        </p:nvSpPr>
        <p:spPr>
          <a:xfrm>
            <a:off x="6659563" y="2565400"/>
            <a:ext cx="1296987" cy="0"/>
          </a:xfrm>
          <a:prstGeom prst="line">
            <a:avLst/>
          </a:prstGeom>
          <a:ln w="9525" cap="flat" cmpd="sng">
            <a:solidFill>
              <a:schemeClr val="tx1"/>
            </a:solidFill>
            <a:prstDash val="solid"/>
            <a:round/>
            <a:headEnd type="none" w="med" len="med"/>
            <a:tailEnd type="none" w="med" len="med"/>
          </a:ln>
        </p:spPr>
      </p:sp>
      <p:sp>
        <p:nvSpPr>
          <p:cNvPr id="36868" name="直接连接符 36868"/>
          <p:cNvSpPr/>
          <p:nvPr/>
        </p:nvSpPr>
        <p:spPr>
          <a:xfrm>
            <a:off x="6127750" y="3352165"/>
            <a:ext cx="1862455" cy="635"/>
          </a:xfrm>
          <a:prstGeom prst="line">
            <a:avLst/>
          </a:prstGeom>
          <a:ln w="9525" cap="flat" cmpd="sng">
            <a:solidFill>
              <a:schemeClr val="tx1"/>
            </a:solidFill>
            <a:prstDash val="solid"/>
            <a:round/>
            <a:headEnd type="none" w="med" len="med"/>
            <a:tailEnd type="none" w="med" len="med"/>
          </a:ln>
        </p:spPr>
      </p:sp>
      <p:sp>
        <p:nvSpPr>
          <p:cNvPr id="36869" name="直接连接符 36869"/>
          <p:cNvSpPr/>
          <p:nvPr/>
        </p:nvSpPr>
        <p:spPr>
          <a:xfrm>
            <a:off x="1187450" y="4076700"/>
            <a:ext cx="6337300" cy="0"/>
          </a:xfrm>
          <a:prstGeom prst="line">
            <a:avLst/>
          </a:prstGeom>
          <a:ln w="9525" cap="flat" cmpd="sng">
            <a:solidFill>
              <a:schemeClr val="tx1"/>
            </a:solidFill>
            <a:prstDash val="solid"/>
            <a:round/>
            <a:headEnd type="none" w="med" len="med"/>
            <a:tailEnd type="none" w="med" len="med"/>
          </a:ln>
        </p:spPr>
      </p:sp>
      <p:sp>
        <p:nvSpPr>
          <p:cNvPr id="36871" name="文本框 36870"/>
          <p:cNvSpPr txBox="1"/>
          <p:nvPr/>
        </p:nvSpPr>
        <p:spPr>
          <a:xfrm>
            <a:off x="6732588" y="2133600"/>
            <a:ext cx="1166812"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不同意</a:t>
            </a:r>
            <a:r>
              <a:rPr lang="zh-CN" altLang="en-US" dirty="0">
                <a:latin typeface="Arial" panose="020B0604020202020204" pitchFamily="34" charset="0"/>
                <a:ea typeface="宋体" panose="02010600030101010101" pitchFamily="2" charset="-122"/>
              </a:rPr>
              <a:t> </a:t>
            </a:r>
          </a:p>
        </p:txBody>
      </p:sp>
      <p:sp>
        <p:nvSpPr>
          <p:cNvPr id="2" name="直接连接符 36873"/>
          <p:cNvSpPr/>
          <p:nvPr/>
        </p:nvSpPr>
        <p:spPr>
          <a:xfrm>
            <a:off x="1258888" y="4724400"/>
            <a:ext cx="2520950" cy="0"/>
          </a:xfrm>
          <a:prstGeom prst="line">
            <a:avLst/>
          </a:prstGeom>
          <a:ln w="9525" cap="flat" cmpd="sng">
            <a:solidFill>
              <a:schemeClr val="tx1"/>
            </a:solidFill>
            <a:prstDash val="solid"/>
            <a:round/>
            <a:headEnd type="none" w="med" len="med"/>
            <a:tailEnd type="none" w="med" len="med"/>
          </a:ln>
        </p:spPr>
      </p:sp>
      <p:grpSp>
        <p:nvGrpSpPr>
          <p:cNvPr id="3" name="组合 36877"/>
          <p:cNvGrpSpPr/>
          <p:nvPr/>
        </p:nvGrpSpPr>
        <p:grpSpPr>
          <a:xfrm>
            <a:off x="1065213" y="2894965"/>
            <a:ext cx="7023100" cy="1792288"/>
            <a:chOff x="703" y="1818"/>
            <a:chExt cx="4424" cy="1129"/>
          </a:xfrm>
        </p:grpSpPr>
        <p:sp>
          <p:nvSpPr>
            <p:cNvPr id="36873" name="文本框 36871"/>
            <p:cNvSpPr txBox="1"/>
            <p:nvPr/>
          </p:nvSpPr>
          <p:spPr>
            <a:xfrm>
              <a:off x="3813" y="1818"/>
              <a:ext cx="1314" cy="288"/>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净水器只能将</a:t>
              </a:r>
              <a:r>
                <a:rPr lang="zh-CN" altLang="en-US" dirty="0">
                  <a:latin typeface="Arial" panose="020B0604020202020204" pitchFamily="34" charset="0"/>
                  <a:ea typeface="宋体" panose="02010600030101010101" pitchFamily="2" charset="-122"/>
                </a:rPr>
                <a:t> </a:t>
              </a:r>
            </a:p>
          </p:txBody>
        </p:sp>
        <p:sp>
          <p:nvSpPr>
            <p:cNvPr id="36874" name="文本框 36872"/>
            <p:cNvSpPr txBox="1"/>
            <p:nvPr/>
          </p:nvSpPr>
          <p:spPr>
            <a:xfrm>
              <a:off x="703" y="2205"/>
              <a:ext cx="4362" cy="288"/>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不溶于水的固体杂质除掉，不能把溶于水的杂质除</a:t>
              </a:r>
            </a:p>
          </p:txBody>
        </p:sp>
        <p:sp>
          <p:nvSpPr>
            <p:cNvPr id="36875" name="文本框 36874"/>
            <p:cNvSpPr txBox="1"/>
            <p:nvPr/>
          </p:nvSpPr>
          <p:spPr>
            <a:xfrm>
              <a:off x="793" y="2659"/>
              <a:ext cx="1467" cy="288"/>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掉，属于混合物</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6871"/>
                                        </p:tgtEl>
                                        <p:attrNameLst>
                                          <p:attrName>style.visibility</p:attrName>
                                        </p:attrNameLst>
                                      </p:cBhvr>
                                      <p:to>
                                        <p:strVal val="visible"/>
                                      </p:to>
                                    </p:set>
                                    <p:animEffect transition="in" filter="wipe(down)">
                                      <p:cBhvr>
                                        <p:cTn id="7" dur="500"/>
                                        <p:tgtEl>
                                          <p:spTgt spid="36871"/>
                                        </p:tgtEl>
                                      </p:cBhvr>
                                    </p:animEffect>
                                  </p:childTnLst>
                                  <p:subTnLst>
                                    <p:audio>
                                      <p:cMediaNode>
                                        <p:cTn display="0" masterRel="sameClick">
                                          <p:stCondLst>
                                            <p:cond evt="begin" delay="0">
                                              <p:tn val="5"/>
                                            </p:cond>
                                          </p:stCondLst>
                                          <p:endCondLst>
                                            <p:cond evt="onStopAudio" delay="0">
                                              <p:tgtEl>
                                                <p:sldTgt/>
                                              </p:tgtEl>
                                            </p:cond>
                                          </p:endCondLst>
                                        </p:cTn>
                                        <p:tgtEl>
                                          <p:sndTgt r:embed="rId2" name="arrow.wav"/>
                                        </p:tgtEl>
                                      </p:cMediaNode>
                                    </p:audio>
                                  </p:sub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subTnLst>
                                    <p:audio>
                                      <p:cMediaNode>
                                        <p:cTn display="0" masterRel="sameClick">
                                          <p:stCondLst>
                                            <p:cond evt="begin" delay="0">
                                              <p:tn val="10"/>
                                            </p:cond>
                                          </p:stCondLst>
                                          <p:endCondLst>
                                            <p:cond evt="onStopAudio" delay="0">
                                              <p:tgtEl>
                                                <p:sldTgt/>
                                              </p:tgtEl>
                                            </p:cond>
                                          </p:endCondLst>
                                        </p:cTn>
                                        <p:tgtEl>
                                          <p:sndTgt r:embed="rId3"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图片 37889"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7890" name="文本框 37890"/>
          <p:cNvSpPr txBox="1"/>
          <p:nvPr/>
        </p:nvSpPr>
        <p:spPr>
          <a:xfrm>
            <a:off x="785813" y="981075"/>
            <a:ext cx="7602537" cy="4524375"/>
          </a:xfrm>
          <a:prstGeom prst="rect">
            <a:avLst/>
          </a:prstGeom>
          <a:solidFill>
            <a:schemeClr val="bg1"/>
          </a:solidFill>
          <a:ln w="9525">
            <a:noFill/>
          </a:ln>
        </p:spPr>
        <p:txBody>
          <a:bodyPr anchor="t">
            <a:spAutoFit/>
          </a:bodyPr>
          <a:lstStyle/>
          <a:p>
            <a:pPr lvl="0" indent="0"/>
            <a:r>
              <a:rPr lang="en-US" altLang="zh-CN" sz="2400" b="1" dirty="0">
                <a:latin typeface="Arial" panose="020B0604020202020204" pitchFamily="34" charset="0"/>
                <a:ea typeface="宋体" panose="02010600030101010101" pitchFamily="2" charset="-122"/>
              </a:rPr>
              <a:t>6. </a:t>
            </a:r>
            <a:r>
              <a:rPr lang="zh-CN" altLang="en-US" sz="2400" b="1" dirty="0">
                <a:latin typeface="Arial" panose="020B0604020202020204" pitchFamily="34" charset="0"/>
                <a:ea typeface="宋体" panose="02010600030101010101" pitchFamily="2" charset="-122"/>
              </a:rPr>
              <a:t>水是一种重要的自然资源，是生活、生产必不可少              的物质。请回答下列问题：</a:t>
            </a:r>
          </a:p>
          <a:p>
            <a:pPr lvl="0" indent="0"/>
            <a:r>
              <a:rPr lang="zh-CN" altLang="en-US" sz="2400" b="1" dirty="0">
                <a:latin typeface="Arial" panose="020B0604020202020204" pitchFamily="34" charset="0"/>
                <a:ea typeface="宋体" panose="02010600030101010101" pitchFamily="2" charset="-122"/>
              </a:rPr>
              <a:t/>
            </a:r>
            <a:br>
              <a:rPr lang="zh-CN" altLang="en-US" sz="2400" b="1" dirty="0">
                <a:latin typeface="Arial" panose="020B0604020202020204" pitchFamily="34" charset="0"/>
                <a:ea typeface="宋体" panose="02010600030101010101" pitchFamily="2" charset="-122"/>
              </a:rPr>
            </a:b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）水是一种良好的溶剂，下列物质在水中能配成</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溶液的是              （填字母） 。</a:t>
            </a:r>
          </a:p>
          <a:p>
            <a:pPr lvl="0" indent="0"/>
            <a:r>
              <a:rPr lang="en-US" altLang="zh-CN" sz="2400" b="1" dirty="0">
                <a:latin typeface="Arial" panose="020B0604020202020204" pitchFamily="34" charset="0"/>
                <a:ea typeface="宋体" panose="02010600030101010101" pitchFamily="2" charset="-122"/>
              </a:rPr>
              <a:t> </a:t>
            </a:r>
            <a:br>
              <a:rPr lang="en-US" altLang="zh-CN" sz="2400" b="1" dirty="0">
                <a:latin typeface="Arial" panose="020B0604020202020204" pitchFamily="34" charset="0"/>
                <a:ea typeface="宋体" panose="02010600030101010101" pitchFamily="2" charset="-122"/>
              </a:rPr>
            </a:br>
            <a:r>
              <a:rPr lang="en-US" altLang="zh-CN" sz="2400" b="1" dirty="0">
                <a:latin typeface="Arial" panose="020B0604020202020204" pitchFamily="34" charset="0"/>
                <a:ea typeface="宋体" panose="02010600030101010101" pitchFamily="2" charset="-122"/>
              </a:rPr>
              <a:t>        A.</a:t>
            </a:r>
            <a:r>
              <a:rPr lang="zh-CN" altLang="en-US" sz="2400" b="1" dirty="0">
                <a:latin typeface="Arial" panose="020B0604020202020204" pitchFamily="34" charset="0"/>
                <a:ea typeface="宋体" panose="02010600030101010101" pitchFamily="2" charset="-122"/>
              </a:rPr>
              <a:t>氢氧化镁</a:t>
            </a:r>
            <a:r>
              <a:rPr lang="en-US" altLang="zh-CN" sz="2400" b="1" dirty="0">
                <a:latin typeface="Arial" panose="020B0604020202020204" pitchFamily="34" charset="0"/>
                <a:ea typeface="宋体" panose="02010600030101010101" pitchFamily="2" charset="-122"/>
              </a:rPr>
              <a:t>    B.</a:t>
            </a:r>
            <a:r>
              <a:rPr lang="zh-CN" altLang="en-US" sz="2400" b="1" dirty="0">
                <a:latin typeface="Arial" panose="020B0604020202020204" pitchFamily="34" charset="0"/>
                <a:ea typeface="宋体" panose="02010600030101010101" pitchFamily="2" charset="-122"/>
              </a:rPr>
              <a:t>氯化镁</a:t>
            </a:r>
            <a:r>
              <a:rPr lang="en-US" altLang="zh-CN" sz="2400" b="1" dirty="0">
                <a:latin typeface="Arial" panose="020B0604020202020204" pitchFamily="34" charset="0"/>
                <a:ea typeface="宋体" panose="02010600030101010101" pitchFamily="2" charset="-122"/>
              </a:rPr>
              <a:t>   C.</a:t>
            </a:r>
            <a:r>
              <a:rPr lang="zh-CN" altLang="en-US" sz="2400" b="1" dirty="0">
                <a:latin typeface="Arial" panose="020B0604020202020204" pitchFamily="34" charset="0"/>
                <a:ea typeface="宋体" panose="02010600030101010101" pitchFamily="2" charset="-122"/>
              </a:rPr>
              <a:t>植物油</a:t>
            </a:r>
            <a:r>
              <a:rPr lang="en-US" altLang="zh-CN" sz="2400" b="1" dirty="0">
                <a:latin typeface="Arial" panose="020B0604020202020204" pitchFamily="34" charset="0"/>
                <a:ea typeface="宋体" panose="02010600030101010101" pitchFamily="2" charset="-122"/>
              </a:rPr>
              <a:t>    D.</a:t>
            </a:r>
            <a:r>
              <a:rPr lang="zh-CN" altLang="en-US" sz="2400" b="1" dirty="0">
                <a:latin typeface="Arial" panose="020B0604020202020204" pitchFamily="34" charset="0"/>
                <a:ea typeface="宋体" panose="02010600030101010101" pitchFamily="2" charset="-122"/>
              </a:rPr>
              <a:t>金属镁</a:t>
            </a:r>
            <a:br>
              <a:rPr lang="zh-CN" altLang="en-US" sz="2400" b="1" dirty="0">
                <a:latin typeface="Arial" panose="020B0604020202020204" pitchFamily="34" charset="0"/>
                <a:ea typeface="宋体" panose="02010600030101010101" pitchFamily="2" charset="-122"/>
              </a:rPr>
            </a:br>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）水能与多种物质发生化学反应，试举一例，写</a:t>
            </a:r>
          </a:p>
          <a:p>
            <a:pPr lvl="0" indent="0"/>
            <a:r>
              <a:rPr lang="zh-CN" altLang="en-US" sz="2400" b="1" dirty="0">
                <a:latin typeface="Arial" panose="020B0604020202020204" pitchFamily="34" charset="0"/>
                <a:ea typeface="宋体" panose="02010600030101010101" pitchFamily="2" charset="-122"/>
              </a:rPr>
              <a:t> </a:t>
            </a:r>
          </a:p>
          <a:p>
            <a:pPr lvl="0" indent="0"/>
            <a:r>
              <a:rPr lang="zh-CN" altLang="en-US" sz="2400" b="1" dirty="0">
                <a:latin typeface="Arial" panose="020B0604020202020204" pitchFamily="34" charset="0"/>
                <a:ea typeface="宋体" panose="02010600030101010101" pitchFamily="2" charset="-122"/>
              </a:rPr>
              <a:t>         出化学方程式                                                   。</a:t>
            </a:r>
          </a:p>
        </p:txBody>
      </p:sp>
      <p:sp>
        <p:nvSpPr>
          <p:cNvPr id="37891" name="直接连接符 37891"/>
          <p:cNvSpPr/>
          <p:nvPr/>
        </p:nvSpPr>
        <p:spPr>
          <a:xfrm>
            <a:off x="2900363" y="3192463"/>
            <a:ext cx="1441450" cy="0"/>
          </a:xfrm>
          <a:prstGeom prst="line">
            <a:avLst/>
          </a:prstGeom>
          <a:ln w="9525" cap="flat" cmpd="sng">
            <a:solidFill>
              <a:schemeClr val="tx1"/>
            </a:solidFill>
            <a:prstDash val="solid"/>
            <a:round/>
            <a:headEnd type="none" w="med" len="med"/>
            <a:tailEnd type="none" w="med" len="med"/>
          </a:ln>
        </p:spPr>
      </p:sp>
      <p:sp>
        <p:nvSpPr>
          <p:cNvPr id="37893" name="文本框 37892"/>
          <p:cNvSpPr txBox="1"/>
          <p:nvPr/>
        </p:nvSpPr>
        <p:spPr>
          <a:xfrm>
            <a:off x="3203575" y="2706688"/>
            <a:ext cx="576263" cy="457200"/>
          </a:xfrm>
          <a:prstGeom prst="rect">
            <a:avLst/>
          </a:prstGeom>
          <a:noFill/>
          <a:ln w="9525">
            <a:noFill/>
          </a:ln>
        </p:spPr>
        <p:txBody>
          <a:bodyPr anchor="t">
            <a:spAutoFit/>
          </a:bodyPr>
          <a:lstStyle/>
          <a:p>
            <a:pPr lvl="0" indent="0">
              <a:spcBef>
                <a:spcPct val="50000"/>
              </a:spcBef>
            </a:pPr>
            <a:r>
              <a:rPr lang="en-US" altLang="zh-CN" sz="2400" b="1" dirty="0">
                <a:solidFill>
                  <a:srgbClr val="FF0066"/>
                </a:solidFill>
                <a:latin typeface="Arial" panose="020B0604020202020204" pitchFamily="34" charset="0"/>
                <a:ea typeface="宋体" panose="02010600030101010101" pitchFamily="2" charset="-122"/>
              </a:rPr>
              <a:t>B</a:t>
            </a:r>
          </a:p>
        </p:txBody>
      </p:sp>
      <p:sp>
        <p:nvSpPr>
          <p:cNvPr id="2" name="直接连接符 37893"/>
          <p:cNvSpPr/>
          <p:nvPr/>
        </p:nvSpPr>
        <p:spPr>
          <a:xfrm flipV="1">
            <a:off x="3667125" y="5365750"/>
            <a:ext cx="4105275" cy="0"/>
          </a:xfrm>
          <a:prstGeom prst="line">
            <a:avLst/>
          </a:prstGeom>
          <a:ln w="9525" cap="flat" cmpd="sng">
            <a:solidFill>
              <a:schemeClr val="tx1"/>
            </a:solidFill>
            <a:prstDash val="solid"/>
            <a:round/>
            <a:headEnd type="none" w="med" len="med"/>
            <a:tailEnd type="none" w="med" len="med"/>
          </a:ln>
        </p:spPr>
      </p:sp>
      <p:sp>
        <p:nvSpPr>
          <p:cNvPr id="37895" name="文本框 37894"/>
          <p:cNvSpPr txBox="1"/>
          <p:nvPr/>
        </p:nvSpPr>
        <p:spPr>
          <a:xfrm>
            <a:off x="3714750" y="4857750"/>
            <a:ext cx="3297238" cy="457200"/>
          </a:xfrm>
          <a:prstGeom prst="rect">
            <a:avLst/>
          </a:prstGeom>
          <a:noFill/>
          <a:ln w="9525">
            <a:noFill/>
          </a:ln>
        </p:spPr>
        <p:txBody>
          <a:bodyPr anchor="t">
            <a:spAutoFit/>
          </a:bodyPr>
          <a:lstStyle/>
          <a:p>
            <a:pPr lvl="0" indent="0">
              <a:spcBef>
                <a:spcPct val="50000"/>
              </a:spcBef>
            </a:pPr>
            <a:r>
              <a:rPr lang="en-US" altLang="zh-CN" sz="2400" b="1" dirty="0">
                <a:solidFill>
                  <a:srgbClr val="FF0066"/>
                </a:solidFill>
                <a:latin typeface="Arial" panose="020B0604020202020204" pitchFamily="34" charset="0"/>
                <a:ea typeface="宋体" panose="02010600030101010101" pitchFamily="2" charset="-122"/>
              </a:rPr>
              <a:t>CO</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+H</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O=H</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CO</a:t>
            </a:r>
            <a:r>
              <a:rPr lang="en-US" altLang="zh-CN" sz="2400" b="1" baseline="-25000" dirty="0">
                <a:solidFill>
                  <a:srgbClr val="FF0066"/>
                </a:solidFill>
                <a:latin typeface="Arial" panose="020B0604020202020204" pitchFamily="34" charset="0"/>
                <a:ea typeface="宋体" panose="02010600030101010101" pitchFamily="2" charset="-122"/>
              </a:rPr>
              <a:t>3</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7893"/>
                                        </p:tgtEl>
                                        <p:attrNameLst>
                                          <p:attrName>style.visibility</p:attrName>
                                        </p:attrNameLst>
                                      </p:cBhvr>
                                      <p:to>
                                        <p:strVal val="visible"/>
                                      </p:to>
                                    </p:set>
                                    <p:anim calcmode="lin" valueType="num">
                                      <p:cBhvr additive="base">
                                        <p:cTn id="7" dur="500" fill="hold"/>
                                        <p:tgtEl>
                                          <p:spTgt spid="37893"/>
                                        </p:tgtEl>
                                        <p:attrNameLst>
                                          <p:attrName>ppt_x</p:attrName>
                                        </p:attrNameLst>
                                      </p:cBhvr>
                                      <p:tavLst>
                                        <p:tav tm="0">
                                          <p:val>
                                            <p:strVal val="1+#ppt_w/2"/>
                                          </p:val>
                                        </p:tav>
                                        <p:tav tm="100000">
                                          <p:val>
                                            <p:strVal val="#ppt_x"/>
                                          </p:val>
                                        </p:tav>
                                      </p:tavLst>
                                    </p:anim>
                                    <p:anim calcmode="lin" valueType="num">
                                      <p:cBhvr additive="base">
                                        <p:cTn id="8" dur="500" fill="hold"/>
                                        <p:tgtEl>
                                          <p:spTgt spid="3789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breeze.wav"/>
                                        </p:tgtEl>
                                      </p:cMediaNode>
                                    </p:audio>
                                  </p:sub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7895"/>
                                        </p:tgtEl>
                                        <p:attrNameLst>
                                          <p:attrName>style.visibility</p:attrName>
                                        </p:attrNameLst>
                                      </p:cBhvr>
                                      <p:to>
                                        <p:strVal val="visible"/>
                                      </p:to>
                                    </p:set>
                                    <p:animEffect transition="in" filter="dissolve">
                                      <p:cBhvr>
                                        <p:cTn id="13" dur="500"/>
                                        <p:tgtEl>
                                          <p:spTgt spid="37895"/>
                                        </p:tgtEl>
                                      </p:cBhvr>
                                    </p:animEffect>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P spid="3789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图片 38913"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8914" name="文本框 38914"/>
          <p:cNvSpPr txBox="1"/>
          <p:nvPr/>
        </p:nvSpPr>
        <p:spPr>
          <a:xfrm>
            <a:off x="1455738" y="1058863"/>
            <a:ext cx="5637212" cy="366712"/>
          </a:xfrm>
          <a:prstGeom prst="rect">
            <a:avLst/>
          </a:prstGeom>
          <a:noFill/>
          <a:ln w="9525">
            <a:noFill/>
          </a:ln>
        </p:spPr>
        <p:txBody>
          <a:bodyPr anchor="t">
            <a:spAutoFit/>
          </a:bodyPr>
          <a:lstStyle/>
          <a:p>
            <a:pPr lvl="0" indent="0"/>
            <a:endParaRPr lang="zh-CN" altLang="en-US" dirty="0">
              <a:latin typeface="Arial" panose="020B0604020202020204" pitchFamily="34" charset="0"/>
              <a:ea typeface="宋体" panose="02010600030101010101" pitchFamily="2" charset="-122"/>
            </a:endParaRPr>
          </a:p>
        </p:txBody>
      </p:sp>
      <p:sp>
        <p:nvSpPr>
          <p:cNvPr id="38915" name="文本框 38915"/>
          <p:cNvSpPr txBox="1"/>
          <p:nvPr/>
        </p:nvSpPr>
        <p:spPr>
          <a:xfrm>
            <a:off x="1419225" y="1185863"/>
            <a:ext cx="5168900" cy="366712"/>
          </a:xfrm>
          <a:prstGeom prst="rect">
            <a:avLst/>
          </a:prstGeom>
          <a:noFill/>
          <a:ln w="9525">
            <a:noFill/>
          </a:ln>
        </p:spPr>
        <p:txBody>
          <a:bodyPr anchor="t">
            <a:spAutoFit/>
          </a:bodyPr>
          <a:lstStyle/>
          <a:p>
            <a:pPr lvl="0" indent="0">
              <a:spcBef>
                <a:spcPct val="50000"/>
              </a:spcBef>
            </a:pPr>
            <a:endParaRPr lang="zh-CN" altLang="en-US" dirty="0">
              <a:latin typeface="Arial" panose="020B0604020202020204" pitchFamily="34" charset="0"/>
              <a:ea typeface="宋体" panose="02010600030101010101" pitchFamily="2" charset="-122"/>
            </a:endParaRPr>
          </a:p>
        </p:txBody>
      </p:sp>
      <p:sp>
        <p:nvSpPr>
          <p:cNvPr id="38916" name="矩形 38920"/>
          <p:cNvSpPr/>
          <p:nvPr/>
        </p:nvSpPr>
        <p:spPr>
          <a:xfrm>
            <a:off x="468313" y="654050"/>
            <a:ext cx="7653337" cy="1187450"/>
          </a:xfrm>
          <a:prstGeom prst="rect">
            <a:avLst/>
          </a:prstGeom>
          <a:solidFill>
            <a:schemeClr val="bg1"/>
          </a:solidFill>
          <a:ln w="9525">
            <a:noFill/>
          </a:ln>
        </p:spPr>
        <p:txBody>
          <a:bodyPr wrap="none" anchor="ctr">
            <a:spAutoFit/>
          </a:bodyPr>
          <a:lstStyle/>
          <a:p>
            <a:pPr lvl="0" indent="0"/>
            <a:r>
              <a:rPr lang="zh-CN" altLang="en-US" sz="2400" b="1" dirty="0">
                <a:solidFill>
                  <a:srgbClr val="000000"/>
                </a:solidFill>
                <a:latin typeface="Arial" panose="020B0604020202020204" pitchFamily="34" charset="0"/>
                <a:ea typeface="宋体" panose="02010600030101010101" pitchFamily="2" charset="-122"/>
              </a:rPr>
              <a:t>（</a:t>
            </a:r>
            <a:r>
              <a:rPr lang="en-US" altLang="zh-CN" sz="2400" b="1" dirty="0">
                <a:solidFill>
                  <a:srgbClr val="000000"/>
                </a:solidFill>
                <a:latin typeface="Arial" panose="020B0604020202020204" pitchFamily="34" charset="0"/>
                <a:ea typeface="宋体" panose="02010600030101010101" pitchFamily="2" charset="-122"/>
              </a:rPr>
              <a:t>3</a:t>
            </a:r>
            <a:r>
              <a:rPr lang="zh-CN" altLang="en-US" sz="2400" b="1" dirty="0">
                <a:solidFill>
                  <a:srgbClr val="000000"/>
                </a:solidFill>
                <a:latin typeface="Arial" panose="020B0604020202020204" pitchFamily="34" charset="0"/>
                <a:ea typeface="宋体" panose="02010600030101010101" pitchFamily="2" charset="-122"/>
              </a:rPr>
              <a:t>）如图所示，实验</a:t>
            </a:r>
            <a:r>
              <a:rPr lang="en-US" altLang="zh-CN" sz="2400" b="1" dirty="0">
                <a:solidFill>
                  <a:srgbClr val="000000"/>
                </a:solidFill>
                <a:latin typeface="Arial" panose="020B0604020202020204" pitchFamily="34" charset="0"/>
                <a:ea typeface="宋体" panose="02010600030101010101" pitchFamily="2" charset="-122"/>
              </a:rPr>
              <a:t>I</a:t>
            </a:r>
            <a:r>
              <a:rPr lang="zh-CN" altLang="en-US" sz="2400" b="1" dirty="0">
                <a:solidFill>
                  <a:srgbClr val="000000"/>
                </a:solidFill>
                <a:latin typeface="Arial" panose="020B0604020202020204" pitchFamily="34" charset="0"/>
                <a:ea typeface="宋体" panose="02010600030101010101" pitchFamily="2" charset="-122"/>
              </a:rPr>
              <a:t>是制备蒸馏水的装置，实验</a:t>
            </a:r>
            <a:r>
              <a:rPr lang="en-US" altLang="zh-CN" sz="2400" b="1" dirty="0">
                <a:solidFill>
                  <a:srgbClr val="000000"/>
                </a:solidFill>
                <a:latin typeface="Arial" panose="020B0604020202020204" pitchFamily="34" charset="0"/>
                <a:ea typeface="宋体" panose="02010600030101010101" pitchFamily="2" charset="-122"/>
              </a:rPr>
              <a:t>Il</a:t>
            </a:r>
            <a:r>
              <a:rPr lang="zh-CN" altLang="en-US" sz="2400" b="1" dirty="0">
                <a:solidFill>
                  <a:srgbClr val="000000"/>
                </a:solidFill>
                <a:latin typeface="Arial" panose="020B0604020202020204" pitchFamily="34" charset="0"/>
                <a:ea typeface="宋体" panose="02010600030101010101" pitchFamily="2" charset="-122"/>
              </a:rPr>
              <a:t>是电</a:t>
            </a:r>
          </a:p>
          <a:p>
            <a:pPr lvl="0" indent="0"/>
            <a:endParaRPr lang="zh-CN" altLang="en-US" sz="2400" b="1" dirty="0">
              <a:solidFill>
                <a:srgbClr val="000000"/>
              </a:solidFill>
              <a:latin typeface="Arial" panose="020B0604020202020204" pitchFamily="34" charset="0"/>
              <a:ea typeface="宋体" panose="02010600030101010101" pitchFamily="2" charset="-122"/>
            </a:endParaRPr>
          </a:p>
          <a:p>
            <a:pPr lvl="0" indent="0"/>
            <a:r>
              <a:rPr lang="zh-CN" altLang="en-US" sz="2400" b="1" dirty="0">
                <a:solidFill>
                  <a:srgbClr val="000000"/>
                </a:solidFill>
                <a:latin typeface="Arial" panose="020B0604020202020204" pitchFamily="34" charset="0"/>
                <a:ea typeface="宋体" panose="02010600030101010101" pitchFamily="2" charset="-122"/>
              </a:rPr>
              <a:t>         解水的装置．</a:t>
            </a:r>
            <a:endParaRPr lang="zh-CN" altLang="en-US" sz="2400" b="1" dirty="0">
              <a:latin typeface="Arial" panose="020B0604020202020204" pitchFamily="34" charset="0"/>
              <a:ea typeface="宋体" panose="02010600030101010101" pitchFamily="2" charset="-122"/>
            </a:endParaRPr>
          </a:p>
        </p:txBody>
      </p:sp>
      <p:sp>
        <p:nvSpPr>
          <p:cNvPr id="38917" name="矩形 38921"/>
          <p:cNvSpPr/>
          <p:nvPr/>
        </p:nvSpPr>
        <p:spPr>
          <a:xfrm>
            <a:off x="468313" y="4508500"/>
            <a:ext cx="7466012" cy="1704975"/>
          </a:xfrm>
          <a:prstGeom prst="rect">
            <a:avLst/>
          </a:prstGeom>
          <a:solidFill>
            <a:srgbClr val="FFFFFF"/>
          </a:solidFill>
          <a:ln w="9525">
            <a:noFill/>
          </a:ln>
        </p:spPr>
        <p:txBody>
          <a:bodyPr wrap="none" anchor="ctr">
            <a:spAutoFit/>
          </a:bodyPr>
          <a:lstStyle/>
          <a:p>
            <a:pPr lvl="0" indent="0"/>
            <a:r>
              <a:rPr lang="en-US" altLang="zh-CN" sz="2400" b="1" dirty="0">
                <a:solidFill>
                  <a:srgbClr val="000000"/>
                </a:solidFill>
                <a:latin typeface="Arial" panose="020B0604020202020204" pitchFamily="34" charset="0"/>
                <a:ea typeface="宋体" panose="02010600030101010101" pitchFamily="2" charset="-122"/>
              </a:rPr>
              <a:t/>
            </a:r>
            <a:br>
              <a:rPr lang="en-US" altLang="zh-CN" sz="2400" b="1" dirty="0">
                <a:solidFill>
                  <a:srgbClr val="000000"/>
                </a:solidFill>
                <a:latin typeface="Arial" panose="020B0604020202020204" pitchFamily="34" charset="0"/>
                <a:ea typeface="宋体" panose="02010600030101010101" pitchFamily="2" charset="-122"/>
              </a:rPr>
            </a:br>
            <a:r>
              <a:rPr lang="en-US" altLang="zh-CN" sz="2400" b="1" dirty="0">
                <a:solidFill>
                  <a:srgbClr val="000000"/>
                </a:solidFill>
                <a:latin typeface="Arial" panose="020B0604020202020204" pitchFamily="34" charset="0"/>
                <a:ea typeface="宋体" panose="02010600030101010101" pitchFamily="2" charset="-122"/>
              </a:rPr>
              <a:t> </a:t>
            </a:r>
            <a:r>
              <a:rPr lang="en-US" altLang="zh-CN" sz="2400" b="1" dirty="0">
                <a:solidFill>
                  <a:srgbClr val="000000"/>
                </a:solidFill>
                <a:latin typeface="Times New Roman" panose="02020603050405020304" pitchFamily="18" charset="0"/>
                <a:ea typeface="宋体" panose="02010600030101010101" pitchFamily="2" charset="-122"/>
              </a:rPr>
              <a:t>①</a:t>
            </a:r>
            <a:r>
              <a:rPr lang="zh-CN" altLang="en-US" sz="2400" b="1" dirty="0">
                <a:solidFill>
                  <a:srgbClr val="000000"/>
                </a:solidFill>
                <a:latin typeface="Arial" panose="020B0604020202020204" pitchFamily="34" charset="0"/>
                <a:ea typeface="宋体" panose="02010600030101010101" pitchFamily="2" charset="-122"/>
              </a:rPr>
              <a:t>实验</a:t>
            </a:r>
            <a:r>
              <a:rPr lang="en-US" altLang="zh-CN" sz="2400" b="1" dirty="0">
                <a:solidFill>
                  <a:srgbClr val="000000"/>
                </a:solidFill>
                <a:latin typeface="Arial" panose="020B0604020202020204" pitchFamily="34" charset="0"/>
                <a:ea typeface="宋体" panose="02010600030101010101" pitchFamily="2" charset="-122"/>
              </a:rPr>
              <a:t>I</a:t>
            </a:r>
            <a:r>
              <a:rPr lang="zh-CN" altLang="en-US" sz="2400" b="1" dirty="0">
                <a:solidFill>
                  <a:srgbClr val="000000"/>
                </a:solidFill>
                <a:latin typeface="Arial" panose="020B0604020202020204" pitchFamily="34" charset="0"/>
                <a:ea typeface="宋体" panose="02010600030101010101" pitchFamily="2" charset="-122"/>
              </a:rPr>
              <a:t>中水从</a:t>
            </a:r>
            <a:r>
              <a:rPr lang="en-US" altLang="zh-CN" sz="2400" b="1" dirty="0">
                <a:solidFill>
                  <a:srgbClr val="000000"/>
                </a:solidFill>
                <a:latin typeface="Arial" panose="020B0604020202020204" pitchFamily="34" charset="0"/>
                <a:ea typeface="宋体" panose="02010600030101010101" pitchFamily="2" charset="-122"/>
              </a:rPr>
              <a:t>A</a:t>
            </a:r>
            <a:r>
              <a:rPr lang="zh-CN" altLang="en-US" sz="2400" b="1" dirty="0">
                <a:solidFill>
                  <a:srgbClr val="000000"/>
                </a:solidFill>
                <a:latin typeface="Arial" panose="020B0604020202020204" pitchFamily="34" charset="0"/>
                <a:ea typeface="宋体" panose="02010600030101010101" pitchFamily="2" charset="-122"/>
              </a:rPr>
              <a:t>经</a:t>
            </a:r>
            <a:r>
              <a:rPr lang="en-US" altLang="zh-CN" sz="2400" b="1" dirty="0">
                <a:solidFill>
                  <a:srgbClr val="000000"/>
                </a:solidFill>
                <a:latin typeface="Arial" panose="020B0604020202020204" pitchFamily="34" charset="0"/>
                <a:ea typeface="宋体" panose="02010600030101010101" pitchFamily="2" charset="-122"/>
              </a:rPr>
              <a:t>B</a:t>
            </a:r>
            <a:r>
              <a:rPr lang="zh-CN" altLang="en-US" sz="2400" b="1" dirty="0">
                <a:solidFill>
                  <a:srgbClr val="000000"/>
                </a:solidFill>
                <a:latin typeface="Arial" panose="020B0604020202020204" pitchFamily="34" charset="0"/>
                <a:ea typeface="宋体" panose="02010600030101010101" pitchFamily="2" charset="-122"/>
              </a:rPr>
              <a:t>转移到</a:t>
            </a:r>
            <a:r>
              <a:rPr lang="en-US" altLang="zh-CN" sz="2400" b="1" dirty="0">
                <a:solidFill>
                  <a:srgbClr val="000000"/>
                </a:solidFill>
                <a:latin typeface="Arial" panose="020B0604020202020204" pitchFamily="34" charset="0"/>
                <a:ea typeface="宋体" panose="02010600030101010101" pitchFamily="2" charset="-122"/>
              </a:rPr>
              <a:t>C</a:t>
            </a:r>
            <a:r>
              <a:rPr lang="zh-CN" altLang="en-US" sz="2400" b="1" dirty="0">
                <a:solidFill>
                  <a:srgbClr val="000000"/>
                </a:solidFill>
                <a:latin typeface="Arial" panose="020B0604020202020204" pitchFamily="34" charset="0"/>
                <a:ea typeface="宋体" panose="02010600030101010101" pitchFamily="2" charset="-122"/>
              </a:rPr>
              <a:t>的过程中，水分子的组成</a:t>
            </a:r>
          </a:p>
          <a:p>
            <a:pPr lvl="0" indent="0"/>
            <a:endParaRPr lang="zh-CN" altLang="en-US" sz="2400" b="1" dirty="0">
              <a:solidFill>
                <a:srgbClr val="000000"/>
              </a:solidFill>
              <a:latin typeface="Arial" panose="020B0604020202020204" pitchFamily="34" charset="0"/>
              <a:ea typeface="宋体" panose="02010600030101010101" pitchFamily="2" charset="-122"/>
            </a:endParaRPr>
          </a:p>
          <a:p>
            <a:pPr lvl="0" indent="0"/>
            <a:r>
              <a:rPr lang="zh-CN" altLang="en-US" sz="2400" b="1" dirty="0">
                <a:solidFill>
                  <a:srgbClr val="000000"/>
                </a:solidFill>
                <a:latin typeface="Arial" panose="020B0604020202020204" pitchFamily="34" charset="0"/>
                <a:ea typeface="宋体" panose="02010600030101010101" pitchFamily="2" charset="-122"/>
              </a:rPr>
              <a:t>     没有发生变化，发生变化的是水分子的               。 </a:t>
            </a:r>
            <a:endParaRPr lang="zh-CN" altLang="en-US" sz="2400" b="1" dirty="0">
              <a:latin typeface="Arial" panose="020B0604020202020204" pitchFamily="34" charset="0"/>
              <a:ea typeface="宋体" panose="02010600030101010101" pitchFamily="2" charset="-122"/>
            </a:endParaRPr>
          </a:p>
          <a:p>
            <a:pPr lvl="0" indent="0" eaLnBrk="0" hangingPunct="0"/>
            <a:r>
              <a:rPr lang="en-US" altLang="zh-CN" sz="1000" dirty="0">
                <a:solidFill>
                  <a:srgbClr val="127176"/>
                </a:solidFill>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
        <p:nvSpPr>
          <p:cNvPr id="38918" name="直接连接符 38922"/>
          <p:cNvSpPr/>
          <p:nvPr/>
        </p:nvSpPr>
        <p:spPr>
          <a:xfrm>
            <a:off x="6300788" y="5949950"/>
            <a:ext cx="1081087" cy="0"/>
          </a:xfrm>
          <a:prstGeom prst="line">
            <a:avLst/>
          </a:prstGeom>
          <a:ln w="9525" cap="flat" cmpd="sng">
            <a:solidFill>
              <a:schemeClr val="tx1"/>
            </a:solidFill>
            <a:prstDash val="solid"/>
            <a:round/>
            <a:headEnd type="none" w="med" len="med"/>
            <a:tailEnd type="none" w="med" len="med"/>
          </a:ln>
        </p:spPr>
      </p:sp>
      <p:sp>
        <p:nvSpPr>
          <p:cNvPr id="38924" name="文本框 38923"/>
          <p:cNvSpPr txBox="1"/>
          <p:nvPr/>
        </p:nvSpPr>
        <p:spPr>
          <a:xfrm>
            <a:off x="6372225" y="5445125"/>
            <a:ext cx="796925"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间隔</a:t>
            </a:r>
          </a:p>
        </p:txBody>
      </p:sp>
      <p:pic>
        <p:nvPicPr>
          <p:cNvPr id="38920" name="图片 38924" descr="菁优网"/>
          <p:cNvPicPr>
            <a:picLocks noChangeAspect="1"/>
          </p:cNvPicPr>
          <p:nvPr/>
        </p:nvPicPr>
        <p:blipFill>
          <a:blip r:embed="rId4"/>
          <a:stretch>
            <a:fillRect/>
          </a:stretch>
        </p:blipFill>
        <p:spPr>
          <a:xfrm>
            <a:off x="1455738" y="2016125"/>
            <a:ext cx="5387975" cy="231775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8924">
                                            <p:txEl>
                                              <p:pRg st="0" end="0"/>
                                            </p:txEl>
                                          </p:spTgt>
                                        </p:tgtEl>
                                        <p:attrNameLst>
                                          <p:attrName>style.visibility</p:attrName>
                                        </p:attrNameLst>
                                      </p:cBhvr>
                                      <p:to>
                                        <p:strVal val="visible"/>
                                      </p:to>
                                    </p:set>
                                    <p:animEffect transition="in" filter="diamond(in)">
                                      <p:cBhvr>
                                        <p:cTn id="7" dur="2000"/>
                                        <p:tgtEl>
                                          <p:spTgt spid="38924">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图片 39937"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9938" name="文本框 39938"/>
          <p:cNvSpPr txBox="1"/>
          <p:nvPr/>
        </p:nvSpPr>
        <p:spPr>
          <a:xfrm>
            <a:off x="1347788" y="1330325"/>
            <a:ext cx="4160837" cy="366713"/>
          </a:xfrm>
          <a:prstGeom prst="rect">
            <a:avLst/>
          </a:prstGeom>
          <a:noFill/>
          <a:ln w="9525">
            <a:noFill/>
          </a:ln>
        </p:spPr>
        <p:txBody>
          <a:bodyPr anchor="t">
            <a:spAutoFit/>
          </a:bodyPr>
          <a:lstStyle/>
          <a:p>
            <a:pPr lvl="0" indent="0">
              <a:spcBef>
                <a:spcPct val="50000"/>
              </a:spcBef>
            </a:pPr>
            <a:endParaRPr lang="zh-CN" altLang="en-US" dirty="0">
              <a:latin typeface="Arial" panose="020B0604020202020204" pitchFamily="34" charset="0"/>
              <a:ea typeface="宋体" panose="02010600030101010101" pitchFamily="2" charset="-122"/>
            </a:endParaRPr>
          </a:p>
        </p:txBody>
      </p:sp>
      <p:sp>
        <p:nvSpPr>
          <p:cNvPr id="39939" name="矩形 39939"/>
          <p:cNvSpPr/>
          <p:nvPr/>
        </p:nvSpPr>
        <p:spPr>
          <a:xfrm>
            <a:off x="611188" y="976313"/>
            <a:ext cx="7367587" cy="3257550"/>
          </a:xfrm>
          <a:prstGeom prst="rect">
            <a:avLst/>
          </a:prstGeom>
          <a:solidFill>
            <a:schemeClr val="bg1"/>
          </a:solidFill>
          <a:ln w="9525">
            <a:noFill/>
          </a:ln>
        </p:spPr>
        <p:txBody>
          <a:bodyPr wrap="none" anchor="ctr">
            <a:spAutoFit/>
          </a:bodyPr>
          <a:lstStyle/>
          <a:p>
            <a:pPr lvl="0" indent="0"/>
            <a:r>
              <a:rPr lang="en-US" altLang="zh-CN" sz="2400" b="1" dirty="0">
                <a:solidFill>
                  <a:srgbClr val="000000"/>
                </a:solidFill>
                <a:latin typeface="Times New Roman" panose="02020603050405020304" pitchFamily="18" charset="0"/>
                <a:ea typeface="宋体" panose="02010600030101010101" pitchFamily="2" charset="-122"/>
              </a:rPr>
              <a:t>②</a:t>
            </a:r>
            <a:r>
              <a:rPr lang="zh-CN" altLang="en-US" sz="2400" b="1" dirty="0">
                <a:solidFill>
                  <a:srgbClr val="000000"/>
                </a:solidFill>
                <a:latin typeface="Arial" panose="020B0604020202020204" pitchFamily="34" charset="0"/>
                <a:ea typeface="宋体" panose="02010600030101010101" pitchFamily="2" charset="-122"/>
              </a:rPr>
              <a:t>实验</a:t>
            </a:r>
            <a:r>
              <a:rPr lang="en-US" altLang="zh-CN" sz="2400" b="1" dirty="0">
                <a:solidFill>
                  <a:srgbClr val="000000"/>
                </a:solidFill>
                <a:latin typeface="Arial" panose="020B0604020202020204" pitchFamily="34" charset="0"/>
                <a:ea typeface="宋体" panose="02010600030101010101" pitchFamily="2" charset="-122"/>
              </a:rPr>
              <a:t>II</a:t>
            </a:r>
            <a:r>
              <a:rPr lang="zh-CN" altLang="en-US" sz="2400" b="1" dirty="0">
                <a:solidFill>
                  <a:srgbClr val="000000"/>
                </a:solidFill>
                <a:latin typeface="Arial" panose="020B0604020202020204" pitchFamily="34" charset="0"/>
                <a:ea typeface="宋体" panose="02010600030101010101" pitchFamily="2" charset="-122"/>
              </a:rPr>
              <a:t>中反应的化学方程式为</a:t>
            </a:r>
          </a:p>
          <a:p>
            <a:pPr lvl="0" indent="0"/>
            <a:endParaRPr lang="zh-CN" altLang="en-US" sz="2400" b="1" dirty="0">
              <a:solidFill>
                <a:srgbClr val="000000"/>
              </a:solidFill>
              <a:latin typeface="Arial" panose="020B0604020202020204" pitchFamily="34" charset="0"/>
              <a:ea typeface="宋体" panose="02010600030101010101" pitchFamily="2" charset="-122"/>
            </a:endParaRPr>
          </a:p>
          <a:p>
            <a:pPr lvl="0" indent="0"/>
            <a:endParaRPr lang="zh-CN" altLang="en-US" sz="2400" b="1" dirty="0">
              <a:solidFill>
                <a:srgbClr val="000000"/>
              </a:solidFill>
              <a:latin typeface="Arial" panose="020B0604020202020204" pitchFamily="34" charset="0"/>
              <a:ea typeface="宋体" panose="02010600030101010101" pitchFamily="2" charset="-122"/>
            </a:endParaRPr>
          </a:p>
          <a:p>
            <a:pPr lvl="0" indent="0"/>
            <a:r>
              <a:rPr lang="zh-CN" altLang="en-US" sz="2000" dirty="0">
                <a:solidFill>
                  <a:srgbClr val="000000"/>
                </a:solidFill>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a:p>
            <a:pPr lvl="0" indent="0" eaLnBrk="0" hangingPunct="0"/>
            <a:endParaRPr lang="zh-CN" altLang="en-US" sz="2400" b="1" dirty="0">
              <a:latin typeface="Arial" panose="020B0604020202020204" pitchFamily="34" charset="0"/>
              <a:ea typeface="宋体" panose="02010600030101010101" pitchFamily="2" charset="-122"/>
            </a:endParaRPr>
          </a:p>
          <a:p>
            <a:pPr lvl="0" indent="0" eaLnBrk="0" hangingPunct="0"/>
            <a:r>
              <a:rPr lang="en-US" altLang="zh-CN" sz="2400" b="1" dirty="0">
                <a:latin typeface="Arial" panose="020B0604020202020204" pitchFamily="34" charset="0"/>
                <a:ea typeface="宋体" panose="02010600030101010101" pitchFamily="2" charset="-122"/>
              </a:rPr>
              <a:t>B</a:t>
            </a:r>
            <a:r>
              <a:rPr lang="zh-CN" altLang="en-US" sz="2400" b="1" dirty="0">
                <a:latin typeface="Arial" panose="020B0604020202020204" pitchFamily="34" charset="0"/>
                <a:ea typeface="宋体" panose="02010600030101010101" pitchFamily="2" charset="-122"/>
              </a:rPr>
              <a:t>试管中产生的气体可以使带火星的木条复燃，当</a:t>
            </a:r>
            <a:r>
              <a:rPr lang="en-US" altLang="zh-CN" sz="2400" b="1" dirty="0">
                <a:latin typeface="Arial" panose="020B0604020202020204" pitchFamily="34" charset="0"/>
                <a:ea typeface="宋体" panose="02010600030101010101" pitchFamily="2" charset="-122"/>
              </a:rPr>
              <a:t>B</a:t>
            </a:r>
            <a:r>
              <a:rPr lang="zh-CN" altLang="en-US" sz="2400" b="1" dirty="0">
                <a:latin typeface="Arial" panose="020B0604020202020204" pitchFamily="34" charset="0"/>
                <a:ea typeface="宋体" panose="02010600030101010101" pitchFamily="2" charset="-122"/>
              </a:rPr>
              <a:t>中</a:t>
            </a:r>
          </a:p>
          <a:p>
            <a:pPr lvl="0" indent="0" eaLnBrk="0" hangingPunct="0"/>
            <a:endParaRPr lang="zh-CN" altLang="en-US" sz="2400" b="1" dirty="0">
              <a:latin typeface="Arial" panose="020B0604020202020204" pitchFamily="34" charset="0"/>
              <a:ea typeface="宋体" panose="02010600030101010101" pitchFamily="2" charset="-122"/>
            </a:endParaRPr>
          </a:p>
          <a:p>
            <a:pPr lvl="0" indent="0" eaLnBrk="0" hangingPunct="0"/>
            <a:r>
              <a:rPr lang="zh-CN" altLang="en-US" sz="2400" b="1" dirty="0">
                <a:latin typeface="Arial" panose="020B0604020202020204" pitchFamily="34" charset="0"/>
                <a:ea typeface="宋体" panose="02010600030101010101" pitchFamily="2" charset="-122"/>
              </a:rPr>
              <a:t>气体的分子数目为</a:t>
            </a:r>
            <a:r>
              <a:rPr lang="en-US" altLang="zh-CN" sz="2400" b="1" dirty="0">
                <a:latin typeface="Arial" panose="020B0604020202020204" pitchFamily="34" charset="0"/>
                <a:ea typeface="宋体" panose="02010600030101010101" pitchFamily="2" charset="-122"/>
              </a:rPr>
              <a:t>n</a:t>
            </a:r>
            <a:r>
              <a:rPr lang="zh-CN" altLang="en-US" sz="2400" b="1" dirty="0">
                <a:latin typeface="Arial" panose="020B0604020202020204" pitchFamily="34" charset="0"/>
                <a:ea typeface="宋体" panose="02010600030101010101" pitchFamily="2" charset="-122"/>
              </a:rPr>
              <a:t>时，</a:t>
            </a:r>
            <a:r>
              <a:rPr lang="en-US" altLang="zh-CN" sz="2400" b="1" dirty="0">
                <a:latin typeface="Arial" panose="020B0604020202020204" pitchFamily="34" charset="0"/>
                <a:ea typeface="宋体" panose="02010600030101010101" pitchFamily="2" charset="-122"/>
              </a:rPr>
              <a:t>A</a:t>
            </a:r>
            <a:r>
              <a:rPr lang="zh-CN" altLang="en-US" sz="2400" b="1" dirty="0">
                <a:latin typeface="Arial" panose="020B0604020202020204" pitchFamily="34" charset="0"/>
                <a:ea typeface="宋体" panose="02010600030101010101" pitchFamily="2" charset="-122"/>
              </a:rPr>
              <a:t>中气体分子数为             。 </a:t>
            </a:r>
            <a:r>
              <a:rPr lang="en-US" altLang="zh-CN" sz="2400" b="1" dirty="0">
                <a:solidFill>
                  <a:srgbClr val="127176"/>
                </a:solidFill>
                <a:latin typeface="Arial" panose="020B0604020202020204" pitchFamily="34" charset="0"/>
                <a:ea typeface="宋体" panose="02010600030101010101" pitchFamily="2" charset="-122"/>
              </a:rPr>
              <a:t> </a:t>
            </a:r>
            <a:endParaRPr lang="en-US" altLang="zh-CN" sz="2400" b="1" dirty="0">
              <a:latin typeface="Arial" panose="020B0604020202020204" pitchFamily="34" charset="0"/>
              <a:ea typeface="宋体" panose="02010600030101010101" pitchFamily="2" charset="-122"/>
            </a:endParaRPr>
          </a:p>
          <a:p>
            <a:pPr lvl="0" indent="0" eaLnBrk="0" hangingPunct="0"/>
            <a:r>
              <a:rPr lang="en-US" altLang="zh-CN" sz="2000" dirty="0">
                <a:solidFill>
                  <a:srgbClr val="000000"/>
                </a:solidFill>
                <a:latin typeface="Arial" panose="020B0604020202020204" pitchFamily="34" charset="0"/>
                <a:ea typeface="宋体" panose="02010600030101010101" pitchFamily="2" charset="-122"/>
              </a:rPr>
              <a:t> </a:t>
            </a:r>
            <a:endParaRPr lang="en-US" altLang="zh-CN" sz="2000" dirty="0">
              <a:solidFill>
                <a:srgbClr val="000000"/>
              </a:solidFill>
              <a:latin typeface="Arial" panose="020B0604020202020204" pitchFamily="34" charset="0"/>
              <a:ea typeface="Arial" panose="020B0604020202020204" pitchFamily="34" charset="0"/>
            </a:endParaRPr>
          </a:p>
        </p:txBody>
      </p:sp>
      <p:sp>
        <p:nvSpPr>
          <p:cNvPr id="39940" name="直接连接符 39967"/>
          <p:cNvSpPr/>
          <p:nvPr/>
        </p:nvSpPr>
        <p:spPr>
          <a:xfrm>
            <a:off x="6372225" y="3789363"/>
            <a:ext cx="1008063" cy="0"/>
          </a:xfrm>
          <a:prstGeom prst="line">
            <a:avLst/>
          </a:prstGeom>
          <a:ln w="9525" cap="flat" cmpd="sng">
            <a:solidFill>
              <a:schemeClr val="tx1"/>
            </a:solidFill>
            <a:prstDash val="solid"/>
            <a:round/>
            <a:headEnd type="none" w="med" len="med"/>
            <a:tailEnd type="none" w="med" len="med"/>
          </a:ln>
        </p:spPr>
      </p:sp>
      <p:sp>
        <p:nvSpPr>
          <p:cNvPr id="39941" name="直接连接符 39968"/>
          <p:cNvSpPr/>
          <p:nvPr/>
        </p:nvSpPr>
        <p:spPr>
          <a:xfrm flipV="1">
            <a:off x="900113" y="2349500"/>
            <a:ext cx="5688012" cy="0"/>
          </a:xfrm>
          <a:prstGeom prst="line">
            <a:avLst/>
          </a:prstGeom>
          <a:ln w="9525" cap="flat" cmpd="sng">
            <a:solidFill>
              <a:schemeClr val="tx1"/>
            </a:solidFill>
            <a:prstDash val="solid"/>
            <a:round/>
            <a:headEnd type="none" w="med" len="med"/>
            <a:tailEnd type="none" w="med" len="med"/>
          </a:ln>
        </p:spPr>
      </p:sp>
      <p:grpSp>
        <p:nvGrpSpPr>
          <p:cNvPr id="2" name="组合 39969"/>
          <p:cNvGrpSpPr/>
          <p:nvPr/>
        </p:nvGrpSpPr>
        <p:grpSpPr>
          <a:xfrm>
            <a:off x="0" y="1557338"/>
            <a:ext cx="4754563" cy="763587"/>
            <a:chOff x="1960" y="2478"/>
            <a:chExt cx="2995" cy="481"/>
          </a:xfrm>
        </p:grpSpPr>
        <p:sp>
          <p:nvSpPr>
            <p:cNvPr id="39943" name="文本框 39970"/>
            <p:cNvSpPr txBox="1"/>
            <p:nvPr/>
          </p:nvSpPr>
          <p:spPr>
            <a:xfrm>
              <a:off x="1960" y="2671"/>
              <a:ext cx="2995" cy="288"/>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           2H</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O               2H</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↑+O</a:t>
              </a:r>
              <a:r>
                <a:rPr lang="en-US" altLang="zh-CN" sz="2400" b="1" baseline="-25000" dirty="0">
                  <a:solidFill>
                    <a:srgbClr val="FF0066"/>
                  </a:solidFill>
                  <a:latin typeface="Arial" panose="020B0604020202020204" pitchFamily="34" charset="0"/>
                  <a:ea typeface="宋体" panose="02010600030101010101" pitchFamily="2" charset="-122"/>
                </a:rPr>
                <a:t>2</a:t>
              </a:r>
              <a:r>
                <a:rPr lang="en-US" altLang="zh-CN" sz="2400" b="1" dirty="0">
                  <a:solidFill>
                    <a:srgbClr val="FF0066"/>
                  </a:solidFill>
                  <a:latin typeface="Arial" panose="020B0604020202020204" pitchFamily="34" charset="0"/>
                  <a:ea typeface="宋体" panose="02010600030101010101" pitchFamily="2" charset="-122"/>
                </a:rPr>
                <a:t>↑</a:t>
              </a:r>
            </a:p>
          </p:txBody>
        </p:sp>
        <p:grpSp>
          <p:nvGrpSpPr>
            <p:cNvPr id="39944" name="组合 39971"/>
            <p:cNvGrpSpPr/>
            <p:nvPr/>
          </p:nvGrpSpPr>
          <p:grpSpPr>
            <a:xfrm>
              <a:off x="3152" y="2478"/>
              <a:ext cx="590" cy="454"/>
              <a:chOff x="4286" y="527"/>
              <a:chExt cx="590" cy="454"/>
            </a:xfrm>
          </p:grpSpPr>
          <p:grpSp>
            <p:nvGrpSpPr>
              <p:cNvPr id="39945" name="组合 39972"/>
              <p:cNvGrpSpPr/>
              <p:nvPr/>
            </p:nvGrpSpPr>
            <p:grpSpPr>
              <a:xfrm>
                <a:off x="4286" y="890"/>
                <a:ext cx="590" cy="91"/>
                <a:chOff x="4286" y="890"/>
                <a:chExt cx="590" cy="91"/>
              </a:xfrm>
            </p:grpSpPr>
            <p:sp>
              <p:nvSpPr>
                <p:cNvPr id="39946" name="直接连接符 39973"/>
                <p:cNvSpPr/>
                <p:nvPr/>
              </p:nvSpPr>
              <p:spPr>
                <a:xfrm>
                  <a:off x="4286" y="890"/>
                  <a:ext cx="590" cy="0"/>
                </a:xfrm>
                <a:prstGeom prst="line">
                  <a:avLst/>
                </a:prstGeom>
                <a:ln w="9525" cap="flat" cmpd="sng">
                  <a:solidFill>
                    <a:schemeClr val="tx1"/>
                  </a:solidFill>
                  <a:prstDash val="solid"/>
                  <a:round/>
                  <a:headEnd type="none" w="med" len="med"/>
                  <a:tailEnd type="none" w="med" len="med"/>
                </a:ln>
              </p:spPr>
            </p:sp>
            <p:sp>
              <p:nvSpPr>
                <p:cNvPr id="39947" name="直接连接符 39974"/>
                <p:cNvSpPr/>
                <p:nvPr/>
              </p:nvSpPr>
              <p:spPr>
                <a:xfrm flipV="1">
                  <a:off x="4286" y="981"/>
                  <a:ext cx="590" cy="0"/>
                </a:xfrm>
                <a:prstGeom prst="line">
                  <a:avLst/>
                </a:prstGeom>
                <a:ln w="9525" cap="flat" cmpd="sng">
                  <a:solidFill>
                    <a:schemeClr val="tx1"/>
                  </a:solidFill>
                  <a:prstDash val="solid"/>
                  <a:round/>
                  <a:headEnd type="none" w="med" len="med"/>
                  <a:tailEnd type="none" w="med" len="med"/>
                </a:ln>
              </p:spPr>
            </p:sp>
          </p:grpSp>
          <p:sp>
            <p:nvSpPr>
              <p:cNvPr id="39948" name="文本框 39975"/>
              <p:cNvSpPr txBox="1"/>
              <p:nvPr/>
            </p:nvSpPr>
            <p:spPr>
              <a:xfrm>
                <a:off x="4332" y="527"/>
                <a:ext cx="502" cy="288"/>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通电</a:t>
                </a:r>
              </a:p>
            </p:txBody>
          </p:sp>
        </p:grpSp>
      </p:grpSp>
      <p:sp>
        <p:nvSpPr>
          <p:cNvPr id="39977" name="文本框 39976"/>
          <p:cNvSpPr txBox="1"/>
          <p:nvPr/>
        </p:nvSpPr>
        <p:spPr>
          <a:xfrm>
            <a:off x="6659563" y="3284538"/>
            <a:ext cx="633412" cy="457200"/>
          </a:xfrm>
          <a:prstGeom prst="rect">
            <a:avLst/>
          </a:prstGeom>
          <a:noFill/>
          <a:ln w="9525">
            <a:noFill/>
          </a:ln>
        </p:spPr>
        <p:txBody>
          <a:bodyPr anchor="t">
            <a:spAutoFit/>
          </a:bodyPr>
          <a:lstStyle/>
          <a:p>
            <a:pPr lvl="0" indent="0">
              <a:spcBef>
                <a:spcPct val="50000"/>
              </a:spcBef>
            </a:pPr>
            <a:r>
              <a:rPr lang="en-US" altLang="zh-CN" sz="2400" b="1" dirty="0">
                <a:solidFill>
                  <a:srgbClr val="FF0066"/>
                </a:solidFill>
                <a:latin typeface="Arial" panose="020B0604020202020204" pitchFamily="34" charset="0"/>
                <a:ea typeface="宋体" panose="02010600030101010101" pitchFamily="2" charset="-122"/>
              </a:rPr>
              <a:t>2n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breeze.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977"/>
                                        </p:tgtEl>
                                        <p:attrNameLst>
                                          <p:attrName>style.visibility</p:attrName>
                                        </p:attrNameLst>
                                      </p:cBhvr>
                                      <p:to>
                                        <p:strVal val="visible"/>
                                      </p:to>
                                    </p:set>
                                    <p:anim calcmode="lin" valueType="num">
                                      <p:cBhvr additive="base">
                                        <p:cTn id="13" dur="500" fill="hold"/>
                                        <p:tgtEl>
                                          <p:spTgt spid="39977"/>
                                        </p:tgtEl>
                                        <p:attrNameLst>
                                          <p:attrName>ppt_x</p:attrName>
                                        </p:attrNameLst>
                                      </p:cBhvr>
                                      <p:tavLst>
                                        <p:tav tm="0">
                                          <p:val>
                                            <p:strVal val="#ppt_x"/>
                                          </p:val>
                                        </p:tav>
                                        <p:tav tm="100000">
                                          <p:val>
                                            <p:strVal val="#ppt_x"/>
                                          </p:val>
                                        </p:tav>
                                      </p:tavLst>
                                    </p:anim>
                                    <p:anim calcmode="lin" valueType="num">
                                      <p:cBhvr additive="base">
                                        <p:cTn id="14" dur="500" fill="hold"/>
                                        <p:tgtEl>
                                          <p:spTgt spid="3997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7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64513" hidden="1"/>
          <p:cNvSpPr>
            <a:spLocks noGrp="1"/>
          </p:cNvSpPr>
          <p:nvPr>
            <p:ph type="title"/>
          </p:nvPr>
        </p:nvSpPr>
        <p:spPr/>
        <p:txBody>
          <a:bodyPr wrap="square" lIns="91440" tIns="45720" rIns="91440" bIns="45720" anchor="ctr"/>
          <a:lstStyle/>
          <a:p>
            <a:pPr eaLnBrk="1" hangingPunct="1"/>
            <a:endParaRPr lang="zh-CN" altLang="en-US" dirty="0"/>
          </a:p>
        </p:txBody>
      </p:sp>
      <p:sp>
        <p:nvSpPr>
          <p:cNvPr id="40962" name="矩形 64514"/>
          <p:cNvSpPr>
            <a:spLocks noGrp="1" noChangeAspect="1"/>
          </p:cNvSpPr>
          <p:nvPr/>
        </p:nvSpPr>
        <p:spPr>
          <a:xfrm>
            <a:off x="25400" y="0"/>
            <a:ext cx="9091613" cy="6858000"/>
          </a:xfrm>
          <a:prstGeom prst="rect">
            <a:avLst/>
          </a:prstGeom>
          <a:blipFill rotWithShape="1">
            <a:blip r:embed="rId2"/>
            <a:stretch>
              <a:fillRect/>
            </a:stretch>
          </a:blipFill>
          <a:ln w="9525" cap="flat" cmpd="sng">
            <a:solidFill>
              <a:schemeClr val="tx1"/>
            </a:solidFill>
            <a:prstDash val="solid"/>
            <a:miter/>
            <a:headEnd type="none" w="med" len="med"/>
            <a:tailEnd type="none" w="med" len="med"/>
          </a:ln>
        </p:spPr>
        <p:txBody>
          <a:bodyPr anchor="t"/>
          <a:lstStyle/>
          <a:p>
            <a:pPr lvl="0" indent="0"/>
            <a:endParaRPr lang="en-US" altLang="en-US" dirty="0">
              <a:latin typeface="Arial" panose="020B0604020202020204" pitchFamily="34" charset="0"/>
              <a:ea typeface="宋体" panose="02010600030101010101" pitchFamily="2" charset="-122"/>
            </a:endParaRPr>
          </a:p>
        </p:txBody>
      </p:sp>
      <p:sp>
        <p:nvSpPr>
          <p:cNvPr id="64518" name="矩形 64517"/>
          <p:cNvSpPr/>
          <p:nvPr/>
        </p:nvSpPr>
        <p:spPr>
          <a:xfrm>
            <a:off x="971550" y="1484313"/>
            <a:ext cx="6932613" cy="1187450"/>
          </a:xfrm>
          <a:prstGeom prst="rect">
            <a:avLst/>
          </a:prstGeom>
          <a:solidFill>
            <a:schemeClr val="bg1"/>
          </a:solidFill>
          <a:ln w="9525">
            <a:noFill/>
          </a:ln>
        </p:spPr>
        <p:txBody>
          <a:bodyPr wrap="none" anchor="ctr">
            <a:spAutoFit/>
          </a:bodyPr>
          <a:lstStyle/>
          <a:p>
            <a:pPr lvl="0" indent="0"/>
            <a:r>
              <a:rPr lang="en-US" altLang="zh-CN" sz="2400" b="1" dirty="0">
                <a:solidFill>
                  <a:srgbClr val="000000"/>
                </a:solidFill>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7.</a:t>
            </a:r>
            <a:r>
              <a:rPr lang="zh-CN" altLang="en-US" sz="2400" b="1" dirty="0">
                <a:solidFill>
                  <a:srgbClr val="000000"/>
                </a:solidFill>
                <a:latin typeface="Arial" panose="020B0604020202020204" pitchFamily="34" charset="0"/>
                <a:ea typeface="宋体" panose="02010600030101010101" pitchFamily="2" charset="-122"/>
              </a:rPr>
              <a:t>人类的生活和工农业生产都离不开水．下图       </a:t>
            </a:r>
          </a:p>
          <a:p>
            <a:pPr lvl="0" indent="0"/>
            <a:r>
              <a:rPr lang="zh-CN" altLang="en-US" sz="2400" b="1" dirty="0">
                <a:solidFill>
                  <a:srgbClr val="000000"/>
                </a:solidFill>
                <a:latin typeface="Arial" panose="020B0604020202020204" pitchFamily="34" charset="0"/>
                <a:ea typeface="宋体" panose="02010600030101010101" pitchFamily="2" charset="-122"/>
              </a:rPr>
              <a:t>是自来水厂净水过程示意图．</a:t>
            </a:r>
            <a:br>
              <a:rPr lang="zh-CN" altLang="en-US" sz="2400" b="1" dirty="0">
                <a:solidFill>
                  <a:srgbClr val="000000"/>
                </a:solidFill>
                <a:latin typeface="Arial" panose="020B0604020202020204" pitchFamily="34" charset="0"/>
                <a:ea typeface="宋体" panose="02010600030101010101" pitchFamily="2" charset="-122"/>
              </a:rPr>
            </a:br>
            <a:endParaRPr lang="zh-CN" altLang="en-US" sz="2400" b="1" dirty="0">
              <a:solidFill>
                <a:srgbClr val="000000"/>
              </a:solidFill>
              <a:latin typeface="Arial" panose="020B0604020202020204" pitchFamily="34" charset="0"/>
              <a:ea typeface="宋体" panose="02010600030101010101" pitchFamily="2" charset="-122"/>
            </a:endParaRPr>
          </a:p>
        </p:txBody>
      </p:sp>
      <p:pic>
        <p:nvPicPr>
          <p:cNvPr id="64519" name="图片 64518" descr="菁优网"/>
          <p:cNvPicPr>
            <a:picLocks noChangeAspect="1"/>
          </p:cNvPicPr>
          <p:nvPr/>
        </p:nvPicPr>
        <p:blipFill>
          <a:blip r:embed="rId3" r:link="rId4"/>
          <a:stretch>
            <a:fillRect/>
          </a:stretch>
        </p:blipFill>
        <p:spPr>
          <a:xfrm>
            <a:off x="900113" y="2781300"/>
            <a:ext cx="7056437" cy="31686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4518"/>
                                        </p:tgtEl>
                                        <p:attrNameLst>
                                          <p:attrName>style.visibility</p:attrName>
                                        </p:attrNameLst>
                                      </p:cBhvr>
                                      <p:to>
                                        <p:strVal val="visible"/>
                                      </p:to>
                                    </p:set>
                                    <p:animEffect transition="in" filter="blinds(horizontal)">
                                      <p:cBhvr>
                                        <p:cTn id="7" dur="500"/>
                                        <p:tgtEl>
                                          <p:spTgt spid="645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64519"/>
                                        </p:tgtEl>
                                        <p:attrNameLst>
                                          <p:attrName>style.visibility</p:attrName>
                                        </p:attrNameLst>
                                      </p:cBhvr>
                                      <p:to>
                                        <p:strVal val="visible"/>
                                      </p:to>
                                    </p:set>
                                    <p:anim calcmode="lin" valueType="num">
                                      <p:cBhvr additive="base">
                                        <p:cTn id="12" dur="500" fill="hold"/>
                                        <p:tgtEl>
                                          <p:spTgt spid="64519"/>
                                        </p:tgtEl>
                                        <p:attrNameLst>
                                          <p:attrName>ppt_x</p:attrName>
                                        </p:attrNameLst>
                                      </p:cBhvr>
                                      <p:tavLst>
                                        <p:tav tm="0">
                                          <p:val>
                                            <p:strVal val="1+#ppt_w/2"/>
                                          </p:val>
                                        </p:tav>
                                        <p:tav tm="100000">
                                          <p:val>
                                            <p:strVal val="#ppt_x"/>
                                          </p:val>
                                        </p:tav>
                                      </p:tavLst>
                                    </p:anim>
                                    <p:anim calcmode="lin" valueType="num">
                                      <p:cBhvr additive="base">
                                        <p:cTn id="13" dur="500" fill="hold"/>
                                        <p:tgtEl>
                                          <p:spTgt spid="645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图片 65537" descr="KBSC07"/>
          <p:cNvPicPr>
            <a:picLocks noChangeAspect="1"/>
          </p:cNvPicPr>
          <p:nvPr/>
        </p:nvPicPr>
        <p:blipFill>
          <a:blip r:embed="rId3"/>
          <a:stretch>
            <a:fillRect/>
          </a:stretch>
        </p:blipFill>
        <p:spPr>
          <a:xfrm>
            <a:off x="0" y="0"/>
            <a:ext cx="9144000" cy="6858000"/>
          </a:xfrm>
          <a:prstGeom prst="rect">
            <a:avLst/>
          </a:prstGeom>
          <a:noFill/>
          <a:ln w="9525">
            <a:noFill/>
          </a:ln>
        </p:spPr>
      </p:pic>
      <p:sp>
        <p:nvSpPr>
          <p:cNvPr id="41986" name="矩形 65538"/>
          <p:cNvSpPr/>
          <p:nvPr/>
        </p:nvSpPr>
        <p:spPr>
          <a:xfrm>
            <a:off x="539750" y="1089025"/>
            <a:ext cx="7920038" cy="4838700"/>
          </a:xfrm>
          <a:prstGeom prst="rect">
            <a:avLst/>
          </a:prstGeom>
          <a:solidFill>
            <a:schemeClr val="bg1"/>
          </a:solidFill>
          <a:ln w="9525">
            <a:noFill/>
          </a:ln>
        </p:spPr>
        <p:txBody>
          <a:bodyPr anchor="ctr">
            <a:spAutoFit/>
          </a:bodyPr>
          <a:lstStyle/>
          <a:p>
            <a:pPr lvl="0" indent="0"/>
            <a:r>
              <a:rPr lang="zh-CN" altLang="en-US" sz="2400" b="1" dirty="0">
                <a:latin typeface="Arial" panose="020B0604020202020204" pitchFamily="34" charset="0"/>
                <a:ea typeface="宋体" panose="02010600030101010101" pitchFamily="2" charset="-122"/>
              </a:rPr>
              <a:t>请根据图示回答下列问题</a:t>
            </a:r>
            <a:r>
              <a:rPr lang="en-US" altLang="zh-CN" sz="2400" b="1" dirty="0">
                <a:latin typeface="Arial" panose="020B0604020202020204" pitchFamily="34" charset="0"/>
                <a:ea typeface="宋体" panose="02010600030101010101" pitchFamily="2" charset="-122"/>
              </a:rPr>
              <a:t>:</a:t>
            </a:r>
          </a:p>
          <a:p>
            <a:pPr lvl="0" indent="0"/>
            <a:endParaRPr lang="en-US" altLang="zh-CN" sz="2400" b="1" dirty="0">
              <a:latin typeface="Arial" panose="020B0604020202020204" pitchFamily="34" charset="0"/>
              <a:ea typeface="宋体" panose="02010600030101010101" pitchFamily="2" charset="-122"/>
            </a:endParaRPr>
          </a:p>
          <a:p>
            <a:pPr lvl="0" indent="0"/>
            <a:r>
              <a:rPr lang="en-US" altLang="zh-CN" sz="2400" b="1" dirty="0">
                <a:latin typeface="Arial" panose="020B0604020202020204" pitchFamily="34" charset="0"/>
                <a:ea typeface="宋体" panose="02010600030101010101" pitchFamily="2" charset="-122"/>
              </a:rPr>
              <a:t> </a:t>
            </a: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）自来水厂生产自来水时，使用的净水方法有 </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A.</a:t>
            </a:r>
            <a:r>
              <a:rPr lang="zh-CN" altLang="en-US" sz="2400" b="1" dirty="0">
                <a:latin typeface="Arial" panose="020B0604020202020204" pitchFamily="34" charset="0"/>
                <a:ea typeface="宋体" panose="02010600030101010101" pitchFamily="2" charset="-122"/>
              </a:rPr>
              <a:t>沉淀</a:t>
            </a:r>
            <a:r>
              <a:rPr lang="en-US" altLang="zh-CN" sz="2400" b="1" dirty="0">
                <a:latin typeface="Arial" panose="020B0604020202020204" pitchFamily="34" charset="0"/>
                <a:ea typeface="宋体" panose="02010600030101010101" pitchFamily="2" charset="-122"/>
              </a:rPr>
              <a:t>       B.</a:t>
            </a:r>
            <a:r>
              <a:rPr lang="zh-CN" altLang="en-US" sz="2400" b="1" dirty="0">
                <a:latin typeface="Arial" panose="020B0604020202020204" pitchFamily="34" charset="0"/>
                <a:ea typeface="宋体" panose="02010600030101010101" pitchFamily="2" charset="-122"/>
              </a:rPr>
              <a:t>过滤</a:t>
            </a:r>
            <a:r>
              <a:rPr lang="en-US" altLang="zh-CN" sz="2400" b="1" dirty="0">
                <a:latin typeface="Arial" panose="020B0604020202020204" pitchFamily="34" charset="0"/>
                <a:ea typeface="宋体" panose="02010600030101010101" pitchFamily="2" charset="-122"/>
              </a:rPr>
              <a:t>       C.</a:t>
            </a:r>
            <a:r>
              <a:rPr lang="zh-CN" altLang="en-US" sz="2400" b="1" dirty="0">
                <a:latin typeface="Arial" panose="020B0604020202020204" pitchFamily="34" charset="0"/>
                <a:ea typeface="宋体" panose="02010600030101010101" pitchFamily="2" charset="-122"/>
              </a:rPr>
              <a:t>煮沸</a:t>
            </a:r>
            <a:r>
              <a:rPr lang="en-US" altLang="zh-CN" sz="2400" b="1" dirty="0">
                <a:latin typeface="Arial" panose="020B0604020202020204" pitchFamily="34" charset="0"/>
                <a:ea typeface="宋体" panose="02010600030101010101" pitchFamily="2" charset="-122"/>
              </a:rPr>
              <a:t>       D.</a:t>
            </a:r>
            <a:r>
              <a:rPr lang="zh-CN" altLang="en-US" sz="2400" b="1" dirty="0">
                <a:latin typeface="Arial" panose="020B0604020202020204" pitchFamily="34" charset="0"/>
                <a:ea typeface="宋体" panose="02010600030101010101" pitchFamily="2" charset="-122"/>
              </a:rPr>
              <a:t>蒸馏</a:t>
            </a:r>
            <a:r>
              <a:rPr lang="en-US" altLang="zh-CN" sz="2400" b="1" dirty="0">
                <a:latin typeface="Arial" panose="020B0604020202020204" pitchFamily="34" charset="0"/>
                <a:ea typeface="宋体" panose="02010600030101010101" pitchFamily="2" charset="-122"/>
              </a:rPr>
              <a:t>       E.</a:t>
            </a:r>
            <a:r>
              <a:rPr lang="zh-CN" altLang="en-US" sz="2400" b="1" dirty="0">
                <a:latin typeface="Arial" panose="020B0604020202020204" pitchFamily="34" charset="0"/>
                <a:ea typeface="宋体" panose="02010600030101010101" pitchFamily="2" charset="-122"/>
              </a:rPr>
              <a:t>吸附</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）取水后加入絮凝剂（明矾）的作用是</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a:t>
            </a:r>
          </a:p>
          <a:p>
            <a:pPr lvl="0" indent="0" algn="ct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）自来水厂常用二氧化氯进行投药消毒，二氧化氯的</a:t>
            </a:r>
          </a:p>
          <a:p>
            <a:pPr lvl="0" indent="0" algn="ctr"/>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二氧化氯的化学式为                 ，其作用是</a:t>
            </a:r>
            <a:r>
              <a:rPr lang="zh-CN" altLang="en-US" sz="2400" dirty="0">
                <a:latin typeface="Arial" panose="020B0604020202020204" pitchFamily="34" charset="0"/>
                <a:ea typeface="宋体" panose="02010600030101010101" pitchFamily="2" charset="-122"/>
              </a:rPr>
              <a:t>                 。</a:t>
            </a:r>
            <a:endParaRPr lang="zh-CN" altLang="en-US" sz="2400" b="1" dirty="0">
              <a:latin typeface="Arial" panose="020B0604020202020204" pitchFamily="34" charset="0"/>
              <a:ea typeface="宋体" panose="02010600030101010101" pitchFamily="2" charset="-122"/>
            </a:endParaRPr>
          </a:p>
          <a:p>
            <a:pPr lvl="0" indent="0"/>
            <a:endParaRPr lang="zh-CN" altLang="en-US" sz="2400" dirty="0">
              <a:latin typeface="Arial" panose="020B0604020202020204" pitchFamily="34" charset="0"/>
              <a:ea typeface="宋体" panose="02010600030101010101" pitchFamily="2" charset="-122"/>
            </a:endParaRPr>
          </a:p>
        </p:txBody>
      </p:sp>
      <p:sp>
        <p:nvSpPr>
          <p:cNvPr id="41987" name="直接连接符 65539"/>
          <p:cNvSpPr/>
          <p:nvPr/>
        </p:nvSpPr>
        <p:spPr>
          <a:xfrm>
            <a:off x="7380288" y="2205038"/>
            <a:ext cx="1008062" cy="0"/>
          </a:xfrm>
          <a:prstGeom prst="line">
            <a:avLst/>
          </a:prstGeom>
          <a:ln w="9525" cap="flat" cmpd="sng">
            <a:solidFill>
              <a:schemeClr val="tx1"/>
            </a:solidFill>
            <a:prstDash val="solid"/>
            <a:round/>
            <a:headEnd type="none" w="med" len="med"/>
            <a:tailEnd type="none" w="med" len="med"/>
          </a:ln>
        </p:spPr>
      </p:sp>
      <p:sp>
        <p:nvSpPr>
          <p:cNvPr id="65541" name="文本框 65540"/>
          <p:cNvSpPr txBox="1"/>
          <p:nvPr/>
        </p:nvSpPr>
        <p:spPr>
          <a:xfrm>
            <a:off x="7423150" y="1724025"/>
            <a:ext cx="1008063" cy="457200"/>
          </a:xfrm>
          <a:prstGeom prst="rect">
            <a:avLst/>
          </a:prstGeom>
          <a:noFill/>
          <a:ln w="9525">
            <a:noFill/>
          </a:ln>
        </p:spPr>
        <p:txBody>
          <a:bodyPr anchor="t">
            <a:spAutoFit/>
          </a:bodyPr>
          <a:lstStyle/>
          <a:p>
            <a:pPr lvl="0" indent="0">
              <a:spcBef>
                <a:spcPct val="50000"/>
              </a:spcBef>
            </a:pPr>
            <a:r>
              <a:rPr lang="en-US" altLang="zh-CN" sz="2400" b="1" dirty="0">
                <a:solidFill>
                  <a:srgbClr val="FF0066"/>
                </a:solidFill>
                <a:latin typeface="Arial" panose="020B0604020202020204" pitchFamily="34" charset="0"/>
                <a:ea typeface="宋体" panose="02010600030101010101" pitchFamily="2" charset="-122"/>
              </a:rPr>
              <a:t>ABE</a:t>
            </a:r>
          </a:p>
        </p:txBody>
      </p:sp>
      <p:sp>
        <p:nvSpPr>
          <p:cNvPr id="41989" name="直接连接符 65541"/>
          <p:cNvSpPr/>
          <p:nvPr/>
        </p:nvSpPr>
        <p:spPr>
          <a:xfrm flipV="1">
            <a:off x="6372225" y="3644900"/>
            <a:ext cx="1584325" cy="0"/>
          </a:xfrm>
          <a:prstGeom prst="line">
            <a:avLst/>
          </a:prstGeom>
          <a:ln w="9525" cap="flat" cmpd="sng">
            <a:solidFill>
              <a:schemeClr val="tx1"/>
            </a:solidFill>
            <a:prstDash val="solid"/>
            <a:round/>
            <a:headEnd type="none" w="med" len="med"/>
            <a:tailEnd type="none" w="med" len="med"/>
          </a:ln>
        </p:spPr>
      </p:sp>
      <p:grpSp>
        <p:nvGrpSpPr>
          <p:cNvPr id="2" name="组合 65542"/>
          <p:cNvGrpSpPr/>
          <p:nvPr/>
        </p:nvGrpSpPr>
        <p:grpSpPr>
          <a:xfrm>
            <a:off x="1403350" y="3141663"/>
            <a:ext cx="6767513" cy="1177925"/>
            <a:chOff x="930" y="436"/>
            <a:chExt cx="4263" cy="742"/>
          </a:xfrm>
        </p:grpSpPr>
        <p:sp>
          <p:nvSpPr>
            <p:cNvPr id="41991" name="文本框 65543"/>
            <p:cNvSpPr txBox="1"/>
            <p:nvPr/>
          </p:nvSpPr>
          <p:spPr>
            <a:xfrm>
              <a:off x="4014" y="436"/>
              <a:ext cx="1179" cy="288"/>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吸附杂质，</a:t>
              </a:r>
              <a:endParaRPr lang="zh-CN" altLang="en-US" dirty="0">
                <a:solidFill>
                  <a:srgbClr val="FF0066"/>
                </a:solidFill>
                <a:latin typeface="Arial" panose="020B0604020202020204" pitchFamily="34" charset="0"/>
                <a:ea typeface="宋体" panose="02010600030101010101" pitchFamily="2" charset="-122"/>
              </a:endParaRPr>
            </a:p>
          </p:txBody>
        </p:sp>
        <p:sp>
          <p:nvSpPr>
            <p:cNvPr id="41992" name="文本框 65544"/>
            <p:cNvSpPr txBox="1"/>
            <p:nvPr/>
          </p:nvSpPr>
          <p:spPr>
            <a:xfrm>
              <a:off x="930" y="890"/>
              <a:ext cx="1121" cy="288"/>
            </a:xfrm>
            <a:prstGeom prst="rect">
              <a:avLst/>
            </a:prstGeom>
            <a:noFill/>
            <a:ln w="9525">
              <a:noFill/>
            </a:ln>
          </p:spPr>
          <p:txBody>
            <a:bodyPr wrap="none"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使杂质沉降</a:t>
              </a:r>
              <a:r>
                <a:rPr lang="zh-CN" altLang="en-US" dirty="0">
                  <a:latin typeface="Arial" panose="020B0604020202020204" pitchFamily="34" charset="0"/>
                  <a:ea typeface="宋体" panose="02010600030101010101" pitchFamily="2" charset="-122"/>
                </a:rPr>
                <a:t> </a:t>
              </a:r>
            </a:p>
          </p:txBody>
        </p:sp>
      </p:grpSp>
      <p:sp>
        <p:nvSpPr>
          <p:cNvPr id="41993" name="直接连接符 65545"/>
          <p:cNvSpPr/>
          <p:nvPr/>
        </p:nvSpPr>
        <p:spPr>
          <a:xfrm>
            <a:off x="1547813" y="4292600"/>
            <a:ext cx="1873250" cy="0"/>
          </a:xfrm>
          <a:prstGeom prst="line">
            <a:avLst/>
          </a:prstGeom>
          <a:ln w="9525" cap="flat" cmpd="sng">
            <a:solidFill>
              <a:schemeClr val="tx1"/>
            </a:solidFill>
            <a:prstDash val="solid"/>
            <a:round/>
            <a:headEnd type="none" w="med" len="med"/>
            <a:tailEnd type="none" w="med" len="med"/>
          </a:ln>
        </p:spPr>
      </p:sp>
      <p:sp>
        <p:nvSpPr>
          <p:cNvPr id="41994" name="直接连接符 65546"/>
          <p:cNvSpPr/>
          <p:nvPr/>
        </p:nvSpPr>
        <p:spPr>
          <a:xfrm>
            <a:off x="3779838" y="5445125"/>
            <a:ext cx="1152525" cy="0"/>
          </a:xfrm>
          <a:prstGeom prst="line">
            <a:avLst/>
          </a:prstGeom>
          <a:ln w="9525" cap="flat" cmpd="sng">
            <a:solidFill>
              <a:schemeClr val="tx1"/>
            </a:solidFill>
            <a:prstDash val="solid"/>
            <a:round/>
            <a:headEnd type="none" w="med" len="med"/>
            <a:tailEnd type="none" w="med" len="med"/>
          </a:ln>
        </p:spPr>
      </p:sp>
      <p:sp>
        <p:nvSpPr>
          <p:cNvPr id="41995" name="直接连接符 65547"/>
          <p:cNvSpPr/>
          <p:nvPr/>
        </p:nvSpPr>
        <p:spPr>
          <a:xfrm>
            <a:off x="6804025" y="5445125"/>
            <a:ext cx="1152525" cy="0"/>
          </a:xfrm>
          <a:prstGeom prst="line">
            <a:avLst/>
          </a:prstGeom>
          <a:ln w="9525" cap="flat" cmpd="sng">
            <a:solidFill>
              <a:schemeClr val="tx1"/>
            </a:solidFill>
            <a:prstDash val="solid"/>
            <a:round/>
            <a:headEnd type="none" w="med" len="med"/>
            <a:tailEnd type="none" w="med" len="med"/>
          </a:ln>
        </p:spPr>
      </p:sp>
      <p:sp>
        <p:nvSpPr>
          <p:cNvPr id="65549" name="文本框 65548"/>
          <p:cNvSpPr txBox="1"/>
          <p:nvPr/>
        </p:nvSpPr>
        <p:spPr>
          <a:xfrm>
            <a:off x="3924300" y="4941888"/>
            <a:ext cx="1136650" cy="457200"/>
          </a:xfrm>
          <a:prstGeom prst="rect">
            <a:avLst/>
          </a:prstGeom>
          <a:noFill/>
          <a:ln w="9525">
            <a:noFill/>
          </a:ln>
        </p:spPr>
        <p:txBody>
          <a:bodyPr anchor="t">
            <a:spAutoFit/>
          </a:bodyPr>
          <a:lstStyle/>
          <a:p>
            <a:pPr lvl="0" indent="0">
              <a:spcBef>
                <a:spcPct val="50000"/>
              </a:spcBef>
            </a:pPr>
            <a:r>
              <a:rPr lang="en-US" altLang="zh-CN" sz="2400" b="1" dirty="0">
                <a:solidFill>
                  <a:srgbClr val="FF0066"/>
                </a:solidFill>
                <a:latin typeface="Arial" panose="020B0604020202020204" pitchFamily="34" charset="0"/>
                <a:ea typeface="宋体" panose="02010600030101010101" pitchFamily="2" charset="-122"/>
              </a:rPr>
              <a:t>ClO</a:t>
            </a:r>
            <a:r>
              <a:rPr lang="en-US" altLang="zh-CN" sz="2400" b="1" baseline="-25000" dirty="0">
                <a:solidFill>
                  <a:srgbClr val="FF0066"/>
                </a:solidFill>
                <a:latin typeface="Arial" panose="020B0604020202020204" pitchFamily="34" charset="0"/>
                <a:ea typeface="宋体" panose="02010600030101010101" pitchFamily="2" charset="-122"/>
              </a:rPr>
              <a:t>2</a:t>
            </a:r>
          </a:p>
        </p:txBody>
      </p:sp>
      <p:sp>
        <p:nvSpPr>
          <p:cNvPr id="65550" name="文本框 65549"/>
          <p:cNvSpPr txBox="1"/>
          <p:nvPr/>
        </p:nvSpPr>
        <p:spPr>
          <a:xfrm>
            <a:off x="6659563" y="4868863"/>
            <a:ext cx="1584325"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消毒杀菌</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5541"/>
                                        </p:tgtEl>
                                        <p:attrNameLst>
                                          <p:attrName>style.visibility</p:attrName>
                                        </p:attrNameLst>
                                      </p:cBhvr>
                                      <p:to>
                                        <p:strVal val="visible"/>
                                      </p:to>
                                    </p:set>
                                    <p:animEffect transition="in" filter="dissolve">
                                      <p:cBhvr>
                                        <p:cTn id="7" dur="500"/>
                                        <p:tgtEl>
                                          <p:spTgt spid="65541"/>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5549"/>
                                        </p:tgtEl>
                                        <p:attrNameLst>
                                          <p:attrName>style.visibility</p:attrName>
                                        </p:attrNameLst>
                                      </p:cBhvr>
                                      <p:to>
                                        <p:strVal val="visible"/>
                                      </p:to>
                                    </p:set>
                                    <p:animEffect transition="in" filter="blinds(horizontal)">
                                      <p:cBhvr>
                                        <p:cTn id="17" dur="500"/>
                                        <p:tgtEl>
                                          <p:spTgt spid="65549"/>
                                        </p:tgtEl>
                                      </p:cBhvr>
                                    </p:animEffect>
                                  </p:childTnLst>
                                  <p:subTnLst>
                                    <p:audio>
                                      <p:cMediaNode>
                                        <p:cTn display="0" masterRel="sameClick">
                                          <p:stCondLst>
                                            <p:cond evt="begin" delay="0">
                                              <p:tn val="15"/>
                                            </p:cond>
                                          </p:stCondLst>
                                          <p:endCondLst>
                                            <p:cond evt="onStopAudio" delay="0">
                                              <p:tgtEl>
                                                <p:sldTgt/>
                                              </p:tgtEl>
                                            </p:cond>
                                          </p:endCondLst>
                                        </p:cTn>
                                        <p:tgtEl>
                                          <p:sndTgt r:embed="rId2" name="chimes.wav"/>
                                        </p:tgtEl>
                                      </p:cMediaNode>
                                    </p:audio>
                                  </p:sub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5550"/>
                                        </p:tgtEl>
                                        <p:attrNameLst>
                                          <p:attrName>style.visibility</p:attrName>
                                        </p:attrNameLst>
                                      </p:cBhvr>
                                      <p:to>
                                        <p:strVal val="visible"/>
                                      </p:to>
                                    </p:set>
                                    <p:animEffect transition="in" filter="blinds(horizontal)">
                                      <p:cBhvr>
                                        <p:cTn id="22" dur="500"/>
                                        <p:tgtEl>
                                          <p:spTgt spid="65550"/>
                                        </p:tgtEl>
                                      </p:cBhvr>
                                    </p:animEffect>
                                  </p:childTnLst>
                                  <p:subTnLst>
                                    <p:audio>
                                      <p:cMediaNode>
                                        <p:cTn display="0" masterRel="sameClick">
                                          <p:stCondLst>
                                            <p:cond evt="begin" delay="0">
                                              <p:tn val="20"/>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1" grpId="0"/>
      <p:bldP spid="65549" grpId="0"/>
      <p:bldP spid="6555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图片 66561" descr="KBSC07"/>
          <p:cNvPicPr>
            <a:picLocks noChangeAspect="1"/>
          </p:cNvPicPr>
          <p:nvPr/>
        </p:nvPicPr>
        <p:blipFill>
          <a:blip r:embed="rId4"/>
          <a:stretch>
            <a:fillRect/>
          </a:stretch>
        </p:blipFill>
        <p:spPr>
          <a:xfrm>
            <a:off x="0" y="0"/>
            <a:ext cx="9144000" cy="6858000"/>
          </a:xfrm>
          <a:prstGeom prst="rect">
            <a:avLst/>
          </a:prstGeom>
          <a:noFill/>
          <a:ln w="9525">
            <a:noFill/>
          </a:ln>
        </p:spPr>
      </p:pic>
      <p:sp>
        <p:nvSpPr>
          <p:cNvPr id="43010" name="文本框 66562"/>
          <p:cNvSpPr txBox="1"/>
          <p:nvPr/>
        </p:nvSpPr>
        <p:spPr>
          <a:xfrm>
            <a:off x="684213" y="1125538"/>
            <a:ext cx="7991475" cy="5213350"/>
          </a:xfrm>
          <a:prstGeom prst="rect">
            <a:avLst/>
          </a:prstGeom>
          <a:solidFill>
            <a:schemeClr val="bg1"/>
          </a:solidFill>
          <a:ln w="9525" cap="flat" cmpd="sng">
            <a:solidFill>
              <a:schemeClr val="bg1"/>
            </a:solidFill>
            <a:prstDash val="solid"/>
            <a:miter/>
            <a:headEnd type="none" w="med" len="med"/>
            <a:tailEnd type="none" w="med" len="med"/>
          </a:ln>
        </p:spPr>
        <p:txBody>
          <a:bodyPr anchor="t">
            <a:spAutoFit/>
          </a:bodyPr>
          <a:lstStyle/>
          <a:p>
            <a:pPr lvl="0" indent="0"/>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4</a:t>
            </a:r>
            <a:r>
              <a:rPr lang="zh-CN" altLang="en-US" sz="2400" b="1" dirty="0">
                <a:latin typeface="Arial" panose="020B0604020202020204" pitchFamily="34" charset="0"/>
                <a:ea typeface="宋体" panose="02010600030101010101" pitchFamily="2" charset="-122"/>
              </a:rPr>
              <a:t>）实验室进行过滤操作时，玻璃仪器除了烧杯、漏斗</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外还需要                 ，其作用是                     。</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操作中需要将圆形滤纸折叠处理，下列图示中不该出现</a:t>
            </a:r>
          </a:p>
          <a:p>
            <a:pPr lvl="0" indent="0"/>
            <a:endParaRPr lang="zh-CN" altLang="en-US"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  的情形是         （填序号）。</a:t>
            </a:r>
            <a:br>
              <a:rPr lang="zh-CN" altLang="en-US" sz="2400" b="1" dirty="0">
                <a:latin typeface="Arial" panose="020B0604020202020204" pitchFamily="34" charset="0"/>
                <a:ea typeface="宋体" panose="02010600030101010101" pitchFamily="2" charset="-122"/>
              </a:rPr>
            </a:br>
            <a:r>
              <a:rPr lang="zh-CN" altLang="en-US" sz="2400" b="1" dirty="0">
                <a:latin typeface="Arial" panose="020B0604020202020204" pitchFamily="34" charset="0"/>
                <a:ea typeface="宋体" panose="02010600030101010101" pitchFamily="2" charset="-122"/>
              </a:rPr>
              <a:t/>
            </a:r>
            <a:br>
              <a:rPr lang="zh-CN" altLang="en-US" sz="2400" b="1" dirty="0">
                <a:latin typeface="Arial" panose="020B0604020202020204" pitchFamily="34" charset="0"/>
                <a:ea typeface="宋体" panose="02010600030101010101" pitchFamily="2" charset="-122"/>
              </a:rPr>
            </a:br>
            <a:endParaRPr lang="zh-CN" altLang="en-US" sz="2400" b="1" dirty="0">
              <a:latin typeface="Arial" panose="020B0604020202020204" pitchFamily="34" charset="0"/>
              <a:ea typeface="宋体" panose="02010600030101010101" pitchFamily="2" charset="-122"/>
            </a:endParaRPr>
          </a:p>
          <a:p>
            <a:pPr lvl="0" indent="0"/>
            <a:endParaRPr lang="zh-CN" altLang="en-US" sz="2400" b="1" dirty="0">
              <a:latin typeface="Arial" panose="020B0604020202020204" pitchFamily="34" charset="0"/>
              <a:ea typeface="宋体" panose="02010600030101010101" pitchFamily="2" charset="-122"/>
            </a:endParaRPr>
          </a:p>
          <a:p>
            <a:pPr lvl="0" indent="0"/>
            <a:endParaRPr lang="zh-CN" altLang="en-US" sz="2400" b="1" dirty="0">
              <a:latin typeface="Arial" panose="020B0604020202020204" pitchFamily="34" charset="0"/>
              <a:ea typeface="宋体" panose="02010600030101010101" pitchFamily="2" charset="-122"/>
            </a:endParaRPr>
          </a:p>
          <a:p>
            <a:pPr lvl="0" indent="0"/>
            <a:endParaRPr lang="zh-CN" altLang="en-US" sz="2400" b="1" dirty="0">
              <a:latin typeface="Arial" panose="020B0604020202020204" pitchFamily="34" charset="0"/>
              <a:ea typeface="宋体" panose="02010600030101010101" pitchFamily="2" charset="-122"/>
            </a:endParaRPr>
          </a:p>
          <a:p>
            <a:pPr lvl="0" indent="0"/>
            <a:endParaRPr lang="zh-CN" altLang="en-US" sz="2400" b="1" dirty="0">
              <a:latin typeface="Arial" panose="020B0604020202020204" pitchFamily="34" charset="0"/>
              <a:ea typeface="宋体" panose="02010600030101010101" pitchFamily="2" charset="-122"/>
            </a:endParaRPr>
          </a:p>
          <a:p>
            <a:pPr lvl="0" indent="0"/>
            <a:endParaRPr lang="zh-CN" altLang="en-US" sz="2400" b="1" dirty="0">
              <a:latin typeface="Arial" panose="020B0604020202020204" pitchFamily="34" charset="0"/>
              <a:ea typeface="宋体" panose="02010600030101010101" pitchFamily="2" charset="-122"/>
            </a:endParaRPr>
          </a:p>
        </p:txBody>
      </p:sp>
      <p:sp>
        <p:nvSpPr>
          <p:cNvPr id="43011" name="直接连接符 66563"/>
          <p:cNvSpPr/>
          <p:nvPr/>
        </p:nvSpPr>
        <p:spPr>
          <a:xfrm flipV="1">
            <a:off x="2268538" y="3716338"/>
            <a:ext cx="647700" cy="0"/>
          </a:xfrm>
          <a:prstGeom prst="line">
            <a:avLst/>
          </a:prstGeom>
          <a:ln w="9525" cap="flat" cmpd="sng">
            <a:solidFill>
              <a:schemeClr val="tx1"/>
            </a:solidFill>
            <a:prstDash val="solid"/>
            <a:round/>
            <a:headEnd type="none" w="med" len="med"/>
            <a:tailEnd type="none" w="med" len="med"/>
          </a:ln>
        </p:spPr>
      </p:sp>
      <p:sp>
        <p:nvSpPr>
          <p:cNvPr id="66565" name="文本框 66564"/>
          <p:cNvSpPr txBox="1"/>
          <p:nvPr/>
        </p:nvSpPr>
        <p:spPr>
          <a:xfrm>
            <a:off x="2411413" y="3217863"/>
            <a:ext cx="404812" cy="457200"/>
          </a:xfrm>
          <a:prstGeom prst="rect">
            <a:avLst/>
          </a:prstGeom>
          <a:noFill/>
          <a:ln w="9525">
            <a:noFill/>
          </a:ln>
        </p:spPr>
        <p:txBody>
          <a:bodyPr wrap="none" anchor="t">
            <a:spAutoFit/>
          </a:bodyPr>
          <a:lstStyle/>
          <a:p>
            <a:pPr lvl="0" indent="0"/>
            <a:r>
              <a:rPr lang="en-US" altLang="zh-CN" sz="2400" b="1" dirty="0">
                <a:solidFill>
                  <a:srgbClr val="FF0066"/>
                </a:solidFill>
                <a:latin typeface="Arial" panose="020B0604020202020204" pitchFamily="34" charset="0"/>
                <a:ea typeface="宋体" panose="02010600030101010101" pitchFamily="2" charset="-122"/>
              </a:rPr>
              <a:t>D</a:t>
            </a:r>
          </a:p>
        </p:txBody>
      </p:sp>
      <p:pic>
        <p:nvPicPr>
          <p:cNvPr id="43013" name="图片 66565" descr="菁优网"/>
          <p:cNvPicPr>
            <a:picLocks noChangeAspect="1"/>
          </p:cNvPicPr>
          <p:nvPr/>
        </p:nvPicPr>
        <p:blipFill>
          <a:blip r:embed="rId5"/>
          <a:stretch>
            <a:fillRect/>
          </a:stretch>
        </p:blipFill>
        <p:spPr>
          <a:xfrm>
            <a:off x="1258888" y="4076700"/>
            <a:ext cx="6192837" cy="2016125"/>
          </a:xfrm>
          <a:prstGeom prst="rect">
            <a:avLst/>
          </a:prstGeom>
          <a:noFill/>
          <a:ln w="9525">
            <a:noFill/>
          </a:ln>
        </p:spPr>
      </p:pic>
      <p:sp>
        <p:nvSpPr>
          <p:cNvPr id="43014" name="直接连接符 66566"/>
          <p:cNvSpPr/>
          <p:nvPr/>
        </p:nvSpPr>
        <p:spPr>
          <a:xfrm>
            <a:off x="2771775" y="2228850"/>
            <a:ext cx="1296988" cy="0"/>
          </a:xfrm>
          <a:prstGeom prst="line">
            <a:avLst/>
          </a:prstGeom>
          <a:ln w="9525" cap="flat" cmpd="sng">
            <a:solidFill>
              <a:schemeClr val="tx1"/>
            </a:solidFill>
            <a:prstDash val="solid"/>
            <a:round/>
            <a:headEnd type="none" w="med" len="med"/>
            <a:tailEnd type="none" w="med" len="med"/>
          </a:ln>
        </p:spPr>
      </p:sp>
      <p:sp>
        <p:nvSpPr>
          <p:cNvPr id="43015" name="直接连接符 66567"/>
          <p:cNvSpPr/>
          <p:nvPr/>
        </p:nvSpPr>
        <p:spPr>
          <a:xfrm>
            <a:off x="5867400" y="2205038"/>
            <a:ext cx="1512888" cy="0"/>
          </a:xfrm>
          <a:prstGeom prst="line">
            <a:avLst/>
          </a:prstGeom>
          <a:ln w="9525" cap="flat" cmpd="sng">
            <a:solidFill>
              <a:schemeClr val="tx1"/>
            </a:solidFill>
            <a:prstDash val="solid"/>
            <a:round/>
            <a:headEnd type="none" w="med" len="med"/>
            <a:tailEnd type="none" w="med" len="med"/>
          </a:ln>
        </p:spPr>
      </p:sp>
      <p:sp>
        <p:nvSpPr>
          <p:cNvPr id="66569" name="文本框 66568"/>
          <p:cNvSpPr txBox="1"/>
          <p:nvPr/>
        </p:nvSpPr>
        <p:spPr>
          <a:xfrm>
            <a:off x="2771775" y="1666875"/>
            <a:ext cx="1281113"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玻璃棒</a:t>
            </a:r>
          </a:p>
        </p:txBody>
      </p:sp>
      <p:sp>
        <p:nvSpPr>
          <p:cNvPr id="66570" name="文本框 66569"/>
          <p:cNvSpPr txBox="1"/>
          <p:nvPr/>
        </p:nvSpPr>
        <p:spPr>
          <a:xfrm>
            <a:off x="6084888" y="1700213"/>
            <a:ext cx="920750"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引流</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6569"/>
                                        </p:tgtEl>
                                        <p:attrNameLst>
                                          <p:attrName>style.visibility</p:attrName>
                                        </p:attrNameLst>
                                      </p:cBhvr>
                                      <p:to>
                                        <p:strVal val="visible"/>
                                      </p:to>
                                    </p:set>
                                    <p:animEffect transition="in" filter="box(in)">
                                      <p:cBhvr>
                                        <p:cTn id="7" dur="500"/>
                                        <p:tgtEl>
                                          <p:spTgt spid="66569"/>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iterate type="lt">
                                    <p:tmPct val="10000"/>
                                  </p:iterate>
                                  <p:childTnLst>
                                    <p:set>
                                      <p:cBhvr>
                                        <p:cTn id="11" dur="1" fill="hold">
                                          <p:stCondLst>
                                            <p:cond delay="0"/>
                                          </p:stCondLst>
                                        </p:cTn>
                                        <p:tgtEl>
                                          <p:spTgt spid="66570"/>
                                        </p:tgtEl>
                                        <p:attrNameLst>
                                          <p:attrName>style.visibility</p:attrName>
                                        </p:attrNameLst>
                                      </p:cBhvr>
                                      <p:to>
                                        <p:strVal val="visible"/>
                                      </p:to>
                                    </p:set>
                                    <p:animEffect transition="in" filter="fade">
                                      <p:cBhvr>
                                        <p:cTn id="12" dur="2000"/>
                                        <p:tgtEl>
                                          <p:spTgt spid="66570"/>
                                        </p:tgtEl>
                                      </p:cBhvr>
                                    </p:animEffect>
                                    <p:anim calcmode="lin" valueType="num">
                                      <p:cBhvr>
                                        <p:cTn id="13" dur="2000" fill="hold"/>
                                        <p:tgtEl>
                                          <p:spTgt spid="66570"/>
                                        </p:tgtEl>
                                        <p:attrNameLst>
                                          <p:attrName>ppt_w</p:attrName>
                                        </p:attrNameLst>
                                      </p:cBhvr>
                                      <p:tavLst>
                                        <p:tav tm="0" fmla="#ppt_w*sin(2.5*pi*$)">
                                          <p:val>
                                            <p:fltVal val="0"/>
                                          </p:val>
                                        </p:tav>
                                        <p:tav tm="100000">
                                          <p:val>
                                            <p:fltVal val="1"/>
                                          </p:val>
                                        </p:tav>
                                      </p:tavLst>
                                    </p:anim>
                                    <p:anim calcmode="lin" valueType="num">
                                      <p:cBhvr>
                                        <p:cTn id="14" dur="2000" fill="hold"/>
                                        <p:tgtEl>
                                          <p:spTgt spid="66570"/>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0"/>
                                            </p:cond>
                                          </p:stCondLst>
                                          <p:endCondLst>
                                            <p:cond evt="onStopAudio" delay="0">
                                              <p:tgtEl>
                                                <p:sldTgt/>
                                              </p:tgtEl>
                                            </p:cond>
                                          </p:endCondLst>
                                        </p:cTn>
                                        <p:tgtEl>
                                          <p:sndTgt r:embed="rId3" name="wind.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66565"/>
                                        </p:tgtEl>
                                        <p:attrNameLst>
                                          <p:attrName>style.visibility</p:attrName>
                                        </p:attrNameLst>
                                      </p:cBhvr>
                                      <p:to>
                                        <p:strVal val="visible"/>
                                      </p:to>
                                    </p:set>
                                    <p:animEffect transition="in" filter="diamond(in)">
                                      <p:cBhvr>
                                        <p:cTn id="19" dur="2000"/>
                                        <p:tgtEl>
                                          <p:spTgt spid="66565"/>
                                        </p:tgtEl>
                                      </p:cBhvr>
                                    </p:animEffect>
                                  </p:childTnLst>
                                  <p:subTnLst>
                                    <p:audio>
                                      <p:cMediaNode>
                                        <p:cTn display="0" masterRel="sameClick">
                                          <p:stCondLst>
                                            <p:cond evt="begin" delay="0">
                                              <p:tn val="17"/>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5" grpId="0"/>
      <p:bldP spid="66569" grpId="0"/>
      <p:bldP spid="6657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图片 67585" descr="KBSC07"/>
          <p:cNvPicPr>
            <a:picLocks noChangeAspect="1"/>
          </p:cNvPicPr>
          <p:nvPr/>
        </p:nvPicPr>
        <p:blipFill>
          <a:blip r:embed="rId3"/>
          <a:stretch>
            <a:fillRect/>
          </a:stretch>
        </p:blipFill>
        <p:spPr>
          <a:xfrm>
            <a:off x="0" y="-71437"/>
            <a:ext cx="9144000" cy="6858000"/>
          </a:xfrm>
          <a:prstGeom prst="rect">
            <a:avLst/>
          </a:prstGeom>
          <a:noFill/>
          <a:ln w="9525">
            <a:noFill/>
          </a:ln>
        </p:spPr>
      </p:pic>
      <p:sp>
        <p:nvSpPr>
          <p:cNvPr id="44034" name="文本框 67586"/>
          <p:cNvSpPr txBox="1"/>
          <p:nvPr/>
        </p:nvSpPr>
        <p:spPr>
          <a:xfrm>
            <a:off x="684213" y="765175"/>
            <a:ext cx="7704137" cy="2678113"/>
          </a:xfrm>
          <a:prstGeom prst="rect">
            <a:avLst/>
          </a:prstGeom>
          <a:solidFill>
            <a:schemeClr val="bg1"/>
          </a:solidFill>
          <a:ln w="9525" cap="flat" cmpd="sng">
            <a:solidFill>
              <a:schemeClr val="bg1"/>
            </a:solidFill>
            <a:prstDash val="solid"/>
            <a:miter/>
            <a:headEnd type="none" w="med" len="med"/>
            <a:tailEnd type="none" w="med" len="med"/>
          </a:ln>
        </p:spPr>
        <p:txBody>
          <a:bodyPr anchor="t">
            <a:spAutoFit/>
          </a:bodyPr>
          <a:lstStyle/>
          <a:p>
            <a:pPr lvl="0" indent="0">
              <a:lnSpc>
                <a:spcPct val="150000"/>
              </a:lnSpc>
            </a:pPr>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5</a:t>
            </a:r>
            <a:r>
              <a:rPr lang="zh-CN" altLang="en-US" sz="2400" b="1" dirty="0">
                <a:latin typeface="Arial" panose="020B0604020202020204" pitchFamily="34" charset="0"/>
                <a:ea typeface="宋体" panose="02010600030101010101" pitchFamily="2" charset="-122"/>
              </a:rPr>
              <a:t>）进入用户的水              （填“是”或“不是”）纯水 理由是                                                         </a:t>
            </a:r>
            <a:r>
              <a:rPr lang="en-US" altLang="zh-CN" sz="2400" b="1" dirty="0">
                <a:latin typeface="Arial" panose="020B0604020202020204" pitchFamily="34" charset="0"/>
                <a:ea typeface="宋体" panose="02010600030101010101" pitchFamily="2" charset="-122"/>
              </a:rPr>
              <a:t>. </a:t>
            </a:r>
          </a:p>
          <a:p>
            <a:pPr lvl="0" indent="0"/>
            <a:endParaRPr lang="en-US" altLang="zh-CN" sz="2400" b="1" dirty="0">
              <a:latin typeface="Arial" panose="020B0604020202020204" pitchFamily="34" charset="0"/>
              <a:ea typeface="宋体" panose="02010600030101010101" pitchFamily="2" charset="-122"/>
            </a:endParaRPr>
          </a:p>
          <a:p>
            <a:pPr lvl="0" indent="0"/>
            <a:r>
              <a:rPr lang="zh-CN" altLang="en-US" sz="2400" b="1" dirty="0">
                <a:latin typeface="Arial" panose="020B0604020202020204" pitchFamily="34" charset="0"/>
                <a:ea typeface="宋体" panose="02010600030101010101" pitchFamily="2" charset="-122"/>
              </a:rPr>
              <a:t>（</a:t>
            </a:r>
            <a:r>
              <a:rPr lang="en-US" altLang="zh-CN" sz="2400" b="1" dirty="0">
                <a:latin typeface="Arial" panose="020B0604020202020204" pitchFamily="34" charset="0"/>
                <a:ea typeface="宋体" panose="02010600030101010101" pitchFamily="2" charset="-122"/>
              </a:rPr>
              <a:t>6</a:t>
            </a:r>
            <a:r>
              <a:rPr lang="zh-CN" altLang="en-US" sz="2400" b="1" dirty="0">
                <a:latin typeface="Arial" panose="020B0604020202020204" pitchFamily="34" charset="0"/>
                <a:ea typeface="宋体" panose="02010600030101010101" pitchFamily="2" charset="-122"/>
              </a:rPr>
              <a:t>）生活中采用               的方法将硬水软化．</a:t>
            </a:r>
            <a:endParaRPr lang="en-US" altLang="zh-CN" sz="2400" b="1" dirty="0">
              <a:latin typeface="Arial" panose="020B0604020202020204" pitchFamily="34" charset="0"/>
              <a:ea typeface="宋体" panose="02010600030101010101" pitchFamily="2" charset="-122"/>
            </a:endParaRPr>
          </a:p>
          <a:p>
            <a:pPr lvl="0" indent="0"/>
            <a:endParaRPr lang="en-US" altLang="zh-CN" sz="2400" b="1" dirty="0">
              <a:latin typeface="Arial" panose="020B0604020202020204" pitchFamily="34" charset="0"/>
              <a:ea typeface="宋体" panose="02010600030101010101" pitchFamily="2" charset="-122"/>
            </a:endParaRPr>
          </a:p>
          <a:p>
            <a:pPr lvl="0" indent="0"/>
            <a:endParaRPr lang="zh-CN" altLang="en-US" sz="2400" b="1" dirty="0">
              <a:latin typeface="Arial" panose="020B0604020202020204" pitchFamily="34" charset="0"/>
              <a:ea typeface="宋体" panose="02010600030101010101" pitchFamily="2" charset="-122"/>
            </a:endParaRPr>
          </a:p>
        </p:txBody>
      </p:sp>
      <p:sp>
        <p:nvSpPr>
          <p:cNvPr id="44035" name="直接连接符 67587"/>
          <p:cNvSpPr/>
          <p:nvPr/>
        </p:nvSpPr>
        <p:spPr>
          <a:xfrm>
            <a:off x="3635375" y="1316038"/>
            <a:ext cx="863600" cy="0"/>
          </a:xfrm>
          <a:prstGeom prst="line">
            <a:avLst/>
          </a:prstGeom>
          <a:ln w="9525" cap="flat" cmpd="sng">
            <a:solidFill>
              <a:schemeClr val="tx1"/>
            </a:solidFill>
            <a:prstDash val="solid"/>
            <a:round/>
            <a:headEnd type="none" w="med" len="med"/>
            <a:tailEnd type="none" w="med" len="med"/>
          </a:ln>
        </p:spPr>
      </p:sp>
      <p:sp>
        <p:nvSpPr>
          <p:cNvPr id="67589" name="文本框 67588"/>
          <p:cNvSpPr txBox="1"/>
          <p:nvPr/>
        </p:nvSpPr>
        <p:spPr>
          <a:xfrm>
            <a:off x="3600450" y="800100"/>
            <a:ext cx="1136650"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不是</a:t>
            </a:r>
          </a:p>
        </p:txBody>
      </p:sp>
      <p:sp>
        <p:nvSpPr>
          <p:cNvPr id="44037" name="直接连接符 67589"/>
          <p:cNvSpPr/>
          <p:nvPr/>
        </p:nvSpPr>
        <p:spPr>
          <a:xfrm flipV="1">
            <a:off x="2259013" y="1787525"/>
            <a:ext cx="4608512" cy="0"/>
          </a:xfrm>
          <a:prstGeom prst="line">
            <a:avLst/>
          </a:prstGeom>
          <a:ln w="9525" cap="flat" cmpd="sng">
            <a:solidFill>
              <a:schemeClr val="tx1"/>
            </a:solidFill>
            <a:prstDash val="solid"/>
            <a:round/>
            <a:headEnd type="none" w="med" len="med"/>
            <a:tailEnd type="none" w="med" len="med"/>
          </a:ln>
        </p:spPr>
      </p:sp>
      <p:sp>
        <p:nvSpPr>
          <p:cNvPr id="67591" name="文本框 67590"/>
          <p:cNvSpPr txBox="1"/>
          <p:nvPr/>
        </p:nvSpPr>
        <p:spPr>
          <a:xfrm>
            <a:off x="2117725" y="1379538"/>
            <a:ext cx="5457825" cy="457200"/>
          </a:xfrm>
          <a:prstGeom prst="rect">
            <a:avLst/>
          </a:prstGeom>
          <a:noFill/>
          <a:ln w="9525">
            <a:noFill/>
          </a:ln>
        </p:spPr>
        <p:txBody>
          <a:bodyPr anchor="t">
            <a:spAutoFit/>
          </a:bodyPr>
          <a:lstStyle/>
          <a:p>
            <a:pPr lvl="0" indent="0">
              <a:spcBef>
                <a:spcPct val="50000"/>
              </a:spcBef>
            </a:pPr>
            <a:r>
              <a:rPr lang="zh-CN" altLang="en-US" sz="2400" b="1" dirty="0">
                <a:solidFill>
                  <a:srgbClr val="FF0066"/>
                </a:solidFill>
                <a:latin typeface="Arial" panose="020B0604020202020204" pitchFamily="34" charset="0"/>
                <a:ea typeface="宋体" panose="02010600030101010101" pitchFamily="2" charset="-122"/>
              </a:rPr>
              <a:t>水里还含有一些可溶性的杂质</a:t>
            </a:r>
          </a:p>
        </p:txBody>
      </p:sp>
      <p:sp>
        <p:nvSpPr>
          <p:cNvPr id="44039" name="直接连接符 67591"/>
          <p:cNvSpPr/>
          <p:nvPr/>
        </p:nvSpPr>
        <p:spPr>
          <a:xfrm>
            <a:off x="3203575" y="2617788"/>
            <a:ext cx="935038" cy="0"/>
          </a:xfrm>
          <a:prstGeom prst="line">
            <a:avLst/>
          </a:prstGeom>
          <a:ln w="9525" cap="flat" cmpd="sng">
            <a:solidFill>
              <a:schemeClr val="tx1"/>
            </a:solidFill>
            <a:prstDash val="solid"/>
            <a:round/>
            <a:headEnd type="none" w="med" len="med"/>
            <a:tailEnd type="none" w="med" len="med"/>
          </a:ln>
        </p:spPr>
      </p:sp>
      <p:sp>
        <p:nvSpPr>
          <p:cNvPr id="67593" name="文本框 67592"/>
          <p:cNvSpPr txBox="1"/>
          <p:nvPr/>
        </p:nvSpPr>
        <p:spPr>
          <a:xfrm>
            <a:off x="3298825" y="2155825"/>
            <a:ext cx="796925" cy="457200"/>
          </a:xfrm>
          <a:prstGeom prst="rect">
            <a:avLst/>
          </a:prstGeom>
          <a:noFill/>
          <a:ln w="9525">
            <a:noFill/>
          </a:ln>
        </p:spPr>
        <p:txBody>
          <a:bodyPr wrap="none" anchor="t">
            <a:spAutoFit/>
          </a:bodyPr>
          <a:lstStyle/>
          <a:p>
            <a:pPr lvl="0" indent="0"/>
            <a:r>
              <a:rPr lang="zh-CN" altLang="en-US" sz="2400" b="1" dirty="0">
                <a:solidFill>
                  <a:srgbClr val="FF0066"/>
                </a:solidFill>
                <a:latin typeface="Arial" panose="020B0604020202020204" pitchFamily="34" charset="0"/>
                <a:ea typeface="宋体" panose="02010600030101010101" pitchFamily="2" charset="-122"/>
              </a:rPr>
              <a:t>煮沸</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7589"/>
                                        </p:tgtEl>
                                        <p:attrNameLst>
                                          <p:attrName>style.visibility</p:attrName>
                                        </p:attrNameLst>
                                      </p:cBhvr>
                                      <p:to>
                                        <p:strVal val="visible"/>
                                      </p:to>
                                    </p:set>
                                    <p:animEffect transition="in" filter="blinds(horizontal)">
                                      <p:cBhvr>
                                        <p:cTn id="7" dur="500"/>
                                        <p:tgtEl>
                                          <p:spTgt spid="67589"/>
                                        </p:tgtEl>
                                      </p:cBhvr>
                                    </p:animEffect>
                                  </p:childTnLst>
                                  <p:subTnLst>
                                    <p:audio>
                                      <p:cMediaNode>
                                        <p:cTn display="0" masterRel="sameClick">
                                          <p:stCondLst>
                                            <p:cond evt="begin" delay="0">
                                              <p:tn val="5"/>
                                            </p:cond>
                                          </p:stCondLst>
                                          <p:endCondLst>
                                            <p:cond evt="onStopAudio" delay="0">
                                              <p:tgtEl>
                                                <p:sldTgt/>
                                              </p:tgtEl>
                                            </p:cond>
                                          </p:endCondLst>
                                        </p:cTn>
                                        <p:tgtEl>
                                          <p:sndTgt r:embed="rId2" name="suction.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6" fill="hold" grpId="0" nodeType="clickEffect">
                                  <p:stCondLst>
                                    <p:cond delay="0"/>
                                  </p:stCondLst>
                                  <p:childTnLst>
                                    <p:set>
                                      <p:cBhvr>
                                        <p:cTn id="11" dur="1" fill="hold">
                                          <p:stCondLst>
                                            <p:cond delay="0"/>
                                          </p:stCondLst>
                                        </p:cTn>
                                        <p:tgtEl>
                                          <p:spTgt spid="67591"/>
                                        </p:tgtEl>
                                        <p:attrNameLst>
                                          <p:attrName>style.visibility</p:attrName>
                                        </p:attrNameLst>
                                      </p:cBhvr>
                                      <p:to>
                                        <p:strVal val="visible"/>
                                      </p:to>
                                    </p:set>
                                    <p:anim calcmode="lin" valueType="num">
                                      <p:cBhvr additive="base">
                                        <p:cTn id="12" dur="500" fill="hold"/>
                                        <p:tgtEl>
                                          <p:spTgt spid="67591"/>
                                        </p:tgtEl>
                                        <p:attrNameLst>
                                          <p:attrName>ppt_x</p:attrName>
                                        </p:attrNameLst>
                                      </p:cBhvr>
                                      <p:tavLst>
                                        <p:tav tm="0">
                                          <p:val>
                                            <p:strVal val="1+#ppt_w/2"/>
                                          </p:val>
                                        </p:tav>
                                        <p:tav tm="100000">
                                          <p:val>
                                            <p:strVal val="#ppt_x"/>
                                          </p:val>
                                        </p:tav>
                                      </p:tavLst>
                                    </p:anim>
                                    <p:anim calcmode="lin" valueType="num">
                                      <p:cBhvr additive="base">
                                        <p:cTn id="13" dur="500" fill="hold"/>
                                        <p:tgtEl>
                                          <p:spTgt spid="6759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suction.wav"/>
                                        </p:tgtEl>
                                      </p:cMediaNode>
                                    </p:audio>
                                  </p:sub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67593"/>
                                        </p:tgtEl>
                                        <p:attrNameLst>
                                          <p:attrName>style.visibility</p:attrName>
                                        </p:attrNameLst>
                                      </p:cBhvr>
                                      <p:to>
                                        <p:strVal val="visible"/>
                                      </p:to>
                                    </p:set>
                                    <p:animEffect transition="in" filter="box(in)">
                                      <p:cBhvr>
                                        <p:cTn id="18" dur="500"/>
                                        <p:tgtEl>
                                          <p:spTgt spid="67593"/>
                                        </p:tgtEl>
                                      </p:cBhvr>
                                    </p:animEffect>
                                  </p:childTnLst>
                                  <p:subTnLst>
                                    <p:audio>
                                      <p:cMediaNode>
                                        <p:cTn display="0" masterRel="sameClick">
                                          <p:stCondLst>
                                            <p:cond evt="begin" delay="0">
                                              <p:tn val="16"/>
                                            </p:cond>
                                          </p:stCondLst>
                                          <p:endCondLst>
                                            <p:cond evt="onStopAudio" delay="0">
                                              <p:tgtEl>
                                                <p:sldTgt/>
                                              </p:tgtEl>
                                            </p:cond>
                                          </p:endCondLst>
                                        </p:cTn>
                                        <p:tgtEl>
                                          <p:sndTgt r:embed="rId2"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9" grpId="0"/>
      <p:bldP spid="67591" grpId="0"/>
      <p:bldP spid="67593"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2750</Words>
  <Application>Microsoft Office PowerPoint</Application>
  <PresentationFormat>全屏显示(4:3)</PresentationFormat>
  <Paragraphs>390</Paragraphs>
  <Slides>42</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42</vt:i4>
      </vt:variant>
    </vt:vector>
  </HeadingPairs>
  <TitlesOfParts>
    <vt:vector size="48" baseType="lpstr">
      <vt:lpstr>黑体</vt:lpstr>
      <vt:lpstr>楷体_GB2312</vt:lpstr>
      <vt:lpstr>宋体</vt:lpstr>
      <vt:lpstr>Arial</vt:lpstr>
      <vt:lpstr>Times New Roman</vt:lpstr>
      <vt:lpstr>默认设计模板</vt:lpstr>
      <vt:lpstr>PowerPoint 演示文稿</vt:lpstr>
      <vt:lpstr>PowerPoint 演示文稿</vt:lpstr>
      <vt:lpstr>PowerPoint 演示文稿</vt:lpstr>
      <vt:lpstr>PowerPoint 演示文稿</vt:lpstr>
      <vt:lpstr>PowerPoint 演示文稿</vt:lpstr>
      <vt:lpstr>PowerPoint 演示文稿</vt:lpstr>
      <vt:lpstr>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相册</dc:title>
  <dc:creator>User</dc:creator>
  <cp:lastModifiedBy>CJD</cp:lastModifiedBy>
  <cp:revision>72</cp:revision>
  <dcterms:created xsi:type="dcterms:W3CDTF">2013-03-25T01:06:00Z</dcterms:created>
  <dcterms:modified xsi:type="dcterms:W3CDTF">2018-04-18T10:52:26Z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2052-10.1.0.6382</vt:lpwstr>
  </property>
</Properties>
</file>