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6126" r:id="rId4"/>
    <p:sldId id="6127" r:id="rId5"/>
    <p:sldId id="6128" r:id="rId6"/>
    <p:sldId id="6133" r:id="rId7"/>
    <p:sldId id="260" r:id="rId8"/>
    <p:sldId id="258" r:id="rId9"/>
    <p:sldId id="564" r:id="rId10"/>
    <p:sldId id="257" r:id="rId11"/>
    <p:sldId id="256" r:id="rId12"/>
    <p:sldId id="259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A6A435-35DD-4C03-9155-0192DB9855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1E1E206-C7F7-49C1-8556-3872700F58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B37DCD5-8796-4437-940F-993D68868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0424B1-F0DD-49E7-B2E4-5D2D3DC70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DD4AA9B-DA47-4C91-80CA-34FB56A98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865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42B85A-1A42-4015-AC14-B505BB56A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DFD6275-9FC0-4945-AEAE-4920264DE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4C0D09-81B2-4524-8982-5B1EBE6C3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6DABD7-F8EB-4F31-A764-3C8222189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C4C75E2-E9E0-4555-9DF1-C2E1FEF39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276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65AD0A2-8514-4E31-BF89-2DD450634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D8D3F95-BC74-4014-A2D9-5ADEAC39A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1E436A0-19F4-4F5F-8573-00AFE548F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E1F0E1-BD14-4226-BACC-49E86DCD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58B62FE-5F20-45A4-BF85-893518844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579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F9CA35-9091-43C0-B867-2FD394841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1D9D602-A2DD-48FE-B5A2-1B888C4028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129F4BE-AF83-486E-BC29-AEC58D6626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9515CC7-C565-4EF9-AC52-E44E4D43E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ADE875E-E4AC-4B6F-BBD1-26C1FF8C3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F7E47E4-FF46-4F38-85CB-00A1E7AAD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614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F63206-0403-42A2-8CB6-52E61C50C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6536B57-9EFA-4625-AF87-7E118DA5C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6FB72D-EB40-4D71-AFF9-ADF02BB2E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34441FF-0BB8-4A68-BE20-B1B17768B2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AE4D7CF-26AA-4206-8A35-1F7C1527B7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F2319BF-7DC4-41DD-8210-EC45A497F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71ACC14-F446-46D7-9CD9-AFEDDEA20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9B056A5-C780-41F1-8912-9FBB2A072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52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CBA4AC4-9638-43A3-B75F-A78BA81E2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E29D5FB-3510-478F-BD9A-F2D8C6A1C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6C11E97-746F-4A63-933C-BCDFD4C73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F117A3C-71DE-4AE4-B376-9F9377E43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932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F99692B-B1AB-47C9-8A58-9EB33DFCA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DD099A5-B759-41F7-A22E-FD7B2EF71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9F6D505-4A03-4078-B309-72E46143A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335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8F6A79-1002-42CC-AD99-256087293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B071641-E2FC-454E-B46F-EFD2D28A0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7B18329-1C76-4263-B618-59BD607B6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235C6E3-D364-48F6-BA59-D83C59D04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1A1C4AA-3C33-42E5-8997-BF8A3A10F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8610F1E-9FC1-4AF3-BD31-F8AECAB94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597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0DFA9A-48E8-4A9B-8E0C-7F301D6CD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AFF5CD1-F3D4-43E7-8E49-1127F05B1E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6834240-ADDF-4270-AA8A-7A15ADBAB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722BC57-1896-490B-9B4A-7D7EDD34D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BC0ABC9-B21A-4655-89A4-A5B817E18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10C9EF3-BB15-4EA2-AAD1-1C06EC044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163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3294CE-85B2-458F-95CB-BB1692F45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C3DA342-C77D-462C-9143-906F8B5750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A2BB08A-BE97-4DD4-AAB5-BB78424A6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F9515AB-DEE4-4715-8680-2054BB7FE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A5B101C-C6A9-45A5-A0CF-5A3940509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754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FF7C494-6AE6-46DE-B922-F65F28F252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9B48EDB-120B-478D-A5B1-3578559F56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0ED5FD1-45E4-434F-A601-EB8A9AEF3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2A7D31A-B2DF-4F7E-89E7-D7897E886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29B8736-A8F0-42BE-93BA-6D00430C4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69518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7"/>
          <p:cNvSpPr/>
          <p:nvPr userDrawn="1"/>
        </p:nvSpPr>
        <p:spPr>
          <a:xfrm>
            <a:off x="0" y="4281488"/>
            <a:ext cx="12192000" cy="20605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图片 6"/>
          <p:cNvPicPr>
            <a:picLocks noChangeAspect="1"/>
          </p:cNvPicPr>
          <p:nvPr userDrawn="1"/>
        </p:nvPicPr>
        <p:blipFill>
          <a:blip r:embed="rId2"/>
          <a:srcRect t="45717" b="1630"/>
          <a:stretch>
            <a:fillRect/>
          </a:stretch>
        </p:blipFill>
        <p:spPr bwMode="auto">
          <a:xfrm>
            <a:off x="0" y="0"/>
            <a:ext cx="12192000" cy="428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13"/>
          <p:cNvSpPr/>
          <p:nvPr userDrawn="1"/>
        </p:nvSpPr>
        <p:spPr>
          <a:xfrm>
            <a:off x="0" y="4005263"/>
            <a:ext cx="12192000" cy="568325"/>
          </a:xfrm>
          <a:prstGeom prst="rect">
            <a:avLst/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任意多边形 12"/>
          <p:cNvSpPr/>
          <p:nvPr userDrawn="1"/>
        </p:nvSpPr>
        <p:spPr>
          <a:xfrm>
            <a:off x="5268913" y="2563813"/>
            <a:ext cx="1654175" cy="1917700"/>
          </a:xfrm>
          <a:custGeom>
            <a:avLst/>
            <a:gdLst>
              <a:gd name="connsiteX0" fmla="*/ 1188669 w 2377338"/>
              <a:gd name="connsiteY0" fmla="*/ 0 h 2757714"/>
              <a:gd name="connsiteX1" fmla="*/ 2377338 w 2377338"/>
              <a:gd name="connsiteY1" fmla="*/ 594335 h 2757714"/>
              <a:gd name="connsiteX2" fmla="*/ 2377338 w 2377338"/>
              <a:gd name="connsiteY2" fmla="*/ 2163379 h 2757714"/>
              <a:gd name="connsiteX3" fmla="*/ 1188669 w 2377338"/>
              <a:gd name="connsiteY3" fmla="*/ 2757714 h 2757714"/>
              <a:gd name="connsiteX4" fmla="*/ 0 w 2377338"/>
              <a:gd name="connsiteY4" fmla="*/ 2163379 h 2757714"/>
              <a:gd name="connsiteX5" fmla="*/ 0 w 2377338"/>
              <a:gd name="connsiteY5" fmla="*/ 594335 h 275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77338" h="2757714">
                <a:moveTo>
                  <a:pt x="1188669" y="0"/>
                </a:moveTo>
                <a:lnTo>
                  <a:pt x="2377338" y="594335"/>
                </a:lnTo>
                <a:lnTo>
                  <a:pt x="2377338" y="2163379"/>
                </a:lnTo>
                <a:lnTo>
                  <a:pt x="1188669" y="2757714"/>
                </a:lnTo>
                <a:lnTo>
                  <a:pt x="0" y="2163379"/>
                </a:lnTo>
                <a:lnTo>
                  <a:pt x="0" y="594335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/>
              <a:t>LOGO</a:t>
            </a:r>
            <a:endParaRPr lang="zh-CN" altLang="en-US" sz="36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5805034"/>
            <a:ext cx="10515600" cy="41751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4609191"/>
            <a:ext cx="10515600" cy="1176338"/>
          </a:xfrm>
        </p:spPr>
        <p:txBody>
          <a:bodyPr wrap="square" anchorCtr="0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7A3E8-3400-4FF9-A53B-99B4E745DEA7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1D1FA-D2DE-47B8-BA8A-38312B597B31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47805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6"/>
          <p:cNvGrpSpPr/>
          <p:nvPr userDrawn="1"/>
        </p:nvGrpSpPr>
        <p:grpSpPr bwMode="auto">
          <a:xfrm>
            <a:off x="550863" y="409575"/>
            <a:ext cx="546100" cy="593725"/>
            <a:chOff x="1392693" y="990828"/>
            <a:chExt cx="328611" cy="357186"/>
          </a:xfrm>
        </p:grpSpPr>
        <p:sp>
          <p:nvSpPr>
            <p:cNvPr id="5" name="MH_Other_1"/>
            <p:cNvSpPr/>
            <p:nvPr>
              <p:custDataLst>
                <p:tags r:id="rId1"/>
              </p:custDataLst>
            </p:nvPr>
          </p:nvSpPr>
          <p:spPr>
            <a:xfrm>
              <a:off x="1424216" y="1050996"/>
              <a:ext cx="297088" cy="297018"/>
            </a:xfrm>
            <a:prstGeom prst="ellipse">
              <a:avLst/>
            </a:prstGeom>
            <a:solidFill>
              <a:schemeClr val="accent1"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MH_Other_2"/>
            <p:cNvSpPr/>
            <p:nvPr>
              <p:custDataLst>
                <p:tags r:id="rId2"/>
              </p:custDataLst>
            </p:nvPr>
          </p:nvSpPr>
          <p:spPr>
            <a:xfrm>
              <a:off x="1392693" y="990828"/>
              <a:ext cx="179590" cy="179548"/>
            </a:xfrm>
            <a:prstGeom prst="ellipse">
              <a:avLst/>
            </a:prstGeom>
            <a:solidFill>
              <a:schemeClr val="accent1"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29200" y="1533600"/>
            <a:ext cx="9759600" cy="1879200"/>
          </a:xfrm>
        </p:spPr>
        <p:txBody>
          <a:bodyPr>
            <a:normAutofit/>
          </a:bodyPr>
          <a:lstStyle>
            <a:lvl1pPr marL="0" indent="0">
              <a:lnSpc>
                <a:spcPct val="170000"/>
              </a:lnSpc>
              <a:spcBef>
                <a:spcPts val="1200"/>
              </a:spcBef>
              <a:spcAft>
                <a:spcPts val="600"/>
              </a:spcAft>
              <a:buNone/>
              <a:defRPr sz="1800"/>
            </a:lvl1pPr>
            <a:lvl2pPr marL="536575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7A938-8F42-433C-B2D4-E6F569E69972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38191-E648-4AA9-8839-3E91BB28990A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3969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8"/>
          <p:cNvSpPr/>
          <p:nvPr userDrawn="1"/>
        </p:nvSpPr>
        <p:spPr>
          <a:xfrm>
            <a:off x="0" y="6399213"/>
            <a:ext cx="12192000" cy="458787"/>
          </a:xfrm>
          <a:prstGeom prst="rect">
            <a:avLst/>
          </a:prstGeom>
          <a:gradFill>
            <a:gsLst>
              <a:gs pos="0">
                <a:schemeClr val="accent1"/>
              </a:gs>
              <a:gs pos="25000">
                <a:schemeClr val="accent2"/>
              </a:gs>
              <a:gs pos="50000">
                <a:schemeClr val="accent3"/>
              </a:gs>
              <a:gs pos="100000">
                <a:schemeClr val="accent6"/>
              </a:gs>
              <a:gs pos="75000">
                <a:schemeClr val="accent4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6"/>
          <p:cNvSpPr/>
          <p:nvPr userDrawn="1"/>
        </p:nvSpPr>
        <p:spPr>
          <a:xfrm>
            <a:off x="0" y="2816225"/>
            <a:ext cx="1566863" cy="8556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7"/>
          <p:cNvSpPr/>
          <p:nvPr userDrawn="1"/>
        </p:nvSpPr>
        <p:spPr>
          <a:xfrm>
            <a:off x="1436915" y="2053772"/>
            <a:ext cx="2394855" cy="2394855"/>
          </a:xfrm>
          <a:prstGeom prst="ellipse">
            <a:avLst/>
          </a:prstGeom>
          <a:solidFill>
            <a:schemeClr val="bg1"/>
          </a:solidFill>
          <a:ln w="250825">
            <a:gradFill>
              <a:gsLst>
                <a:gs pos="0">
                  <a:schemeClr val="accent1"/>
                </a:gs>
                <a:gs pos="33000">
                  <a:schemeClr val="accent2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33371" y="2646362"/>
            <a:ext cx="6964136" cy="1209675"/>
          </a:xfrm>
        </p:spPr>
        <p:txBody>
          <a:bodyPr anchorCtr="0"/>
          <a:lstStyle>
            <a:lvl1pPr algn="ctr">
              <a:defRPr sz="44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33371" y="3863749"/>
            <a:ext cx="6964136" cy="505051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79A86-3602-45B0-8B5A-EC1D851D1232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7E93A-9592-4020-A065-D1650ED75F45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13311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7"/>
          <p:cNvGrpSpPr/>
          <p:nvPr userDrawn="1"/>
        </p:nvGrpSpPr>
        <p:grpSpPr bwMode="auto">
          <a:xfrm>
            <a:off x="550863" y="409575"/>
            <a:ext cx="546100" cy="593725"/>
            <a:chOff x="1392693" y="990828"/>
            <a:chExt cx="328611" cy="357186"/>
          </a:xfrm>
        </p:grpSpPr>
        <p:sp>
          <p:nvSpPr>
            <p:cNvPr id="6" name="MH_Other_1"/>
            <p:cNvSpPr/>
            <p:nvPr>
              <p:custDataLst>
                <p:tags r:id="rId1"/>
              </p:custDataLst>
            </p:nvPr>
          </p:nvSpPr>
          <p:spPr>
            <a:xfrm>
              <a:off x="1424216" y="1050996"/>
              <a:ext cx="297088" cy="297018"/>
            </a:xfrm>
            <a:prstGeom prst="ellipse">
              <a:avLst/>
            </a:prstGeom>
            <a:solidFill>
              <a:schemeClr val="accent1"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MH_Other_2"/>
            <p:cNvSpPr/>
            <p:nvPr>
              <p:custDataLst>
                <p:tags r:id="rId2"/>
              </p:custDataLst>
            </p:nvPr>
          </p:nvSpPr>
          <p:spPr>
            <a:xfrm>
              <a:off x="1392693" y="990828"/>
              <a:ext cx="179590" cy="179548"/>
            </a:xfrm>
            <a:prstGeom prst="ellipse">
              <a:avLst/>
            </a:prstGeom>
            <a:solidFill>
              <a:schemeClr val="accent1"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242103" y="1533600"/>
            <a:ext cx="10111696" cy="2033100"/>
          </a:xfrm>
        </p:spPr>
        <p:txBody>
          <a:bodyPr>
            <a:normAutofit/>
          </a:bodyPr>
          <a:lstStyle>
            <a:lvl1pPr marL="0" indent="0">
              <a:lnSpc>
                <a:spcPct val="170000"/>
              </a:lnSpc>
              <a:spcBef>
                <a:spcPts val="1200"/>
              </a:spcBef>
              <a:spcAft>
                <a:spcPts val="600"/>
              </a:spcAft>
              <a:buNone/>
              <a:defRPr sz="1800"/>
            </a:lvl1pPr>
            <a:lvl2pPr marL="536575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42103" y="4024083"/>
            <a:ext cx="10111696" cy="2033100"/>
          </a:xfrm>
        </p:spPr>
        <p:txBody>
          <a:bodyPr>
            <a:normAutofit/>
          </a:bodyPr>
          <a:lstStyle>
            <a:lvl1pPr marL="0" indent="0">
              <a:lnSpc>
                <a:spcPct val="170000"/>
              </a:lnSpc>
              <a:spcBef>
                <a:spcPts val="1200"/>
              </a:spcBef>
              <a:spcAft>
                <a:spcPts val="600"/>
              </a:spcAft>
              <a:buNone/>
              <a:defRPr sz="1800"/>
            </a:lvl1pPr>
            <a:lvl2pPr marL="536575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8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E7D7B-1A33-41E0-942A-4832B8ABA872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EBDAD-2568-482F-A617-FE31684F9F5C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2670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AF5D1-D566-4E74-8443-D451D807F841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86CA6-C8B0-472F-A247-6729717C2CF2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5471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410575" y="996950"/>
            <a:ext cx="3781425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22000" y="2962800"/>
            <a:ext cx="5346000" cy="1015200"/>
          </a:xfrm>
        </p:spPr>
        <p:txBody>
          <a:bodyPr anchor="t" anchorCtr="0"/>
          <a:lstStyle>
            <a:lvl1pPr algn="r">
              <a:defRPr sz="6000">
                <a:solidFill>
                  <a:schemeClr val="accent1"/>
                </a:solidFill>
                <a:latin typeface="方正舒体" pitchFamily="2" charset="-122"/>
                <a:ea typeface="方正舒体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A0B53-1799-4880-A83B-5C0287395FA0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A030A-7204-41D1-973A-A87E53864D2F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5804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 userDrawn="1"/>
        </p:nvSpPr>
        <p:spPr>
          <a:xfrm>
            <a:off x="0" y="6399213"/>
            <a:ext cx="12192000" cy="458787"/>
          </a:xfrm>
          <a:prstGeom prst="rect">
            <a:avLst/>
          </a:prstGeom>
          <a:gradFill>
            <a:gsLst>
              <a:gs pos="0">
                <a:schemeClr val="accent1"/>
              </a:gs>
              <a:gs pos="25000">
                <a:schemeClr val="accent2"/>
              </a:gs>
              <a:gs pos="50000">
                <a:schemeClr val="accent3"/>
              </a:gs>
              <a:gs pos="100000">
                <a:schemeClr val="accent6"/>
              </a:gs>
              <a:gs pos="75000">
                <a:schemeClr val="accent4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4196B-95A5-41BE-8F85-25436191BAF2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69A80-C9E9-4B4C-BD38-1C909232FBC7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9558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4"/>
          <p:cNvSpPr/>
          <p:nvPr/>
        </p:nvSpPr>
        <p:spPr>
          <a:xfrm>
            <a:off x="2786063" y="1757363"/>
            <a:ext cx="3182937" cy="3873500"/>
          </a:xfrm>
          <a:prstGeom prst="rect">
            <a:avLst/>
          </a:prstGeom>
          <a:solidFill>
            <a:srgbClr val="EEEEEE"/>
          </a:solidFill>
          <a:ln w="9525">
            <a:solidFill>
              <a:srgbClr val="E0E0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0400" y="392400"/>
            <a:ext cx="10112400" cy="723600"/>
          </a:xfrm>
        </p:spPr>
        <p:txBody>
          <a:bodyPr anchorCtr="0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020400" y="1965600"/>
            <a:ext cx="2714400" cy="3142800"/>
          </a:xfrm>
        </p:spPr>
        <p:txBody>
          <a:bodyPr rtlCol="0" anchor="ctr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469200" y="1724400"/>
            <a:ext cx="3312000" cy="3906000"/>
          </a:xfrm>
        </p:spPr>
        <p:txBody>
          <a:bodyPr lIns="0" rIns="0" anchor="ctr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800">
                <a:solidFill>
                  <a:schemeClr val="accent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0B92A-DCCB-4D21-80CA-22EEF24B7EF4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9C61E-E3EB-450F-B618-9C2B611ECF71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2159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74779" y="365125"/>
            <a:ext cx="1336220" cy="5811838"/>
          </a:xfrm>
        </p:spPr>
        <p:txBody>
          <a:bodyPr vert="eaVert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65125"/>
            <a:ext cx="9762565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9A1F7-0BA9-4F86-9265-25285181E8E1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56431-C8BF-4960-A3D9-768FFC5B71B6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0890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339725" y="285750"/>
            <a:ext cx="11512550" cy="592772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D0A37-EAAC-426A-84AB-A54C432576E0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DA3DF-4F12-4689-9F24-6831E978865F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6813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DF902D0-58D6-4EA5-A2CF-C13E30F83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9DFC8F1-5512-4396-9445-24338B637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F8D289B-02A5-46C1-B0CD-BD7617D7CC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09685D-FF05-4071-A1BC-9AD381539447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1555BDF-9408-4F7D-AEF1-77FCA817B6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C5CB921-C53A-4C5D-988A-D2FB5DA0A6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D9590-F7A3-4D48-8FEC-8D4FDC6C2F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8000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399213"/>
            <a:ext cx="12192000" cy="458787"/>
          </a:xfrm>
          <a:prstGeom prst="rect">
            <a:avLst/>
          </a:prstGeom>
          <a:gradFill>
            <a:gsLst>
              <a:gs pos="0">
                <a:schemeClr val="accent1"/>
              </a:gs>
              <a:gs pos="25000">
                <a:schemeClr val="accent2"/>
              </a:gs>
              <a:gs pos="50000">
                <a:schemeClr val="accent3"/>
              </a:gs>
              <a:gs pos="100000">
                <a:schemeClr val="accent6"/>
              </a:gs>
              <a:gs pos="75000">
                <a:schemeClr val="accent4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41425" y="393700"/>
            <a:ext cx="10112375" cy="723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1241425" y="1274763"/>
            <a:ext cx="10112375" cy="4510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4579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86E57E7-E9E5-4E57-82A0-A65CDDC2CAA7}" type="datetimeFigureOut">
              <a:rPr lang="zh-CN" altLang="en-US"/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4579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4579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41DCFBF-04CE-4984-906D-E4957E57E41D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247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200" kern="1200">
          <a:gradFill>
            <a:gsLst>
              <a:gs pos="0">
                <a:schemeClr val="accent1"/>
              </a:gs>
              <a:gs pos="33000">
                <a:schemeClr val="accent2"/>
              </a:gs>
              <a:gs pos="66000">
                <a:schemeClr val="accent3"/>
              </a:gs>
              <a:gs pos="100000">
                <a:schemeClr val="accent4"/>
              </a:gs>
            </a:gsLst>
            <a:lin ang="0" scaled="0"/>
          </a:gra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449580" indent="-449580" algn="l" rtl="0" fontAlgn="base">
        <a:lnSpc>
          <a:spcPct val="12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00" indent="-276225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146E81-E846-4894-AA2C-996705C8CB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621FD1E-9745-4DFB-99A8-781547D45B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369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61272" y="159026"/>
            <a:ext cx="11388725" cy="655983"/>
          </a:xfrm>
        </p:spPr>
        <p:txBody>
          <a:bodyPr/>
          <a:lstStyle/>
          <a:p>
            <a:r>
              <a:rPr lang="zh-CN" altLang="en-US" sz="2800" dirty="0"/>
              <a:t>升格训练：</a:t>
            </a:r>
            <a:r>
              <a:rPr lang="zh-CN" altLang="en-US" sz="2800" b="1" dirty="0"/>
              <a:t>请你给下文打分，并且提出修改意见</a:t>
            </a:r>
            <a:endParaRPr lang="zh-CN" altLang="en-US" b="1" dirty="0"/>
          </a:p>
        </p:txBody>
      </p:sp>
      <p:sp>
        <p:nvSpPr>
          <p:cNvPr id="11" name="内容占位符 10"/>
          <p:cNvSpPr>
            <a:spLocks noGrp="1"/>
          </p:cNvSpPr>
          <p:nvPr>
            <p:ph idx="1"/>
          </p:nvPr>
        </p:nvSpPr>
        <p:spPr>
          <a:xfrm>
            <a:off x="69575" y="1010479"/>
            <a:ext cx="11730728" cy="529093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4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0" b="1" dirty="0">
                <a:solidFill>
                  <a:srgbClr val="000000"/>
                </a:solidFill>
              </a:rPr>
              <a:t>    在</a:t>
            </a:r>
            <a:r>
              <a:rPr lang="zh-CN" altLang="en-US" sz="7000" b="1" dirty="0">
                <a:solidFill>
                  <a:srgbClr val="000000"/>
                </a:solidFill>
              </a:rPr>
              <a:t>我们生活中，有许多风景，有美丽的风景，有人为的风景，有自然的风景等，这些风景往往都</a:t>
            </a:r>
            <a:endParaRPr lang="en-US" altLang="zh-CN" sz="7000" b="1" dirty="0">
              <a:solidFill>
                <a:srgbClr val="000000"/>
              </a:solidFill>
            </a:endParaRPr>
          </a:p>
          <a:p>
            <a:pPr marL="0" indent="0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7000" b="1" dirty="0">
                <a:solidFill>
                  <a:srgbClr val="000000"/>
                </a:solidFill>
              </a:rPr>
              <a:t>会让人感到放松，愉快。但其实风景不仅仅只有这些，</a:t>
            </a:r>
            <a:r>
              <a:rPr lang="zh-CN" altLang="en-US" sz="7000" b="1" dirty="0">
                <a:solidFill>
                  <a:srgbClr val="FF0000"/>
                </a:solidFill>
              </a:rPr>
              <a:t>这也是一道风景</a:t>
            </a:r>
            <a:r>
              <a:rPr lang="zh-CN" altLang="en-US" sz="7000" b="1" dirty="0">
                <a:solidFill>
                  <a:srgbClr val="000000"/>
                </a:solidFill>
              </a:rPr>
              <a:t>。</a:t>
            </a:r>
            <a:endParaRPr lang="en-US" altLang="zh-CN" sz="7000" b="1" dirty="0">
              <a:solidFill>
                <a:srgbClr val="000000"/>
              </a:solidFill>
            </a:endParaRPr>
          </a:p>
          <a:p>
            <a:pPr marL="0" indent="0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7000" b="1" dirty="0">
                <a:solidFill>
                  <a:srgbClr val="000000"/>
                </a:solidFill>
              </a:rPr>
              <a:t>       </a:t>
            </a:r>
            <a:r>
              <a:rPr lang="zh-CN" altLang="en-US" sz="7000" b="1" dirty="0">
                <a:solidFill>
                  <a:srgbClr val="000000"/>
                </a:solidFill>
              </a:rPr>
              <a:t>记得那年国庆，我随爷爷奶奶从杭州开车回到上海。当时全程的车流量都非常大，是平时的几倍！所以我们经常会遇到堵车的情况，甚至有几次，我们一直呆在原地，丝毫不动。这时，我却在关注着是否有司机为了节省时间而占用应急车道行驶。最后的结果让我非常地吃惊：除了一辆车打着双闪警示灯通过，其他车辆都没有占用应急车道，大家都把应急车道留给了有需要的人。我觉得，</a:t>
            </a:r>
            <a:r>
              <a:rPr lang="zh-CN" altLang="en-US" sz="7000" b="1" dirty="0">
                <a:solidFill>
                  <a:srgbClr val="FF0000"/>
                </a:solidFill>
              </a:rPr>
              <a:t>这也是一道风景</a:t>
            </a:r>
            <a:r>
              <a:rPr lang="zh-CN" altLang="en-US" sz="7000" b="1" dirty="0">
                <a:solidFill>
                  <a:srgbClr val="000000"/>
                </a:solidFill>
              </a:rPr>
              <a:t>。后来，有警车和拖车走应急车道到达了事故现场，这位救援赢得了宝贵时间。</a:t>
            </a:r>
            <a:endParaRPr lang="en-US" altLang="zh-CN" sz="7000" b="1" dirty="0">
              <a:solidFill>
                <a:srgbClr val="000000"/>
              </a:solidFill>
            </a:endParaRPr>
          </a:p>
          <a:p>
            <a:pPr marL="0" indent="0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7000" b="1" dirty="0">
                <a:solidFill>
                  <a:srgbClr val="000000"/>
                </a:solidFill>
              </a:rPr>
              <a:t>       </a:t>
            </a:r>
            <a:r>
              <a:rPr lang="zh-CN" altLang="en-US" sz="7000" b="1" dirty="0">
                <a:solidFill>
                  <a:srgbClr val="000000"/>
                </a:solidFill>
              </a:rPr>
              <a:t>每到节假日，上海地铁的进闸口处就会有很多人，往往都要排好几分钟的队才能通过闸机进站。由于只有四个闸机，所以大家都排成了四条队。虽然这四条队很长，但是因为大家都非常自觉地排队，没有人插队，所以大大提高了过闸机的效率，缩短了过闸机所需要的时间，相信大家都会认为，</a:t>
            </a:r>
            <a:r>
              <a:rPr lang="zh-CN" altLang="en-US" sz="7000" b="1" dirty="0">
                <a:solidFill>
                  <a:srgbClr val="FF0000"/>
                </a:solidFill>
              </a:rPr>
              <a:t>这也是一道风景。</a:t>
            </a:r>
            <a:endParaRPr lang="en-US" altLang="zh-CN" sz="7000" b="1" dirty="0">
              <a:solidFill>
                <a:srgbClr val="FF0000"/>
              </a:solidFill>
            </a:endParaRPr>
          </a:p>
          <a:p>
            <a:pPr marL="0" indent="0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7000" b="1" dirty="0">
                <a:solidFill>
                  <a:srgbClr val="000000"/>
                </a:solidFill>
              </a:rPr>
              <a:t>       </a:t>
            </a:r>
            <a:r>
              <a:rPr lang="zh-CN" altLang="en-US" sz="7000" b="1" dirty="0">
                <a:solidFill>
                  <a:srgbClr val="000000"/>
                </a:solidFill>
              </a:rPr>
              <a:t>除了在进闸处，大家来到站台后也非常地自觉，每扇屏蔽门前，中间是下车通道，两边是排队等候的区域，虽然站台上有工作人员，但是大家都不用提醒，自觉地让出了下车通道并在两边排队，当列车到站后，自觉地按先下后上的顺序上车，大大缩短了上下车的时间。</a:t>
            </a:r>
            <a:r>
              <a:rPr lang="zh-CN" altLang="en-US" sz="7000" b="1" dirty="0">
                <a:solidFill>
                  <a:srgbClr val="FF0000"/>
                </a:solidFill>
              </a:rPr>
              <a:t>这也是一道风景。</a:t>
            </a:r>
            <a:endParaRPr lang="en-US" altLang="zh-CN" sz="7000" b="1" dirty="0">
              <a:solidFill>
                <a:srgbClr val="FF0000"/>
              </a:solidFill>
            </a:endParaRPr>
          </a:p>
          <a:p>
            <a:pPr marL="0" indent="0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7000" b="1" dirty="0">
                <a:solidFill>
                  <a:srgbClr val="000000"/>
                </a:solidFill>
              </a:rPr>
              <a:t>     </a:t>
            </a:r>
            <a:r>
              <a:rPr lang="zh-CN" altLang="en-US" sz="7000" b="1" dirty="0">
                <a:solidFill>
                  <a:srgbClr val="000000"/>
                </a:solidFill>
              </a:rPr>
              <a:t>其实，风景并不只是大自然中的美景，风景并不是远离我们的生活的，我们每个人也是一道风景。在外面生活中的许多分，事物或状况，其实，</a:t>
            </a:r>
            <a:r>
              <a:rPr lang="zh-CN" altLang="en-US" sz="7000" b="1" dirty="0">
                <a:solidFill>
                  <a:srgbClr val="FF0000"/>
                </a:solidFill>
              </a:rPr>
              <a:t>这也是一道风景</a:t>
            </a:r>
            <a:endParaRPr lang="en-US" altLang="zh-CN" sz="7000" b="1" dirty="0">
              <a:solidFill>
                <a:srgbClr val="FF0000"/>
              </a:solidFill>
            </a:endParaRPr>
          </a:p>
          <a:p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222669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312186" y="221974"/>
            <a:ext cx="11388725" cy="801756"/>
          </a:xfrm>
        </p:spPr>
        <p:txBody>
          <a:bodyPr>
            <a:normAutofit fontScale="90000"/>
          </a:bodyPr>
          <a:lstStyle/>
          <a:p>
            <a:br>
              <a:rPr lang="en-US" altLang="zh-CN" sz="2800" dirty="0"/>
            </a:br>
            <a:r>
              <a:rPr lang="en-US" altLang="zh-CN" sz="2800" dirty="0"/>
              <a:t>30</a:t>
            </a:r>
            <a:r>
              <a:rPr lang="zh-CN" altLang="en-US" sz="2800" dirty="0"/>
              <a:t>分：有风景，有点题，但是缺少也，缺少内涵</a:t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11" name="内容占位符 10"/>
          <p:cNvSpPr>
            <a:spLocks noGrp="1"/>
          </p:cNvSpPr>
          <p:nvPr>
            <p:ph sz="half" idx="1"/>
          </p:nvPr>
        </p:nvSpPr>
        <p:spPr>
          <a:xfrm>
            <a:off x="-69573" y="950845"/>
            <a:ext cx="5944706" cy="4194175"/>
          </a:xfrm>
        </p:spPr>
        <p:txBody>
          <a:bodyPr>
            <a:normAutofit fontScale="25000" lnSpcReduction="20000"/>
          </a:bodyPr>
          <a:lstStyle/>
          <a:p>
            <a:endParaRPr lang="en-US" altLang="zh-CN" sz="2000" b="1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8000" b="1" dirty="0">
                <a:solidFill>
                  <a:srgbClr val="000000"/>
                </a:solidFill>
              </a:rPr>
              <a:t>      在我们生活中，有许多风景，有美丽的风景，有人为的风景，有自然的风景等，这些风景往往都</a:t>
            </a:r>
            <a:endParaRPr lang="en-US" altLang="zh-CN" sz="8000" b="1" dirty="0">
              <a:solidFill>
                <a:srgbClr val="00000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8000" b="1" dirty="0">
                <a:solidFill>
                  <a:srgbClr val="000000"/>
                </a:solidFill>
              </a:rPr>
              <a:t>会让人感到放松，愉快。但其实风景不仅仅只有这些，</a:t>
            </a:r>
            <a:r>
              <a:rPr lang="zh-CN" altLang="en-US" sz="8000" b="1" dirty="0">
                <a:solidFill>
                  <a:srgbClr val="FF0000"/>
                </a:solidFill>
              </a:rPr>
              <a:t>这也是一道风景</a:t>
            </a:r>
            <a:r>
              <a:rPr lang="zh-CN" altLang="en-US" sz="8000" b="1" dirty="0">
                <a:solidFill>
                  <a:srgbClr val="000000"/>
                </a:solidFill>
              </a:rPr>
              <a:t>。</a:t>
            </a:r>
            <a:endParaRPr lang="en-US" altLang="zh-CN" sz="8000" b="1" dirty="0">
              <a:solidFill>
                <a:srgbClr val="00000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8000" b="1" dirty="0">
                <a:solidFill>
                  <a:srgbClr val="000000"/>
                </a:solidFill>
              </a:rPr>
              <a:t>       </a:t>
            </a:r>
            <a:r>
              <a:rPr lang="zh-CN" altLang="en-US" sz="8000" b="1" dirty="0">
                <a:solidFill>
                  <a:srgbClr val="000000"/>
                </a:solidFill>
              </a:rPr>
              <a:t>记得那年国庆，我随爷爷奶奶从杭州开车回到上海。当时全程的车流量都非常大，是平时的几倍！所以我们经常会遇到堵车的情况，甚至有几次，我们一直呆在原地，丝毫不动。这时，我却在关注着是否有司机为了节省时间而占用应急车道行驶。最后的结果让我非常地吃惊：除了一辆车打着双闪警示灯通过，其他车辆都没有占用应急车道，大家都把应急车道留给了有需要的人。我觉得，</a:t>
            </a:r>
            <a:r>
              <a:rPr lang="zh-CN" altLang="en-US" sz="8000" b="1" dirty="0">
                <a:solidFill>
                  <a:srgbClr val="FF0000"/>
                </a:solidFill>
              </a:rPr>
              <a:t>这也是一道风景</a:t>
            </a:r>
            <a:r>
              <a:rPr lang="zh-CN" altLang="en-US" sz="8000" b="1" dirty="0">
                <a:solidFill>
                  <a:srgbClr val="000000"/>
                </a:solidFill>
              </a:rPr>
              <a:t>。后来，有警车和拖车走应急车道到达了事故现场，这位救援赢得了宝贵时间。</a:t>
            </a:r>
            <a:endParaRPr lang="en-US" altLang="zh-CN" sz="8000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zh-CN" sz="2000" b="1" dirty="0">
                <a:solidFill>
                  <a:srgbClr val="000000"/>
                </a:solidFill>
              </a:rPr>
              <a:t>       </a:t>
            </a:r>
            <a:endParaRPr lang="zh-CN" altLang="en-US" sz="2000" dirty="0"/>
          </a:p>
        </p:txBody>
      </p:sp>
      <p:sp>
        <p:nvSpPr>
          <p:cNvPr id="2" name="内容占位符 1"/>
          <p:cNvSpPr>
            <a:spLocks noGrp="1"/>
          </p:cNvSpPr>
          <p:nvPr>
            <p:ph sz="half" idx="2"/>
          </p:nvPr>
        </p:nvSpPr>
        <p:spPr>
          <a:xfrm>
            <a:off x="5988879" y="1020419"/>
            <a:ext cx="6203121" cy="4194175"/>
          </a:xfrm>
        </p:spPr>
        <p:txBody>
          <a:bodyPr>
            <a:normAutofit fontScale="25000" lnSpcReduction="20000"/>
          </a:bodyPr>
          <a:lstStyle/>
          <a:p>
            <a:r>
              <a:rPr lang="zh-CN" altLang="en-US" sz="8000" b="1" dirty="0">
                <a:solidFill>
                  <a:srgbClr val="000000"/>
                </a:solidFill>
              </a:rPr>
              <a:t>     在我们的生活中，有许多风景，</a:t>
            </a:r>
            <a:r>
              <a:rPr lang="zh-CN" altLang="en-US" sz="8000" b="1" dirty="0">
                <a:solidFill>
                  <a:srgbClr val="FF0000"/>
                </a:solidFill>
              </a:rPr>
              <a:t>山川草木，虫鱼鸟兽，这些美丽的自然风景往往会让人放松，使人愉悦</a:t>
            </a:r>
            <a:r>
              <a:rPr lang="zh-CN" altLang="en-US" sz="8000" b="1" dirty="0">
                <a:solidFill>
                  <a:srgbClr val="000000"/>
                </a:solidFill>
              </a:rPr>
              <a:t>。</a:t>
            </a:r>
            <a:r>
              <a:rPr lang="zh-CN" altLang="en-US" sz="8000" b="1" dirty="0">
                <a:solidFill>
                  <a:srgbClr val="0000FF"/>
                </a:solidFill>
              </a:rPr>
              <a:t>但其实风景不只有这些，在外出行，能自觉排队、文明礼让，这也是一道风景。 </a:t>
            </a:r>
            <a:endParaRPr lang="en-US" altLang="zh-CN" sz="8000" b="1" dirty="0">
              <a:solidFill>
                <a:srgbClr val="0000FF"/>
              </a:solidFill>
            </a:endParaRPr>
          </a:p>
          <a:p>
            <a:r>
              <a:rPr lang="en-US" altLang="zh-CN" sz="8000" b="1" dirty="0">
                <a:solidFill>
                  <a:srgbClr val="000000"/>
                </a:solidFill>
              </a:rPr>
              <a:t>    </a:t>
            </a:r>
            <a:r>
              <a:rPr lang="zh-CN" altLang="en-US" sz="8000" b="1" dirty="0">
                <a:solidFill>
                  <a:srgbClr val="000000"/>
                </a:solidFill>
              </a:rPr>
              <a:t>记得那年国庆</a:t>
            </a:r>
            <a:r>
              <a:rPr lang="en-US" altLang="zh-CN" sz="8000" b="1" dirty="0">
                <a:solidFill>
                  <a:srgbClr val="000000"/>
                </a:solidFill>
              </a:rPr>
              <a:t>……</a:t>
            </a:r>
            <a:r>
              <a:rPr lang="zh-CN" altLang="en-US" sz="8000" b="1" dirty="0">
                <a:solidFill>
                  <a:srgbClr val="000000"/>
                </a:solidFill>
              </a:rPr>
              <a:t>有需要的人。后来，有警车和拖车走应急车道到达了事故现场，这位救援赢得了宝贵时间。</a:t>
            </a:r>
            <a:r>
              <a:rPr lang="zh-CN" altLang="en-US" sz="8000" b="1" dirty="0">
                <a:solidFill>
                  <a:srgbClr val="FF0000"/>
                </a:solidFill>
              </a:rPr>
              <a:t>我觉得</a:t>
            </a:r>
            <a:r>
              <a:rPr lang="en-US" altLang="zh-CN" sz="8000" b="1" dirty="0">
                <a:solidFill>
                  <a:srgbClr val="FF0000"/>
                </a:solidFill>
              </a:rPr>
              <a:t>,</a:t>
            </a:r>
            <a:r>
              <a:rPr lang="zh-CN" altLang="en-US" sz="8000" b="1" dirty="0">
                <a:solidFill>
                  <a:srgbClr val="FF0000"/>
                </a:solidFill>
              </a:rPr>
              <a:t>在高速公路上，沿途看到的自然风光、各式建筑固然是一道道美丽的风景，</a:t>
            </a:r>
            <a:r>
              <a:rPr lang="zh-CN" altLang="en-US" sz="8000" b="1" dirty="0">
                <a:solidFill>
                  <a:srgbClr val="0000FF"/>
                </a:solidFill>
              </a:rPr>
              <a:t>但是，大家能自觉排队，把应急车道留给有需要的人，这也是一道风景。 </a:t>
            </a:r>
          </a:p>
          <a:p>
            <a:endParaRPr lang="zh-CN" altLang="en-US" sz="2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481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312186" y="221974"/>
            <a:ext cx="11388725" cy="801756"/>
          </a:xfrm>
        </p:spPr>
        <p:txBody>
          <a:bodyPr>
            <a:normAutofit fontScale="90000"/>
          </a:bodyPr>
          <a:lstStyle/>
          <a:p>
            <a:br>
              <a:rPr lang="en-US" altLang="zh-CN" sz="2800" dirty="0"/>
            </a:br>
            <a:r>
              <a:rPr lang="en-US" altLang="zh-CN" sz="2800" dirty="0"/>
              <a:t>30</a:t>
            </a:r>
            <a:r>
              <a:rPr lang="zh-CN" altLang="en-US" sz="2800" dirty="0"/>
              <a:t>分：有风景，有点题，但是缺少也，缺少内涵</a:t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11" name="内容占位符 10"/>
          <p:cNvSpPr>
            <a:spLocks noGrp="1"/>
          </p:cNvSpPr>
          <p:nvPr>
            <p:ph sz="half" idx="1"/>
          </p:nvPr>
        </p:nvSpPr>
        <p:spPr>
          <a:xfrm>
            <a:off x="44173" y="756112"/>
            <a:ext cx="5687760" cy="5807764"/>
          </a:xfrm>
        </p:spPr>
        <p:txBody>
          <a:bodyPr>
            <a:normAutofit fontScale="25000" lnSpcReduction="20000"/>
          </a:bodyPr>
          <a:lstStyle/>
          <a:p>
            <a:endParaRPr lang="en-US" altLang="zh-CN" sz="2000" b="1" dirty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>
                <a:srgbClr val="DC5900"/>
              </a:buClr>
              <a:buNone/>
            </a:pPr>
            <a:r>
              <a:rPr lang="en-US" altLang="zh-CN" sz="2000" b="1" dirty="0">
                <a:solidFill>
                  <a:srgbClr val="000000"/>
                </a:solidFill>
              </a:rPr>
              <a:t>        </a:t>
            </a:r>
            <a:r>
              <a:rPr lang="zh-CN" altLang="en-US" sz="6200" b="1" dirty="0">
                <a:solidFill>
                  <a:srgbClr val="000000"/>
                </a:solidFill>
              </a:rPr>
              <a:t>每到节假日，上海地铁的进闸口处就会有很多人，往往都要拍好几分钟的队才能通过闸机进站。由于只有四个闸机，所以大家都排成了四条队。虽然这四条队很长，但是因为大家都非常自觉地排队，没有人插队，所以大大提高了过闸机的效率，缩短了过闸机所需要的时间，相信大家都会认为，</a:t>
            </a:r>
            <a:r>
              <a:rPr lang="zh-CN" altLang="en-US" sz="6200" b="1" dirty="0">
                <a:solidFill>
                  <a:srgbClr val="FF0000"/>
                </a:solidFill>
              </a:rPr>
              <a:t>这也是一道风景。</a:t>
            </a:r>
            <a:endParaRPr lang="en-US" altLang="zh-CN" sz="6200" b="1" dirty="0">
              <a:solidFill>
                <a:srgbClr val="FF0000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>
                <a:srgbClr val="DC5900"/>
              </a:buClr>
              <a:buNone/>
            </a:pPr>
            <a:r>
              <a:rPr lang="en-US" altLang="zh-CN" sz="6200" b="1" dirty="0">
                <a:solidFill>
                  <a:srgbClr val="000000"/>
                </a:solidFill>
              </a:rPr>
              <a:t>       </a:t>
            </a:r>
            <a:r>
              <a:rPr lang="zh-CN" altLang="en-US" sz="6200" b="1" dirty="0">
                <a:solidFill>
                  <a:srgbClr val="000000"/>
                </a:solidFill>
              </a:rPr>
              <a:t>除了在进闸处，大家来到站台后也非常地自觉，每扇屏蔽门前，中间是下车通道，两边是排队等候的区域，虽然站台上有工作人员，但是大家都不用提醒，自觉地让出了下车通道并在两边排队，当列车到站后，自觉地按先下后上的顺序上车，大大缩短了上下车的时间。</a:t>
            </a:r>
            <a:r>
              <a:rPr lang="zh-CN" altLang="en-US" sz="6200" b="1" dirty="0">
                <a:solidFill>
                  <a:srgbClr val="FF0000"/>
                </a:solidFill>
              </a:rPr>
              <a:t>这也是一道风景。</a:t>
            </a:r>
            <a:endParaRPr lang="en-US" altLang="zh-CN" sz="6200" b="1" dirty="0">
              <a:solidFill>
                <a:srgbClr val="FF0000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>
                <a:srgbClr val="DC5900"/>
              </a:buClr>
              <a:buNone/>
            </a:pPr>
            <a:r>
              <a:rPr lang="zh-CN" altLang="en-US" sz="6200" b="1" dirty="0">
                <a:solidFill>
                  <a:srgbClr val="000000"/>
                </a:solidFill>
              </a:rPr>
              <a:t>     其实，风景并不只是大自然中的美景，风景并不是远离我们的生活的，我们每个人也是一道风景。在外面生活中的许多分，事物或状况，其实，这也是一道风景</a:t>
            </a:r>
          </a:p>
          <a:p>
            <a:pPr marL="0" lvl="0" indent="0">
              <a:buClr>
                <a:srgbClr val="DC5900"/>
              </a:buClr>
              <a:buNone/>
            </a:pPr>
            <a:endParaRPr lang="en-US" altLang="zh-CN" sz="2000" b="1" dirty="0">
              <a:solidFill>
                <a:srgbClr val="FF0000"/>
              </a:solidFill>
            </a:endParaRPr>
          </a:p>
          <a:p>
            <a:pPr marL="0" lvl="0" indent="0">
              <a:buClr>
                <a:srgbClr val="DC5900"/>
              </a:buClr>
              <a:buNone/>
            </a:pPr>
            <a:r>
              <a:rPr lang="en-US" altLang="zh-CN" sz="2000" b="1" dirty="0">
                <a:solidFill>
                  <a:srgbClr val="FF0000"/>
                </a:solidFill>
              </a:rPr>
              <a:t>   </a:t>
            </a:r>
          </a:p>
          <a:p>
            <a:pPr marL="0" lvl="0" indent="0">
              <a:buClr>
                <a:srgbClr val="DC5900"/>
              </a:buClr>
              <a:buNone/>
            </a:pPr>
            <a:r>
              <a:rPr lang="en-US" altLang="zh-CN" sz="2000" b="1" dirty="0">
                <a:solidFill>
                  <a:srgbClr val="FF0000"/>
                </a:solidFill>
              </a:rPr>
              <a:t>    </a:t>
            </a:r>
          </a:p>
          <a:p>
            <a:pPr marL="0" lvl="0" indent="0">
              <a:buClr>
                <a:srgbClr val="DC5900"/>
              </a:buClr>
              <a:buNone/>
            </a:pPr>
            <a:r>
              <a:rPr lang="en-US" altLang="zh-CN" sz="2000" b="1" dirty="0">
                <a:solidFill>
                  <a:srgbClr val="000000"/>
                </a:solidFill>
              </a:rPr>
              <a:t>     </a:t>
            </a:r>
            <a:endParaRPr lang="zh-CN" altLang="en-US" sz="2000" dirty="0"/>
          </a:p>
        </p:txBody>
      </p:sp>
      <p:sp>
        <p:nvSpPr>
          <p:cNvPr id="2" name="内容占位符 1"/>
          <p:cNvSpPr>
            <a:spLocks noGrp="1"/>
          </p:cNvSpPr>
          <p:nvPr>
            <p:ph sz="half" idx="2"/>
          </p:nvPr>
        </p:nvSpPr>
        <p:spPr>
          <a:xfrm>
            <a:off x="5999946" y="1020419"/>
            <a:ext cx="6192054" cy="4194175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8000" b="1" dirty="0">
                <a:solidFill>
                  <a:srgbClr val="000000"/>
                </a:solidFill>
              </a:rPr>
              <a:t>      每到节假日，上海地铁的进闸口处就会有很多人</a:t>
            </a:r>
            <a:r>
              <a:rPr lang="en-US" altLang="zh-CN" sz="8000" b="1" dirty="0">
                <a:solidFill>
                  <a:srgbClr val="000000"/>
                </a:solidFill>
              </a:rPr>
              <a:t>,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8000" b="1" dirty="0">
                <a:solidFill>
                  <a:srgbClr val="000000"/>
                </a:solidFill>
              </a:rPr>
              <a:t>往往都要拍好几分钟的队才能通过闸机进站。由于只有四个闸机，所以大家都排成了四条队。虽然这四条队很长，但是因为大家都非常自觉地排队，没有人插队，所以大大提高了过闸机的效率，缩短了过闸机所需要的时间，相信大家都会认为，这也是一道风景。</a:t>
            </a:r>
            <a:endParaRPr lang="en-US" altLang="zh-CN" sz="8000" b="1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8000" b="1" dirty="0">
                <a:solidFill>
                  <a:srgbClr val="000000"/>
                </a:solidFill>
              </a:rPr>
              <a:t>    </a:t>
            </a:r>
            <a:r>
              <a:rPr lang="zh-CN" altLang="en-US" sz="8000" b="1" dirty="0">
                <a:solidFill>
                  <a:srgbClr val="000000"/>
                </a:solidFill>
              </a:rPr>
              <a:t>除了在进闸外</a:t>
            </a:r>
            <a:r>
              <a:rPr lang="en-US" altLang="zh-CN" sz="8000" b="1" dirty="0">
                <a:solidFill>
                  <a:srgbClr val="000000"/>
                </a:solidFill>
              </a:rPr>
              <a:t>……</a:t>
            </a:r>
            <a:r>
              <a:rPr lang="zh-CN" altLang="zh-CN" sz="8000" b="1" kern="1200" dirty="0">
                <a:solidFill>
                  <a:srgbClr val="0000FF"/>
                </a:solidFill>
                <a:ea typeface="楷体"/>
                <a:cs typeface="Times New Roman"/>
              </a:rPr>
              <a:t>地铁站类，随处可见的各种广告，随时可见的精美图片，固然都是站内一道道靓丽的风景，但是，人流面前，大家能自觉排队，文明礼让地进站上车，这也是一道风景。</a:t>
            </a:r>
            <a:endParaRPr lang="en-US" altLang="zh-CN" sz="8000" b="1" kern="1200" dirty="0">
              <a:solidFill>
                <a:srgbClr val="0000FF"/>
              </a:solidFill>
              <a:ea typeface="楷体"/>
              <a:cs typeface="Times New Roman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0" b="1" kern="1200" dirty="0">
                <a:solidFill>
                  <a:srgbClr val="FF0000"/>
                </a:solidFill>
                <a:latin typeface="Calibri"/>
                <a:ea typeface="楷体"/>
                <a:cs typeface="Times New Roman"/>
              </a:rPr>
              <a:t>      </a:t>
            </a:r>
            <a:r>
              <a:rPr lang="zh-CN" altLang="zh-CN" sz="8000" b="1" kern="1200" dirty="0">
                <a:solidFill>
                  <a:srgbClr val="FF0000"/>
                </a:solidFill>
                <a:latin typeface="Calibri"/>
                <a:ea typeface="楷体"/>
                <a:cs typeface="Times New Roman"/>
              </a:rPr>
              <a:t>其实，风景并不只是大自然的风景，也不是远离我们生活的。生活中并不缺少风景，只要我们有一双发现风景的眼睛，就会发现：自觉排队、礼让他人、文明出行……这也是一道风景。</a:t>
            </a:r>
            <a:endParaRPr lang="zh-CN" altLang="zh-CN" sz="8000" kern="100" dirty="0">
              <a:latin typeface="Calibri"/>
              <a:cs typeface="Times New Roman"/>
            </a:endParaRPr>
          </a:p>
          <a:p>
            <a:endParaRPr lang="zh-CN" altLang="en-US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727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166BDC-9D65-4841-BE5F-AFB0D8A5B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25" y="0"/>
            <a:ext cx="10112375" cy="723900"/>
          </a:xfrm>
        </p:spPr>
        <p:txBody>
          <a:bodyPr/>
          <a:lstStyle/>
          <a:p>
            <a:r>
              <a:rPr lang="en-US" altLang="zh-CN" dirty="0"/>
              <a:t>         </a:t>
            </a:r>
            <a:r>
              <a:rPr lang="zh-CN" altLang="en-US" dirty="0"/>
              <a:t>此文发表在</a:t>
            </a:r>
            <a:r>
              <a:rPr lang="en-US" altLang="zh-CN" dirty="0"/>
              <a:t>4</a:t>
            </a:r>
            <a:r>
              <a:rPr lang="zh-CN" altLang="en-US" dirty="0"/>
              <a:t>月</a:t>
            </a:r>
            <a:r>
              <a:rPr lang="en-US" altLang="zh-CN" dirty="0"/>
              <a:t>23</a:t>
            </a:r>
            <a:r>
              <a:rPr lang="zh-CN" altLang="en-US" dirty="0"/>
              <a:t>日</a:t>
            </a:r>
            <a:r>
              <a:rPr lang="en-US" altLang="zh-CN" dirty="0"/>
              <a:t>《</a:t>
            </a:r>
            <a:r>
              <a:rPr lang="zh-CN" altLang="en-US" dirty="0"/>
              <a:t>中学生报</a:t>
            </a:r>
            <a:r>
              <a:rPr lang="en-US" altLang="zh-CN" dirty="0"/>
              <a:t>》</a:t>
            </a:r>
            <a:r>
              <a:rPr lang="zh-CN" altLang="en-US" dirty="0"/>
              <a:t>上</a:t>
            </a:r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887B357A-E3D3-4FE3-B139-4270AA0D4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1933" y="723900"/>
            <a:ext cx="10371667" cy="5516033"/>
          </a:xfrm>
        </p:spPr>
      </p:pic>
    </p:spTree>
    <p:extLst>
      <p:ext uri="{BB962C8B-B14F-4D97-AF65-F5344CB8AC3E}">
        <p14:creationId xmlns:p14="http://schemas.microsoft.com/office/powerpoint/2010/main" val="3653881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6AFB7F-7AC5-4A1D-8D49-A7B8E7EB5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内容占位符 5" descr="信件&#10;&#10;低可信度描述已自动生成">
            <a:extLst>
              <a:ext uri="{FF2B5EF4-FFF2-40B4-BE49-F238E27FC236}">
                <a16:creationId xmlns:a16="http://schemas.microsoft.com/office/drawing/2014/main" id="{BD57525D-D572-4EFB-8424-99BCD762E70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90" y="82193"/>
            <a:ext cx="5683971" cy="6410682"/>
          </a:xfrm>
        </p:spPr>
      </p:pic>
      <p:pic>
        <p:nvPicPr>
          <p:cNvPr id="8" name="内容占位符 7" descr="表格&#10;&#10;描述已自动生成">
            <a:extLst>
              <a:ext uri="{FF2B5EF4-FFF2-40B4-BE49-F238E27FC236}">
                <a16:creationId xmlns:a16="http://schemas.microsoft.com/office/drawing/2014/main" id="{FF19E023-06CD-49F9-8177-394C8F88A88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285" y="534257"/>
            <a:ext cx="6099425" cy="4530904"/>
          </a:xfrm>
        </p:spPr>
      </p:pic>
    </p:spTree>
    <p:extLst>
      <p:ext uri="{BB962C8B-B14F-4D97-AF65-F5344CB8AC3E}">
        <p14:creationId xmlns:p14="http://schemas.microsoft.com/office/powerpoint/2010/main" val="2170309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8C813E-FBF8-4383-9EE0-63BF8F237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6" name="内容占位符 5" descr="报纸上的文字&#10;&#10;描述已自动生成">
            <a:extLst>
              <a:ext uri="{FF2B5EF4-FFF2-40B4-BE49-F238E27FC236}">
                <a16:creationId xmlns:a16="http://schemas.microsoft.com/office/drawing/2014/main" id="{39907925-9C98-4F36-9C19-6B6F7FC753B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74" y="56508"/>
            <a:ext cx="5366214" cy="6744983"/>
          </a:xfrm>
        </p:spPr>
      </p:pic>
      <p:pic>
        <p:nvPicPr>
          <p:cNvPr id="8" name="内容占位符 7" descr="电脑屏幕的照片上有文字&#10;&#10;低可信度描述已自动生成">
            <a:extLst>
              <a:ext uri="{FF2B5EF4-FFF2-40B4-BE49-F238E27FC236}">
                <a16:creationId xmlns:a16="http://schemas.microsoft.com/office/drawing/2014/main" id="{C5932E32-4B97-4400-9189-8FC6AC493C1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980" y="0"/>
            <a:ext cx="6459020" cy="6935056"/>
          </a:xfr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FDF71D79-1ADB-452D-8CBF-DBF1A792789A}"/>
              </a:ext>
            </a:extLst>
          </p:cNvPr>
          <p:cNvSpPr txBox="1"/>
          <p:nvPr/>
        </p:nvSpPr>
        <p:spPr>
          <a:xfrm>
            <a:off x="3508785" y="-19596"/>
            <a:ext cx="6020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</a:rPr>
              <a:t>庄卓沩</a:t>
            </a:r>
          </a:p>
        </p:txBody>
      </p:sp>
    </p:spTree>
    <p:extLst>
      <p:ext uri="{BB962C8B-B14F-4D97-AF65-F5344CB8AC3E}">
        <p14:creationId xmlns:p14="http://schemas.microsoft.com/office/powerpoint/2010/main" val="342802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内容占位符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3625" y="-71918"/>
            <a:ext cx="5628375" cy="6385132"/>
          </a:xfrm>
        </p:spPr>
      </p:pic>
      <p:pic>
        <p:nvPicPr>
          <p:cNvPr id="7" name="内容占位符 6">
            <a:extLst>
              <a:ext uri="{FF2B5EF4-FFF2-40B4-BE49-F238E27FC236}">
                <a16:creationId xmlns:a16="http://schemas.microsoft.com/office/drawing/2014/main" id="{80A99D7B-69B0-4311-86C9-46A5E8AF36B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7366" y="0"/>
            <a:ext cx="6101009" cy="6502493"/>
          </a:xfrm>
        </p:spPr>
      </p:pic>
      <p:sp>
        <p:nvSpPr>
          <p:cNvPr id="11" name="矩形 10"/>
          <p:cNvSpPr/>
          <p:nvPr/>
        </p:nvSpPr>
        <p:spPr>
          <a:xfrm>
            <a:off x="1255307" y="673547"/>
            <a:ext cx="8957205" cy="7442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审题准确，思路清晰，有细节描写，结构清晰，详略得当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3496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92A4E8-8CFA-485B-9F38-76AB13587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573" y="0"/>
            <a:ext cx="10515600" cy="1325563"/>
          </a:xfrm>
        </p:spPr>
        <p:txBody>
          <a:bodyPr/>
          <a:lstStyle/>
          <a:p>
            <a:r>
              <a:rPr lang="zh-CN" altLang="en-US" dirty="0"/>
              <a:t>有内涵</a:t>
            </a:r>
          </a:p>
        </p:txBody>
      </p:sp>
      <p:pic>
        <p:nvPicPr>
          <p:cNvPr id="5" name="内容占位符 4" descr="墙上挂着一幅画&#10;&#10;中度可信度描述已自动生成">
            <a:extLst>
              <a:ext uri="{FF2B5EF4-FFF2-40B4-BE49-F238E27FC236}">
                <a16:creationId xmlns:a16="http://schemas.microsoft.com/office/drawing/2014/main" id="{9718FA55-7AF4-4D17-BB5D-8182EC99D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582220"/>
            <a:ext cx="10287000" cy="4910655"/>
          </a:xfrm>
        </p:spPr>
      </p:pic>
    </p:spTree>
    <p:extLst>
      <p:ext uri="{BB962C8B-B14F-4D97-AF65-F5344CB8AC3E}">
        <p14:creationId xmlns:p14="http://schemas.microsoft.com/office/powerpoint/2010/main" val="278077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E5F18C-9896-46EE-98F1-2B9658577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一、开头</a:t>
            </a:r>
          </a:p>
        </p:txBody>
      </p:sp>
      <p:pic>
        <p:nvPicPr>
          <p:cNvPr id="5" name="内容占位符 4" descr="图片包含 表格&#10;&#10;描述已自动生成">
            <a:extLst>
              <a:ext uri="{FF2B5EF4-FFF2-40B4-BE49-F238E27FC236}">
                <a16:creationId xmlns:a16="http://schemas.microsoft.com/office/drawing/2014/main" id="{CE7A655A-4853-4C0C-97D9-65875DCA10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57573"/>
            <a:ext cx="10515600" cy="3719245"/>
          </a:xfrm>
        </p:spPr>
      </p:pic>
    </p:spTree>
    <p:extLst>
      <p:ext uri="{BB962C8B-B14F-4D97-AF65-F5344CB8AC3E}">
        <p14:creationId xmlns:p14="http://schemas.microsoft.com/office/powerpoint/2010/main" val="4024287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>
            <a:extLst>
              <a:ext uri="{FF2B5EF4-FFF2-40B4-BE49-F238E27FC236}">
                <a16:creationId xmlns:a16="http://schemas.microsoft.com/office/drawing/2014/main" id="{B608DABC-80D1-4952-AA17-31FEB3421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结尾：张皓睿</a:t>
            </a:r>
          </a:p>
        </p:txBody>
      </p:sp>
      <p:pic>
        <p:nvPicPr>
          <p:cNvPr id="8" name="内容占位符 7" descr="一些文字和图案&#10;&#10;中度可信度描述已自动生成">
            <a:extLst>
              <a:ext uri="{FF2B5EF4-FFF2-40B4-BE49-F238E27FC236}">
                <a16:creationId xmlns:a16="http://schemas.microsoft.com/office/drawing/2014/main" id="{E1AA157B-226C-4D1E-A50E-01F0A845D2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18526"/>
            <a:ext cx="10515600" cy="4674349"/>
          </a:xfrm>
        </p:spPr>
      </p:pic>
    </p:spTree>
    <p:extLst>
      <p:ext uri="{BB962C8B-B14F-4D97-AF65-F5344CB8AC3E}">
        <p14:creationId xmlns:p14="http://schemas.microsoft.com/office/powerpoint/2010/main" val="16995692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5153645"/>
  <p:tag name="MH_LIBRARY" val="GRAPHIC"/>
  <p:tag name="MH_TYPE" val="Other"/>
  <p:tag name="MH_ORDER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5153645"/>
  <p:tag name="MH_LIBRARY" val="GRAPHIC"/>
  <p:tag name="MH_TYPE" val="Other"/>
  <p:tag name="MH_ORDER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5153645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5153645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5142203"/>
  <p:tag name="MH_LIBRARY" val="GRAPHIC"/>
  <p:tag name="MH_ORDER" val="图片 6"/>
  <p:tag name="KSO_WM_TAG_VERSION" val="1.0"/>
  <p:tag name="KSO_WM_BEAUTIFY_FLAG" val="#wm#"/>
  <p:tag name="KSO_WM_UNIT_TYPE" val="i"/>
  <p:tag name="KSO_WM_UNIT_ID" val="258*i*0"/>
  <p:tag name="KSO_WM_TEMPLATE_CATEGORY" val="custom"/>
  <p:tag name="KSO_WM_TEMPLATE_INDEX" val="160115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217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15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1276</Words>
  <Application>Microsoft Office PowerPoint</Application>
  <PresentationFormat>宽屏</PresentationFormat>
  <Paragraphs>34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等线</vt:lpstr>
      <vt:lpstr>等线 Light</vt:lpstr>
      <vt:lpstr>方正舒体</vt:lpstr>
      <vt:lpstr>Arial</vt:lpstr>
      <vt:lpstr>Calibri</vt:lpstr>
      <vt:lpstr>Wingdings</vt:lpstr>
      <vt:lpstr>Office 主题​​</vt:lpstr>
      <vt:lpstr>1_Office 主题</vt:lpstr>
      <vt:lpstr>PowerPoint 演示文稿</vt:lpstr>
      <vt:lpstr>升格训练：请你给下文打分，并且提出修改意见</vt:lpstr>
      <vt:lpstr> 30分：有风景，有点题，但是缺少也，缺少内涵 </vt:lpstr>
      <vt:lpstr> 30分：有风景，有点题，但是缺少也，缺少内涵 </vt:lpstr>
      <vt:lpstr>         此文发表在4月23日《中学生报》上</vt:lpstr>
      <vt:lpstr>PowerPoint 演示文稿</vt:lpstr>
      <vt:lpstr>PowerPoint 演示文稿</vt:lpstr>
      <vt:lpstr>PowerPoint 演示文稿</vt:lpstr>
      <vt:lpstr>有内涵</vt:lpstr>
      <vt:lpstr>一、开头</vt:lpstr>
      <vt:lpstr>结尾：张皓睿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一、开头</dc:title>
  <dc:creator>A2009</dc:creator>
  <cp:lastModifiedBy>A2009</cp:lastModifiedBy>
  <cp:revision>4</cp:revision>
  <dcterms:created xsi:type="dcterms:W3CDTF">2021-10-22T01:28:03Z</dcterms:created>
  <dcterms:modified xsi:type="dcterms:W3CDTF">2021-10-22T05:54:33Z</dcterms:modified>
</cp:coreProperties>
</file>