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832" r:id="rId3"/>
    <p:sldId id="3969" r:id="rId5"/>
    <p:sldId id="4008" r:id="rId6"/>
    <p:sldId id="4010" r:id="rId7"/>
    <p:sldId id="4036" r:id="rId8"/>
    <p:sldId id="3975" r:id="rId9"/>
    <p:sldId id="4023" r:id="rId10"/>
    <p:sldId id="4026" r:id="rId11"/>
    <p:sldId id="4001" r:id="rId12"/>
    <p:sldId id="3977" r:id="rId13"/>
    <p:sldId id="4004" r:id="rId14"/>
    <p:sldId id="3843" r:id="rId15"/>
    <p:sldId id="3846" r:id="rId16"/>
    <p:sldId id="4007" r:id="rId17"/>
    <p:sldId id="4046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26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12510-4454-4357-88BD-6DF64935E05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50D28A-1C6C-4C1B-ACB5-B3125A6AA58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1A74D-3F40-4D2C-B5C9-3B64C435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1A314-9715-4666-B567-B178416724C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00469" y="2178796"/>
            <a:ext cx="7991061" cy="2646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4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“控制与设计”重难点分析</a:t>
            </a:r>
            <a:endParaRPr lang="en-US" altLang="zh-CN" sz="4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algn="ctr"/>
            <a:endParaRPr lang="en-US" altLang="zh-CN" sz="4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algn="ctr"/>
            <a:endParaRPr lang="en-US" altLang="zh-CN" sz="4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algn="ctr"/>
            <a:endParaRPr lang="en-US" altLang="zh-CN" sz="28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algn="ctr"/>
            <a:endParaRPr lang="zh-CN" altLang="en-US" dirty="0"/>
          </a:p>
        </p:txBody>
      </p:sp>
    </p:spTree>
  </p:cSld>
  <p:clrMapOvr>
    <a:masterClrMapping/>
  </p:clrMapOvr>
  <p:transition advTm="21554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内容占位符 2"/>
          <p:cNvSpPr txBox="1">
            <a:spLocks noGrp="1"/>
          </p:cNvSpPr>
          <p:nvPr>
            <p:ph idx="4294967295"/>
          </p:nvPr>
        </p:nvSpPr>
        <p:spPr>
          <a:xfrm>
            <a:off x="1081874" y="250421"/>
            <a:ext cx="7195852" cy="6033639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控制与设计</a:t>
            </a:r>
            <a:endParaRPr lang="en-US" altLang="zh-CN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endParaRPr lang="en-US" altLang="zh-CN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一、控制的含义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二、手动控制、自动控制、智能控制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三、开环控制和闭环控制</a:t>
            </a:r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四、控制系统的组成和描述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五、控制中的干扰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advTm="14453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98" y="1640436"/>
            <a:ext cx="8397160" cy="439101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036996" y="6288123"/>
            <a:ext cx="284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手动控制的恒温箱</a:t>
            </a:r>
            <a:endParaRPr lang="zh-CN" altLang="en-US" dirty="0"/>
          </a:p>
        </p:txBody>
      </p:sp>
      <p:sp>
        <p:nvSpPr>
          <p:cNvPr id="5" name="内容占位符 2"/>
          <p:cNvSpPr txBox="1"/>
          <p:nvPr/>
        </p:nvSpPr>
        <p:spPr>
          <a:xfrm>
            <a:off x="532598" y="0"/>
            <a:ext cx="7620000" cy="620712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latin typeface="方正粗倩简体" panose="03000509000000000000" charset="-122"/>
                <a:ea typeface="方正粗倩简体" panose="03000509000000000000" charset="-122"/>
                <a:cs typeface="方正粗倩简体" panose="03000509000000000000" charset="-122"/>
                <a:sym typeface="+mn-ea"/>
              </a:rPr>
              <a:t>四、控制系统的组成与描述</a:t>
            </a:r>
            <a:endParaRPr lang="zh-CN" altLang="en-US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3271" y="918117"/>
            <a:ext cx="109824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一个控制过程的实现，往往要经过若干个环节，这些环节构成了一个</a:t>
            </a:r>
            <a:r>
              <a:rPr lang="zh-CN" altLang="en-US" sz="2000" b="1" dirty="0">
                <a:solidFill>
                  <a:srgbClr val="FF0000"/>
                </a:solidFill>
                <a:sym typeface="+mn-ea"/>
              </a:rPr>
              <a:t>控制系统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。</a:t>
            </a:r>
            <a:endParaRPr lang="en-US" altLang="zh-CN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endParaRPr lang="zh-CN" altLang="zh-CN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6187808" y="4345155"/>
            <a:ext cx="5471594" cy="2312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眼睛            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测量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作用</a:t>
            </a:r>
            <a:endParaRPr lang="en-US" altLang="zh-CN" sz="2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头脑            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比较、判断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作用</a:t>
            </a:r>
            <a:endParaRPr lang="en-US" altLang="zh-CN" sz="2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机体和手     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执行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作用</a:t>
            </a:r>
            <a:endParaRPr lang="en-US" altLang="zh-CN" sz="2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被控对象</a:t>
            </a:r>
            <a:endParaRPr lang="en-US" altLang="zh-CN" sz="2000" b="1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>
              <a:lnSpc>
                <a:spcPct val="150000"/>
              </a:lnSpc>
            </a:pPr>
            <a:endParaRPr lang="zh-CN" altLang="zh-CN" b="1" dirty="0"/>
          </a:p>
        </p:txBody>
      </p:sp>
    </p:spTree>
  </p:cSld>
  <p:clrMapOvr>
    <a:masterClrMapping/>
  </p:clrMapOvr>
  <p:transition advTm="86629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2"/>
          <a:stretch>
            <a:fillRect/>
          </a:stretch>
        </p:blipFill>
        <p:spPr>
          <a:xfrm>
            <a:off x="532598" y="1472465"/>
            <a:ext cx="11341497" cy="376813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846612" y="6239378"/>
            <a:ext cx="4498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计算机作控制器的恒温箱温度控制系统</a:t>
            </a:r>
            <a:endParaRPr lang="zh-CN" altLang="en-US" dirty="0"/>
          </a:p>
        </p:txBody>
      </p:sp>
      <p:sp>
        <p:nvSpPr>
          <p:cNvPr id="5" name="内容占位符 2"/>
          <p:cNvSpPr txBox="1"/>
          <p:nvPr/>
        </p:nvSpPr>
        <p:spPr>
          <a:xfrm>
            <a:off x="532598" y="0"/>
            <a:ext cx="7620000" cy="620712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latin typeface="方正粗倩简体" panose="03000509000000000000" charset="-122"/>
                <a:ea typeface="方正粗倩简体" panose="03000509000000000000" charset="-122"/>
                <a:cs typeface="方正粗倩简体" panose="03000509000000000000" charset="-122"/>
                <a:sym typeface="+mn-ea"/>
              </a:rPr>
              <a:t>四、控制系统的组成与描述</a:t>
            </a:r>
            <a:endParaRPr lang="zh-CN" altLang="en-US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151" y="620712"/>
            <a:ext cx="1619048" cy="75238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3082" y="5177228"/>
            <a:ext cx="1714286" cy="109523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544" y="5240596"/>
            <a:ext cx="1723810" cy="619048"/>
          </a:xfrm>
          <a:prstGeom prst="rect">
            <a:avLst/>
          </a:prstGeom>
        </p:spPr>
      </p:pic>
    </p:spTree>
  </p:cSld>
  <p:clrMapOvr>
    <a:masterClrMapping/>
  </p:clrMapOvr>
  <p:transition advTm="23053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1365595" y="4377086"/>
            <a:ext cx="9460810" cy="1728192"/>
            <a:chOff x="1438878" y="4222829"/>
            <a:chExt cx="9460810" cy="1728192"/>
          </a:xfrm>
        </p:grpSpPr>
        <p:sp>
          <p:nvSpPr>
            <p:cNvPr id="2" name="TextBox 96"/>
            <p:cNvSpPr txBox="1"/>
            <p:nvPr/>
          </p:nvSpPr>
          <p:spPr>
            <a:xfrm>
              <a:off x="3618404" y="4591049"/>
              <a:ext cx="13388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控制器</a:t>
              </a:r>
              <a:endParaRPr lang="en-US" altLang="zh-CN" b="1" dirty="0"/>
            </a:p>
          </p:txBody>
        </p:sp>
        <p:sp>
          <p:nvSpPr>
            <p:cNvPr id="3" name="TextBox 97"/>
            <p:cNvSpPr txBox="1"/>
            <p:nvPr/>
          </p:nvSpPr>
          <p:spPr>
            <a:xfrm>
              <a:off x="9737275" y="436147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箱内温度</a:t>
              </a:r>
              <a:endParaRPr lang="en-US" altLang="zh-CN" b="1" dirty="0"/>
            </a:p>
          </p:txBody>
        </p:sp>
        <p:cxnSp>
          <p:nvCxnSpPr>
            <p:cNvPr id="4" name="直接箭头连接符 3"/>
            <p:cNvCxnSpPr/>
            <p:nvPr/>
          </p:nvCxnSpPr>
          <p:spPr>
            <a:xfrm>
              <a:off x="3402380" y="4807629"/>
              <a:ext cx="288032" cy="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箭头连接符 4"/>
            <p:cNvCxnSpPr/>
            <p:nvPr/>
          </p:nvCxnSpPr>
          <p:spPr>
            <a:xfrm>
              <a:off x="6888088" y="4798893"/>
              <a:ext cx="1008112" cy="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箭头连接符 5"/>
            <p:cNvCxnSpPr/>
            <p:nvPr/>
          </p:nvCxnSpPr>
          <p:spPr>
            <a:xfrm>
              <a:off x="9603544" y="4798893"/>
              <a:ext cx="1296144" cy="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690412" y="4437112"/>
              <a:ext cx="1152128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" name="TextBox 104"/>
            <p:cNvSpPr txBox="1"/>
            <p:nvPr/>
          </p:nvSpPr>
          <p:spPr>
            <a:xfrm>
              <a:off x="5520082" y="5477474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热电偶</a:t>
              </a:r>
              <a:endParaRPr lang="en-US" altLang="zh-CN" b="1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5274588" y="5374957"/>
              <a:ext cx="1368152" cy="576064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cxnSp>
          <p:nvCxnSpPr>
            <p:cNvPr id="10" name="直接箭头连接符 9"/>
            <p:cNvCxnSpPr/>
            <p:nvPr/>
          </p:nvCxnSpPr>
          <p:spPr>
            <a:xfrm flipH="1" flipV="1">
              <a:off x="6642740" y="5662989"/>
              <a:ext cx="3607657" cy="8737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2970332" y="4582869"/>
              <a:ext cx="432048" cy="43204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033604" y="4654877"/>
              <a:ext cx="305504" cy="30550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033604" y="4654877"/>
              <a:ext cx="305504" cy="30550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3186356" y="5662989"/>
              <a:ext cx="2088232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>
              <a:endCxn id="11" idx="4"/>
            </p:cNvCxnSpPr>
            <p:nvPr/>
          </p:nvCxnSpPr>
          <p:spPr>
            <a:xfrm flipV="1">
              <a:off x="3186356" y="5014917"/>
              <a:ext cx="0" cy="64807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/>
          </p:nvCxnSpPr>
          <p:spPr>
            <a:xfrm>
              <a:off x="1555574" y="4807630"/>
              <a:ext cx="1414758" cy="1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0250397" y="4807629"/>
              <a:ext cx="0" cy="86409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5231904" y="4437112"/>
              <a:ext cx="1656184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9" name="TextBox 115"/>
            <p:cNvSpPr txBox="1"/>
            <p:nvPr/>
          </p:nvSpPr>
          <p:spPr>
            <a:xfrm>
              <a:off x="5208120" y="4582869"/>
              <a:ext cx="172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继电器</a:t>
              </a:r>
              <a:endParaRPr lang="en-US" altLang="zh-CN" b="1" dirty="0"/>
            </a:p>
            <a:p>
              <a:pPr algn="ctr"/>
              <a:endParaRPr lang="en-US" altLang="zh-CN" b="1" dirty="0"/>
            </a:p>
          </p:txBody>
        </p:sp>
        <p:sp>
          <p:nvSpPr>
            <p:cNvPr id="20" name="矩形 19"/>
            <p:cNvSpPr/>
            <p:nvPr/>
          </p:nvSpPr>
          <p:spPr>
            <a:xfrm>
              <a:off x="7896200" y="4437112"/>
              <a:ext cx="1721982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1" name="TextBox 117"/>
            <p:cNvSpPr txBox="1"/>
            <p:nvPr/>
          </p:nvSpPr>
          <p:spPr>
            <a:xfrm>
              <a:off x="7828140" y="4576482"/>
              <a:ext cx="1913082" cy="368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FF0000"/>
                  </a:solidFill>
                </a:rPr>
                <a:t>加热电阻丝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22" name="TextBox 118"/>
            <p:cNvSpPr txBox="1"/>
            <p:nvPr/>
          </p:nvSpPr>
          <p:spPr>
            <a:xfrm>
              <a:off x="1438878" y="4400854"/>
              <a:ext cx="13388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设定温度</a:t>
              </a:r>
              <a:endParaRPr lang="en-US" altLang="zh-CN" b="1" dirty="0"/>
            </a:p>
          </p:txBody>
        </p:sp>
        <p:sp>
          <p:nvSpPr>
            <p:cNvPr id="23" name="TextBox 119"/>
            <p:cNvSpPr txBox="1"/>
            <p:nvPr/>
          </p:nvSpPr>
          <p:spPr>
            <a:xfrm>
              <a:off x="2567608" y="4283804"/>
              <a:ext cx="13388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比较器</a:t>
              </a:r>
              <a:endParaRPr lang="en-US" altLang="zh-CN" b="1" dirty="0"/>
            </a:p>
          </p:txBody>
        </p:sp>
        <p:cxnSp>
          <p:nvCxnSpPr>
            <p:cNvPr id="24" name="直接箭头连接符 23"/>
            <p:cNvCxnSpPr/>
            <p:nvPr/>
          </p:nvCxnSpPr>
          <p:spPr>
            <a:xfrm>
              <a:off x="4871864" y="4798893"/>
              <a:ext cx="360040" cy="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711624" y="4222829"/>
              <a:ext cx="2232248" cy="1080120"/>
            </a:xfrm>
            <a:prstGeom prst="rect">
              <a:avLst/>
            </a:prstGeom>
            <a:noFill/>
            <a:ln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6" name="TextBox 122"/>
            <p:cNvSpPr txBox="1"/>
            <p:nvPr/>
          </p:nvSpPr>
          <p:spPr>
            <a:xfrm>
              <a:off x="7068979" y="4398203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电流</a:t>
              </a:r>
              <a:endParaRPr lang="en-US" altLang="zh-CN" b="1" dirty="0"/>
            </a:p>
          </p:txBody>
        </p:sp>
        <p:sp>
          <p:nvSpPr>
            <p:cNvPr id="28" name="TextBox 124"/>
            <p:cNvSpPr txBox="1"/>
            <p:nvPr/>
          </p:nvSpPr>
          <p:spPr>
            <a:xfrm>
              <a:off x="2960482" y="5005625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/>
                <a:t>-</a:t>
              </a:r>
              <a:endParaRPr lang="zh-CN" altLang="en-US" b="1" dirty="0"/>
            </a:p>
          </p:txBody>
        </p:sp>
      </p:grpSp>
      <p:sp>
        <p:nvSpPr>
          <p:cNvPr id="65" name="矩形 64"/>
          <p:cNvSpPr/>
          <p:nvPr/>
        </p:nvSpPr>
        <p:spPr>
          <a:xfrm>
            <a:off x="4740829" y="6350264"/>
            <a:ext cx="249299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恒温</a:t>
            </a:r>
            <a:r>
              <a:rPr lang="zh-CN" altLang="zh-CN" sz="2000" b="1" dirty="0">
                <a:solidFill>
                  <a:srgbClr val="FF0000"/>
                </a:solidFill>
              </a:rPr>
              <a:t>箱</a:t>
            </a:r>
            <a:r>
              <a:rPr lang="zh-CN" altLang="en-US" sz="2000" b="1" dirty="0"/>
              <a:t>温度</a:t>
            </a:r>
            <a:r>
              <a:rPr lang="zh-CN" altLang="zh-CN" sz="2000" b="1" dirty="0"/>
              <a:t>控制系统</a:t>
            </a:r>
            <a:endParaRPr lang="zh-CN" altLang="en-US" sz="2000" b="1" dirty="0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2"/>
          <a:stretch>
            <a:fillRect/>
          </a:stretch>
        </p:blipFill>
        <p:spPr>
          <a:xfrm>
            <a:off x="599778" y="1627653"/>
            <a:ext cx="5588160" cy="1856626"/>
          </a:xfrm>
          <a:prstGeom prst="rect">
            <a:avLst/>
          </a:prstGeom>
        </p:spPr>
      </p:pic>
      <p:pic>
        <p:nvPicPr>
          <p:cNvPr id="38" name="图片 37" descr="C:\Users\Administrator\AppData\Roaming\Tencent\Users\2419606108\QQ\WinTemp\RichOle\D]KS7_TQTNSBYP[BN3{27{Q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6713" y="1572680"/>
            <a:ext cx="6054538" cy="1876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内容占位符 2"/>
          <p:cNvSpPr txBox="1"/>
          <p:nvPr/>
        </p:nvSpPr>
        <p:spPr>
          <a:xfrm>
            <a:off x="568800" y="107626"/>
            <a:ext cx="7620000" cy="620363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latin typeface="方正粗倩简体" panose="03000509000000000000" charset="-122"/>
                <a:ea typeface="方正粗倩简体" panose="03000509000000000000" charset="-122"/>
                <a:cs typeface="方正粗倩简体" panose="03000509000000000000" charset="-122"/>
                <a:sym typeface="+mn-ea"/>
              </a:rPr>
              <a:t>四、控制系统的组成与描述</a:t>
            </a:r>
            <a:endParaRPr lang="zh-CN" altLang="en-US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34" name="TextBox 96"/>
          <p:cNvSpPr txBox="1"/>
          <p:nvPr/>
        </p:nvSpPr>
        <p:spPr>
          <a:xfrm>
            <a:off x="5266497" y="3118757"/>
            <a:ext cx="92144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/>
              <a:t>控制器</a:t>
            </a:r>
            <a:endParaRPr lang="en-US" altLang="zh-CN" b="1" dirty="0"/>
          </a:p>
        </p:txBody>
      </p:sp>
      <p:sp>
        <p:nvSpPr>
          <p:cNvPr id="27" name="矩形 26"/>
          <p:cNvSpPr/>
          <p:nvPr/>
        </p:nvSpPr>
        <p:spPr>
          <a:xfrm>
            <a:off x="2704423" y="1448419"/>
            <a:ext cx="3391577" cy="204287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5134837" y="152112"/>
            <a:ext cx="1073537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algn="l">
              <a:lnSpc>
                <a:spcPct val="150000"/>
              </a:lnSpc>
              <a:buNone/>
            </a:pPr>
            <a:r>
              <a:rPr lang="zh-CN" altLang="en-US" sz="18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控制系统具有系统的结构层次以及系统的特性。</a:t>
            </a:r>
            <a:endParaRPr lang="en-US" altLang="zh-CN" sz="18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50000"/>
              </a:lnSpc>
              <a:buNone/>
            </a:pPr>
            <a:r>
              <a:rPr lang="zh-CN" altLang="en-US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控制系统的具体描述，建议具体问题具体分析，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以题干为主。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endParaRPr lang="en-US" altLang="zh-CN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endParaRPr lang="en-US" altLang="zh-CN" sz="18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062"/>
    </mc:Choice>
    <mc:Fallback>
      <p:transition spd="slow" advTm="9906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内容占位符 2"/>
          <p:cNvSpPr txBox="1">
            <a:spLocks noGrp="1"/>
          </p:cNvSpPr>
          <p:nvPr>
            <p:ph idx="4294967295"/>
          </p:nvPr>
        </p:nvSpPr>
        <p:spPr>
          <a:xfrm>
            <a:off x="716114" y="173419"/>
            <a:ext cx="9739494" cy="1378775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案例分析</a:t>
            </a:r>
            <a:endParaRPr lang="en-US" altLang="zh-CN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" name="内容占位符 2"/>
          <p:cNvSpPr txBox="1"/>
          <p:nvPr/>
        </p:nvSpPr>
        <p:spPr>
          <a:xfrm>
            <a:off x="1011288" y="950443"/>
            <a:ext cx="9739494" cy="5125249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fontAlgn="ctr">
              <a:lnSpc>
                <a:spcPct val="150000"/>
              </a:lnSpc>
              <a:buNone/>
            </a:pPr>
            <a:r>
              <a:rPr lang="zh-CN" altLang="en-US" sz="18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阅读题干，查找并标注关键词，分析绘制控制系统的框图。</a:t>
            </a:r>
            <a:endParaRPr lang="en-US" altLang="zh-CN" sz="18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zh-CN" altLang="en-US" sz="1800" b="1" kern="100" dirty="0">
                <a:solidFill>
                  <a:srgbClr val="FF0000"/>
                </a:solidFill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参考方法一：</a:t>
            </a:r>
            <a:endParaRPr lang="en-US" altLang="zh-CN" sz="1800" b="1" kern="100" dirty="0">
              <a:solidFill>
                <a:srgbClr val="FF0000"/>
              </a:solidFill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1</a:t>
            </a:r>
            <a:r>
              <a:rPr lang="zh-CN" altLang="en-US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、按如下顺序确定各个环节：被控对象、执行器、控制器、反馈环节（对闭环系统而言）</a:t>
            </a:r>
            <a:endParaRPr lang="en-US" altLang="zh-CN" sz="1800" b="1" kern="100" dirty="0"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2</a:t>
            </a:r>
            <a:r>
              <a:rPr lang="zh-CN" altLang="en-US" sz="18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、确定被控量、控制量、给定量</a:t>
            </a:r>
            <a:endParaRPr lang="en-US" altLang="zh-CN" sz="18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3</a:t>
            </a:r>
            <a:r>
              <a:rPr lang="zh-CN" altLang="en-US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、用带箭头的直线表示信息的系统中流动、传递的方向与过程</a:t>
            </a:r>
            <a:endParaRPr lang="en-US" altLang="zh-CN" sz="1800" b="1" kern="100" dirty="0"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4</a:t>
            </a:r>
            <a:r>
              <a:rPr lang="zh-CN" altLang="en-US" sz="18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、闭环控制系统加上反馈环节和比较器</a:t>
            </a:r>
            <a:endParaRPr lang="zh-CN" altLang="en-US" sz="18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zh-CN" altLang="en-US" sz="1800" b="1" kern="100" dirty="0">
                <a:solidFill>
                  <a:srgbClr val="FF0000"/>
                </a:solidFill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参考方法二：</a:t>
            </a:r>
            <a:endParaRPr lang="zh-CN" altLang="en-US" sz="1800" b="1" kern="100" dirty="0">
              <a:solidFill>
                <a:srgbClr val="FF0000"/>
              </a:solidFill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1</a:t>
            </a:r>
            <a:r>
              <a:rPr lang="zh-CN" altLang="en-US" sz="18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、判断开环、闭环</a:t>
            </a:r>
            <a:endParaRPr lang="en-US" altLang="zh-CN" sz="1800" b="1" kern="100" dirty="0"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18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2</a:t>
            </a:r>
            <a:r>
              <a:rPr lang="zh-CN" altLang="en-US" sz="18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、按相应系统框图对号入座。</a:t>
            </a:r>
            <a:endParaRPr lang="zh-CN" altLang="zh-CN" sz="18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</p:txBody>
      </p:sp>
    </p:spTree>
  </p:cSld>
  <p:clrMapOvr>
    <a:masterClrMapping/>
  </p:clrMapOvr>
  <p:transition advTm="86606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内容占位符 2"/>
          <p:cNvSpPr txBox="1">
            <a:spLocks noGrp="1"/>
          </p:cNvSpPr>
          <p:nvPr>
            <p:ph idx="4294967295"/>
          </p:nvPr>
        </p:nvSpPr>
        <p:spPr>
          <a:xfrm>
            <a:off x="716114" y="173419"/>
            <a:ext cx="9739494" cy="1378775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案例分析</a:t>
            </a:r>
            <a:endParaRPr lang="en-US" altLang="zh-CN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849263" y="664188"/>
            <a:ext cx="9739494" cy="2471189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fontAlgn="ctr">
              <a:lnSpc>
                <a:spcPct val="150000"/>
              </a:lnSpc>
              <a:buFont typeface="+mj-lt"/>
              <a:buAutoNum type="arabicPeriod"/>
            </a:pP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根据消防要求，仓库、图书馆等场所都要安装火灾自动报警系统．当烟雾探测器检测到的烟雾浓度超过设定值时，电子开关被接通，报警器发出声光信号进行报警．关于该报警控制系统，以下说法中正确的是（　　）</a:t>
            </a:r>
            <a:endParaRPr lang="zh-CN" altLang="zh-CN" sz="1800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38100" indent="0" fontAlgn="ctr">
              <a:lnSpc>
                <a:spcPct val="150000"/>
              </a:lnSpc>
              <a:buNone/>
              <a:tabLst>
                <a:tab pos="2667000" algn="l"/>
              </a:tabLst>
            </a:pP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A.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控制器是电子开关</a:t>
            </a:r>
            <a:r>
              <a:rPr lang="en-US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 </a:t>
            </a:r>
            <a:r>
              <a:rPr lang="en-US" altLang="zh-CN" sz="1800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	</a:t>
            </a: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B. 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被控对象是仓库、图书馆等场所</a:t>
            </a:r>
            <a:br>
              <a:rPr lang="en-US" altLang="zh-CN" sz="1800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</a:b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C. 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输出量是有无声光信号</a:t>
            </a:r>
            <a:r>
              <a:rPr lang="en-US" altLang="zh-CN" sz="1800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	                    </a:t>
            </a: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D. 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反馈装置是报警器</a:t>
            </a:r>
            <a:endParaRPr lang="zh-CN" altLang="zh-CN" sz="1800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 advTm="38089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内容占位符 2"/>
          <p:cNvSpPr txBox="1">
            <a:spLocks noGrp="1"/>
          </p:cNvSpPr>
          <p:nvPr>
            <p:ph idx="4294967295"/>
          </p:nvPr>
        </p:nvSpPr>
        <p:spPr>
          <a:xfrm>
            <a:off x="716114" y="173419"/>
            <a:ext cx="9739494" cy="532390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案例分析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738793" y="556401"/>
            <a:ext cx="9739494" cy="2471189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fontAlgn="ctr">
              <a:lnSpc>
                <a:spcPct val="150000"/>
              </a:lnSpc>
              <a:buFont typeface="+mj-lt"/>
              <a:buAutoNum type="arabicPeriod"/>
            </a:pP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根据消防要求，仓库、图书馆等场所都要安装火灾自动报警系统．当烟雾探测器检测到的烟雾浓度超过设定值时，电子开关被接通，报警器发出声光信号进行报警．关于该报警控制系统，以下说法中正确的是（　</a:t>
            </a:r>
            <a:r>
              <a:rPr lang="en-US" altLang="zh-CN" sz="1800" kern="0" dirty="0">
                <a:solidFill>
                  <a:srgbClr val="FF0000"/>
                </a:solidFill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　）</a:t>
            </a:r>
            <a:endParaRPr lang="zh-CN" altLang="zh-CN" sz="1800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38100" indent="0" fontAlgn="ctr">
              <a:lnSpc>
                <a:spcPct val="150000"/>
              </a:lnSpc>
              <a:buNone/>
              <a:tabLst>
                <a:tab pos="2667000" algn="l"/>
              </a:tabLst>
            </a:pP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A.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控制器是电子开关</a:t>
            </a:r>
            <a:r>
              <a:rPr lang="en-US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 </a:t>
            </a:r>
            <a:r>
              <a:rPr lang="en-US" altLang="zh-CN" sz="1800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	</a:t>
            </a: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B. 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被控对象是仓库、图书馆等场所</a:t>
            </a:r>
            <a:br>
              <a:rPr lang="en-US" altLang="zh-CN" sz="1800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</a:b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C. 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输出量是有无声光信号</a:t>
            </a:r>
            <a:r>
              <a:rPr lang="en-US" altLang="zh-CN" sz="1800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</a:rPr>
              <a:t>	                    </a:t>
            </a:r>
            <a:r>
              <a:rPr lang="en-US" altLang="zh-CN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mbria Math" panose="02040503050406030204" pitchFamily="18" charset="0"/>
              </a:rPr>
              <a:t>D. </a:t>
            </a:r>
            <a:r>
              <a:rPr lang="zh-CN" altLang="zh-CN" sz="1800" kern="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反馈装置是报警器</a:t>
            </a:r>
            <a:endParaRPr lang="zh-CN" altLang="zh-CN" sz="1800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99895" y="4638547"/>
            <a:ext cx="11460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dirty="0"/>
              <a:t>烟雾浓度</a:t>
            </a:r>
            <a:endParaRPr lang="zh-CN" altLang="en-US" dirty="0"/>
          </a:p>
        </p:txBody>
      </p:sp>
      <p:cxnSp>
        <p:nvCxnSpPr>
          <p:cNvPr id="37" name="直接箭头连接符 36"/>
          <p:cNvCxnSpPr/>
          <p:nvPr/>
        </p:nvCxnSpPr>
        <p:spPr>
          <a:xfrm>
            <a:off x="2941033" y="5040163"/>
            <a:ext cx="288032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42"/>
          <p:cNvSpPr/>
          <p:nvPr/>
        </p:nvSpPr>
        <p:spPr>
          <a:xfrm>
            <a:off x="2508985" y="4815403"/>
            <a:ext cx="432048" cy="43204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cxnSp>
        <p:nvCxnSpPr>
          <p:cNvPr id="44" name="直接连接符 43"/>
          <p:cNvCxnSpPr/>
          <p:nvPr/>
        </p:nvCxnSpPr>
        <p:spPr>
          <a:xfrm flipH="1">
            <a:off x="2572257" y="4887411"/>
            <a:ext cx="305504" cy="30550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572257" y="4887411"/>
            <a:ext cx="305504" cy="30550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/>
          <p:nvPr/>
        </p:nvCxnSpPr>
        <p:spPr>
          <a:xfrm>
            <a:off x="2725009" y="4401455"/>
            <a:ext cx="0" cy="42728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/>
          <p:nvPr/>
        </p:nvCxnSpPr>
        <p:spPr>
          <a:xfrm flipV="1">
            <a:off x="1242165" y="5040164"/>
            <a:ext cx="1266820" cy="1741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2"/>
          <p:cNvSpPr txBox="1"/>
          <p:nvPr/>
        </p:nvSpPr>
        <p:spPr>
          <a:xfrm>
            <a:off x="2082381" y="4028793"/>
            <a:ext cx="13388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/>
              <a:t>设定值</a:t>
            </a:r>
            <a:endParaRPr lang="en-US" altLang="zh-CN" b="1" dirty="0"/>
          </a:p>
          <a:p>
            <a:pPr algn="ctr"/>
            <a:endParaRPr lang="en-US" altLang="zh-CN" b="1" dirty="0"/>
          </a:p>
        </p:txBody>
      </p:sp>
      <p:sp>
        <p:nvSpPr>
          <p:cNvPr id="60" name="矩形 59"/>
          <p:cNvSpPr/>
          <p:nvPr/>
        </p:nvSpPr>
        <p:spPr>
          <a:xfrm>
            <a:off x="2241058" y="4466025"/>
            <a:ext cx="2567563" cy="1080120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3" name="组合 62"/>
          <p:cNvGrpSpPr/>
          <p:nvPr/>
        </p:nvGrpSpPr>
        <p:grpSpPr>
          <a:xfrm>
            <a:off x="3066117" y="4606420"/>
            <a:ext cx="7054738" cy="771415"/>
            <a:chOff x="2963118" y="3364215"/>
            <a:chExt cx="7054738" cy="771415"/>
          </a:xfrm>
        </p:grpSpPr>
        <p:sp>
          <p:nvSpPr>
            <p:cNvPr id="64" name="TextBox 97"/>
            <p:cNvSpPr txBox="1"/>
            <p:nvPr/>
          </p:nvSpPr>
          <p:spPr>
            <a:xfrm>
              <a:off x="8448196" y="3364215"/>
              <a:ext cx="15696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有无声光信号</a:t>
              </a:r>
              <a:endParaRPr lang="en-US" altLang="zh-CN" b="1" dirty="0"/>
            </a:p>
            <a:p>
              <a:pPr algn="ctr"/>
              <a:endParaRPr lang="zh-CN" altLang="en-US" b="1" dirty="0"/>
            </a:p>
          </p:txBody>
        </p:sp>
        <p:cxnSp>
          <p:nvCxnSpPr>
            <p:cNvPr id="65" name="直接箭头连接符 64"/>
            <p:cNvCxnSpPr/>
            <p:nvPr/>
          </p:nvCxnSpPr>
          <p:spPr>
            <a:xfrm>
              <a:off x="4513804" y="3767177"/>
              <a:ext cx="483807" cy="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65"/>
            <p:cNvSpPr/>
            <p:nvPr/>
          </p:nvSpPr>
          <p:spPr>
            <a:xfrm>
              <a:off x="3126391" y="3488437"/>
              <a:ext cx="1387413" cy="646315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67" name="TextBox 115"/>
            <p:cNvSpPr txBox="1"/>
            <p:nvPr/>
          </p:nvSpPr>
          <p:spPr>
            <a:xfrm>
              <a:off x="2963118" y="3488421"/>
              <a:ext cx="16437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 烟雾探测</a:t>
              </a:r>
              <a:endParaRPr lang="en-US" altLang="zh-CN" b="1" dirty="0"/>
            </a:p>
            <a:p>
              <a:pPr algn="ctr"/>
              <a:r>
                <a:rPr lang="zh-CN" altLang="en-US" b="1" dirty="0"/>
                <a:t>控制电路</a:t>
              </a:r>
              <a:endParaRPr lang="en-US" altLang="zh-CN" b="1" dirty="0"/>
            </a:p>
          </p:txBody>
        </p:sp>
        <p:sp>
          <p:nvSpPr>
            <p:cNvPr id="68" name="矩形 67"/>
            <p:cNvSpPr/>
            <p:nvPr/>
          </p:nvSpPr>
          <p:spPr>
            <a:xfrm>
              <a:off x="7280719" y="3458683"/>
              <a:ext cx="1186451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69" name="TextBox 117"/>
            <p:cNvSpPr txBox="1"/>
            <p:nvPr/>
          </p:nvSpPr>
          <p:spPr>
            <a:xfrm>
              <a:off x="7345827" y="3608000"/>
              <a:ext cx="1056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报警器 </a:t>
              </a:r>
              <a:endParaRPr lang="en-US" altLang="zh-CN" b="1" dirty="0"/>
            </a:p>
          </p:txBody>
        </p:sp>
        <p:cxnSp>
          <p:nvCxnSpPr>
            <p:cNvPr id="70" name="直接箭头连接符 69"/>
            <p:cNvCxnSpPr/>
            <p:nvPr/>
          </p:nvCxnSpPr>
          <p:spPr>
            <a:xfrm>
              <a:off x="8467170" y="3783451"/>
              <a:ext cx="1531711" cy="491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矩形 72"/>
            <p:cNvSpPr/>
            <p:nvPr/>
          </p:nvSpPr>
          <p:spPr>
            <a:xfrm>
              <a:off x="4997611" y="3487558"/>
              <a:ext cx="1346913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cxnSp>
          <p:nvCxnSpPr>
            <p:cNvPr id="74" name="直接箭头连接符 73"/>
            <p:cNvCxnSpPr>
              <a:endCxn id="68" idx="1"/>
            </p:cNvCxnSpPr>
            <p:nvPr/>
          </p:nvCxnSpPr>
          <p:spPr>
            <a:xfrm flipV="1">
              <a:off x="6344525" y="3782719"/>
              <a:ext cx="936194" cy="1130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Box 117"/>
            <p:cNvSpPr txBox="1"/>
            <p:nvPr/>
          </p:nvSpPr>
          <p:spPr>
            <a:xfrm>
              <a:off x="5090413" y="3608000"/>
              <a:ext cx="11864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电子开关 </a:t>
              </a:r>
              <a:endParaRPr lang="en-US" altLang="zh-CN" b="1" dirty="0"/>
            </a:p>
          </p:txBody>
        </p:sp>
        <p:sp>
          <p:nvSpPr>
            <p:cNvPr id="76" name="TextBox 97"/>
            <p:cNvSpPr txBox="1"/>
            <p:nvPr/>
          </p:nvSpPr>
          <p:spPr>
            <a:xfrm>
              <a:off x="6239264" y="3364215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电流通断</a:t>
              </a:r>
              <a:endParaRPr lang="en-US" altLang="zh-CN" b="1" dirty="0"/>
            </a:p>
            <a:p>
              <a:pPr algn="ctr"/>
              <a:endParaRPr lang="zh-CN" altLang="en-US" b="1" dirty="0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310855" y="5900056"/>
            <a:ext cx="11275379" cy="369332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/>
            <a:r>
              <a:rPr lang="zh-CN" altLang="en-US" b="1" dirty="0"/>
              <a:t>（类似案例：银行自动门、自动烘手机、红外线自动水龙头、声控灯、各类报警器等）</a:t>
            </a:r>
            <a:endParaRPr lang="en-US" altLang="zh-CN" b="1" dirty="0"/>
          </a:p>
        </p:txBody>
      </p:sp>
    </p:spTree>
  </p:cSld>
  <p:clrMapOvr>
    <a:masterClrMapping/>
  </p:clrMapOvr>
  <p:transition advTm="76084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5752" y="705809"/>
            <a:ext cx="1100049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如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图所示是一款可伸缩的防雨晾衣装置示意图．晾衣时按动开关，电机带动滑轮转动，将晾衣杆连同衣物移到室外，下雨时，传感器检测到信号后，电机带动滑轮反向转动，将晾衣杆和衣物收回室内．请根据示意图和描述，完成以下任务：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该装置防雨控制属于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 </a:t>
            </a:r>
            <a:r>
              <a:rPr kumimoji="0" lang="en-US" altLang="zh-CN" sz="20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______ </a:t>
            </a:r>
            <a:endParaRPr kumimoji="0" lang="en-US" altLang="zh-CN" sz="20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Cambria Math" panose="02040503050406030204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①手动开环  ②自动开环   ③手动闭环  ④自动闭环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）该系统中的传感器可选用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______ 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Cambria Math" panose="02040503050406030204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①热敏传感器；②光敏传感器；③湿敏传感器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）该防雨控制系统的执行器是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______ 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Cambria Math" panose="02040503050406030204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①晾衣杆  ②电机   ③开关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211" y="2062454"/>
            <a:ext cx="3773102" cy="357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内容占位符 2"/>
          <p:cNvSpPr txBox="1"/>
          <p:nvPr/>
        </p:nvSpPr>
        <p:spPr>
          <a:xfrm>
            <a:off x="716114" y="173419"/>
            <a:ext cx="9739494" cy="532390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Tx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案例分析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098"/>
    </mc:Choice>
    <mc:Fallback>
      <p:transition spd="slow" advTm="7909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5752" y="705809"/>
            <a:ext cx="1100049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如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图所示是一款可伸缩的防雨晾衣装置示意图．晾衣时按动开关，电机带动滑轮转动，将晾衣杆连同衣物移到室外，下雨时，传感器检测到信号后，电机带动滑轮反向转动，将晾衣杆和衣物收回室内．请根据示意图和描述，完成以下任务：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该装置防雨控制属于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 </a:t>
            </a:r>
            <a:r>
              <a:rPr kumimoji="0" lang="en-US" altLang="zh-CN" sz="20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______ </a:t>
            </a:r>
            <a:endParaRPr kumimoji="0" lang="en-US" altLang="zh-CN" sz="20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Cambria Math" panose="02040503050406030204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①手动开环  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②自动开环   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③手动闭环  ④自动闭环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）该系统中的传感器可选用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______ 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Cambria Math" panose="02040503050406030204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①热敏传感器；②光敏传感器；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③湿敏传感器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）该防雨控制系统的执行器是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Cambria Math" panose="02040503050406030204" pitchFamily="18" charset="0"/>
              </a:rPr>
              <a:t>______ 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Cambria Math" panose="02040503050406030204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①晾衣杆  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②电机   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③开关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670" y="1938974"/>
            <a:ext cx="3773102" cy="357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内容占位符 2"/>
          <p:cNvSpPr txBox="1"/>
          <p:nvPr/>
        </p:nvSpPr>
        <p:spPr>
          <a:xfrm>
            <a:off x="716114" y="173419"/>
            <a:ext cx="9739494" cy="532390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Tx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案例分析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442349" y="5230124"/>
            <a:ext cx="7950140" cy="1000253"/>
            <a:chOff x="2048741" y="3135377"/>
            <a:chExt cx="7950140" cy="1000253"/>
          </a:xfrm>
        </p:grpSpPr>
        <p:sp>
          <p:nvSpPr>
            <p:cNvPr id="18" name="TextBox 97"/>
            <p:cNvSpPr txBox="1"/>
            <p:nvPr/>
          </p:nvSpPr>
          <p:spPr>
            <a:xfrm>
              <a:off x="8846723" y="341111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位移</a:t>
              </a:r>
              <a:endParaRPr lang="en-US" altLang="zh-CN" b="1" dirty="0"/>
            </a:p>
            <a:p>
              <a:pPr algn="ctr"/>
              <a:endParaRPr lang="zh-CN" altLang="en-US" b="1" dirty="0"/>
            </a:p>
          </p:txBody>
        </p:sp>
        <p:cxnSp>
          <p:nvCxnSpPr>
            <p:cNvPr id="19" name="直接箭头连接符 18"/>
            <p:cNvCxnSpPr/>
            <p:nvPr/>
          </p:nvCxnSpPr>
          <p:spPr>
            <a:xfrm>
              <a:off x="4513804" y="3767177"/>
              <a:ext cx="483807" cy="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3126391" y="3488437"/>
              <a:ext cx="1387413" cy="646315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1" name="TextBox 115"/>
            <p:cNvSpPr txBox="1"/>
            <p:nvPr/>
          </p:nvSpPr>
          <p:spPr>
            <a:xfrm>
              <a:off x="2963118" y="3488421"/>
              <a:ext cx="16437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 湿敏传感</a:t>
              </a:r>
              <a:endParaRPr lang="en-US" altLang="zh-CN" b="1" dirty="0"/>
            </a:p>
            <a:p>
              <a:pPr algn="ctr"/>
              <a:r>
                <a:rPr lang="zh-CN" altLang="en-US" b="1" dirty="0"/>
                <a:t>控制电路</a:t>
              </a:r>
              <a:endParaRPr lang="en-US" altLang="zh-CN" b="1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7280719" y="3458683"/>
              <a:ext cx="1186451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3" name="TextBox 117"/>
            <p:cNvSpPr txBox="1"/>
            <p:nvPr/>
          </p:nvSpPr>
          <p:spPr>
            <a:xfrm>
              <a:off x="7345827" y="3608000"/>
              <a:ext cx="1056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晾衣杆</a:t>
              </a:r>
              <a:endParaRPr lang="en-US" altLang="zh-CN" b="1" dirty="0"/>
            </a:p>
          </p:txBody>
        </p:sp>
        <p:cxnSp>
          <p:nvCxnSpPr>
            <p:cNvPr id="24" name="直接箭头连接符 23"/>
            <p:cNvCxnSpPr/>
            <p:nvPr/>
          </p:nvCxnSpPr>
          <p:spPr>
            <a:xfrm>
              <a:off x="8467170" y="3783451"/>
              <a:ext cx="1531711" cy="491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97"/>
            <p:cNvSpPr txBox="1"/>
            <p:nvPr/>
          </p:nvSpPr>
          <p:spPr>
            <a:xfrm>
              <a:off x="2048741" y="3135377"/>
              <a:ext cx="11079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zh-CN" b="1" dirty="0"/>
            </a:p>
            <a:p>
              <a:pPr algn="ctr"/>
              <a:r>
                <a:rPr lang="zh-CN" altLang="en-US" b="1" dirty="0"/>
                <a:t>湿度</a:t>
              </a:r>
              <a:endParaRPr lang="zh-CN" altLang="en-US" b="1" dirty="0"/>
            </a:p>
          </p:txBody>
        </p:sp>
        <p:cxnSp>
          <p:nvCxnSpPr>
            <p:cNvPr id="26" name="直接箭头连接符 25"/>
            <p:cNvCxnSpPr/>
            <p:nvPr/>
          </p:nvCxnSpPr>
          <p:spPr>
            <a:xfrm flipV="1">
              <a:off x="2048741" y="3783451"/>
              <a:ext cx="1107996" cy="491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4997611" y="3487558"/>
              <a:ext cx="1346913" cy="648072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cxnSp>
          <p:nvCxnSpPr>
            <p:cNvPr id="28" name="直接箭头连接符 27"/>
            <p:cNvCxnSpPr>
              <a:endCxn id="22" idx="1"/>
            </p:cNvCxnSpPr>
            <p:nvPr/>
          </p:nvCxnSpPr>
          <p:spPr>
            <a:xfrm flipV="1">
              <a:off x="6344525" y="3782719"/>
              <a:ext cx="936194" cy="11300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117"/>
            <p:cNvSpPr txBox="1"/>
            <p:nvPr/>
          </p:nvSpPr>
          <p:spPr>
            <a:xfrm>
              <a:off x="4782101" y="3487558"/>
              <a:ext cx="17820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/>
                <a:t>电机</a:t>
              </a:r>
              <a:endParaRPr lang="en-US" altLang="zh-CN" b="1" dirty="0"/>
            </a:p>
            <a:p>
              <a:pPr algn="ctr"/>
              <a:r>
                <a:rPr lang="zh-CN" altLang="en-US" b="1" dirty="0"/>
                <a:t>（</a:t>
              </a:r>
              <a:r>
                <a:rPr lang="en-US" altLang="zh-CN" b="1" dirty="0"/>
                <a:t>+</a:t>
              </a:r>
              <a:r>
                <a:rPr lang="zh-CN" altLang="en-US" b="1" dirty="0"/>
                <a:t>滑轮传动） </a:t>
              </a:r>
              <a:endParaRPr lang="en-US" altLang="zh-CN" b="1" dirty="0"/>
            </a:p>
          </p:txBody>
        </p:sp>
        <p:sp>
          <p:nvSpPr>
            <p:cNvPr id="30" name="TextBox 97"/>
            <p:cNvSpPr txBox="1"/>
            <p:nvPr/>
          </p:nvSpPr>
          <p:spPr>
            <a:xfrm>
              <a:off x="6585510" y="3364215"/>
              <a:ext cx="41549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/>
                <a:t>力</a:t>
              </a:r>
              <a:endParaRPr lang="en-US" altLang="zh-CN" b="1" dirty="0"/>
            </a:p>
            <a:p>
              <a:pPr algn="ctr"/>
              <a:endParaRPr lang="zh-CN" altLang="en-US" b="1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128"/>
    </mc:Choice>
    <mc:Fallback>
      <p:transition spd="slow" advTm="3912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图片 3" descr="C:\Users\Administrator\AppData\Roaming\Tencent\Users\2419606108\QQ\WinTemp\RichOle\099N3~Z]9}P7ZSA4S}ZYZ]C.png"/>
          <p:cNvPicPr>
            <a:picLocks noChangeAspect="1"/>
          </p:cNvPicPr>
          <p:nvPr/>
        </p:nvPicPr>
        <p:blipFill rotWithShape="1">
          <a:blip r:embed="rId1" cstate="print"/>
          <a:srcRect t="5632"/>
          <a:stretch>
            <a:fillRect/>
          </a:stretch>
        </p:blipFill>
        <p:spPr>
          <a:xfrm>
            <a:off x="1597795" y="2082980"/>
            <a:ext cx="8381114" cy="465233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1144891" y="949235"/>
            <a:ext cx="9635404" cy="968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/>
              <a:t>在实际的控制系统中，常常会有一些变化不定的因素对系统的行为造成不良的影响，这种有害的因素，称其为</a:t>
            </a:r>
            <a:r>
              <a:rPr lang="zh-CN" altLang="en-US" sz="2000" b="1" dirty="0">
                <a:solidFill>
                  <a:srgbClr val="FF0000"/>
                </a:solidFill>
              </a:rPr>
              <a:t>干扰</a:t>
            </a:r>
            <a:r>
              <a:rPr lang="zh-CN" altLang="en-US" sz="2000" b="1" dirty="0"/>
              <a:t>。</a:t>
            </a:r>
            <a:endParaRPr lang="en-US" altLang="zh-CN" sz="2000" b="1" dirty="0"/>
          </a:p>
        </p:txBody>
      </p:sp>
      <p:sp>
        <p:nvSpPr>
          <p:cNvPr id="7" name="内容占位符 2"/>
          <p:cNvSpPr txBox="1"/>
          <p:nvPr/>
        </p:nvSpPr>
        <p:spPr>
          <a:xfrm>
            <a:off x="202131" y="122689"/>
            <a:ext cx="9345613" cy="708464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</a:t>
            </a:r>
            <a:r>
              <a:rPr lang="zh-CN" altLang="en-US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五、控制中的干扰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advTm="23095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C:\Users\Administrator\AppData\Roaming\Tencent\Users\2419606108\QQ\WinTemp\RichOle\8NHAWNR}R5T5O~21KR@$G9L.png"/>
          <p:cNvPicPr/>
          <p:nvPr/>
        </p:nvPicPr>
        <p:blipFill rotWithShape="1">
          <a:blip r:embed="rId1" cstate="print"/>
          <a:srcRect b="10328"/>
          <a:stretch>
            <a:fillRect/>
          </a:stretch>
        </p:blipFill>
        <p:spPr bwMode="auto">
          <a:xfrm>
            <a:off x="1676974" y="1258163"/>
            <a:ext cx="4168471" cy="240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矩形 14"/>
          <p:cNvSpPr/>
          <p:nvPr/>
        </p:nvSpPr>
        <p:spPr>
          <a:xfrm>
            <a:off x="1998848" y="4225491"/>
            <a:ext cx="50272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/>
              <a:t>恒温</a:t>
            </a:r>
            <a:r>
              <a:rPr lang="zh-CN" altLang="zh-CN" sz="2000" b="1" dirty="0"/>
              <a:t>箱</a:t>
            </a:r>
            <a:r>
              <a:rPr lang="zh-CN" altLang="en-US" sz="2000" b="1" dirty="0"/>
              <a:t>温度</a:t>
            </a:r>
            <a:r>
              <a:rPr lang="zh-CN" altLang="zh-CN" sz="2000" b="1" dirty="0"/>
              <a:t>控制系统</a:t>
            </a:r>
            <a:endParaRPr lang="en-US" altLang="zh-CN" sz="2000" b="1" dirty="0"/>
          </a:p>
          <a:p>
            <a:endParaRPr lang="en-US" altLang="zh-CN" sz="2000" b="1" dirty="0"/>
          </a:p>
          <a:p>
            <a:r>
              <a:rPr lang="zh-CN" altLang="en-US" sz="2000" b="1" dirty="0"/>
              <a:t>主要干扰因素：环境温度变化、电压波动等</a:t>
            </a:r>
            <a:endParaRPr lang="zh-CN" altLang="en-US" sz="2000" b="1" dirty="0"/>
          </a:p>
        </p:txBody>
      </p:sp>
      <p:sp>
        <p:nvSpPr>
          <p:cNvPr id="5" name="内容占位符 2"/>
          <p:cNvSpPr txBox="1"/>
          <p:nvPr/>
        </p:nvSpPr>
        <p:spPr>
          <a:xfrm>
            <a:off x="202131" y="122689"/>
            <a:ext cx="9345613" cy="708464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</a:t>
            </a:r>
            <a:r>
              <a:rPr lang="zh-CN" altLang="en-US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五、控制中的干扰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advTm="14072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内容占位符 2"/>
          <p:cNvSpPr txBox="1">
            <a:spLocks noGrp="1"/>
          </p:cNvSpPr>
          <p:nvPr>
            <p:ph idx="4294967295"/>
          </p:nvPr>
        </p:nvSpPr>
        <p:spPr>
          <a:xfrm>
            <a:off x="1029905" y="1054165"/>
            <a:ext cx="9244013" cy="4510017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方正粗倩简体" panose="03000509000000000000" charset="-122"/>
                <a:ea typeface="方正粗倩简体" panose="03000509000000000000" charset="-122"/>
                <a:cs typeface="方正粗倩简体" panose="03000509000000000000" charset="-122"/>
                <a:sym typeface="+mn-ea"/>
              </a:rPr>
              <a:t>   </a:t>
            </a:r>
            <a:r>
              <a:rPr lang="zh-CN" altLang="en-US" sz="2400" b="1" dirty="0">
                <a:solidFill>
                  <a:schemeClr val="tx1"/>
                </a:solidFill>
                <a:latin typeface="方正粗倩简体" panose="03000509000000000000" charset="-122"/>
                <a:ea typeface="方正粗倩简体" panose="03000509000000000000" charset="-122"/>
                <a:cs typeface="方正粗倩简体" panose="03000509000000000000" charset="-122"/>
                <a:sym typeface="+mn-ea"/>
              </a:rPr>
              <a:t>克服干扰的基本方法</a:t>
            </a:r>
            <a:endParaRPr lang="en-US" altLang="zh-CN" sz="2400" b="1" dirty="0">
              <a:solidFill>
                <a:schemeClr val="tx1"/>
              </a:solidFill>
              <a:latin typeface="方正粗倩简体" panose="03000509000000000000" charset="-122"/>
              <a:ea typeface="方正粗倩简体" panose="03000509000000000000" charset="-122"/>
              <a:cs typeface="方正粗倩简体" panose="03000509000000000000" charset="-122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1.  采用</a:t>
            </a: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隔离干扰源</a:t>
            </a: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的办法。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 fontAlgn="auto">
              <a:lnSpc>
                <a:spcPct val="150000"/>
              </a:lnSpc>
              <a:buNone/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（1） 将整个系统加外围屏蔽层。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 fontAlgn="auto">
              <a:lnSpc>
                <a:spcPct val="150000"/>
              </a:lnSpc>
              <a:buNone/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（2）将整个系统内部分隔成多层。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 fontAlgn="auto">
              <a:lnSpc>
                <a:spcPct val="150000"/>
              </a:lnSpc>
              <a:buNone/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2.  对外</a:t>
            </a: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释放抗干扰信号</a:t>
            </a: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来减少干扰信号的影响。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 fontAlgn="auto">
              <a:lnSpc>
                <a:spcPct val="150000"/>
              </a:lnSpc>
              <a:buNone/>
            </a:pP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3.   </a:t>
            </a: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采用闭环控制系统</a:t>
            </a:r>
            <a:r>
              <a:rPr lang="zh-CN" altLang="en-US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，提高系统的性能和控制精度，可自动减少干扰引起的控制误差。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 fontAlgn="auto">
              <a:lnSpc>
                <a:spcPct val="150000"/>
              </a:lnSpc>
              <a:buNone/>
            </a:pP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202131" y="122689"/>
            <a:ext cx="9345613" cy="708464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</a:t>
            </a: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</a:t>
            </a:r>
            <a:r>
              <a:rPr lang="zh-CN" altLang="en-US" b="1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五、控制中的干扰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advTm="38069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内容占位符 2"/>
          <p:cNvSpPr txBox="1">
            <a:spLocks noGrp="1"/>
          </p:cNvSpPr>
          <p:nvPr>
            <p:ph idx="4294967295"/>
          </p:nvPr>
        </p:nvSpPr>
        <p:spPr>
          <a:xfrm>
            <a:off x="1081874" y="250421"/>
            <a:ext cx="7195852" cy="5377370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控制及其设计</a:t>
            </a:r>
            <a:endParaRPr lang="en-US" altLang="zh-CN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endParaRPr lang="en-US" altLang="zh-CN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一、控制的含义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二、手动控制、自动控制、智能控制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三、开环控制和闭环控制</a:t>
            </a:r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四、控制系统的组成和描述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 五、控制中的干扰</a:t>
            </a:r>
            <a:r>
              <a:rPr lang="en-US" altLang="zh-CN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 </a:t>
            </a:r>
            <a:endParaRPr lang="en-US" altLang="zh-CN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endParaRPr lang="en-US" altLang="zh-CN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advTm="9073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内容占位符 2"/>
          <p:cNvSpPr txBox="1">
            <a:spLocks noGrp="1"/>
          </p:cNvSpPr>
          <p:nvPr>
            <p:ph idx="4294967295"/>
          </p:nvPr>
        </p:nvSpPr>
        <p:spPr>
          <a:xfrm>
            <a:off x="564515" y="371475"/>
            <a:ext cx="10521950" cy="2451100"/>
          </a:xfrm>
          <a:noFill/>
        </p:spPr>
        <p:txBody>
          <a:bodyPr vert="horz" wrap="square" lIns="91440" tIns="45720" rIns="91440" bIns="45720" numCol="1" rtlCol="0" anchor="t" anchorCtr="0" compatLnSpc="0">
            <a:spAutoFit/>
          </a:bodyPr>
          <a:lstStyle/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开闭环控制系统的区分</a:t>
            </a:r>
            <a:endParaRPr lang="zh-CN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一、闭环控制系统有反馈环节；</a:t>
            </a:r>
            <a:endParaRPr lang="zh-CN" altLang="en-US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二、闭环控制系统有输入与被控对象输出的比较，从而循环的控制被控对象。</a:t>
            </a:r>
            <a:endParaRPr lang="zh-CN" altLang="en-US" sz="2400" dirty="0"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三、开环控制是一次性的。</a:t>
            </a:r>
            <a:endParaRPr lang="en-US" altLang="zh-CN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marL="0" lvl="0" algn="l">
              <a:lnSpc>
                <a:spcPct val="100000"/>
              </a:lnSpc>
              <a:buNone/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 </a:t>
            </a: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     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1620" y="3077210"/>
            <a:ext cx="1149540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fontAlgn="ctr">
              <a:lnSpc>
                <a:spcPct val="150000"/>
              </a:lnSpc>
              <a:buNone/>
            </a:pPr>
            <a:r>
              <a:rPr lang="zh-CN" altLang="en-US" sz="2000" b="1" kern="100" dirty="0">
                <a:solidFill>
                  <a:srgbClr val="FF0000"/>
                </a:solidFill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分析绘制控制系统的框图参考方法：</a:t>
            </a:r>
            <a:endParaRPr lang="en-US" altLang="zh-CN" sz="2000" b="1" kern="100" dirty="0">
              <a:solidFill>
                <a:srgbClr val="FF0000"/>
              </a:solidFill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1</a:t>
            </a:r>
            <a:r>
              <a:rPr lang="zh-CN" altLang="en-US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、按如下顺序确定各个环节：</a:t>
            </a:r>
            <a:r>
              <a:rPr lang="zh-CN" altLang="en-US" sz="2000" b="1" kern="100" dirty="0">
                <a:solidFill>
                  <a:srgbClr val="FF0000"/>
                </a:solidFill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被控对象</a:t>
            </a:r>
            <a:r>
              <a:rPr lang="zh-CN" altLang="en-US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、执行器、控制器、反馈环节（确定是开环还是闭环）</a:t>
            </a:r>
            <a:endParaRPr lang="en-US" altLang="zh-CN" sz="2000" b="1" kern="100" dirty="0"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2</a:t>
            </a:r>
            <a:r>
              <a:rPr lang="zh-CN" altLang="en-US" sz="20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、确定被控量、控制量、给定量</a:t>
            </a:r>
            <a:endParaRPr lang="en-US" altLang="zh-CN" sz="20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3</a:t>
            </a:r>
            <a:r>
              <a:rPr lang="zh-CN" altLang="en-US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、用带箭头的直线表示信息的系统中流动、传递的方向与过程</a:t>
            </a:r>
            <a:endParaRPr lang="en-US" altLang="zh-CN" sz="2000" b="1" kern="100" dirty="0"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2000" b="1" kern="100" dirty="0"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4</a:t>
            </a:r>
            <a:r>
              <a:rPr lang="zh-CN" altLang="en-US" sz="20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、闭环控制系统加上反馈环节和比较器</a:t>
            </a:r>
            <a:endParaRPr lang="zh-CN" altLang="en-US" sz="20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</a:endParaRPr>
          </a:p>
          <a:p>
            <a:pPr marL="0" lvl="0" indent="0" fontAlgn="ctr">
              <a:lnSpc>
                <a:spcPct val="150000"/>
              </a:lnSpc>
              <a:buNone/>
            </a:pPr>
            <a:r>
              <a:rPr lang="en-US" altLang="zh-CN" sz="20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5</a:t>
            </a:r>
            <a:r>
              <a:rPr lang="zh-CN" altLang="en-US" sz="2000" b="1" kern="100" dirty="0">
                <a:effectLst/>
                <a:latin typeface="Cambria Math" panose="02040503050406030204" pitchFamily="18" charset="0"/>
                <a:ea typeface="宋体" panose="02010600030101010101" pitchFamily="2" charset="-122"/>
                <a:cs typeface="Cambria Math" panose="02040503050406030204" pitchFamily="18" charset="0"/>
                <a:sym typeface="+mn-ea"/>
              </a:rPr>
              <a:t>、按相应系统框图对号入座。</a:t>
            </a:r>
            <a:endParaRPr lang="zh-CN" altLang="en-US" sz="2000" b="1" kern="100" dirty="0">
              <a:effectLst/>
              <a:latin typeface="Cambria Math" panose="02040503050406030204" pitchFamily="18" charset="0"/>
              <a:ea typeface="宋体" panose="02010600030101010101" pitchFamily="2" charset="-122"/>
              <a:cs typeface="Cambria Math" panose="02040503050406030204" pitchFamily="18" charset="0"/>
              <a:sym typeface="+mn-ea"/>
            </a:endParaRPr>
          </a:p>
        </p:txBody>
      </p:sp>
    </p:spTree>
  </p:cSld>
  <p:clrMapOvr>
    <a:masterClrMapping/>
  </p:clrMapOvr>
  <p:transition advTm="9073"/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2201</Words>
  <Application>WPS 演示</Application>
  <PresentationFormat>宽屏</PresentationFormat>
  <Paragraphs>192</Paragraphs>
  <Slides>15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方正粗倩简体</vt:lpstr>
      <vt:lpstr>Cambria Math</vt:lpstr>
      <vt:lpstr>Times New Roman</vt:lpstr>
      <vt:lpstr>等线</vt:lpstr>
      <vt:lpstr>Arial Unicode MS</vt:lpstr>
      <vt:lpstr>等线 Light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yang wang</dc:creator>
  <cp:lastModifiedBy>张营（东北虎妞）</cp:lastModifiedBy>
  <cp:revision>15</cp:revision>
  <dcterms:created xsi:type="dcterms:W3CDTF">2021-09-16T23:10:00Z</dcterms:created>
  <dcterms:modified xsi:type="dcterms:W3CDTF">2021-09-22T02:47:19Z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3A20D1A70A7F4A82B02AF26B537E2369</vt:lpwstr>
  </property>
  <property fmtid="{D5CDD505-2E9C-101B-9397-08002B2CF9AE}" pid="3" name="KSOProductBuildVer">
    <vt:lpwstr>2052-11.1.0.10938</vt:lpwstr>
  </property>
</Properties>
</file>