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6" r:id="rId3"/>
    <p:sldId id="263" r:id="rId4"/>
    <p:sldId id="264" r:id="rId6"/>
    <p:sldId id="265" r:id="rId7"/>
    <p:sldId id="266" r:id="rId8"/>
    <p:sldId id="267" r:id="rId9"/>
    <p:sldId id="268" r:id="rId10"/>
    <p:sldId id="277" r:id="rId11"/>
    <p:sldId id="281" r:id="rId12"/>
    <p:sldId id="279" r:id="rId13"/>
    <p:sldId id="282" r:id="rId14"/>
    <p:sldId id="258" r:id="rId15"/>
    <p:sldId id="259" r:id="rId16"/>
    <p:sldId id="260" r:id="rId17"/>
    <p:sldId id="261" r:id="rId18"/>
    <p:sldId id="262" r:id="rId19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4000" b="0" i="0" u="none" kern="1200" baseline="0">
        <a:solidFill>
          <a:schemeClr val="tx2"/>
        </a:solidFill>
        <a:latin typeface="Times New Roman" panose="02020603050405020304" pitchFamily="18" charset="0"/>
        <a:ea typeface="华文行楷" panose="02010800040101010101" pitchFamily="2" charset="-122"/>
        <a:cs typeface="+mn-cs"/>
        <a:sym typeface="Wingdings" panose="05000000000000000000" pitchFamily="2" charset="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4000" b="0" i="0" u="none" kern="1200" baseline="0">
        <a:solidFill>
          <a:schemeClr val="tx2"/>
        </a:solidFill>
        <a:latin typeface="Times New Roman" panose="02020603050405020304" pitchFamily="18" charset="0"/>
        <a:ea typeface="华文行楷" panose="02010800040101010101" pitchFamily="2" charset="-122"/>
        <a:cs typeface="+mn-cs"/>
        <a:sym typeface="Wingdings" panose="05000000000000000000" pitchFamily="2" charset="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4000" b="0" i="0" u="none" kern="1200" baseline="0">
        <a:solidFill>
          <a:schemeClr val="tx2"/>
        </a:solidFill>
        <a:latin typeface="Times New Roman" panose="02020603050405020304" pitchFamily="18" charset="0"/>
        <a:ea typeface="华文行楷" panose="02010800040101010101" pitchFamily="2" charset="-122"/>
        <a:cs typeface="+mn-cs"/>
        <a:sym typeface="Wingdings" panose="05000000000000000000" pitchFamily="2" charset="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4000" b="0" i="0" u="none" kern="1200" baseline="0">
        <a:solidFill>
          <a:schemeClr val="tx2"/>
        </a:solidFill>
        <a:latin typeface="Times New Roman" panose="02020603050405020304" pitchFamily="18" charset="0"/>
        <a:ea typeface="华文行楷" panose="02010800040101010101" pitchFamily="2" charset="-122"/>
        <a:cs typeface="+mn-cs"/>
        <a:sym typeface="Wingdings" panose="05000000000000000000" pitchFamily="2" charset="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4000" b="0" i="0" u="none" kern="1200" baseline="0">
        <a:solidFill>
          <a:schemeClr val="tx2"/>
        </a:solidFill>
        <a:latin typeface="Times New Roman" panose="02020603050405020304" pitchFamily="18" charset="0"/>
        <a:ea typeface="华文行楷" panose="02010800040101010101" pitchFamily="2" charset="-122"/>
        <a:cs typeface="+mn-cs"/>
        <a:sym typeface="Wingdings" panose="05000000000000000000" pitchFamily="2" charset="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4000" b="0" i="0" u="none" kern="1200" baseline="0">
        <a:solidFill>
          <a:schemeClr val="tx2"/>
        </a:solidFill>
        <a:latin typeface="Times New Roman" panose="02020603050405020304" pitchFamily="18" charset="0"/>
        <a:ea typeface="华文行楷" panose="02010800040101010101" pitchFamily="2" charset="-122"/>
        <a:cs typeface="+mn-cs"/>
        <a:sym typeface="Wingdings" panose="05000000000000000000" pitchFamily="2" charset="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4000" b="0" i="0" u="none" kern="1200" baseline="0">
        <a:solidFill>
          <a:schemeClr val="tx2"/>
        </a:solidFill>
        <a:latin typeface="Times New Roman" panose="02020603050405020304" pitchFamily="18" charset="0"/>
        <a:ea typeface="华文行楷" panose="02010800040101010101" pitchFamily="2" charset="-122"/>
        <a:cs typeface="+mn-cs"/>
        <a:sym typeface="Wingdings" panose="05000000000000000000" pitchFamily="2" charset="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4000" b="0" i="0" u="none" kern="1200" baseline="0">
        <a:solidFill>
          <a:schemeClr val="tx2"/>
        </a:solidFill>
        <a:latin typeface="Times New Roman" panose="02020603050405020304" pitchFamily="18" charset="0"/>
        <a:ea typeface="华文行楷" panose="02010800040101010101" pitchFamily="2" charset="-122"/>
        <a:cs typeface="+mn-cs"/>
        <a:sym typeface="Wingdings" panose="05000000000000000000" pitchFamily="2" charset="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4000" b="0" i="0" u="none" kern="1200" baseline="0">
        <a:solidFill>
          <a:schemeClr val="tx2"/>
        </a:solidFill>
        <a:latin typeface="Times New Roman" panose="02020603050405020304" pitchFamily="18" charset="0"/>
        <a:ea typeface="华文行楷" panose="02010800040101010101" pitchFamily="2" charset="-122"/>
        <a:cs typeface="+mn-cs"/>
        <a:sym typeface="Wingdings" panose="05000000000000000000" pitchFamily="2" charset="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000CC"/>
    <a:srgbClr val="FF0000"/>
    <a:srgbClr val="B2B49C"/>
    <a:srgbClr val="C7DEB0"/>
    <a:srgbClr val="D6D6D6"/>
    <a:srgbClr val="FF3300"/>
    <a:srgbClr val="CC33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6011"/>
    <p:restoredTop sz="94660"/>
  </p:normalViewPr>
  <p:slideViewPr>
    <p:cSldViewPr showGuides="1">
      <p:cViewPr varScale="1">
        <p:scale>
          <a:sx n="78" d="100"/>
          <a:sy n="78" d="100"/>
        </p:scale>
        <p:origin x="-101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4" Type="http://schemas.openxmlformats.org/officeDocument/2006/relationships/image" Target="../media/image5.wmf"/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62" name="页眉占位符 4096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40963" name="日期占位符 4096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40964" name="幻灯片图像占位符 40963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0965" name="文本占位符 4096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0966" name="页脚占位符 4096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40967" name="灯片编号占位符 4096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4" name="幻灯片图像占位符 7987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79875" name="文本占位符 79874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2" name="幻灯片图像占位符 81921"/>
          <p:cNvSpPr>
            <a:spLocks noRot="1" noTextEdit="1"/>
          </p:cNvSpPr>
          <p:nvPr>
            <p:ph type="sldImg"/>
          </p:nvPr>
        </p:nvSpPr>
        <p:spPr/>
      </p:sp>
      <p:sp>
        <p:nvSpPr>
          <p:cNvPr id="81923" name="文本占位符 81922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3970" name="幻灯片图像占位符 83969"/>
          <p:cNvSpPr>
            <a:spLocks noRot="1" noTextEdit="1"/>
          </p:cNvSpPr>
          <p:nvPr>
            <p:ph type="sldImg"/>
          </p:nvPr>
        </p:nvSpPr>
        <p:spPr/>
      </p:sp>
      <p:sp>
        <p:nvSpPr>
          <p:cNvPr id="83971" name="文本占位符 83970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6018" name="幻灯片图像占位符 86017"/>
          <p:cNvSpPr>
            <a:spLocks noRot="1" noTextEdit="1"/>
          </p:cNvSpPr>
          <p:nvPr>
            <p:ph type="sldImg"/>
          </p:nvPr>
        </p:nvSpPr>
        <p:spPr/>
      </p:sp>
      <p:sp>
        <p:nvSpPr>
          <p:cNvPr id="86019" name="文本占位符 86018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66" name="幻灯片图像占位符 88065"/>
          <p:cNvSpPr>
            <a:spLocks noRot="1" noTextEdit="1"/>
          </p:cNvSpPr>
          <p:nvPr>
            <p:ph type="sldImg"/>
          </p:nvPr>
        </p:nvSpPr>
        <p:spPr/>
      </p:sp>
      <p:sp>
        <p:nvSpPr>
          <p:cNvPr id="88067" name="文本占位符 88066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0114" name="幻灯片图像占位符 9011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90115" name="文本占位符 90114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1618" name="幻灯片图像占位符 111617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11619" name="文本占位符 111618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AE7"/>
            </a:gs>
            <a:gs pos="100000">
              <a:srgbClr val="FDD8B7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4000" b="0" i="0" u="none" kern="1200" baseline="0">
          <a:solidFill>
            <a:schemeClr val="tx2"/>
          </a:solidFill>
          <a:latin typeface="Times New Roman" panose="02020603050405020304" pitchFamily="18" charset="0"/>
          <a:ea typeface="华文行楷" panose="02010800040101010101" pitchFamily="2" charset="-122"/>
          <a:cs typeface="+mn-cs"/>
          <a:sym typeface="Wingdings" panose="05000000000000000000" pitchFamily="2" charset="2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4000" b="0" i="0" u="none" kern="1200" baseline="0">
          <a:solidFill>
            <a:schemeClr val="tx2"/>
          </a:solidFill>
          <a:latin typeface="Times New Roman" panose="02020603050405020304" pitchFamily="18" charset="0"/>
          <a:ea typeface="华文行楷" panose="02010800040101010101" pitchFamily="2" charset="-122"/>
          <a:cs typeface="+mn-cs"/>
          <a:sym typeface="Wingdings" panose="05000000000000000000" pitchFamily="2" charset="2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4000" b="0" i="0" u="none" kern="1200" baseline="0">
          <a:solidFill>
            <a:schemeClr val="tx2"/>
          </a:solidFill>
          <a:latin typeface="Times New Roman" panose="02020603050405020304" pitchFamily="18" charset="0"/>
          <a:ea typeface="华文行楷" panose="02010800040101010101" pitchFamily="2" charset="-122"/>
          <a:cs typeface="+mn-cs"/>
          <a:sym typeface="Wingdings" panose="05000000000000000000" pitchFamily="2" charset="2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4000" b="0" i="0" u="none" kern="1200" baseline="0">
          <a:solidFill>
            <a:schemeClr val="tx2"/>
          </a:solidFill>
          <a:latin typeface="Times New Roman" panose="02020603050405020304" pitchFamily="18" charset="0"/>
          <a:ea typeface="华文行楷" panose="02010800040101010101" pitchFamily="2" charset="-122"/>
          <a:cs typeface="+mn-cs"/>
          <a:sym typeface="Wingdings" panose="05000000000000000000" pitchFamily="2" charset="2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4000" b="0" i="0" u="none" kern="1200" baseline="0">
          <a:solidFill>
            <a:schemeClr val="tx2"/>
          </a:solidFill>
          <a:latin typeface="Times New Roman" panose="02020603050405020304" pitchFamily="18" charset="0"/>
          <a:ea typeface="华文行楷" panose="02010800040101010101" pitchFamily="2" charset="-122"/>
          <a:cs typeface="+mn-cs"/>
          <a:sym typeface="Wingdings" panose="05000000000000000000" pitchFamily="2" charset="2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4000" b="0" i="0" u="none" kern="1200" baseline="0">
          <a:solidFill>
            <a:schemeClr val="tx2"/>
          </a:solidFill>
          <a:latin typeface="Times New Roman" panose="02020603050405020304" pitchFamily="18" charset="0"/>
          <a:ea typeface="华文行楷" panose="02010800040101010101" pitchFamily="2" charset="-122"/>
          <a:cs typeface="+mn-cs"/>
          <a:sym typeface="Wingdings" panose="05000000000000000000" pitchFamily="2" charset="2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4000" b="0" i="0" u="none" kern="1200" baseline="0">
          <a:solidFill>
            <a:schemeClr val="tx2"/>
          </a:solidFill>
          <a:latin typeface="Times New Roman" panose="02020603050405020304" pitchFamily="18" charset="0"/>
          <a:ea typeface="华文行楷" panose="02010800040101010101" pitchFamily="2" charset="-122"/>
          <a:cs typeface="+mn-cs"/>
          <a:sym typeface="Wingdings" panose="05000000000000000000" pitchFamily="2" charset="2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4000" b="0" i="0" u="none" kern="1200" baseline="0">
          <a:solidFill>
            <a:schemeClr val="tx2"/>
          </a:solidFill>
          <a:latin typeface="Times New Roman" panose="02020603050405020304" pitchFamily="18" charset="0"/>
          <a:ea typeface="华文行楷" panose="02010800040101010101" pitchFamily="2" charset="-122"/>
          <a:cs typeface="+mn-cs"/>
          <a:sym typeface="Wingdings" panose="05000000000000000000" pitchFamily="2" charset="2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2.wmf"/><Relationship Id="rId10" Type="http://schemas.openxmlformats.org/officeDocument/2006/relationships/vmlDrawing" Target="../drawings/vmlDrawing1.vml"/><Relationship Id="rId1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wmf"/><Relationship Id="rId1" Type="http://schemas.openxmlformats.org/officeDocument/2006/relationships/oleObject" Target="../embeddings/oleObject5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10" name="矩形 2709"/>
          <p:cNvSpPr/>
          <p:nvPr/>
        </p:nvSpPr>
        <p:spPr>
          <a:xfrm>
            <a:off x="3051175" y="2997200"/>
            <a:ext cx="2590800" cy="243840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r>
              <a:rPr lang="en-US" altLang="zh-CN" sz="3600" dirty="0" err="1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   ab</a:t>
            </a:r>
            <a:endParaRPr lang="en-US" altLang="zh-CN" sz="3600"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                </a:t>
            </a:r>
            <a:endParaRPr lang="en-US" altLang="zh-CN" sz="3600"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</a:t>
            </a:r>
            <a:endParaRPr lang="en-US" altLang="zh-CN" sz="3600"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2711" name="矩形 2710"/>
          <p:cNvSpPr/>
          <p:nvPr/>
        </p:nvSpPr>
        <p:spPr>
          <a:xfrm>
            <a:off x="3060700" y="3768725"/>
            <a:ext cx="1752600" cy="1676400"/>
          </a:xfrm>
          <a:prstGeom prst="rect">
            <a:avLst/>
          </a:prstGeom>
          <a:solidFill>
            <a:srgbClr val="FF00FF">
              <a:alpha val="50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spcBef>
                <a:spcPct val="0"/>
              </a:spcBef>
            </a:pP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</a:t>
            </a:r>
            <a:r>
              <a:rPr lang="en-US" altLang="zh-CN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endParaRPr lang="en-US" altLang="zh-CN" baseline="300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2712" name="矩形 2711"/>
          <p:cNvSpPr/>
          <p:nvPr/>
        </p:nvSpPr>
        <p:spPr>
          <a:xfrm>
            <a:off x="4813300" y="3006725"/>
            <a:ext cx="838200" cy="762000"/>
          </a:xfrm>
          <a:prstGeom prst="rect">
            <a:avLst/>
          </a:prstGeom>
          <a:solidFill>
            <a:srgbClr val="6666FF">
              <a:alpha val="50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</a:t>
            </a:r>
            <a:r>
              <a:rPr lang="en-US" altLang="zh-CN" baseline="30000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endParaRPr lang="en-US" altLang="zh-CN" baseline="30000"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2714" name="文本框 2713"/>
          <p:cNvSpPr txBox="1"/>
          <p:nvPr/>
        </p:nvSpPr>
        <p:spPr>
          <a:xfrm>
            <a:off x="4859338" y="4222750"/>
            <a:ext cx="6159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dirty="0" err="1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ab</a:t>
            </a:r>
            <a:endParaRPr lang="en-US" altLang="zh-CN" sz="3600"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2716" name="矩形 2715"/>
          <p:cNvSpPr/>
          <p:nvPr/>
        </p:nvSpPr>
        <p:spPr>
          <a:xfrm>
            <a:off x="1331913" y="620713"/>
            <a:ext cx="6408737" cy="1800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完全平方公式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717" name="文本框 2716"/>
          <p:cNvSpPr txBox="1"/>
          <p:nvPr/>
        </p:nvSpPr>
        <p:spPr>
          <a:xfrm>
            <a:off x="4535488" y="5949950"/>
            <a:ext cx="460851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授课人：官田民</a:t>
            </a:r>
            <a:endParaRPr lang="zh-CN" altLang="en-US" b="1" dirty="0">
              <a:solidFill>
                <a:srgbClr val="0000CC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8850" name="文本框 78849"/>
          <p:cNvSpPr txBox="1"/>
          <p:nvPr/>
        </p:nvSpPr>
        <p:spPr>
          <a:xfrm>
            <a:off x="395288" y="4641850"/>
            <a:ext cx="8424862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      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添括号时</a:t>
            </a: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,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如果括号前面是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正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号</a:t>
            </a: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,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括到括号里的各项都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不变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号</a:t>
            </a: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;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如果括号前面是</a:t>
            </a: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负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号</a:t>
            </a: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,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括到括号里的各项都</a:t>
            </a: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改变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符号</a:t>
            </a:r>
            <a:r>
              <a:rPr lang="en-US" altLang="zh-CN" sz="3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.</a:t>
            </a:r>
            <a:endParaRPr lang="en-US" altLang="zh-CN" sz="36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8853" name="文本框 78852"/>
          <p:cNvSpPr txBox="1"/>
          <p:nvPr/>
        </p:nvSpPr>
        <p:spPr>
          <a:xfrm>
            <a:off x="179388" y="115888"/>
            <a:ext cx="36004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一．复习旧知</a:t>
            </a:r>
            <a:endParaRPr lang="zh-CN" altLang="en-US" b="1" dirty="0">
              <a:solidFill>
                <a:srgbClr val="0000CC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8854" name="文本框 78853"/>
          <p:cNvSpPr txBox="1"/>
          <p:nvPr/>
        </p:nvSpPr>
        <p:spPr>
          <a:xfrm>
            <a:off x="179388" y="836613"/>
            <a:ext cx="85693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zh-CN" altLang="en-US" sz="320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１．填空：</a:t>
            </a:r>
            <a:endParaRPr lang="zh-CN" altLang="en-US" sz="320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8855" name="文本框 78854"/>
          <p:cNvSpPr txBox="1"/>
          <p:nvPr/>
        </p:nvSpPr>
        <p:spPr>
          <a:xfrm>
            <a:off x="250825" y="1557338"/>
            <a:ext cx="78501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(1)2a+(3b+2c)=</a:t>
            </a:r>
            <a:r>
              <a:rPr lang="en-US" altLang="zh-CN" sz="3200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                      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;                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8856" name="文本框 78855"/>
          <p:cNvSpPr txBox="1"/>
          <p:nvPr/>
        </p:nvSpPr>
        <p:spPr>
          <a:xfrm>
            <a:off x="395288" y="2276475"/>
            <a:ext cx="79930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(2)3m-(2n+3p)= </a:t>
            </a:r>
            <a:r>
              <a:rPr lang="en-US" altLang="zh-CN" sz="3200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                     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;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8857" name="文本框 78856"/>
          <p:cNvSpPr txBox="1"/>
          <p:nvPr/>
        </p:nvSpPr>
        <p:spPr>
          <a:xfrm>
            <a:off x="395288" y="2997200"/>
            <a:ext cx="64087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(3)x+(-2y-2z)=</a:t>
            </a:r>
            <a:r>
              <a:rPr lang="en-US" altLang="zh-CN" sz="3200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                        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;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8858" name="文本框 78857"/>
          <p:cNvSpPr txBox="1"/>
          <p:nvPr/>
        </p:nvSpPr>
        <p:spPr>
          <a:xfrm>
            <a:off x="395288" y="3643313"/>
            <a:ext cx="640873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(4)3x-(-2y-4z)=  </a:t>
            </a:r>
            <a:r>
              <a:rPr lang="en-US" altLang="zh-CN" sz="3200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                       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.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8859" name="矩形 78858"/>
          <p:cNvSpPr/>
          <p:nvPr/>
        </p:nvSpPr>
        <p:spPr>
          <a:xfrm>
            <a:off x="3635375" y="1311275"/>
            <a:ext cx="20351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  <a:buClrTx/>
            </a:pPr>
            <a:r>
              <a:rPr lang="en-US" altLang="zh-CN" sz="3200" b="1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2a+3b+2c</a:t>
            </a:r>
            <a:endParaRPr lang="en-US" altLang="zh-CN" sz="3200" b="1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8860" name="矩形 78859"/>
          <p:cNvSpPr/>
          <p:nvPr/>
        </p:nvSpPr>
        <p:spPr>
          <a:xfrm>
            <a:off x="3708400" y="2133600"/>
            <a:ext cx="19875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  <a:buClrTx/>
            </a:pPr>
            <a:r>
              <a:rPr lang="en-US" altLang="zh-CN" sz="3200" b="1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3m-2n-3p</a:t>
            </a:r>
            <a:endParaRPr lang="en-US" altLang="zh-CN" sz="3200" b="1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8861" name="矩形 78860"/>
          <p:cNvSpPr/>
          <p:nvPr/>
        </p:nvSpPr>
        <p:spPr>
          <a:xfrm>
            <a:off x="3708400" y="2781300"/>
            <a:ext cx="155892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  <a:buClrTx/>
            </a:pPr>
            <a:r>
              <a:rPr lang="en-US" altLang="zh-CN" sz="3200" b="1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x-2y-2z</a:t>
            </a:r>
            <a:endParaRPr lang="en-US" altLang="zh-CN" sz="3200" b="1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8862" name="文本框 78861"/>
          <p:cNvSpPr txBox="1"/>
          <p:nvPr/>
        </p:nvSpPr>
        <p:spPr>
          <a:xfrm>
            <a:off x="3563938" y="3500438"/>
            <a:ext cx="24479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200" b="1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3x+2y+4z</a:t>
            </a:r>
            <a:endParaRPr lang="en-US" altLang="zh-CN" sz="3200" b="1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78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" fill="hold"/>
                                        <p:tgtEl>
                                          <p:spTgt spid="7886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78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88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88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8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0" grpId="0"/>
      <p:bldP spid="78859" grpId="0"/>
      <p:bldP spid="78860" grpId="0"/>
      <p:bldP spid="78861" grpId="0"/>
      <p:bldP spid="7886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0898" name="文本框 80897"/>
          <p:cNvSpPr txBox="1"/>
          <p:nvPr/>
        </p:nvSpPr>
        <p:spPr>
          <a:xfrm>
            <a:off x="468313" y="777875"/>
            <a:ext cx="8604250" cy="1282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例</a:t>
            </a:r>
            <a:r>
              <a:rPr lang="en-US" altLang="zh-CN" sz="3600" b="1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1.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运用乘法公式计算</a:t>
            </a:r>
            <a:r>
              <a:rPr lang="en-US" altLang="zh-CN" sz="3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:</a:t>
            </a:r>
            <a:endParaRPr lang="en-US" altLang="zh-CN" sz="36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>
              <a:buClrTx/>
            </a:pP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(1) 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(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x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-3) (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x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- 2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+3) ;     (2)  (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+c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) 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.</a:t>
            </a:r>
            <a:endParaRPr lang="en-US" altLang="zh-CN" sz="28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0899" name="矩形 80898"/>
          <p:cNvSpPr/>
          <p:nvPr/>
        </p:nvSpPr>
        <p:spPr>
          <a:xfrm>
            <a:off x="1116013" y="2138363"/>
            <a:ext cx="7343775" cy="2349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0"/>
              </a:spcBef>
              <a:buClrTx/>
            </a:pPr>
            <a:r>
              <a:rPr lang="zh-CN" altLang="en-US" sz="3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解</a:t>
            </a:r>
            <a:r>
              <a:rPr lang="en-US" altLang="zh-CN" sz="3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: 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(1) (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x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-3) (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x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- 2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+3)</a:t>
            </a:r>
            <a:endParaRPr lang="en-US" altLang="zh-CN" sz="2800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marL="342900" indent="-342900">
              <a:spcBef>
                <a:spcPct val="0"/>
              </a:spcBef>
              <a:buClrTx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     = [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x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 (2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– 3 )] [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x-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(2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-3) ]</a:t>
            </a:r>
            <a:endParaRPr lang="en-US" altLang="zh-CN" sz="2800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marL="342900" indent="-342900">
              <a:spcBef>
                <a:spcPct val="0"/>
              </a:spcBef>
              <a:buClrTx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     =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x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- (2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- 3)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endParaRPr lang="en-US" altLang="zh-CN" sz="2800" b="1" baseline="300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marL="342900" indent="-342900">
              <a:spcBef>
                <a:spcPct val="0"/>
              </a:spcBef>
              <a:buClrTx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     =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x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- ( 4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-12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+9)</a:t>
            </a:r>
            <a:endParaRPr lang="en-US" altLang="zh-CN" sz="2800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marL="342900" indent="-342900">
              <a:spcBef>
                <a:spcPct val="0"/>
              </a:spcBef>
              <a:buClrTx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     =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x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-4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+12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-9.</a:t>
            </a:r>
            <a:endParaRPr lang="en-US" altLang="zh-CN" sz="2800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0900" name="矩形 80899"/>
          <p:cNvSpPr/>
          <p:nvPr/>
        </p:nvSpPr>
        <p:spPr>
          <a:xfrm>
            <a:off x="1727200" y="4370388"/>
            <a:ext cx="5791200" cy="2227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0"/>
              </a:spcBef>
              <a:buClrTx/>
              <a:buAutoNum type="arabicParenBoth" startAt="2"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(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c 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) 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endParaRPr lang="en-US" altLang="zh-CN" sz="2800" b="1" baseline="300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marL="342900" indent="-342900">
              <a:spcBef>
                <a:spcPct val="0"/>
              </a:spcBef>
              <a:buClrTx/>
              <a:buNone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  = [ (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) +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c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]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endParaRPr lang="en-US" altLang="zh-CN" sz="2800" b="1" baseline="300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marL="342900" indent="-342900">
              <a:spcBef>
                <a:spcPct val="0"/>
              </a:spcBef>
              <a:buClrTx/>
              <a:buNone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  = (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)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+2 (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)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c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c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endParaRPr lang="en-US" altLang="zh-CN" sz="2800" b="1" baseline="300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marL="342900" indent="-342900">
              <a:spcBef>
                <a:spcPct val="0"/>
              </a:spcBef>
              <a:buClrTx/>
              <a:buNone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  =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ab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ac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bc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c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endParaRPr lang="en-US" altLang="zh-CN" sz="2800" b="1" baseline="300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marL="342900" indent="-342900">
              <a:spcBef>
                <a:spcPct val="0"/>
              </a:spcBef>
              <a:buClrTx/>
              <a:buNone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  =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c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ab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bc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ac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.</a:t>
            </a:r>
            <a:endParaRPr lang="en-US" altLang="zh-CN" sz="2800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0901" name="文本框 80900"/>
          <p:cNvSpPr txBox="1"/>
          <p:nvPr/>
        </p:nvSpPr>
        <p:spPr>
          <a:xfrm>
            <a:off x="179388" y="115888"/>
            <a:ext cx="36004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二．例题讲解</a:t>
            </a:r>
            <a:endParaRPr lang="zh-CN" altLang="en-US" b="1" dirty="0">
              <a:solidFill>
                <a:srgbClr val="0000CC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/>
      <p:bldP spid="8090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46" name="文本框 82945"/>
          <p:cNvSpPr txBox="1"/>
          <p:nvPr/>
        </p:nvSpPr>
        <p:spPr>
          <a:xfrm>
            <a:off x="323850" y="908050"/>
            <a:ext cx="7326313" cy="2043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buClrTx/>
            </a:pPr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1.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运用乘法公式计算</a:t>
            </a: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:</a:t>
            </a:r>
            <a:endParaRPr lang="en-US" altLang="zh-CN" sz="32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marL="342900" indent="-342900">
              <a:buClrTx/>
              <a:buAutoNum type="arabicParenBoth"/>
            </a:pP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  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(</a:t>
            </a:r>
            <a:r>
              <a:rPr lang="en-US" altLang="zh-CN" sz="32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 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+ 2</a:t>
            </a:r>
            <a:r>
              <a:rPr lang="en-US" altLang="zh-CN" sz="32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– 1 ) </a:t>
            </a:r>
            <a:r>
              <a:rPr lang="en-US" altLang="zh-CN" sz="32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;</a:t>
            </a:r>
            <a:endParaRPr lang="en-US" altLang="zh-CN" sz="3200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marL="342900" indent="-342900">
              <a:buClrTx/>
              <a:buAutoNum type="arabicParenBoth"/>
            </a:pP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  (2</a:t>
            </a:r>
            <a:r>
              <a:rPr lang="en-US" altLang="zh-CN" sz="32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x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</a:t>
            </a:r>
            <a:r>
              <a:rPr lang="en-US" altLang="zh-CN" sz="32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</a:t>
            </a:r>
            <a:r>
              <a:rPr lang="en-US" altLang="zh-CN" sz="32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z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) (2</a:t>
            </a:r>
            <a:r>
              <a:rPr lang="en-US" altLang="zh-CN" sz="32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x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– </a:t>
            </a:r>
            <a:r>
              <a:rPr lang="en-US" altLang="zh-CN" sz="32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– </a:t>
            </a:r>
            <a:r>
              <a:rPr lang="en-US" altLang="zh-CN" sz="32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z 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)</a:t>
            </a:r>
            <a:endParaRPr lang="en-US" altLang="zh-CN" sz="3200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2947" name="文本框 82946"/>
          <p:cNvSpPr txBox="1"/>
          <p:nvPr/>
        </p:nvSpPr>
        <p:spPr>
          <a:xfrm>
            <a:off x="250825" y="3644900"/>
            <a:ext cx="6254750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2.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如图</a:t>
            </a:r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,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一块直径为</a:t>
            </a:r>
            <a:r>
              <a:rPr lang="en-US" altLang="zh-CN" sz="32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a+b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的圆形钢板</a:t>
            </a:r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,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从中挖去直径分别为</a:t>
            </a:r>
            <a:r>
              <a:rPr lang="en-US" altLang="zh-CN" sz="32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与</a:t>
            </a:r>
            <a:r>
              <a:rPr lang="en-US" altLang="zh-CN" sz="32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的两个圆</a:t>
            </a:r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,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求剩下的钢板的面积</a:t>
            </a: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.</a:t>
            </a:r>
            <a:endParaRPr lang="en-US" altLang="zh-CN" sz="32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2948" name="椭圆 82947"/>
          <p:cNvSpPr/>
          <p:nvPr/>
        </p:nvSpPr>
        <p:spPr>
          <a:xfrm>
            <a:off x="2895600" y="4876800"/>
            <a:ext cx="2514600" cy="304800"/>
          </a:xfrm>
          <a:prstGeom prst="ellipse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949" name="椭圆 82948"/>
          <p:cNvSpPr/>
          <p:nvPr/>
        </p:nvSpPr>
        <p:spPr>
          <a:xfrm>
            <a:off x="3429000" y="4876800"/>
            <a:ext cx="1752600" cy="1752600"/>
          </a:xfrm>
          <a:prstGeom prst="ellipse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950" name="椭圆 82949"/>
          <p:cNvSpPr/>
          <p:nvPr/>
        </p:nvSpPr>
        <p:spPr>
          <a:xfrm>
            <a:off x="2895600" y="4800600"/>
            <a:ext cx="1600200" cy="1600200"/>
          </a:xfrm>
          <a:prstGeom prst="ellipse">
            <a:avLst/>
          </a:prstGeom>
          <a:solidFill>
            <a:srgbClr val="006699">
              <a:alpha val="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pic>
        <p:nvPicPr>
          <p:cNvPr id="82951" name="图片 82950" descr="{DB16F236-426B-4293-861A-4C476342DCA6}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16688" y="3357563"/>
            <a:ext cx="2058987" cy="2154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952" name="文本框 82951"/>
          <p:cNvSpPr txBox="1"/>
          <p:nvPr/>
        </p:nvSpPr>
        <p:spPr>
          <a:xfrm>
            <a:off x="323850" y="188913"/>
            <a:ext cx="30241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边学边练</a:t>
            </a:r>
            <a:endParaRPr lang="zh-CN" altLang="en-US" b="1" dirty="0">
              <a:solidFill>
                <a:srgbClr val="0000CC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4994" name="矩形 84993"/>
          <p:cNvSpPr/>
          <p:nvPr/>
        </p:nvSpPr>
        <p:spPr>
          <a:xfrm>
            <a:off x="817563" y="1390650"/>
            <a:ext cx="6618287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1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、代数式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2xy-x</a:t>
            </a:r>
            <a:r>
              <a:rPr lang="en-US" altLang="zh-CN" sz="3200" b="1" baseline="300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-y</a:t>
            </a:r>
            <a:r>
              <a:rPr lang="en-US" altLang="zh-CN" sz="3200" b="1" baseline="300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=  (     )</a:t>
            </a:r>
            <a:endParaRPr lang="en-US" altLang="zh-CN" sz="32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  <a:sym typeface="Wingdings" panose="05000000000000000000" pitchFamily="2" charset="2"/>
            </a:endParaRPr>
          </a:p>
          <a:p>
            <a:pPr eaLnBrk="0" hangingPunct="0">
              <a:spcBef>
                <a:spcPct val="0"/>
              </a:spcBef>
            </a:pP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A.(x-y)</a:t>
            </a:r>
            <a:r>
              <a:rPr lang="en-US" altLang="zh-CN" sz="3200" b="1" baseline="300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            B.(-x-y)</a:t>
            </a:r>
            <a:r>
              <a:rPr lang="en-US" altLang="zh-CN" sz="3200" b="1" baseline="300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               C.(y-x)</a:t>
            </a:r>
            <a:r>
              <a:rPr lang="en-US" altLang="zh-CN" sz="3200" b="1" baseline="300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            D.-(x-y)</a:t>
            </a:r>
            <a:r>
              <a:rPr lang="en-US" altLang="zh-CN" sz="3200" b="1" baseline="300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2</a:t>
            </a:r>
            <a:endParaRPr lang="en-US" altLang="zh-CN" sz="32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84995" name="矩形 84994"/>
          <p:cNvSpPr/>
          <p:nvPr/>
        </p:nvSpPr>
        <p:spPr>
          <a:xfrm>
            <a:off x="5562600" y="1471613"/>
            <a:ext cx="41433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0"/>
              </a:spcBef>
            </a:pPr>
            <a:r>
              <a:rPr lang="en-US" altLang="zh-CN" sz="3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D</a:t>
            </a:r>
            <a:endParaRPr lang="en-US" altLang="zh-CN" sz="36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84996" name="文本框 84995"/>
          <p:cNvSpPr txBox="1"/>
          <p:nvPr/>
        </p:nvSpPr>
        <p:spPr>
          <a:xfrm>
            <a:off x="855663" y="3184525"/>
            <a:ext cx="6750050" cy="1128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、如果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x</a:t>
            </a:r>
            <a:r>
              <a:rPr lang="en-US" altLang="zh-CN" sz="3200" b="1" baseline="300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-6xy+N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是一个完全平方式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,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那么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N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为</a:t>
            </a:r>
            <a:r>
              <a:rPr lang="en-US" altLang="zh-CN" sz="36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________</a:t>
            </a:r>
            <a:endParaRPr lang="en-US" altLang="zh-CN" sz="3600" b="1" baseline="3000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4998" name="文本框 84997"/>
          <p:cNvSpPr txBox="1"/>
          <p:nvPr/>
        </p:nvSpPr>
        <p:spPr>
          <a:xfrm>
            <a:off x="896938" y="4648200"/>
            <a:ext cx="7243762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3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、如果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4x</a:t>
            </a:r>
            <a:r>
              <a:rPr lang="en-US" altLang="zh-CN" sz="3200" b="1" baseline="300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+mxy+9y</a:t>
            </a:r>
            <a:r>
              <a:rPr lang="en-US" altLang="zh-CN" sz="3200" b="1" baseline="300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是一个完全平方式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,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那么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m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的值是</a:t>
            </a:r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____________</a:t>
            </a:r>
            <a:endParaRPr lang="en-US" altLang="zh-CN" sz="32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4999" name="文本框 84998"/>
          <p:cNvSpPr txBox="1"/>
          <p:nvPr/>
        </p:nvSpPr>
        <p:spPr>
          <a:xfrm>
            <a:off x="2568575" y="3714750"/>
            <a:ext cx="1422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9y</a:t>
            </a:r>
            <a:r>
              <a:rPr lang="en-US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endParaRPr lang="en-US" altLang="zh-CN" sz="3200" b="1" baseline="300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85000" name="文本框 84999"/>
          <p:cNvSpPr txBox="1"/>
          <p:nvPr/>
        </p:nvSpPr>
        <p:spPr>
          <a:xfrm>
            <a:off x="3844925" y="5110163"/>
            <a:ext cx="11620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±12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85001" name="文本框 85000"/>
          <p:cNvSpPr txBox="1"/>
          <p:nvPr/>
        </p:nvSpPr>
        <p:spPr>
          <a:xfrm>
            <a:off x="323850" y="188913"/>
            <a:ext cx="57610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深入探索</a:t>
            </a:r>
            <a:r>
              <a:rPr lang="en-US" altLang="zh-CN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----</a:t>
            </a:r>
            <a:r>
              <a:rPr lang="zh-CN" altLang="en-US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算一算</a:t>
            </a:r>
            <a:endParaRPr lang="zh-CN" altLang="en-US" b="1" dirty="0">
              <a:solidFill>
                <a:srgbClr val="0000CC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84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85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/>
      <p:bldP spid="84995" grpId="0"/>
      <p:bldP spid="84996" grpId="0"/>
      <p:bldP spid="84998" grpId="0"/>
      <p:bldP spid="84999" grpId="0"/>
      <p:bldP spid="8500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042" name="文本框 87041"/>
          <p:cNvSpPr txBox="1"/>
          <p:nvPr/>
        </p:nvSpPr>
        <p:spPr>
          <a:xfrm>
            <a:off x="323850" y="188913"/>
            <a:ext cx="57610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深入探索</a:t>
            </a:r>
            <a:r>
              <a:rPr lang="en-US" altLang="zh-CN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----</a:t>
            </a:r>
            <a:r>
              <a:rPr lang="zh-CN" altLang="en-US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算一算</a:t>
            </a:r>
            <a:endParaRPr lang="zh-CN" altLang="en-US" b="1" dirty="0">
              <a:solidFill>
                <a:srgbClr val="0000CC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7043" name="文本框 87042"/>
          <p:cNvSpPr txBox="1"/>
          <p:nvPr/>
        </p:nvSpPr>
        <p:spPr>
          <a:xfrm>
            <a:off x="1271588" y="1630363"/>
            <a:ext cx="52927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(a+b)</a:t>
            </a:r>
            <a:r>
              <a:rPr lang="en-US" altLang="zh-CN" b="1" baseline="300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 _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a</a:t>
            </a:r>
            <a:r>
              <a:rPr lang="en-US" altLang="zh-CN" b="1" baseline="300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2_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b</a:t>
            </a:r>
            <a:r>
              <a:rPr lang="en-US" altLang="zh-CN" b="1" baseline="300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 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=______</a:t>
            </a:r>
            <a:endParaRPr lang="en-US" altLang="zh-CN" b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87044" name="文本框 87043"/>
          <p:cNvSpPr txBox="1"/>
          <p:nvPr/>
        </p:nvSpPr>
        <p:spPr>
          <a:xfrm>
            <a:off x="1228725" y="3078163"/>
            <a:ext cx="47974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(a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-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b)</a:t>
            </a:r>
            <a:r>
              <a:rPr lang="en-US" altLang="zh-CN" b="1" baseline="300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+2ab= ______</a:t>
            </a:r>
            <a:endParaRPr lang="en-US" altLang="zh-CN" b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87045" name="文本框 87044"/>
          <p:cNvSpPr txBox="1"/>
          <p:nvPr/>
        </p:nvSpPr>
        <p:spPr>
          <a:xfrm>
            <a:off x="1228725" y="1287463"/>
            <a:ext cx="19177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公式变形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87046" name="文本框 87045"/>
          <p:cNvSpPr txBox="1"/>
          <p:nvPr/>
        </p:nvSpPr>
        <p:spPr>
          <a:xfrm>
            <a:off x="1263650" y="5114925"/>
            <a:ext cx="48577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(a-b)</a:t>
            </a:r>
            <a:r>
              <a:rPr lang="en-US" altLang="zh-CN" b="1" baseline="300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+4ab= ______</a:t>
            </a:r>
            <a:endParaRPr lang="en-US" altLang="zh-CN" b="1" baseline="3000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87047" name="文本框 87046"/>
          <p:cNvSpPr txBox="1"/>
          <p:nvPr/>
        </p:nvSpPr>
        <p:spPr>
          <a:xfrm>
            <a:off x="1231900" y="4394200"/>
            <a:ext cx="57277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(a+b)</a:t>
            </a:r>
            <a:r>
              <a:rPr lang="en-US" altLang="zh-CN" b="1" baseline="300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-4ab=_______</a:t>
            </a:r>
            <a:endParaRPr lang="en-US" altLang="zh-CN" b="1" baseline="3000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87048" name="文本框 87047"/>
          <p:cNvSpPr txBox="1"/>
          <p:nvPr/>
        </p:nvSpPr>
        <p:spPr>
          <a:xfrm>
            <a:off x="1247775" y="2355850"/>
            <a:ext cx="460216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(a+b)</a:t>
            </a:r>
            <a:r>
              <a:rPr lang="en-US" altLang="zh-CN" b="1" baseline="300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2_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2ab= _____</a:t>
            </a:r>
            <a:endParaRPr lang="en-US" altLang="zh-CN" b="1" baseline="3000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87049" name="矩形 87048"/>
          <p:cNvSpPr/>
          <p:nvPr/>
        </p:nvSpPr>
        <p:spPr>
          <a:xfrm>
            <a:off x="4662488" y="1587500"/>
            <a:ext cx="8159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2ab</a:t>
            </a:r>
            <a:endParaRPr lang="en-US" altLang="zh-CN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87050" name="文本框 87049"/>
          <p:cNvSpPr txBox="1"/>
          <p:nvPr/>
        </p:nvSpPr>
        <p:spPr>
          <a:xfrm>
            <a:off x="3921125" y="2286000"/>
            <a:ext cx="18891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a</a:t>
            </a:r>
            <a:r>
              <a:rPr lang="en-US" altLang="zh-CN" b="1" baseline="300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en-US" altLang="zh-CN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+b</a:t>
            </a:r>
            <a:r>
              <a:rPr lang="en-US" altLang="zh-CN" b="1" baseline="300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endParaRPr lang="en-US" altLang="zh-CN" b="1" baseline="3000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87051" name="文本框 87050"/>
          <p:cNvSpPr txBox="1"/>
          <p:nvPr/>
        </p:nvSpPr>
        <p:spPr>
          <a:xfrm>
            <a:off x="1220788" y="3727450"/>
            <a:ext cx="63341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(a+b)</a:t>
            </a:r>
            <a:r>
              <a:rPr lang="en-US" altLang="zh-CN" b="1" baseline="300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-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(a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-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b)</a:t>
            </a:r>
            <a:r>
              <a:rPr lang="en-US" altLang="zh-CN" b="1" baseline="300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=______</a:t>
            </a:r>
            <a:endParaRPr lang="en-US" altLang="zh-CN" b="1" baseline="3000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87052" name="文本框 87051"/>
          <p:cNvSpPr txBox="1"/>
          <p:nvPr/>
        </p:nvSpPr>
        <p:spPr>
          <a:xfrm>
            <a:off x="4141788" y="2995613"/>
            <a:ext cx="190341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a</a:t>
            </a:r>
            <a:r>
              <a:rPr lang="en-US" altLang="zh-CN" b="1" baseline="300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en-US" altLang="zh-CN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+b</a:t>
            </a:r>
            <a:r>
              <a:rPr lang="en-US" altLang="zh-CN" b="1" baseline="300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endParaRPr lang="en-US" altLang="zh-CN" b="1" baseline="3000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87053" name="矩形 87052"/>
          <p:cNvSpPr/>
          <p:nvPr/>
        </p:nvSpPr>
        <p:spPr>
          <a:xfrm>
            <a:off x="4562475" y="3722688"/>
            <a:ext cx="11445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4ab</a:t>
            </a:r>
            <a:endParaRPr lang="en-US" altLang="zh-CN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87054" name="矩形 87053"/>
          <p:cNvSpPr/>
          <p:nvPr/>
        </p:nvSpPr>
        <p:spPr>
          <a:xfrm>
            <a:off x="4073525" y="4400550"/>
            <a:ext cx="18478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0"/>
              </a:spcBef>
            </a:pP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(a-b)</a:t>
            </a:r>
            <a:r>
              <a:rPr lang="en-US" altLang="zh-CN" sz="3600" b="1" baseline="300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endParaRPr lang="en-US" altLang="zh-CN" sz="3600" b="1" baseline="300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87055" name="矩形 87054"/>
          <p:cNvSpPr/>
          <p:nvPr/>
        </p:nvSpPr>
        <p:spPr>
          <a:xfrm>
            <a:off x="4094163" y="5008563"/>
            <a:ext cx="17018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0"/>
              </a:spcBef>
            </a:pPr>
            <a:r>
              <a:rPr lang="en-US" altLang="zh-CN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(a+b)</a:t>
            </a:r>
            <a:r>
              <a:rPr lang="en-US" altLang="zh-CN" b="1" baseline="300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endParaRPr lang="en-US" altLang="zh-CN" b="1" baseline="3000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7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7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7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7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7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7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7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7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7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7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7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5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87055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/>
      <p:bldP spid="87044" grpId="0"/>
      <p:bldP spid="87046" grpId="0"/>
      <p:bldP spid="87047" grpId="0"/>
      <p:bldP spid="87048" grpId="0"/>
      <p:bldP spid="87049" grpId="0"/>
      <p:bldP spid="87050" grpId="0"/>
      <p:bldP spid="87051" grpId="0"/>
      <p:bldP spid="87052" grpId="0"/>
      <p:bldP spid="87053" grpId="0"/>
      <p:bldP spid="870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9090" name="文本框 89089"/>
          <p:cNvSpPr txBox="1"/>
          <p:nvPr/>
        </p:nvSpPr>
        <p:spPr>
          <a:xfrm>
            <a:off x="250825" y="188913"/>
            <a:ext cx="36718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深入探索</a:t>
            </a:r>
            <a:endParaRPr lang="zh-CN" altLang="en-US" b="1" dirty="0">
              <a:solidFill>
                <a:srgbClr val="0000CC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9096" name="文本框 89095"/>
          <p:cNvSpPr txBox="1"/>
          <p:nvPr/>
        </p:nvSpPr>
        <p:spPr>
          <a:xfrm>
            <a:off x="493713" y="981075"/>
            <a:ext cx="76073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fontAlgn="ctr">
              <a:buClrTx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1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、已知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(a+b)</a:t>
            </a:r>
            <a:r>
              <a:rPr lang="en-US" altLang="zh-CN" sz="32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=25  ab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=3  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则 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</a:t>
            </a:r>
            <a:r>
              <a:rPr lang="en-US" altLang="zh-CN" sz="32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+b</a:t>
            </a:r>
            <a:r>
              <a:rPr lang="en-US" altLang="zh-CN" sz="32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=___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9097" name="文本占位符 89096"/>
          <p:cNvSpPr>
            <a:spLocks noGrp="1"/>
          </p:cNvSpPr>
          <p:nvPr>
            <p:ph type="body" idx="1"/>
          </p:nvPr>
        </p:nvSpPr>
        <p:spPr>
          <a:xfrm>
            <a:off x="539750" y="1773238"/>
            <a:ext cx="6965950" cy="762000"/>
          </a:xfrm>
        </p:spPr>
        <p:txBody>
          <a:bodyPr wrap="square"/>
          <a:p>
            <a:pPr>
              <a:buNone/>
            </a:pPr>
            <a:r>
              <a:rPr lang="en-US" altLang="zh-CN" b="1" dirty="0">
                <a:solidFill>
                  <a:srgbClr val="0000FF"/>
                </a:solidFill>
              </a:rPr>
              <a:t>2</a:t>
            </a:r>
            <a:r>
              <a:rPr lang="zh-CN" altLang="en-US" b="1" dirty="0">
                <a:solidFill>
                  <a:srgbClr val="0000FF"/>
                </a:solidFill>
              </a:rPr>
              <a:t>、已知</a:t>
            </a:r>
            <a:r>
              <a:rPr lang="en-US" altLang="zh-CN" b="1" dirty="0">
                <a:solidFill>
                  <a:srgbClr val="0000FF"/>
                </a:solidFill>
              </a:rPr>
              <a:t>:a+b=5,ab=-6,</a:t>
            </a:r>
            <a:r>
              <a:rPr lang="zh-CN" altLang="en-US" b="1" dirty="0">
                <a:solidFill>
                  <a:srgbClr val="0000FF"/>
                </a:solidFill>
              </a:rPr>
              <a:t>求下列各式的值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  <p:sp>
        <p:nvSpPr>
          <p:cNvPr id="89098" name="文本框 89097"/>
          <p:cNvSpPr txBox="1"/>
          <p:nvPr/>
        </p:nvSpPr>
        <p:spPr>
          <a:xfrm>
            <a:off x="1258888" y="2492375"/>
            <a:ext cx="47371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(1)(a-b)</a:t>
            </a:r>
            <a:r>
              <a:rPr lang="en-US" altLang="zh-CN" sz="3200" b="1" baseline="30000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          (2)a</a:t>
            </a:r>
            <a:r>
              <a:rPr lang="en-US" altLang="zh-CN" sz="3200" b="1" baseline="30000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+b</a:t>
            </a:r>
            <a:r>
              <a:rPr lang="en-US" altLang="zh-CN" sz="3200" b="1" baseline="30000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2</a:t>
            </a:r>
            <a:endParaRPr lang="en-US" altLang="zh-CN" sz="3200" b="1" baseline="30000">
              <a:solidFill>
                <a:srgbClr val="0000FF"/>
              </a:solidFill>
              <a:latin typeface="Times New Roman" panose="02020603050405020304" pitchFamily="18" charset="0"/>
              <a:ea typeface="华文中宋" panose="020106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9099" name="矩形 89098"/>
          <p:cNvSpPr/>
          <p:nvPr/>
        </p:nvSpPr>
        <p:spPr>
          <a:xfrm>
            <a:off x="504825" y="5127625"/>
            <a:ext cx="8459788" cy="8223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</a:lstStyle>
          <a:p>
            <a:pPr lvl="0" algn="just">
              <a:buNone/>
            </a:pPr>
            <a:r>
              <a:rPr lang="zh-CN" altLang="zh-CN" b="1" dirty="0">
                <a:solidFill>
                  <a:srgbClr val="0000FF"/>
                </a:solidFill>
                <a:latin typeface="宋体" panose="02010600030101010101" pitchFamily="2" charset="-122"/>
              </a:rPr>
              <a:t>3、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若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(x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＋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y)</a:t>
            </a:r>
            <a:r>
              <a:rPr lang="en-US" altLang="zh-CN" b="1" baseline="30000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(x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－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y)</a:t>
            </a:r>
            <a:r>
              <a:rPr lang="en-US" altLang="zh-CN" b="1" baseline="30000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，则</a:t>
            </a:r>
            <a:r>
              <a:rPr lang="en-US" altLang="zh-CN" b="1" dirty="0" err="1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xy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______             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en-US" altLang="zh-CN" b="1">
              <a:solidFill>
                <a:srgbClr val="0000FF"/>
              </a:solidFill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9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7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9097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9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6" grpId="0"/>
      <p:bldP spid="89097" grpId="0" build="p"/>
      <p:bldP spid="89098" grpId="0"/>
      <p:bldP spid="8909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6500" name="文本框 106499"/>
          <p:cNvSpPr txBox="1"/>
          <p:nvPr/>
        </p:nvSpPr>
        <p:spPr>
          <a:xfrm>
            <a:off x="561975" y="549275"/>
            <a:ext cx="725011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4</a:t>
            </a:r>
            <a:r>
              <a:rPr lang="zh-CN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、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已知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(a+b)</a:t>
            </a:r>
            <a:r>
              <a:rPr lang="en-US" altLang="zh-CN" sz="3200" b="1" baseline="300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=11,ab=1,</a:t>
            </a: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求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(a-b)</a:t>
            </a:r>
            <a:r>
              <a:rPr lang="en-US" altLang="zh-CN" sz="3200" b="1" baseline="300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的值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.</a:t>
            </a:r>
            <a:endParaRPr lang="en-US" altLang="zh-CN" sz="32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grpSp>
        <p:nvGrpSpPr>
          <p:cNvPr id="106502" name="组合 106501"/>
          <p:cNvGrpSpPr/>
          <p:nvPr/>
        </p:nvGrpSpPr>
        <p:grpSpPr>
          <a:xfrm>
            <a:off x="323850" y="1268413"/>
            <a:ext cx="8351838" cy="1647825"/>
            <a:chOff x="297" y="2200"/>
            <a:chExt cx="5261" cy="1038"/>
          </a:xfrm>
        </p:grpSpPr>
        <p:sp>
          <p:nvSpPr>
            <p:cNvPr id="106503" name="矩形 106502"/>
            <p:cNvSpPr/>
            <p:nvPr/>
          </p:nvSpPr>
          <p:spPr>
            <a:xfrm>
              <a:off x="297" y="2259"/>
              <a:ext cx="5261" cy="97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>
              <a:spAutoFit/>
            </a:bodyPr>
            <a:p>
              <a:pPr indent="266700">
                <a:spcBef>
                  <a:spcPct val="0"/>
                </a:spcBef>
                <a:buClrTx/>
              </a:pPr>
              <a:r>
                <a:rPr lang="en-US" altLang="zh-CN" sz="32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Wingdings" panose="05000000000000000000" pitchFamily="2" charset="2"/>
                </a:rPr>
                <a:t>5</a:t>
              </a:r>
              <a:r>
                <a:rPr lang="zh-CN" altLang="en-US" sz="32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Wingdings" panose="05000000000000000000" pitchFamily="2" charset="2"/>
                </a:rPr>
                <a:t>、多项式          </a:t>
              </a:r>
              <a:r>
                <a:rPr lang="zh-CN" altLang="en-US" sz="3200" b="1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Wingdings" panose="05000000000000000000" pitchFamily="2" charset="2"/>
                </a:rPr>
                <a:t>加上一个单项式后，使它成为一个整式的完全平方式，那么加上的单项式可以是</a:t>
              </a:r>
              <a:r>
                <a:rPr lang="en-US" altLang="zh-CN" sz="32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Wingdings" panose="05000000000000000000" pitchFamily="2" charset="2"/>
                </a:rPr>
                <a:t>__________</a:t>
              </a:r>
              <a:endPara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endParaRPr>
            </a:p>
          </p:txBody>
        </p:sp>
        <p:graphicFrame>
          <p:nvGraphicFramePr>
            <p:cNvPr id="106504" name="对象 106503"/>
            <p:cNvGraphicFramePr/>
            <p:nvPr/>
          </p:nvGraphicFramePr>
          <p:xfrm>
            <a:off x="1660" y="2200"/>
            <a:ext cx="790" cy="4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469900" imgH="203200" progId="Equation.3">
                    <p:embed/>
                  </p:oleObj>
                </mc:Choice>
                <mc:Fallback>
                  <p:oleObj name="" r:id="rId1" imgW="469900" imgH="203200" progId="Equation.3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>
                          <a:clrChange>
                            <a:clrFrom>
                              <a:srgbClr val="000000"/>
                            </a:clrFrom>
                            <a:clrTo>
                              <a:srgbClr val="0000FF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660" y="2200"/>
                          <a:ext cx="790" cy="40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06505" name="对象 106504"/>
          <p:cNvGraphicFramePr/>
          <p:nvPr/>
        </p:nvGraphicFramePr>
        <p:xfrm>
          <a:off x="1878013" y="3284538"/>
          <a:ext cx="2116137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1752600" imgH="1143000" progId="Equation.DSMT4">
                  <p:embed/>
                </p:oleObj>
              </mc:Choice>
              <mc:Fallback>
                <p:oleObj name="" r:id="rId3" imgW="1752600" imgH="11430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878013" y="3284538"/>
                        <a:ext cx="2116137" cy="936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06" name="对象 106505"/>
          <p:cNvGraphicFramePr/>
          <p:nvPr/>
        </p:nvGraphicFramePr>
        <p:xfrm>
          <a:off x="4500563" y="4292600"/>
          <a:ext cx="3063875" cy="1049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673100" imgH="393700" progId="Equation.3">
                  <p:embed/>
                </p:oleObj>
              </mc:Choice>
              <mc:Fallback>
                <p:oleObj name="" r:id="rId5" imgW="673100" imgH="3937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500563" y="4292600"/>
                        <a:ext cx="3063875" cy="1049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07" name="对象 106506"/>
          <p:cNvGraphicFramePr/>
          <p:nvPr/>
        </p:nvGraphicFramePr>
        <p:xfrm>
          <a:off x="684213" y="4221163"/>
          <a:ext cx="2946400" cy="1252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7" imgW="660400" imgH="393700" progId="Equation.3">
                  <p:embed/>
                </p:oleObj>
              </mc:Choice>
              <mc:Fallback>
                <p:oleObj name="" r:id="rId7" imgW="660400" imgH="3937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8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84213" y="4221163"/>
                        <a:ext cx="2946400" cy="12525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6508" name="文本框 106507"/>
          <p:cNvSpPr txBox="1"/>
          <p:nvPr/>
        </p:nvSpPr>
        <p:spPr>
          <a:xfrm>
            <a:off x="677863" y="3448050"/>
            <a:ext cx="15430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6.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已知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106509" name="文本框 106508"/>
          <p:cNvSpPr txBox="1"/>
          <p:nvPr/>
        </p:nvSpPr>
        <p:spPr>
          <a:xfrm>
            <a:off x="4140200" y="3402013"/>
            <a:ext cx="43195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求下列式子的值：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6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6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6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06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6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6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6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00" grpId="0"/>
      <p:bldP spid="106508" grpId="0"/>
      <p:bldP spid="10650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5" name="文本框 110594"/>
          <p:cNvSpPr txBox="1"/>
          <p:nvPr/>
        </p:nvSpPr>
        <p:spPr>
          <a:xfrm>
            <a:off x="250825" y="836613"/>
            <a:ext cx="9072563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7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、如果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x</a:t>
            </a:r>
            <a:r>
              <a:rPr lang="en-US" altLang="zh-CN" sz="3200" b="1" baseline="300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-6x+n</a:t>
            </a:r>
            <a:r>
              <a:rPr lang="en-US" altLang="zh-CN" sz="3200" b="1" baseline="300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是一个完全平方式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,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那么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n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是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(   )</a:t>
            </a:r>
            <a:endParaRPr lang="en-US" altLang="zh-CN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>
              <a:buClrTx/>
            </a:pP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(A )3  (B)-3  (C) ±3   (D)9 </a:t>
            </a:r>
            <a:endParaRPr lang="en-US" altLang="zh-CN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110596" name="文本框 110595"/>
          <p:cNvSpPr txBox="1"/>
          <p:nvPr/>
        </p:nvSpPr>
        <p:spPr>
          <a:xfrm>
            <a:off x="8243888" y="836613"/>
            <a:ext cx="55086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0"/>
              </a:spcBef>
              <a:buClrTx/>
            </a:pP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C</a:t>
            </a:r>
            <a:endParaRPr lang="en-US" altLang="zh-CN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110597" name="文本框 110596"/>
          <p:cNvSpPr txBox="1"/>
          <p:nvPr/>
        </p:nvSpPr>
        <p:spPr>
          <a:xfrm>
            <a:off x="1023938" y="41481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endParaRPr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110598" name="文本框 110597"/>
          <p:cNvSpPr txBox="1"/>
          <p:nvPr/>
        </p:nvSpPr>
        <p:spPr>
          <a:xfrm>
            <a:off x="323850" y="3197225"/>
            <a:ext cx="9072563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8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、如果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x</a:t>
            </a:r>
            <a:r>
              <a:rPr lang="en-US" altLang="zh-CN" sz="3200" b="1" baseline="300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-Nx+9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是一个完全平方式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,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那么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N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是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(   )</a:t>
            </a:r>
            <a:endParaRPr lang="en-US" altLang="zh-CN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>
              <a:buClrTx/>
            </a:pP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(A )-6  (B)6  (C) </a:t>
            </a:r>
            <a:r>
              <a:rPr lang="en-US" altLang="zh-CN" sz="3200" b="1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±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6   (D) </a:t>
            </a:r>
            <a:r>
              <a:rPr lang="en-US" altLang="zh-CN" sz="2800" b="1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±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9 </a:t>
            </a:r>
            <a:endParaRPr lang="en-US" altLang="zh-CN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110599" name="文本框 110598"/>
          <p:cNvSpPr txBox="1"/>
          <p:nvPr/>
        </p:nvSpPr>
        <p:spPr>
          <a:xfrm>
            <a:off x="8431213" y="3003550"/>
            <a:ext cx="492125" cy="823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48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C</a:t>
            </a:r>
            <a:endParaRPr lang="en-US" altLang="zh-CN" sz="4800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0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10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05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05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5" grpId="0"/>
      <p:bldP spid="110596" grpId="0"/>
      <p:bldP spid="110598" grpId="0"/>
      <p:bldP spid="11059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8548" name="文本框 108547"/>
          <p:cNvSpPr txBox="1"/>
          <p:nvPr/>
        </p:nvSpPr>
        <p:spPr>
          <a:xfrm>
            <a:off x="250825" y="692150"/>
            <a:ext cx="7200900" cy="1250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9.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用简便的方法计算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: </a:t>
            </a:r>
            <a:endParaRPr lang="en-US" altLang="zh-CN" sz="28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>
              <a:buClrTx/>
            </a:pP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     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1.2345</a:t>
            </a:r>
            <a:r>
              <a:rPr lang="en-US" altLang="zh-CN" sz="3200" b="1" baseline="300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+0.7655</a:t>
            </a:r>
            <a:r>
              <a:rPr lang="en-US" altLang="zh-CN" sz="3200" b="1" baseline="300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+2.469×0.7655</a:t>
            </a:r>
            <a:endParaRPr lang="en-US" altLang="zh-CN" sz="32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108549" name="矩形 108548"/>
          <p:cNvSpPr/>
          <p:nvPr/>
        </p:nvSpPr>
        <p:spPr>
          <a:xfrm>
            <a:off x="250825" y="3413125"/>
            <a:ext cx="838835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10. 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当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x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＝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，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y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＝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-1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时。求代数式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(x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＋</a:t>
            </a:r>
            <a:r>
              <a:rPr lang="en-US" altLang="zh-CN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y)(x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－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y)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＋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(x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－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y)</a:t>
            </a:r>
            <a:r>
              <a:rPr lang="en-US" altLang="zh-CN" sz="3200" b="1" baseline="3000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－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(x</a:t>
            </a:r>
            <a:r>
              <a:rPr lang="en-US" altLang="zh-CN" sz="3200" b="1" baseline="3000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－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3xy)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的值。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8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44" name="矩形 112643"/>
          <p:cNvSpPr/>
          <p:nvPr/>
        </p:nvSpPr>
        <p:spPr>
          <a:xfrm>
            <a:off x="611188" y="2492375"/>
            <a:ext cx="427672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）（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3x-5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）</a:t>
            </a:r>
            <a:r>
              <a:rPr lang="en-US" altLang="zh-CN" sz="3200" b="1" baseline="3000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-(2x+7)</a:t>
            </a:r>
            <a:r>
              <a:rPr lang="en-US" altLang="zh-CN" sz="3200" b="1" baseline="3000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endParaRPr lang="en-US" altLang="zh-CN" sz="3200" b="1" baseline="30000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112645" name="文本框 112644"/>
          <p:cNvSpPr txBox="1"/>
          <p:nvPr/>
        </p:nvSpPr>
        <p:spPr>
          <a:xfrm>
            <a:off x="323850" y="404813"/>
            <a:ext cx="66960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11.</a:t>
            </a:r>
            <a:r>
              <a:rPr lang="zh-CN" altLang="en-US" dirty="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运用乘法公式计算：</a:t>
            </a:r>
            <a:endParaRPr lang="zh-CN" altLang="en-US" dirty="0">
              <a:solidFill>
                <a:schemeClr val="accent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112646" name="矩形 112645"/>
          <p:cNvSpPr/>
          <p:nvPr/>
        </p:nvSpPr>
        <p:spPr>
          <a:xfrm>
            <a:off x="611188" y="1484313"/>
            <a:ext cx="417512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1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）  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(a−b−3)(a−b+3)</a:t>
            </a:r>
            <a:endParaRPr lang="en-US" altLang="zh-CN" sz="3200" b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112647" name="矩形 112646"/>
          <p:cNvSpPr/>
          <p:nvPr/>
        </p:nvSpPr>
        <p:spPr>
          <a:xfrm>
            <a:off x="611188" y="3500438"/>
            <a:ext cx="323532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3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）（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2x-y-3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）</a:t>
            </a:r>
            <a:r>
              <a:rPr lang="en-US" altLang="zh-CN" sz="3200" b="1" baseline="3000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endParaRPr lang="en-US" altLang="zh-CN" sz="3200" b="1" baseline="30000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112648" name="文本框 112647"/>
          <p:cNvSpPr txBox="1"/>
          <p:nvPr/>
        </p:nvSpPr>
        <p:spPr>
          <a:xfrm>
            <a:off x="684213" y="4362450"/>
            <a:ext cx="396398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buClrTx/>
            </a:pPr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12.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已知</a:t>
            </a:r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n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为正整数</a:t>
            </a:r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,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且</a:t>
            </a:r>
            <a:endParaRPr lang="zh-CN" altLang="en-US" sz="32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graphicFrame>
        <p:nvGraphicFramePr>
          <p:cNvPr id="112649" name="对象 112648"/>
          <p:cNvGraphicFramePr/>
          <p:nvPr/>
        </p:nvGraphicFramePr>
        <p:xfrm>
          <a:off x="4719638" y="4267200"/>
          <a:ext cx="365125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862965" imgH="190500" progId="Equation.3">
                  <p:embed/>
                </p:oleObj>
              </mc:Choice>
              <mc:Fallback>
                <p:oleObj name="" r:id="rId1" imgW="862965" imgH="1905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719638" y="4267200"/>
                        <a:ext cx="3651250" cy="63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50" name="文本框 112649"/>
          <p:cNvSpPr txBox="1"/>
          <p:nvPr/>
        </p:nvSpPr>
        <p:spPr>
          <a:xfrm>
            <a:off x="1414463" y="5070475"/>
            <a:ext cx="73707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是一个完全平方数</a:t>
            </a:r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,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你知道</a:t>
            </a:r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n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的值吗</a:t>
            </a: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?</a:t>
            </a:r>
            <a:endParaRPr lang="en-US" altLang="zh-CN" sz="32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30" name="标题 73729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dirty="0"/>
          </a:p>
        </p:txBody>
      </p:sp>
      <p:sp>
        <p:nvSpPr>
          <p:cNvPr id="73731" name="文本占位符 73730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4754" name="标题 74753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dirty="0"/>
          </a:p>
        </p:txBody>
      </p:sp>
      <p:sp>
        <p:nvSpPr>
          <p:cNvPr id="74755" name="文本占位符 74754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5778" name="标题 75777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dirty="0"/>
          </a:p>
        </p:txBody>
      </p:sp>
      <p:sp>
        <p:nvSpPr>
          <p:cNvPr id="75779" name="文本占位符 75778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6802" name="标题 76801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dirty="0"/>
          </a:p>
        </p:txBody>
      </p:sp>
      <p:sp>
        <p:nvSpPr>
          <p:cNvPr id="76803" name="文本占位符 7680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7826" name="标题 77825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dirty="0"/>
          </a:p>
        </p:txBody>
      </p:sp>
      <p:sp>
        <p:nvSpPr>
          <p:cNvPr id="77827" name="文本占位符 77826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1631</Words>
  <Application>WPS 演示</Application>
  <PresentationFormat>在屏幕上显示</PresentationFormat>
  <Paragraphs>150</Paragraphs>
  <Slides>16</Slides>
  <Notes>7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5</vt:i4>
      </vt:variant>
      <vt:variant>
        <vt:lpstr>幻灯片标题</vt:lpstr>
      </vt:variant>
      <vt:variant>
        <vt:i4>16</vt:i4>
      </vt:variant>
    </vt:vector>
  </HeadingPairs>
  <TitlesOfParts>
    <vt:vector size="33" baseType="lpstr">
      <vt:lpstr>Arial</vt:lpstr>
      <vt:lpstr>宋体</vt:lpstr>
      <vt:lpstr>Wingdings</vt:lpstr>
      <vt:lpstr>Times New Roman</vt:lpstr>
      <vt:lpstr>华文行楷</vt:lpstr>
      <vt:lpstr>楷体_GB2312</vt:lpstr>
      <vt:lpstr>新宋体</vt:lpstr>
      <vt:lpstr>黑体</vt:lpstr>
      <vt:lpstr>华文中宋</vt:lpstr>
      <vt:lpstr>微软雅黑</vt:lpstr>
      <vt:lpstr>Arial Unicode MS</vt:lpstr>
      <vt:lpstr>默认设计模板</vt:lpstr>
      <vt:lpstr>Equation.3</vt:lpstr>
      <vt:lpstr>Equation.DSMT4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ydx</dc:creator>
  <cp:lastModifiedBy>gtm</cp:lastModifiedBy>
  <cp:revision>42</cp:revision>
  <dcterms:created xsi:type="dcterms:W3CDTF">2005-03-12T14:33:00Z</dcterms:created>
  <dcterms:modified xsi:type="dcterms:W3CDTF">2021-11-21T12:27:47Z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2052-11.1.0.11045</vt:lpwstr>
  </property>
  <property fmtid="{D5CDD505-2E9C-101B-9397-08002B2CF9AE}" pid="3" name="ICV">
    <vt:lpwstr>7988894EE8874091B00FFB5E377D47DA</vt:lpwstr>
  </property>
</Properties>
</file>