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9" r:id="rId2"/>
    <p:sldId id="256" r:id="rId3"/>
    <p:sldId id="265" r:id="rId4"/>
    <p:sldId id="266" r:id="rId5"/>
    <p:sldId id="264" r:id="rId6"/>
    <p:sldId id="261" r:id="rId7"/>
    <p:sldId id="263" r:id="rId8"/>
    <p:sldId id="262" r:id="rId9"/>
    <p:sldId id="269" r:id="rId10"/>
    <p:sldId id="270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-120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1">
          <a:blip r:embed="rId2" cstate="print"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 cstate="print">
            <a:alphaModFix amt="70000"/>
          </a:blip>
          <a:stretch>
            <a:fillRect l="-1000" t="-12000" r="-1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2018-07-12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04190" y="140335"/>
            <a:ext cx="2675890" cy="6197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孟浩然</a:t>
            </a:r>
          </a:p>
          <a:p>
            <a:pPr algn="l">
              <a:lnSpc>
                <a:spcPct val="150000"/>
              </a:lnSpc>
            </a:pPr>
            <a:r>
              <a:rPr lang="zh-CN" altLang="en-US" sz="6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望洞庭湖赠张丞相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rcRect l="1827" t="8382" r="11392" b="8227"/>
          <a:stretch>
            <a:fillRect/>
          </a:stretch>
        </p:blipFill>
        <p:spPr>
          <a:xfrm>
            <a:off x="725170" y="369570"/>
            <a:ext cx="5504815" cy="613156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149975" y="1238885"/>
            <a:ext cx="5285740" cy="5303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  <a:buNone/>
            </a:pP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（</a:t>
            </a:r>
            <a:r>
              <a:rPr lang="en-US" altLang="x-none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689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～</a:t>
            </a:r>
            <a:r>
              <a:rPr lang="en-US" altLang="x-none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740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）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唐代诗人，汉族。本名浩，字浩然。襄州襄阳（今湖北襄樊）人。世称“孟襄阳”。以写田园山水诗为主。因他未曾入仕，又称之为孟山人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孟浩然生当盛唐，早年有用世之志，但政治上困顿失意，以隐士终身。他是个洁身自好的人，不乐于趋承逢迎。他耿介不随的性格和清白高尚的情操，为同时和后世所倾慕。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938770" y="483235"/>
            <a:ext cx="170878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孟浩然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矩形 8194"/>
          <p:cNvSpPr/>
          <p:nvPr/>
        </p:nvSpPr>
        <p:spPr>
          <a:xfrm>
            <a:off x="-520700" y="3063875"/>
            <a:ext cx="9131300" cy="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6" name="矩形 8195"/>
          <p:cNvSpPr/>
          <p:nvPr/>
        </p:nvSpPr>
        <p:spPr>
          <a:xfrm>
            <a:off x="747395" y="1162050"/>
            <a:ext cx="10027920" cy="58375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《望洞庭湖赠张丞相》写于唐玄宗开元二十一年（733），当时孟浩然仍是一名隐士。他西游长安，不甘寂寞，想出来做事，苦于无人引荐，于是写了这首诗赠给当时居于相位的张九龄，希望得到张丞相的赏识和录用。因而这是一首干谒yè诗。（“干谒”的意思是：对人有所求而请见。）</a:t>
            </a:r>
          </a:p>
          <a:p>
            <a:pPr eaLnBrk="0" hangingPunct="0">
              <a:spcBef>
                <a:spcPct val="50000"/>
              </a:spcBef>
            </a:pPr>
            <a:endParaRPr lang="zh-CN" altLang="en-US" sz="40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197" name="矩形 8196"/>
          <p:cNvSpPr/>
          <p:nvPr/>
        </p:nvSpPr>
        <p:spPr>
          <a:xfrm>
            <a:off x="747395" y="394970"/>
            <a:ext cx="2993390" cy="767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2700" cap="flat" cmpd="sng">
                  <a:solidFill>
                    <a:srgbClr val="9933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写作背景</a:t>
            </a:r>
          </a:p>
        </p:txBody>
      </p:sp>
      <p:sp>
        <p:nvSpPr>
          <p:cNvPr id="8198" name="文本框 8197"/>
          <p:cNvSpPr txBox="1"/>
          <p:nvPr/>
        </p:nvSpPr>
        <p:spPr>
          <a:xfrm>
            <a:off x="9120188" y="5805488"/>
            <a:ext cx="15398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sz="40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9217"/>
          <p:cNvSpPr/>
          <p:nvPr/>
        </p:nvSpPr>
        <p:spPr>
          <a:xfrm>
            <a:off x="1462088" y="3132138"/>
            <a:ext cx="9131300" cy="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19" name="矩形 9218"/>
          <p:cNvSpPr/>
          <p:nvPr/>
        </p:nvSpPr>
        <p:spPr>
          <a:xfrm>
            <a:off x="864870" y="1489710"/>
            <a:ext cx="10749280" cy="47999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涵虚：</a:t>
            </a:r>
            <a:r>
              <a:rPr lang="zh-CN" altLang="en-US" sz="3600" dirty="0">
                <a:latin typeface="Arial" panose="020B0604020202020204" pitchFamily="34" charset="0"/>
                <a:ea typeface="华文琥珀" panose="02010800040101010101" pitchFamily="2" charset="-122"/>
              </a:rPr>
              <a:t>指水映天空。           </a:t>
            </a:r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太清：</a:t>
            </a:r>
            <a:r>
              <a:rPr lang="zh-CN" altLang="en-US" sz="3600" dirty="0">
                <a:latin typeface="Arial" panose="020B0604020202020204" pitchFamily="34" charset="0"/>
                <a:ea typeface="华文琥珀" panose="02010800040101010101" pitchFamily="2" charset="-122"/>
              </a:rPr>
              <a:t>天空。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撼：</a:t>
            </a:r>
            <a:r>
              <a:rPr lang="zh-CN" altLang="en-US" sz="3600" dirty="0">
                <a:latin typeface="Arial" panose="020B0604020202020204" pitchFamily="34" charset="0"/>
                <a:ea typeface="华文琥珀" panose="02010800040101010101" pitchFamily="2" charset="-122"/>
              </a:rPr>
              <a:t>撼动。                         </a:t>
            </a:r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济：</a:t>
            </a:r>
            <a:r>
              <a:rPr lang="zh-CN" altLang="en-US" sz="3600" dirty="0">
                <a:latin typeface="Arial" panose="020B0604020202020204" pitchFamily="34" charset="0"/>
                <a:ea typeface="华文琥珀" panose="02010800040101010101" pitchFamily="2" charset="-122"/>
              </a:rPr>
              <a:t>渡。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端居：</a:t>
            </a:r>
            <a:r>
              <a:rPr lang="zh-CN" altLang="en-US" sz="3600" dirty="0">
                <a:latin typeface="Arial" panose="020B0604020202020204" pitchFamily="34" charset="0"/>
                <a:ea typeface="华文琥珀" panose="02010800040101010101" pitchFamily="2" charset="-122"/>
              </a:rPr>
              <a:t>闲居、平常家居。    </a:t>
            </a:r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耻：</a:t>
            </a:r>
            <a:r>
              <a:rPr lang="zh-CN" altLang="en-US" sz="3600" dirty="0">
                <a:latin typeface="Arial" panose="020B0604020202020204" pitchFamily="34" charset="0"/>
                <a:ea typeface="华文琥珀" panose="02010800040101010101" pitchFamily="2" charset="-122"/>
              </a:rPr>
              <a:t>有愧于。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坐观：</a:t>
            </a:r>
            <a:r>
              <a:rPr lang="zh-CN" altLang="en-US" sz="3600" dirty="0">
                <a:latin typeface="Arial" panose="020B0604020202020204" pitchFamily="34" charset="0"/>
                <a:ea typeface="华文琥珀" panose="02010800040101010101" pitchFamily="2" charset="-122"/>
              </a:rPr>
              <a:t>旁观。                      </a:t>
            </a:r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徒有：</a:t>
            </a:r>
            <a:r>
              <a:rPr lang="zh-CN" altLang="en-US" sz="3600" dirty="0">
                <a:latin typeface="Arial" panose="020B0604020202020204" pitchFamily="34" charset="0"/>
                <a:ea typeface="华文琥珀" panose="02010800040101010101" pitchFamily="2" charset="-122"/>
              </a:rPr>
              <a:t>空有、白白地有。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000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羡鱼情：</a:t>
            </a:r>
            <a:r>
              <a:rPr lang="zh-CN" altLang="en-US" sz="3600" dirty="0">
                <a:latin typeface="Arial" panose="020B0604020202020204" pitchFamily="34" charset="0"/>
                <a:ea typeface="华文琥珀" panose="02010800040101010101" pitchFamily="2" charset="-122"/>
              </a:rPr>
              <a:t>想得到鱼的愿望。</a:t>
            </a:r>
          </a:p>
          <a:p>
            <a:pPr>
              <a:spcBef>
                <a:spcPct val="50000"/>
              </a:spcBef>
            </a:pPr>
            <a:endParaRPr lang="zh-CN" altLang="en-US" sz="3600" dirty="0">
              <a:solidFill>
                <a:srgbClr val="A50021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52475" y="382905"/>
            <a:ext cx="22402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华文新魏" panose="02010800040101010101" charset="-122"/>
                <a:ea typeface="华文新魏" panose="02010800040101010101" charset="-122"/>
              </a:rPr>
              <a:t>注释：</a:t>
            </a: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标题 11266"/>
          <p:cNvSpPr>
            <a:spLocks noGrp="1"/>
          </p:cNvSpPr>
          <p:nvPr/>
        </p:nvSpPr>
        <p:spPr>
          <a:xfrm>
            <a:off x="766445" y="294005"/>
            <a:ext cx="2234565" cy="1170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华文新魏" panose="02010800040101010101" charset="-122"/>
                <a:ea typeface="华文新魏" panose="02010800040101010101" charset="-122"/>
              </a:rPr>
              <a:t>赏析：</a:t>
            </a:r>
          </a:p>
        </p:txBody>
      </p:sp>
      <p:sp>
        <p:nvSpPr>
          <p:cNvPr id="11268" name="文本占位符 11267"/>
          <p:cNvSpPr>
            <a:spLocks noGrp="1"/>
          </p:cNvSpPr>
          <p:nvPr/>
        </p:nvSpPr>
        <p:spPr>
          <a:xfrm>
            <a:off x="908685" y="2678430"/>
            <a:ext cx="10747375" cy="51231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Bef>
                <a:spcPct val="3500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赏析：用宽广的平面衬托湖的浩瀚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    开头两句，将洞庭湖描写得极为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雄浑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，汪洋浩淼，那润泽万物，容纳百川的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磅礴气势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令人惊叹，使人视野极为开阔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。 </a:t>
            </a:r>
          </a:p>
          <a:p>
            <a:pPr marL="0" indent="0">
              <a:lnSpc>
                <a:spcPct val="120000"/>
              </a:lnSpc>
              <a:buNone/>
            </a:pPr>
            <a:endParaRPr lang="zh-CN" altLang="en-US" sz="3200" b="1" dirty="0">
              <a:solidFill>
                <a:srgbClr val="0000FF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48990" y="636270"/>
            <a:ext cx="692467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首联：八月湖水平，涵虚混太清。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66445" y="1299210"/>
            <a:ext cx="10716260" cy="10388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TW" sz="2800" b="1" dirty="0">
                <a:solidFill>
                  <a:srgbClr val="FF0000"/>
                </a:solidFill>
                <a:ea typeface="PMingLiU" panose="02020500000000000000" pitchFamily="18" charset="-120"/>
                <a:sym typeface="+mn-ea"/>
              </a:rPr>
              <a:t>       </a:t>
            </a:r>
            <a:r>
              <a:rPr lang="en-US" altLang="zh-TW" sz="2800" b="1" dirty="0">
                <a:solidFill>
                  <a:srgbClr val="C00000"/>
                </a:solidFill>
                <a:ea typeface="PMingLiU" panose="02020500000000000000" pitchFamily="18" charset="-120"/>
                <a:sym typeface="+mn-ea"/>
              </a:rPr>
              <a:t> </a:t>
            </a:r>
            <a:r>
              <a:rPr lang="zh-TW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八月的洞庭湖</a:t>
            </a:r>
            <a:r>
              <a:rPr lang="zh-CN" altLang="zh-TW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水盛涨与</a:t>
            </a:r>
            <a:r>
              <a:rPr lang="zh-TW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岸</a:t>
            </a:r>
            <a:r>
              <a:rPr lang="zh-CN" altLang="zh-TW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齐平，</a:t>
            </a:r>
            <a:r>
              <a:rPr lang="zh-TW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</a:t>
            </a:r>
            <a:r>
              <a:rPr lang="zh-CN" altLang="zh-TW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水映天空，含混迷茫，湖面与天空浑然一体。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74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8">
                                            <p:txEl>
                                              <p:charRg st="74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charRg st="74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268">
                                            <p:txEl>
                                              <p:charRg st="74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标题 12290"/>
          <p:cNvSpPr>
            <a:spLocks noGrp="1"/>
          </p:cNvSpPr>
          <p:nvPr/>
        </p:nvSpPr>
        <p:spPr>
          <a:xfrm>
            <a:off x="1848168" y="31496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颔联：气蒸云梦泽，波撼岳阳城。</a:t>
            </a:r>
          </a:p>
        </p:txBody>
      </p:sp>
      <p:sp>
        <p:nvSpPr>
          <p:cNvPr id="12292" name="文本占位符 12291"/>
          <p:cNvSpPr>
            <a:spLocks noGrp="1"/>
          </p:cNvSpPr>
          <p:nvPr>
            <p:ph type="body" idx="1"/>
          </p:nvPr>
        </p:nvSpPr>
        <p:spPr>
          <a:xfrm>
            <a:off x="726440" y="2648585"/>
            <a:ext cx="10711815" cy="579882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pPr algn="l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C00000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赏析：</a:t>
            </a:r>
            <a:r>
              <a:rPr lang="zh-CN" altLang="en-US" sz="3200" b="1" dirty="0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这两句是实写洞庭湖，“云梦泽”是古代的一个大泽，“气蒸”写出了湖的广阔浩大，蓄积丰厚。“波撼”衬托湖的澎湃动荡，力量巨大。</a:t>
            </a:r>
            <a:r>
              <a:rPr lang="en-US" altLang="x-none" sz="3200" b="1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 </a:t>
            </a:r>
            <a:br>
              <a:rPr lang="en-US" altLang="x-none" sz="3200" b="1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</a:br>
            <a:r>
              <a:rPr lang="en-US" altLang="x-none" sz="3200" b="1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　　</a:t>
            </a:r>
            <a:r>
              <a:rPr lang="en-US" altLang="x-none" sz="3200" b="1" dirty="0" err="1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诗人笔下的洞庭湖不仅广阔无边，烟波浩淼，云气缭绕，而且充满活力，涛声震天</a:t>
            </a:r>
            <a:r>
              <a:rPr lang="en-US" altLang="x-none" sz="3200" b="1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en-US" altLang="zh-CN" sz="3200" b="1">
              <a:solidFill>
                <a:srgbClr val="0000FF"/>
              </a:solidFill>
              <a:effectLst/>
              <a:latin typeface="仿宋" panose="02010609060101010101" charset="-122"/>
              <a:ea typeface="仿宋" panose="02010609060101010101" charset="-122"/>
            </a:endParaRPr>
          </a:p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  </a:t>
            </a:r>
            <a:r>
              <a:rPr lang="en-US" altLang="zh-CN" sz="3200" b="1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[动静结合，虚实结合，视觉与听觉结合]  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/>
            </a:r>
            <a:b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</a:b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6440" y="1209675"/>
            <a:ext cx="10711815" cy="1272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TW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水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气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蒸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腾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，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弥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漫整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个云</a:t>
            </a:r>
            <a:r>
              <a:rPr lang="en-US" altLang="zh-CN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梦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大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泽。波涛汹涌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，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几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乎要撼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动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了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这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座岳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阳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51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292">
                                            <p:txEl>
                                              <p:charRg st="51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292">
                                            <p:txEl>
                                              <p:charRg st="51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133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292">
                                            <p:txEl>
                                              <p:charRg st="133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292">
                                            <p:txEl>
                                              <p:charRg st="133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标题 13314"/>
          <p:cNvSpPr>
            <a:spLocks noGrp="1"/>
          </p:cNvSpPr>
          <p:nvPr/>
        </p:nvSpPr>
        <p:spPr>
          <a:xfrm>
            <a:off x="737235" y="259080"/>
            <a:ext cx="10761980" cy="1143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cene3d>
              <a:camera prst="orthographicFront"/>
              <a:lightRig rig="threePt" dir="t"/>
            </a:scene3d>
          </a:bodyPr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颈联：欲济无舟楫，端居耻圣明。</a:t>
            </a:r>
          </a:p>
        </p:txBody>
      </p:sp>
      <p:sp>
        <p:nvSpPr>
          <p:cNvPr id="13316" name="文本占位符 13315"/>
          <p:cNvSpPr>
            <a:spLocks noGrp="1"/>
          </p:cNvSpPr>
          <p:nvPr>
            <p:ph type="body" idx="1"/>
          </p:nvPr>
        </p:nvSpPr>
        <p:spPr>
          <a:xfrm>
            <a:off x="883920" y="2421890"/>
            <a:ext cx="10615295" cy="3703955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赏析：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表明虽然归隐田园，但是并非初衷，而是苦于没有机会，无人援引，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对于出仕作官自己还是心所向往的。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</a:rPr>
              <a:t>同时也有在盛世自己才华横溢却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怀才不遇的牢骚。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   </a:t>
            </a:r>
          </a:p>
          <a:p>
            <a:pPr>
              <a:lnSpc>
                <a:spcPct val="90000"/>
              </a:lnSpc>
            </a:pPr>
            <a:endParaRPr lang="zh-CN" altLang="en-US" sz="2400" b="1" dirty="0">
              <a:solidFill>
                <a:srgbClr val="FF0000"/>
              </a:solidFill>
              <a:ea typeface="PMingLiU" panose="02020500000000000000" pitchFamily="18" charset="-12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37235" y="1179830"/>
            <a:ext cx="1061402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TW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面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对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浩浩的湖水，想渡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过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湖去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却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沒有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船只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。在這個「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圣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明」的太平盛世，自己居然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闲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居無事，想想深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觉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可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耻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charRg st="76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316">
                                            <p:txEl>
                                              <p:charRg st="76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316">
                                            <p:txEl>
                                              <p:charRg st="76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标题 14338"/>
          <p:cNvSpPr>
            <a:spLocks noGrp="1"/>
          </p:cNvSpPr>
          <p:nvPr/>
        </p:nvSpPr>
        <p:spPr>
          <a:xfrm>
            <a:off x="803275" y="355600"/>
            <a:ext cx="10653395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尾联：坐观垂钓者，徒有羡鱼情。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03275" y="1316355"/>
            <a:ext cx="10653395" cy="1272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TW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徒然看著那湖畔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垂钓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的人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们，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空自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倾羡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他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们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得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鱼获</a:t>
            </a:r>
            <a:r>
              <a:rPr lang="zh-TW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，只有聊表欣慕之情！</a:t>
            </a:r>
          </a:p>
        </p:txBody>
      </p:sp>
      <p:sp>
        <p:nvSpPr>
          <p:cNvPr id="14341" name="文本框 14340"/>
          <p:cNvSpPr txBox="1"/>
          <p:nvPr/>
        </p:nvSpPr>
        <p:spPr>
          <a:xfrm>
            <a:off x="803275" y="2588895"/>
            <a:ext cx="10653395" cy="36347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赏析：</a:t>
            </a:r>
            <a:r>
              <a:rPr lang="zh-CN" altLang="en-US" sz="3200" b="1" dirty="0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表达自己空有羡鱼的感情，只能坐观“垂钓者”（当朝做官的人，这里指张丞相。）这两句话，诗人巧妙运用了“</a:t>
            </a:r>
            <a:r>
              <a:rPr lang="zh-CN" altLang="en-US" sz="3200" b="1" dirty="0">
                <a:solidFill>
                  <a:srgbClr val="C00000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临渊羡鱼，不如退而织网</a:t>
            </a:r>
            <a:r>
              <a:rPr lang="zh-CN" altLang="en-US" sz="3200" b="1" dirty="0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en-US" altLang="x-none" sz="3200" b="1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淮南子</a:t>
            </a:r>
            <a:r>
              <a:rPr lang="en-US" altLang="x-none" sz="3200" b="1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·</a:t>
            </a:r>
            <a:r>
              <a:rPr lang="zh-CN" altLang="en-US" sz="3200" b="1" dirty="0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说林训</a:t>
            </a:r>
            <a:r>
              <a:rPr lang="en-US" altLang="x-none" sz="3200" b="1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》</a:t>
            </a:r>
            <a:r>
              <a:rPr lang="zh-CN" altLang="en-US" sz="3200" b="1" dirty="0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的</a:t>
            </a:r>
            <a:r>
              <a:rPr lang="zh-CN" altLang="en-US" sz="3200" b="1" dirty="0">
                <a:solidFill>
                  <a:srgbClr val="C00000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典故</a:t>
            </a:r>
            <a:r>
              <a:rPr lang="zh-CN" altLang="en-US" sz="3200" b="1" dirty="0">
                <a:solidFill>
                  <a:srgbClr val="0000FF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，另翻新意；而且“垂钓”与“湖水”照应。</a:t>
            </a:r>
            <a:r>
              <a:rPr lang="zh-CN" altLang="en-US" sz="3200" b="1" dirty="0">
                <a:solidFill>
                  <a:srgbClr val="C00000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称颂对方不留痕迹，有求于人，希望自己得到执政者的赏识，却不卑不亢，不失身份。  </a:t>
            </a:r>
            <a:r>
              <a:rPr lang="zh-CN" altLang="en-US" sz="2800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sym typeface="+mn-ea"/>
              </a:rPr>
              <a:t>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1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9217"/>
          <p:cNvSpPr/>
          <p:nvPr/>
        </p:nvSpPr>
        <p:spPr>
          <a:xfrm>
            <a:off x="1462088" y="3132138"/>
            <a:ext cx="9131300" cy="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86" name="文本框 16385"/>
          <p:cNvSpPr txBox="1"/>
          <p:nvPr/>
        </p:nvSpPr>
        <p:spPr>
          <a:xfrm>
            <a:off x="4092575" y="427355"/>
            <a:ext cx="360045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6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方正舒体" panose="02010601030101010101" pitchFamily="2" charset="-122"/>
              </a:rPr>
              <a:t>中心思想</a:t>
            </a:r>
          </a:p>
        </p:txBody>
      </p:sp>
      <p:sp>
        <p:nvSpPr>
          <p:cNvPr id="16387" name="文本框 16386"/>
          <p:cNvSpPr txBox="1"/>
          <p:nvPr/>
        </p:nvSpPr>
        <p:spPr>
          <a:xfrm>
            <a:off x="869950" y="1433830"/>
            <a:ext cx="10525125" cy="42271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这是一首借观洞庭湖而脱意的干谒诗。诗中描写洞庭湖的浩荡气势，寄托着希望张丞相援引的心情，表现出作者积极用世的思想。</a:t>
            </a:r>
          </a:p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全诗意境开阔，情景交融，形象生动。这首干谒诗称颂对方有分寸，表白自己很得体，不露干谒痕迹，不卑不亢，所以显得含蓄有味。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166730" y="652501"/>
            <a:ext cx="846814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气蒸云梦泽， 波撼岳阳城：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宋体" pitchFamily="2" charset="-122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2800" b="1" dirty="0" smtClean="0">
              <a:solidFill>
                <a:srgbClr val="000000"/>
              </a:solidFill>
              <a:latin typeface="宋体" pitchFamily="2" charset="-122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云梦大泽水气蒸腾，洞庭湖的波涛摇撼着岳阳城。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云梦泽：古代大湖名。</a:t>
            </a:r>
            <a:endParaRPr kumimoji="0" 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746</Words>
  <Application>Microsoft Office PowerPoint</Application>
  <PresentationFormat>自定义</PresentationFormat>
  <Paragraphs>34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微软系统</cp:lastModifiedBy>
  <cp:revision>9</cp:revision>
  <dcterms:created xsi:type="dcterms:W3CDTF">2015-05-05T08:02:00Z</dcterms:created>
  <dcterms:modified xsi:type="dcterms:W3CDTF">2018-07-12T08:42:21Z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