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5" r:id="rId3"/>
  </p:sldMasterIdLst>
  <p:notesMasterIdLst>
    <p:notesMasterId r:id="rId44"/>
  </p:notesMasterIdLst>
  <p:sldIdLst>
    <p:sldId id="256" r:id="rId4"/>
    <p:sldId id="260" r:id="rId5"/>
    <p:sldId id="261" r:id="rId6"/>
    <p:sldId id="262" r:id="rId7"/>
    <p:sldId id="280" r:id="rId8"/>
    <p:sldId id="281" r:id="rId9"/>
    <p:sldId id="263" r:id="rId10"/>
    <p:sldId id="264" r:id="rId11"/>
    <p:sldId id="282" r:id="rId12"/>
    <p:sldId id="266" r:id="rId13"/>
    <p:sldId id="269" r:id="rId14"/>
    <p:sldId id="271" r:id="rId15"/>
    <p:sldId id="272" r:id="rId16"/>
    <p:sldId id="273" r:id="rId17"/>
    <p:sldId id="292" r:id="rId18"/>
    <p:sldId id="274" r:id="rId19"/>
    <p:sldId id="285" r:id="rId20"/>
    <p:sldId id="286" r:id="rId21"/>
    <p:sldId id="305" r:id="rId22"/>
    <p:sldId id="291" r:id="rId23"/>
    <p:sldId id="293" r:id="rId24"/>
    <p:sldId id="287" r:id="rId25"/>
    <p:sldId id="288" r:id="rId26"/>
    <p:sldId id="289" r:id="rId27"/>
    <p:sldId id="290" r:id="rId28"/>
    <p:sldId id="294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302" r:id="rId37"/>
    <p:sldId id="303" r:id="rId38"/>
    <p:sldId id="304" r:id="rId39"/>
    <p:sldId id="279" r:id="rId40"/>
    <p:sldId id="257" r:id="rId41"/>
    <p:sldId id="258" r:id="rId42"/>
    <p:sldId id="259" r:id="rId4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34F70B-0766-49F0-99A9-D8B386A5391D}" type="datetimeFigureOut">
              <a:rPr lang="zh-CN" altLang="en-US" smtClean="0"/>
              <a:pPr/>
              <a:t>2017/2/23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FE35A3-CFDC-4B7C-956D-30D060E2690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1575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2017/2/23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接连接符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接连接符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椭圆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椭圆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椭圆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pPr/>
              <a:t>2017/2/23</a:t>
            </a:fld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接连接符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椭圆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椭圆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椭圆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接连接符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2017/2/23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pPr/>
              <a:t>2017/2/23</a:t>
            </a:fld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2017/2/23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椭圆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内容占位符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pPr/>
              <a:t>2017/2/23</a:t>
            </a:fld>
            <a:endParaRPr lang="zh-CN" altLang="en-US"/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3" name="页脚占位符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椭圆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占位符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pPr/>
              <a:t>2017/2/23</a:t>
            </a:fld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4498DF-71FF-4467-9499-F6ACC5B758D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8450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F3909D-4A31-4426-AE7E-B7A766C0E26A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46622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22E78D-99C3-4383-8230-77E7CBF33A1B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6883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6651F8-6226-4F51-8A22-BFF3A4F28721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523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5D90E8-93B4-471F-8A79-F75BE43D1B9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2116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76931F-C822-4D4B-8049-B81F7CBADA9A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32958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4359DA-EA10-464F-8C48-00FF962881A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458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DA77AF-57B6-45C6-86A9-052F7D0A601B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7094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0B8071-990A-48C8-AD5D-03A74CF81AEF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6917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3E3199-957F-4D63-8D98-7B820CFCA437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438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D9AA05-AC7D-43C6-B1A4-6BAAC5F43C0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2050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349F7B8-C5CF-411D-A610-80EA9583BB7B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303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2017/2/23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椭圆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BE23C50-884D-4839-95D0-4150A9FA8D5E}" type="slidenum">
              <a:rPr lang="en-US" altLang="zh-CN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220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123jytjtyjtyjyt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Times New Roman" pitchFamily="18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Times New Roman" pitchFamily="18" charset="0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Times New Roman" pitchFamily="18" charset="0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 New Roman" pitchFamily="18" charset="0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3" Type="http://schemas.openxmlformats.org/officeDocument/2006/relationships/image" Target="http://www.monkees.net/gif/addavy.gif" TargetMode="External"/><Relationship Id="rId7" Type="http://schemas.openxmlformats.org/officeDocument/2006/relationships/image" Target="http://www.monkees.net/gif/adpeter.gif" TargetMode="External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http://www.monkees.net/gif/admicky.gif" TargetMode="External"/><Relationship Id="rId4" Type="http://schemas.openxmlformats.org/officeDocument/2006/relationships/image" Target="../media/image15.gif"/><Relationship Id="rId9" Type="http://schemas.openxmlformats.org/officeDocument/2006/relationships/image" Target="http://www.monkees.net/gif/admike.gif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2U5reading.mp3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M2U5reading.mp3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483768" y="3717032"/>
            <a:ext cx="6172200" cy="1894362"/>
          </a:xfrm>
        </p:spPr>
        <p:txBody>
          <a:bodyPr>
            <a:normAutofit fontScale="90000"/>
          </a:bodyPr>
          <a:lstStyle/>
          <a:p>
            <a:r>
              <a:rPr lang="en-US" altLang="zh-CN" sz="8000" dirty="0" smtClean="0">
                <a:solidFill>
                  <a:schemeClr val="tx1"/>
                </a:solidFill>
              </a:rPr>
              <a:t>U5 Reading 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341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725635" name="Group 3"/>
          <p:cNvGrpSpPr>
            <a:grpSpLocks/>
          </p:cNvGrpSpPr>
          <p:nvPr/>
        </p:nvGrpSpPr>
        <p:grpSpPr bwMode="auto">
          <a:xfrm>
            <a:off x="457200" y="3632200"/>
            <a:ext cx="3581400" cy="2789238"/>
            <a:chOff x="288" y="2288"/>
            <a:chExt cx="2256" cy="1757"/>
          </a:xfrm>
        </p:grpSpPr>
        <p:pic>
          <p:nvPicPr>
            <p:cNvPr id="20487" name="Picture 4" descr="u=3365052368,4237228883&amp;gp=-8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" y="2288"/>
              <a:ext cx="2256" cy="17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88" name="WordArt 5"/>
            <p:cNvSpPr>
              <a:spLocks noChangeArrowheads="1" noChangeShapeType="1" noTextEdit="1"/>
            </p:cNvSpPr>
            <p:nvPr/>
          </p:nvSpPr>
          <p:spPr bwMode="auto">
            <a:xfrm>
              <a:off x="432" y="2784"/>
              <a:ext cx="1776" cy="625"/>
            </a:xfrm>
            <a:prstGeom prst="rect">
              <a:avLst/>
            </a:prstGeom>
          </p:spPr>
          <p:txBody>
            <a:bodyPr wrap="none" fromWordArt="1">
              <a:prstTxWarp prst="textCascadeUp">
                <a:avLst>
                  <a:gd name="adj" fmla="val 44444"/>
                </a:avLst>
              </a:prstTxWarp>
              <a:scene3d>
                <a:camera prst="legacyPerspectiveFront">
                  <a:rot lat="20519997" lon="1080000" rev="0"/>
                </a:camera>
                <a:lightRig rig="legacyHarsh2" dir="b"/>
              </a:scene3d>
              <a:sp3d extrusionH="430200" prstMaterial="legacyMatte">
                <a:extrusionClr>
                  <a:srgbClr val="FF6600"/>
                </a:extrusionClr>
              </a:sp3d>
            </a:bodyPr>
            <a:lstStyle/>
            <a:p>
              <a:pPr algn="ctr"/>
              <a:r>
                <a:rPr lang="en-US" altLang="zh-CN" kern="10">
                  <a:ln w="9525"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E701"/>
                      </a:gs>
                      <a:gs pos="100000">
                        <a:srgbClr val="FE3E02"/>
                      </a:gs>
                    </a:gsLst>
                    <a:lin ang="5400000" scaled="1"/>
                  </a:gradFill>
                  <a:latin typeface="Arial Black"/>
                </a:rPr>
                <a:t>Who are they?</a:t>
              </a:r>
              <a:endParaRPr lang="zh-CN" altLang="en-US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Arial Black"/>
              </a:endParaRPr>
            </a:p>
          </p:txBody>
        </p:sp>
      </p:grpSp>
      <p:grpSp>
        <p:nvGrpSpPr>
          <p:cNvPr id="6725638" name="Group 6"/>
          <p:cNvGrpSpPr>
            <a:grpSpLocks/>
          </p:cNvGrpSpPr>
          <p:nvPr/>
        </p:nvGrpSpPr>
        <p:grpSpPr bwMode="auto">
          <a:xfrm>
            <a:off x="4876800" y="1916113"/>
            <a:ext cx="3505200" cy="4191000"/>
            <a:chOff x="3072" y="1248"/>
            <a:chExt cx="2208" cy="2640"/>
          </a:xfrm>
        </p:grpSpPr>
        <p:pic>
          <p:nvPicPr>
            <p:cNvPr id="20485" name="Picture 7" descr="u=245258122,1398840066&amp;gp=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2" y="1248"/>
              <a:ext cx="2208" cy="26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86" name="Text Box 8"/>
            <p:cNvSpPr txBox="1">
              <a:spLocks noChangeArrowheads="1"/>
            </p:cNvSpPr>
            <p:nvPr/>
          </p:nvSpPr>
          <p:spPr bwMode="auto">
            <a:xfrm>
              <a:off x="3360" y="1536"/>
              <a:ext cx="1776" cy="10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3600" b="1">
                  <a:solidFill>
                    <a:srgbClr val="0000FF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742950" indent="-285750" eaLnBrk="0" hangingPunct="0">
                <a:defRPr sz="3600" b="1">
                  <a:solidFill>
                    <a:srgbClr val="0000FF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1143000" indent="-228600" eaLnBrk="0" hangingPunct="0">
                <a:defRPr sz="3600" b="1">
                  <a:solidFill>
                    <a:srgbClr val="0000FF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600200" indent="-228600" eaLnBrk="0" hangingPunct="0">
                <a:defRPr sz="3600" b="1">
                  <a:solidFill>
                    <a:srgbClr val="0000FF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2057400" indent="-228600" eaLnBrk="0" hangingPunct="0">
                <a:defRPr sz="3600" b="1">
                  <a:solidFill>
                    <a:srgbClr val="0000FF"/>
                  </a:solidFill>
                  <a:latin typeface="Times New Roman" pitchFamily="18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 b="1">
                  <a:solidFill>
                    <a:srgbClr val="0000FF"/>
                  </a:solidFill>
                  <a:latin typeface="Times New Roman" pitchFamily="18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 b="1">
                  <a:solidFill>
                    <a:srgbClr val="0000FF"/>
                  </a:solidFill>
                  <a:latin typeface="Times New Roman" pitchFamily="18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 b="1">
                  <a:solidFill>
                    <a:srgbClr val="0000FF"/>
                  </a:solidFill>
                  <a:latin typeface="Times New Roman" pitchFamily="18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 b="1">
                  <a:solidFill>
                    <a:srgbClr val="0000FF"/>
                  </a:solidFill>
                  <a:latin typeface="Times New Roman" pitchFamily="18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>
                  <a:solidFill>
                    <a:srgbClr val="CC0000"/>
                  </a:solidFill>
                  <a:latin typeface="Comic Sans MS" pitchFamily="66" charset="0"/>
                </a:rPr>
                <a:t>Remember: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n-US" altLang="zh-CN" sz="2800" b="0">
                  <a:solidFill>
                    <a:schemeClr val="tx1"/>
                  </a:solidFill>
                  <a:latin typeface="Comic Sans MS" pitchFamily="66" charset="0"/>
                </a:rPr>
                <a:t>They are all famous bands 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50629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5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725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5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6725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26658" name="Picture 2" descr="4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339" y="675322"/>
            <a:ext cx="4325938" cy="6125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26659" name="Text Box 3"/>
          <p:cNvSpPr txBox="1">
            <a:spLocks noChangeArrowheads="1"/>
          </p:cNvSpPr>
          <p:nvPr/>
        </p:nvSpPr>
        <p:spPr bwMode="auto">
          <a:xfrm>
            <a:off x="0" y="5949280"/>
            <a:ext cx="3175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dirty="0">
                <a:solidFill>
                  <a:srgbClr val="FF0000"/>
                </a:solidFill>
                <a:latin typeface="Comic Sans MS" pitchFamily="66" charset="0"/>
              </a:rPr>
              <a:t>The Flowers</a:t>
            </a:r>
          </a:p>
        </p:txBody>
      </p:sp>
      <p:sp>
        <p:nvSpPr>
          <p:cNvPr id="21508" name="Rectangle 10"/>
          <p:cNvSpPr>
            <a:spLocks noChangeArrowheads="1"/>
          </p:cNvSpPr>
          <p:nvPr/>
        </p:nvSpPr>
        <p:spPr bwMode="auto">
          <a:xfrm>
            <a:off x="107504" y="-14126"/>
            <a:ext cx="9036496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Segoe UI Black" pitchFamily="34" charset="0"/>
                <a:ea typeface="Arial Unicode MS" pitchFamily="34" charset="-122"/>
                <a:cs typeface="Segoe UI Black" pitchFamily="34" charset="0"/>
              </a:rPr>
              <a:t>           </a:t>
            </a:r>
            <a:r>
              <a:rPr lang="en-US" altLang="zh-CN" sz="3600" b="1" dirty="0">
                <a:solidFill>
                  <a:srgbClr val="FF000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Music &amp; band</a:t>
            </a:r>
          </a:p>
          <a:p>
            <a:r>
              <a:rPr lang="en-US" altLang="zh-CN" sz="3600" b="1" dirty="0">
                <a:solidFill>
                  <a:srgbClr val="FF000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Do you know these singers or bands?</a:t>
            </a:r>
          </a:p>
          <a:p>
            <a:endParaRPr lang="zh-CN" altLang="en-US" sz="3600" b="1" dirty="0">
              <a:solidFill>
                <a:srgbClr val="FF0000"/>
              </a:solidFill>
              <a:latin typeface="Segoe UI Black" pitchFamily="34" charset="0"/>
              <a:ea typeface="Arial Unicode MS" pitchFamily="34" charset="-122"/>
              <a:cs typeface="Segoe UI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36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6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6726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6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8707" name="Text Box 3"/>
          <p:cNvSpPr txBox="1">
            <a:spLocks noChangeArrowheads="1"/>
          </p:cNvSpPr>
          <p:nvPr/>
        </p:nvSpPr>
        <p:spPr bwMode="auto">
          <a:xfrm>
            <a:off x="3657600" y="6153150"/>
            <a:ext cx="196079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dirty="0" err="1">
                <a:solidFill>
                  <a:srgbClr val="FF0000"/>
                </a:solidFill>
                <a:latin typeface="Comic Sans MS" pitchFamily="66" charset="0"/>
              </a:rPr>
              <a:t>TF</a:t>
            </a:r>
            <a:r>
              <a:rPr lang="en-US" altLang="zh-CN" sz="4000" dirty="0" err="1" smtClean="0">
                <a:solidFill>
                  <a:srgbClr val="FF0000"/>
                </a:solidFill>
                <a:latin typeface="Comic Sans MS" pitchFamily="66" charset="0"/>
              </a:rPr>
              <a:t>boys</a:t>
            </a:r>
            <a:endParaRPr lang="en-US" altLang="zh-CN" sz="4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2532" name="Rectangle 10"/>
          <p:cNvSpPr>
            <a:spLocks noChangeArrowheads="1"/>
          </p:cNvSpPr>
          <p:nvPr/>
        </p:nvSpPr>
        <p:spPr bwMode="auto">
          <a:xfrm>
            <a:off x="700693" y="260648"/>
            <a:ext cx="706635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Music &amp; band</a:t>
            </a:r>
          </a:p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Do you know these singers or bands?</a:t>
            </a:r>
          </a:p>
          <a:p>
            <a:pPr algn="ctr"/>
            <a:endParaRPr lang="zh-CN" altLang="en-US" sz="3200" b="1" dirty="0">
              <a:solidFill>
                <a:srgbClr val="FF0000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448780"/>
            <a:ext cx="5452967" cy="428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433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8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730" name="Picture 2" descr="200505080943436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95738" cy="364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1732" name="Picture 4" descr="331951400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3463"/>
            <a:ext cx="3995738" cy="3284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1733" name="Picture 5" descr="800_600_2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3644900"/>
            <a:ext cx="5148262" cy="321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1736" name="Picture 8" descr="0945a0c285e6800a0ff477b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0"/>
            <a:ext cx="5148262" cy="364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7882619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17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1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1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17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1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1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17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1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1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17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1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1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754" name="Picture 2" descr="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" y="22225"/>
            <a:ext cx="6804025" cy="679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2755" name="Text Box 3"/>
          <p:cNvSpPr txBox="1">
            <a:spLocks noChangeArrowheads="1"/>
          </p:cNvSpPr>
          <p:nvPr/>
        </p:nvSpPr>
        <p:spPr bwMode="auto">
          <a:xfrm>
            <a:off x="2771800" y="901998"/>
            <a:ext cx="4176464" cy="7078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b="1" dirty="0"/>
              <a:t>The Beatles</a:t>
            </a:r>
          </a:p>
        </p:txBody>
      </p:sp>
    </p:spTree>
    <p:extLst>
      <p:ext uri="{BB962C8B-B14F-4D97-AF65-F5344CB8AC3E}">
        <p14:creationId xmlns:p14="http://schemas.microsoft.com/office/powerpoint/2010/main" val="172829003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02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27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27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2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30754" name="Picture 2" descr="U638P28T3D492164F326DT2004090215470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" y="1158875"/>
            <a:ext cx="8751888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30755" name="Text Box 3"/>
          <p:cNvSpPr txBox="1">
            <a:spLocks noChangeArrowheads="1"/>
          </p:cNvSpPr>
          <p:nvPr/>
        </p:nvSpPr>
        <p:spPr bwMode="auto">
          <a:xfrm>
            <a:off x="538163" y="5942013"/>
            <a:ext cx="8280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400" dirty="0">
                <a:solidFill>
                  <a:srgbClr val="FF0000"/>
                </a:solidFill>
                <a:latin typeface="Comic Sans MS" pitchFamily="66" charset="0"/>
              </a:rPr>
              <a:t>Backstreet Boys</a:t>
            </a:r>
            <a:r>
              <a:rPr lang="zh-CN" altLang="en-US" sz="4400" dirty="0">
                <a:solidFill>
                  <a:srgbClr val="FF0000"/>
                </a:solidFill>
                <a:latin typeface="Comic Sans MS" pitchFamily="66" charset="0"/>
                <a:ea typeface="隶书" pitchFamily="49" charset="-122"/>
              </a:rPr>
              <a:t>（后街男孩）</a:t>
            </a:r>
          </a:p>
        </p:txBody>
      </p:sp>
      <p:sp>
        <p:nvSpPr>
          <p:cNvPr id="23556" name="Rectangle 10"/>
          <p:cNvSpPr>
            <a:spLocks noChangeArrowheads="1"/>
          </p:cNvSpPr>
          <p:nvPr/>
        </p:nvSpPr>
        <p:spPr bwMode="auto">
          <a:xfrm>
            <a:off x="467544" y="0"/>
            <a:ext cx="8064896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Music &amp; band</a:t>
            </a:r>
          </a:p>
          <a:p>
            <a:r>
              <a:rPr lang="en-US" altLang="zh-CN" sz="3200" b="1" dirty="0">
                <a:solidFill>
                  <a:srgbClr val="FF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Do you know these singers or bands?</a:t>
            </a:r>
          </a:p>
          <a:p>
            <a:endParaRPr lang="zh-CN" altLang="en-US" sz="3200" b="1" dirty="0">
              <a:solidFill>
                <a:srgbClr val="FF0000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32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67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0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32802" name="Picture 2" descr="200210131750534430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850" y="228600"/>
            <a:ext cx="6948488" cy="553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32803" name="Text Box 3"/>
          <p:cNvSpPr txBox="1">
            <a:spLocks noChangeArrowheads="1"/>
          </p:cNvSpPr>
          <p:nvPr/>
        </p:nvSpPr>
        <p:spPr bwMode="auto">
          <a:xfrm>
            <a:off x="1403648" y="5700713"/>
            <a:ext cx="6336704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4800" dirty="0" err="1" smtClean="0">
                <a:solidFill>
                  <a:srgbClr val="FF0066"/>
                </a:solidFill>
              </a:rPr>
              <a:t>Westlife</a:t>
            </a:r>
            <a:r>
              <a:rPr kumimoji="1" lang="zh-CN" altLang="en-US" sz="4800" dirty="0" smtClean="0">
                <a:solidFill>
                  <a:srgbClr val="FF0066"/>
                </a:solidFill>
              </a:rPr>
              <a:t>（西城男孩）</a:t>
            </a:r>
            <a:endParaRPr kumimoji="1" lang="en-US" altLang="zh-CN" sz="4800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992622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2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32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32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732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2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732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732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732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3280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779" name="Picture 3" descr="http://www.monkees.net/gif/addavy.gif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0"/>
            <a:ext cx="4191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3781" name="Picture 5" descr="http://www.monkees.net/gif/admicky.gif"/>
          <p:cNvPicPr>
            <a:picLocks noChangeAspect="1" noChangeArrowheads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3608388"/>
            <a:ext cx="4114800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3783" name="Picture 7" descr="http://www.monkees.net/gif/adpeter.gif"/>
          <p:cNvPicPr>
            <a:picLocks noChangeAspect="1" noChangeArrowheads="1"/>
          </p:cNvPicPr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3608388"/>
            <a:ext cx="3962400" cy="3233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3785" name="Picture 9" descr="http://www.monkees.net/gif/admike.gif"/>
          <p:cNvPicPr>
            <a:picLocks noChangeAspect="1" noChangeArrowheads="1"/>
          </p:cNvPicPr>
          <p:nvPr/>
        </p:nvPicPr>
        <p:blipFill>
          <a:blip r:embed="rId8" r:link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163" y="31750"/>
            <a:ext cx="396240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3786" name="Text Box 10"/>
          <p:cNvSpPr txBox="1">
            <a:spLocks noChangeArrowheads="1"/>
          </p:cNvSpPr>
          <p:nvPr/>
        </p:nvSpPr>
        <p:spPr bwMode="auto">
          <a:xfrm>
            <a:off x="1476375" y="2987675"/>
            <a:ext cx="6119813" cy="6413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600">
                <a:solidFill>
                  <a:srgbClr val="FF00FF"/>
                </a:solidFill>
              </a:rPr>
              <a:t>Do you know the Monkees?</a:t>
            </a:r>
          </a:p>
        </p:txBody>
      </p:sp>
    </p:spTree>
    <p:extLst>
      <p:ext uri="{BB962C8B-B14F-4D97-AF65-F5344CB8AC3E}">
        <p14:creationId xmlns:p14="http://schemas.microsoft.com/office/powerpoint/2010/main" val="1930001339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3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03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03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03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03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78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35874" name="Picture 2" descr="monkees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238" y="0"/>
            <a:ext cx="4195762" cy="522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35875" name="Rectangle 3"/>
          <p:cNvSpPr>
            <a:spLocks noChangeArrowheads="1"/>
          </p:cNvSpPr>
          <p:nvPr/>
        </p:nvSpPr>
        <p:spPr bwMode="auto">
          <a:xfrm>
            <a:off x="539750" y="404813"/>
            <a:ext cx="4365625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5400">
                <a:solidFill>
                  <a:srgbClr val="FF3300"/>
                </a:solidFill>
                <a:latin typeface="Monotype Corsiva" pitchFamily="66" charset="0"/>
              </a:rPr>
              <a:t>A different band</a:t>
            </a:r>
          </a:p>
          <a:p>
            <a:pPr algn="ctr"/>
            <a:endParaRPr lang="zh-CN" altLang="en-US" sz="4000" b="0">
              <a:solidFill>
                <a:srgbClr val="CC3399"/>
              </a:solidFill>
              <a:latin typeface="Comic Sans MS" pitchFamily="66" charset="0"/>
            </a:endParaRPr>
          </a:p>
        </p:txBody>
      </p:sp>
      <p:sp>
        <p:nvSpPr>
          <p:cNvPr id="6735876" name="Text Box 4"/>
          <p:cNvSpPr txBox="1">
            <a:spLocks noChangeArrowheads="1"/>
          </p:cNvSpPr>
          <p:nvPr/>
        </p:nvSpPr>
        <p:spPr bwMode="auto">
          <a:xfrm>
            <a:off x="4973638" y="5578475"/>
            <a:ext cx="31242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800">
                <a:solidFill>
                  <a:schemeClr val="accent2"/>
                </a:solidFill>
                <a:latin typeface="Monotype Corsiva" pitchFamily="66" charset="0"/>
              </a:rPr>
              <a:t>the Monkees</a:t>
            </a:r>
          </a:p>
        </p:txBody>
      </p:sp>
      <p:pic>
        <p:nvPicPr>
          <p:cNvPr id="6735877" name="Picture 5" descr="monkees-the-photo-the-monkees-62050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38" y="1890713"/>
            <a:ext cx="4427537" cy="494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124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5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35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35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735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735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5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735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5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6735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58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358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358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7358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7358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40994" name="Picture 2" descr="图片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40995" name="AutoShape 3"/>
          <p:cNvSpPr>
            <a:spLocks noChangeArrowheads="1"/>
          </p:cNvSpPr>
          <p:nvPr/>
        </p:nvSpPr>
        <p:spPr bwMode="auto">
          <a:xfrm rot="-1046659">
            <a:off x="1333500" y="1630363"/>
            <a:ext cx="6165850" cy="3454400"/>
          </a:xfrm>
          <a:prstGeom prst="star16">
            <a:avLst>
              <a:gd name="adj" fmla="val 38495"/>
            </a:avLst>
          </a:prstGeom>
          <a:solidFill>
            <a:srgbClr val="FFCCCC"/>
          </a:solidFill>
          <a:ln w="19050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</a:rPr>
              <a:t>The </a:t>
            </a:r>
            <a:r>
              <a:rPr lang="en-US" altLang="zh-CN" sz="2800" b="1" dirty="0" err="1">
                <a:solidFill>
                  <a:schemeClr val="tx1"/>
                </a:solidFill>
              </a:rPr>
              <a:t>Monkees</a:t>
            </a:r>
            <a:r>
              <a:rPr lang="en-US" altLang="zh-CN" sz="2800" b="1" dirty="0">
                <a:solidFill>
                  <a:schemeClr val="tx1"/>
                </a:solidFill>
              </a:rPr>
              <a:t> — </a:t>
            </a:r>
          </a:p>
          <a:p>
            <a:pPr algn="ctr"/>
            <a:r>
              <a:rPr lang="en-US" altLang="zh-CN" sz="2800" b="1" dirty="0">
                <a:solidFill>
                  <a:schemeClr val="tx1"/>
                </a:solidFill>
              </a:rPr>
              <a:t>the most popular </a:t>
            </a:r>
          </a:p>
          <a:p>
            <a:pPr algn="ctr"/>
            <a:r>
              <a:rPr lang="en-US" altLang="zh-CN" sz="2800" b="1" dirty="0">
                <a:solidFill>
                  <a:schemeClr val="tx1"/>
                </a:solidFill>
              </a:rPr>
              <a:t>band in the USA </a:t>
            </a:r>
          </a:p>
          <a:p>
            <a:pPr algn="ctr"/>
            <a:r>
              <a:rPr lang="en-US" altLang="zh-CN" sz="2800" b="1" dirty="0">
                <a:solidFill>
                  <a:schemeClr val="tx1"/>
                </a:solidFill>
              </a:rPr>
              <a:t>from 1966 to 1968!</a:t>
            </a:r>
          </a:p>
        </p:txBody>
      </p:sp>
      <p:sp>
        <p:nvSpPr>
          <p:cNvPr id="6740996" name="AutoShape 4"/>
          <p:cNvSpPr>
            <a:spLocks noChangeArrowheads="1"/>
          </p:cNvSpPr>
          <p:nvPr/>
        </p:nvSpPr>
        <p:spPr bwMode="auto">
          <a:xfrm>
            <a:off x="5435600" y="0"/>
            <a:ext cx="3095625" cy="1447800"/>
          </a:xfrm>
          <a:prstGeom prst="irregularSeal1">
            <a:avLst/>
          </a:prstGeom>
          <a:solidFill>
            <a:srgbClr val="FFFF99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2400" b="1" dirty="0">
                <a:solidFill>
                  <a:srgbClr val="FF3300"/>
                </a:solidFill>
              </a:rPr>
              <a:t>A big hit!</a:t>
            </a:r>
          </a:p>
        </p:txBody>
      </p:sp>
    </p:spTree>
    <p:extLst>
      <p:ext uri="{BB962C8B-B14F-4D97-AF65-F5344CB8AC3E}">
        <p14:creationId xmlns:p14="http://schemas.microsoft.com/office/powerpoint/2010/main" val="1515762507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0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6740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0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740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740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740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0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740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7409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740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40995" grpId="0" animBg="1"/>
      <p:bldP spid="674099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2438400" y="1295400"/>
            <a:ext cx="1828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zh-CN" altLang="en-US" sz="4000" b="0">
              <a:solidFill>
                <a:srgbClr val="CC3399"/>
              </a:solidFill>
              <a:latin typeface="Comic Sans MS" pitchFamily="66" charset="0"/>
            </a:endParaRPr>
          </a:p>
        </p:txBody>
      </p:sp>
      <p:sp>
        <p:nvSpPr>
          <p:cNvPr id="6744067" name="Text Box 3"/>
          <p:cNvSpPr txBox="1">
            <a:spLocks noChangeArrowheads="1"/>
          </p:cNvSpPr>
          <p:nvPr/>
        </p:nvSpPr>
        <p:spPr bwMode="auto">
          <a:xfrm>
            <a:off x="225820" y="4896386"/>
            <a:ext cx="8101013" cy="1077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dirty="0" smtClean="0">
                <a:solidFill>
                  <a:schemeClr val="bg2">
                    <a:lumMod val="10000"/>
                  </a:schemeClr>
                </a:solidFill>
                <a:cs typeface="Times New Roman" pitchFamily="18" charset="0"/>
              </a:rPr>
              <a:t>Different</a:t>
            </a:r>
            <a:r>
              <a:rPr lang="en-US" altLang="zh-CN" sz="3200" dirty="0">
                <a:solidFill>
                  <a:schemeClr val="bg2">
                    <a:lumMod val="10000"/>
                  </a:schemeClr>
                </a:solidFill>
                <a:cs typeface="Times New Roman" pitchFamily="18" charset="0"/>
              </a:rPr>
              <a:t>: wasn’t a real band at first; played jokes on each other when playing music</a:t>
            </a:r>
          </a:p>
        </p:txBody>
      </p:sp>
      <p:pic>
        <p:nvPicPr>
          <p:cNvPr id="31748" name="Picture 4" descr="Monke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264" y="795874"/>
            <a:ext cx="6121400" cy="410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Rectangle 11"/>
          <p:cNvSpPr>
            <a:spLocks noChangeArrowheads="1"/>
          </p:cNvSpPr>
          <p:nvPr/>
        </p:nvSpPr>
        <p:spPr bwMode="auto">
          <a:xfrm>
            <a:off x="1116013" y="116632"/>
            <a:ext cx="268128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 dirty="0">
                <a:solidFill>
                  <a:srgbClr val="FF0000"/>
                </a:solidFill>
                <a:latin typeface="Monotype Corsiva" pitchFamily="66" charset="0"/>
              </a:rPr>
              <a:t>the </a:t>
            </a:r>
            <a:r>
              <a:rPr lang="en-US" altLang="zh-CN" sz="4400" b="1" dirty="0" err="1">
                <a:solidFill>
                  <a:srgbClr val="FF0000"/>
                </a:solidFill>
                <a:latin typeface="Monotype Corsiva" pitchFamily="66" charset="0"/>
              </a:rPr>
              <a:t>Monkees</a:t>
            </a:r>
            <a:endParaRPr lang="en-US" altLang="zh-CN" sz="44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6744076" name="AutoShape 12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812088" y="6237288"/>
            <a:ext cx="431800" cy="404812"/>
          </a:xfrm>
          <a:prstGeom prst="actionButtonHome">
            <a:avLst/>
          </a:prstGeom>
          <a:solidFill>
            <a:srgbClr val="00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2463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4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44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4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744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44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4407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6114" name="Rectangle 2"/>
          <p:cNvSpPr>
            <a:spLocks noChangeArrowheads="1"/>
          </p:cNvSpPr>
          <p:nvPr/>
        </p:nvSpPr>
        <p:spPr bwMode="auto">
          <a:xfrm>
            <a:off x="395288" y="2565400"/>
            <a:ext cx="8064500" cy="2751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en-US" altLang="zh-CN" sz="3600" b="1" dirty="0">
                <a:solidFill>
                  <a:srgbClr val="0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First reading: </a:t>
            </a:r>
          </a:p>
          <a:p>
            <a:pPr>
              <a:lnSpc>
                <a:spcPct val="120000"/>
              </a:lnSpc>
            </a:pPr>
            <a:r>
              <a:rPr kumimoji="1" lang="en-US" altLang="zh-CN" sz="3600" b="1" dirty="0">
                <a:solidFill>
                  <a:srgbClr val="0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Read the passage quickly and match the general meaning of each paragraph. </a:t>
            </a:r>
          </a:p>
        </p:txBody>
      </p:sp>
      <p:sp>
        <p:nvSpPr>
          <p:cNvPr id="6746115" name="Rectangle 3"/>
          <p:cNvSpPr>
            <a:spLocks noChangeArrowheads="1"/>
          </p:cNvSpPr>
          <p:nvPr/>
        </p:nvSpPr>
        <p:spPr bwMode="auto">
          <a:xfrm>
            <a:off x="395536" y="260648"/>
            <a:ext cx="7285969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6600" b="1" dirty="0">
                <a:solidFill>
                  <a:srgbClr val="FF0000"/>
                </a:solidFill>
              </a:rPr>
              <a:t>Task 5 </a:t>
            </a:r>
            <a:endParaRPr kumimoji="1" lang="en-US" altLang="zh-CN" sz="6600" b="1" dirty="0" smtClean="0">
              <a:solidFill>
                <a:srgbClr val="FF0000"/>
              </a:solidFill>
            </a:endParaRPr>
          </a:p>
          <a:p>
            <a:r>
              <a:rPr kumimoji="1" lang="en-US" altLang="zh-CN" sz="6600" b="1" dirty="0" smtClean="0">
                <a:solidFill>
                  <a:srgbClr val="FF0000"/>
                </a:solidFill>
              </a:rPr>
              <a:t>Comprehending</a:t>
            </a:r>
            <a:endParaRPr kumimoji="1" lang="en-US" altLang="zh-CN" sz="6600" b="1" dirty="0">
              <a:solidFill>
                <a:srgbClr val="FF0000"/>
              </a:solidFill>
            </a:endParaRPr>
          </a:p>
        </p:txBody>
      </p:sp>
      <p:pic>
        <p:nvPicPr>
          <p:cNvPr id="32772" name="Picture 4" descr="6_23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292414"/>
            <a:ext cx="3276600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4715364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6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46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6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746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46114" grpId="0" autoUpdateAnimBg="0"/>
      <p:bldP spid="6746115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7050"/>
            <a:ext cx="9144000" cy="6070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34925" y="1268413"/>
            <a:ext cx="9144000" cy="5081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endParaRPr lang="zh-CN" altLang="en-US" sz="2800" dirty="0">
              <a:solidFill>
                <a:srgbClr val="000066"/>
              </a:solidFill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zh-CN" sz="2800" dirty="0"/>
              <a:t>Paragraph 1:</a:t>
            </a:r>
            <a:r>
              <a:rPr lang="en-US" altLang="zh-CN" sz="2800" dirty="0">
                <a:solidFill>
                  <a:schemeClr val="tx1"/>
                </a:solidFill>
              </a:rPr>
              <a:t>               </a:t>
            </a:r>
            <a:r>
              <a:rPr lang="en-US" altLang="zh-CN" sz="2800" dirty="0">
                <a:solidFill>
                  <a:srgbClr val="FF0000"/>
                </a:solidFill>
              </a:rPr>
              <a:t>Dreaming of  </a:t>
            </a:r>
            <a:r>
              <a:rPr lang="en-US" altLang="zh-CN" sz="2800" dirty="0">
                <a:solidFill>
                  <a:schemeClr val="tx1"/>
                </a:solidFill>
              </a:rPr>
              <a:t>being  a famous    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zh-CN" sz="2800" dirty="0">
                <a:solidFill>
                  <a:schemeClr val="tx1"/>
                </a:solidFill>
              </a:rPr>
              <a:t>                                      musician or singer.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endParaRPr lang="en-US" altLang="zh-CN" sz="2800" dirty="0">
              <a:solidFill>
                <a:schemeClr val="tx1"/>
              </a:solidFill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zh-CN" sz="2800" dirty="0"/>
              <a:t>Paragraph 2:</a:t>
            </a:r>
            <a:r>
              <a:rPr lang="en-US" altLang="zh-CN" sz="2800" dirty="0">
                <a:solidFill>
                  <a:schemeClr val="tx1"/>
                </a:solidFill>
              </a:rPr>
              <a:t>               How </a:t>
            </a:r>
            <a:r>
              <a:rPr lang="en-US" altLang="zh-CN" sz="2800" dirty="0">
                <a:solidFill>
                  <a:srgbClr val="FF0000"/>
                </a:solidFill>
              </a:rPr>
              <a:t>the </a:t>
            </a:r>
            <a:r>
              <a:rPr lang="en-US" altLang="zh-CN" sz="2800" dirty="0" err="1">
                <a:solidFill>
                  <a:srgbClr val="FF0000"/>
                </a:solidFill>
              </a:rPr>
              <a:t>Monkees</a:t>
            </a:r>
            <a:r>
              <a:rPr lang="en-US" altLang="zh-CN" sz="2800" dirty="0">
                <a:solidFill>
                  <a:srgbClr val="FF0000"/>
                </a:solidFill>
              </a:rPr>
              <a:t> became serious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zh-CN" sz="2800" dirty="0">
                <a:solidFill>
                  <a:schemeClr val="tx1"/>
                </a:solidFill>
              </a:rPr>
              <a:t>                                      about their business.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endParaRPr lang="en-US" altLang="zh-CN" sz="2800" dirty="0">
              <a:solidFill>
                <a:schemeClr val="tx1"/>
              </a:solidFill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zh-CN" sz="2800" dirty="0"/>
              <a:t>Paragraph 3:</a:t>
            </a:r>
            <a:r>
              <a:rPr lang="en-US" altLang="zh-CN" sz="2800" dirty="0">
                <a:solidFill>
                  <a:schemeClr val="tx1"/>
                </a:solidFill>
              </a:rPr>
              <a:t>               How </a:t>
            </a:r>
            <a:r>
              <a:rPr lang="en-US" altLang="zh-CN" sz="2800" dirty="0">
                <a:solidFill>
                  <a:srgbClr val="FF0000"/>
                </a:solidFill>
              </a:rPr>
              <a:t>musicians form bands</a:t>
            </a:r>
            <a:r>
              <a:rPr lang="en-US" altLang="zh-CN" sz="2800" dirty="0">
                <a:solidFill>
                  <a:schemeClr val="tx1"/>
                </a:solidFill>
              </a:rPr>
              <a:t>.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endParaRPr lang="en-US" altLang="zh-CN" sz="2800" dirty="0">
              <a:solidFill>
                <a:schemeClr val="tx1"/>
              </a:solidFill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endParaRPr lang="en-US" altLang="zh-CN" sz="2800" dirty="0">
              <a:solidFill>
                <a:schemeClr val="tx1"/>
              </a:solidFill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zh-CN" sz="2800" dirty="0"/>
              <a:t>Paragraph 4</a:t>
            </a:r>
            <a:r>
              <a:rPr lang="en-US" altLang="zh-CN" sz="2800" dirty="0">
                <a:solidFill>
                  <a:schemeClr val="tx1"/>
                </a:solidFill>
              </a:rPr>
              <a:t>                How the band </a:t>
            </a:r>
            <a:r>
              <a:rPr lang="en-US" altLang="zh-CN" sz="2800" dirty="0">
                <a:solidFill>
                  <a:srgbClr val="FF0000"/>
                </a:solidFill>
              </a:rPr>
              <a:t>got their start</a:t>
            </a:r>
            <a:r>
              <a:rPr lang="en-US" altLang="zh-CN" sz="2800" dirty="0">
                <a:solidFill>
                  <a:schemeClr val="tx1"/>
                </a:solidFill>
              </a:rPr>
              <a:t>.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endParaRPr lang="en-US" altLang="zh-CN" sz="2800" dirty="0">
              <a:solidFill>
                <a:schemeClr val="tx1"/>
              </a:solidFill>
              <a:ea typeface="楷体_GB2312" pitchFamily="49" charset="-122"/>
            </a:endParaRP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593540" y="890588"/>
            <a:ext cx="7705725" cy="954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kumimoji="1" lang="en-US" altLang="zh-CN" sz="2800" dirty="0">
                <a:solidFill>
                  <a:srgbClr val="000066"/>
                </a:solidFill>
              </a:rPr>
              <a:t>Main idea of each paragraph</a:t>
            </a:r>
          </a:p>
          <a:p>
            <a:pPr eaLnBrk="1" hangingPunct="1">
              <a:spcBef>
                <a:spcPct val="50000"/>
              </a:spcBef>
            </a:pPr>
            <a:endParaRPr lang="zh-CN" altLang="en-US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3797" name="Text Box 5">
            <a:hlinkClick r:id="rId3" action="ppaction://hlinkfile"/>
          </p:cNvPr>
          <p:cNvSpPr txBox="1">
            <a:spLocks noChangeArrowheads="1"/>
          </p:cNvSpPr>
          <p:nvPr/>
        </p:nvSpPr>
        <p:spPr bwMode="auto">
          <a:xfrm>
            <a:off x="395536" y="0"/>
            <a:ext cx="712946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400" dirty="0">
                <a:solidFill>
                  <a:srgbClr val="FF0000"/>
                </a:solidFill>
              </a:rPr>
              <a:t>The Band That Wasn’t</a:t>
            </a:r>
          </a:p>
        </p:txBody>
      </p:sp>
      <p:sp>
        <p:nvSpPr>
          <p:cNvPr id="33798" name="Line 6"/>
          <p:cNvSpPr>
            <a:spLocks noChangeShapeType="1"/>
          </p:cNvSpPr>
          <p:nvPr/>
        </p:nvSpPr>
        <p:spPr bwMode="auto">
          <a:xfrm>
            <a:off x="2268538" y="1844675"/>
            <a:ext cx="1150937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747143" name="Line 7"/>
          <p:cNvSpPr>
            <a:spLocks noChangeShapeType="1"/>
          </p:cNvSpPr>
          <p:nvPr/>
        </p:nvSpPr>
        <p:spPr bwMode="auto">
          <a:xfrm>
            <a:off x="2195513" y="1840706"/>
            <a:ext cx="1223962" cy="793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747144" name="Line 8"/>
          <p:cNvSpPr>
            <a:spLocks noChangeShapeType="1"/>
          </p:cNvSpPr>
          <p:nvPr/>
        </p:nvSpPr>
        <p:spPr bwMode="auto">
          <a:xfrm>
            <a:off x="2124075" y="3141663"/>
            <a:ext cx="1223963" cy="122396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747145" name="Line 9"/>
          <p:cNvSpPr>
            <a:spLocks noChangeShapeType="1"/>
          </p:cNvSpPr>
          <p:nvPr/>
        </p:nvSpPr>
        <p:spPr bwMode="auto">
          <a:xfrm>
            <a:off x="2195513" y="4437063"/>
            <a:ext cx="1152525" cy="123348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747146" name="Line 10"/>
          <p:cNvSpPr>
            <a:spLocks noChangeShapeType="1"/>
          </p:cNvSpPr>
          <p:nvPr/>
        </p:nvSpPr>
        <p:spPr bwMode="auto">
          <a:xfrm flipV="1">
            <a:off x="2124075" y="3141663"/>
            <a:ext cx="1295400" cy="25209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148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7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7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7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7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47143" grpId="0" animBg="1"/>
      <p:bldP spid="6747144" grpId="0" animBg="1"/>
      <p:bldP spid="6747145" grpId="0" animBg="1"/>
      <p:bldP spid="674714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179512" y="116632"/>
            <a:ext cx="24479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Comic Sans MS" pitchFamily="66" charset="0"/>
              </a:rPr>
              <a:t>Para. </a:t>
            </a:r>
            <a:r>
              <a:rPr lang="en-US" altLang="zh-CN" sz="3200" dirty="0" smtClean="0">
                <a:solidFill>
                  <a:srgbClr val="FF0000"/>
                </a:solidFill>
                <a:latin typeface="Comic Sans MS" pitchFamily="66" charset="0"/>
              </a:rPr>
              <a:t>1</a:t>
            </a:r>
            <a:endParaRPr lang="en-US" altLang="zh-CN" sz="32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1196752"/>
            <a:ext cx="727280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latin typeface="Broadway" pitchFamily="82" charset="0"/>
              </a:rPr>
              <a:t>What’s the function of </a:t>
            </a:r>
            <a:r>
              <a:rPr lang="en-US" altLang="zh-CN" sz="4400" b="1" dirty="0" err="1" smtClean="0">
                <a:latin typeface="Broadway" pitchFamily="82" charset="0"/>
              </a:rPr>
              <a:t>para</a:t>
            </a:r>
            <a:r>
              <a:rPr lang="en-US" altLang="zh-CN" sz="4400" b="1" dirty="0">
                <a:latin typeface="Broadway" pitchFamily="82" charset="0"/>
              </a:rPr>
              <a:t>.</a:t>
            </a:r>
            <a:r>
              <a:rPr lang="en-US" altLang="zh-CN" sz="4400" b="1" dirty="0" smtClean="0">
                <a:latin typeface="Broadway" pitchFamily="82" charset="0"/>
              </a:rPr>
              <a:t> 1</a:t>
            </a:r>
            <a:r>
              <a:rPr lang="zh-CN" altLang="en-US" sz="4400" b="1" dirty="0" smtClean="0">
                <a:latin typeface="Broadway" pitchFamily="82" charset="0"/>
              </a:rPr>
              <a:t>？</a:t>
            </a:r>
            <a:endParaRPr lang="en-US" altLang="zh-CN" sz="4400" b="1" dirty="0" smtClean="0">
              <a:latin typeface="Broadway" pitchFamily="82" charset="0"/>
            </a:endParaRPr>
          </a:p>
          <a:p>
            <a:endParaRPr lang="en-US" altLang="zh-CN" sz="4400" b="1" dirty="0" smtClean="0">
              <a:latin typeface="Broadway" pitchFamily="82" charset="0"/>
            </a:endParaRPr>
          </a:p>
          <a:p>
            <a:r>
              <a:rPr lang="en-US" altLang="zh-CN" sz="3200" b="1" dirty="0" smtClean="0">
                <a:solidFill>
                  <a:srgbClr val="0070C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Have you…?</a:t>
            </a:r>
          </a:p>
          <a:p>
            <a:r>
              <a:rPr lang="en-US" altLang="zh-CN" sz="3200" b="1" dirty="0" smtClean="0">
                <a:solidFill>
                  <a:srgbClr val="0070C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Have you…?</a:t>
            </a:r>
          </a:p>
          <a:p>
            <a:r>
              <a:rPr lang="en-US" altLang="zh-CN" sz="3200" b="1" dirty="0" smtClean="0">
                <a:solidFill>
                  <a:srgbClr val="0070C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Do you…?</a:t>
            </a:r>
          </a:p>
          <a:p>
            <a:r>
              <a:rPr lang="en-US" altLang="zh-CN" sz="3200" b="1" dirty="0" smtClean="0">
                <a:solidFill>
                  <a:srgbClr val="FF000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Suspense, arouse interest,…</a:t>
            </a:r>
            <a:endParaRPr lang="zh-CN" altLang="en-US" sz="3200" b="1" dirty="0">
              <a:solidFill>
                <a:srgbClr val="FF0000"/>
              </a:solidFill>
              <a:latin typeface="Segoe UI Black" pitchFamily="34" charset="0"/>
              <a:cs typeface="Segoe UI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0877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179387" y="-30162"/>
            <a:ext cx="24479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Comic Sans MS" pitchFamily="66" charset="0"/>
              </a:rPr>
              <a:t>Para. 2</a:t>
            </a: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573087" y="538713"/>
            <a:ext cx="770572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dirty="0">
                <a:solidFill>
                  <a:schemeClr val="tx1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How do people get to form a </a:t>
            </a:r>
            <a:r>
              <a:rPr lang="en-US" altLang="zh-CN" sz="3200" dirty="0" smtClean="0">
                <a:solidFill>
                  <a:schemeClr val="tx1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band (usual)?</a:t>
            </a:r>
            <a:r>
              <a:rPr lang="en-US" altLang="zh-CN" sz="3200" dirty="0" smtClean="0">
                <a:solidFill>
                  <a:schemeClr val="bg1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</a:t>
            </a:r>
            <a:endParaRPr lang="en-US" altLang="zh-CN" sz="3200" dirty="0">
              <a:solidFill>
                <a:schemeClr val="bg1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900113" y="1916113"/>
            <a:ext cx="66960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en-US" sz="3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1311275" y="1700213"/>
            <a:ext cx="542131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en-US" sz="3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1403350" y="1844675"/>
            <a:ext cx="48244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en-US" sz="3200">
              <a:solidFill>
                <a:schemeClr val="bg1"/>
              </a:solidFill>
              <a:latin typeface="Comic Sans MS" pitchFamily="66" charset="0"/>
            </a:endParaRPr>
          </a:p>
        </p:txBody>
      </p:sp>
      <p:graphicFrame>
        <p:nvGraphicFramePr>
          <p:cNvPr id="6748168" name="Group 8"/>
          <p:cNvGraphicFramePr>
            <a:graphicFrameLocks noGrp="1"/>
          </p:cNvGraphicFramePr>
          <p:nvPr/>
        </p:nvGraphicFramePr>
        <p:xfrm>
          <a:off x="468313" y="1196975"/>
          <a:ext cx="8207375" cy="5165725"/>
        </p:xfrm>
        <a:graphic>
          <a:graphicData uri="http://schemas.openxmlformats.org/drawingml/2006/table">
            <a:tbl>
              <a:tblPr/>
              <a:tblGrid>
                <a:gridCol w="2801937"/>
                <a:gridCol w="5405438"/>
              </a:tblGrid>
              <a:tr h="7921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91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25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03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588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844" name="Text Box 28"/>
          <p:cNvSpPr txBox="1">
            <a:spLocks noChangeArrowheads="1"/>
          </p:cNvSpPr>
          <p:nvPr/>
        </p:nvSpPr>
        <p:spPr bwMode="auto">
          <a:xfrm>
            <a:off x="655778" y="1321455"/>
            <a:ext cx="259303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dirty="0" smtClean="0">
                <a:cs typeface="Times New Roman" pitchFamily="18" charset="0"/>
              </a:rPr>
              <a:t>Members(who)</a:t>
            </a:r>
            <a:endParaRPr lang="en-US" altLang="zh-CN" sz="2800" dirty="0">
              <a:cs typeface="Times New Roman" pitchFamily="18" charset="0"/>
            </a:endParaRPr>
          </a:p>
        </p:txBody>
      </p:sp>
      <p:sp>
        <p:nvSpPr>
          <p:cNvPr id="34845" name="Text Box 29"/>
          <p:cNvSpPr txBox="1">
            <a:spLocks noChangeArrowheads="1"/>
          </p:cNvSpPr>
          <p:nvPr/>
        </p:nvSpPr>
        <p:spPr bwMode="auto">
          <a:xfrm>
            <a:off x="800885" y="2060575"/>
            <a:ext cx="24479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dirty="0" smtClean="0">
                <a:cs typeface="Times New Roman" pitchFamily="18" charset="0"/>
              </a:rPr>
              <a:t>Reasons(why</a:t>
            </a:r>
            <a:r>
              <a:rPr lang="en-US" altLang="zh-CN" sz="2800" dirty="0">
                <a:cs typeface="Times New Roman" pitchFamily="18" charset="0"/>
              </a:rPr>
              <a:t>)</a:t>
            </a:r>
          </a:p>
        </p:txBody>
      </p:sp>
      <p:sp>
        <p:nvSpPr>
          <p:cNvPr id="34846" name="Text Box 30"/>
          <p:cNvSpPr txBox="1">
            <a:spLocks noChangeArrowheads="1"/>
          </p:cNvSpPr>
          <p:nvPr/>
        </p:nvSpPr>
        <p:spPr bwMode="auto">
          <a:xfrm>
            <a:off x="1043609" y="2700760"/>
            <a:ext cx="2232992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dirty="0">
                <a:cs typeface="Times New Roman" pitchFamily="18" charset="0"/>
              </a:rPr>
              <a:t>Places </a:t>
            </a:r>
          </a:p>
          <a:p>
            <a:pPr eaLnBrk="1" hangingPunct="1">
              <a:spcBef>
                <a:spcPct val="50000"/>
              </a:spcBef>
            </a:pPr>
            <a:endParaRPr lang="zh-CN" altLang="en-US" sz="2800" dirty="0">
              <a:cs typeface="Times New Roman" pitchFamily="18" charset="0"/>
            </a:endParaRPr>
          </a:p>
        </p:txBody>
      </p:sp>
      <p:sp>
        <p:nvSpPr>
          <p:cNvPr id="34847" name="Text Box 31"/>
          <p:cNvSpPr txBox="1">
            <a:spLocks noChangeArrowheads="1"/>
          </p:cNvSpPr>
          <p:nvPr/>
        </p:nvSpPr>
        <p:spPr bwMode="auto">
          <a:xfrm>
            <a:off x="800885" y="4002088"/>
            <a:ext cx="20891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dirty="0" smtClean="0">
                <a:cs typeface="Times New Roman" pitchFamily="18" charset="0"/>
              </a:rPr>
              <a:t>Forms(how) </a:t>
            </a:r>
            <a:endParaRPr lang="en-US" altLang="zh-CN" sz="2800" dirty="0">
              <a:cs typeface="Times New Roman" pitchFamily="18" charset="0"/>
            </a:endParaRPr>
          </a:p>
        </p:txBody>
      </p:sp>
      <p:sp>
        <p:nvSpPr>
          <p:cNvPr id="34848" name="Text Box 32"/>
          <p:cNvSpPr txBox="1">
            <a:spLocks noChangeArrowheads="1"/>
          </p:cNvSpPr>
          <p:nvPr/>
        </p:nvSpPr>
        <p:spPr bwMode="auto">
          <a:xfrm>
            <a:off x="692934" y="5401760"/>
            <a:ext cx="26638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dirty="0" smtClean="0">
                <a:cs typeface="Times New Roman" pitchFamily="18" charset="0"/>
              </a:rPr>
              <a:t>Results(hope)</a:t>
            </a:r>
            <a:r>
              <a:rPr lang="en-US" altLang="zh-CN" sz="2800" dirty="0" smtClean="0">
                <a:solidFill>
                  <a:schemeClr val="bg1"/>
                </a:solidFill>
                <a:cs typeface="Times New Roman" pitchFamily="18" charset="0"/>
              </a:rPr>
              <a:t> </a:t>
            </a:r>
            <a:endParaRPr lang="en-US" altLang="zh-CN" sz="2800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6748193" name="Text Box 33"/>
          <p:cNvSpPr txBox="1">
            <a:spLocks noChangeArrowheads="1"/>
          </p:cNvSpPr>
          <p:nvPr/>
        </p:nvSpPr>
        <p:spPr bwMode="auto">
          <a:xfrm>
            <a:off x="3348038" y="1268413"/>
            <a:ext cx="518477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cs typeface="Times New Roman" pitchFamily="18" charset="0"/>
              </a:rPr>
              <a:t>High school students </a:t>
            </a:r>
          </a:p>
        </p:txBody>
      </p:sp>
      <p:sp>
        <p:nvSpPr>
          <p:cNvPr id="6748194" name="Text Box 34"/>
          <p:cNvSpPr txBox="1">
            <a:spLocks noChangeArrowheads="1"/>
          </p:cNvSpPr>
          <p:nvPr/>
        </p:nvSpPr>
        <p:spPr bwMode="auto">
          <a:xfrm>
            <a:off x="3346450" y="2057400"/>
            <a:ext cx="54737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cs typeface="Times New Roman" pitchFamily="18" charset="0"/>
              </a:rPr>
              <a:t>They like to write and play music.</a:t>
            </a:r>
            <a:r>
              <a:rPr lang="en-US" altLang="zh-CN" sz="2800">
                <a:solidFill>
                  <a:schemeClr val="bg1"/>
                </a:solidFill>
                <a:cs typeface="Times New Roman" pitchFamily="18" charset="0"/>
              </a:rPr>
              <a:t> </a:t>
            </a:r>
          </a:p>
        </p:txBody>
      </p:sp>
      <p:sp>
        <p:nvSpPr>
          <p:cNvPr id="6748195" name="Text Box 35"/>
          <p:cNvSpPr txBox="1">
            <a:spLocks noChangeArrowheads="1"/>
          </p:cNvSpPr>
          <p:nvPr/>
        </p:nvSpPr>
        <p:spPr bwMode="auto">
          <a:xfrm>
            <a:off x="3313113" y="2708275"/>
            <a:ext cx="5867400" cy="95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cs typeface="Times New Roman" pitchFamily="18" charset="0"/>
              </a:rPr>
              <a:t>They practice their music in someone’s house.</a:t>
            </a:r>
            <a:r>
              <a:rPr lang="en-US" altLang="zh-CN" sz="2800">
                <a:solidFill>
                  <a:schemeClr val="bg1"/>
                </a:solidFill>
                <a:cs typeface="Times New Roman" pitchFamily="18" charset="0"/>
              </a:rPr>
              <a:t> </a:t>
            </a:r>
          </a:p>
        </p:txBody>
      </p:sp>
      <p:sp>
        <p:nvSpPr>
          <p:cNvPr id="6748196" name="Text Box 36"/>
          <p:cNvSpPr txBox="1">
            <a:spLocks noChangeArrowheads="1"/>
          </p:cNvSpPr>
          <p:nvPr/>
        </p:nvSpPr>
        <p:spPr bwMode="auto">
          <a:xfrm>
            <a:off x="3346450" y="3644900"/>
            <a:ext cx="5329238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cs typeface="Times New Roman" pitchFamily="18" charset="0"/>
              </a:rPr>
              <a:t>They may play to passers-by in the street or subway, and give performances in pubs or clubs.</a:t>
            </a:r>
            <a:r>
              <a:rPr lang="en-US" altLang="zh-CN" sz="2800">
                <a:solidFill>
                  <a:schemeClr val="bg1"/>
                </a:solidFill>
                <a:cs typeface="Times New Roman" pitchFamily="18" charset="0"/>
              </a:rPr>
              <a:t> </a:t>
            </a:r>
          </a:p>
        </p:txBody>
      </p:sp>
      <p:sp>
        <p:nvSpPr>
          <p:cNvPr id="6748197" name="Text Box 37"/>
          <p:cNvSpPr txBox="1">
            <a:spLocks noChangeArrowheads="1"/>
          </p:cNvSpPr>
          <p:nvPr/>
        </p:nvSpPr>
        <p:spPr bwMode="auto">
          <a:xfrm>
            <a:off x="3346450" y="5013325"/>
            <a:ext cx="61214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cs typeface="Times New Roman" pitchFamily="18" charset="0"/>
              </a:rPr>
              <a:t>They can earn some extra money.</a:t>
            </a:r>
          </a:p>
        </p:txBody>
      </p:sp>
      <p:sp>
        <p:nvSpPr>
          <p:cNvPr id="6748198" name="Text Box 38"/>
          <p:cNvSpPr txBox="1">
            <a:spLocks noChangeArrowheads="1"/>
          </p:cNvSpPr>
          <p:nvPr/>
        </p:nvSpPr>
        <p:spPr bwMode="auto">
          <a:xfrm>
            <a:off x="3311525" y="5445125"/>
            <a:ext cx="5940425" cy="95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cs typeface="Times New Roman" pitchFamily="18" charset="0"/>
              </a:rPr>
              <a:t>They hope to make records in a studio and become millionaires.</a:t>
            </a:r>
            <a:r>
              <a:rPr lang="en-US" altLang="zh-CN" sz="2800">
                <a:solidFill>
                  <a:schemeClr val="bg1"/>
                </a:solidFill>
                <a:cs typeface="Times New Roman" pitchFamily="18" charset="0"/>
              </a:rPr>
              <a:t> </a:t>
            </a:r>
          </a:p>
        </p:txBody>
      </p:sp>
      <p:sp>
        <p:nvSpPr>
          <p:cNvPr id="34855" name="Text Box 39"/>
          <p:cNvSpPr txBox="1">
            <a:spLocks noChangeArrowheads="1"/>
          </p:cNvSpPr>
          <p:nvPr/>
        </p:nvSpPr>
        <p:spPr bwMode="auto">
          <a:xfrm>
            <a:off x="609600" y="3198813"/>
            <a:ext cx="3816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800">
                <a:cs typeface="Times New Roman" pitchFamily="18" charset="0"/>
              </a:rPr>
              <a:t>(The first step to fame)</a:t>
            </a:r>
          </a:p>
        </p:txBody>
      </p:sp>
    </p:spTree>
    <p:extLst>
      <p:ext uri="{BB962C8B-B14F-4D97-AF65-F5344CB8AC3E}">
        <p14:creationId xmlns:p14="http://schemas.microsoft.com/office/powerpoint/2010/main" val="452649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48193" grpId="0"/>
      <p:bldP spid="6748194" grpId="0"/>
      <p:bldP spid="6748195" grpId="0"/>
      <p:bldP spid="6748196" grpId="0"/>
      <p:bldP spid="6748197" grpId="0"/>
      <p:bldP spid="674819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-25964" y="-37322"/>
            <a:ext cx="916996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chemeClr val="accent1">
                    <a:lumMod val="50000"/>
                  </a:schemeClr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Read paragraphs 3 and 4 and fill in the blanks with proper words.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75453" y="1091425"/>
            <a:ext cx="2592288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The </a:t>
            </a:r>
            <a:r>
              <a:rPr lang="en-US" altLang="zh-CN" sz="2800" b="1" dirty="0" err="1" smtClean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Monkees</a:t>
            </a:r>
            <a:endParaRPr lang="zh-CN" altLang="en-US" sz="2800" b="1" dirty="0">
              <a:latin typeface="Segoe UI Black" pitchFamily="34" charset="0"/>
              <a:cs typeface="Segoe UI Black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916832"/>
            <a:ext cx="3024336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2">
                    <a:lumMod val="75000"/>
                  </a:schemeClr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How to began?</a:t>
            </a:r>
            <a:endParaRPr lang="zh-CN" altLang="en-US" sz="3200" b="1" dirty="0">
              <a:solidFill>
                <a:schemeClr val="accent2">
                  <a:lumMod val="75000"/>
                </a:schemeClr>
              </a:solidFill>
              <a:latin typeface="Segoe UI Black" pitchFamily="34" charset="0"/>
              <a:cs typeface="Segoe UI Black" pitchFamily="34" charset="0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 flipH="1">
            <a:off x="2122917" y="1646897"/>
            <a:ext cx="1296955" cy="2255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直接箭头连接符 7"/>
          <p:cNvCxnSpPr/>
          <p:nvPr/>
        </p:nvCxnSpPr>
        <p:spPr>
          <a:xfrm>
            <a:off x="3419872" y="1646897"/>
            <a:ext cx="1728192" cy="45106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43609" y="2852936"/>
            <a:ext cx="3852327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2">
                    <a:lumMod val="75000"/>
                  </a:schemeClr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What did they do?</a:t>
            </a:r>
            <a:endParaRPr lang="zh-CN" altLang="en-US" sz="3200" b="1" dirty="0">
              <a:solidFill>
                <a:schemeClr val="accent2">
                  <a:lumMod val="75000"/>
                </a:schemeClr>
              </a:solidFill>
              <a:latin typeface="Segoe UI Black" pitchFamily="34" charset="0"/>
              <a:cs typeface="Segoe UI Black" pitchFamily="34" charset="0"/>
            </a:endParaRPr>
          </a:p>
        </p:txBody>
      </p:sp>
      <p:cxnSp>
        <p:nvCxnSpPr>
          <p:cNvPr id="13" name="直接箭头连接符 12"/>
          <p:cNvCxnSpPr/>
          <p:nvPr/>
        </p:nvCxnSpPr>
        <p:spPr>
          <a:xfrm>
            <a:off x="1547664" y="2492896"/>
            <a:ext cx="0" cy="35799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691680" y="2420888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TV show</a:t>
            </a:r>
            <a:endParaRPr lang="zh-CN" altLang="en-US" sz="2400" b="1" dirty="0">
              <a:solidFill>
                <a:srgbClr val="FF0000"/>
              </a:solidFill>
              <a:latin typeface="Segoe UI Black" pitchFamily="34" charset="0"/>
              <a:cs typeface="Segoe UI Black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3609" y="3437710"/>
            <a:ext cx="3654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play jokes, play music</a:t>
            </a:r>
            <a:endParaRPr lang="zh-CN" altLang="en-US" sz="2400" b="1" dirty="0">
              <a:solidFill>
                <a:srgbClr val="FF0000"/>
              </a:solidFill>
              <a:latin typeface="Segoe UI Black" pitchFamily="34" charset="0"/>
              <a:cs typeface="Segoe UI Black" pitchFamily="34" charset="0"/>
            </a:endParaRPr>
          </a:p>
        </p:txBody>
      </p:sp>
      <p:cxnSp>
        <p:nvCxnSpPr>
          <p:cNvPr id="18" name="直接箭头连接符 17"/>
          <p:cNvCxnSpPr/>
          <p:nvPr/>
        </p:nvCxnSpPr>
        <p:spPr>
          <a:xfrm>
            <a:off x="5004048" y="2711342"/>
            <a:ext cx="0" cy="5885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863279" y="2143600"/>
            <a:ext cx="5400600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tx1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How do they get the chance?</a:t>
            </a:r>
            <a:endParaRPr lang="zh-CN" altLang="en-US" sz="3200" dirty="0">
              <a:solidFill>
                <a:schemeClr val="tx1"/>
              </a:solidFill>
              <a:latin typeface="Segoe UI Black" pitchFamily="34" charset="0"/>
              <a:cs typeface="Segoe UI Black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015407" y="2774807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TV</a:t>
            </a:r>
            <a:r>
              <a:rPr lang="en-US" altLang="zh-CN" dirty="0" smtClean="0"/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organizers,4 musicians</a:t>
            </a:r>
            <a:endParaRPr lang="zh-CN" altLang="en-US" sz="2400" b="1" dirty="0">
              <a:solidFill>
                <a:srgbClr val="FF0000"/>
              </a:solidFill>
              <a:latin typeface="Segoe UI Black" pitchFamily="34" charset="0"/>
              <a:ea typeface="Segoe UI Black" pitchFamily="34" charset="0"/>
              <a:cs typeface="Segoe UI Black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276530" y="3314600"/>
            <a:ext cx="3031774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tx1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How do they find them?</a:t>
            </a:r>
            <a:endParaRPr lang="zh-CN" altLang="en-US" sz="3200" dirty="0">
              <a:solidFill>
                <a:schemeClr val="tx1"/>
              </a:solidFill>
              <a:latin typeface="Segoe UI Black" pitchFamily="34" charset="0"/>
              <a:cs typeface="Segoe UI Black" pitchFamily="34" charset="0"/>
            </a:endParaRPr>
          </a:p>
        </p:txBody>
      </p:sp>
      <p:cxnSp>
        <p:nvCxnSpPr>
          <p:cNvPr id="23" name="直接箭头连接符 22"/>
          <p:cNvCxnSpPr/>
          <p:nvPr/>
        </p:nvCxnSpPr>
        <p:spPr>
          <a:xfrm>
            <a:off x="5004048" y="4415183"/>
            <a:ext cx="0" cy="44458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131702" y="4356561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ad, 1 musician+3 actors</a:t>
            </a:r>
            <a:endParaRPr lang="zh-CN" altLang="en-US" sz="2400" b="1" dirty="0">
              <a:solidFill>
                <a:srgbClr val="FF0000"/>
              </a:solidFill>
              <a:latin typeface="Segoe UI Black" pitchFamily="34" charset="0"/>
              <a:ea typeface="Segoe UI Black" pitchFamily="34" charset="0"/>
              <a:cs typeface="Segoe UI Black" pitchFamily="34" charset="0"/>
            </a:endParaRPr>
          </a:p>
        </p:txBody>
      </p:sp>
      <p:cxnSp>
        <p:nvCxnSpPr>
          <p:cNvPr id="25" name="直接箭头连接符 24"/>
          <p:cNvCxnSpPr/>
          <p:nvPr/>
        </p:nvCxnSpPr>
        <p:spPr>
          <a:xfrm>
            <a:off x="1547664" y="3853209"/>
            <a:ext cx="0" cy="50335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38740" y="4385432"/>
            <a:ext cx="3852327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2">
                    <a:lumMod val="75000"/>
                  </a:schemeClr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How did they sing?</a:t>
            </a:r>
            <a:endParaRPr lang="zh-CN" altLang="en-US" sz="3200" b="1" dirty="0">
              <a:solidFill>
                <a:schemeClr val="accent2">
                  <a:lumMod val="75000"/>
                </a:schemeClr>
              </a:solidFill>
              <a:latin typeface="Segoe UI Black" pitchFamily="34" charset="0"/>
              <a:cs typeface="Segoe UI Black" pitchFamily="34" charset="0"/>
            </a:endParaRPr>
          </a:p>
        </p:txBody>
      </p:sp>
      <p:cxnSp>
        <p:nvCxnSpPr>
          <p:cNvPr id="27" name="直接箭头连接符 26"/>
          <p:cNvCxnSpPr/>
          <p:nvPr/>
        </p:nvCxnSpPr>
        <p:spPr>
          <a:xfrm>
            <a:off x="1547664" y="5019277"/>
            <a:ext cx="0" cy="2751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578698" y="4926033"/>
            <a:ext cx="3189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not well, pretend</a:t>
            </a:r>
            <a:endParaRPr lang="zh-CN" altLang="en-US" sz="2400" b="1" dirty="0">
              <a:solidFill>
                <a:srgbClr val="FF0000"/>
              </a:solidFill>
              <a:latin typeface="Segoe UI Black" pitchFamily="34" charset="0"/>
              <a:cs typeface="Segoe UI Black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1275" y="5324193"/>
            <a:ext cx="5701142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2">
                    <a:lumMod val="75000"/>
                  </a:schemeClr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Are they famous &amp; Why?</a:t>
            </a:r>
            <a:endParaRPr lang="zh-CN" altLang="en-US" sz="3200" b="1" dirty="0">
              <a:solidFill>
                <a:schemeClr val="accent2">
                  <a:lumMod val="75000"/>
                </a:schemeClr>
              </a:solidFill>
              <a:latin typeface="Segoe UI Black" pitchFamily="34" charset="0"/>
              <a:cs typeface="Segoe UI Black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63014" y="5772117"/>
            <a:ext cx="35209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Popular, humorous</a:t>
            </a:r>
            <a:endParaRPr lang="zh-CN" altLang="en-US" sz="2400" b="1" dirty="0">
              <a:solidFill>
                <a:srgbClr val="FF0000"/>
              </a:solidFill>
              <a:latin typeface="Segoe UI Black" pitchFamily="34" charset="0"/>
              <a:cs typeface="Segoe UI Black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22917" y="6233782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accent1">
                    <a:lumMod val="50000"/>
                  </a:schemeClr>
                </a:solidFill>
                <a:latin typeface="Broadway" pitchFamily="82" charset="0"/>
              </a:rPr>
              <a:t>Not a real band</a:t>
            </a:r>
            <a:endParaRPr lang="zh-CN" altLang="en-US" sz="3600" b="1" dirty="0">
              <a:solidFill>
                <a:schemeClr val="accent1">
                  <a:lumMod val="50000"/>
                </a:schemeClr>
              </a:solidFill>
              <a:latin typeface="Broadway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82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12" grpId="0" animBg="1"/>
      <p:bldP spid="16" grpId="0"/>
      <p:bldP spid="17" grpId="0"/>
      <p:bldP spid="19" grpId="0" animBg="1"/>
      <p:bldP spid="20" grpId="0"/>
      <p:bldP spid="22" grpId="0" animBg="1"/>
      <p:bldP spid="24" grpId="0"/>
      <p:bldP spid="26" grpId="0" animBg="1"/>
      <p:bldP spid="28" grpId="0"/>
      <p:bldP spid="29" grpId="0" animBg="1"/>
      <p:bldP spid="30" grpId="0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33941" y="1221251"/>
            <a:ext cx="2592288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The </a:t>
            </a:r>
            <a:r>
              <a:rPr lang="en-US" altLang="zh-CN" sz="2800" b="1" dirty="0" err="1" smtClean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Monkees</a:t>
            </a:r>
            <a:endParaRPr lang="zh-CN" altLang="en-US" sz="2800" b="1" dirty="0">
              <a:latin typeface="Segoe UI Black" pitchFamily="34" charset="0"/>
              <a:cs typeface="Segoe UI Black" pitchFamily="34" charset="0"/>
            </a:endParaRPr>
          </a:p>
        </p:txBody>
      </p:sp>
      <p:cxnSp>
        <p:nvCxnSpPr>
          <p:cNvPr id="4" name="直接箭头连接符 3"/>
          <p:cNvCxnSpPr/>
          <p:nvPr/>
        </p:nvCxnSpPr>
        <p:spPr>
          <a:xfrm>
            <a:off x="3217982" y="1743271"/>
            <a:ext cx="0" cy="45106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" y="0"/>
            <a:ext cx="896448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chemeClr val="accent1">
                    <a:lumMod val="50000"/>
                  </a:schemeClr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Read paragraphs 3 and 4 and fill in the blanks with proper words.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88585" y="972411"/>
            <a:ext cx="27185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C00000"/>
                </a:solidFill>
                <a:latin typeface="Broadway" pitchFamily="82" charset="0"/>
              </a:rPr>
              <a:t>However</a:t>
            </a:r>
            <a:endParaRPr lang="zh-CN" altLang="en-US" sz="3600" b="1" dirty="0">
              <a:solidFill>
                <a:srgbClr val="C00000"/>
              </a:solidFill>
              <a:latin typeface="Broadway" pitchFamily="8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" y="1744471"/>
            <a:ext cx="281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After a year or so</a:t>
            </a:r>
            <a:endParaRPr lang="zh-CN" altLang="en-US" sz="2400" b="1" dirty="0">
              <a:solidFill>
                <a:srgbClr val="FF0000"/>
              </a:solidFill>
              <a:latin typeface="Segoe UI Black" pitchFamily="34" charset="0"/>
              <a:cs typeface="Segoe UI Black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19707" y="2217815"/>
            <a:ext cx="3752800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What happened?</a:t>
            </a:r>
            <a:endParaRPr lang="zh-CN" altLang="en-US" sz="2800" b="1" dirty="0">
              <a:latin typeface="Segoe UI Black" pitchFamily="34" charset="0"/>
              <a:cs typeface="Segoe UI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3365" y="2960611"/>
            <a:ext cx="2906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Serious, real band</a:t>
            </a:r>
            <a:endParaRPr lang="zh-CN" altLang="en-US" sz="2400" b="1" dirty="0">
              <a:solidFill>
                <a:srgbClr val="FF0000"/>
              </a:solidFill>
              <a:latin typeface="Segoe UI Black" pitchFamily="34" charset="0"/>
              <a:cs typeface="Segoe UI Black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71400" y="2791417"/>
            <a:ext cx="4828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Produced own records</a:t>
            </a:r>
          </a:p>
          <a:p>
            <a:r>
              <a:rPr lang="en-US" altLang="zh-CN" sz="2400" b="1" dirty="0" smtClean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Toured and played own music</a:t>
            </a:r>
            <a:endParaRPr lang="zh-CN" altLang="en-US" sz="2400" b="1" dirty="0">
              <a:latin typeface="Segoe UI Black" pitchFamily="34" charset="0"/>
              <a:cs typeface="Segoe UI Black" pitchFamily="34" charset="0"/>
            </a:endParaRPr>
          </a:p>
        </p:txBody>
      </p:sp>
      <p:cxnSp>
        <p:nvCxnSpPr>
          <p:cNvPr id="14" name="直接箭头连接符 13"/>
          <p:cNvCxnSpPr/>
          <p:nvPr/>
        </p:nvCxnSpPr>
        <p:spPr>
          <a:xfrm>
            <a:off x="3217982" y="2736677"/>
            <a:ext cx="0" cy="90953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77742" y="3622414"/>
            <a:ext cx="1139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1970</a:t>
            </a:r>
            <a:endParaRPr lang="zh-CN" altLang="en-US" sz="2400" b="1" dirty="0">
              <a:solidFill>
                <a:srgbClr val="FF0000"/>
              </a:solidFill>
              <a:latin typeface="Segoe UI Black" pitchFamily="34" charset="0"/>
              <a:cs typeface="Segoe UI Black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19707" y="3609302"/>
            <a:ext cx="3752800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What happened?</a:t>
            </a:r>
            <a:endParaRPr lang="zh-CN" altLang="en-US" sz="2800" b="1" dirty="0">
              <a:latin typeface="Segoe UI Black" pitchFamily="34" charset="0"/>
              <a:cs typeface="Segoe UI Black" pitchFamily="34" charset="0"/>
            </a:endParaRPr>
          </a:p>
        </p:txBody>
      </p:sp>
      <p:cxnSp>
        <p:nvCxnSpPr>
          <p:cNvPr id="17" name="直接箭头连接符 16"/>
          <p:cNvCxnSpPr/>
          <p:nvPr/>
        </p:nvCxnSpPr>
        <p:spPr>
          <a:xfrm>
            <a:off x="3239617" y="4132522"/>
            <a:ext cx="0" cy="45106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734144" y="4594187"/>
            <a:ext cx="3752800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What happened?</a:t>
            </a:r>
            <a:endParaRPr lang="zh-CN" altLang="en-US" sz="2800" b="1" dirty="0">
              <a:latin typeface="Segoe UI Black" pitchFamily="34" charset="0"/>
              <a:cs typeface="Segoe UI Black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-58684" y="4624964"/>
            <a:ext cx="21418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Mid-1980s</a:t>
            </a:r>
            <a:endParaRPr lang="zh-CN" altLang="en-US" sz="2400" b="1" dirty="0">
              <a:solidFill>
                <a:srgbClr val="FF0000"/>
              </a:solidFill>
              <a:latin typeface="Segoe UI Black" pitchFamily="34" charset="0"/>
              <a:cs typeface="Segoe UI Black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433195" y="4127221"/>
            <a:ext cx="1791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Broke up</a:t>
            </a:r>
            <a:endParaRPr lang="zh-CN" altLang="en-US" sz="2400" b="1" dirty="0">
              <a:latin typeface="Segoe UI Black" pitchFamily="34" charset="0"/>
              <a:cs typeface="Segoe UI Black" pitchFamily="34" charset="0"/>
            </a:endParaRPr>
          </a:p>
        </p:txBody>
      </p:sp>
      <p:cxnSp>
        <p:nvCxnSpPr>
          <p:cNvPr id="22" name="直接箭头连接符 21"/>
          <p:cNvCxnSpPr/>
          <p:nvPr/>
        </p:nvCxnSpPr>
        <p:spPr>
          <a:xfrm>
            <a:off x="3239617" y="5117407"/>
            <a:ext cx="0" cy="45106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433195" y="5117407"/>
            <a:ext cx="1791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reunited</a:t>
            </a:r>
            <a:endParaRPr lang="zh-CN" altLang="en-US" sz="2400" b="1" dirty="0">
              <a:latin typeface="Segoe UI Black" pitchFamily="34" charset="0"/>
              <a:cs typeface="Segoe UI Black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734144" y="5579072"/>
            <a:ext cx="3752800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What happened?</a:t>
            </a:r>
            <a:endParaRPr lang="zh-CN" altLang="en-US" sz="2800" b="1" dirty="0">
              <a:latin typeface="Segoe UI Black" pitchFamily="34" charset="0"/>
              <a:cs typeface="Segoe UI Black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07679" y="5640626"/>
            <a:ext cx="1076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1996</a:t>
            </a:r>
            <a:endParaRPr lang="zh-CN" altLang="en-US" sz="2400" b="1" dirty="0">
              <a:solidFill>
                <a:srgbClr val="FF0000"/>
              </a:solidFill>
              <a:latin typeface="Segoe UI Black" pitchFamily="34" charset="0"/>
              <a:cs typeface="Segoe UI Black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433195" y="6116086"/>
            <a:ext cx="290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New record</a:t>
            </a:r>
            <a:endParaRPr lang="zh-CN" altLang="en-US" sz="2400" b="1" dirty="0">
              <a:latin typeface="Segoe UI Black" pitchFamily="34" charset="0"/>
              <a:cs typeface="Segoe UI Black" pitchFamily="34" charset="0"/>
            </a:endParaRPr>
          </a:p>
        </p:txBody>
      </p:sp>
      <p:cxnSp>
        <p:nvCxnSpPr>
          <p:cNvPr id="28" name="直接箭头连接符 27"/>
          <p:cNvCxnSpPr>
            <a:endCxn id="31" idx="0"/>
          </p:cNvCxnSpPr>
          <p:nvPr/>
        </p:nvCxnSpPr>
        <p:spPr>
          <a:xfrm>
            <a:off x="7308304" y="1618742"/>
            <a:ext cx="36004" cy="431267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5670376" y="5931420"/>
            <a:ext cx="3347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C00000"/>
                </a:solidFill>
                <a:latin typeface="Broadway" pitchFamily="82" charset="0"/>
              </a:rPr>
              <a:t>A real band</a:t>
            </a:r>
            <a:endParaRPr lang="zh-CN" altLang="en-US" sz="3600" b="1" dirty="0">
              <a:solidFill>
                <a:srgbClr val="C00000"/>
              </a:solidFill>
              <a:latin typeface="Broadway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69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 animBg="1"/>
      <p:bldP spid="10" grpId="0"/>
      <p:bldP spid="13" grpId="0"/>
      <p:bldP spid="15" grpId="0"/>
      <p:bldP spid="16" grpId="0" animBg="1"/>
      <p:bldP spid="18" grpId="0" animBg="1"/>
      <p:bldP spid="19" grpId="0"/>
      <p:bldP spid="20" grpId="0"/>
      <p:bldP spid="23" grpId="0"/>
      <p:bldP spid="24" grpId="0" animBg="1"/>
      <p:bldP spid="25" grpId="0"/>
      <p:bldP spid="26" grpId="0"/>
      <p:bldP spid="3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60032" y="4725144"/>
            <a:ext cx="3347864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C00000"/>
                </a:solidFill>
                <a:latin typeface="Broadway" pitchFamily="82" charset="0"/>
              </a:rPr>
              <a:t>A real band</a:t>
            </a:r>
            <a:endParaRPr lang="zh-CN" altLang="en-US" sz="3600" b="1" dirty="0">
              <a:solidFill>
                <a:srgbClr val="C00000"/>
              </a:solidFill>
              <a:latin typeface="Broadway" pitchFamily="8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47864" y="3645024"/>
            <a:ext cx="4067944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C00000"/>
                </a:solidFill>
                <a:latin typeface="Broadway" pitchFamily="82" charset="0"/>
              </a:rPr>
              <a:t>Not A real band</a:t>
            </a:r>
            <a:endParaRPr lang="zh-CN" altLang="en-US" sz="3600" b="1" dirty="0">
              <a:solidFill>
                <a:srgbClr val="C00000"/>
              </a:solidFill>
              <a:latin typeface="Broadway" pitchFamily="8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31640" y="2564904"/>
            <a:ext cx="4067944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C00000"/>
                </a:solidFill>
                <a:latin typeface="Broadway" pitchFamily="82" charset="0"/>
              </a:rPr>
              <a:t>A typical  band</a:t>
            </a:r>
            <a:endParaRPr lang="zh-CN" altLang="en-US" sz="3600" b="1" dirty="0">
              <a:solidFill>
                <a:srgbClr val="C00000"/>
              </a:solidFill>
              <a:latin typeface="Broadway" pitchFamily="8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980728"/>
            <a:ext cx="4536504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C00000"/>
                </a:solidFill>
                <a:latin typeface="Broadway" pitchFamily="82" charset="0"/>
              </a:rPr>
              <a:t>Dream of becoming a band</a:t>
            </a:r>
            <a:endParaRPr lang="zh-CN" altLang="en-US" sz="3600" b="1" dirty="0">
              <a:solidFill>
                <a:srgbClr val="C00000"/>
              </a:solidFill>
              <a:latin typeface="Broadway" pitchFamily="82" charset="0"/>
            </a:endParaRPr>
          </a:p>
        </p:txBody>
      </p:sp>
      <p:cxnSp>
        <p:nvCxnSpPr>
          <p:cNvPr id="7" name="直接箭头连接符 6"/>
          <p:cNvCxnSpPr>
            <a:stCxn id="5" idx="2"/>
          </p:cNvCxnSpPr>
          <p:nvPr/>
        </p:nvCxnSpPr>
        <p:spPr>
          <a:xfrm>
            <a:off x="2303748" y="2181057"/>
            <a:ext cx="396044" cy="38384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直接箭头连接符 7"/>
          <p:cNvCxnSpPr/>
          <p:nvPr/>
        </p:nvCxnSpPr>
        <p:spPr>
          <a:xfrm>
            <a:off x="3563888" y="3237076"/>
            <a:ext cx="396044" cy="38384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直接箭头连接符 8"/>
          <p:cNvCxnSpPr/>
          <p:nvPr/>
        </p:nvCxnSpPr>
        <p:spPr>
          <a:xfrm>
            <a:off x="5076056" y="4293096"/>
            <a:ext cx="396044" cy="38384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8915" name="Group 3"/>
          <p:cNvGrpSpPr>
            <a:grpSpLocks/>
          </p:cNvGrpSpPr>
          <p:nvPr/>
        </p:nvGrpSpPr>
        <p:grpSpPr bwMode="auto">
          <a:xfrm>
            <a:off x="828675" y="908050"/>
            <a:ext cx="5903913" cy="5473700"/>
            <a:chOff x="720" y="2112"/>
            <a:chExt cx="1440" cy="1680"/>
          </a:xfrm>
        </p:grpSpPr>
        <p:sp>
          <p:nvSpPr>
            <p:cNvPr id="38923" name="AutoShape 4"/>
            <p:cNvSpPr>
              <a:spLocks noChangeArrowheads="1"/>
            </p:cNvSpPr>
            <p:nvPr/>
          </p:nvSpPr>
          <p:spPr bwMode="auto">
            <a:xfrm>
              <a:off x="720" y="2112"/>
              <a:ext cx="1440" cy="168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99CCFF"/>
                      </a:gs>
                      <a:gs pos="100000">
                        <a:srgbClr val="E3F1FF"/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zh-CN" altLang="en-US" sz="1800" b="0">
                <a:solidFill>
                  <a:schemeClr val="tx1"/>
                </a:solidFill>
                <a:latin typeface="Verdana" pitchFamily="34" charset="0"/>
              </a:endParaRPr>
            </a:p>
          </p:txBody>
        </p:sp>
        <p:sp>
          <p:nvSpPr>
            <p:cNvPr id="38924" name="Text Box 5"/>
            <p:cNvSpPr txBox="1">
              <a:spLocks noChangeArrowheads="1"/>
            </p:cNvSpPr>
            <p:nvPr/>
          </p:nvSpPr>
          <p:spPr bwMode="auto">
            <a:xfrm>
              <a:off x="780" y="2238"/>
              <a:ext cx="1284" cy="13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3600" b="1">
                  <a:solidFill>
                    <a:srgbClr val="0000FF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742950" indent="-285750" eaLnBrk="0" hangingPunct="0">
                <a:defRPr sz="3600" b="1">
                  <a:solidFill>
                    <a:srgbClr val="0000FF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1143000" indent="-228600" eaLnBrk="0" hangingPunct="0">
                <a:defRPr sz="3600" b="1">
                  <a:solidFill>
                    <a:srgbClr val="0000FF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600200" indent="-228600" eaLnBrk="0" hangingPunct="0">
                <a:defRPr sz="3600" b="1">
                  <a:solidFill>
                    <a:srgbClr val="0000FF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2057400" indent="-228600" eaLnBrk="0" hangingPunct="0">
                <a:defRPr sz="3600" b="1">
                  <a:solidFill>
                    <a:srgbClr val="0000FF"/>
                  </a:solidFill>
                  <a:latin typeface="Times New Roman" pitchFamily="18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 b="1">
                  <a:solidFill>
                    <a:srgbClr val="0000FF"/>
                  </a:solidFill>
                  <a:latin typeface="Times New Roman" pitchFamily="18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 b="1">
                  <a:solidFill>
                    <a:srgbClr val="0000FF"/>
                  </a:solidFill>
                  <a:latin typeface="Times New Roman" pitchFamily="18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 b="1">
                  <a:solidFill>
                    <a:srgbClr val="0000FF"/>
                  </a:solidFill>
                  <a:latin typeface="Times New Roman" pitchFamily="18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 b="1">
                  <a:solidFill>
                    <a:srgbClr val="0000FF"/>
                  </a:solidFill>
                  <a:latin typeface="Times New Roman" pitchFamily="18" charset="0"/>
                  <a:ea typeface="宋体" pitchFamily="2" charset="-122"/>
                </a:defRPr>
              </a:lvl9pPr>
            </a:lstStyle>
            <a:p>
              <a:r>
                <a:rPr lang="en-US" altLang="zh-CN" sz="2800">
                  <a:solidFill>
                    <a:schemeClr val="tx1"/>
                  </a:solidFill>
                  <a:cs typeface="Times New Roman" pitchFamily="18" charset="0"/>
                </a:rPr>
                <a:t>1 They produced a new    </a:t>
              </a:r>
            </a:p>
            <a:p>
              <a:r>
                <a:rPr lang="en-US" altLang="zh-CN" sz="2800">
                  <a:solidFill>
                    <a:schemeClr val="tx1"/>
                  </a:solidFill>
                  <a:cs typeface="Times New Roman" pitchFamily="18" charset="0"/>
                </a:rPr>
                <a:t>   record in 1996</a:t>
              </a:r>
            </a:p>
            <a:p>
              <a:r>
                <a:rPr lang="en-US" altLang="zh-CN" sz="2800">
                  <a:solidFill>
                    <a:schemeClr val="tx1"/>
                  </a:solidFill>
                  <a:cs typeface="Times New Roman" pitchFamily="18" charset="0"/>
                </a:rPr>
                <a:t>2 Most musicians get </a:t>
              </a:r>
            </a:p>
            <a:p>
              <a:r>
                <a:rPr lang="en-US" altLang="zh-CN" sz="2800">
                  <a:solidFill>
                    <a:schemeClr val="tx1"/>
                  </a:solidFill>
                  <a:cs typeface="Times New Roman" pitchFamily="18" charset="0"/>
                </a:rPr>
                <a:t>   get together and</a:t>
              </a:r>
            </a:p>
            <a:p>
              <a:r>
                <a:rPr lang="en-US" altLang="zh-CN" sz="2800">
                  <a:solidFill>
                    <a:schemeClr val="tx1"/>
                  </a:solidFill>
                  <a:cs typeface="Times New Roman" pitchFamily="18" charset="0"/>
                </a:rPr>
                <a:t>3 They put an ad in the</a:t>
              </a:r>
            </a:p>
            <a:p>
              <a:r>
                <a:rPr lang="en-US" altLang="zh-CN" sz="2800">
                  <a:solidFill>
                    <a:schemeClr val="tx1"/>
                  </a:solidFill>
                  <a:cs typeface="Times New Roman" pitchFamily="18" charset="0"/>
                </a:rPr>
                <a:t>   newspaper looking </a:t>
              </a:r>
            </a:p>
            <a:p>
              <a:r>
                <a:rPr lang="en-US" altLang="zh-CN" sz="2800">
                  <a:solidFill>
                    <a:schemeClr val="tx1"/>
                  </a:solidFill>
                  <a:cs typeface="Times New Roman" pitchFamily="18" charset="0"/>
                </a:rPr>
                <a:t>   for four rock musician</a:t>
              </a:r>
            </a:p>
            <a:p>
              <a:r>
                <a:rPr lang="en-US" altLang="zh-CN" sz="2800">
                  <a:solidFill>
                    <a:schemeClr val="tx1"/>
                  </a:solidFill>
                  <a:cs typeface="Times New Roman" pitchFamily="18" charset="0"/>
                </a:rPr>
                <a:t>4 The first TV show</a:t>
              </a:r>
            </a:p>
            <a:p>
              <a:r>
                <a:rPr lang="en-US" altLang="zh-CN" sz="2800">
                  <a:solidFill>
                    <a:schemeClr val="tx1"/>
                  </a:solidFill>
                  <a:cs typeface="Times New Roman" pitchFamily="18" charset="0"/>
                </a:rPr>
                <a:t>5 However, the band</a:t>
              </a:r>
            </a:p>
            <a:p>
              <a:r>
                <a:rPr lang="en-US" altLang="zh-CN" sz="2800">
                  <a:solidFill>
                    <a:schemeClr val="tx1"/>
                  </a:solidFill>
                  <a:cs typeface="Times New Roman" pitchFamily="18" charset="0"/>
                </a:rPr>
                <a:t>   broke up about 1970</a:t>
              </a:r>
            </a:p>
          </p:txBody>
        </p:sp>
      </p:grpSp>
      <p:sp>
        <p:nvSpPr>
          <p:cNvPr id="6752262" name="Text Box 6"/>
          <p:cNvSpPr txBox="1">
            <a:spLocks noChangeArrowheads="1"/>
          </p:cNvSpPr>
          <p:nvPr/>
        </p:nvSpPr>
        <p:spPr bwMode="auto">
          <a:xfrm>
            <a:off x="5364163" y="1779588"/>
            <a:ext cx="838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solidFill>
                  <a:schemeClr val="tx1"/>
                </a:solidFill>
              </a:rPr>
              <a:t>(</a:t>
            </a:r>
            <a:r>
              <a:rPr kumimoji="1" lang="en-US" altLang="zh-CN">
                <a:solidFill>
                  <a:srgbClr val="FF0000"/>
                </a:solidFill>
              </a:rPr>
              <a:t>D</a:t>
            </a:r>
            <a:r>
              <a:rPr kumimoji="1" lang="en-US" altLang="zh-CN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6752263" name="Text Box 7"/>
          <p:cNvSpPr txBox="1">
            <a:spLocks noChangeArrowheads="1"/>
          </p:cNvSpPr>
          <p:nvPr/>
        </p:nvSpPr>
        <p:spPr bwMode="auto">
          <a:xfrm>
            <a:off x="5389563" y="2500313"/>
            <a:ext cx="838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solidFill>
                  <a:schemeClr val="tx1"/>
                </a:solidFill>
              </a:rPr>
              <a:t>(</a:t>
            </a:r>
            <a:r>
              <a:rPr kumimoji="1" lang="en-US" altLang="zh-CN">
                <a:solidFill>
                  <a:srgbClr val="FF0000"/>
                </a:solidFill>
              </a:rPr>
              <a:t>C</a:t>
            </a:r>
            <a:r>
              <a:rPr kumimoji="1" lang="en-US" altLang="zh-CN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6752264" name="Text Box 8"/>
          <p:cNvSpPr txBox="1">
            <a:spLocks noChangeArrowheads="1"/>
          </p:cNvSpPr>
          <p:nvPr/>
        </p:nvSpPr>
        <p:spPr bwMode="auto">
          <a:xfrm>
            <a:off x="5435600" y="3429000"/>
            <a:ext cx="990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solidFill>
                  <a:schemeClr val="tx1"/>
                </a:solidFill>
              </a:rPr>
              <a:t>(</a:t>
            </a:r>
            <a:r>
              <a:rPr kumimoji="1" lang="en-US" altLang="zh-CN">
                <a:solidFill>
                  <a:srgbClr val="FF0000"/>
                </a:solidFill>
              </a:rPr>
              <a:t>A</a:t>
            </a:r>
            <a:r>
              <a:rPr kumimoji="1" lang="en-US" altLang="zh-CN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6752265" name="Text Box 9"/>
          <p:cNvSpPr txBox="1">
            <a:spLocks noChangeArrowheads="1"/>
          </p:cNvSpPr>
          <p:nvPr/>
        </p:nvSpPr>
        <p:spPr bwMode="auto">
          <a:xfrm>
            <a:off x="5435600" y="4300538"/>
            <a:ext cx="838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solidFill>
                  <a:schemeClr val="tx1"/>
                </a:solidFill>
              </a:rPr>
              <a:t>(</a:t>
            </a:r>
            <a:r>
              <a:rPr kumimoji="1" lang="en-US" altLang="zh-CN">
                <a:solidFill>
                  <a:srgbClr val="FF0000"/>
                </a:solidFill>
              </a:rPr>
              <a:t>E</a:t>
            </a:r>
            <a:r>
              <a:rPr kumimoji="1" lang="en-US" altLang="zh-CN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6752266" name="Text Box 10"/>
          <p:cNvSpPr txBox="1">
            <a:spLocks noChangeArrowheads="1"/>
          </p:cNvSpPr>
          <p:nvPr/>
        </p:nvSpPr>
        <p:spPr bwMode="auto">
          <a:xfrm>
            <a:off x="5435600" y="5019675"/>
            <a:ext cx="762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solidFill>
                  <a:schemeClr val="tx1"/>
                </a:solidFill>
              </a:rPr>
              <a:t>(</a:t>
            </a:r>
            <a:r>
              <a:rPr kumimoji="1" lang="en-US" altLang="zh-CN">
                <a:solidFill>
                  <a:srgbClr val="FF0000"/>
                </a:solidFill>
              </a:rPr>
              <a:t>B</a:t>
            </a:r>
            <a:r>
              <a:rPr kumimoji="1" lang="en-US" altLang="zh-CN">
                <a:solidFill>
                  <a:schemeClr val="tx1"/>
                </a:solidFill>
              </a:rPr>
              <a:t>)</a:t>
            </a:r>
          </a:p>
        </p:txBody>
      </p:sp>
      <p:pic>
        <p:nvPicPr>
          <p:cNvPr id="38921" name="Picture 11" descr="book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665663"/>
            <a:ext cx="2524125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22" name="Text Box 12"/>
          <p:cNvSpPr txBox="1">
            <a:spLocks noChangeArrowheads="1"/>
          </p:cNvSpPr>
          <p:nvPr/>
        </p:nvSpPr>
        <p:spPr bwMode="auto">
          <a:xfrm>
            <a:off x="107950" y="188913"/>
            <a:ext cx="82089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</a:rPr>
              <a:t>Join the correct parts of the sentences together</a:t>
            </a:r>
            <a:r>
              <a:rPr lang="en-US" altLang="zh-CN" sz="2800">
                <a:solidFill>
                  <a:srgbClr val="FF0000"/>
                </a:solidFill>
                <a:latin typeface="Comic Sans MS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9630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2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2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2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2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2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2262" grpId="0"/>
      <p:bldP spid="6752263" grpId="0"/>
      <p:bldP spid="6752264" grpId="0"/>
      <p:bldP spid="6752265" grpId="0"/>
      <p:bldP spid="675226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1331640" y="2204864"/>
            <a:ext cx="712946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800" dirty="0">
                <a:solidFill>
                  <a:srgbClr val="FF0000"/>
                </a:solidFill>
              </a:rPr>
              <a:t>The Band That Wasn’t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260648"/>
            <a:ext cx="302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Discussion </a:t>
            </a:r>
            <a:endParaRPr lang="zh-CN" altLang="en-US" sz="3200" b="1" dirty="0">
              <a:latin typeface="Segoe UI Black" pitchFamily="34" charset="0"/>
              <a:cs typeface="Segoe UI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03648" y="3573016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What does it mean?</a:t>
            </a:r>
            <a:endParaRPr lang="zh-CN" altLang="en-US" sz="3600" b="1" dirty="0">
              <a:latin typeface="Segoe UI Black" pitchFamily="34" charset="0"/>
              <a:cs typeface="Segoe UI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571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Text Box 2"/>
          <p:cNvSpPr txBox="1">
            <a:spLocks noChangeArrowheads="1"/>
          </p:cNvSpPr>
          <p:nvPr/>
        </p:nvSpPr>
        <p:spPr bwMode="auto">
          <a:xfrm>
            <a:off x="1112838" y="2347913"/>
            <a:ext cx="6913562" cy="3386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000000"/>
                </a:solidFill>
                <a:latin typeface="Times New Roman" pitchFamily="18" charset="0"/>
              </a:rPr>
              <a:t>If we are ______ _____ ourselves, most of us have ________ __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000000"/>
                </a:solidFill>
                <a:latin typeface="Times New Roman" pitchFamily="18" charset="0"/>
              </a:rPr>
              <a:t>being famous sometimes in our lives. Most musicians often meet and _____ a band. </a:t>
            </a:r>
          </a:p>
        </p:txBody>
      </p:sp>
      <p:sp>
        <p:nvSpPr>
          <p:cNvPr id="107537" name="Rectangle 17"/>
          <p:cNvSpPr>
            <a:spLocks noChangeArrowheads="1"/>
          </p:cNvSpPr>
          <p:nvPr/>
        </p:nvSpPr>
        <p:spPr bwMode="auto">
          <a:xfrm>
            <a:off x="1042988" y="906463"/>
            <a:ext cx="6911975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3333FF"/>
                </a:solidFill>
                <a:latin typeface="Times New Roman" pitchFamily="18" charset="0"/>
              </a:rPr>
              <a:t>Post reading 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3333FF"/>
                </a:solidFill>
                <a:latin typeface="Times New Roman" pitchFamily="18" charset="0"/>
              </a:rPr>
              <a:t>Consolidation (Fill in the blanks)</a:t>
            </a:r>
          </a:p>
        </p:txBody>
      </p:sp>
      <p:sp>
        <p:nvSpPr>
          <p:cNvPr id="107538" name="Text Box 18"/>
          <p:cNvSpPr txBox="1">
            <a:spLocks noChangeArrowheads="1"/>
          </p:cNvSpPr>
          <p:nvPr/>
        </p:nvSpPr>
        <p:spPr bwMode="auto">
          <a:xfrm>
            <a:off x="3055938" y="2490788"/>
            <a:ext cx="2819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FF0000"/>
                </a:solidFill>
                <a:latin typeface="Times New Roman" pitchFamily="18" charset="0"/>
              </a:rPr>
              <a:t>honest  with</a:t>
            </a:r>
            <a:r>
              <a:rPr kumimoji="1" lang="en-US" altLang="zh-CN" sz="240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07539" name="Text Box 19"/>
          <p:cNvSpPr txBox="1">
            <a:spLocks noChangeArrowheads="1"/>
          </p:cNvSpPr>
          <p:nvPr/>
        </p:nvSpPr>
        <p:spPr bwMode="auto">
          <a:xfrm>
            <a:off x="4352925" y="3138488"/>
            <a:ext cx="3352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FF0000"/>
                </a:solidFill>
                <a:latin typeface="Times New Roman" pitchFamily="18" charset="0"/>
              </a:rPr>
              <a:t>dreamed  of</a:t>
            </a:r>
            <a:r>
              <a:rPr kumimoji="1" lang="en-US" altLang="zh-CN" sz="3600" b="1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07540" name="Text Box 20"/>
          <p:cNvSpPr txBox="1">
            <a:spLocks noChangeArrowheads="1"/>
          </p:cNvSpPr>
          <p:nvPr/>
        </p:nvSpPr>
        <p:spPr bwMode="auto">
          <a:xfrm>
            <a:off x="2038350" y="5083175"/>
            <a:ext cx="1295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FF0000"/>
                </a:solidFill>
                <a:latin typeface="Times New Roman" pitchFamily="18" charset="0"/>
              </a:rPr>
              <a:t>form </a:t>
            </a:r>
          </a:p>
        </p:txBody>
      </p:sp>
    </p:spTree>
    <p:extLst>
      <p:ext uri="{BB962C8B-B14F-4D97-AF65-F5344CB8AC3E}">
        <p14:creationId xmlns:p14="http://schemas.microsoft.com/office/powerpoint/2010/main" val="3529279220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7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7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7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7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2" grpId="0"/>
      <p:bldP spid="107537" grpId="0"/>
      <p:bldP spid="107538" grpId="0"/>
      <p:bldP spid="107539" grpId="0"/>
      <p:bldP spid="10754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Text Box 2"/>
          <p:cNvSpPr txBox="1">
            <a:spLocks noChangeArrowheads="1"/>
          </p:cNvSpPr>
          <p:nvPr/>
        </p:nvSpPr>
        <p:spPr bwMode="auto">
          <a:xfrm>
            <a:off x="1187450" y="981075"/>
            <a:ext cx="6913563" cy="4703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000000"/>
                </a:solidFill>
                <a:latin typeface="Times New Roman" pitchFamily="18" charset="0"/>
              </a:rPr>
              <a:t>Sometimes they play in the street to __________ so that they can earn some ______ money and this also gives them a _______ to realize their dreams. There was once a band started in a different way. </a:t>
            </a:r>
          </a:p>
        </p:txBody>
      </p:sp>
      <p:sp>
        <p:nvSpPr>
          <p:cNvPr id="140295" name="Text Box 7"/>
          <p:cNvSpPr txBox="1">
            <a:spLocks noChangeArrowheads="1"/>
          </p:cNvSpPr>
          <p:nvPr/>
        </p:nvSpPr>
        <p:spPr bwMode="auto">
          <a:xfrm>
            <a:off x="1795463" y="1690688"/>
            <a:ext cx="243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FF0000"/>
                </a:solidFill>
                <a:latin typeface="Times New Roman" pitchFamily="18" charset="0"/>
              </a:rPr>
              <a:t>passers-by</a:t>
            </a:r>
            <a:r>
              <a:rPr kumimoji="1" lang="en-US" altLang="zh-CN" sz="3600" b="1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40296" name="Text Box 8"/>
          <p:cNvSpPr txBox="1">
            <a:spLocks noChangeArrowheads="1"/>
          </p:cNvSpPr>
          <p:nvPr/>
        </p:nvSpPr>
        <p:spPr bwMode="auto">
          <a:xfrm>
            <a:off x="3492500" y="2420938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FF0000"/>
                </a:solidFill>
                <a:latin typeface="Times New Roman" pitchFamily="18" charset="0"/>
              </a:rPr>
              <a:t>extra</a:t>
            </a:r>
            <a:r>
              <a:rPr kumimoji="1" lang="en-US" altLang="zh-CN" sz="280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40297" name="Text Box 9"/>
          <p:cNvSpPr txBox="1">
            <a:spLocks noChangeArrowheads="1"/>
          </p:cNvSpPr>
          <p:nvPr/>
        </p:nvSpPr>
        <p:spPr bwMode="auto">
          <a:xfrm>
            <a:off x="4759325" y="3082925"/>
            <a:ext cx="15843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FF0000"/>
                </a:solidFill>
                <a:latin typeface="Times New Roman" pitchFamily="18" charset="0"/>
              </a:rPr>
              <a:t>chance </a:t>
            </a:r>
          </a:p>
        </p:txBody>
      </p:sp>
    </p:spTree>
    <p:extLst>
      <p:ext uri="{BB962C8B-B14F-4D97-AF65-F5344CB8AC3E}">
        <p14:creationId xmlns:p14="http://schemas.microsoft.com/office/powerpoint/2010/main" val="1379670191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40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0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40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40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0" grpId="0"/>
      <p:bldP spid="140295" grpId="0"/>
      <p:bldP spid="140296" grpId="0"/>
      <p:bldP spid="14029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ChangeArrowheads="1"/>
          </p:cNvSpPr>
          <p:nvPr/>
        </p:nvSpPr>
        <p:spPr bwMode="auto">
          <a:xfrm>
            <a:off x="1044575" y="765175"/>
            <a:ext cx="7272338" cy="4703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000000"/>
                </a:solidFill>
                <a:latin typeface="Times New Roman" pitchFamily="18" charset="0"/>
              </a:rPr>
              <a:t>The musicians of whom the band was formed ______ _______ ______ each other as well as played music,  whose music and jokes were loosely _____ ___ “The Beatles”. Their exciting performances were copied by other groups. </a:t>
            </a:r>
          </a:p>
        </p:txBody>
      </p:sp>
      <p:sp>
        <p:nvSpPr>
          <p:cNvPr id="142339" name="Text Box 3"/>
          <p:cNvSpPr txBox="1">
            <a:spLocks noChangeArrowheads="1"/>
          </p:cNvSpPr>
          <p:nvPr/>
        </p:nvSpPr>
        <p:spPr bwMode="auto">
          <a:xfrm>
            <a:off x="3492500" y="1495425"/>
            <a:ext cx="4419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FF0000"/>
                </a:solidFill>
                <a:latin typeface="Times New Roman" pitchFamily="18" charset="0"/>
              </a:rPr>
              <a:t>played    jokes      on</a:t>
            </a:r>
          </a:p>
        </p:txBody>
      </p:sp>
      <p:sp>
        <p:nvSpPr>
          <p:cNvPr id="142340" name="Text Box 4"/>
          <p:cNvSpPr txBox="1">
            <a:spLocks noChangeArrowheads="1"/>
          </p:cNvSpPr>
          <p:nvPr/>
        </p:nvSpPr>
        <p:spPr bwMode="auto">
          <a:xfrm>
            <a:off x="1116013" y="3544888"/>
            <a:ext cx="19431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FF0000"/>
                </a:solidFill>
                <a:latin typeface="Times New Roman" pitchFamily="18" charset="0"/>
              </a:rPr>
              <a:t>based on </a:t>
            </a:r>
          </a:p>
        </p:txBody>
      </p:sp>
    </p:spTree>
    <p:extLst>
      <p:ext uri="{BB962C8B-B14F-4D97-AF65-F5344CB8AC3E}">
        <p14:creationId xmlns:p14="http://schemas.microsoft.com/office/powerpoint/2010/main" val="179430121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42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2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8" grpId="0"/>
      <p:bldP spid="142339" grpId="0"/>
      <p:bldP spid="14234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7" name="Rectangle 3"/>
          <p:cNvSpPr>
            <a:spLocks noChangeArrowheads="1"/>
          </p:cNvSpPr>
          <p:nvPr/>
        </p:nvSpPr>
        <p:spPr bwMode="auto">
          <a:xfrm>
            <a:off x="1116013" y="1268413"/>
            <a:ext cx="6769100" cy="3386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000000"/>
                </a:solidFill>
                <a:latin typeface="Times New Roman" pitchFamily="18" charset="0"/>
              </a:rPr>
              <a:t>“The Monkees” played their own ___________ and wrote their own music. Though it _____ __ in 1970, it reunited in the mid-1980s and it is still popular today. </a:t>
            </a:r>
          </a:p>
        </p:txBody>
      </p:sp>
      <p:sp>
        <p:nvSpPr>
          <p:cNvPr id="108552" name="Text Box 8"/>
          <p:cNvSpPr txBox="1">
            <a:spLocks noChangeArrowheads="1"/>
          </p:cNvSpPr>
          <p:nvPr/>
        </p:nvSpPr>
        <p:spPr bwMode="auto">
          <a:xfrm>
            <a:off x="1187450" y="2060575"/>
            <a:ext cx="2590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FF0000"/>
                </a:solidFill>
                <a:latin typeface="Times New Roman" pitchFamily="18" charset="0"/>
              </a:rPr>
              <a:t>instruments</a:t>
            </a:r>
          </a:p>
        </p:txBody>
      </p:sp>
      <p:sp>
        <p:nvSpPr>
          <p:cNvPr id="108553" name="Text Box 9"/>
          <p:cNvSpPr txBox="1">
            <a:spLocks noChangeArrowheads="1"/>
          </p:cNvSpPr>
          <p:nvPr/>
        </p:nvSpPr>
        <p:spPr bwMode="auto">
          <a:xfrm>
            <a:off x="4500563" y="2708275"/>
            <a:ext cx="20304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FF0000"/>
                </a:solidFill>
                <a:latin typeface="Times New Roman" pitchFamily="18" charset="0"/>
              </a:rPr>
              <a:t>broke up</a:t>
            </a:r>
          </a:p>
        </p:txBody>
      </p:sp>
    </p:spTree>
    <p:extLst>
      <p:ext uri="{BB962C8B-B14F-4D97-AF65-F5344CB8AC3E}">
        <p14:creationId xmlns:p14="http://schemas.microsoft.com/office/powerpoint/2010/main" val="1025651334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08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8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8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7" grpId="0"/>
      <p:bldP spid="108552" grpId="0"/>
      <p:bldP spid="10855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2122488" y="2276475"/>
            <a:ext cx="4824412" cy="574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6000" b="1" kern="1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新魏"/>
                <a:ea typeface="华文新魏"/>
              </a:rPr>
              <a:t>Unit 5 Music</a:t>
            </a:r>
            <a:endParaRPr lang="zh-CN" altLang="en-US" sz="6000" b="1" kern="10" smtClean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华文新魏"/>
              <a:ea typeface="华文新魏"/>
            </a:endParaRPr>
          </a:p>
        </p:txBody>
      </p:sp>
      <p:sp>
        <p:nvSpPr>
          <p:cNvPr id="227333" name="Rectangle 5"/>
          <p:cNvSpPr>
            <a:spLocks noChangeArrowheads="1"/>
          </p:cNvSpPr>
          <p:nvPr/>
        </p:nvSpPr>
        <p:spPr bwMode="auto">
          <a:xfrm>
            <a:off x="1978025" y="3281363"/>
            <a:ext cx="50419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</a:pPr>
            <a:r>
              <a:rPr lang="en-US" altLang="zh-CN" sz="3200" b="1" smtClean="0">
                <a:solidFill>
                  <a:srgbClr val="000000"/>
                </a:solidFill>
              </a:rPr>
              <a:t>Learning about language  </a:t>
            </a:r>
          </a:p>
        </p:txBody>
      </p:sp>
      <p:sp>
        <p:nvSpPr>
          <p:cNvPr id="227335" name="AutoShape 7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761288" y="6021388"/>
            <a:ext cx="1382712" cy="831850"/>
          </a:xfrm>
          <a:prstGeom prst="leftArrow">
            <a:avLst>
              <a:gd name="adj1" fmla="val 50000"/>
              <a:gd name="adj2" fmla="val 41555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FFFF"/>
                </a:solidFill>
                <a:latin typeface="Times New Roman" pitchFamily="18" charset="0"/>
              </a:rPr>
              <a:t>back</a:t>
            </a:r>
            <a:endParaRPr lang="en-US" altLang="zh-CN" sz="3200" b="1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620713"/>
            <a:ext cx="8281987" cy="6097587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altLang="zh-CN" sz="2800" b="1" smtClean="0"/>
              <a:t>1._________________  something used to make music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altLang="zh-CN" sz="2800" b="1" smtClean="0"/>
              <a:t>2.________  person whose job is to play or    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altLang="zh-CN" sz="2800" b="1" smtClean="0"/>
              <a:t>                     write music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altLang="zh-CN" sz="2800" b="1" smtClean="0"/>
              <a:t>3._________  to imagine something would come true        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altLang="zh-CN" sz="2800" b="1" smtClean="0"/>
              <a:t>4._________ person going past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altLang="zh-CN" sz="2800" b="1" smtClean="0"/>
              <a:t>5.___________  to tell exactly what one thinks.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altLang="zh-CN" sz="2800" b="1" smtClean="0"/>
              <a:t>6._________ to go away in different directions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altLang="zh-CN" sz="2800" b="1" smtClean="0"/>
              <a:t>7. ______ to connect something with another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altLang="zh-CN" sz="2800" b="1" smtClean="0"/>
              <a:t>8. _____ to receive money for what you do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altLang="zh-CN" sz="2800" b="1" smtClean="0"/>
              <a:t>9._______ paid in money but not by cheque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endParaRPr lang="en-US" altLang="zh-CN" sz="2800" b="1" smtClean="0"/>
          </a:p>
        </p:txBody>
      </p:sp>
      <p:sp>
        <p:nvSpPr>
          <p:cNvPr id="440325" name="Text Box 5"/>
          <p:cNvSpPr txBox="1">
            <a:spLocks noChangeArrowheads="1"/>
          </p:cNvSpPr>
          <p:nvPr/>
        </p:nvSpPr>
        <p:spPr bwMode="auto">
          <a:xfrm>
            <a:off x="517525" y="654050"/>
            <a:ext cx="31194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3300"/>
                </a:solidFill>
                <a:latin typeface="Times New Roman" pitchFamily="18" charset="0"/>
              </a:rPr>
              <a:t>musical instrument</a:t>
            </a:r>
          </a:p>
        </p:txBody>
      </p:sp>
      <p:sp>
        <p:nvSpPr>
          <p:cNvPr id="440326" name="Text Box 6"/>
          <p:cNvSpPr txBox="1">
            <a:spLocks noChangeArrowheads="1"/>
          </p:cNvSpPr>
          <p:nvPr/>
        </p:nvSpPr>
        <p:spPr bwMode="auto">
          <a:xfrm>
            <a:off x="539750" y="1246188"/>
            <a:ext cx="15843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3300"/>
                </a:solidFill>
                <a:latin typeface="Times New Roman" pitchFamily="18" charset="0"/>
              </a:rPr>
              <a:t>musician</a:t>
            </a:r>
          </a:p>
        </p:txBody>
      </p:sp>
      <p:sp>
        <p:nvSpPr>
          <p:cNvPr id="440327" name="Text Box 7"/>
          <p:cNvSpPr txBox="1">
            <a:spLocks noChangeArrowheads="1"/>
          </p:cNvSpPr>
          <p:nvPr/>
        </p:nvSpPr>
        <p:spPr bwMode="auto">
          <a:xfrm>
            <a:off x="539750" y="2470150"/>
            <a:ext cx="17700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3300"/>
                </a:solidFill>
                <a:latin typeface="Times New Roman" pitchFamily="18" charset="0"/>
              </a:rPr>
              <a:t>dream of </a:t>
            </a:r>
          </a:p>
        </p:txBody>
      </p:sp>
      <p:sp>
        <p:nvSpPr>
          <p:cNvPr id="440328" name="Text Box 8"/>
          <p:cNvSpPr txBox="1">
            <a:spLocks noChangeArrowheads="1"/>
          </p:cNvSpPr>
          <p:nvPr/>
        </p:nvSpPr>
        <p:spPr bwMode="auto">
          <a:xfrm>
            <a:off x="539750" y="3030538"/>
            <a:ext cx="20002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3300"/>
                </a:solidFill>
                <a:latin typeface="Times New Roman" pitchFamily="18" charset="0"/>
              </a:rPr>
              <a:t>passer-by</a:t>
            </a:r>
          </a:p>
        </p:txBody>
      </p:sp>
      <p:sp>
        <p:nvSpPr>
          <p:cNvPr id="440329" name="Text Box 9"/>
          <p:cNvSpPr txBox="1">
            <a:spLocks noChangeArrowheads="1"/>
          </p:cNvSpPr>
          <p:nvPr/>
        </p:nvSpPr>
        <p:spPr bwMode="auto">
          <a:xfrm>
            <a:off x="500063" y="3678238"/>
            <a:ext cx="22002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3300"/>
                </a:solidFill>
                <a:latin typeface="Times New Roman" pitchFamily="18" charset="0"/>
              </a:rPr>
              <a:t>to be honest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539750" y="4254500"/>
            <a:ext cx="17287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3300"/>
                </a:solidFill>
                <a:latin typeface="Times New Roman" pitchFamily="18" charset="0"/>
              </a:rPr>
              <a:t>break up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569913" y="4830763"/>
            <a:ext cx="11938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3300"/>
                </a:solidFill>
                <a:latin typeface="Times New Roman" pitchFamily="18" charset="0"/>
              </a:rPr>
              <a:t>attach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606425" y="5478463"/>
            <a:ext cx="11572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3300"/>
                </a:solidFill>
                <a:latin typeface="Times New Roman" pitchFamily="18" charset="0"/>
              </a:rPr>
              <a:t>earn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611188" y="6054725"/>
            <a:ext cx="1296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3300"/>
                </a:solidFill>
                <a:latin typeface="Times New Roman" pitchFamily="18" charset="0"/>
              </a:rPr>
              <a:t>in cash</a:t>
            </a:r>
          </a:p>
        </p:txBody>
      </p:sp>
      <p:sp>
        <p:nvSpPr>
          <p:cNvPr id="87054" name="TextBox 13"/>
          <p:cNvSpPr txBox="1">
            <a:spLocks noChangeArrowheads="1"/>
          </p:cNvSpPr>
          <p:nvPr/>
        </p:nvSpPr>
        <p:spPr bwMode="auto">
          <a:xfrm>
            <a:off x="250825" y="188913"/>
            <a:ext cx="6551613" cy="519112"/>
          </a:xfrm>
          <a:prstGeom prst="rec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 i="1" smtClean="0">
                <a:solidFill>
                  <a:srgbClr val="FFFFFF"/>
                </a:solidFill>
                <a:latin typeface="Times New Roman" pitchFamily="18" charset="0"/>
              </a:rPr>
              <a:t>Discovering useful words and expressions</a:t>
            </a:r>
            <a:endParaRPr lang="zh-CN" altLang="en-US" sz="2800" b="1" i="1" smtClean="0">
              <a:solidFill>
                <a:srgbClr val="FFFFFF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40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40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40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40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25" grpId="0"/>
      <p:bldP spid="440326" grpId="0"/>
      <p:bldP spid="440327" grpId="0"/>
      <p:bldP spid="440328" grpId="0"/>
      <p:bldP spid="440329" grpId="0"/>
      <p:bldP spid="10" grpId="0"/>
      <p:bldP spid="11" grpId="0"/>
      <p:bldP spid="12" grpId="0"/>
      <p:bldP spid="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826" name="Group 2"/>
          <p:cNvGraphicFramePr>
            <a:graphicFrameLocks noGrp="1"/>
          </p:cNvGraphicFramePr>
          <p:nvPr>
            <p:ph idx="4294967295"/>
          </p:nvPr>
        </p:nvGraphicFramePr>
        <p:xfrm>
          <a:off x="0" y="492125"/>
          <a:ext cx="9070975" cy="6331014"/>
        </p:xfrm>
        <a:graphic>
          <a:graphicData uri="http://schemas.openxmlformats.org/drawingml/2006/table">
            <a:tbl>
              <a:tblPr/>
              <a:tblGrid>
                <a:gridCol w="1409700"/>
                <a:gridCol w="5853113"/>
                <a:gridCol w="1808162"/>
              </a:tblGrid>
              <a:tr h="10096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Pretend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8288" marR="0" lvl="0" indent="-2682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To make believe</a:t>
                      </a:r>
                    </a:p>
                    <a:p>
                      <a:pPr marL="268288" marR="0" lvl="0" indent="-2682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To imagine something is real as in a game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99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Extra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8288" marR="0" lvl="0" indent="-2682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In addition</a:t>
                      </a:r>
                    </a:p>
                    <a:p>
                      <a:pPr marL="268288" marR="0" lvl="0" indent="-2682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Not include in the price so you have to pay more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715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Rely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8288" marR="0" lvl="0" indent="-2682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To trust someone or something to do what you need</a:t>
                      </a:r>
                    </a:p>
                    <a:p>
                      <a:pPr marL="268288" marR="0" lvl="0" indent="-2682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To depend on someone or something to continue to live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99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Familiar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8288" marR="0" lvl="0" indent="-2682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(a person) well-known to you</a:t>
                      </a:r>
                    </a:p>
                    <a:p>
                      <a:pPr marL="268288" marR="0" lvl="0" indent="-2682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Having a good knowledge of something or somebody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99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broadcast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8288" marR="0" lvl="0" indent="-2682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To send out radio or television programmes</a:t>
                      </a:r>
                    </a:p>
                    <a:p>
                      <a:pPr marL="268288" marR="0" lvl="0" indent="-2682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To tell something to a lot of people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5852" name="Text Box 28"/>
          <p:cNvSpPr txBox="1">
            <a:spLocks noChangeArrowheads="1"/>
          </p:cNvSpPr>
          <p:nvPr/>
        </p:nvSpPr>
        <p:spPr bwMode="auto">
          <a:xfrm>
            <a:off x="7918450" y="708025"/>
            <a:ext cx="576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205853" name="Text Box 29"/>
          <p:cNvSpPr txBox="1">
            <a:spLocks noChangeArrowheads="1"/>
          </p:cNvSpPr>
          <p:nvPr/>
        </p:nvSpPr>
        <p:spPr bwMode="auto">
          <a:xfrm>
            <a:off x="7918450" y="1931988"/>
            <a:ext cx="4318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205854" name="Text Box 30"/>
          <p:cNvSpPr txBox="1">
            <a:spLocks noChangeArrowheads="1"/>
          </p:cNvSpPr>
          <p:nvPr/>
        </p:nvSpPr>
        <p:spPr bwMode="auto">
          <a:xfrm>
            <a:off x="7920038" y="3155950"/>
            <a:ext cx="5032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205855" name="Text Box 31"/>
          <p:cNvSpPr txBox="1">
            <a:spLocks noChangeArrowheads="1"/>
          </p:cNvSpPr>
          <p:nvPr/>
        </p:nvSpPr>
        <p:spPr bwMode="auto">
          <a:xfrm>
            <a:off x="7918450" y="4813300"/>
            <a:ext cx="431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205856" name="Text Box 32"/>
          <p:cNvSpPr txBox="1">
            <a:spLocks noChangeArrowheads="1"/>
          </p:cNvSpPr>
          <p:nvPr/>
        </p:nvSpPr>
        <p:spPr bwMode="auto">
          <a:xfrm>
            <a:off x="7918450" y="5892800"/>
            <a:ext cx="4333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205857" name="Text Box 33"/>
          <p:cNvSpPr txBox="1">
            <a:spLocks noChangeArrowheads="1"/>
          </p:cNvSpPr>
          <p:nvPr/>
        </p:nvSpPr>
        <p:spPr bwMode="auto">
          <a:xfrm>
            <a:off x="34925" y="-26988"/>
            <a:ext cx="5113338" cy="457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400" b="1" smtClean="0">
                <a:solidFill>
                  <a:srgbClr val="000000"/>
                </a:solidFill>
                <a:latin typeface="Times New Roman" pitchFamily="18" charset="0"/>
              </a:rPr>
              <a:t>Answer keys to exercise 2 on page 36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05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05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52" grpId="0"/>
      <p:bldP spid="205853" grpId="0"/>
      <p:bldP spid="205854" grpId="0"/>
      <p:bldP spid="205855" grpId="0"/>
      <p:bldP spid="20585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8" name="AutoShape 4"/>
          <p:cNvSpPr>
            <a:spLocks noChangeArrowheads="1"/>
          </p:cNvSpPr>
          <p:nvPr/>
        </p:nvSpPr>
        <p:spPr bwMode="auto">
          <a:xfrm>
            <a:off x="250825" y="711200"/>
            <a:ext cx="8686800" cy="1349375"/>
          </a:xfrm>
          <a:prstGeom prst="roundRect">
            <a:avLst>
              <a:gd name="adj" fmla="val 21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b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i="1" smtClean="0">
                <a:solidFill>
                  <a:srgbClr val="000000"/>
                </a:solidFill>
                <a:latin typeface="Times New Roman" pitchFamily="18" charset="0"/>
              </a:rPr>
              <a:t>Complete the passage with the words and phrases below in their proper forms:</a:t>
            </a:r>
          </a:p>
        </p:txBody>
      </p:sp>
      <p:sp>
        <p:nvSpPr>
          <p:cNvPr id="88069" name="AutoShape 4"/>
          <p:cNvSpPr>
            <a:spLocks noChangeArrowheads="1"/>
          </p:cNvSpPr>
          <p:nvPr/>
        </p:nvSpPr>
        <p:spPr bwMode="auto">
          <a:xfrm>
            <a:off x="571500" y="2928938"/>
            <a:ext cx="7961313" cy="2012950"/>
          </a:xfrm>
          <a:prstGeom prst="roundRect">
            <a:avLst>
              <a:gd name="adj" fmla="val 50000"/>
            </a:avLst>
          </a:prstGeom>
          <a:solidFill>
            <a:srgbClr val="00B050"/>
          </a:solidFill>
          <a:ln w="9525">
            <a:noFill/>
            <a:round/>
            <a:headEnd/>
            <a:tailEnd/>
          </a:ln>
        </p:spPr>
        <p:txBody>
          <a:bodyPr anchor="b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FFFF00"/>
                </a:solidFill>
                <a:latin typeface="Times New Roman" pitchFamily="18" charset="0"/>
              </a:rPr>
              <a:t>     extra    millionaire    pub    humorous    studio     broadcast     dream of      familiar     play a joke on 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-180975" y="287338"/>
            <a:ext cx="9144000" cy="631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000000"/>
                </a:solidFill>
                <a:latin typeface="Times New Roman" pitchFamily="18" charset="0"/>
              </a:rPr>
              <a:t>   Susan and I loved jazz and we __________ becoming musicians. We decided to form a band so that we could earn some _____ money by playing and singing in a ______. The regulars there were very kind to us. They suggested we go to record our songs in a _______. We wondered if they were ________________us as they were often very _________ to each other. However, to our great surprise , everything was organized and we made our record. Imagine our excitement when we heard it  _________ on the radio for the first time! It was almost as exciting as later when we became___________.  Now whenever we go to the pub, we play our songs and buy drinks for the regulars. Although we are famous, we still like to play in _______ places.</a:t>
            </a:r>
          </a:p>
        </p:txBody>
      </p:sp>
      <p:sp>
        <p:nvSpPr>
          <p:cNvPr id="89091" name="Text Box 5"/>
          <p:cNvSpPr txBox="1">
            <a:spLocks noChangeArrowheads="1"/>
          </p:cNvSpPr>
          <p:nvPr/>
        </p:nvSpPr>
        <p:spPr bwMode="auto">
          <a:xfrm>
            <a:off x="4746625" y="261938"/>
            <a:ext cx="19129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3300"/>
                </a:solidFill>
                <a:latin typeface="Times New Roman" pitchFamily="18" charset="0"/>
              </a:rPr>
              <a:t>dreamed of</a:t>
            </a:r>
          </a:p>
        </p:txBody>
      </p:sp>
      <p:sp>
        <p:nvSpPr>
          <p:cNvPr id="89092" name="Text Box 6"/>
          <p:cNvSpPr txBox="1">
            <a:spLocks noChangeArrowheads="1"/>
          </p:cNvSpPr>
          <p:nvPr/>
        </p:nvSpPr>
        <p:spPr bwMode="auto">
          <a:xfrm>
            <a:off x="1798638" y="1125538"/>
            <a:ext cx="9731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3300"/>
                </a:solidFill>
                <a:latin typeface="Times New Roman" pitchFamily="18" charset="0"/>
              </a:rPr>
              <a:t>extra</a:t>
            </a:r>
          </a:p>
        </p:txBody>
      </p:sp>
      <p:sp>
        <p:nvSpPr>
          <p:cNvPr id="89093" name="Text Box 7"/>
          <p:cNvSpPr txBox="1">
            <a:spLocks noChangeArrowheads="1"/>
          </p:cNvSpPr>
          <p:nvPr/>
        </p:nvSpPr>
        <p:spPr bwMode="auto">
          <a:xfrm>
            <a:off x="468313" y="1501775"/>
            <a:ext cx="863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3300"/>
                </a:solidFill>
                <a:latin typeface="Times New Roman" pitchFamily="18" charset="0"/>
              </a:rPr>
              <a:t>pub</a:t>
            </a:r>
          </a:p>
        </p:txBody>
      </p:sp>
      <p:sp>
        <p:nvSpPr>
          <p:cNvPr id="89094" name="Text Box 8"/>
          <p:cNvSpPr txBox="1">
            <a:spLocks noChangeArrowheads="1"/>
          </p:cNvSpPr>
          <p:nvPr/>
        </p:nvSpPr>
        <p:spPr bwMode="auto">
          <a:xfrm>
            <a:off x="6516688" y="1989138"/>
            <a:ext cx="11509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3300"/>
                </a:solidFill>
                <a:latin typeface="Times New Roman" pitchFamily="18" charset="0"/>
              </a:rPr>
              <a:t>studio</a:t>
            </a:r>
          </a:p>
        </p:txBody>
      </p:sp>
      <p:sp>
        <p:nvSpPr>
          <p:cNvPr id="89095" name="Text Box 9"/>
          <p:cNvSpPr txBox="1">
            <a:spLocks noChangeArrowheads="1"/>
          </p:cNvSpPr>
          <p:nvPr/>
        </p:nvSpPr>
        <p:spPr bwMode="auto">
          <a:xfrm>
            <a:off x="3708400" y="2406650"/>
            <a:ext cx="28082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3300"/>
                </a:solidFill>
                <a:latin typeface="Times New Roman" pitchFamily="18" charset="0"/>
              </a:rPr>
              <a:t>playing a joke on </a:t>
            </a:r>
          </a:p>
        </p:txBody>
      </p:sp>
      <p:sp>
        <p:nvSpPr>
          <p:cNvPr id="89096" name="Text Box 10"/>
          <p:cNvSpPr txBox="1">
            <a:spLocks noChangeArrowheads="1"/>
          </p:cNvSpPr>
          <p:nvPr/>
        </p:nvSpPr>
        <p:spPr bwMode="auto">
          <a:xfrm>
            <a:off x="1835150" y="2838450"/>
            <a:ext cx="172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3300"/>
                </a:solidFill>
                <a:latin typeface="Times New Roman" pitchFamily="18" charset="0"/>
              </a:rPr>
              <a:t>humorous</a:t>
            </a:r>
          </a:p>
        </p:txBody>
      </p:sp>
      <p:sp>
        <p:nvSpPr>
          <p:cNvPr id="89097" name="Text Box 10"/>
          <p:cNvSpPr txBox="1">
            <a:spLocks noChangeArrowheads="1"/>
          </p:cNvSpPr>
          <p:nvPr/>
        </p:nvSpPr>
        <p:spPr bwMode="auto">
          <a:xfrm>
            <a:off x="222250" y="4135438"/>
            <a:ext cx="1685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3300"/>
                </a:solidFill>
                <a:latin typeface="Times New Roman" pitchFamily="18" charset="0"/>
              </a:rPr>
              <a:t>broadcast</a:t>
            </a:r>
          </a:p>
        </p:txBody>
      </p:sp>
      <p:sp>
        <p:nvSpPr>
          <p:cNvPr id="89098" name="Text Box 10"/>
          <p:cNvSpPr txBox="1">
            <a:spLocks noChangeArrowheads="1"/>
          </p:cNvSpPr>
          <p:nvPr/>
        </p:nvSpPr>
        <p:spPr bwMode="auto">
          <a:xfrm>
            <a:off x="5651500" y="4567238"/>
            <a:ext cx="19796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3300"/>
                </a:solidFill>
                <a:latin typeface="Times New Roman" pitchFamily="18" charset="0"/>
              </a:rPr>
              <a:t>millionaires</a:t>
            </a:r>
          </a:p>
        </p:txBody>
      </p:sp>
      <p:sp>
        <p:nvSpPr>
          <p:cNvPr id="89099" name="Text Box 10"/>
          <p:cNvSpPr txBox="1">
            <a:spLocks noChangeArrowheads="1"/>
          </p:cNvSpPr>
          <p:nvPr/>
        </p:nvSpPr>
        <p:spPr bwMode="auto">
          <a:xfrm>
            <a:off x="2339975" y="5807075"/>
            <a:ext cx="14081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3300"/>
                </a:solidFill>
                <a:latin typeface="Times New Roman" pitchFamily="18" charset="0"/>
              </a:rPr>
              <a:t>familiar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9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9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9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9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89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89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89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89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1" grpId="0"/>
      <p:bldP spid="89092" grpId="0"/>
      <p:bldP spid="89093" grpId="0"/>
      <p:bldP spid="89094" grpId="0"/>
      <p:bldP spid="89095" grpId="0"/>
      <p:bldP spid="89096" grpId="0"/>
      <p:bldP spid="89097" grpId="0"/>
      <p:bldP spid="89098" grpId="0"/>
      <p:bldP spid="8909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Text Box 2"/>
          <p:cNvSpPr txBox="1">
            <a:spLocks noChangeArrowheads="1"/>
          </p:cNvSpPr>
          <p:nvPr/>
        </p:nvSpPr>
        <p:spPr bwMode="auto">
          <a:xfrm>
            <a:off x="539750" y="873125"/>
            <a:ext cx="806450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57188" indent="-357188"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</a:pPr>
            <a:r>
              <a:rPr lang="en-US" altLang="zh-CN" sz="2800" b="1" smtClean="0">
                <a:solidFill>
                  <a:srgbClr val="000000"/>
                </a:solidFill>
                <a:latin typeface="Times New Roman" pitchFamily="18" charset="0"/>
              </a:rPr>
              <a:t>Marian was shy and_________ did not want to give a performance.</a:t>
            </a:r>
          </a:p>
          <a:p>
            <a:pPr marL="357188" indent="-357188"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</a:pPr>
            <a:r>
              <a:rPr lang="en-US" altLang="zh-CN" sz="2800" b="1" smtClean="0">
                <a:solidFill>
                  <a:srgbClr val="000000"/>
                </a:solidFill>
                <a:latin typeface="Times New Roman" pitchFamily="18" charset="0"/>
              </a:rPr>
              <a:t>John worked hard as an actor so that he could ______ money for his family.</a:t>
            </a:r>
          </a:p>
          <a:p>
            <a:pPr marL="357188" indent="-357188"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</a:pPr>
            <a:r>
              <a:rPr lang="en-US" altLang="zh-CN" sz="2800" b="1" smtClean="0">
                <a:solidFill>
                  <a:srgbClr val="000000"/>
                </a:solidFill>
                <a:latin typeface="Times New Roman" pitchFamily="18" charset="0"/>
              </a:rPr>
              <a:t>You may be able to_____ out all that mess but I am not relying on it.</a:t>
            </a:r>
          </a:p>
          <a:p>
            <a:pPr marL="357188" indent="-357188"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</a:pPr>
            <a:r>
              <a:rPr lang="en-US" altLang="zh-CN" sz="2800" b="1" smtClean="0">
                <a:solidFill>
                  <a:srgbClr val="000000"/>
                </a:solidFill>
                <a:latin typeface="Times New Roman" pitchFamily="18" charset="0"/>
              </a:rPr>
              <a:t>Jackie Chan is an ______ whose fame has spread as far as Hollywood.</a:t>
            </a:r>
          </a:p>
          <a:p>
            <a:pPr marL="357188" indent="-357188"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</a:pPr>
            <a:r>
              <a:rPr lang="en-US" altLang="zh-CN" sz="2800" b="1" smtClean="0">
                <a:solidFill>
                  <a:srgbClr val="000000"/>
                </a:solidFill>
                <a:latin typeface="Times New Roman" pitchFamily="18" charset="0"/>
              </a:rPr>
              <a:t>Two days is a very______ visit if you are not familiar with our town or the countryside.</a:t>
            </a:r>
          </a:p>
        </p:txBody>
      </p:sp>
      <p:sp>
        <p:nvSpPr>
          <p:cNvPr id="214019" name="Text Box 3"/>
          <p:cNvSpPr txBox="1">
            <a:spLocks noChangeArrowheads="1"/>
          </p:cNvSpPr>
          <p:nvPr/>
        </p:nvSpPr>
        <p:spPr bwMode="auto">
          <a:xfrm>
            <a:off x="4211638" y="858838"/>
            <a:ext cx="15113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0000"/>
                </a:solidFill>
                <a:latin typeface="Times New Roman" pitchFamily="18" charset="0"/>
              </a:rPr>
              <a:t>sensitive</a:t>
            </a:r>
          </a:p>
        </p:txBody>
      </p:sp>
      <p:sp>
        <p:nvSpPr>
          <p:cNvPr id="214020" name="Text Box 4"/>
          <p:cNvSpPr txBox="1">
            <a:spLocks noChangeArrowheads="1"/>
          </p:cNvSpPr>
          <p:nvPr/>
        </p:nvSpPr>
        <p:spPr bwMode="auto">
          <a:xfrm>
            <a:off x="1112838" y="2370138"/>
            <a:ext cx="9366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0000"/>
                </a:solidFill>
                <a:latin typeface="Times New Roman" pitchFamily="18" charset="0"/>
              </a:rPr>
              <a:t>earn</a:t>
            </a:r>
          </a:p>
        </p:txBody>
      </p:sp>
      <p:sp>
        <p:nvSpPr>
          <p:cNvPr id="214021" name="Text Box 5"/>
          <p:cNvSpPr txBox="1">
            <a:spLocks noChangeArrowheads="1"/>
          </p:cNvSpPr>
          <p:nvPr/>
        </p:nvSpPr>
        <p:spPr bwMode="auto">
          <a:xfrm>
            <a:off x="3994150" y="3017838"/>
            <a:ext cx="863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0000"/>
                </a:solidFill>
                <a:latin typeface="Times New Roman" pitchFamily="18" charset="0"/>
              </a:rPr>
              <a:t>sort</a:t>
            </a:r>
          </a:p>
        </p:txBody>
      </p:sp>
      <p:sp>
        <p:nvSpPr>
          <p:cNvPr id="214022" name="Text Box 6"/>
          <p:cNvSpPr txBox="1">
            <a:spLocks noChangeArrowheads="1"/>
          </p:cNvSpPr>
          <p:nvPr/>
        </p:nvSpPr>
        <p:spPr bwMode="auto">
          <a:xfrm>
            <a:off x="3849688" y="4098925"/>
            <a:ext cx="10810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0000"/>
                </a:solidFill>
                <a:latin typeface="Times New Roman" pitchFamily="18" charset="0"/>
              </a:rPr>
              <a:t>actor</a:t>
            </a:r>
          </a:p>
        </p:txBody>
      </p:sp>
      <p:sp>
        <p:nvSpPr>
          <p:cNvPr id="214023" name="Text Box 7"/>
          <p:cNvSpPr txBox="1">
            <a:spLocks noChangeArrowheads="1"/>
          </p:cNvSpPr>
          <p:nvPr/>
        </p:nvSpPr>
        <p:spPr bwMode="auto">
          <a:xfrm>
            <a:off x="3922713" y="5137150"/>
            <a:ext cx="9350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0000"/>
                </a:solidFill>
                <a:latin typeface="Times New Roman" pitchFamily="18" charset="0"/>
              </a:rPr>
              <a:t>brief</a:t>
            </a:r>
          </a:p>
        </p:txBody>
      </p:sp>
      <p:sp>
        <p:nvSpPr>
          <p:cNvPr id="214024" name="Text Box 8"/>
          <p:cNvSpPr txBox="1">
            <a:spLocks noChangeArrowheads="1"/>
          </p:cNvSpPr>
          <p:nvPr/>
        </p:nvSpPr>
        <p:spPr bwMode="auto">
          <a:xfrm>
            <a:off x="468313" y="260350"/>
            <a:ext cx="4895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400" b="1" smtClean="0">
                <a:solidFill>
                  <a:srgbClr val="FF0000"/>
                </a:solidFill>
                <a:latin typeface="Times New Roman" pitchFamily="18" charset="0"/>
              </a:rPr>
              <a:t>Answer key to exercise 1 on page 70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4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4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4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4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4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019" grpId="0"/>
      <p:bldP spid="214020" grpId="0"/>
      <p:bldP spid="214021" grpId="0"/>
      <p:bldP spid="214022" grpId="0"/>
      <p:bldP spid="21402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Text Box 2"/>
          <p:cNvSpPr txBox="1">
            <a:spLocks noChangeArrowheads="1"/>
          </p:cNvSpPr>
          <p:nvPr/>
        </p:nvSpPr>
        <p:spPr bwMode="auto">
          <a:xfrm>
            <a:off x="395288" y="620713"/>
            <a:ext cx="8208962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57188" indent="-357188" fontAlgn="base">
              <a:spcBef>
                <a:spcPct val="50000"/>
              </a:spcBef>
              <a:spcAft>
                <a:spcPct val="0"/>
              </a:spcAft>
              <a:buFontTx/>
              <a:buAutoNum type="arabicPeriod" startAt="6"/>
            </a:pPr>
            <a:r>
              <a:rPr lang="en-US" altLang="zh-CN" sz="2800" b="1" smtClean="0">
                <a:solidFill>
                  <a:srgbClr val="000000"/>
                </a:solidFill>
                <a:latin typeface="Times New Roman" pitchFamily="18" charset="0"/>
              </a:rPr>
              <a:t>In England it is fun to go to the local ______ for lunch on Sunday and for a walk afterwards.</a:t>
            </a:r>
          </a:p>
          <a:p>
            <a:pPr marL="357188" indent="-357188" fontAlgn="base">
              <a:spcBef>
                <a:spcPct val="50000"/>
              </a:spcBef>
              <a:spcAft>
                <a:spcPct val="0"/>
              </a:spcAft>
              <a:buFontTx/>
              <a:buAutoNum type="arabicPeriod" startAt="6"/>
            </a:pPr>
            <a:r>
              <a:rPr lang="en-US" altLang="zh-CN" sz="2800" b="1" smtClean="0">
                <a:solidFill>
                  <a:srgbClr val="000000"/>
                </a:solidFill>
                <a:latin typeface="Times New Roman" pitchFamily="18" charset="0"/>
              </a:rPr>
              <a:t>Freddy’s ______ changed when he grew from a tadpole into a frog.</a:t>
            </a:r>
          </a:p>
          <a:p>
            <a:pPr marL="357188" indent="-357188" fontAlgn="base">
              <a:spcBef>
                <a:spcPct val="50000"/>
              </a:spcBef>
              <a:spcAft>
                <a:spcPct val="0"/>
              </a:spcAft>
              <a:buFontTx/>
              <a:buAutoNum type="arabicPeriod" startAt="6"/>
            </a:pPr>
            <a:r>
              <a:rPr lang="en-US" altLang="zh-CN" sz="2800" b="1" smtClean="0">
                <a:solidFill>
                  <a:srgbClr val="000000"/>
                </a:solidFill>
                <a:latin typeface="Times New Roman" pitchFamily="18" charset="0"/>
              </a:rPr>
              <a:t>Watson liked to pretend he was spy when he wore a hat, a ______ and sunglasses.</a:t>
            </a:r>
          </a:p>
          <a:p>
            <a:pPr marL="357188" indent="-357188" fontAlgn="base">
              <a:spcBef>
                <a:spcPct val="50000"/>
              </a:spcBef>
              <a:spcAft>
                <a:spcPct val="0"/>
              </a:spcAft>
              <a:buFontTx/>
              <a:buAutoNum type="arabicPeriod" startAt="6"/>
            </a:pPr>
            <a:r>
              <a:rPr lang="en-US" altLang="zh-CN" sz="2800" b="1" smtClean="0">
                <a:solidFill>
                  <a:srgbClr val="000000"/>
                </a:solidFill>
                <a:latin typeface="Times New Roman" pitchFamily="18" charset="0"/>
              </a:rPr>
              <a:t>George enjoys playing jokes on me but I find them _______ .</a:t>
            </a:r>
          </a:p>
          <a:p>
            <a:pPr marL="357188" indent="-357188" fontAlgn="base">
              <a:spcBef>
                <a:spcPct val="50000"/>
              </a:spcBef>
              <a:spcAft>
                <a:spcPct val="0"/>
              </a:spcAft>
              <a:buFontTx/>
              <a:buAutoNum type="arabicPeriod" startAt="6"/>
            </a:pPr>
            <a:r>
              <a:rPr lang="en-US" altLang="zh-CN" sz="2800" b="1" smtClean="0">
                <a:solidFill>
                  <a:srgbClr val="000000"/>
                </a:solidFill>
                <a:latin typeface="Times New Roman" pitchFamily="18" charset="0"/>
              </a:rPr>
              <a:t>Kate broadcast her new CD on the radio; in_________, she gave performances on TV.</a:t>
            </a:r>
          </a:p>
        </p:txBody>
      </p:sp>
      <p:sp>
        <p:nvSpPr>
          <p:cNvPr id="215043" name="Text Box 3"/>
          <p:cNvSpPr txBox="1">
            <a:spLocks noChangeArrowheads="1"/>
          </p:cNvSpPr>
          <p:nvPr/>
        </p:nvSpPr>
        <p:spPr bwMode="auto">
          <a:xfrm>
            <a:off x="6586538" y="639763"/>
            <a:ext cx="8651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0000"/>
                </a:solidFill>
                <a:latin typeface="Times New Roman" pitchFamily="18" charset="0"/>
              </a:rPr>
              <a:t>pub</a:t>
            </a:r>
          </a:p>
        </p:txBody>
      </p:sp>
      <p:sp>
        <p:nvSpPr>
          <p:cNvPr id="215044" name="Text Box 4"/>
          <p:cNvSpPr txBox="1">
            <a:spLocks noChangeArrowheads="1"/>
          </p:cNvSpPr>
          <p:nvPr/>
        </p:nvSpPr>
        <p:spPr bwMode="auto">
          <a:xfrm>
            <a:off x="2339975" y="1720850"/>
            <a:ext cx="10080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0000"/>
                </a:solidFill>
                <a:latin typeface="Times New Roman" pitchFamily="18" charset="0"/>
              </a:rPr>
              <a:t>form</a:t>
            </a:r>
          </a:p>
        </p:txBody>
      </p:sp>
      <p:sp>
        <p:nvSpPr>
          <p:cNvPr id="215045" name="Text Box 5"/>
          <p:cNvSpPr txBox="1">
            <a:spLocks noChangeArrowheads="1"/>
          </p:cNvSpPr>
          <p:nvPr/>
        </p:nvSpPr>
        <p:spPr bwMode="auto">
          <a:xfrm>
            <a:off x="2051050" y="3232150"/>
            <a:ext cx="11525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0000"/>
                </a:solidFill>
                <a:latin typeface="Times New Roman" pitchFamily="18" charset="0"/>
              </a:rPr>
              <a:t>beard</a:t>
            </a:r>
          </a:p>
        </p:txBody>
      </p:sp>
      <p:sp>
        <p:nvSpPr>
          <p:cNvPr id="215046" name="Text Box 6"/>
          <p:cNvSpPr txBox="1">
            <a:spLocks noChangeArrowheads="1"/>
          </p:cNvSpPr>
          <p:nvPr/>
        </p:nvSpPr>
        <p:spPr bwMode="auto">
          <a:xfrm>
            <a:off x="827088" y="4256088"/>
            <a:ext cx="12969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0000"/>
                </a:solidFill>
                <a:latin typeface="Times New Roman" pitchFamily="18" charset="0"/>
              </a:rPr>
              <a:t>painful</a:t>
            </a:r>
          </a:p>
        </p:txBody>
      </p:sp>
      <p:sp>
        <p:nvSpPr>
          <p:cNvPr id="215047" name="Text Box 7"/>
          <p:cNvSpPr txBox="1">
            <a:spLocks noChangeArrowheads="1"/>
          </p:cNvSpPr>
          <p:nvPr/>
        </p:nvSpPr>
        <p:spPr bwMode="auto">
          <a:xfrm>
            <a:off x="1187450" y="5335588"/>
            <a:ext cx="15128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0000"/>
                </a:solidFill>
                <a:latin typeface="Times New Roman" pitchFamily="18" charset="0"/>
              </a:rPr>
              <a:t>addition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5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5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5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5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3" grpId="0"/>
      <p:bldP spid="215044" grpId="0"/>
      <p:bldP spid="215045" grpId="0"/>
      <p:bldP spid="215046" grpId="0"/>
      <p:bldP spid="21504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Text Box 2"/>
          <p:cNvSpPr txBox="1">
            <a:spLocks noChangeArrowheads="1"/>
          </p:cNvSpPr>
          <p:nvPr/>
        </p:nvSpPr>
        <p:spPr bwMode="auto">
          <a:xfrm>
            <a:off x="395288" y="576263"/>
            <a:ext cx="8353425" cy="573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dirty="0" smtClean="0">
                <a:solidFill>
                  <a:srgbClr val="000000"/>
                </a:solidFill>
                <a:latin typeface="Times New Roman" pitchFamily="18" charset="0"/>
              </a:rPr>
              <a:t>One day Freddy the frog was given an _________ to hear another famous frog, Jeremy Green, ________ his songs. Freddy felt very excited as he was Jeremy’s friend and was ____________ his performances. He decided to pretend to be a devoted fan and ________ on him. He put on a ______ , a hat and sunglasses. He felt quite _________ that Jeremy would not recognize him. After the ____________ Freddy went to the bank of the lake and waited for Jeremy. As the singer was near, Freddy waved, _______ his legs in the water, slipped on a lily leaf and disappeared. </a:t>
            </a:r>
          </a:p>
        </p:txBody>
      </p:sp>
      <p:sp>
        <p:nvSpPr>
          <p:cNvPr id="216067" name="Text Box 3"/>
          <p:cNvSpPr txBox="1">
            <a:spLocks noChangeArrowheads="1"/>
          </p:cNvSpPr>
          <p:nvPr/>
        </p:nvSpPr>
        <p:spPr bwMode="auto">
          <a:xfrm>
            <a:off x="6168220" y="620713"/>
            <a:ext cx="1657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</a:rPr>
              <a:t>invitation</a:t>
            </a:r>
          </a:p>
        </p:txBody>
      </p:sp>
      <p:sp>
        <p:nvSpPr>
          <p:cNvPr id="216068" name="Text Box 4"/>
          <p:cNvSpPr txBox="1">
            <a:spLocks noChangeArrowheads="1"/>
          </p:cNvSpPr>
          <p:nvPr/>
        </p:nvSpPr>
        <p:spPr bwMode="auto">
          <a:xfrm>
            <a:off x="6948488" y="1181100"/>
            <a:ext cx="15113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</a:rPr>
              <a:t>perform</a:t>
            </a:r>
          </a:p>
        </p:txBody>
      </p:sp>
      <p:sp>
        <p:nvSpPr>
          <p:cNvPr id="216069" name="Text Box 5"/>
          <p:cNvSpPr txBox="1">
            <a:spLocks noChangeArrowheads="1"/>
          </p:cNvSpPr>
          <p:nvPr/>
        </p:nvSpPr>
        <p:spPr bwMode="auto">
          <a:xfrm>
            <a:off x="2843213" y="2189163"/>
            <a:ext cx="22336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0000"/>
                </a:solidFill>
                <a:latin typeface="Times New Roman" pitchFamily="18" charset="0"/>
              </a:rPr>
              <a:t>familiar with</a:t>
            </a:r>
          </a:p>
        </p:txBody>
      </p:sp>
      <p:sp>
        <p:nvSpPr>
          <p:cNvPr id="216070" name="Text Box 6"/>
          <p:cNvSpPr txBox="1">
            <a:spLocks noChangeArrowheads="1"/>
          </p:cNvSpPr>
          <p:nvPr/>
        </p:nvSpPr>
        <p:spPr bwMode="auto">
          <a:xfrm>
            <a:off x="6877050" y="2693988"/>
            <a:ext cx="18716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0000"/>
                </a:solidFill>
                <a:latin typeface="Times New Roman" pitchFamily="18" charset="0"/>
              </a:rPr>
              <a:t>play a joke</a:t>
            </a:r>
          </a:p>
        </p:txBody>
      </p:sp>
      <p:sp>
        <p:nvSpPr>
          <p:cNvPr id="216071" name="Text Box 7"/>
          <p:cNvSpPr txBox="1">
            <a:spLocks noChangeArrowheads="1"/>
          </p:cNvSpPr>
          <p:nvPr/>
        </p:nvSpPr>
        <p:spPr bwMode="auto">
          <a:xfrm>
            <a:off x="3635375" y="3213100"/>
            <a:ext cx="12239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0000"/>
                </a:solidFill>
                <a:latin typeface="Times New Roman" pitchFamily="18" charset="0"/>
              </a:rPr>
              <a:t>beard</a:t>
            </a:r>
          </a:p>
        </p:txBody>
      </p:sp>
      <p:sp>
        <p:nvSpPr>
          <p:cNvPr id="216072" name="Text Box 8"/>
          <p:cNvSpPr txBox="1">
            <a:spLocks noChangeArrowheads="1"/>
          </p:cNvSpPr>
          <p:nvPr/>
        </p:nvSpPr>
        <p:spPr bwMode="auto">
          <a:xfrm>
            <a:off x="1908175" y="3702050"/>
            <a:ext cx="16557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0000"/>
                </a:solidFill>
                <a:latin typeface="Times New Roman" pitchFamily="18" charset="0"/>
              </a:rPr>
              <a:t>confident</a:t>
            </a:r>
          </a:p>
        </p:txBody>
      </p:sp>
      <p:sp>
        <p:nvSpPr>
          <p:cNvPr id="216073" name="Text Box 9"/>
          <p:cNvSpPr txBox="1">
            <a:spLocks noChangeArrowheads="1"/>
          </p:cNvSpPr>
          <p:nvPr/>
        </p:nvSpPr>
        <p:spPr bwMode="auto">
          <a:xfrm>
            <a:off x="2771775" y="4221163"/>
            <a:ext cx="23050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0000"/>
                </a:solidFill>
                <a:latin typeface="Times New Roman" pitchFamily="18" charset="0"/>
              </a:rPr>
              <a:t>performance</a:t>
            </a:r>
          </a:p>
        </p:txBody>
      </p:sp>
      <p:sp>
        <p:nvSpPr>
          <p:cNvPr id="216074" name="Text Box 10"/>
          <p:cNvSpPr txBox="1">
            <a:spLocks noChangeArrowheads="1"/>
          </p:cNvSpPr>
          <p:nvPr/>
        </p:nvSpPr>
        <p:spPr bwMode="auto">
          <a:xfrm>
            <a:off x="3708400" y="5247821"/>
            <a:ext cx="13684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</a:rPr>
              <a:t>dipped</a:t>
            </a:r>
          </a:p>
        </p:txBody>
      </p:sp>
      <p:sp>
        <p:nvSpPr>
          <p:cNvPr id="216075" name="Text Box 11"/>
          <p:cNvSpPr txBox="1">
            <a:spLocks noChangeArrowheads="1"/>
          </p:cNvSpPr>
          <p:nvPr/>
        </p:nvSpPr>
        <p:spPr bwMode="auto">
          <a:xfrm>
            <a:off x="468313" y="163513"/>
            <a:ext cx="5111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400" b="1" smtClean="0">
                <a:solidFill>
                  <a:srgbClr val="FF0000"/>
                </a:solidFill>
                <a:latin typeface="Times New Roman" pitchFamily="18" charset="0"/>
              </a:rPr>
              <a:t>Answer key to exercise 2 on page 70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6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6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6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6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6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16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16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16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067" grpId="0"/>
      <p:bldP spid="216068" grpId="0"/>
      <p:bldP spid="216069" grpId="0"/>
      <p:bldP spid="216070" grpId="0"/>
      <p:bldP spid="216071" grpId="0"/>
      <p:bldP spid="216072" grpId="0"/>
      <p:bldP spid="216073" grpId="0"/>
      <p:bldP spid="21607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Text Box 2"/>
          <p:cNvSpPr txBox="1">
            <a:spLocks noChangeArrowheads="1"/>
          </p:cNvSpPr>
          <p:nvPr/>
        </p:nvSpPr>
        <p:spPr bwMode="auto">
          <a:xfrm>
            <a:off x="458543" y="620688"/>
            <a:ext cx="8137525" cy="5359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  <a:latin typeface="Times New Roman" pitchFamily="18" charset="0"/>
              </a:rPr>
              <a:t>Jeremy looked horrified and then throwing off his clothes he jumped into the water at once. They both reappeared with Jeremy holding Freddy in his arms. __________ when they were back on dry land Freddy apologized. “It was not a good joke,” he said. “Thank you Jeremy. I hit a rock in the water and it was so_______. I might not still be alive if it were not for you!”</a:t>
            </a:r>
          </a:p>
        </p:txBody>
      </p:sp>
      <p:sp>
        <p:nvSpPr>
          <p:cNvPr id="217091" name="Text Box 3"/>
          <p:cNvSpPr txBox="1">
            <a:spLocks noChangeArrowheads="1"/>
          </p:cNvSpPr>
          <p:nvPr/>
        </p:nvSpPr>
        <p:spPr bwMode="auto">
          <a:xfrm>
            <a:off x="5292080" y="2492896"/>
            <a:ext cx="230358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</a:rPr>
              <a:t>Afterwards</a:t>
            </a:r>
          </a:p>
        </p:txBody>
      </p:sp>
      <p:sp>
        <p:nvSpPr>
          <p:cNvPr id="217092" name="Text Box 4"/>
          <p:cNvSpPr txBox="1">
            <a:spLocks noChangeArrowheads="1"/>
          </p:cNvSpPr>
          <p:nvPr/>
        </p:nvSpPr>
        <p:spPr bwMode="auto">
          <a:xfrm>
            <a:off x="2771800" y="4797152"/>
            <a:ext cx="14398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</a:rPr>
              <a:t>painful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7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7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1" grpId="0"/>
      <p:bldP spid="21709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Text Box 2"/>
          <p:cNvSpPr txBox="1">
            <a:spLocks noChangeArrowheads="1"/>
          </p:cNvSpPr>
          <p:nvPr/>
        </p:nvSpPr>
        <p:spPr bwMode="auto">
          <a:xfrm>
            <a:off x="107504" y="620687"/>
            <a:ext cx="8820472" cy="5558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57188" indent="-357188"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FontTx/>
              <a:buAutoNum type="arabicPeriod"/>
            </a:pPr>
            <a:r>
              <a:rPr lang="en-US" altLang="zh-CN" sz="3200" b="1" dirty="0" smtClean="0">
                <a:solidFill>
                  <a:srgbClr val="000000"/>
                </a:solidFill>
                <a:latin typeface="Times New Roman" pitchFamily="18" charset="0"/>
              </a:rPr>
              <a:t>This is the home I have always dreamed of! When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</a:rPr>
              <a:t>can we </a:t>
            </a:r>
            <a:r>
              <a:rPr lang="en-US" altLang="zh-CN" sz="3200" b="1" dirty="0" smtClean="0">
                <a:solidFill>
                  <a:srgbClr val="000000"/>
                </a:solidFill>
                <a:latin typeface="Times New Roman" pitchFamily="18" charset="0"/>
              </a:rPr>
              <a:t>move in?</a:t>
            </a:r>
          </a:p>
          <a:p>
            <a:pPr marL="357188" indent="-357188"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FontTx/>
              <a:buAutoNum type="arabicPeriod"/>
            </a:pPr>
            <a:r>
              <a:rPr lang="en-US" altLang="zh-CN" sz="3200" b="1" dirty="0" smtClean="0">
                <a:solidFill>
                  <a:srgbClr val="000000"/>
                </a:solidFill>
                <a:latin typeface="Times New Roman" pitchFamily="18" charset="0"/>
              </a:rPr>
              <a:t>You can be honest with me since I am familiar with the situation.</a:t>
            </a:r>
          </a:p>
          <a:p>
            <a:pPr marL="357188" indent="-357188"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FontTx/>
              <a:buAutoNum type="arabicPeriod"/>
            </a:pPr>
            <a:r>
              <a:rPr lang="en-US" altLang="zh-CN" sz="3200" b="1" dirty="0" smtClean="0">
                <a:solidFill>
                  <a:srgbClr val="000000"/>
                </a:solidFill>
                <a:latin typeface="Times New Roman" pitchFamily="18" charset="0"/>
              </a:rPr>
              <a:t>He likes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</a:rPr>
              <a:t>playing jokes on others </a:t>
            </a:r>
            <a:r>
              <a:rPr lang="en-US" altLang="zh-CN" sz="3200" b="1" dirty="0" smtClean="0">
                <a:solidFill>
                  <a:srgbClr val="000000"/>
                </a:solidFill>
                <a:latin typeface="Times New Roman" pitchFamily="18" charset="0"/>
              </a:rPr>
              <a:t>but is very sensitive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</a:rPr>
              <a:t>if </a:t>
            </a:r>
            <a:r>
              <a:rPr lang="en-US" altLang="zh-CN" sz="3200" b="1" dirty="0" smtClean="0">
                <a:solidFill>
                  <a:srgbClr val="000000"/>
                </a:solidFill>
                <a:latin typeface="Times New Roman" pitchFamily="18" charset="0"/>
              </a:rPr>
              <a:t>others play jokes on him.</a:t>
            </a:r>
          </a:p>
          <a:p>
            <a:pPr marL="357188" indent="-357188"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FontTx/>
              <a:buAutoNum type="arabicPeriod"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</a:rPr>
              <a:t>For </a:t>
            </a:r>
            <a:r>
              <a:rPr lang="en-US" altLang="zh-CN" sz="3200" b="1" dirty="0" smtClean="0">
                <a:solidFill>
                  <a:srgbClr val="000000"/>
                </a:solidFill>
                <a:latin typeface="Times New Roman" pitchFamily="18" charset="0"/>
              </a:rPr>
              <a:t>a brief moment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</a:rPr>
              <a:t>/</a:t>
            </a:r>
            <a:r>
              <a:rPr lang="en-US" altLang="zh-CN" sz="3200" b="1" dirty="0" smtClean="0">
                <a:solidFill>
                  <a:srgbClr val="000000"/>
                </a:solidFill>
                <a:latin typeface="Times New Roman" pitchFamily="18" charset="0"/>
              </a:rPr>
              <a:t>I forgot the pain in my leg/ as I laughed at the humorous jokes of the actor.</a:t>
            </a:r>
          </a:p>
        </p:txBody>
      </p:sp>
      <p:sp>
        <p:nvSpPr>
          <p:cNvPr id="218115" name="Text Box 3"/>
          <p:cNvSpPr txBox="1">
            <a:spLocks noChangeArrowheads="1"/>
          </p:cNvSpPr>
          <p:nvPr/>
        </p:nvSpPr>
        <p:spPr bwMode="auto">
          <a:xfrm>
            <a:off x="459568" y="907"/>
            <a:ext cx="4967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400" b="1" dirty="0" smtClean="0">
                <a:solidFill>
                  <a:srgbClr val="FF0000"/>
                </a:solidFill>
                <a:latin typeface="Times New Roman" pitchFamily="18" charset="0"/>
              </a:rPr>
              <a:t>Answer key to exercise 3 on page 70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8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8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8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8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8114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ChangeArrowheads="1"/>
          </p:cNvSpPr>
          <p:nvPr/>
        </p:nvSpPr>
        <p:spPr bwMode="auto">
          <a:xfrm>
            <a:off x="467544" y="620688"/>
            <a:ext cx="7559675" cy="5687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57188" indent="-357188"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FontTx/>
              <a:buAutoNum type="arabicPeriod" startAt="5"/>
            </a:pP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There are many reasons 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for his success. Afterwards we agreed that (above all/ </a:t>
            </a:r>
            <a:r>
              <a:rPr lang="en-US" altLang="zh-CN" sz="3600" b="1" u="sng" dirty="0" smtClean="0">
                <a:solidFill>
                  <a:srgbClr val="000000"/>
                </a:solidFill>
                <a:latin typeface="Times New Roman" pitchFamily="18" charset="0"/>
              </a:rPr>
              <a:t>the love and devotion of his fans 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had made </a:t>
            </a:r>
            <a:r>
              <a:rPr lang="en-US" altLang="zh-CN" sz="3600" b="1" u="sng" dirty="0" smtClean="0">
                <a:solidFill>
                  <a:srgbClr val="000000"/>
                </a:solidFill>
                <a:latin typeface="Times New Roman" pitchFamily="18" charset="0"/>
              </a:rPr>
              <a:t>his career 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successful).</a:t>
            </a:r>
          </a:p>
          <a:p>
            <a:pPr marL="357188" indent="-357188"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FontTx/>
              <a:buAutoNum type="arabicPeriod" startAt="5"/>
            </a:pP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For the next year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or so 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I will have to rely on my son to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support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 the family.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9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9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38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smtClean="0"/>
          </a:p>
        </p:txBody>
      </p:sp>
      <p:pic>
        <p:nvPicPr>
          <p:cNvPr id="39940" name="Picture 4" descr="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3285" name="Text Box 5"/>
          <p:cNvSpPr txBox="1">
            <a:spLocks noChangeArrowheads="1"/>
          </p:cNvSpPr>
          <p:nvPr/>
        </p:nvSpPr>
        <p:spPr bwMode="auto">
          <a:xfrm>
            <a:off x="647700" y="2212975"/>
            <a:ext cx="8820150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400">
                <a:solidFill>
                  <a:srgbClr val="FF0000"/>
                </a:solidFill>
                <a:latin typeface="Comic Sans MS" pitchFamily="66" charset="0"/>
              </a:rPr>
              <a:t>Without music, life is a journey through a desert.</a:t>
            </a:r>
            <a:r>
              <a:rPr lang="en-US" altLang="zh-CN" sz="320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38551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3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7532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753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753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328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974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93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909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凸显">
  <a:themeElements>
    <a:clrScheme name="凸显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凸显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凸显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345</TotalTime>
  <Words>1606</Words>
  <Application>Microsoft Office PowerPoint</Application>
  <PresentationFormat>全屏显示(4:3)</PresentationFormat>
  <Paragraphs>234</Paragraphs>
  <Slides>40</Slides>
  <Notes>5</Notes>
  <HiddenSlides>0</HiddenSlides>
  <MMClips>0</MMClips>
  <ScaleCrop>false</ScaleCrop>
  <HeadingPairs>
    <vt:vector size="4" baseType="variant">
      <vt:variant>
        <vt:lpstr>主题</vt:lpstr>
      </vt:variant>
      <vt:variant>
        <vt:i4>3</vt:i4>
      </vt:variant>
      <vt:variant>
        <vt:lpstr>幻灯片标题</vt:lpstr>
      </vt:variant>
      <vt:variant>
        <vt:i4>40</vt:i4>
      </vt:variant>
    </vt:vector>
  </HeadingPairs>
  <TitlesOfParts>
    <vt:vector size="43" baseType="lpstr">
      <vt:lpstr>凸显</vt:lpstr>
      <vt:lpstr>默认设计模板</vt:lpstr>
      <vt:lpstr>1_默认设计模板</vt:lpstr>
      <vt:lpstr>U5 Reading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U5 Reading </dc:title>
  <dc:creator>MARTIAN_H</dc:creator>
  <cp:lastModifiedBy>王橙橙</cp:lastModifiedBy>
  <cp:revision>22</cp:revision>
  <dcterms:created xsi:type="dcterms:W3CDTF">2017-02-17T12:44:10Z</dcterms:created>
  <dcterms:modified xsi:type="dcterms:W3CDTF">2017-02-23T03:24:14Z</dcterms:modified>
</cp:coreProperties>
</file>