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68" r:id="rId4"/>
    <p:sldId id="269" r:id="rId5"/>
    <p:sldId id="260" r:id="rId6"/>
    <p:sldId id="263" r:id="rId7"/>
    <p:sldId id="261" r:id="rId8"/>
    <p:sldId id="264" r:id="rId9"/>
    <p:sldId id="258" r:id="rId10"/>
    <p:sldId id="265" r:id="rId11"/>
    <p:sldId id="259" r:id="rId12"/>
    <p:sldId id="267" r:id="rId13"/>
    <p:sldId id="266" r:id="rId1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9" Type="http://schemas.openxmlformats.org/officeDocument/2006/relationships/theme" Target="../theme/theme1.xml"/><Relationship Id="rId18" Type="http://schemas.openxmlformats.org/officeDocument/2006/relationships/tags" Target="../tags/tag62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8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65.xml"/><Relationship Id="rId2" Type="http://schemas.openxmlformats.org/officeDocument/2006/relationships/tags" Target="../tags/tag64.xml"/><Relationship Id="rId1" Type="http://schemas.openxmlformats.org/officeDocument/2006/relationships/tags" Target="../tags/tag6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6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7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7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7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7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7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7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7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idx="4294967295"/>
            <p:custDataLst>
              <p:tags r:id="rId1"/>
            </p:custDataLst>
          </p:nvPr>
        </p:nvSpPr>
        <p:spPr>
          <a:xfrm>
            <a:off x="2392680" y="914400"/>
            <a:ext cx="9799320" cy="2570480"/>
          </a:xfrm>
        </p:spPr>
        <p:txBody>
          <a:bodyPr/>
          <a:p>
            <a:r>
              <a:rPr lang="zh-CN" altLang="zh-CN"/>
              <a:t>空白演示</a:t>
            </a:r>
            <a:endParaRPr lang="zh-CN" altLang="zh-CN"/>
          </a:p>
        </p:txBody>
      </p:sp>
      <p:sp>
        <p:nvSpPr>
          <p:cNvPr id="3" name="副标题 2"/>
          <p:cNvSpPr>
            <a:spLocks noGrp="1"/>
          </p:cNvSpPr>
          <p:nvPr>
            <p:ph type="subTitle" idx="4294967295"/>
            <p:custDataLst>
              <p:tags r:id="rId2"/>
            </p:custDataLst>
          </p:nvPr>
        </p:nvSpPr>
        <p:spPr>
          <a:xfrm>
            <a:off x="2392680" y="3560445"/>
            <a:ext cx="9799320" cy="1472565"/>
          </a:xfrm>
        </p:spPr>
        <p:txBody>
          <a:bodyPr/>
          <a:p>
            <a:r>
              <a:rPr lang="zh-CN" altLang="en-US"/>
              <a:t>单击输入您的封面副标题</a:t>
            </a:r>
            <a:endParaRPr lang="zh-CN" altLang="en-US"/>
          </a:p>
        </p:txBody>
      </p:sp>
    </p:spTree>
    <p:custDataLst>
      <p:tags r:id="rId3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373020" y="-71"/>
            <a:ext cx="11159173" cy="720725"/>
          </a:xfrm>
          <a:prstGeom prst="rect">
            <a:avLst/>
          </a:prstGeom>
        </p:spPr>
        <p:txBody>
          <a:bodyPr wrap="square" lIns="121875" tIns="60936" rIns="121875" bIns="60936">
            <a:spAutoFit/>
          </a:bodyPr>
          <a:lstStyle>
            <a:defPPr>
              <a:defRPr lang="zh-CN"/>
            </a:defPPr>
            <a:lvl1pPr marL="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600" b="1" kern="100" dirty="0">
                <a:latin typeface="+mj-ea"/>
                <a:ea typeface="+mj-ea"/>
                <a:cs typeface="Times New Roman" panose="02020603050405020304"/>
              </a:rPr>
              <a:t>全面认识科技的作用</a:t>
            </a:r>
            <a:endParaRPr lang="zh-CN" altLang="zh-CN" sz="1050" b="1" kern="100" dirty="0">
              <a:effectLst/>
              <a:latin typeface="+mj-ea"/>
              <a:ea typeface="+mj-ea"/>
              <a:cs typeface="Courier New" panose="02070309020205020404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372745" y="603250"/>
          <a:ext cx="11447145" cy="4510405"/>
        </p:xfrm>
        <a:graphic>
          <a:graphicData uri="http://schemas.openxmlformats.org/drawingml/2006/table">
            <a:tbl>
              <a:tblPr/>
              <a:tblGrid>
                <a:gridCol w="1823085"/>
                <a:gridCol w="9624060"/>
              </a:tblGrid>
              <a:tr h="5943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dirty="0">
                          <a:effectLst/>
                          <a:latin typeface="Times New Roman" panose="02020603050405020304"/>
                          <a:ea typeface="微软雅黑" panose="020B0503020204020204" pitchFamily="34" charset="-122"/>
                          <a:cs typeface="Times New Roman" panose="02020603050405020304"/>
                        </a:rPr>
                        <a:t>角度</a:t>
                      </a:r>
                      <a:endParaRPr lang="zh-CN" sz="26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0892" marR="208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>
                          <a:effectLst/>
                          <a:latin typeface="Times New Roman" panose="02020603050405020304"/>
                          <a:ea typeface="微软雅黑" panose="020B0503020204020204" pitchFamily="34" charset="-122"/>
                          <a:cs typeface="Times New Roman" panose="02020603050405020304"/>
                        </a:rPr>
                        <a:t>科技的作用</a:t>
                      </a:r>
                      <a:endParaRPr lang="zh-CN" sz="26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0892" marR="208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43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>
                          <a:effectLst/>
                          <a:latin typeface="Times New Roman" panose="02020603050405020304"/>
                          <a:ea typeface="微软雅黑" panose="020B0503020204020204" pitchFamily="34" charset="-122"/>
                          <a:cs typeface="Times New Roman" panose="02020603050405020304"/>
                        </a:rPr>
                        <a:t>文化与经济</a:t>
                      </a:r>
                      <a:endParaRPr lang="zh-CN" sz="26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0892" marR="208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dirty="0">
                          <a:effectLst/>
                          <a:latin typeface="华文楷体" panose="02010600040101010101" charset="-122"/>
                          <a:ea typeface="华文楷体" panose="02010600040101010101" charset="-122"/>
                          <a:cs typeface="Times New Roman" panose="02020603050405020304"/>
                          <a:sym typeface="+mn-ea"/>
                        </a:rPr>
                        <a:t>文化与经济相互交融。经济发展中，科学技术的作用越来越重要</a:t>
                      </a:r>
                      <a:endParaRPr lang="zh-CN" sz="2600" kern="100" dirty="0">
                        <a:effectLst/>
                        <a:latin typeface="华文楷体" panose="02010600040101010101" charset="-122"/>
                        <a:ea typeface="华文楷体" panose="02010600040101010101" charset="-122"/>
                        <a:cs typeface="Times New Roman" panose="02020603050405020304"/>
                      </a:endParaRPr>
                    </a:p>
                  </a:txBody>
                  <a:tcPr marL="20892" marR="208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8651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>
                          <a:effectLst/>
                          <a:latin typeface="Times New Roman" panose="02020603050405020304"/>
                          <a:ea typeface="微软雅黑" panose="020B0503020204020204" pitchFamily="34" charset="-122"/>
                          <a:cs typeface="Times New Roman" panose="02020603050405020304"/>
                        </a:rPr>
                        <a:t>文化交流</a:t>
                      </a:r>
                      <a:endParaRPr lang="zh-CN" sz="26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0892" marR="208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dirty="0">
                          <a:effectLst/>
                          <a:latin typeface="华文楷体" panose="02010600040101010101" charset="-122"/>
                          <a:ea typeface="华文楷体" panose="02010600040101010101" charset="-122"/>
                          <a:cs typeface="Times New Roman" panose="02020603050405020304"/>
                        </a:rPr>
                        <a:t>科学技术的发展，推动了大众传媒的发展。依托现代信息技术，大众传媒日益显示出文化传递、沟通、共享的强大功能，成为文化传播的主要手段</a:t>
                      </a:r>
                      <a:endParaRPr lang="zh-CN" sz="2600" kern="100" dirty="0">
                        <a:effectLst/>
                        <a:latin typeface="华文楷体" panose="02010600040101010101" charset="-122"/>
                        <a:ea typeface="华文楷体" panose="02010600040101010101" charset="-122"/>
                        <a:cs typeface="Times New Roman" panose="02020603050405020304"/>
                      </a:endParaRPr>
                    </a:p>
                  </a:txBody>
                  <a:tcPr marL="20892" marR="208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517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>
                          <a:effectLst/>
                          <a:latin typeface="Times New Roman" panose="02020603050405020304"/>
                          <a:ea typeface="微软雅黑" panose="020B0503020204020204" pitchFamily="34" charset="-122"/>
                          <a:cs typeface="Times New Roman" panose="02020603050405020304"/>
                        </a:rPr>
                        <a:t>文化传承</a:t>
                      </a:r>
                      <a:endParaRPr lang="zh-CN" sz="26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0892" marR="208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defTabSz="0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890395" algn="l"/>
                        </a:tabLst>
                      </a:pPr>
                      <a:r>
                        <a:rPr lang="zh-CN" sz="2600" kern="100">
                          <a:solidFill>
                            <a:srgbClr val="FF0000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  <a:cs typeface="Times New Roman" panose="02020603050405020304"/>
                          <a:sym typeface="+mn-ea"/>
                        </a:rPr>
                        <a:t>科学技术</a:t>
                      </a:r>
                      <a:r>
                        <a:rPr lang="zh-CN" sz="2600" kern="100">
                          <a:effectLst/>
                          <a:latin typeface="楷体" panose="02010609060101010101" charset="-122"/>
                          <a:ea typeface="楷体" panose="02010609060101010101" charset="-122"/>
                          <a:cs typeface="Times New Roman" panose="02020603050405020304"/>
                          <a:sym typeface="+mn-ea"/>
                        </a:rPr>
                        <a:t>的进步，是促进经济发展的重要因素，也是推动文化发展的重要因素。</a:t>
                      </a:r>
                      <a:endParaRPr lang="zh-CN" sz="2600" kern="100">
                        <a:effectLst/>
                        <a:latin typeface="楷体" panose="02010609060101010101" charset="-122"/>
                        <a:ea typeface="楷体" panose="02010609060101010101" charset="-122"/>
                        <a:cs typeface="Times New Roman" panose="02020603050405020304"/>
                        <a:sym typeface="+mn-ea"/>
                      </a:endParaRPr>
                    </a:p>
                    <a:p>
                      <a:pPr algn="l" defTabSz="0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890395" algn="l"/>
                        </a:tabLst>
                      </a:pPr>
                      <a:r>
                        <a:rPr lang="zh-CN" sz="2600" kern="100">
                          <a:effectLst/>
                          <a:latin typeface="楷体" panose="02010609060101010101" charset="-122"/>
                          <a:ea typeface="楷体" panose="02010609060101010101" charset="-122"/>
                          <a:cs typeface="Times New Roman" panose="02020603050405020304"/>
                          <a:sym typeface="+mn-ea"/>
                        </a:rPr>
                        <a:t>现代信息技术的运用，使收集、选择、传递、储存文化资源的手段和方式发生了根本变革，极大地促进了文化传播、继承与发展</a:t>
                      </a:r>
                      <a:endParaRPr lang="zh-CN" sz="2600" kern="100" dirty="0">
                        <a:effectLst/>
                        <a:latin typeface="华文楷体" panose="02010600040101010101" charset="-122"/>
                        <a:ea typeface="华文楷体" panose="02010600040101010101" charset="-122"/>
                        <a:cs typeface="华文楷体" panose="02010600040101010101" charset="-122"/>
                      </a:endParaRPr>
                    </a:p>
                  </a:txBody>
                  <a:tcPr marL="20892" marR="208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372745" y="5113655"/>
          <a:ext cx="11446510" cy="954405"/>
        </p:xfrm>
        <a:graphic>
          <a:graphicData uri="http://schemas.openxmlformats.org/drawingml/2006/table">
            <a:tbl>
              <a:tblPr/>
              <a:tblGrid>
                <a:gridCol w="1811655"/>
                <a:gridCol w="9634855"/>
              </a:tblGrid>
              <a:tr h="954405"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kern="100" dirty="0">
                          <a:effectLst/>
                          <a:latin typeface="Times New Roman" panose="02020603050405020304"/>
                          <a:ea typeface="微软雅黑" panose="020B0503020204020204" pitchFamily="34" charset="-122"/>
                          <a:cs typeface="Times New Roman" panose="02020603050405020304"/>
                        </a:rPr>
                        <a:t>精神文明建设</a:t>
                      </a:r>
                      <a:endParaRPr lang="zh-CN" sz="20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0892" marR="208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marL="7175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dirty="0">
                          <a:effectLst/>
                          <a:latin typeface="华文楷体" panose="02010600040101010101" charset="-122"/>
                          <a:ea typeface="华文楷体" panose="02010600040101010101" charset="-122"/>
                          <a:cs typeface="Times New Roman" panose="02020603050405020304"/>
                        </a:rPr>
                        <a:t>发展教育科技文化是精神文明建设的重要内容，提高科学文化素质和思想道德素质</a:t>
                      </a:r>
                      <a:endParaRPr lang="zh-CN" sz="2600" kern="100" dirty="0">
                        <a:effectLst/>
                        <a:latin typeface="华文楷体" panose="02010600040101010101" charset="-122"/>
                        <a:ea typeface="华文楷体" panose="02010600040101010101" charset="-122"/>
                        <a:cs typeface="Times New Roman" panose="02020603050405020304"/>
                      </a:endParaRPr>
                    </a:p>
                  </a:txBody>
                  <a:tcPr marL="20892" marR="208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689610" y="351155"/>
            <a:ext cx="10869930" cy="62928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20000"/>
              </a:lnSpc>
            </a:pPr>
            <a:r>
              <a:rPr lang="zh-CN" altLang="en-US" sz="2800"/>
              <a:t>39．（26分）阅读材料，完成下列要求。</a:t>
            </a:r>
            <a:endParaRPr lang="zh-CN" altLang="en-US" sz="2800"/>
          </a:p>
          <a:p>
            <a:pPr>
              <a:lnSpc>
                <a:spcPct val="120000"/>
              </a:lnSpc>
            </a:pPr>
            <a:r>
              <a:rPr lang="en-US" altLang="zh-CN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</a:t>
            </a: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敦煌莫高窟是中华文化宝库中的艺术瑰宝，也是著名的世界文化遗产。</a:t>
            </a:r>
            <a:endParaRPr lang="zh-CN" altLang="en-US" sz="28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   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材料二：</a:t>
            </a: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为了更好地保护和利用莫高窟文化遗产，敦煌研究院联合高校、研究机构、科技企业进行了一系列科技创新：建立了综合防沙体系，研发了无线传感环境监测分析系统，开发了十亿级像素数字相机系统，形成了包括前期摄影采集、后期图像处理、虚拟漫游等环节在内的数字处理系统等。随着这些科技创新成果的应用，莫高窟自然环境得到改善，壁画、彩塑等图像采集取得进展。不久的将来，世界各国人民除了实地参观莫高窟外，还能在互联网上便捷地欣赏3D效果的“数字莫高窟”，随时随地感受莫高窟文化艺术的无穷魅力。</a:t>
            </a:r>
            <a:endParaRPr lang="zh-CN" altLang="en-US" sz="2800"/>
          </a:p>
          <a:p>
            <a:pPr>
              <a:lnSpc>
                <a:spcPct val="120000"/>
              </a:lnSpc>
            </a:pPr>
            <a:r>
              <a:rPr lang="zh-CN" altLang="en-US" sz="2800"/>
              <a:t>（2）结合材料二，说明科技创新对文化传承和发展的作用。（8分）</a:t>
            </a:r>
            <a:endParaRPr lang="zh-CN" altLang="en-US" sz="2800"/>
          </a:p>
        </p:txBody>
      </p:sp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168400" y="769620"/>
            <a:ext cx="10226675" cy="42259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210000"/>
              </a:lnSpc>
            </a:pPr>
            <a:r>
              <a:rPr lang="zh-CN" altLang="en-US" sz="3200">
                <a:sym typeface="+mn-ea"/>
              </a:rPr>
              <a:t>科技创新为文化</a:t>
            </a:r>
            <a:r>
              <a:rPr lang="zh-CN" altLang="en-US" sz="3200">
                <a:solidFill>
                  <a:srgbClr val="FF0000"/>
                </a:solidFill>
                <a:sym typeface="+mn-ea"/>
              </a:rPr>
              <a:t>遗产保护</a:t>
            </a:r>
            <a:r>
              <a:rPr lang="zh-CN" altLang="en-US" sz="3200">
                <a:sym typeface="+mn-ea"/>
              </a:rPr>
              <a:t>提供了物质技术手段；（3分）</a:t>
            </a:r>
            <a:endParaRPr lang="zh-CN" altLang="en-US" sz="3200">
              <a:sym typeface="+mn-ea"/>
            </a:endParaRPr>
          </a:p>
          <a:p>
            <a:pPr>
              <a:lnSpc>
                <a:spcPct val="210000"/>
              </a:lnSpc>
            </a:pPr>
            <a:r>
              <a:rPr lang="zh-CN" altLang="en-US" sz="3200">
                <a:sym typeface="+mn-ea"/>
              </a:rPr>
              <a:t>科技创新带来更快速、方便的文化传播手段和方式，促进了</a:t>
            </a:r>
            <a:r>
              <a:rPr lang="zh-CN" altLang="en-US" sz="3200">
                <a:solidFill>
                  <a:srgbClr val="FF0000"/>
                </a:solidFill>
                <a:sym typeface="+mn-ea"/>
              </a:rPr>
              <a:t>文化的交流</a:t>
            </a:r>
            <a:r>
              <a:rPr lang="zh-CN" altLang="en-US" sz="3200">
                <a:sym typeface="+mn-ea"/>
              </a:rPr>
              <a:t>；（3分）</a:t>
            </a:r>
            <a:endParaRPr lang="zh-CN" altLang="en-US" sz="3200">
              <a:sym typeface="+mn-ea"/>
            </a:endParaRPr>
          </a:p>
          <a:p>
            <a:pPr>
              <a:lnSpc>
                <a:spcPct val="210000"/>
              </a:lnSpc>
            </a:pPr>
            <a:r>
              <a:rPr lang="zh-CN" altLang="en-US" sz="3200">
                <a:sym typeface="+mn-ea"/>
              </a:rPr>
              <a:t>科技创新是推动</a:t>
            </a:r>
            <a:r>
              <a:rPr lang="zh-CN" altLang="en-US" sz="3200">
                <a:solidFill>
                  <a:srgbClr val="FF0000"/>
                </a:solidFill>
                <a:sym typeface="+mn-ea"/>
              </a:rPr>
              <a:t>文化创新与发展</a:t>
            </a:r>
            <a:r>
              <a:rPr lang="zh-CN" altLang="en-US" sz="3200">
                <a:sym typeface="+mn-ea"/>
              </a:rPr>
              <a:t>的重要因素。（2分）</a:t>
            </a:r>
            <a:endParaRPr lang="zh-CN" altLang="en-US" sz="3200"/>
          </a:p>
        </p:txBody>
      </p:sp>
    </p:spTree>
    <p:custDataLst>
      <p:tags r:id="rId1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563880" y="120650"/>
            <a:ext cx="11064875" cy="67373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20000"/>
              </a:lnSpc>
            </a:pPr>
            <a:r>
              <a:rPr lang="zh-CN" altLang="en-US" sz="2400"/>
              <a:t>39．（26分）阅读材料，完成下列各题。</a:t>
            </a:r>
            <a:endParaRPr lang="zh-CN" altLang="en-US" sz="2400"/>
          </a:p>
          <a:p>
            <a:pPr>
              <a:lnSpc>
                <a:spcPct val="120000"/>
              </a:lnSpc>
            </a:pPr>
            <a:r>
              <a:rPr lang="en-US" altLang="zh-CN" sz="2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zh-CN" altLang="en-US" sz="2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中医药文化是中国文化宝库中的瑰宝。从龙脑樟树中提取的龙脑具有极高药用价值和保健功能。《寿域神方》记载：“之头脑疼痛，龙脑一钱，纸卷做拈，烧烟熏鼻，吐出痰诞即愈。”唐代医药典籍称龙脑“为百药之先，万物中香无出其右者”。</a:t>
            </a:r>
            <a:endParaRPr lang="zh-CN" altLang="en-US" sz="24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zh-CN" altLang="en-US" sz="2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不知从何时起，龙脑樟树糟我国“销声匿迹”了，我国所需龙脑不得不长期依赖进口。</a:t>
            </a:r>
            <a:endParaRPr lang="zh-CN" altLang="en-US" sz="24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zh-CN" altLang="en-US" sz="2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1988年我国发现爱你了一颗野生龙脑樟树！</a:t>
            </a:r>
            <a:endParaRPr lang="zh-CN" altLang="en-US" sz="24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zh-CN" altLang="en-US" sz="2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科研人员以此为契机创立了专业研发中心和实验室，他们深入研究中药典籍中有关龙脑的资料，利用现当代科技成功培育了万亩龙脑樟树原料体，改变了原料生产完全依赖自然的状况；研制了我国第一套天然龙脑工业化提取成套设备，改进了创痛龙脑提取方法，来发了新产品；建立了中国第一个龙脑樟资源基因库，积累并保存了大量珍贵的数据；通过电视，网络等着力打造中医药文化品牌。</a:t>
            </a:r>
            <a:endParaRPr lang="zh-CN" altLang="en-US" sz="2400"/>
          </a:p>
          <a:p>
            <a:pPr>
              <a:lnSpc>
                <a:spcPct val="120000"/>
              </a:lnSpc>
            </a:pPr>
            <a:r>
              <a:rPr lang="zh-CN" altLang="en-US" sz="2400"/>
              <a:t>（1）结合材料，运用文化生活知识说明现代科技对于广大中以文化的作用。（12分）</a:t>
            </a:r>
            <a:endParaRPr lang="zh-CN" altLang="en-US" sz="2400"/>
          </a:p>
        </p:txBody>
      </p:sp>
    </p:spTree>
    <p:custDataLst>
      <p:tags r:id="rId1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974725" y="610870"/>
            <a:ext cx="10515600" cy="52622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3200">
                <a:sym typeface="+mn-ea"/>
              </a:rPr>
              <a:t>科学技术是促进</a:t>
            </a:r>
            <a:r>
              <a:rPr lang="zh-CN" altLang="en-US" sz="3200">
                <a:solidFill>
                  <a:srgbClr val="FF0000"/>
                </a:solidFill>
                <a:sym typeface="+mn-ea"/>
              </a:rPr>
              <a:t>文化发展</a:t>
            </a:r>
            <a:r>
              <a:rPr lang="zh-CN" altLang="en-US" sz="3200">
                <a:sym typeface="+mn-ea"/>
              </a:rPr>
              <a:t>的重要因素。</a:t>
            </a:r>
            <a:endParaRPr lang="zh-CN" altLang="en-US" sz="3200"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3200">
                <a:sym typeface="+mn-ea"/>
              </a:rPr>
              <a:t>现代科技有利于培育珍惜中医药植物，开发新产品，促进中医药</a:t>
            </a:r>
            <a:r>
              <a:rPr lang="zh-CN" altLang="en-US" sz="3200">
                <a:solidFill>
                  <a:srgbClr val="FF0000"/>
                </a:solidFill>
                <a:sym typeface="+mn-ea"/>
              </a:rPr>
              <a:t>文化创新</a:t>
            </a:r>
            <a:r>
              <a:rPr lang="zh-CN" altLang="en-US" sz="3200">
                <a:sym typeface="+mn-ea"/>
              </a:rPr>
              <a:t>；</a:t>
            </a:r>
            <a:endParaRPr lang="zh-CN" altLang="en-US" sz="3200"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3200">
                <a:sym typeface="+mn-ea"/>
              </a:rPr>
              <a:t>有利于建立中医药植物资源基因库，更好地</a:t>
            </a:r>
            <a:r>
              <a:rPr lang="zh-CN" altLang="en-US" sz="3200">
                <a:solidFill>
                  <a:srgbClr val="FF0000"/>
                </a:solidFill>
                <a:sym typeface="+mn-ea"/>
              </a:rPr>
              <a:t>传承</a:t>
            </a:r>
            <a:r>
              <a:rPr lang="zh-CN" altLang="en-US" sz="3200">
                <a:sym typeface="+mn-ea"/>
              </a:rPr>
              <a:t>中医药文化；</a:t>
            </a:r>
            <a:endParaRPr lang="zh-CN" altLang="en-US" sz="3200"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3200">
                <a:sym typeface="+mn-ea"/>
              </a:rPr>
              <a:t>网络等现代信息技术有利于促进中医药</a:t>
            </a:r>
            <a:r>
              <a:rPr lang="zh-CN" altLang="en-US" sz="3200">
                <a:solidFill>
                  <a:srgbClr val="FF0000"/>
                </a:solidFill>
                <a:sym typeface="+mn-ea"/>
              </a:rPr>
              <a:t>文化的传播</a:t>
            </a:r>
            <a:r>
              <a:rPr lang="zh-CN" altLang="en-US" sz="3200">
                <a:sym typeface="+mn-ea"/>
              </a:rPr>
              <a:t>，扩大中医药文化的影响。</a:t>
            </a:r>
            <a:endParaRPr lang="zh-CN" altLang="en-US" sz="3200">
              <a:sym typeface="+mn-ea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815340" y="389890"/>
            <a:ext cx="10718165" cy="65855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266700">
              <a:lnSpc>
                <a:spcPct val="110000"/>
              </a:lnSpc>
            </a:pPr>
            <a:r>
              <a:rPr lang="en-US" altLang="zh-CN" sz="2400" b="0">
                <a:solidFill>
                  <a:srgbClr val="333333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</a:t>
            </a:r>
            <a:r>
              <a:rPr lang="zh-CN" sz="2400" b="0">
                <a:solidFill>
                  <a:srgbClr val="333333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中国药学家屠呦呦因发现青蒿素治疗疟疾新方法而获得2015年诺贝尔生理学或医学奖。这是中国本土培养的科学家首次获得诺贝尔奖。</a:t>
            </a:r>
            <a:r>
              <a:rPr lang="en-US" altLang="zh-CN" sz="2400" b="0">
                <a:solidFill>
                  <a:srgbClr val="333333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zh-CN" sz="2400" b="0">
                <a:solidFill>
                  <a:srgbClr val="333333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疟疾是威胁人类生命的一大顽疾，困扰来了人类几千年。20世纪60年代末，治疗疟疾的常用药物——氯喹或奎宁的药效已经减弱，疟疾的发病率再次升高。为了找到新型抗疟药物，中国政府启动了研制治疗疟疾药物的“523项目”，中医研究院成立以屠呦呦为组长的科研组参加研究工作。在极为艰苦的条件下，屠呦呦小组与全国7个省市、30多个单位的科研人员协同合作，经过数百次试验、无数次失败，并从《肘后备急方》等传统中草药文献中获得灵感、汲取智慧，最终使用乙醚从青蒿中提取了疗效高的青蒿素，开创了治疗疟疾新方法，挽救了全球数百万人的生命。世界卫生组织将青蒿素和相关药剂列入其基本药品目录，以青蒿素为基础的复方药物已经成为疟疾的标准治疗药物。</a:t>
            </a:r>
            <a:r>
              <a:rPr lang="en-US" altLang="zh-CN" sz="2400" b="0">
                <a:solidFill>
                  <a:srgbClr val="333333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zh-CN" sz="2400" b="0">
                <a:solidFill>
                  <a:srgbClr val="333333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屠呦呦说，获得诺贝尔生理学或医学奖，是中医中药走向世界的一项荣誉。它属于科研团队中的每一个人，属于中国科学家群体，用现代科学手段不断认识中医药，是我们一代代科研工作者的责任。</a:t>
            </a:r>
            <a:endParaRPr lang="zh-CN" sz="2400" b="0">
              <a:solidFill>
                <a:srgbClr val="333333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indent="266700">
              <a:lnSpc>
                <a:spcPct val="110000"/>
              </a:lnSpc>
            </a:pPr>
            <a:r>
              <a:rPr lang="zh-CN"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（2）结合文化生活的知识，谈谈屠呦呦团队的发现对于继承和发展中华优秀传统文化的启示。（10分）</a:t>
            </a:r>
            <a:endParaRPr lang="zh-CN" altLang="en-US" sz="240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203690" y="146050"/>
            <a:ext cx="2797175" cy="321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1500" b="1">
                <a:solidFill>
                  <a:srgbClr val="333333"/>
                </a:solidFill>
                <a:ea typeface="宋体" panose="02010600030101010101" pitchFamily="2" charset="-122"/>
              </a:rPr>
              <a:t>2016年高考主观题【课标3】</a:t>
            </a:r>
            <a:endParaRPr lang="zh-CN" sz="1500" b="1">
              <a:solidFill>
                <a:srgbClr val="333333"/>
              </a:solidFill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681355" y="523240"/>
            <a:ext cx="10828655" cy="52622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266700">
              <a:lnSpc>
                <a:spcPct val="150000"/>
              </a:lnSpc>
            </a:pPr>
            <a:r>
              <a:rPr lang="zh-CN"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立足于实践，在继承的基础上发展中华优秀传统文化；（4分）</a:t>
            </a:r>
            <a:endParaRPr lang="zh-CN" sz="320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indent="266700">
              <a:lnSpc>
                <a:spcPct val="150000"/>
              </a:lnSpc>
            </a:pPr>
            <a:r>
              <a:rPr lang="zh-CN"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运用现代科技手段研究中华优秀传统文化，发掘其当代价值；（3分）</a:t>
            </a:r>
            <a:endParaRPr lang="zh-CN" sz="320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indent="266700">
              <a:lnSpc>
                <a:spcPct val="150000"/>
              </a:lnSpc>
            </a:pPr>
            <a:r>
              <a:rPr lang="zh-CN"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推进中华优秀传统文化的传播，增强其世界影响力。（3分）</a:t>
            </a:r>
            <a:endParaRPr lang="zh-CN" sz="320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indent="266700">
              <a:lnSpc>
                <a:spcPct val="150000"/>
              </a:lnSpc>
            </a:pPr>
            <a:r>
              <a:rPr lang="zh-CN"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（其他答案，若言之成理，可酌情给分）</a:t>
            </a:r>
            <a:endParaRPr lang="zh-CN" altLang="en-US" sz="320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8442960" y="187325"/>
            <a:ext cx="2993390" cy="321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1500" b="1">
                <a:solidFill>
                  <a:srgbClr val="333333"/>
                </a:solidFill>
                <a:ea typeface="宋体" panose="02010600030101010101" pitchFamily="2" charset="-122"/>
              </a:rPr>
              <a:t>2017年高考主观题</a:t>
            </a:r>
            <a:r>
              <a:rPr lang="en-US" altLang="zh-CN" sz="1500" b="1">
                <a:solidFill>
                  <a:srgbClr val="333333"/>
                </a:solidFill>
                <a:ea typeface="宋体" panose="02010600030101010101" pitchFamily="2" charset="-122"/>
              </a:rPr>
              <a:t> </a:t>
            </a:r>
            <a:r>
              <a:rPr lang="zh-CN" sz="1500" b="1">
                <a:solidFill>
                  <a:srgbClr val="333333"/>
                </a:solidFill>
                <a:ea typeface="宋体" panose="02010600030101010101" pitchFamily="2" charset="-122"/>
              </a:rPr>
              <a:t>【课标1】</a:t>
            </a:r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531495" y="187325"/>
            <a:ext cx="11508740" cy="62941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266700">
              <a:lnSpc>
                <a:spcPct val="120000"/>
              </a:lnSpc>
            </a:pPr>
            <a:r>
              <a:rPr lang="zh-CN" sz="2400" b="0">
                <a:solidFill>
                  <a:srgbClr val="333333"/>
                </a:solidFill>
                <a:ea typeface="宋体" panose="02010600030101010101" pitchFamily="2" charset="-122"/>
              </a:rPr>
              <a:t>40.阅读材料，完成下列要求。</a:t>
            </a:r>
            <a:r>
              <a:rPr lang="zh-CN" sz="1300" b="0">
                <a:solidFill>
                  <a:srgbClr val="333333"/>
                </a:solidFill>
                <a:ea typeface="宋体" panose="02010600030101010101" pitchFamily="2" charset="-122"/>
              </a:rPr>
              <a:t></a:t>
            </a:r>
            <a:r>
              <a:rPr lang="en-US" altLang="zh-CN" sz="2400" b="0">
                <a:solidFill>
                  <a:srgbClr val="333333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zh-CN" sz="2400" b="0">
                <a:solidFill>
                  <a:srgbClr val="333333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“赏中华诗词，寻文化基因，品生活之美。”2017年春节期间，大型文化类竞赛节目《中国诗词大会》在中央电视台播出，成为陪伴人们欢度新春佳节的一道文化大餐。</a:t>
            </a:r>
            <a:r>
              <a:rPr lang="en-US" altLang="zh-CN" sz="2400" b="0">
                <a:solidFill>
                  <a:srgbClr val="333333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zh-CN" sz="2400" b="0">
                <a:solidFill>
                  <a:srgbClr val="333333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《中国诗词大会》节目组以传承中华优秀文化为己任，仅仅抓住受众的中国诗词文化情结，在赛制和表现形式等方面大胆创新。比赛诗词涵盖《诗经》、楚辞、唐宋诗词、毛泽东诗词等，主要选自中小学教材，聚焦爱国、仁义、友善等主题。参赛选手来自各行各业，有学生、教师，有工人、农民、公务员，有海外华人、外国留学生。嘉宾现场点评，或分析诗词的深刻内涵，或发掘诗词的道德价值，或讲述诗词背后的历史故事。赛会设置竞猜、“飞花令”等环节，启用水雾台、大屏幕展示等舞美设计，应用新媒体互动、多屏传播等技术手段，打造出一场全民参与的诗词文化盛宴。节目的播出，引起强烈的反响，总首饰观众超过11亿人次，引发新一轮中国诗词热。</a:t>
            </a:r>
            <a:r>
              <a:rPr lang="zh-CN" sz="24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（1）《中国诗词大会》是传承中华优秀传统文化的成功案例，运用文化生活知识说明其成功的原因。（10分）</a:t>
            </a:r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483235" y="202565"/>
            <a:ext cx="11518900" cy="5217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266700" algn="l">
              <a:lnSpc>
                <a:spcPct val="170000"/>
              </a:lnSpc>
              <a:buClrTx/>
              <a:buSzTx/>
              <a:buFontTx/>
            </a:pPr>
            <a:r>
              <a:rPr lang="zh-CN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选择艺术价值高、影响大、代表性强的诗词，集中展示中国诗词的魅力；</a:t>
            </a:r>
            <a:endParaRPr lang="zh-CN" sz="2800" b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266700" algn="l">
              <a:lnSpc>
                <a:spcPct val="170000"/>
              </a:lnSpc>
              <a:buClrTx/>
              <a:buSzTx/>
              <a:buFontTx/>
            </a:pPr>
            <a:endParaRPr lang="zh-CN" sz="2800" b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266700" algn="l">
              <a:lnSpc>
                <a:spcPct val="170000"/>
              </a:lnSpc>
              <a:buClrTx/>
              <a:buSzTx/>
              <a:buFontTx/>
            </a:pPr>
            <a:r>
              <a:rPr lang="zh-CN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重视发掘诗词的深刻文化内涵，引导人们向美向善；</a:t>
            </a:r>
            <a:endParaRPr lang="zh-CN" sz="2800" b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266700" algn="l">
              <a:lnSpc>
                <a:spcPct val="170000"/>
              </a:lnSpc>
              <a:buClrTx/>
              <a:buSzTx/>
              <a:buFontTx/>
            </a:pPr>
            <a:endParaRPr lang="zh-CN" sz="2800" b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266700" algn="l">
              <a:lnSpc>
                <a:spcPct val="170000"/>
              </a:lnSpc>
              <a:buClrTx/>
              <a:buSzTx/>
              <a:buFontTx/>
            </a:pPr>
            <a:r>
              <a:rPr lang="zh-CN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运用现代传播技术手段，注重互动性和趣味性，增强吸引力、感染力；</a:t>
            </a:r>
            <a:endParaRPr lang="zh-CN" sz="2800" b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266700" algn="l">
              <a:lnSpc>
                <a:spcPct val="170000"/>
              </a:lnSpc>
              <a:buClrTx/>
              <a:buSzTx/>
              <a:buFontTx/>
            </a:pPr>
            <a:endParaRPr lang="zh-CN" sz="2800" b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266700" algn="l">
              <a:lnSpc>
                <a:spcPct val="170000"/>
              </a:lnSpc>
              <a:buClrTx/>
              <a:buSzTx/>
              <a:buFontTx/>
            </a:pPr>
            <a:r>
              <a:rPr lang="zh-CN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激发民众内心的中国诗词文化情结，引导民众广泛参与。</a:t>
            </a:r>
            <a:endParaRPr lang="zh-CN" sz="28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157605" y="982345"/>
            <a:ext cx="10441940" cy="10147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①选择艺术价值高、影响大、代表性强的诗词</a:t>
            </a:r>
            <a:r>
              <a:rPr lang="en-US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(2</a:t>
            </a: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分</a:t>
            </a:r>
            <a:r>
              <a:rPr lang="en-US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)(</a:t>
            </a: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替代</a:t>
            </a:r>
            <a:r>
              <a:rPr lang="en-US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</a:t>
            </a: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分有</a:t>
            </a:r>
            <a:r>
              <a:rPr lang="en-US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:</a:t>
            </a: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对传统文化的具体做法，优秀传统文化，中国风格、中国气派，先进文化，喜闻乐见的社会主义文化关键词</a:t>
            </a:r>
            <a:r>
              <a:rPr lang="en-US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)</a:t>
            </a: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，集中展示中国诗词的魅力</a:t>
            </a:r>
            <a:r>
              <a:rPr lang="en-US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(1</a:t>
            </a: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分</a:t>
            </a:r>
            <a:r>
              <a:rPr lang="en-US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)</a:t>
            </a: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。重点</a:t>
            </a:r>
            <a:r>
              <a:rPr lang="en-US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:</a:t>
            </a: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内容的精品性。</a:t>
            </a:r>
            <a:endParaRPr lang="zh-CN" altLang="en-US" sz="2000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57605" y="2562225"/>
            <a:ext cx="1044194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lvl="0" algn="l">
              <a:buClrTx/>
              <a:buSzTx/>
              <a:buFontTx/>
            </a:pP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②重视发掘诗词的深刻文化内涵</a:t>
            </a: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</a:t>
            </a: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分</a:t>
            </a: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(</a:t>
            </a: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替代</a:t>
            </a: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:</a:t>
            </a: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民族精神</a:t>
            </a: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)</a:t>
            </a: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，引导人们向善向美</a:t>
            </a: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2</a:t>
            </a: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分</a:t>
            </a: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(</a:t>
            </a: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替代</a:t>
            </a: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:</a:t>
            </a: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核心价值观，道德价值</a:t>
            </a: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)</a:t>
            </a: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。重点</a:t>
            </a: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:</a:t>
            </a: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文化内涵和价值导向。</a:t>
            </a:r>
            <a:endParaRPr lang="zh-CN" sz="2000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54100" y="4025265"/>
            <a:ext cx="1062355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lvl="0" algn="l">
              <a:buClrTx/>
              <a:buSzTx/>
              <a:buFontTx/>
            </a:pP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③运用现代传播技术手段，注重互动性和趣味性，增强吸引力、感染力。〈</a:t>
            </a: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2</a:t>
            </a: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分〉。重点</a:t>
            </a: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:</a:t>
            </a: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传播方式的新颖性、生动性。</a:t>
            </a:r>
            <a:endParaRPr lang="zh-CN" sz="2000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157605" y="5419725"/>
            <a:ext cx="1044194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lvl="0" algn="l">
              <a:buClrTx/>
              <a:buSzTx/>
              <a:buFontTx/>
            </a:pP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④激发民众内心的中国诗词的文化情结，引导观众广泛参与。</a:t>
            </a: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(2</a:t>
            </a: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分</a:t>
            </a: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)</a:t>
            </a: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重点</a:t>
            </a: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:</a:t>
            </a: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文化认同感和参与热情。说明</a:t>
            </a: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:</a:t>
            </a: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创新，实践主体不给分。传播方式创新和以人民为中心的创作导向给</a:t>
            </a: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</a:t>
            </a:r>
            <a:r>
              <a:rPr lang="zh-CN" sz="20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分。</a:t>
            </a:r>
            <a:endParaRPr lang="zh-CN" sz="2000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1536700" y="683260"/>
            <a:ext cx="9060180" cy="922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b="0">
                <a:latin typeface="Calibri" panose="020F0502020204030204" charset="0"/>
                <a:ea typeface="宋体" panose="02010600030101010101" pitchFamily="2" charset="-122"/>
              </a:rPr>
              <a:t></a:t>
            </a:r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UNIT_ISCONTENTSTITLE" val="0"/>
  <p:tag name="KSO_WM_UNIT_ISNUMDGMTITLE" val="0"/>
  <p:tag name="KSO_WM_UNIT_PRESET_TEXT" val="空白演示"/>
  <p:tag name="KSO_WM_UNIT_NOCLEAR" val="0"/>
  <p:tag name="KSO_WM_UNIT_SHOW_EDIT_AREA_INDICATION" val="1"/>
  <p:tag name="KSO_WM_UNIT_VALUE" val="2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081_1*a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输入您的封面副标题"/>
  <p:tag name="KSO_WM_UNIT_NOCLEAR" val="0"/>
  <p:tag name="KSO_WM_UNIT_SHOW_EDIT_AREA_INDICATION" val="1"/>
  <p:tag name="KSO_WM_UNIT_VALUE" val="111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5081_1*b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7.xml><?xml version="1.0" encoding="utf-8"?>
<p:tagLst xmlns:p="http://schemas.openxmlformats.org/presentationml/2006/main">
  <p:tag name="KSO_WM_UNIT_TABLE_BEAUTIFY" val="smartTable{7f236a77-6326-406a-bd82-4143f74d86a5}"/>
  <p:tag name="TABLE_ENDDRAG_ORIGIN_RECT" val="901*343"/>
  <p:tag name="TABLE_ENDDRAG_RECT" val="29*47*901*343"/>
</p:tagLst>
</file>

<file path=ppt/tags/tag6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2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2714</Words>
  <Application>WPS 演示</Application>
  <PresentationFormat>宽屏</PresentationFormat>
  <Paragraphs>86</Paragraphs>
  <Slides>12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6" baseType="lpstr">
      <vt:lpstr>Arial</vt:lpstr>
      <vt:lpstr>宋体</vt:lpstr>
      <vt:lpstr>Wingdings</vt:lpstr>
      <vt:lpstr>微软雅黑</vt:lpstr>
      <vt:lpstr>Wingdings</vt:lpstr>
      <vt:lpstr>Calibri</vt:lpstr>
      <vt:lpstr>Arial Unicode MS</vt:lpstr>
      <vt:lpstr>楷体</vt:lpstr>
      <vt:lpstr>方正舒体</vt:lpstr>
      <vt:lpstr>等线</vt:lpstr>
      <vt:lpstr>Courier New</vt:lpstr>
      <vt:lpstr>Times New Roman</vt:lpstr>
      <vt:lpstr>华文楷体</vt:lpstr>
      <vt:lpstr>Office 主题​​</vt:lpstr>
      <vt:lpstr>空白演示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37吴</cp:lastModifiedBy>
  <cp:revision>150</cp:revision>
  <dcterms:created xsi:type="dcterms:W3CDTF">2019-06-19T02:08:00Z</dcterms:created>
  <dcterms:modified xsi:type="dcterms:W3CDTF">2021-05-15T03:33:26Z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2052-11.1.0.10495</vt:lpwstr>
  </property>
  <property fmtid="{D5CDD505-2E9C-101B-9397-08002B2CF9AE}" pid="3" name="ICV">
    <vt:lpwstr>E2F1889196894B7C884E512E95D359D9</vt:lpwstr>
  </property>
</Properties>
</file>